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FBAB-06C4-5801-2011-49A707259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94B6B-5CF9-3AB2-90D0-A907521BD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58D1F-8C5C-D98F-7AB6-825E5B2B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62CC-7954-4291-9534-E56CFCE8BB8B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BCD89-70B4-7076-EF44-35AA730D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D7708-A1C3-E0D8-87B2-E3511346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1E1A-BC8E-4199-ADE0-2B0FFE1F1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05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0C6C6-D0B2-B233-C6BB-093566F1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A36B4-4046-DA79-F2DD-439FD091A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18A1F-139A-8946-D1B6-D7BBA705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62CC-7954-4291-9534-E56CFCE8BB8B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4A3D0-8F01-F404-E970-58C86872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4B27C-1D89-319C-AD8F-E5CB1FD0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1E1A-BC8E-4199-ADE0-2B0FFE1F1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99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DB98CB-8157-0ADE-E5C5-50439F6E5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D653F-54C0-3717-90DF-4B4E55004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E7810-075B-4FCB-446A-377DA7BE7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62CC-7954-4291-9534-E56CFCE8BB8B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FA5AB-8B61-28EB-50A0-84695FD8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C55B2-2B6E-91DF-CF24-BB0B0DE6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1E1A-BC8E-4199-ADE0-2B0FFE1F1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89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527E-B782-A029-DB38-5F16538FF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95890-E014-DF77-F5CF-53FE5CE22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A2BE8-387C-7010-0319-7DFA2BC3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62CC-7954-4291-9534-E56CFCE8BB8B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19E2D-C0AE-51F2-21B9-B88AAF87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5FF07-81FF-AB18-E0A7-42908AF3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1E1A-BC8E-4199-ADE0-2B0FFE1F1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1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45D62-316F-BDF0-9A0C-9A8624B50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2FC2C-FCA9-B926-952A-D4F3427BC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2BA78-6B96-4479-7605-41BDEC58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62CC-7954-4291-9534-E56CFCE8BB8B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27AF1-EB3D-74C5-F41A-48F679B7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B921B-2AE8-56A7-4722-8ABAF834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1E1A-BC8E-4199-ADE0-2B0FFE1F1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80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88E8-1672-EB8A-74D6-894FFE3C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4981B-267A-4CAB-D2F9-286207AF5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A142A-20B4-DFCE-B552-DA2C73E5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BD4B8-D571-03E4-6C7E-98D8271B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62CC-7954-4291-9534-E56CFCE8BB8B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90CE2-3329-30E1-D130-1F0EBC08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78659-270F-B9AF-87D4-DF1F87E9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1E1A-BC8E-4199-ADE0-2B0FFE1F1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14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99F06-844D-8211-7A9D-7891CFF9F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4B812-A050-B878-D6AB-6EF332947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A5A0F-76C7-3375-C716-2516CD8D6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B75D2-21EC-2400-873F-D3AA48C30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987F2-8051-175A-392D-552F010EE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23974-E219-A078-19B4-0A3E44D0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62CC-7954-4291-9534-E56CFCE8BB8B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7FADEC-C173-A1C9-2C5D-5FDF5C68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AE6D76-1221-30CC-89FA-FA122F12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1E1A-BC8E-4199-ADE0-2B0FFE1F1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81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C2774-5050-D2B9-FB36-B2D7C45E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050328-C436-38DB-0BE9-6654DBA6F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62CC-7954-4291-9534-E56CFCE8BB8B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DD5E94-7310-0593-DD82-DC85FC57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77B13-F047-B044-525F-894DD384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1E1A-BC8E-4199-ADE0-2B0FFE1F1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7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722EC-5DB9-081B-0498-4329A577D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62CC-7954-4291-9534-E56CFCE8BB8B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B8D3B2-3FCA-1ADF-1631-2EBBF5AE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7900A-535A-BD3E-70FF-6178C474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1E1A-BC8E-4199-ADE0-2B0FFE1F1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92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AC19C-D6B9-9B05-51A6-72E761C9D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3F666-6021-8AAC-E9A1-FC122C6A2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12EA2-1768-82E0-71AE-BA80827EB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BEE36-F9CE-9DE0-CDCD-10E9AEC5B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62CC-7954-4291-9534-E56CFCE8BB8B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72ADF-8CDA-49E9-F0B6-601F8E68F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920EA-5B1C-6AED-28C5-0B8716E1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1E1A-BC8E-4199-ADE0-2B0FFE1F1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65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2A55-9F9A-2616-0F6A-27DDB837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582367-CBA9-080F-C4F3-6A4BC42B5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14BDB-AE6F-D414-192B-8FD88A116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1927E-D9FE-C602-9599-D62A36A5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62CC-7954-4291-9534-E56CFCE8BB8B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E5815-AF61-2990-3B8E-C5E9EB84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CC4C5-F559-5176-6198-1F5E32C9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1E1A-BC8E-4199-ADE0-2B0FFE1F1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5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75490D-8F5B-E520-C075-C066E79E8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33C91-F828-4667-8B22-E7F04DE95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5A2E2-3D37-EA71-E275-48096BC16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7662CC-7954-4291-9534-E56CFCE8BB8B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DB6F6-17DA-BBB4-9776-DED6A39D1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49E47-EAC3-95A6-A7A7-BBAEFF211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6C1E1A-BC8E-4199-ADE0-2B0FFE1F1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82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9D52-2726-8609-34D8-49DD6D9EB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Risk Assessment </a:t>
            </a:r>
            <a:br>
              <a:rPr lang="en-US" sz="4800" dirty="0"/>
            </a:br>
            <a:r>
              <a:rPr lang="en-US" sz="3600" dirty="0"/>
              <a:t>for </a:t>
            </a:r>
            <a:r>
              <a:rPr lang="en-GB" sz="3600" dirty="0"/>
              <a:t>anthropogenic influence on surface waters via groundwater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79107-DF0B-76D3-9693-69DB5A5714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Status June 2025</a:t>
            </a:r>
            <a:endParaRPr lang="en-GB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980B2-D37A-59D8-2F71-C9B2469B6A1E}"/>
              </a:ext>
            </a:extLst>
          </p:cNvPr>
          <p:cNvSpPr txBox="1"/>
          <p:nvPr/>
        </p:nvSpPr>
        <p:spPr>
          <a:xfrm>
            <a:off x="3179190" y="4854966"/>
            <a:ext cx="6094428" cy="377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dirty="0"/>
              <a:t>Trace elements: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As, Ba, Pb, Cd, Cr, Cu, Hg, Ni, Zn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90248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7F52D1-2C1E-017C-D98B-019000188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043" y="1302607"/>
            <a:ext cx="5887474" cy="4262025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EFB5CC-1297-8B9C-BC44-4F09AC7F2267}"/>
              </a:ext>
            </a:extLst>
          </p:cNvPr>
          <p:cNvSpPr txBox="1"/>
          <p:nvPr/>
        </p:nvSpPr>
        <p:spPr>
          <a:xfrm>
            <a:off x="1122674" y="6119083"/>
            <a:ext cx="1009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Status: concept development (draft sent to SGAV, 23 May); decision on ambition-level pending. 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0FA2CF-10AA-8F0A-C5FD-136C63101DE7}"/>
              </a:ext>
            </a:extLst>
          </p:cNvPr>
          <p:cNvSpPr txBox="1"/>
          <p:nvPr/>
        </p:nvSpPr>
        <p:spPr>
          <a:xfrm>
            <a:off x="2375630" y="369585"/>
            <a:ext cx="72984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General risk assessment tree </a:t>
            </a:r>
          </a:p>
          <a:p>
            <a:pPr algn="ctr"/>
            <a:r>
              <a:rPr lang="en-US" sz="2000" b="1" dirty="0"/>
              <a:t>(semi-quantitative sorting of </a:t>
            </a:r>
            <a:r>
              <a:rPr lang="en-US" sz="2000" b="1" dirty="0" err="1"/>
              <a:t>gvf</a:t>
            </a:r>
            <a:r>
              <a:rPr lang="en-US" sz="2000" b="1" dirty="0"/>
              <a:t>, contact with streams/rivers)</a:t>
            </a:r>
            <a:endParaRPr lang="en-GB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D0AD62-77C8-5D8F-D4E2-7A32F7E4C4CD}"/>
              </a:ext>
            </a:extLst>
          </p:cNvPr>
          <p:cNvSpPr txBox="1"/>
          <p:nvPr/>
        </p:nvSpPr>
        <p:spPr>
          <a:xfrm>
            <a:off x="10419759" y="2325344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flux </a:t>
            </a:r>
          </a:p>
          <a:p>
            <a:r>
              <a:rPr lang="en-US" dirty="0"/>
              <a:t>No MKK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195943-4DE4-9E78-A19F-6641BEA26315}"/>
              </a:ext>
            </a:extLst>
          </p:cNvPr>
          <p:cNvSpPr txBox="1"/>
          <p:nvPr/>
        </p:nvSpPr>
        <p:spPr>
          <a:xfrm>
            <a:off x="7215097" y="1293368"/>
            <a:ext cx="1097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3"/>
                </a:solidFill>
              </a:rPr>
              <a:t>71% of GVF</a:t>
            </a:r>
            <a:endParaRPr lang="en-GB" sz="1400" b="1" dirty="0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868783-3D8F-EDBA-43A3-0198BBCA3B38}"/>
              </a:ext>
            </a:extLst>
          </p:cNvPr>
          <p:cNvSpPr txBox="1"/>
          <p:nvPr/>
        </p:nvSpPr>
        <p:spPr>
          <a:xfrm>
            <a:off x="2187903" y="1651469"/>
            <a:ext cx="1097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29% of GVF</a:t>
            </a:r>
            <a:endParaRPr lang="en-GB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85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76572-7670-D4BD-B77D-FF483732D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902A46-EB14-EAC7-58BC-EE09749C1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043" y="1302607"/>
            <a:ext cx="5887474" cy="4262025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F2B4EA-4725-C6CC-1B1A-4624CC26C5F6}"/>
              </a:ext>
            </a:extLst>
          </p:cNvPr>
          <p:cNvSpPr txBox="1"/>
          <p:nvPr/>
        </p:nvSpPr>
        <p:spPr>
          <a:xfrm>
            <a:off x="742017" y="6118424"/>
            <a:ext cx="1070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Status: Incomplete draft sent to SGAV (23 May); focus on conceptual understanding for each parameter;</a:t>
            </a:r>
          </a:p>
          <a:p>
            <a:r>
              <a:rPr lang="en-US" dirty="0"/>
              <a:t>	decision on ambition-level for the risk-assessment is pending. 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3DF493-430A-209D-D676-8E864A4CF08C}"/>
              </a:ext>
            </a:extLst>
          </p:cNvPr>
          <p:cNvSpPr txBox="1"/>
          <p:nvPr/>
        </p:nvSpPr>
        <p:spPr>
          <a:xfrm>
            <a:off x="2375630" y="369585"/>
            <a:ext cx="72984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General risk assessment tree </a:t>
            </a:r>
          </a:p>
          <a:p>
            <a:pPr algn="ctr"/>
            <a:r>
              <a:rPr lang="en-US" sz="2000" b="1" dirty="0"/>
              <a:t>(semi-quantitative sorting of </a:t>
            </a:r>
            <a:r>
              <a:rPr lang="en-US" sz="2000" b="1" dirty="0" err="1"/>
              <a:t>gvf</a:t>
            </a:r>
            <a:r>
              <a:rPr lang="en-US" sz="2000" b="1" dirty="0"/>
              <a:t>, contact with streams/rivers)</a:t>
            </a:r>
            <a:endParaRPr lang="en-GB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17D1E-7A87-FEDD-C342-D061352D878B}"/>
              </a:ext>
            </a:extLst>
          </p:cNvPr>
          <p:cNvSpPr txBox="1"/>
          <p:nvPr/>
        </p:nvSpPr>
        <p:spPr>
          <a:xfrm>
            <a:off x="7215097" y="1293368"/>
            <a:ext cx="1097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3"/>
                </a:solidFill>
              </a:rPr>
              <a:t>71% of GVF</a:t>
            </a:r>
            <a:endParaRPr lang="en-GB" sz="1400" b="1" dirty="0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857F83-9F4A-DB05-354A-1FEA142AB105}"/>
              </a:ext>
            </a:extLst>
          </p:cNvPr>
          <p:cNvSpPr txBox="1"/>
          <p:nvPr/>
        </p:nvSpPr>
        <p:spPr>
          <a:xfrm>
            <a:off x="2717884" y="1310714"/>
            <a:ext cx="1097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29% of GVF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021E67-DD58-76BC-C574-F93664CDD844}"/>
              </a:ext>
            </a:extLst>
          </p:cNvPr>
          <p:cNvSpPr/>
          <p:nvPr/>
        </p:nvSpPr>
        <p:spPr>
          <a:xfrm>
            <a:off x="3266721" y="1865165"/>
            <a:ext cx="3929521" cy="1021668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229687-C261-1DB0-DE55-61378F9F3A33}"/>
              </a:ext>
            </a:extLst>
          </p:cNvPr>
          <p:cNvSpPr txBox="1"/>
          <p:nvPr/>
        </p:nvSpPr>
        <p:spPr>
          <a:xfrm>
            <a:off x="462798" y="1498836"/>
            <a:ext cx="1998483" cy="1754326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Parameter-specific inventory of relevant point and diffuse sources within GVF area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B4529D-D5A3-6985-12FE-82DCE95C9ABF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2461281" y="2375999"/>
            <a:ext cx="80544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7AC9F7A-61CE-9DF1-49E5-3157F12EAB11}"/>
              </a:ext>
            </a:extLst>
          </p:cNvPr>
          <p:cNvSpPr/>
          <p:nvPr/>
        </p:nvSpPr>
        <p:spPr>
          <a:xfrm>
            <a:off x="3266721" y="2970003"/>
            <a:ext cx="3929521" cy="408809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ADFB27-D3A8-016A-3736-FF36DB932A8F}"/>
              </a:ext>
            </a:extLst>
          </p:cNvPr>
          <p:cNvSpPr txBox="1"/>
          <p:nvPr/>
        </p:nvSpPr>
        <p:spPr>
          <a:xfrm>
            <a:off x="8931450" y="2435743"/>
            <a:ext cx="2136306" cy="147732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Parameter-specific factors hindering transport from source to receptor (stream/river)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DBA0B0-9C21-BD27-16D8-1460B7359D13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7196242" y="3174407"/>
            <a:ext cx="1735208" cy="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5B91DCB-8F41-0A22-97B5-81DF4A74C6B6}"/>
              </a:ext>
            </a:extLst>
          </p:cNvPr>
          <p:cNvSpPr txBox="1"/>
          <p:nvPr/>
        </p:nvSpPr>
        <p:spPr>
          <a:xfrm>
            <a:off x="393886" y="3522526"/>
            <a:ext cx="2136306" cy="175432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Check if there are anthropogenically influenced well-screens in the GVF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MAM &gt; NBL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Increasing trend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FF097D-2BA9-E5EE-8A73-CE9951BBC2D6}"/>
              </a:ext>
            </a:extLst>
          </p:cNvPr>
          <p:cNvSpPr/>
          <p:nvPr/>
        </p:nvSpPr>
        <p:spPr>
          <a:xfrm>
            <a:off x="3266720" y="3775338"/>
            <a:ext cx="5113709" cy="408809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42451E-C92F-6D6B-3166-CE1FDE46C416}"/>
              </a:ext>
            </a:extLst>
          </p:cNvPr>
          <p:cNvCxnSpPr>
            <a:cxnSpLocks/>
          </p:cNvCxnSpPr>
          <p:nvPr/>
        </p:nvCxnSpPr>
        <p:spPr>
          <a:xfrm>
            <a:off x="2530192" y="3913071"/>
            <a:ext cx="73652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37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93E569-D959-343A-D58A-A77747B0E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6" t="14131" r="24915" b="62881"/>
          <a:stretch/>
        </p:blipFill>
        <p:spPr bwMode="auto">
          <a:xfrm>
            <a:off x="371474" y="365594"/>
            <a:ext cx="4105275" cy="97974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EAA13-DBA2-E9EB-581E-00F1EF9EE205}"/>
              </a:ext>
            </a:extLst>
          </p:cNvPr>
          <p:cNvSpPr txBox="1"/>
          <p:nvPr/>
        </p:nvSpPr>
        <p:spPr>
          <a:xfrm>
            <a:off x="5181600" y="365594"/>
            <a:ext cx="4762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Parameter-specific inventory of relevant point and diffuse sources within GVF area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7F762-C086-32AC-3DAD-A0BA03302678}"/>
              </a:ext>
            </a:extLst>
          </p:cNvPr>
          <p:cNvSpPr txBox="1"/>
          <p:nvPr/>
        </p:nvSpPr>
        <p:spPr>
          <a:xfrm>
            <a:off x="371474" y="1562805"/>
            <a:ext cx="8244625" cy="312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kern="100" dirty="0"/>
              <a:t>L</a:t>
            </a:r>
            <a:r>
              <a:rPr lang="en-GB" sz="1800" kern="100" dirty="0">
                <a:effectLst/>
              </a:rPr>
              <a:t>ist with relevant parameter-specific pollution sources: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kern="100" dirty="0">
                <a:effectLst/>
              </a:rPr>
              <a:t>point sources: activities/branches (MST, 2014) or relevant basemap04 LULC classes (e.g. specific industry, transport etc.)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kern="100" dirty="0">
                <a:effectLst/>
              </a:rPr>
              <a:t>diffuse sources: relevant basemap04 LULC classes</a:t>
            </a:r>
          </a:p>
          <a:p>
            <a:pPr marL="285750" marR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kern="100" dirty="0"/>
              <a:t>Significant source in the context of the project: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kern="100" dirty="0"/>
              <a:t>point sources: XX m</a:t>
            </a:r>
            <a:r>
              <a:rPr lang="en-GB" kern="100" dirty="0">
                <a:effectLst/>
              </a:rPr>
              <a:t> vertical/horizontal distance </a:t>
            </a:r>
            <a:r>
              <a:rPr lang="en-GB" kern="100" dirty="0"/>
              <a:t>to </a:t>
            </a:r>
            <a:r>
              <a:rPr lang="en-GB" kern="100" dirty="0">
                <a:effectLst/>
              </a:rPr>
              <a:t>GVF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kern="100" dirty="0"/>
              <a:t>d</a:t>
            </a:r>
            <a:r>
              <a:rPr lang="en-GB" sz="1800" kern="100" dirty="0"/>
              <a:t>iffuse sources: </a:t>
            </a:r>
            <a:r>
              <a:rPr lang="en-GB" sz="1800" kern="100" dirty="0">
                <a:effectLst/>
              </a:rPr>
              <a:t>% area of </a:t>
            </a:r>
            <a:r>
              <a:rPr lang="en-GB" kern="100" dirty="0"/>
              <a:t>GVF</a:t>
            </a:r>
            <a:endParaRPr lang="en-GB" sz="1800" kern="100" dirty="0">
              <a:effectLst/>
            </a:endParaRPr>
          </a:p>
          <a:p>
            <a:pPr marL="0" marR="0">
              <a:spcAft>
                <a:spcPts val="600"/>
              </a:spcAft>
              <a:buNone/>
            </a:pPr>
            <a:r>
              <a:rPr lang="en-GB" sz="1800" kern="100" dirty="0">
                <a:effectLst/>
              </a:rPr>
              <a:t>If at least 1 relevant and significant source in the GVF </a:t>
            </a:r>
            <a:r>
              <a:rPr lang="en-GB" sz="1800" kern="100" dirty="0">
                <a:effectLst/>
                <a:sym typeface="Wingdings" panose="05000000000000000000" pitchFamily="2" charset="2"/>
              </a:rPr>
              <a:t> step 3</a:t>
            </a:r>
          </a:p>
          <a:p>
            <a:pPr marL="0" marR="0">
              <a:spcAft>
                <a:spcPts val="600"/>
              </a:spcAft>
              <a:buNone/>
            </a:pPr>
            <a:r>
              <a:rPr lang="en-GB" kern="100" dirty="0"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If not  step 4</a:t>
            </a:r>
            <a:endParaRPr lang="en-GB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73E019-175E-DD88-EFB1-06A741E9FB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153"/>
          <a:stretch/>
        </p:blipFill>
        <p:spPr>
          <a:xfrm>
            <a:off x="8977651" y="1562805"/>
            <a:ext cx="2449098" cy="264020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A8399F7-C8AC-42CB-8441-10A522467C65}"/>
              </a:ext>
            </a:extLst>
          </p:cNvPr>
          <p:cNvGrpSpPr/>
          <p:nvPr/>
        </p:nvGrpSpPr>
        <p:grpSpPr>
          <a:xfrm>
            <a:off x="371474" y="4750313"/>
            <a:ext cx="11717758" cy="2003703"/>
            <a:chOff x="371474" y="4750313"/>
            <a:chExt cx="11717758" cy="200370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7C5E5CD-D017-C15D-6323-B34E7F63B0A6}"/>
                </a:ext>
              </a:extLst>
            </p:cNvPr>
            <p:cNvSpPr txBox="1"/>
            <p:nvPr/>
          </p:nvSpPr>
          <p:spPr>
            <a:xfrm>
              <a:off x="1576905" y="4904201"/>
              <a:ext cx="4831246" cy="15696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Relevant </a:t>
              </a:r>
              <a:r>
                <a:rPr lang="en-US" sz="1600" b="1" dirty="0"/>
                <a:t>point sources</a:t>
              </a:r>
              <a:r>
                <a:rPr lang="en-US" sz="1600" dirty="0"/>
                <a:t>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V1/V2 (MST 2014): </a:t>
              </a:r>
            </a:p>
            <a:p>
              <a:pPr marL="742950" lvl="1" indent="-285750">
                <a:buFontTx/>
                <a:buChar char="-"/>
              </a:pPr>
              <a:r>
                <a:rPr lang="en-US" sz="1600" dirty="0"/>
                <a:t>Activity: metal galvanization (051)</a:t>
              </a:r>
            </a:p>
            <a:p>
              <a:pPr marL="742950" lvl="1" indent="-285750">
                <a:buFontTx/>
                <a:buChar char="-"/>
              </a:pPr>
              <a:r>
                <a:rPr lang="en-US" sz="1600" dirty="0"/>
                <a:t>Branche: Manufacture of lead, zinc and tin and their components (</a:t>
              </a:r>
              <a:r>
                <a:rPr lang="en-GB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27.43.00)</a:t>
              </a:r>
            </a:p>
            <a:p>
              <a:pPr marL="282575" lvl="1" indent="-282575">
                <a:buFontTx/>
                <a:buChar char="-"/>
              </a:pPr>
              <a:r>
                <a:rPr lang="en-GB" sz="1600" dirty="0">
                  <a:latin typeface="Calibri" panose="020F0502020204030204" pitchFamily="34" charset="0"/>
                </a:rPr>
                <a:t>OR Basemap4: industry </a:t>
              </a:r>
              <a:r>
                <a:rPr lang="en-GB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(125000, 125110)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1B13670-4C1C-81A9-A6A3-AF7272B79105}"/>
                </a:ext>
              </a:extLst>
            </p:cNvPr>
            <p:cNvSpPr txBox="1"/>
            <p:nvPr/>
          </p:nvSpPr>
          <p:spPr>
            <a:xfrm>
              <a:off x="6271224" y="4938134"/>
              <a:ext cx="581800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Relevant </a:t>
              </a:r>
              <a:r>
                <a:rPr lang="en-US" sz="1600" b="1" dirty="0"/>
                <a:t>diffuse sources</a:t>
              </a:r>
              <a:r>
                <a:rPr lang="en-US" sz="1600" dirty="0"/>
                <a:t>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Agg. Areas where pig slurry or sludge was/is used as fertilizer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OR all </a:t>
              </a:r>
              <a:r>
                <a:rPr lang="en-US" sz="1600" dirty="0" err="1"/>
                <a:t>agg</a:t>
              </a:r>
              <a:r>
                <a:rPr lang="en-US" sz="1600" dirty="0"/>
                <a:t>. Related LULC codes from Basemap04 </a:t>
              </a:r>
            </a:p>
            <a:p>
              <a:pPr marL="285750" lvl="1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cs typeface="Times New Roman" panose="02020603050405020304" pitchFamily="18" charset="0"/>
                </a:rPr>
                <a:t>Urban runoff (plumbing, roofing) infiltration:</a:t>
              </a:r>
            </a:p>
            <a:p>
              <a:pPr marL="739775" lvl="2" indent="-282575">
                <a:buFontTx/>
                <a:buChar char="-"/>
              </a:pPr>
              <a:r>
                <a:rPr lang="en-GB" sz="1600" dirty="0">
                  <a:cs typeface="Times New Roman" panose="02020603050405020304" pitchFamily="18" charset="0"/>
                </a:rPr>
                <a:t>Basemap04: all codes for urban (built-up) areas</a:t>
              </a:r>
            </a:p>
            <a:p>
              <a:pPr marL="739775" lvl="2" indent="-282575">
                <a:buFontTx/>
                <a:buChar char="-"/>
              </a:pPr>
              <a:r>
                <a:rPr lang="en-GB" sz="1600" dirty="0">
                  <a:cs typeface="Times New Roman" panose="02020603050405020304" pitchFamily="18" charset="0"/>
                </a:rPr>
                <a:t>Diffuse or point source?</a:t>
              </a:r>
            </a:p>
            <a:p>
              <a:pPr marL="457200" lvl="2"/>
              <a:endParaRPr lang="en-GB" sz="1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DE6FD8-DABA-F2B8-B35E-2226D51CF665}"/>
                </a:ext>
              </a:extLst>
            </p:cNvPr>
            <p:cNvSpPr txBox="1"/>
            <p:nvPr/>
          </p:nvSpPr>
          <p:spPr>
            <a:xfrm>
              <a:off x="499620" y="5370958"/>
              <a:ext cx="590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2"/>
                  </a:solidFill>
                </a:rPr>
                <a:t>Zn</a:t>
              </a:r>
              <a:endParaRPr lang="en-GB" sz="2800" b="1" dirty="0">
                <a:solidFill>
                  <a:schemeClr val="accent2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9352C29-BEB8-4B9A-7114-3970CE31BF66}"/>
                </a:ext>
              </a:extLst>
            </p:cNvPr>
            <p:cNvSpPr/>
            <p:nvPr/>
          </p:nvSpPr>
          <p:spPr>
            <a:xfrm>
              <a:off x="371474" y="4762500"/>
              <a:ext cx="11717758" cy="1895475"/>
            </a:xfrm>
            <a:prstGeom prst="rect">
              <a:avLst/>
            </a:prstGeom>
            <a:noFill/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3F37DB-4E7E-8602-631E-6D9A8CFA63C8}"/>
                </a:ext>
              </a:extLst>
            </p:cNvPr>
            <p:cNvSpPr txBox="1"/>
            <p:nvPr/>
          </p:nvSpPr>
          <p:spPr>
            <a:xfrm>
              <a:off x="371474" y="4750313"/>
              <a:ext cx="8552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Example</a:t>
              </a:r>
              <a:endParaRPr lang="en-GB" sz="14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984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B87044-189C-7049-1FDD-90F36887C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35" r="21031" b="46309"/>
          <a:stretch/>
        </p:blipFill>
        <p:spPr bwMode="auto">
          <a:xfrm>
            <a:off x="180975" y="351126"/>
            <a:ext cx="4649300" cy="752475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024A8B-821A-CD6F-1C21-1B764D216262}"/>
              </a:ext>
            </a:extLst>
          </p:cNvPr>
          <p:cNvSpPr txBox="1"/>
          <p:nvPr/>
        </p:nvSpPr>
        <p:spPr>
          <a:xfrm>
            <a:off x="5267173" y="457270"/>
            <a:ext cx="6662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Parameter-specific factors hindering transport from source to receptor (stream/river)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07C0F-2C59-B995-156E-B4BA8FEA4FAB}"/>
              </a:ext>
            </a:extLst>
          </p:cNvPr>
          <p:cNvSpPr txBox="1"/>
          <p:nvPr/>
        </p:nvSpPr>
        <p:spPr>
          <a:xfrm>
            <a:off x="430001" y="1459343"/>
            <a:ext cx="68757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factors could include, for 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Geochemical conditions (pH, redox,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Lithological characteristics: clay %, thickness of overlying clay, organic sediments,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It should include both: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Protection of the GVF to pollution (from the identified sources)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Protection of the stream/river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Hyporheic zone – complex dynamic system (temporary sorption/desorption cycles)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D4E7A0-55A3-84A3-31A6-2840ADCA1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999" y="3538407"/>
            <a:ext cx="2713149" cy="2862323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CA2505-688C-EB41-BD40-32F81AA1DA20}"/>
              </a:ext>
            </a:extLst>
          </p:cNvPr>
          <p:cNvSpPr txBox="1"/>
          <p:nvPr/>
        </p:nvSpPr>
        <p:spPr>
          <a:xfrm>
            <a:off x="1614611" y="4802296"/>
            <a:ext cx="6275623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Zn sorption to clay, Fe/Mn oxides, organic matter </a:t>
            </a:r>
          </a:p>
          <a:p>
            <a:r>
              <a:rPr lang="en-US" sz="1600" dirty="0"/>
              <a:t>Mobility increases when: </a:t>
            </a:r>
          </a:p>
          <a:p>
            <a:pPr marL="282575" lvl="1" indent="-282575">
              <a:buFontTx/>
              <a:buChar char="-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Low pH (acidic soils/sediments, low buffering capacity)</a:t>
            </a:r>
          </a:p>
          <a:p>
            <a:pPr marL="282575" lvl="1" indent="-282575">
              <a:buFontTx/>
              <a:buChar char="-"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Oxidized conditions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2575" lvl="1" indent="-282575">
              <a:buFontTx/>
              <a:buChar char="-"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Sediments with low sorption capacity, low clay content</a:t>
            </a:r>
          </a:p>
          <a:p>
            <a:pPr marL="282575" lvl="1" indent="-282575">
              <a:buFontTx/>
              <a:buChar char="-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Changes in redox conditions (sorption/deso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rption)</a:t>
            </a:r>
          </a:p>
          <a:p>
            <a:pPr marL="282575" lvl="1" indent="-282575">
              <a:buFontTx/>
              <a:buChar char="-"/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Saline intrusion</a:t>
            </a:r>
            <a:endParaRPr lang="en-GB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0C50D0-E866-B025-8635-D951E1B6E03A}"/>
              </a:ext>
            </a:extLst>
          </p:cNvPr>
          <p:cNvSpPr txBox="1"/>
          <p:nvPr/>
        </p:nvSpPr>
        <p:spPr>
          <a:xfrm>
            <a:off x="499620" y="5370958"/>
            <a:ext cx="59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Zn</a:t>
            </a:r>
            <a:endParaRPr lang="en-GB" sz="2800" b="1" dirty="0">
              <a:solidFill>
                <a:schemeClr val="accent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E88E42-0FA1-E011-77F5-82CE5A71DF91}"/>
              </a:ext>
            </a:extLst>
          </p:cNvPr>
          <p:cNvSpPr/>
          <p:nvPr/>
        </p:nvSpPr>
        <p:spPr>
          <a:xfrm>
            <a:off x="371474" y="4762500"/>
            <a:ext cx="6686551" cy="1895475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9CD0EE-B2E4-39EC-F9DD-738901437402}"/>
              </a:ext>
            </a:extLst>
          </p:cNvPr>
          <p:cNvSpPr txBox="1"/>
          <p:nvPr/>
        </p:nvSpPr>
        <p:spPr>
          <a:xfrm>
            <a:off x="371474" y="4750313"/>
            <a:ext cx="855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Example</a:t>
            </a:r>
            <a:endParaRPr lang="en-GB" sz="1400" dirty="0">
              <a:solidFill>
                <a:schemeClr val="accent2"/>
              </a:solidFill>
            </a:endParaRPr>
          </a:p>
        </p:txBody>
      </p:sp>
      <p:pic>
        <p:nvPicPr>
          <p:cNvPr id="19" name="Picture 18" descr="A diagram of geological features&#10;&#10;AI-generated content may be incorrect.">
            <a:extLst>
              <a:ext uri="{FF2B5EF4-FFF2-40B4-BE49-F238E27FC236}">
                <a16:creationId xmlns:a16="http://schemas.microsoft.com/office/drawing/2014/main" id="{5921586E-4954-A875-485D-7CB615529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162" y="1233100"/>
            <a:ext cx="4014195" cy="247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0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699275-66F8-6B02-801E-CEFBE763F0E2}"/>
              </a:ext>
            </a:extLst>
          </p:cNvPr>
          <p:cNvSpPr txBox="1"/>
          <p:nvPr/>
        </p:nvSpPr>
        <p:spPr>
          <a:xfrm>
            <a:off x="1233382" y="4401532"/>
            <a:ext cx="69074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GB" sz="1600" dirty="0"/>
              <a:t>NBLs for groundwater: 3-75 ug/L</a:t>
            </a:r>
          </a:p>
          <a:p>
            <a:pPr marL="0" marR="0"/>
            <a:r>
              <a:rPr lang="en-GB" sz="1600" dirty="0"/>
              <a:t>No NBL exceeds the national </a:t>
            </a:r>
            <a:r>
              <a:rPr lang="en-GB" sz="1600" dirty="0" err="1"/>
              <a:t>gw</a:t>
            </a:r>
            <a:r>
              <a:rPr lang="en-GB" sz="1600" dirty="0"/>
              <a:t> TV for Zn (100 ug/l)</a:t>
            </a:r>
          </a:p>
          <a:p>
            <a:pPr marL="0" marR="0"/>
            <a:r>
              <a:rPr lang="en-GB" sz="1600" dirty="0"/>
              <a:t>The highest NBLs were found: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GB" sz="1600" dirty="0"/>
              <a:t>On Bornholm 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GB" sz="1600" dirty="0"/>
              <a:t>In oxic Quaternary sand on Jutland (with low pH) and on Zealand (with high pH).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CDB7C6-8491-0B79-AF2A-6FB0DB8A7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12" b="14374"/>
          <a:stretch/>
        </p:blipFill>
        <p:spPr bwMode="auto">
          <a:xfrm>
            <a:off x="378083" y="597090"/>
            <a:ext cx="5887474" cy="2634493"/>
          </a:xfrm>
          <a:prstGeom prst="rect">
            <a:avLst/>
          </a:prstGeom>
          <a:noFill/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358B737-28F9-3834-F1C8-A0C70F0D38CC}"/>
              </a:ext>
            </a:extLst>
          </p:cNvPr>
          <p:cNvSpPr/>
          <p:nvPr/>
        </p:nvSpPr>
        <p:spPr>
          <a:xfrm>
            <a:off x="4487053" y="1419120"/>
            <a:ext cx="597413" cy="47227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C5AD68-5596-143B-D8F1-F80D4E393B86}"/>
              </a:ext>
            </a:extLst>
          </p:cNvPr>
          <p:cNvSpPr/>
          <p:nvPr/>
        </p:nvSpPr>
        <p:spPr>
          <a:xfrm>
            <a:off x="4817458" y="552104"/>
            <a:ext cx="597413" cy="47227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E46B6E-4DE1-FC8E-7C64-818DFD7C68BA}"/>
              </a:ext>
            </a:extLst>
          </p:cNvPr>
          <p:cNvSpPr txBox="1"/>
          <p:nvPr/>
        </p:nvSpPr>
        <p:spPr>
          <a:xfrm>
            <a:off x="6555784" y="646260"/>
            <a:ext cx="527530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Step 4 ensures that GVF are not misclassified in step 2 and 3 due to limitations in our:</a:t>
            </a:r>
          </a:p>
          <a:p>
            <a:pPr marL="342900" indent="-342900">
              <a:buAutoNum type="arabicParenR"/>
            </a:pPr>
            <a:r>
              <a:rPr lang="en-GB" dirty="0"/>
              <a:t>knowledge about the pollution sources or </a:t>
            </a:r>
          </a:p>
          <a:p>
            <a:pPr marL="342900" indent="-342900">
              <a:buAutoNum type="arabicParenR"/>
            </a:pPr>
            <a:r>
              <a:rPr lang="en-GB" dirty="0"/>
              <a:t>conceptual understanding about protecting factors. </a:t>
            </a:r>
          </a:p>
          <a:p>
            <a:endParaRPr lang="en-GB" dirty="0"/>
          </a:p>
          <a:p>
            <a:r>
              <a:rPr lang="en-GB" dirty="0"/>
              <a:t>Check if there is a well-screen with: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MAM concentration &gt; NBL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(Increasing trend ?)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4657C3-060C-2383-9C9C-7A99859923D8}"/>
              </a:ext>
            </a:extLst>
          </p:cNvPr>
          <p:cNvSpPr txBox="1"/>
          <p:nvPr/>
        </p:nvSpPr>
        <p:spPr>
          <a:xfrm>
            <a:off x="506229" y="4847083"/>
            <a:ext cx="590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Zn</a:t>
            </a:r>
            <a:endParaRPr lang="en-GB" sz="2800" b="1" dirty="0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46310C-E4F2-B86B-ACDE-E7FABE361119}"/>
              </a:ext>
            </a:extLst>
          </p:cNvPr>
          <p:cNvSpPr/>
          <p:nvPr/>
        </p:nvSpPr>
        <p:spPr>
          <a:xfrm>
            <a:off x="378083" y="4238625"/>
            <a:ext cx="7546717" cy="1895475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F5D072-066C-2BA8-50E6-D7C53DB4A06A}"/>
              </a:ext>
            </a:extLst>
          </p:cNvPr>
          <p:cNvSpPr txBox="1"/>
          <p:nvPr/>
        </p:nvSpPr>
        <p:spPr>
          <a:xfrm>
            <a:off x="378083" y="4226438"/>
            <a:ext cx="855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Example</a:t>
            </a:r>
            <a:endParaRPr lang="en-GB" sz="140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E7D3A-ECBA-AC94-2088-6CF88C76B527}"/>
              </a:ext>
            </a:extLst>
          </p:cNvPr>
          <p:cNvSpPr txBox="1"/>
          <p:nvPr/>
        </p:nvSpPr>
        <p:spPr>
          <a:xfrm>
            <a:off x="8298897" y="4508528"/>
            <a:ext cx="3515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Trends – not discussed yet</a:t>
            </a:r>
          </a:p>
          <a:p>
            <a:r>
              <a:rPr lang="en-US" dirty="0"/>
              <a:t>Potentially, it should be a combination with the concentration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687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white paper notes on a grey surface&#10;&#10;AI-generated content may be incorrect.">
            <a:extLst>
              <a:ext uri="{FF2B5EF4-FFF2-40B4-BE49-F238E27FC236}">
                <a16:creationId xmlns:a16="http://schemas.microsoft.com/office/drawing/2014/main" id="{57DE7869-C888-BCF6-7433-FB8560E02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1" t="20194" r="30746" b="13737"/>
          <a:stretch/>
        </p:blipFill>
        <p:spPr>
          <a:xfrm rot="5400000">
            <a:off x="1206537" y="701575"/>
            <a:ext cx="4492689" cy="59504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F148F2-13EF-D58D-6867-8C8C47F5B840}"/>
              </a:ext>
            </a:extLst>
          </p:cNvPr>
          <p:cNvSpPr txBox="1"/>
          <p:nvPr/>
        </p:nvSpPr>
        <p:spPr>
          <a:xfrm>
            <a:off x="4509873" y="5615354"/>
            <a:ext cx="26715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Tilstandsvurdering.jpg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79ABF5-CA34-8044-AF28-FA068C39D2DB}"/>
              </a:ext>
            </a:extLst>
          </p:cNvPr>
          <p:cNvSpPr txBox="1"/>
          <p:nvPr/>
        </p:nvSpPr>
        <p:spPr>
          <a:xfrm>
            <a:off x="185737" y="6242111"/>
            <a:ext cx="11820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”Grundvandet skal bidrage med over 50 % af den load, som skal til for at MKK overskrides. (Mødereferat 10-12-2024)”</a:t>
            </a:r>
            <a:endParaRPr lang="en-GB" dirty="0"/>
          </a:p>
        </p:txBody>
      </p:sp>
      <p:pic>
        <p:nvPicPr>
          <p:cNvPr id="7" name="Picture 6" descr="A drawing of a human body&#10;&#10;AI-generated content may be incorrect.">
            <a:extLst>
              <a:ext uri="{FF2B5EF4-FFF2-40B4-BE49-F238E27FC236}">
                <a16:creationId xmlns:a16="http://schemas.microsoft.com/office/drawing/2014/main" id="{EB955A07-48D7-436E-FB12-AB9ECB113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52227" y="1737535"/>
            <a:ext cx="4783540" cy="35876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3D1897-EEF0-D539-285A-FC3297AC14A2}"/>
              </a:ext>
            </a:extLst>
          </p:cNvPr>
          <p:cNvSpPr txBox="1"/>
          <p:nvPr/>
        </p:nvSpPr>
        <p:spPr>
          <a:xfrm>
            <a:off x="7558725" y="5615354"/>
            <a:ext cx="3379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</a:rPr>
              <a:t>Skitse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angagelser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af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kildens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placering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ift</a:t>
            </a:r>
            <a:r>
              <a:rPr lang="en-GB" sz="1200" dirty="0">
                <a:solidFill>
                  <a:schemeClr val="bg1"/>
                </a:solidFill>
              </a:rPr>
              <a:t> ovf.jpg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259E7A-689E-82F1-5622-66A060DB6AD5}"/>
              </a:ext>
            </a:extLst>
          </p:cNvPr>
          <p:cNvSpPr txBox="1"/>
          <p:nvPr/>
        </p:nvSpPr>
        <p:spPr>
          <a:xfrm>
            <a:off x="4311055" y="3355717"/>
            <a:ext cx="1898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Cg – </a:t>
            </a:r>
            <a:r>
              <a:rPr lang="en-US" sz="1400" dirty="0" err="1"/>
              <a:t>gw</a:t>
            </a:r>
            <a:r>
              <a:rPr lang="en-US" sz="1400" dirty="0"/>
              <a:t> concentration</a:t>
            </a:r>
          </a:p>
          <a:p>
            <a:r>
              <a:rPr lang="en-US" sz="1400" dirty="0" err="1"/>
              <a:t>Qb</a:t>
            </a:r>
            <a:r>
              <a:rPr lang="en-US" sz="1400" dirty="0"/>
              <a:t> – discharge at B (?)</a:t>
            </a:r>
            <a:endParaRPr lang="en-GB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F4593A-DA06-AA5F-6BA9-A0364BE86396}"/>
              </a:ext>
            </a:extLst>
          </p:cNvPr>
          <p:cNvSpPr txBox="1"/>
          <p:nvPr/>
        </p:nvSpPr>
        <p:spPr>
          <a:xfrm>
            <a:off x="477669" y="1530784"/>
            <a:ext cx="2315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Workshop (Dec 2024)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D8BCCA-67F3-6303-9994-2E87359F179C}"/>
              </a:ext>
            </a:extLst>
          </p:cNvPr>
          <p:cNvSpPr txBox="1"/>
          <p:nvPr/>
        </p:nvSpPr>
        <p:spPr>
          <a:xfrm>
            <a:off x="461046" y="431223"/>
            <a:ext cx="84284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Status assessment </a:t>
            </a:r>
            <a:r>
              <a:rPr lang="en-US" sz="2000" b="1" dirty="0"/>
              <a:t>(where the MKK and the flux are relevant)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513695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677</Words>
  <Application>Microsoft Office PowerPoint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Times New Roman</vt:lpstr>
      <vt:lpstr>Wingdings</vt:lpstr>
      <vt:lpstr>Office Theme</vt:lpstr>
      <vt:lpstr>Risk Assessment  for anthropogenic influence on surface waters via groundwater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Denitza Voutchkova</dc:creator>
  <cp:lastModifiedBy>Denitza Voutchkova</cp:lastModifiedBy>
  <cp:revision>10</cp:revision>
  <dcterms:created xsi:type="dcterms:W3CDTF">2025-06-23T14:04:16Z</dcterms:created>
  <dcterms:modified xsi:type="dcterms:W3CDTF">2025-06-26T09:34:21Z</dcterms:modified>
</cp:coreProperties>
</file>