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  <p:sldMasterId id="2147483664" r:id="rId5"/>
    <p:sldMasterId id="2147483668" r:id="rId6"/>
  </p:sldMasterIdLst>
  <p:notesMasterIdLst>
    <p:notesMasterId r:id="rId23"/>
  </p:notesMasterIdLst>
  <p:handoutMasterIdLst>
    <p:handoutMasterId r:id="rId24"/>
  </p:handoutMasterIdLst>
  <p:sldIdLst>
    <p:sldId id="369" r:id="rId7"/>
    <p:sldId id="373" r:id="rId8"/>
    <p:sldId id="374" r:id="rId9"/>
    <p:sldId id="375" r:id="rId10"/>
    <p:sldId id="394" r:id="rId11"/>
    <p:sldId id="377" r:id="rId12"/>
    <p:sldId id="380" r:id="rId13"/>
    <p:sldId id="395" r:id="rId14"/>
    <p:sldId id="381" r:id="rId15"/>
    <p:sldId id="397" r:id="rId16"/>
    <p:sldId id="398" r:id="rId17"/>
    <p:sldId id="382" r:id="rId18"/>
    <p:sldId id="399" r:id="rId19"/>
    <p:sldId id="400" r:id="rId20"/>
    <p:sldId id="391" r:id="rId21"/>
    <p:sldId id="390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Lucida Sans" panose="020B060203050402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/>
    <p:restoredTop sz="94861"/>
  </p:normalViewPr>
  <p:slideViewPr>
    <p:cSldViewPr snapToGrid="0" snapToObjects="1">
      <p:cViewPr varScale="1">
        <p:scale>
          <a:sx n="119" d="100"/>
          <a:sy n="119" d="100"/>
        </p:scale>
        <p:origin x="448" y="3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font" Target="fonts/font10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EDFA5-A2C1-1447-A57A-C88042380E5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377A7-1F92-FE46-82CC-CF75CF9E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1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8A1CA-1155-5E42-978E-D63B92B22E8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32BD-A7D3-8742-9867-2C032790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1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4589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02433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49596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49596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49596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Logo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23391" y="5013099"/>
            <a:ext cx="3550411" cy="1368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21" name="Logo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6" y="5013099"/>
            <a:ext cx="3550411" cy="1368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9" name="Logo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013099"/>
            <a:ext cx="3550410" cy="1368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Logo</a:t>
            </a:r>
          </a:p>
        </p:txBody>
      </p:sp>
      <p:pic>
        <p:nvPicPr>
          <p:cNvPr id="9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D8B51F11-0E7E-CD46-B6C1-D4FD67C7EB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  <p:sp>
        <p:nvSpPr>
          <p:cNvPr id="13" name="Insert Image Guidance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3.8cm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9.33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r>
              <a:rPr lang="en-GB"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3.8cm.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23782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Logo Placeholder 4">
            <a:extLst>
              <a:ext uri="{FF2B5EF4-FFF2-40B4-BE49-F238E27FC236}">
                <a16:creationId xmlns:a16="http://schemas.microsoft.com/office/drawing/2014/main" id="{32CE8160-2881-ED45-AA91-E1B5C990428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6088" y="-279125"/>
            <a:ext cx="2855912" cy="163862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 err="1"/>
              <a:t>UoS</a:t>
            </a:r>
            <a:r>
              <a:rPr lang="en-US" dirty="0"/>
              <a:t> logo</a:t>
            </a:r>
          </a:p>
        </p:txBody>
      </p:sp>
      <p:sp>
        <p:nvSpPr>
          <p:cNvPr id="8" name="Insert Image Guidance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33.87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39915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49596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49596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49596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pic>
        <p:nvPicPr>
          <p:cNvPr id="15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2CDFD2A4-E157-6048-B367-731F0EDB2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  <p:sp>
        <p:nvSpPr>
          <p:cNvPr id="11" name="Insert Image Guidance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</a:t>
            </a:r>
            <a:r>
              <a:rPr lang="en-GB"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8cm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8.53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5.2cm high by 7.2cm wide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40137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DBBA8B1-FB70-5047-82C7-77FEF3673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340768"/>
            <a:ext cx="6696744" cy="37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22 June 2021</a:t>
            </a:r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715225-994B-F847-BBCD-98E6DC60B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2847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2411DA-15FA-804A-A497-A21BA241F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49596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49596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49596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Logo Placeholder 4">
            <a:extLst>
              <a:ext uri="{FF2B5EF4-FFF2-40B4-BE49-F238E27FC236}">
                <a16:creationId xmlns:a16="http://schemas.microsoft.com/office/drawing/2014/main" id="{6E32AEBA-4B57-D64A-AE0B-12B4BD886BD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6088" y="-279125"/>
            <a:ext cx="2855912" cy="163862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 err="1"/>
              <a:t>UoS</a:t>
            </a:r>
            <a:r>
              <a:rPr lang="en-US" dirty="0"/>
              <a:t> logo</a:t>
            </a:r>
          </a:p>
        </p:txBody>
      </p:sp>
      <p:sp>
        <p:nvSpPr>
          <p:cNvPr id="8" name="Insert Image Guidance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17.2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9528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pic>
        <p:nvPicPr>
          <p:cNvPr id="9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40A0B99E-C609-A648-98D3-FB4D211A54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  <p:sp>
        <p:nvSpPr>
          <p:cNvPr id="11" name="Insert Image Guidance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6.12cm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14.67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9102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49596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49596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49596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10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6C761534-24A3-304B-B7E3-455E9F0FE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  <p:sp>
        <p:nvSpPr>
          <p:cNvPr id="9" name="Insert Image Guidance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6.12cm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9.87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508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pic>
        <p:nvPicPr>
          <p:cNvPr id="11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35269F99-CD7D-2F42-A6A7-EF952C0C17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  <p:sp>
        <p:nvSpPr>
          <p:cNvPr id="14" name="Insert Image Guidance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6.12cm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9.87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243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/>
              <a:t>Picture</a:t>
            </a:r>
          </a:p>
        </p:txBody>
      </p:sp>
      <p:pic>
        <p:nvPicPr>
          <p:cNvPr id="9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EB7C4776-AB2B-7746-8DA7-70D4502CB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  <p:sp>
        <p:nvSpPr>
          <p:cNvPr id="12" name="Insert Image Guidance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by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9.26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1363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8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87826CD3-130D-D440-8ABD-6248D8758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4959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4959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4959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4959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495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4959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1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Slide Number Placeholder 2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grpSp>
        <p:nvGrpSpPr>
          <p:cNvPr id="8" name="Template Guidance">
            <a:extLst>
              <a:ext uri="{FF2B5EF4-FFF2-40B4-BE49-F238E27FC236}">
                <a16:creationId xmlns:a16="http://schemas.microsoft.com/office/drawing/2014/main" id="{CF4B51D5-84FD-C449-A7AE-7618789970AC}"/>
              </a:ext>
            </a:extLst>
          </p:cNvPr>
          <p:cNvGrpSpPr/>
          <p:nvPr/>
        </p:nvGrpSpPr>
        <p:grpSpPr>
          <a:xfrm>
            <a:off x="-3481064" y="-2"/>
            <a:ext cx="3360013" cy="1902396"/>
            <a:chOff x="-3481064" y="-2"/>
            <a:chExt cx="3360013" cy="1902396"/>
          </a:xfrm>
        </p:grpSpPr>
        <p:sp>
          <p:nvSpPr>
            <p:cNvPr id="9" name="Template Guidance">
              <a:extLst>
                <a:ext uri="{FF2B5EF4-FFF2-40B4-BE49-F238E27FC236}">
                  <a16:creationId xmlns:a16="http://schemas.microsoft.com/office/drawing/2014/main" id="{84CA3E85-4D6B-3B43-B41F-20A952F239A0}"/>
                </a:ext>
              </a:extLst>
            </p:cNvPr>
            <p:cNvSpPr/>
            <p:nvPr userDrawn="1"/>
          </p:nvSpPr>
          <p:spPr>
            <a:xfrm>
              <a:off x="-3481064" y="-2"/>
              <a:ext cx="3360013" cy="1902396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79999" tIns="179999" rIns="179999" bIns="179999" numCol="1" anchor="t">
              <a:spAutoFit/>
            </a:bodyPr>
            <a:lstStyle/>
            <a:p>
              <a:pPr lvl="0" defTabSz="457200">
                <a:spcBef>
                  <a:spcPts val="0"/>
                </a:spcBef>
                <a:defRPr sz="1800"/>
              </a:pPr>
              <a:r>
                <a:rPr sz="1000" b="1" dirty="0">
                  <a:solidFill>
                    <a:srgbClr val="FFFFF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To insert image in the picture placeholder, please follow the below instructions:</a:t>
              </a:r>
              <a:endParaRPr sz="1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457200">
                <a:spcBef>
                  <a:spcPts val="0"/>
                </a:spcBef>
                <a:defRPr sz="1800"/>
              </a:pPr>
              <a:endPara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marL="14113" lvl="0" indent="-14113" defTabSz="457200">
                <a:spcBef>
                  <a:spcPts val="0"/>
                </a:spcBef>
                <a:buClr>
                  <a:srgbClr val="FFFFFF"/>
                </a:buClr>
                <a:buSzPct val="100000"/>
                <a:buFont typeface="Helvetica"/>
                <a:buAutoNum type="arabicPeriod"/>
                <a:tabLst>
                  <a:tab pos="1257300" algn="l"/>
                </a:tabLst>
                <a:defRPr sz="1800"/>
              </a:pPr>
              <a:r>
                <a:rPr sz="1000" dirty="0">
                  <a:solidFill>
                    <a:srgbClr val="FFFFF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Click the 	icon in the grey placeholder</a:t>
              </a:r>
              <a:endParaRPr sz="1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endParaRPr>
            </a:p>
            <a:p>
              <a:pPr marL="14113" lvl="0" indent="-14113" defTabSz="457200">
                <a:spcBef>
                  <a:spcPts val="0"/>
                </a:spcBef>
                <a:buClr>
                  <a:srgbClr val="FFFFFF"/>
                </a:buClr>
                <a:buSzPct val="100000"/>
                <a:buFont typeface="Helvetica"/>
                <a:buAutoNum type="arabicPeriod"/>
                <a:tabLst>
                  <a:tab pos="1155700" algn="l"/>
                </a:tabLst>
                <a:defRPr sz="1800"/>
              </a:pPr>
              <a:r>
                <a:rPr sz="1000" dirty="0">
                  <a:solidFill>
                    <a:srgbClr val="FFFFF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Browse to the folder where the required image is saved.</a:t>
              </a:r>
              <a:endParaRPr sz="1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endParaRPr>
            </a:p>
            <a:p>
              <a:pPr marL="14113" lvl="0" indent="-14113" defTabSz="457200">
                <a:spcBef>
                  <a:spcPts val="0"/>
                </a:spcBef>
                <a:buClr>
                  <a:srgbClr val="FFFFFF"/>
                </a:buClr>
                <a:buSzPct val="100000"/>
                <a:buFont typeface="Helvetica"/>
                <a:buAutoNum type="arabicPeriod"/>
                <a:tabLst>
                  <a:tab pos="1155700" algn="l"/>
                </a:tabLst>
                <a:defRPr sz="1800"/>
              </a:pPr>
              <a:r>
                <a:rPr sz="1000" dirty="0">
                  <a:solidFill>
                    <a:srgbClr val="FFFFF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Click to select the image and insert the image.</a:t>
              </a:r>
              <a:endParaRPr sz="18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endParaRPr>
            </a:p>
            <a:p>
              <a:pPr marL="14113" lvl="0" indent="-14113" defTabSz="457200">
                <a:spcBef>
                  <a:spcPts val="0"/>
                </a:spcBef>
                <a:buClr>
                  <a:srgbClr val="FFFFFF"/>
                </a:buClr>
                <a:buSzPct val="100000"/>
                <a:buFont typeface="Helvetica"/>
                <a:buAutoNum type="arabicPeriod"/>
                <a:tabLst>
                  <a:tab pos="1155700" algn="l"/>
                </a:tabLst>
                <a:defRPr sz="1800"/>
              </a:pPr>
              <a:r>
                <a:rPr sz="1000" dirty="0">
                  <a:solidFill>
                    <a:srgbClr val="FFFFF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Once the image is placed, go to Drawing Tools |  Send Backward  |  Send to Back (or right mouse click Send to Back)</a:t>
              </a:r>
            </a:p>
          </p:txBody>
        </p:sp>
        <p:pic>
          <p:nvPicPr>
            <p:cNvPr id="10" name="Image Icon">
              <a:extLst>
                <a:ext uri="{FF2B5EF4-FFF2-40B4-BE49-F238E27FC236}">
                  <a16:creationId xmlns:a16="http://schemas.microsoft.com/office/drawing/2014/main" id="{AB0298BE-BA4C-1443-B542-25C97BD80B6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-2521325" y="532368"/>
              <a:ext cx="310847" cy="233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6733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4959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.p.bodala@soton.ac.u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timediaeval.org/mediaeval2015/verifyingmultimediaus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8566-30FF-0290-90E7-13BDB3C5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878" y="1563792"/>
            <a:ext cx="9561437" cy="1226567"/>
          </a:xfrm>
        </p:spPr>
        <p:txBody>
          <a:bodyPr/>
          <a:lstStyle/>
          <a:p>
            <a:pPr algn="ctr"/>
            <a:r>
              <a:rPr lang="en-US" sz="4400" dirty="0"/>
              <a:t>Coursework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854B-87C0-5544-E23B-DB8193E69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1175" y="3167671"/>
            <a:ext cx="7584843" cy="1665586"/>
          </a:xfrm>
        </p:spPr>
        <p:txBody>
          <a:bodyPr/>
          <a:lstStyle/>
          <a:p>
            <a:pPr algn="ctr"/>
            <a:r>
              <a:rPr lang="en-US" sz="2000" dirty="0"/>
              <a:t>COMP 3222/6246</a:t>
            </a:r>
            <a:br>
              <a:rPr lang="en-US" sz="2000" dirty="0"/>
            </a:br>
            <a:r>
              <a:rPr lang="en-US" sz="2000" dirty="0"/>
              <a:t>Machine Learning Technologies</a:t>
            </a:r>
          </a:p>
          <a:p>
            <a:pPr algn="ctr"/>
            <a:r>
              <a:rPr lang="en-US" dirty="0"/>
              <a:t>Dr </a:t>
            </a:r>
            <a:r>
              <a:rPr lang="en-US" dirty="0" err="1"/>
              <a:t>Indu</a:t>
            </a:r>
            <a:r>
              <a:rPr lang="en-US" dirty="0"/>
              <a:t> </a:t>
            </a:r>
            <a:r>
              <a:rPr lang="en-US" dirty="0" err="1"/>
              <a:t>Bodala</a:t>
            </a:r>
            <a:endParaRPr lang="en-US" dirty="0"/>
          </a:p>
          <a:p>
            <a:pPr algn="ctr"/>
            <a:r>
              <a:rPr lang="en-US" dirty="0"/>
              <a:t>Email: </a:t>
            </a:r>
            <a:r>
              <a:rPr lang="en-US" dirty="0">
                <a:hlinkClick r:id="rId2"/>
              </a:rPr>
              <a:t>i.p.bodala@soton.ac.uk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5C147-5A79-F958-87DC-2BE0ABF9F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7955" y="5114510"/>
            <a:ext cx="3071283" cy="359395"/>
          </a:xfrm>
        </p:spPr>
        <p:txBody>
          <a:bodyPr/>
          <a:lstStyle/>
          <a:p>
            <a:pPr algn="ctr"/>
            <a:r>
              <a:rPr lang="en-US" dirty="0"/>
              <a:t>13 November 2023</a:t>
            </a:r>
          </a:p>
        </p:txBody>
      </p:sp>
    </p:spTree>
    <p:extLst>
      <p:ext uri="{BB962C8B-B14F-4D97-AF65-F5344CB8AC3E}">
        <p14:creationId xmlns:p14="http://schemas.microsoft.com/office/powerpoint/2010/main" val="344975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Evaluation (COMP 6246 - MSc)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F1 Score and other evaluation metrics to be used for ranking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Critical review of </a:t>
            </a:r>
            <a:r>
              <a:rPr lang="en-US" sz="1600" dirty="0"/>
              <a:t>3</a:t>
            </a:r>
            <a:r>
              <a:rPr lang="en-GB" sz="1600" dirty="0"/>
              <a:t> algorithms, for each identifying 3 strengths and 3 weaknesses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Compare all </a:t>
            </a:r>
            <a:r>
              <a:rPr lang="en-US" sz="1600" dirty="0"/>
              <a:t>3</a:t>
            </a:r>
            <a:r>
              <a:rPr lang="en-GB" sz="1600" dirty="0"/>
              <a:t> algorithm designs against each other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Rank algorithm designs in order of suitability to the task with justifications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1DA53B-3B3A-59CA-631B-784ED7C5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22304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2190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Final report 5 to 10 pages long</a:t>
            </a:r>
          </a:p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Mandatory final report sections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Introduction and data analysis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Algorithm design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Evaluation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Conclusion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References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Refer to coursework specification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1DA53B-3B3A-59CA-631B-784ED7C5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22304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40845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sz="2000" dirty="0"/>
              <a:t>Justify all your choices</a:t>
            </a:r>
          </a:p>
          <a:p>
            <a:pPr lvl="1"/>
            <a:r>
              <a:rPr lang="en-GB" dirty="0"/>
              <a:t>Marks are awarded for the method you used and evidence-driven justifications for your design decisions</a:t>
            </a:r>
          </a:p>
          <a:p>
            <a:pPr marL="857250" lvl="3" indent="0" defTabSz="914400"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</a:rPr>
              <a:t>There is no 'correct' final design or F1 score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8C3F23-9054-1C82-2B76-7A56214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83562"/>
            <a:ext cx="10849205" cy="936104"/>
          </a:xfrm>
        </p:spPr>
        <p:txBody>
          <a:bodyPr/>
          <a:lstStyle/>
          <a:p>
            <a:pPr algn="ctr"/>
            <a:r>
              <a:rPr lang="en-US" sz="3200" dirty="0"/>
              <a:t>Frequently Asked Questions (FAQ) - see assignment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8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Consider enriching the data</a:t>
            </a:r>
          </a:p>
          <a:p>
            <a:pPr lvl="1"/>
            <a:r>
              <a:rPr lang="en-GB" sz="1600" dirty="0"/>
              <a:t>You cannot use external task-specific data</a:t>
            </a:r>
          </a:p>
          <a:p>
            <a:pPr marL="857250" lvl="3" indent="0">
              <a:buNone/>
            </a:pPr>
            <a:r>
              <a:rPr lang="en-GB" sz="1400" dirty="0" err="1">
                <a:solidFill>
                  <a:schemeClr val="tx2"/>
                </a:solidFill>
              </a:rPr>
              <a:t>MediaEval</a:t>
            </a:r>
            <a:r>
              <a:rPr lang="en-GB" sz="1400" dirty="0">
                <a:solidFill>
                  <a:schemeClr val="tx2"/>
                </a:solidFill>
              </a:rPr>
              <a:t> image features, list of task-specific faker usernames</a:t>
            </a:r>
          </a:p>
          <a:p>
            <a:pPr lvl="1"/>
            <a:r>
              <a:rPr lang="en-GB" sz="1600" dirty="0"/>
              <a:t>You can use external generic data</a:t>
            </a:r>
          </a:p>
          <a:p>
            <a:pPr marL="857250" lvl="3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NLTK </a:t>
            </a:r>
            <a:r>
              <a:rPr lang="en-GB" sz="1400" dirty="0" err="1">
                <a:solidFill>
                  <a:schemeClr val="tx2"/>
                </a:solidFill>
              </a:rPr>
              <a:t>stopwords</a:t>
            </a:r>
            <a:r>
              <a:rPr lang="en-GB" sz="1400" dirty="0">
                <a:solidFill>
                  <a:schemeClr val="tx2"/>
                </a:solidFill>
              </a:rPr>
              <a:t>, lists of common first names, lists of respected news organizations, sentiment word lists</a:t>
            </a:r>
          </a:p>
          <a:p>
            <a:pPr lvl="1"/>
            <a:r>
              <a:rPr lang="en-GB" sz="1600" dirty="0"/>
              <a:t>You can pre-process your data and make new features</a:t>
            </a:r>
          </a:p>
          <a:p>
            <a:pPr marL="857250" lvl="3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n-grams, TF-IDF, Stanford POS and NER taggers, VADER sentiment analysis</a:t>
            </a:r>
          </a:p>
          <a:p>
            <a:pPr lvl="1"/>
            <a:r>
              <a:rPr lang="en-GB" sz="1600" dirty="0"/>
              <a:t>What is the humour label?</a:t>
            </a:r>
          </a:p>
          <a:p>
            <a:pPr marL="857250" lvl="3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Humour label should be treated as a Fake label for eval. It might be helpful for training (or it might not!)</a:t>
            </a:r>
          </a:p>
          <a:p>
            <a:pPr lvl="1"/>
            <a:r>
              <a:rPr lang="en-GB" sz="1600" dirty="0"/>
              <a:t>You cannot edit the test dataset to make it easier</a:t>
            </a:r>
          </a:p>
          <a:p>
            <a:pPr marL="857250" lvl="3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F1 scores must be run on full test dataset to allow a fair comparison of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8C3F23-9054-1C82-2B76-7A56214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83562"/>
            <a:ext cx="10849205" cy="936104"/>
          </a:xfrm>
        </p:spPr>
        <p:txBody>
          <a:bodyPr/>
          <a:lstStyle/>
          <a:p>
            <a:pPr algn="ctr"/>
            <a:r>
              <a:rPr lang="en-US" sz="3200" dirty="0"/>
              <a:t>Frequently Asked Questions (FAQ) - see assignment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034143"/>
            <a:ext cx="10847916" cy="5355771"/>
          </a:xfrm>
        </p:spPr>
        <p:txBody>
          <a:bodyPr>
            <a:noAutofit/>
          </a:bodyPr>
          <a:lstStyle/>
          <a:p>
            <a:pPr marL="0" lvl="1" indent="0" defTabSz="914400">
              <a:spcBef>
                <a:spcPts val="0"/>
              </a:spcBef>
              <a:buNone/>
            </a:pPr>
            <a:r>
              <a:rPr lang="en-US" sz="1600" dirty="0"/>
              <a:t>Refer to Marking Scheme document</a:t>
            </a:r>
          </a:p>
          <a:p>
            <a:pPr marL="0" lvl="1" indent="0" defTabSz="914400">
              <a:spcBef>
                <a:spcPts val="0"/>
              </a:spcBef>
              <a:buNone/>
            </a:pPr>
            <a:endParaRPr lang="en-US" sz="1600" dirty="0"/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600" dirty="0"/>
              <a:t>Things to note: </a:t>
            </a:r>
          </a:p>
          <a:p>
            <a:pPr marL="0" lvl="1" indent="0" defTabSz="914400">
              <a:spcBef>
                <a:spcPts val="0"/>
              </a:spcBef>
              <a:buNone/>
            </a:pPr>
            <a:endParaRPr lang="en-GB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8C3F23-9054-1C82-2B76-7A56214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00533"/>
            <a:ext cx="10849205" cy="581209"/>
          </a:xfrm>
        </p:spPr>
        <p:txBody>
          <a:bodyPr/>
          <a:lstStyle/>
          <a:p>
            <a:pPr algn="ctr"/>
            <a:r>
              <a:rPr lang="en-US" sz="3200" dirty="0"/>
              <a:t>Marking Scheme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2BB8-943D-3E95-6B8B-F860352060C4}"/>
              </a:ext>
            </a:extLst>
          </p:cNvPr>
          <p:cNvSpPr txBox="1"/>
          <p:nvPr/>
        </p:nvSpPr>
        <p:spPr>
          <a:xfrm>
            <a:off x="1762125" y="2505669"/>
            <a:ext cx="86558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Show us things like graphs, histograms, confusion matrix,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ranked lists of top features, skew in data segments, gap analysis ...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The lab on "Data analysis and visualization" will help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8FD2F-A0E6-0DE9-9982-524EFB57A9FA}"/>
              </a:ext>
            </a:extLst>
          </p:cNvPr>
          <p:cNvSpPr txBox="1"/>
          <p:nvPr/>
        </p:nvSpPr>
        <p:spPr>
          <a:xfrm>
            <a:off x="2091281" y="3810687"/>
            <a:ext cx="79121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Show us evidence of iteration, such as how you fine-tuned or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optimised your design/parameters during the evaluation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67127-37BD-1B38-7624-F37E7EB59FE8}"/>
              </a:ext>
            </a:extLst>
          </p:cNvPr>
          <p:cNvSpPr txBox="1"/>
          <p:nvPr/>
        </p:nvSpPr>
        <p:spPr>
          <a:xfrm>
            <a:off x="1762125" y="4900525"/>
            <a:ext cx="864523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Show us how each design choice compares to each other, rank choices, discuss why you rejected other choices, cite results for algorithms in published papers</a:t>
            </a:r>
          </a:p>
        </p:txBody>
      </p:sp>
    </p:spTree>
    <p:extLst>
      <p:ext uri="{BB962C8B-B14F-4D97-AF65-F5344CB8AC3E}">
        <p14:creationId xmlns:p14="http://schemas.microsoft.com/office/powerpoint/2010/main" val="392082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514A-FFCE-BF87-A513-49791CDC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7" y="2500132"/>
            <a:ext cx="10849205" cy="1165813"/>
          </a:xfrm>
        </p:spPr>
        <p:txBody>
          <a:bodyPr/>
          <a:lstStyle/>
          <a:p>
            <a:pPr algn="ctr"/>
            <a:r>
              <a:rPr lang="en-US" dirty="0"/>
              <a:t>Thank you…</a:t>
            </a:r>
            <a:br>
              <a:rPr lang="en-US" dirty="0"/>
            </a:b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2355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0778-386A-7702-CBC3-7A9AED80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7" y="2500132"/>
            <a:ext cx="10849205" cy="2387554"/>
          </a:xfrm>
        </p:spPr>
        <p:txBody>
          <a:bodyPr/>
          <a:lstStyle/>
          <a:p>
            <a:pPr algn="ctr"/>
            <a:r>
              <a:rPr lang="en-US" dirty="0"/>
              <a:t>Next Lecture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Case 1 by Dr Luis-Daniel Ibáñez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See you again during weeks 9 and 10</a:t>
            </a:r>
          </a:p>
        </p:txBody>
      </p:sp>
    </p:spTree>
    <p:extLst>
      <p:ext uri="{BB962C8B-B14F-4D97-AF65-F5344CB8AC3E}">
        <p14:creationId xmlns:p14="http://schemas.microsoft.com/office/powerpoint/2010/main" val="162186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73CA-6DFD-7056-933C-79A0101B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420554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Today’s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5AE8B-9947-3F9D-460E-176B66F71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Coursework Submission – what and when?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Task and Data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and Implementation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Frequently Asked Questions (FAQ)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Marking Scheme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4875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5C68-4BCC-031E-2DD8-37400CD5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556658"/>
            <a:ext cx="10847916" cy="48481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Deliverables and Deadlines</a:t>
            </a:r>
          </a:p>
          <a:p>
            <a:pPr lvl="1"/>
            <a:r>
              <a:rPr lang="en-US" dirty="0"/>
              <a:t>Machine learning pipeline implementation</a:t>
            </a:r>
          </a:p>
          <a:p>
            <a:pPr lvl="2"/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lvl="2"/>
            <a:r>
              <a:rPr lang="en-US" sz="1600" dirty="0"/>
              <a:t>Submit as </a:t>
            </a:r>
            <a:r>
              <a:rPr lang="en-US" sz="1600" dirty="0" err="1"/>
              <a:t>source_code.ipynb</a:t>
            </a:r>
            <a:r>
              <a:rPr lang="en-US" sz="1600" dirty="0"/>
              <a:t> + </a:t>
            </a:r>
            <a:r>
              <a:rPr lang="en-US" sz="1600" dirty="0" err="1"/>
              <a:t>requirements.txt</a:t>
            </a:r>
            <a:endParaRPr lang="en-US" sz="1600" dirty="0"/>
          </a:p>
          <a:p>
            <a:pPr lvl="2"/>
            <a:r>
              <a:rPr lang="en-US" sz="1600" dirty="0"/>
              <a:t>Week 12 Fri 4pm (timetable week 15)</a:t>
            </a:r>
          </a:p>
          <a:p>
            <a:pPr lvl="2"/>
            <a:r>
              <a:rPr lang="en-US" sz="1600" dirty="0"/>
              <a:t>Marking weight 15%</a:t>
            </a:r>
          </a:p>
          <a:p>
            <a:pPr lvl="1"/>
            <a:r>
              <a:rPr lang="en-US" dirty="0"/>
              <a:t>Final report</a:t>
            </a:r>
          </a:p>
          <a:p>
            <a:pPr lvl="2"/>
            <a:r>
              <a:rPr lang="en-US" sz="1600" dirty="0"/>
              <a:t>Week 12 Fri 4pm (timetable week 15)</a:t>
            </a:r>
          </a:p>
          <a:p>
            <a:pPr lvl="2"/>
            <a:r>
              <a:rPr lang="en-US" sz="1600" dirty="0"/>
              <a:t>Submit as </a:t>
            </a:r>
            <a:r>
              <a:rPr lang="en-US" sz="1600" dirty="0" err="1"/>
              <a:t>report.pdf</a:t>
            </a:r>
            <a:endParaRPr lang="en-US" sz="1600" dirty="0"/>
          </a:p>
          <a:p>
            <a:pPr lvl="2"/>
            <a:r>
              <a:rPr lang="en-US" sz="1600" dirty="0"/>
              <a:t>Marking weight 35%</a:t>
            </a:r>
          </a:p>
          <a:p>
            <a:pPr lvl="1"/>
            <a:r>
              <a:rPr lang="en-US" dirty="0"/>
              <a:t>Total coursework mark is worth 50%</a:t>
            </a:r>
          </a:p>
          <a:p>
            <a:pPr lvl="1"/>
            <a:r>
              <a:rPr lang="en-US" dirty="0"/>
              <a:t>Turnitin checked &gt;&gt; Code and PDF reports must be your own work</a:t>
            </a:r>
          </a:p>
          <a:p>
            <a:r>
              <a:rPr lang="en-US" dirty="0"/>
              <a:t>Feedback</a:t>
            </a:r>
          </a:p>
          <a:p>
            <a:pPr lvl="1"/>
            <a:r>
              <a:rPr lang="en-US" dirty="0"/>
              <a:t>4 weeks after submission</a:t>
            </a:r>
            <a:br>
              <a:rPr lang="en-GB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563B4-8805-647A-B921-5E17395B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03585"/>
            <a:ext cx="10849205" cy="675641"/>
          </a:xfrm>
        </p:spPr>
        <p:txBody>
          <a:bodyPr/>
          <a:lstStyle/>
          <a:p>
            <a:pPr algn="ctr"/>
            <a:r>
              <a:rPr lang="en-US" dirty="0"/>
              <a:t>Coursework Submission – What and When?</a:t>
            </a:r>
          </a:p>
        </p:txBody>
      </p:sp>
    </p:spTree>
    <p:extLst>
      <p:ext uri="{BB962C8B-B14F-4D97-AF65-F5344CB8AC3E}">
        <p14:creationId xmlns:p14="http://schemas.microsoft.com/office/powerpoint/2010/main" val="186488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6AAA-B337-3DFD-A118-E8434940E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2042" y="1474712"/>
            <a:ext cx="10847916" cy="461040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Task</a:t>
            </a:r>
          </a:p>
          <a:p>
            <a:pPr lvl="1"/>
            <a:r>
              <a:rPr lang="en-US" sz="1700" dirty="0"/>
              <a:t>Design/build algorithm(s) to classify social media posts with </a:t>
            </a:r>
            <a:r>
              <a:rPr lang="en-US" sz="1700" dirty="0" err="1"/>
              <a:t>imagesp</a:t>
            </a:r>
            <a:r>
              <a:rPr lang="en-US" sz="1700" dirty="0"/>
              <a:t> as 'real' or 'fake'</a:t>
            </a:r>
          </a:p>
          <a:p>
            <a:r>
              <a:rPr lang="en-US" sz="2200" dirty="0"/>
              <a:t>Background</a:t>
            </a:r>
          </a:p>
          <a:p>
            <a:pPr lvl="1"/>
            <a:r>
              <a:rPr lang="en-US" sz="1700" dirty="0"/>
              <a:t>AI verifying multimedia content automatically can help tackle viral fake news</a:t>
            </a:r>
          </a:p>
          <a:p>
            <a:pPr lvl="1"/>
            <a:r>
              <a:rPr lang="en-US" sz="1700" dirty="0"/>
              <a:t>New algorithms support journalists and platform providers offering news content (e.g. Google, Facebook)</a:t>
            </a:r>
          </a:p>
          <a:p>
            <a:pPr lvl="1"/>
            <a:r>
              <a:rPr lang="en-US" sz="1700" dirty="0"/>
              <a:t>This was a real </a:t>
            </a:r>
            <a:r>
              <a:rPr lang="en-US" sz="1700" dirty="0" err="1">
                <a:hlinkClick r:id="rId2"/>
              </a:rPr>
              <a:t>MediaEval</a:t>
            </a:r>
            <a:r>
              <a:rPr lang="en-US" sz="1700" dirty="0">
                <a:hlinkClick r:id="rId2"/>
              </a:rPr>
              <a:t> challenge task</a:t>
            </a:r>
            <a:r>
              <a:rPr lang="en-US" sz="1700" dirty="0"/>
              <a:t> for international researchers! </a:t>
            </a:r>
          </a:p>
          <a:p>
            <a:r>
              <a:rPr lang="en-US" sz="2200" dirty="0"/>
              <a:t>Definition of a fake post</a:t>
            </a:r>
          </a:p>
          <a:p>
            <a:pPr lvl="1"/>
            <a:r>
              <a:rPr lang="en-US" sz="1700" dirty="0"/>
              <a:t>Reposting of real multimedia, such as real photos from the past re-posted as being associated with a current event</a:t>
            </a:r>
          </a:p>
          <a:p>
            <a:pPr lvl="1"/>
            <a:r>
              <a:rPr lang="en-US" sz="1700" dirty="0"/>
              <a:t>Digitally manipulated multimedia</a:t>
            </a:r>
          </a:p>
          <a:p>
            <a:pPr lvl="1"/>
            <a:r>
              <a:rPr lang="en-US" sz="1700" dirty="0"/>
              <a:t>Synthetic multimedia, such as artworks or snapshots presented as real imagery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1D3FD-F875-6812-6E68-85FB39AB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18526"/>
            <a:ext cx="10849205" cy="675641"/>
          </a:xfrm>
        </p:spPr>
        <p:txBody>
          <a:bodyPr/>
          <a:lstStyle/>
          <a:p>
            <a:pPr algn="ctr"/>
            <a:r>
              <a:rPr lang="en-US" dirty="0"/>
              <a:t>Task and Data</a:t>
            </a:r>
          </a:p>
        </p:txBody>
      </p:sp>
    </p:spTree>
    <p:extLst>
      <p:ext uri="{BB962C8B-B14F-4D97-AF65-F5344CB8AC3E}">
        <p14:creationId xmlns:p14="http://schemas.microsoft.com/office/powerpoint/2010/main" val="412003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6AAA-B337-3DFD-A118-E8434940E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2042" y="1474712"/>
            <a:ext cx="6273044" cy="4610403"/>
          </a:xfrm>
        </p:spPr>
        <p:txBody>
          <a:bodyPr>
            <a:normAutofit lnSpcReduction="10000"/>
          </a:bodyPr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sz="1900" dirty="0"/>
              <a:t>Dataset - Zip on module page</a:t>
            </a:r>
          </a:p>
          <a:p>
            <a:pPr lvl="1"/>
            <a:r>
              <a:rPr lang="en-GB" sz="1700" dirty="0" err="1"/>
              <a:t>MediaEval</a:t>
            </a:r>
            <a:r>
              <a:rPr lang="en-GB" sz="1700" dirty="0"/>
              <a:t> 2015 dataset of social media posts</a:t>
            </a:r>
          </a:p>
          <a:p>
            <a:pPr marL="857250" lvl="3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Test set posts 3,781</a:t>
            </a:r>
          </a:p>
          <a:p>
            <a:pPr marL="857250" lvl="3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Training set posts 14,483</a:t>
            </a:r>
          </a:p>
          <a:p>
            <a:pPr marL="857250" lvl="3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Unique images/videos referenced 399</a:t>
            </a:r>
          </a:p>
          <a:p>
            <a:pPr marL="857250" lvl="3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News events 11</a:t>
            </a:r>
          </a:p>
          <a:p>
            <a:pPr lvl="1"/>
            <a:r>
              <a:rPr lang="en-GB" sz="1700" dirty="0"/>
              <a:t>Each post contains text &amp; mentions of a linked or embedded image/video</a:t>
            </a:r>
          </a:p>
          <a:p>
            <a:pPr lvl="1"/>
            <a:r>
              <a:rPr lang="en-GB" sz="1700" dirty="0" err="1"/>
              <a:t>MediaEval</a:t>
            </a:r>
            <a:r>
              <a:rPr lang="en-GB" sz="1700" dirty="0"/>
              <a:t> 2015 image features </a:t>
            </a:r>
            <a:r>
              <a:rPr lang="en-US" sz="1700" dirty="0"/>
              <a:t>will </a:t>
            </a:r>
            <a:r>
              <a:rPr lang="en-GB" sz="1700" dirty="0"/>
              <a:t>NOT used to keep task simple</a:t>
            </a:r>
          </a:p>
          <a:p>
            <a:pPr lvl="1"/>
            <a:r>
              <a:rPr lang="en-GB" sz="1700" dirty="0"/>
              <a:t>Format - tab delimited UTF-8 CSV</a:t>
            </a:r>
          </a:p>
          <a:p>
            <a:pPr marL="857250" lvl="3" indent="0">
              <a:buNone/>
            </a:pPr>
            <a:r>
              <a:rPr lang="en-GB" sz="1400" dirty="0" err="1">
                <a:solidFill>
                  <a:schemeClr val="tx2"/>
                </a:solidFill>
              </a:rPr>
              <a:t>TweetId</a:t>
            </a:r>
            <a:r>
              <a:rPr lang="en-GB" sz="1400" dirty="0">
                <a:solidFill>
                  <a:schemeClr val="tx2"/>
                </a:solidFill>
              </a:rPr>
              <a:t>, </a:t>
            </a:r>
            <a:r>
              <a:rPr lang="en-GB" sz="1400" dirty="0" err="1">
                <a:solidFill>
                  <a:schemeClr val="tx2"/>
                </a:solidFill>
              </a:rPr>
              <a:t>tweetText</a:t>
            </a:r>
            <a:r>
              <a:rPr lang="en-GB" sz="1400" dirty="0">
                <a:solidFill>
                  <a:schemeClr val="tx2"/>
                </a:solidFill>
              </a:rPr>
              <a:t>, </a:t>
            </a:r>
            <a:r>
              <a:rPr lang="en-GB" sz="1400" dirty="0" err="1">
                <a:solidFill>
                  <a:schemeClr val="tx2"/>
                </a:solidFill>
              </a:rPr>
              <a:t>userId</a:t>
            </a:r>
            <a:r>
              <a:rPr lang="en-GB" sz="1400" dirty="0">
                <a:solidFill>
                  <a:schemeClr val="tx2"/>
                </a:solidFill>
              </a:rPr>
              <a:t>, </a:t>
            </a:r>
            <a:r>
              <a:rPr lang="en-GB" sz="1400" dirty="0" err="1">
                <a:solidFill>
                  <a:schemeClr val="tx2"/>
                </a:solidFill>
              </a:rPr>
              <a:t>imageId</a:t>
            </a:r>
            <a:r>
              <a:rPr lang="en-GB" sz="1400" dirty="0">
                <a:solidFill>
                  <a:schemeClr val="tx2"/>
                </a:solidFill>
              </a:rPr>
              <a:t>(s), username, timestamp, label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1D3FD-F875-6812-6E68-85FB39AB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18526"/>
            <a:ext cx="10849205" cy="675641"/>
          </a:xfrm>
        </p:spPr>
        <p:txBody>
          <a:bodyPr/>
          <a:lstStyle/>
          <a:p>
            <a:pPr algn="ctr"/>
            <a:r>
              <a:rPr lang="en-US" dirty="0"/>
              <a:t>Task and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24ED-E0A5-AE36-929A-2852E717A90A}"/>
              </a:ext>
            </a:extLst>
          </p:cNvPr>
          <p:cNvSpPr txBox="1"/>
          <p:nvPr/>
        </p:nvSpPr>
        <p:spPr>
          <a:xfrm>
            <a:off x="7195457" y="2147224"/>
            <a:ext cx="46808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</a:rPr>
              <a:t>263259176497737728</a:t>
            </a:r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</a:rPr>
              <a:t>'New York "attacked" by Sandy.  #</a:t>
            </a:r>
            <a:r>
              <a:rPr lang="en-US" sz="1800" dirty="0" err="1">
                <a:solidFill>
                  <a:schemeClr val="tx2"/>
                </a:solidFill>
              </a:rPr>
              <a:t>NewYork</a:t>
            </a:r>
            <a:r>
              <a:rPr lang="en-US" sz="1800" dirty="0">
                <a:solidFill>
                  <a:schemeClr val="tx2"/>
                </a:solidFill>
              </a:rPr>
              <a:t> #</a:t>
            </a:r>
            <a:r>
              <a:rPr lang="en-US" sz="1800" dirty="0" err="1">
                <a:solidFill>
                  <a:schemeClr val="tx2"/>
                </a:solidFill>
              </a:rPr>
              <a:t>statueofliberty</a:t>
            </a:r>
            <a:r>
              <a:rPr lang="en-US" sz="1800" dirty="0">
                <a:solidFill>
                  <a:schemeClr val="tx2"/>
                </a:solidFill>
              </a:rPr>
              <a:t> #hurricane #Sandy #dark #attack #sky #</a:t>
            </a:r>
            <a:r>
              <a:rPr lang="en-US" sz="1800" dirty="0" err="1">
                <a:solidFill>
                  <a:schemeClr val="tx2"/>
                </a:solidFill>
              </a:rPr>
              <a:t>picoftheday</a:t>
            </a:r>
            <a:r>
              <a:rPr lang="en-US" sz="1800" dirty="0">
                <a:solidFill>
                  <a:schemeClr val="tx2"/>
                </a:solidFill>
              </a:rPr>
              <a:t> # http://</a:t>
            </a:r>
            <a:r>
              <a:rPr lang="en-US" sz="1800" dirty="0" err="1">
                <a:solidFill>
                  <a:schemeClr val="tx2"/>
                </a:solidFill>
              </a:rPr>
              <a:t>t.co</a:t>
            </a:r>
            <a:r>
              <a:rPr lang="en-US" sz="1800" dirty="0">
                <a:solidFill>
                  <a:schemeClr val="tx2"/>
                </a:solidFill>
              </a:rPr>
              <a:t>/6PSNTCj9'</a:t>
            </a:r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</a:rPr>
              <a:t>458337011</a:t>
            </a:r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</a:rPr>
              <a:t>sandyA_fake_48</a:t>
            </a:r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</a:rPr>
              <a:t>DimPhil1</a:t>
            </a:r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</a:rPr>
              <a:t>Tue Oct 30 12:40:53 +0000 2012</a:t>
            </a:r>
          </a:p>
          <a:p>
            <a:pPr marL="0" lvl="1" indent="0" defTabSz="91440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/>
                </a:solidFill>
              </a:rPr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72024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erson standing on top of a dirt road&#10;&#10;Description automatically generated">
            <a:extLst>
              <a:ext uri="{FF2B5EF4-FFF2-40B4-BE49-F238E27FC236}">
                <a16:creationId xmlns:a16="http://schemas.microsoft.com/office/drawing/2014/main" id="{2F298A92-CC8A-83A1-91F9-CF685C76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1" y="756477"/>
            <a:ext cx="3548309" cy="1996294"/>
          </a:xfrm>
          <a:prstGeom prst="rect">
            <a:avLst/>
          </a:prstGeom>
        </p:spPr>
      </p:pic>
      <p:pic>
        <p:nvPicPr>
          <p:cNvPr id="18" name="Picture 17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160D6132-C8E3-631F-C38F-9D697058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83" y="2605790"/>
            <a:ext cx="4816294" cy="2656989"/>
          </a:xfrm>
          <a:prstGeom prst="rect">
            <a:avLst/>
          </a:prstGeom>
        </p:spPr>
      </p:pic>
      <p:pic>
        <p:nvPicPr>
          <p:cNvPr id="19" name="Picture 18" descr="A picture containing outdoor, person, small, little&#10;&#10;Description automatically generated">
            <a:extLst>
              <a:ext uri="{FF2B5EF4-FFF2-40B4-BE49-F238E27FC236}">
                <a16:creationId xmlns:a16="http://schemas.microsoft.com/office/drawing/2014/main" id="{7A637A8B-0957-39BD-A64B-43E722BA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503" y="521222"/>
            <a:ext cx="2758055" cy="2758055"/>
          </a:xfrm>
          <a:prstGeom prst="rect">
            <a:avLst/>
          </a:prstGeom>
        </p:spPr>
      </p:pic>
      <p:pic>
        <p:nvPicPr>
          <p:cNvPr id="20" name="Picture 19" descr="A sky view looking up at the camera&#10;&#10;Description automatically generated">
            <a:extLst>
              <a:ext uri="{FF2B5EF4-FFF2-40B4-BE49-F238E27FC236}">
                <a16:creationId xmlns:a16="http://schemas.microsoft.com/office/drawing/2014/main" id="{E05F56F1-6123-1D0B-F6B1-450F70F15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519" y="4418902"/>
            <a:ext cx="3966096" cy="2020743"/>
          </a:xfrm>
          <a:prstGeom prst="rect">
            <a:avLst/>
          </a:prstGeom>
        </p:spPr>
      </p:pic>
      <p:pic>
        <p:nvPicPr>
          <p:cNvPr id="21" name="Picture 20" descr="A picture containing outdoor, water, toy, kite&#10;&#10;Description automatically generated">
            <a:extLst>
              <a:ext uri="{FF2B5EF4-FFF2-40B4-BE49-F238E27FC236}">
                <a16:creationId xmlns:a16="http://schemas.microsoft.com/office/drawing/2014/main" id="{6277F76C-F2F4-E910-4A17-F2228ABAD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731" y="2180258"/>
            <a:ext cx="3049306" cy="4223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3611EB-D229-011F-C71F-17AEE1650329}"/>
              </a:ext>
            </a:extLst>
          </p:cNvPr>
          <p:cNvSpPr txBox="1"/>
          <p:nvPr/>
        </p:nvSpPr>
        <p:spPr>
          <a:xfrm>
            <a:off x="2763934" y="2292974"/>
            <a:ext cx="7071103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Dataset contains text and metadata only</a:t>
            </a:r>
          </a:p>
          <a:p>
            <a:pPr algn="ctr"/>
            <a:r>
              <a:rPr lang="en-GB" sz="3200" b="1" dirty="0">
                <a:solidFill>
                  <a:srgbClr val="C00000"/>
                </a:solidFill>
              </a:rPr>
              <a:t>You should NOT process any images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B578D-621C-8C99-81D4-FA02A7218C3F}"/>
              </a:ext>
            </a:extLst>
          </p:cNvPr>
          <p:cNvSpPr txBox="1"/>
          <p:nvPr/>
        </p:nvSpPr>
        <p:spPr>
          <a:xfrm>
            <a:off x="7878257" y="6318451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Samurai Ghost (fake)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DB7B-A65F-84C8-B281-8E10A5365A9F}"/>
              </a:ext>
            </a:extLst>
          </p:cNvPr>
          <p:cNvSpPr txBox="1"/>
          <p:nvPr/>
        </p:nvSpPr>
        <p:spPr>
          <a:xfrm>
            <a:off x="6011068" y="340536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Nepal earthquake (real)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E4359-AD6B-C723-070B-8DAD9F1872C8}"/>
              </a:ext>
            </a:extLst>
          </p:cNvPr>
          <p:cNvSpPr txBox="1"/>
          <p:nvPr/>
        </p:nvSpPr>
        <p:spPr>
          <a:xfrm>
            <a:off x="1839315" y="5274393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Garissa Attack (real)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FC245-7196-5D2D-64D9-61911609F974}"/>
              </a:ext>
            </a:extLst>
          </p:cNvPr>
          <p:cNvSpPr txBox="1"/>
          <p:nvPr/>
        </p:nvSpPr>
        <p:spPr>
          <a:xfrm>
            <a:off x="4805634" y="6480524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Solar eclipse (fake)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A1FAD0-73FE-A289-B5A0-4BA527A957A1}"/>
              </a:ext>
            </a:extLst>
          </p:cNvPr>
          <p:cNvSpPr/>
          <p:nvPr/>
        </p:nvSpPr>
        <p:spPr>
          <a:xfrm>
            <a:off x="2776561" y="126717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Nepal earthquake (fake)</a:t>
            </a:r>
          </a:p>
        </p:txBody>
      </p:sp>
    </p:spTree>
    <p:extLst>
      <p:ext uri="{BB962C8B-B14F-4D97-AF65-F5344CB8AC3E}">
        <p14:creationId xmlns:p14="http://schemas.microsoft.com/office/powerpoint/2010/main" val="39734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186543"/>
            <a:ext cx="10847916" cy="5349153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Algorithm Design and Implementation (COMP 3222 - UG)</a:t>
            </a:r>
          </a:p>
          <a:p>
            <a:pPr lvl="1"/>
            <a:r>
              <a:rPr lang="en-US" sz="1700" dirty="0"/>
              <a:t>Problem characterization</a:t>
            </a:r>
          </a:p>
          <a:p>
            <a:pPr lvl="1"/>
            <a:r>
              <a:rPr lang="en-US" sz="1700" dirty="0"/>
              <a:t>Data characterization</a:t>
            </a:r>
          </a:p>
          <a:p>
            <a:pPr lvl="1"/>
            <a:r>
              <a:rPr lang="en-US" sz="1700" dirty="0"/>
              <a:t>Data analysis &amp; hypothesis formulation</a:t>
            </a:r>
          </a:p>
          <a:p>
            <a:pPr lvl="1"/>
            <a:r>
              <a:rPr lang="en-US" sz="1700" dirty="0"/>
              <a:t>Algorithm choice (</a:t>
            </a:r>
            <a:r>
              <a:rPr lang="en-US" sz="1700" dirty="0">
                <a:solidFill>
                  <a:schemeClr val="accent4"/>
                </a:solidFill>
              </a:rPr>
              <a:t>2 algorithms</a:t>
            </a:r>
            <a:r>
              <a:rPr lang="en-US" sz="1700" dirty="0"/>
              <a:t>) with justifications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Pipeline Implementation </a:t>
            </a:r>
          </a:p>
          <a:p>
            <a:pPr lvl="1"/>
            <a:r>
              <a:rPr lang="en-US" sz="1700" dirty="0"/>
              <a:t>Evaluation – F1 Score</a:t>
            </a:r>
          </a:p>
          <a:p>
            <a:pPr lvl="1"/>
            <a:r>
              <a:rPr lang="en-US" sz="1700" dirty="0"/>
              <a:t>Iterative improvement of the chosen algorithms</a:t>
            </a:r>
          </a:p>
          <a:p>
            <a:r>
              <a:rPr lang="en-US" sz="1900" dirty="0"/>
              <a:t>Algorithm Design and Analysis (COMP 6246 - MSc)</a:t>
            </a:r>
          </a:p>
          <a:p>
            <a:pPr lvl="1"/>
            <a:r>
              <a:rPr lang="en-US" sz="1700" dirty="0"/>
              <a:t>Problem characterization</a:t>
            </a:r>
          </a:p>
          <a:p>
            <a:pPr lvl="1"/>
            <a:r>
              <a:rPr lang="en-US" sz="1700" dirty="0"/>
              <a:t>Data characterization</a:t>
            </a:r>
          </a:p>
          <a:p>
            <a:pPr lvl="1"/>
            <a:r>
              <a:rPr lang="en-US" sz="1700" dirty="0"/>
              <a:t>Data analysis &amp; hypothesis formulation</a:t>
            </a:r>
          </a:p>
          <a:p>
            <a:pPr lvl="1"/>
            <a:r>
              <a:rPr lang="en-US" sz="1700" dirty="0"/>
              <a:t>Algorithm choice (</a:t>
            </a:r>
            <a:r>
              <a:rPr lang="en-US" sz="1700" dirty="0">
                <a:solidFill>
                  <a:schemeClr val="accent4"/>
                </a:solidFill>
              </a:rPr>
              <a:t>3 algorithms</a:t>
            </a:r>
            <a:r>
              <a:rPr lang="en-US" sz="1700" dirty="0"/>
              <a:t>) with justifications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Pipeline Implementation</a:t>
            </a:r>
          </a:p>
          <a:p>
            <a:pPr lvl="1"/>
            <a:r>
              <a:rPr lang="en-US" sz="1700" dirty="0"/>
              <a:t>Evaluation </a:t>
            </a:r>
            <a:r>
              <a:rPr lang="en-US" sz="1700" dirty="0">
                <a:solidFill>
                  <a:schemeClr val="accent4"/>
                </a:solidFill>
              </a:rPr>
              <a:t> – F1 Score and other evaluation metrics</a:t>
            </a:r>
            <a:endParaRPr lang="en-US" sz="1700" dirty="0"/>
          </a:p>
          <a:p>
            <a:pPr lvl="1"/>
            <a:r>
              <a:rPr lang="en-US" sz="1700" dirty="0"/>
              <a:t> Critical review - 3 strengths and 3 weaknesses + ranking</a:t>
            </a:r>
          </a:p>
          <a:p>
            <a:pPr lvl="1"/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732CF9-D5CC-9608-3A94-4B9DEBF2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22304"/>
            <a:ext cx="10849205" cy="646525"/>
          </a:xfrm>
        </p:spPr>
        <p:txBody>
          <a:bodyPr/>
          <a:lstStyle/>
          <a:p>
            <a:pPr algn="ctr"/>
            <a:r>
              <a:rPr lang="en-US" sz="3200" dirty="0"/>
              <a:t>Design and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2042" y="1436915"/>
            <a:ext cx="10847916" cy="4800600"/>
          </a:xfrm>
        </p:spPr>
        <p:txBody>
          <a:bodyPr>
            <a:normAutofit/>
          </a:bodyPr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US" sz="1600" dirty="0"/>
              <a:t>Refer to Coursework Specification</a:t>
            </a:r>
            <a:endParaRPr lang="en-GB" sz="1600" dirty="0"/>
          </a:p>
          <a:p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732CF9-D5CC-9608-3A94-4B9DEBF2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2" y="474704"/>
            <a:ext cx="10849205" cy="646525"/>
          </a:xfrm>
        </p:spPr>
        <p:txBody>
          <a:bodyPr/>
          <a:lstStyle/>
          <a:p>
            <a:pPr algn="ctr"/>
            <a:r>
              <a:rPr lang="en-US" sz="3200" dirty="0"/>
              <a:t>Design and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DA53B-3B3A-59CA-631B-784ED7C5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22304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799E-71A6-215A-F074-B7981F766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Evaluation (COMP 3222 - UG)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Metric - F1 score (but you might want to report P, R, ROC ...)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Binary class labels == 'fake' (positive) or 'real' (negative)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TP &gt;&gt; Classified fake + Ground truth fake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FP &gt;&gt; Classified fake + Ground truth real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TN &gt;&gt; Classified real (or unknown) + Ground truth real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FN &gt;&gt; Classified real (or unknown) + Ground truth fake</a:t>
            </a:r>
          </a:p>
          <a:p>
            <a:pPr marL="1314450" lvl="4" indent="0" defTabSz="914400">
              <a:spcBef>
                <a:spcPts val="0"/>
              </a:spcBef>
              <a:buNone/>
            </a:pPr>
            <a:r>
              <a:rPr lang="en-GB" dirty="0">
                <a:solidFill>
                  <a:schemeClr val="tx2"/>
                </a:solidFill>
              </a:rPr>
              <a:t>Label might be unknown if you choose to filter out results below a certain confidence threshold</a:t>
            </a:r>
          </a:p>
        </p:txBody>
      </p:sp>
    </p:spTree>
    <p:extLst>
      <p:ext uri="{BB962C8B-B14F-4D97-AF65-F5344CB8AC3E}">
        <p14:creationId xmlns:p14="http://schemas.microsoft.com/office/powerpoint/2010/main" val="352614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itle and content">
  <a:themeElements>
    <a:clrScheme name="Custom 6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005C83"/>
      </a:hlink>
      <a:folHlink>
        <a:srgbClr val="495961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EB19A3-E5AF-B743-8C08-9AD556682854}" vid="{F81E0AD6-EF14-2A4C-975C-394B6C331CDD}"/>
    </a:ext>
  </a:extLst>
</a:theme>
</file>

<file path=ppt/theme/theme2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EB19A3-E5AF-B743-8C08-9AD556682854}" vid="{671753E0-2D72-0A42-810F-2669D10CC1B4}"/>
    </a:ext>
  </a:extLst>
</a:theme>
</file>

<file path=ppt/theme/theme3.xml><?xml version="1.0" encoding="utf-8"?>
<a:theme xmlns:a="http://schemas.openxmlformats.org/drawingml/2006/main" name="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EB19A3-E5AF-B743-8C08-9AD556682854}" vid="{4D6AE60E-7AEB-E944-8C8C-B9F01E8D56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6">
    <a:dk1>
      <a:srgbClr val="231F20"/>
    </a:dk1>
    <a:lt1>
      <a:srgbClr val="FFFFFF"/>
    </a:lt1>
    <a:dk2>
      <a:srgbClr val="005C84"/>
    </a:dk2>
    <a:lt2>
      <a:srgbClr val="495961"/>
    </a:lt2>
    <a:accent1>
      <a:srgbClr val="9FB1BD"/>
    </a:accent1>
    <a:accent2>
      <a:srgbClr val="E73037"/>
    </a:accent2>
    <a:accent3>
      <a:srgbClr val="C1D100"/>
    </a:accent3>
    <a:accent4>
      <a:srgbClr val="8D3970"/>
    </a:accent4>
    <a:accent5>
      <a:srgbClr val="31BFC7"/>
    </a:accent5>
    <a:accent6>
      <a:srgbClr val="EF7D00"/>
    </a:accent6>
    <a:hlink>
      <a:srgbClr val="005C83"/>
    </a:hlink>
    <a:folHlink>
      <a:srgbClr val="49596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D8EC752FB8D499511AF68883F833D" ma:contentTypeVersion="4" ma:contentTypeDescription="Create a new document." ma:contentTypeScope="" ma:versionID="9225daea4695b5d66685c0430448be89">
  <xsd:schema xmlns:xsd="http://www.w3.org/2001/XMLSchema" xmlns:xs="http://www.w3.org/2001/XMLSchema" xmlns:p="http://schemas.microsoft.com/office/2006/metadata/properties" xmlns:ns2="90b6e8b5-3977-450e-85ee-257dd1163315" xmlns:ns3="d6a1a201-b5cc-44c6-b372-45ffb058c55e" targetNamespace="http://schemas.microsoft.com/office/2006/metadata/properties" ma:root="true" ma:fieldsID="46355e6af3680ec10c932c6b0dc362e7" ns2:_="" ns3:_="">
    <xsd:import namespace="90b6e8b5-3977-450e-85ee-257dd1163315"/>
    <xsd:import namespace="d6a1a201-b5cc-44c6-b372-45ffb058c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6e8b5-3977-450e-85ee-257dd11633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1a201-b5cc-44c6-b372-45ffb058c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648047-675F-47D0-928E-C69ED0EE22B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78115B-EBAA-4145-B9C1-73DBC162771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0b6e8b5-3977-450e-85ee-257dd1163315"/>
    <ds:schemaRef ds:uri="d6a1a201-b5cc-44c6-b372-45ffb058c55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E2247D-21B0-4871-8812-4E0B29DFD8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9194 - PowerPoint Template 1 (Wide)</Template>
  <TotalTime>13925</TotalTime>
  <Words>1659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Title and content</vt:lpstr>
      <vt:lpstr>UoS_Powerpoint_template WIDESCREEN</vt:lpstr>
      <vt:lpstr>Image slides</vt:lpstr>
      <vt:lpstr>Coursework Introduction</vt:lpstr>
      <vt:lpstr>Today’s lecture</vt:lpstr>
      <vt:lpstr>Coursework Submission – What and When?</vt:lpstr>
      <vt:lpstr>Task and Data</vt:lpstr>
      <vt:lpstr>Task and Data</vt:lpstr>
      <vt:lpstr>PowerPoint Presentation</vt:lpstr>
      <vt:lpstr>Design and Implementation</vt:lpstr>
      <vt:lpstr>Design and Implementation</vt:lpstr>
      <vt:lpstr>Evaluation</vt:lpstr>
      <vt:lpstr>Evaluation</vt:lpstr>
      <vt:lpstr>Final Report</vt:lpstr>
      <vt:lpstr>Frequently Asked Questions (FAQ) - see assignment PDF</vt:lpstr>
      <vt:lpstr>Frequently Asked Questions (FAQ) - see assignment PDF</vt:lpstr>
      <vt:lpstr>Marking Scheme</vt:lpstr>
      <vt:lpstr>Thank you… Q&amp;A</vt:lpstr>
      <vt:lpstr>Next Lecture  Use Case 1 by Dr Luis-Daniel Ibáñez  See you again during weeks 9 and 10</vt:lpstr>
    </vt:vector>
  </TitlesOfParts>
  <Manager/>
  <Company>University of Southampton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3222/6246 Machine Learning Technologies</dc:title>
  <dc:subject/>
  <dc:creator>Stuart Middleton</dc:creator>
  <cp:keywords/>
  <dc:description/>
  <cp:lastModifiedBy>Indu Bodala</cp:lastModifiedBy>
  <cp:revision>1538</cp:revision>
  <dcterms:created xsi:type="dcterms:W3CDTF">2015-11-08T11:47:07Z</dcterms:created>
  <dcterms:modified xsi:type="dcterms:W3CDTF">2023-11-13T09:48:01Z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0x01010016DD8EC752FB8D499511AF68883F833D</vt:lpwstr>
  </property>
</Properties>
</file>