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60" r:id="rId3"/>
    <p:sldId id="262" r:id="rId4"/>
    <p:sldId id="261" r:id="rId5"/>
    <p:sldId id="280" r:id="rId6"/>
    <p:sldId id="282" r:id="rId7"/>
    <p:sldId id="277" r:id="rId8"/>
    <p:sldId id="281" r:id="rId9"/>
    <p:sldId id="276" r:id="rId10"/>
    <p:sldId id="272" r:id="rId11"/>
    <p:sldId id="267" r:id="rId12"/>
    <p:sldId id="264" r:id="rId13"/>
    <p:sldId id="284" r:id="rId14"/>
    <p:sldId id="266" r:id="rId15"/>
    <p:sldId id="275" r:id="rId16"/>
    <p:sldId id="274" r:id="rId17"/>
    <p:sldId id="268" r:id="rId18"/>
    <p:sldId id="269" r:id="rId19"/>
    <p:sldId id="270" r:id="rId20"/>
    <p:sldId id="273" r:id="rId21"/>
    <p:sldId id="271" r:id="rId22"/>
    <p:sldId id="283" r:id="rId23"/>
    <p:sldId id="278" r:id="rId24"/>
    <p:sldId id="279" r:id="rId25"/>
    <p:sldId id="28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8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0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2021-10-26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2021-10-26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2021-10-26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2021-10-26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2021-10-26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2021-10-26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2021-10-26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2021-10-26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2021-10-26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2021-10-26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2021-10-26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2021-10-26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2021-10-26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2021-10-26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2021-10-26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2021-10-26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2021-10-26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2021-10-26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Databricks &amp; </a:t>
            </a:r>
            <a:r>
              <a:rPr lang="en-US" sz="7200" dirty="0" err="1"/>
              <a:t>Deltalake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BC406-B005-4DF8-ADE8-22ADBD05C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anchor="ctr">
            <a:normAutofit/>
          </a:bodyPr>
          <a:lstStyle/>
          <a:p>
            <a:r>
              <a:rPr lang="en-US" dirty="0"/>
              <a:t>Databricks</a:t>
            </a:r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10FAB861-53E1-4937-8132-BF5E7A1EA2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9559133" cy="4715608"/>
          </a:xfrm>
        </p:spPr>
        <p:txBody>
          <a:bodyPr>
            <a:normAutofit/>
          </a:bodyPr>
          <a:lstStyle/>
          <a:p>
            <a:r>
              <a:rPr lang="en-US" dirty="0"/>
              <a:t>A company providing a platform</a:t>
            </a:r>
          </a:p>
          <a:p>
            <a:endParaRPr lang="en-US" dirty="0"/>
          </a:p>
          <a:p>
            <a:r>
              <a:rPr lang="en-US" dirty="0"/>
              <a:t>Unified data analytics platform</a:t>
            </a:r>
          </a:p>
          <a:p>
            <a:pPr lvl="1"/>
            <a:r>
              <a:rPr lang="en-US" dirty="0"/>
              <a:t>data engineering</a:t>
            </a:r>
          </a:p>
          <a:p>
            <a:pPr lvl="1"/>
            <a:r>
              <a:rPr lang="en-US" dirty="0"/>
              <a:t>data science</a:t>
            </a:r>
          </a:p>
          <a:p>
            <a:pPr lvl="1"/>
            <a:r>
              <a:rPr lang="en-US" dirty="0"/>
              <a:t>machine learning</a:t>
            </a:r>
          </a:p>
          <a:p>
            <a:pPr lvl="1"/>
            <a:r>
              <a:rPr lang="en-US" dirty="0"/>
              <a:t>Analytics</a:t>
            </a:r>
          </a:p>
          <a:p>
            <a:endParaRPr lang="en-US" dirty="0"/>
          </a:p>
          <a:p>
            <a:r>
              <a:rPr lang="en-US" dirty="0"/>
              <a:t>Based on Apache Spark framework</a:t>
            </a:r>
          </a:p>
        </p:txBody>
      </p:sp>
      <p:pic>
        <p:nvPicPr>
          <p:cNvPr id="2052" name="Picture 4" descr="Databricks, logo Free Icon of Vector Logo">
            <a:extLst>
              <a:ext uri="{FF2B5EF4-FFF2-40B4-BE49-F238E27FC236}">
                <a16:creationId xmlns:a16="http://schemas.microsoft.com/office/drawing/2014/main" id="{9929B773-0DAF-4B4E-B812-D0966A1E4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3564" y="210793"/>
            <a:ext cx="2523745" cy="1261872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831686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19D20-F1B9-4803-966F-7C9146AB5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Support</a:t>
            </a:r>
          </a:p>
        </p:txBody>
      </p:sp>
      <p:pic>
        <p:nvPicPr>
          <p:cNvPr id="3112" name="Picture 40" descr="Python Logo Png Transparent Images - Logo Transparent Background Python  Programming Language, Png Download , Transparent Png Image - PNGitem">
            <a:extLst>
              <a:ext uri="{FF2B5EF4-FFF2-40B4-BE49-F238E27FC236}">
                <a16:creationId xmlns:a16="http://schemas.microsoft.com/office/drawing/2014/main" id="{1FA3F0B6-D1D4-4276-AFAF-E16AE0A3F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30" y="2316884"/>
            <a:ext cx="271462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4" name="Picture 42">
            <a:extLst>
              <a:ext uri="{FF2B5EF4-FFF2-40B4-BE49-F238E27FC236}">
                <a16:creationId xmlns:a16="http://schemas.microsoft.com/office/drawing/2014/main" id="{E85D8B91-7223-4386-87EC-0566B7643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822" y="2316884"/>
            <a:ext cx="368241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F4695D3-286B-4F9B-B908-60129EBCE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0304" y="2304811"/>
            <a:ext cx="2788158" cy="1710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Pubs - R Demonstration">
            <a:extLst>
              <a:ext uri="{FF2B5EF4-FFF2-40B4-BE49-F238E27FC236}">
                <a16:creationId xmlns:a16="http://schemas.microsoft.com/office/drawing/2014/main" id="{6FAD8761-4739-4712-918C-26CCAC936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32" y="4658318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icrosoft SQL Server - UNIFY Solutions">
            <a:extLst>
              <a:ext uri="{FF2B5EF4-FFF2-40B4-BE49-F238E27FC236}">
                <a16:creationId xmlns:a16="http://schemas.microsoft.com/office/drawing/2014/main" id="{9B4949AC-9877-4A97-B0B0-6B0D735AA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509" y="4658318"/>
            <a:ext cx="1552531" cy="1552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305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B36F9-3882-4AC7-8A1A-BCC33A824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Databricks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1605A-F2C7-44D1-8327-0B1037824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781550"/>
          </a:xfrm>
        </p:spPr>
        <p:txBody>
          <a:bodyPr/>
          <a:lstStyle/>
          <a:p>
            <a:r>
              <a:rPr lang="en-US" dirty="0"/>
              <a:t>Cluster: set of computation resources</a:t>
            </a:r>
          </a:p>
          <a:p>
            <a:pPr lvl="1"/>
            <a:r>
              <a:rPr lang="en-US" dirty="0"/>
              <a:t>Distributed processing!!!</a:t>
            </a:r>
          </a:p>
          <a:p>
            <a:pPr lvl="1"/>
            <a:endParaRPr lang="en-US" dirty="0"/>
          </a:p>
          <a:p>
            <a:r>
              <a:rPr lang="en-US" dirty="0"/>
              <a:t>Notebooks must run on a cluster</a:t>
            </a:r>
          </a:p>
          <a:p>
            <a:endParaRPr lang="en-US" dirty="0"/>
          </a:p>
          <a:p>
            <a:r>
              <a:rPr lang="en-US" dirty="0"/>
              <a:t>All purpose vs Jobs</a:t>
            </a:r>
          </a:p>
          <a:p>
            <a:pPr lvl="1"/>
            <a:r>
              <a:rPr lang="en-US" dirty="0"/>
              <a:t>All purpose: lives for X amount then slumbers</a:t>
            </a:r>
          </a:p>
          <a:p>
            <a:pPr lvl="1"/>
            <a:r>
              <a:rPr lang="en-US" dirty="0"/>
              <a:t>Jobs: runs </a:t>
            </a:r>
            <a:r>
              <a:rPr lang="en-US" dirty="0" err="1"/>
              <a:t>til</a:t>
            </a:r>
            <a:r>
              <a:rPr lang="en-US" dirty="0"/>
              <a:t> job is done, then dies forever</a:t>
            </a:r>
          </a:p>
        </p:txBody>
      </p:sp>
    </p:spTree>
    <p:extLst>
      <p:ext uri="{BB962C8B-B14F-4D97-AF65-F5344CB8AC3E}">
        <p14:creationId xmlns:p14="http://schemas.microsoft.com/office/powerpoint/2010/main" val="4119047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61D55-A9A2-4CD7-A4E9-EEBFA0161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40085-0B23-4D29-B115-2A67C377F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012223"/>
          </a:xfrm>
        </p:spPr>
        <p:txBody>
          <a:bodyPr/>
          <a:lstStyle/>
          <a:p>
            <a:r>
              <a:rPr lang="en-US" dirty="0"/>
              <a:t>By maintaining a set of </a:t>
            </a:r>
            <a:r>
              <a:rPr lang="en-US" dirty="0" err="1"/>
              <a:t>idle,ready</a:t>
            </a:r>
            <a:r>
              <a:rPr lang="en-US" dirty="0"/>
              <a:t>-to-use instances</a:t>
            </a:r>
          </a:p>
          <a:p>
            <a:pPr lvl="1"/>
            <a:r>
              <a:rPr lang="en-US" dirty="0"/>
              <a:t>reduce cluster start </a:t>
            </a:r>
          </a:p>
          <a:p>
            <a:pPr lvl="1"/>
            <a:r>
              <a:rPr lang="en-US" dirty="0"/>
              <a:t>Reduce auto-scaling times</a:t>
            </a:r>
          </a:p>
          <a:p>
            <a:pPr lvl="1"/>
            <a:endParaRPr lang="en-US" dirty="0"/>
          </a:p>
          <a:p>
            <a:pPr marL="450000" lvl="1" indent="0">
              <a:buNone/>
            </a:pPr>
            <a:endParaRPr lang="en-US" dirty="0"/>
          </a:p>
          <a:p>
            <a:r>
              <a:rPr lang="en-US" dirty="0"/>
              <a:t>Manage subscription VM limit?</a:t>
            </a:r>
          </a:p>
        </p:txBody>
      </p:sp>
    </p:spTree>
    <p:extLst>
      <p:ext uri="{BB962C8B-B14F-4D97-AF65-F5344CB8AC3E}">
        <p14:creationId xmlns:p14="http://schemas.microsoft.com/office/powerpoint/2010/main" val="4291648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79AA2-86BC-4121-BE22-452994654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C6E8B-B190-453D-9904-F9F45490B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is centered around </a:t>
            </a:r>
            <a:r>
              <a:rPr lang="en-US" dirty="0" err="1"/>
              <a:t>dataframes</a:t>
            </a:r>
            <a:endParaRPr lang="en-US" dirty="0"/>
          </a:p>
          <a:p>
            <a:r>
              <a:rPr lang="en-US" dirty="0"/>
              <a:t>Provides a rich set of functions (select columns, filter, join, aggregate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 the most common Structured API and simply represents a table of data with rows and columns</a:t>
            </a:r>
          </a:p>
          <a:p>
            <a:r>
              <a:rPr lang="en-US" dirty="0"/>
              <a:t>Read into </a:t>
            </a:r>
            <a:r>
              <a:rPr lang="en-US" dirty="0" err="1"/>
              <a:t>dataframe</a:t>
            </a:r>
            <a:r>
              <a:rPr lang="en-US" dirty="0"/>
              <a:t>, write </a:t>
            </a:r>
            <a:r>
              <a:rPr lang="en-US" dirty="0" err="1"/>
              <a:t>dataframe</a:t>
            </a:r>
            <a:r>
              <a:rPr lang="en-US" dirty="0"/>
              <a:t> to storage</a:t>
            </a:r>
          </a:p>
          <a:p>
            <a:r>
              <a:rPr lang="en-US" dirty="0"/>
              <a:t>Working with streaming and batch is just working with a </a:t>
            </a:r>
            <a:r>
              <a:rPr lang="en-US" dirty="0" err="1"/>
              <a:t>dataframe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237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AD6EE-9D77-4959-9152-5C6DE1189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0DB69-56B7-4F94-9DD2-25D40B551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Databricks File System</a:t>
            </a:r>
          </a:p>
          <a:p>
            <a:r>
              <a:rPr lang="en-US" dirty="0"/>
              <a:t>A distributed file system mounted into a Databricks workspace</a:t>
            </a:r>
          </a:p>
          <a:p>
            <a:r>
              <a:rPr lang="en-US" dirty="0"/>
              <a:t>An abstraction on top of scalable object storage</a:t>
            </a:r>
          </a:p>
          <a:p>
            <a:pPr lvl="1"/>
            <a:r>
              <a:rPr lang="en-US" dirty="0"/>
              <a:t>Benefits:</a:t>
            </a:r>
          </a:p>
          <a:p>
            <a:pPr lvl="2"/>
            <a:r>
              <a:rPr lang="en-US" dirty="0"/>
              <a:t>Mount storage objects -&gt; seamlessly access data without requiring credentials.</a:t>
            </a:r>
          </a:p>
          <a:p>
            <a:pPr lvl="2"/>
            <a:r>
              <a:rPr lang="en-US" dirty="0"/>
              <a:t>interact with object storage using directory and file semantics instead of storage URLs</a:t>
            </a:r>
          </a:p>
          <a:p>
            <a:pPr lvl="2"/>
            <a:r>
              <a:rPr lang="en-US" dirty="0"/>
              <a:t>Persists files to object storage, so you won’t lose data after you terminate a cluster.</a:t>
            </a:r>
          </a:p>
        </p:txBody>
      </p:sp>
    </p:spTree>
    <p:extLst>
      <p:ext uri="{BB962C8B-B14F-4D97-AF65-F5344CB8AC3E}">
        <p14:creationId xmlns:p14="http://schemas.microsoft.com/office/powerpoint/2010/main" val="3012287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AB57E-259A-43D4-99FA-CCC0BA8E72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Delta Lake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B23C47-02EC-45DA-8FCE-6CB2A68BBD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07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07BDB-FDFD-417E-96FC-5B505A26F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Delta Lake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89CD7-2EC1-4F95-8E83-53B4C1823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writes are not atomic and data consistency is not guaranteed</a:t>
            </a:r>
          </a:p>
          <a:p>
            <a:endParaRPr lang="en-US" dirty="0"/>
          </a:p>
          <a:p>
            <a:r>
              <a:rPr lang="en-US" dirty="0"/>
              <a:t>Data lakes often have multiple pipelines reading and writing data concurrently</a:t>
            </a:r>
          </a:p>
          <a:p>
            <a:pPr lvl="1"/>
            <a:r>
              <a:rPr lang="en-US" dirty="0"/>
              <a:t>Hard to ensure data integrity, due to the lack of transactions</a:t>
            </a:r>
          </a:p>
          <a:p>
            <a:endParaRPr lang="en-US" dirty="0"/>
          </a:p>
          <a:p>
            <a:r>
              <a:rPr lang="en-US" dirty="0"/>
              <a:t>When metadata itself becomes big data, it is difficult to manage data</a:t>
            </a:r>
          </a:p>
        </p:txBody>
      </p:sp>
    </p:spTree>
    <p:extLst>
      <p:ext uri="{BB962C8B-B14F-4D97-AF65-F5344CB8AC3E}">
        <p14:creationId xmlns:p14="http://schemas.microsoft.com/office/powerpoint/2010/main" val="3601017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C03D7-1F0C-4879-BA3C-47FC224DA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Delta lake?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D3371-D6C1-4874-A7C0-E125D30E3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Delta Lake is a project that was developed by Databricks and now open sourced</a:t>
            </a:r>
          </a:p>
          <a:p>
            <a:r>
              <a:rPr lang="en-US" dirty="0"/>
              <a:t>Storage layer that sits on top of the Apache Spark services which brings reliability to data lakes</a:t>
            </a:r>
          </a:p>
          <a:p>
            <a:r>
              <a:rPr lang="en-US" dirty="0"/>
              <a:t>Core features: </a:t>
            </a:r>
          </a:p>
          <a:p>
            <a:pPr lvl="1"/>
            <a:r>
              <a:rPr lang="en-US" dirty="0"/>
              <a:t>ACID transactions (atomicity, consistency, isolation, durability)</a:t>
            </a:r>
          </a:p>
          <a:p>
            <a:pPr lvl="1"/>
            <a:r>
              <a:rPr lang="en-US" dirty="0"/>
              <a:t>scalable metadata handling</a:t>
            </a:r>
          </a:p>
          <a:p>
            <a:pPr lvl="1"/>
            <a:r>
              <a:rPr lang="en-US" dirty="0"/>
              <a:t>unifies streaming and batch data processing</a:t>
            </a:r>
          </a:p>
        </p:txBody>
      </p:sp>
    </p:spTree>
    <p:extLst>
      <p:ext uri="{BB962C8B-B14F-4D97-AF65-F5344CB8AC3E}">
        <p14:creationId xmlns:p14="http://schemas.microsoft.com/office/powerpoint/2010/main" val="2540514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E76AF-0896-4C63-9164-27D76220A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982E5-FA2A-4DF8-B7AD-8DB34CE4A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Delta lake provides a storage layer on top of existing cloud storage data lake</a:t>
            </a:r>
          </a:p>
          <a:p>
            <a:endParaRPr lang="en-US" dirty="0"/>
          </a:p>
          <a:p>
            <a:r>
              <a:rPr lang="en-US" dirty="0"/>
              <a:t>Acts as a middle layer between Spark runtime and cloud storage</a:t>
            </a:r>
          </a:p>
        </p:txBody>
      </p:sp>
    </p:spTree>
    <p:extLst>
      <p:ext uri="{BB962C8B-B14F-4D97-AF65-F5344CB8AC3E}">
        <p14:creationId xmlns:p14="http://schemas.microsoft.com/office/powerpoint/2010/main" val="2250654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E2332-C745-48E7-B170-226719FBDA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4DCD5-1D8E-413F-8C26-8656CF6BCE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Genesis of Spark</a:t>
            </a:r>
          </a:p>
        </p:txBody>
      </p:sp>
    </p:spTree>
    <p:extLst>
      <p:ext uri="{BB962C8B-B14F-4D97-AF65-F5344CB8AC3E}">
        <p14:creationId xmlns:p14="http://schemas.microsoft.com/office/powerpoint/2010/main" val="3934482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DCB3F-F6DA-4EDE-817D-87E7D2C20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Parquet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5BB87-94E0-436B-A872-466AA062E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Columnar storage</a:t>
            </a:r>
          </a:p>
          <a:p>
            <a:pPr lvl="1"/>
            <a:r>
              <a:rPr lang="en-US" dirty="0"/>
              <a:t>As apposed to row-based files like CSV or Avro</a:t>
            </a:r>
          </a:p>
          <a:p>
            <a:r>
              <a:rPr lang="en-US" dirty="0"/>
              <a:t>Metadata including schema and structure is embedded within each file</a:t>
            </a:r>
          </a:p>
          <a:p>
            <a:r>
              <a:rPr lang="en-US" dirty="0"/>
              <a:t>Can store nested data</a:t>
            </a:r>
          </a:p>
          <a:p>
            <a:r>
              <a:rPr lang="en-US" dirty="0"/>
              <a:t>Optimized for queries that process large volumes of data (Gb range)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BE565D-7603-4549-8FE5-0AFCCBABF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599" y="4693227"/>
            <a:ext cx="5175427" cy="1996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645FC99-52AA-4EAF-A8CD-A7D10E9A3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66" y="209336"/>
            <a:ext cx="3193992" cy="65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040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FCCA5-0889-4FED-AB17-133D96209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Delta Lake 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8568-39DF-498B-9500-6C64B1381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ACID Transactions (Atomicity, Consistency, Isolation, Durability)</a:t>
            </a:r>
          </a:p>
          <a:p>
            <a:r>
              <a:rPr lang="en-US" dirty="0"/>
              <a:t>Scalable Metadata Handling</a:t>
            </a:r>
          </a:p>
          <a:p>
            <a:r>
              <a:rPr lang="en-US" dirty="0"/>
              <a:t>Unified Batch &amp; Streaming</a:t>
            </a:r>
          </a:p>
          <a:p>
            <a:r>
              <a:rPr lang="en-US" dirty="0"/>
              <a:t>Schema Enforcement</a:t>
            </a:r>
          </a:p>
          <a:p>
            <a:r>
              <a:rPr lang="en-US" dirty="0"/>
              <a:t>Time Travel (Data Versioning)</a:t>
            </a:r>
          </a:p>
          <a:p>
            <a:r>
              <a:rPr lang="en-US" dirty="0" err="1"/>
              <a:t>Upserts</a:t>
            </a:r>
            <a:r>
              <a:rPr lang="en-US" dirty="0"/>
              <a:t> and Deletes</a:t>
            </a:r>
          </a:p>
          <a:p>
            <a:r>
              <a:rPr lang="en-US" dirty="0"/>
              <a:t>100% Compatible with Apache Spark</a:t>
            </a:r>
          </a:p>
        </p:txBody>
      </p:sp>
    </p:spTree>
    <p:extLst>
      <p:ext uri="{BB962C8B-B14F-4D97-AF65-F5344CB8AC3E}">
        <p14:creationId xmlns:p14="http://schemas.microsoft.com/office/powerpoint/2010/main" val="934027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F27C4-334B-4680-830A-59353C9C2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Delta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96EF4-C289-4A9B-84B1-749285659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tables on top of your delta lake folders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4065F3-817E-4236-A7B6-47DB03DA1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54" y="2682240"/>
            <a:ext cx="1312611" cy="40218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AEE9DA-D50E-4976-89ED-214E6B317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071" y="3245607"/>
            <a:ext cx="6384217" cy="24212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B0EEDC-FD2E-4AF0-BD08-3DE19C3CA5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9038" y="3245607"/>
            <a:ext cx="3574159" cy="241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387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0AB4B-5FFE-4CD1-BA55-C81790335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Medallion Model</a:t>
            </a:r>
          </a:p>
        </p:txBody>
      </p:sp>
      <p:pic>
        <p:nvPicPr>
          <p:cNvPr id="1026" name="Picture 2" descr="How to Monitor Your Databricks Workspace with Audit Logs - The Databricks  Blog">
            <a:extLst>
              <a:ext uri="{FF2B5EF4-FFF2-40B4-BE49-F238E27FC236}">
                <a16:creationId xmlns:a16="http://schemas.microsoft.com/office/drawing/2014/main" id="{0C8A5809-F8C8-4BF6-B296-BE6F49018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38" y="1665479"/>
            <a:ext cx="9062476" cy="47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4847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E1B50-6832-4A24-BFAD-F8C01A644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Medallion Model</a:t>
            </a:r>
          </a:p>
        </p:txBody>
      </p:sp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5234804F-2D67-4262-9EE0-152D6EF60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88709"/>
            <a:ext cx="10710186" cy="416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791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7D021-205E-4D02-BC7A-B59B3E3B4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B2807-E3B5-419D-B369-EE657DDB6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13388"/>
            <a:ext cx="10353762" cy="494127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Garden’s of trees</a:t>
            </a:r>
          </a:p>
          <a:p>
            <a:pPr lvl="1"/>
            <a:r>
              <a:rPr lang="en-US" dirty="0"/>
              <a:t>Objective: </a:t>
            </a:r>
          </a:p>
          <a:p>
            <a:pPr lvl="2"/>
            <a:r>
              <a:rPr lang="en-US" dirty="0"/>
              <a:t>read simple files</a:t>
            </a:r>
          </a:p>
          <a:p>
            <a:pPr lvl="2"/>
            <a:r>
              <a:rPr lang="en-US" dirty="0"/>
              <a:t>Play around with </a:t>
            </a:r>
            <a:r>
              <a:rPr lang="en-US" dirty="0" err="1"/>
              <a:t>dataframes</a:t>
            </a:r>
            <a:endParaRPr lang="en-US" dirty="0"/>
          </a:p>
          <a:p>
            <a:pPr lvl="2"/>
            <a:r>
              <a:rPr lang="en-US"/>
              <a:t>Join operation</a:t>
            </a:r>
            <a:endParaRPr lang="en-US" dirty="0"/>
          </a:p>
          <a:p>
            <a:pPr lvl="2"/>
            <a:r>
              <a:rPr lang="en-US" dirty="0"/>
              <a:t>Aggregate and group by</a:t>
            </a:r>
          </a:p>
          <a:p>
            <a:pPr lvl="2"/>
            <a:r>
              <a:rPr lang="en-US" dirty="0"/>
              <a:t>Min/max</a:t>
            </a:r>
          </a:p>
          <a:p>
            <a:r>
              <a:rPr lang="en-US" dirty="0"/>
              <a:t>User Medallion Model</a:t>
            </a:r>
          </a:p>
          <a:p>
            <a:pPr lvl="1"/>
            <a:r>
              <a:rPr lang="en-US" dirty="0"/>
              <a:t>Objective:</a:t>
            </a:r>
          </a:p>
          <a:p>
            <a:pPr lvl="2"/>
            <a:r>
              <a:rPr lang="en-US" dirty="0"/>
              <a:t>Read and write streams</a:t>
            </a:r>
          </a:p>
          <a:p>
            <a:pPr lvl="2"/>
            <a:r>
              <a:rPr lang="en-US" dirty="0"/>
              <a:t>Create Delta tables</a:t>
            </a:r>
          </a:p>
          <a:p>
            <a:pPr lvl="2"/>
            <a:r>
              <a:rPr lang="en-US" dirty="0" err="1"/>
              <a:t>Tranformations</a:t>
            </a:r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298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AAD9E-6DB8-487A-A699-F4767D056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0936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Google is synonymous with scale</a:t>
            </a:r>
          </a:p>
          <a:p>
            <a:r>
              <a:rPr lang="en-US" dirty="0"/>
              <a:t>Google is a deliberate misspelling of the mathematical term googol</a:t>
            </a:r>
          </a:p>
          <a:p>
            <a:pPr lvl="1"/>
            <a:r>
              <a:rPr lang="en-US" dirty="0"/>
              <a:t>that’s 1 plus 100 zeros!</a:t>
            </a:r>
          </a:p>
          <a:p>
            <a:r>
              <a:rPr lang="en-US" dirty="0"/>
              <a:t>Store, build and search the internet’s indexed documents</a:t>
            </a:r>
          </a:p>
          <a:p>
            <a:r>
              <a:rPr lang="en-US" dirty="0"/>
              <a:t>Nothing could handle the scale they were operating at</a:t>
            </a:r>
          </a:p>
          <a:p>
            <a:pPr lvl="1"/>
            <a:r>
              <a:rPr lang="en-US" dirty="0"/>
              <a:t>led to creation of three new systems</a:t>
            </a:r>
          </a:p>
          <a:p>
            <a:pPr lvl="2"/>
            <a:r>
              <a:rPr lang="en-US" dirty="0"/>
              <a:t>Google File System (GFS)</a:t>
            </a:r>
          </a:p>
          <a:p>
            <a:pPr lvl="2"/>
            <a:r>
              <a:rPr lang="en-US" dirty="0"/>
              <a:t>MapReduce (MR)</a:t>
            </a:r>
          </a:p>
          <a:p>
            <a:pPr lvl="2"/>
            <a:r>
              <a:rPr lang="en-US" dirty="0" err="1"/>
              <a:t>Bigtabel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B60C86D-8FA3-4258-8E0B-4FDFFD3DB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434" y="203372"/>
            <a:ext cx="5785725" cy="195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100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6B9D7F4-3575-4CB6-8261-437725A1A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4" y="2858478"/>
            <a:ext cx="3737787" cy="126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D9AEFF-A965-4B39-A211-502C871D3A6C}"/>
              </a:ext>
            </a:extLst>
          </p:cNvPr>
          <p:cNvSpPr txBox="1"/>
          <p:nvPr/>
        </p:nvSpPr>
        <p:spPr>
          <a:xfrm>
            <a:off x="5925312" y="1536269"/>
            <a:ext cx="4023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Google File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CDB0CB-7EBA-4893-AEB5-938D51FE76A0}"/>
              </a:ext>
            </a:extLst>
          </p:cNvPr>
          <p:cNvSpPr txBox="1"/>
          <p:nvPr/>
        </p:nvSpPr>
        <p:spPr>
          <a:xfrm>
            <a:off x="6394704" y="2798064"/>
            <a:ext cx="30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Map Reduce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401A55-1142-4804-8BB6-7BBA7347D394}"/>
              </a:ext>
            </a:extLst>
          </p:cNvPr>
          <p:cNvSpPr txBox="1"/>
          <p:nvPr/>
        </p:nvSpPr>
        <p:spPr>
          <a:xfrm>
            <a:off x="6534912" y="4121441"/>
            <a:ext cx="30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Bigtable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C45309-1D94-4EA1-AC93-72106966F2C4}"/>
              </a:ext>
            </a:extLst>
          </p:cNvPr>
          <p:cNvSpPr/>
          <p:nvPr/>
        </p:nvSpPr>
        <p:spPr>
          <a:xfrm>
            <a:off x="5449824" y="1011936"/>
            <a:ext cx="4431792" cy="42550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43D3298-1E8C-4980-97E7-3AA8B43B7419}"/>
              </a:ext>
            </a:extLst>
          </p:cNvPr>
          <p:cNvCxnSpPr>
            <a:cxnSpLocks/>
          </p:cNvCxnSpPr>
          <p:nvPr/>
        </p:nvCxnSpPr>
        <p:spPr>
          <a:xfrm flipV="1">
            <a:off x="4053371" y="1866977"/>
            <a:ext cx="1871941" cy="1630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80E8C72-703C-4394-B701-93C5A3B327D9}"/>
              </a:ext>
            </a:extLst>
          </p:cNvPr>
          <p:cNvCxnSpPr>
            <a:stCxn id="1026" idx="3"/>
            <a:endCxn id="4" idx="1"/>
          </p:cNvCxnSpPr>
          <p:nvPr/>
        </p:nvCxnSpPr>
        <p:spPr>
          <a:xfrm flipV="1">
            <a:off x="4053371" y="3121230"/>
            <a:ext cx="2341333" cy="368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1CC77F-F0DA-48F5-AD98-1F79CDECC4CC}"/>
              </a:ext>
            </a:extLst>
          </p:cNvPr>
          <p:cNvCxnSpPr>
            <a:stCxn id="1026" idx="3"/>
            <a:endCxn id="5" idx="1"/>
          </p:cNvCxnSpPr>
          <p:nvPr/>
        </p:nvCxnSpPr>
        <p:spPr>
          <a:xfrm>
            <a:off x="4053371" y="3489960"/>
            <a:ext cx="2481541" cy="954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lock-icon – ARA SSHF">
            <a:extLst>
              <a:ext uri="{FF2B5EF4-FFF2-40B4-BE49-F238E27FC236}">
                <a16:creationId xmlns:a16="http://schemas.microsoft.com/office/drawing/2014/main" id="{72B73F59-9A77-431F-BF09-2EF07CEEA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120" y="490767"/>
            <a:ext cx="783336" cy="78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aphic 13" descr="Document with solid fill">
            <a:extLst>
              <a:ext uri="{FF2B5EF4-FFF2-40B4-BE49-F238E27FC236}">
                <a16:creationId xmlns:a16="http://schemas.microsoft.com/office/drawing/2014/main" id="{208143BE-0FC1-4008-B33E-3F3B63FB77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20869" y="1274103"/>
            <a:ext cx="914400" cy="914400"/>
          </a:xfrm>
          <a:prstGeom prst="rect">
            <a:avLst/>
          </a:prstGeom>
        </p:spPr>
      </p:pic>
      <p:pic>
        <p:nvPicPr>
          <p:cNvPr id="17" name="Graphic 16" descr="Document with solid fill">
            <a:extLst>
              <a:ext uri="{FF2B5EF4-FFF2-40B4-BE49-F238E27FC236}">
                <a16:creationId xmlns:a16="http://schemas.microsoft.com/office/drawing/2014/main" id="{FFD5ED7C-2AAC-4273-B609-F52D05D9ED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20869" y="2682240"/>
            <a:ext cx="914400" cy="914400"/>
          </a:xfrm>
          <a:prstGeom prst="rect">
            <a:avLst/>
          </a:prstGeom>
        </p:spPr>
      </p:pic>
      <p:pic>
        <p:nvPicPr>
          <p:cNvPr id="18" name="Graphic 17" descr="Document with solid fill">
            <a:extLst>
              <a:ext uri="{FF2B5EF4-FFF2-40B4-BE49-F238E27FC236}">
                <a16:creationId xmlns:a16="http://schemas.microsoft.com/office/drawing/2014/main" id="{1A5406D9-6DDB-4BBB-9CA6-17441AB4DD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20869" y="3987406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454B91-B5CD-44BF-98DB-70A859E8B316}"/>
              </a:ext>
            </a:extLst>
          </p:cNvPr>
          <p:cNvCxnSpPr>
            <a:cxnSpLocks/>
          </p:cNvCxnSpPr>
          <p:nvPr/>
        </p:nvCxnSpPr>
        <p:spPr>
          <a:xfrm>
            <a:off x="10034250" y="1859589"/>
            <a:ext cx="6954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3A391-07E0-48AF-9596-BE03916C03D6}"/>
              </a:ext>
            </a:extLst>
          </p:cNvPr>
          <p:cNvCxnSpPr>
            <a:cxnSpLocks/>
          </p:cNvCxnSpPr>
          <p:nvPr/>
        </p:nvCxnSpPr>
        <p:spPr>
          <a:xfrm>
            <a:off x="10034250" y="3182267"/>
            <a:ext cx="6954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13740A-D78F-43D1-A8FB-3B956336B50B}"/>
              </a:ext>
            </a:extLst>
          </p:cNvPr>
          <p:cNvCxnSpPr>
            <a:cxnSpLocks/>
          </p:cNvCxnSpPr>
          <p:nvPr/>
        </p:nvCxnSpPr>
        <p:spPr>
          <a:xfrm>
            <a:off x="10089582" y="4444606"/>
            <a:ext cx="6954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C4F6BA-A23B-4E4E-AEDD-3F3225B82F99}"/>
              </a:ext>
            </a:extLst>
          </p:cNvPr>
          <p:cNvSpPr txBox="1"/>
          <p:nvPr/>
        </p:nvSpPr>
        <p:spPr>
          <a:xfrm>
            <a:off x="5449824" y="543734"/>
            <a:ext cx="2252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DDA147"/>
                </a:solidFill>
              </a:rPr>
              <a:t>Proprietary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A0A11F-AB0A-40FB-A107-5AA48270D4CA}"/>
              </a:ext>
            </a:extLst>
          </p:cNvPr>
          <p:cNvSpPr txBox="1"/>
          <p:nvPr/>
        </p:nvSpPr>
        <p:spPr>
          <a:xfrm>
            <a:off x="10381956" y="827270"/>
            <a:ext cx="1639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DA147"/>
                </a:solidFill>
              </a:rPr>
              <a:t>Research papers</a:t>
            </a:r>
          </a:p>
        </p:txBody>
      </p:sp>
    </p:spTree>
    <p:extLst>
      <p:ext uri="{BB962C8B-B14F-4D97-AF65-F5344CB8AC3E}">
        <p14:creationId xmlns:p14="http://schemas.microsoft.com/office/powerpoint/2010/main" val="439965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0CF70-CE73-4A92-845D-1958AD29D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at Yahoo</a:t>
            </a:r>
          </a:p>
        </p:txBody>
      </p:sp>
      <p:pic>
        <p:nvPicPr>
          <p:cNvPr id="4" name="Graphic 3" descr="Document with solid fill">
            <a:extLst>
              <a:ext uri="{FF2B5EF4-FFF2-40B4-BE49-F238E27FC236}">
                <a16:creationId xmlns:a16="http://schemas.microsoft.com/office/drawing/2014/main" id="{44D3C540-05CD-495F-BF97-C5A2E0FFD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333" y="2755431"/>
            <a:ext cx="914400" cy="914400"/>
          </a:xfrm>
          <a:prstGeom prst="rect">
            <a:avLst/>
          </a:prstGeom>
        </p:spPr>
      </p:pic>
      <p:pic>
        <p:nvPicPr>
          <p:cNvPr id="5" name="Graphic 4" descr="Document with solid fill">
            <a:extLst>
              <a:ext uri="{FF2B5EF4-FFF2-40B4-BE49-F238E27FC236}">
                <a16:creationId xmlns:a16="http://schemas.microsoft.com/office/drawing/2014/main" id="{5A599539-76C7-4196-B2EA-F7BA656F0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333" y="4163568"/>
            <a:ext cx="914400" cy="914400"/>
          </a:xfrm>
          <a:prstGeom prst="rect">
            <a:avLst/>
          </a:prstGeom>
        </p:spPr>
      </p:pic>
      <p:pic>
        <p:nvPicPr>
          <p:cNvPr id="6" name="Graphic 5" descr="Document with solid fill">
            <a:extLst>
              <a:ext uri="{FF2B5EF4-FFF2-40B4-BE49-F238E27FC236}">
                <a16:creationId xmlns:a16="http://schemas.microsoft.com/office/drawing/2014/main" id="{03394EA2-CFAD-4DA4-8C3E-60008E711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333" y="5468734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0052DC-5DC8-4F99-BE49-17F5359D3A08}"/>
              </a:ext>
            </a:extLst>
          </p:cNvPr>
          <p:cNvSpPr txBox="1"/>
          <p:nvPr/>
        </p:nvSpPr>
        <p:spPr>
          <a:xfrm>
            <a:off x="378420" y="2308598"/>
            <a:ext cx="1639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DA147"/>
                </a:solidFill>
              </a:rPr>
              <a:t>Research papers</a:t>
            </a:r>
          </a:p>
        </p:txBody>
      </p:sp>
      <p:pic>
        <p:nvPicPr>
          <p:cNvPr id="4102" name="Picture 6" descr="Hadoop Png Transparent Images – Free PNG Images Vector, PSD, Clipart,  Templates">
            <a:extLst>
              <a:ext uri="{FF2B5EF4-FFF2-40B4-BE49-F238E27FC236}">
                <a16:creationId xmlns:a16="http://schemas.microsoft.com/office/drawing/2014/main" id="{A2EFF008-AD19-4EB7-8C50-75B21F85C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669" y="3617244"/>
            <a:ext cx="2187305" cy="145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Yahoo Logo, history, meaning, symbol, PNG">
            <a:extLst>
              <a:ext uri="{FF2B5EF4-FFF2-40B4-BE49-F238E27FC236}">
                <a16:creationId xmlns:a16="http://schemas.microsoft.com/office/drawing/2014/main" id="{A9D781E8-BD6E-4442-A8C2-B3BE435D1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379" y="3541967"/>
            <a:ext cx="2855297" cy="160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1B0B118-277F-43F2-99FF-8C9893A768B7}"/>
              </a:ext>
            </a:extLst>
          </p:cNvPr>
          <p:cNvCxnSpPr>
            <a:cxnSpLocks/>
            <a:stCxn id="4" idx="3"/>
            <a:endCxn id="4104" idx="1"/>
          </p:cNvCxnSpPr>
          <p:nvPr/>
        </p:nvCxnSpPr>
        <p:spPr>
          <a:xfrm>
            <a:off x="1731733" y="3212631"/>
            <a:ext cx="1503646" cy="1132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B28F6F-B4B0-4837-879F-76D8E27BE500}"/>
              </a:ext>
            </a:extLst>
          </p:cNvPr>
          <p:cNvCxnSpPr>
            <a:cxnSpLocks/>
            <a:stCxn id="5" idx="3"/>
            <a:endCxn id="4104" idx="1"/>
          </p:cNvCxnSpPr>
          <p:nvPr/>
        </p:nvCxnSpPr>
        <p:spPr>
          <a:xfrm flipV="1">
            <a:off x="1731733" y="4345020"/>
            <a:ext cx="1503646" cy="275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E76413A-8FBC-442B-B6E3-63B6B766BAF1}"/>
              </a:ext>
            </a:extLst>
          </p:cNvPr>
          <p:cNvCxnSpPr>
            <a:cxnSpLocks/>
            <a:stCxn id="6" idx="3"/>
            <a:endCxn id="4104" idx="1"/>
          </p:cNvCxnSpPr>
          <p:nvPr/>
        </p:nvCxnSpPr>
        <p:spPr>
          <a:xfrm flipV="1">
            <a:off x="1731733" y="4345020"/>
            <a:ext cx="1503646" cy="1580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5311A99-63B0-4178-95E4-19689247B4CF}"/>
              </a:ext>
            </a:extLst>
          </p:cNvPr>
          <p:cNvCxnSpPr>
            <a:cxnSpLocks/>
            <a:stCxn id="4104" idx="3"/>
            <a:endCxn id="4102" idx="1"/>
          </p:cNvCxnSpPr>
          <p:nvPr/>
        </p:nvCxnSpPr>
        <p:spPr>
          <a:xfrm>
            <a:off x="6090676" y="4345020"/>
            <a:ext cx="4099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6" name="Picture 10" descr="How To Disable ETags in Apache Server - Ubiq BI">
            <a:extLst>
              <a:ext uri="{FF2B5EF4-FFF2-40B4-BE49-F238E27FC236}">
                <a16:creationId xmlns:a16="http://schemas.microsoft.com/office/drawing/2014/main" id="{728A774B-F249-4ECC-BA18-5F8F2FD24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1688" y="3847415"/>
            <a:ext cx="2274760" cy="995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F7B7DA5-49F7-4401-8FE6-A25FD72ED22A}"/>
              </a:ext>
            </a:extLst>
          </p:cNvPr>
          <p:cNvCxnSpPr>
            <a:cxnSpLocks/>
            <a:stCxn id="4102" idx="3"/>
            <a:endCxn id="4106" idx="1"/>
          </p:cNvCxnSpPr>
          <p:nvPr/>
        </p:nvCxnSpPr>
        <p:spPr>
          <a:xfrm flipV="1">
            <a:off x="8687974" y="4345019"/>
            <a:ext cx="10037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73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1A94E-4B39-44C8-86B1-66D5D3598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D6FF3-19A3-4608-8698-32259591B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522177"/>
          </a:xfrm>
        </p:spPr>
        <p:txBody>
          <a:bodyPr/>
          <a:lstStyle/>
          <a:p>
            <a:r>
              <a:rPr lang="en-US" dirty="0"/>
              <a:t>A programming model for processing and generating big data sets with a parallel, distributed algorithm on a cluster</a:t>
            </a:r>
          </a:p>
          <a:p>
            <a:pPr lvl="1"/>
            <a:r>
              <a:rPr lang="en-US" dirty="0"/>
              <a:t>Bread and butter!</a:t>
            </a:r>
          </a:p>
          <a:p>
            <a:pPr lvl="1"/>
            <a:endParaRPr lang="en-US" dirty="0"/>
          </a:p>
          <a:p>
            <a:r>
              <a:rPr lang="en-US" dirty="0"/>
              <a:t>Commonly used in functional programming</a:t>
            </a:r>
          </a:p>
          <a:p>
            <a:pPr lvl="1"/>
            <a:r>
              <a:rPr lang="en-US" dirty="0"/>
              <a:t>Map procedure: filtering and sorting</a:t>
            </a:r>
          </a:p>
          <a:p>
            <a:pPr lvl="1"/>
            <a:r>
              <a:rPr lang="en-US" dirty="0"/>
              <a:t>Reduce procedure: summary operation </a:t>
            </a:r>
          </a:p>
        </p:txBody>
      </p:sp>
    </p:spTree>
    <p:extLst>
      <p:ext uri="{BB962C8B-B14F-4D97-AF65-F5344CB8AC3E}">
        <p14:creationId xmlns:p14="http://schemas.microsoft.com/office/powerpoint/2010/main" val="2012874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362C5-145E-4739-8631-7DFB5592E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Framework = meh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1EE6D-3160-4C49-AFEC-639DF7085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076450"/>
            <a:ext cx="11113613" cy="3714749"/>
          </a:xfrm>
        </p:spPr>
        <p:txBody>
          <a:bodyPr>
            <a:normAutofit fontScale="92500"/>
          </a:bodyPr>
          <a:lstStyle/>
          <a:p>
            <a:r>
              <a:rPr lang="en-US" dirty="0"/>
              <a:t>Map Reduce implementation had shortcomings</a:t>
            </a:r>
          </a:p>
          <a:p>
            <a:pPr lvl="1"/>
            <a:r>
              <a:rPr lang="en-US" dirty="0"/>
              <a:t> hard to manage and administer</a:t>
            </a:r>
          </a:p>
          <a:p>
            <a:pPr lvl="1"/>
            <a:r>
              <a:rPr lang="en-US" dirty="0"/>
              <a:t>cumbersome operational complexity</a:t>
            </a:r>
          </a:p>
          <a:p>
            <a:pPr lvl="1"/>
            <a:r>
              <a:rPr lang="en-US" dirty="0"/>
              <a:t>Verbose API (boilerplate setup code</a:t>
            </a:r>
            <a:r>
              <a:rPr lang="en-US" b="1" dirty="0"/>
              <a:t>)</a:t>
            </a:r>
          </a:p>
          <a:p>
            <a:pPr lvl="1"/>
            <a:r>
              <a:rPr lang="en-US" dirty="0"/>
              <a:t>Brittle fault tolerance</a:t>
            </a:r>
          </a:p>
          <a:p>
            <a:pPr lvl="1"/>
            <a:r>
              <a:rPr lang="en-US" dirty="0"/>
              <a:t>IO operations -&gt; slow</a:t>
            </a:r>
          </a:p>
          <a:p>
            <a:pPr lvl="1"/>
            <a:r>
              <a:rPr lang="en-US" dirty="0"/>
              <a:t>large MR jobs could run for hours on end, or even days</a:t>
            </a:r>
          </a:p>
          <a:p>
            <a:pPr lvl="1"/>
            <a:r>
              <a:rPr lang="en-US" dirty="0"/>
              <a:t>Could not combine other workloads such as machine learning, streaming, or interactive SQL-like queries</a:t>
            </a:r>
          </a:p>
        </p:txBody>
      </p:sp>
    </p:spTree>
    <p:extLst>
      <p:ext uri="{BB962C8B-B14F-4D97-AF65-F5344CB8AC3E}">
        <p14:creationId xmlns:p14="http://schemas.microsoft.com/office/powerpoint/2010/main" val="1114955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031FA-9C5A-461F-8E40-B283F391E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Hadoop and MR simpler and faster?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6FE1B-4D58-405F-838E-35666B12E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44744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UC Berkeley had worked with Hadoop MapReduce and accepted the challenge</a:t>
            </a:r>
          </a:p>
          <a:p>
            <a:r>
              <a:rPr lang="en-US" dirty="0"/>
              <a:t>Started the project Spark!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Borrowed from Hadoop Map‐ Reduce, </a:t>
            </a:r>
            <a:r>
              <a:rPr lang="en-US" b="1" dirty="0"/>
              <a:t>but enhance</a:t>
            </a:r>
          </a:p>
          <a:p>
            <a:pPr lvl="1"/>
            <a:r>
              <a:rPr lang="en-US" dirty="0"/>
              <a:t>highly fault tolerant</a:t>
            </a:r>
          </a:p>
          <a:p>
            <a:pPr lvl="1"/>
            <a:r>
              <a:rPr lang="en-US" dirty="0"/>
              <a:t>embarrassingly parallel</a:t>
            </a:r>
          </a:p>
          <a:p>
            <a:pPr lvl="1"/>
            <a:r>
              <a:rPr lang="en-US" dirty="0"/>
              <a:t>in-memory storage (intermediate results)</a:t>
            </a:r>
          </a:p>
          <a:p>
            <a:pPr lvl="1"/>
            <a:r>
              <a:rPr lang="en-US" dirty="0"/>
              <a:t>Multiple languages</a:t>
            </a:r>
          </a:p>
          <a:p>
            <a:pPr lvl="1"/>
            <a:r>
              <a:rPr lang="en-US" dirty="0"/>
              <a:t>Easy and composable API’s</a:t>
            </a:r>
          </a:p>
          <a:p>
            <a:endParaRPr lang="en-US" dirty="0"/>
          </a:p>
        </p:txBody>
      </p:sp>
      <p:pic>
        <p:nvPicPr>
          <p:cNvPr id="5126" name="Picture 6" descr="University of California, Berkeley - Wikipedia">
            <a:extLst>
              <a:ext uri="{FF2B5EF4-FFF2-40B4-BE49-F238E27FC236}">
                <a16:creationId xmlns:a16="http://schemas.microsoft.com/office/drawing/2014/main" id="{1515E989-2388-46AF-AD32-E9FF4902A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128" y="3361944"/>
            <a:ext cx="3112008" cy="311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172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5A5AA-EE03-4DD2-88DD-63B24F783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DA05B-542A-4A42-AAC1-DEAD946B8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629150"/>
          </a:xfrm>
        </p:spPr>
        <p:txBody>
          <a:bodyPr>
            <a:normAutofit/>
          </a:bodyPr>
          <a:lstStyle/>
          <a:p>
            <a:r>
              <a:rPr lang="en-US" dirty="0"/>
              <a:t>A unified engine designed for large-scale distributed data processing</a:t>
            </a:r>
          </a:p>
          <a:p>
            <a:r>
              <a:rPr lang="en-US" dirty="0"/>
              <a:t>Spark provides in-memory storage for intermediate computations</a:t>
            </a:r>
          </a:p>
          <a:p>
            <a:r>
              <a:rPr lang="en-US" dirty="0"/>
              <a:t>Spark’s design philosophy centers around four key characteristics</a:t>
            </a:r>
          </a:p>
          <a:p>
            <a:pPr lvl="1"/>
            <a:r>
              <a:rPr lang="en-US" dirty="0"/>
              <a:t>Speed</a:t>
            </a:r>
          </a:p>
          <a:p>
            <a:pPr lvl="1"/>
            <a:r>
              <a:rPr lang="en-US" dirty="0"/>
              <a:t>Ease of use</a:t>
            </a:r>
          </a:p>
          <a:p>
            <a:pPr lvl="1"/>
            <a:r>
              <a:rPr lang="en-US" dirty="0"/>
              <a:t>Modularity</a:t>
            </a:r>
          </a:p>
          <a:p>
            <a:pPr lvl="1"/>
            <a:r>
              <a:rPr lang="en-US" dirty="0" err="1"/>
              <a:t>Extensibilty</a:t>
            </a:r>
            <a:endParaRPr lang="en-US" dirty="0"/>
          </a:p>
          <a:p>
            <a:r>
              <a:rPr lang="en-US" dirty="0"/>
              <a:t>In 2013, the creators donated the Spark project to the Apache Software Foundation and formed a company called Databricks</a:t>
            </a:r>
          </a:p>
        </p:txBody>
      </p:sp>
      <p:pic>
        <p:nvPicPr>
          <p:cNvPr id="2052" name="Picture 4" descr="Avoiding Spark Pitfalls at Scale by Long Cao · Signify Technology">
            <a:extLst>
              <a:ext uri="{FF2B5EF4-FFF2-40B4-BE49-F238E27FC236}">
                <a16:creationId xmlns:a16="http://schemas.microsoft.com/office/drawing/2014/main" id="{839F8CAB-E4BD-48C1-BCF7-D8A69427E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22" y="202121"/>
            <a:ext cx="2055114" cy="1370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8470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{89D6EAE4-DDDF-49CB-ACFD-8FF40B82E700}tf12214701_win32</Template>
  <TotalTime>5730</TotalTime>
  <Words>763</Words>
  <Application>Microsoft Office PowerPoint</Application>
  <PresentationFormat>Widescreen</PresentationFormat>
  <Paragraphs>145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Goudy Old Style</vt:lpstr>
      <vt:lpstr>Wingdings 2</vt:lpstr>
      <vt:lpstr>SlateVTI</vt:lpstr>
      <vt:lpstr>Databricks &amp; Deltalake</vt:lpstr>
      <vt:lpstr>History</vt:lpstr>
      <vt:lpstr>PowerPoint Presentation</vt:lpstr>
      <vt:lpstr>PowerPoint Presentation</vt:lpstr>
      <vt:lpstr>Hadoop at Yahoo</vt:lpstr>
      <vt:lpstr>MapReduce</vt:lpstr>
      <vt:lpstr>Hadoop Framework = meh</vt:lpstr>
      <vt:lpstr>Hadoop and MR simpler and faster?</vt:lpstr>
      <vt:lpstr>Apache Spark</vt:lpstr>
      <vt:lpstr>Databricks</vt:lpstr>
      <vt:lpstr>Language Support</vt:lpstr>
      <vt:lpstr>Databricks Cluster</vt:lpstr>
      <vt:lpstr>Pools</vt:lpstr>
      <vt:lpstr>The Dataframe</vt:lpstr>
      <vt:lpstr>DBFS</vt:lpstr>
      <vt:lpstr>Delta Lake</vt:lpstr>
      <vt:lpstr>Why is Delta Lake</vt:lpstr>
      <vt:lpstr>What is Delta lake?</vt:lpstr>
      <vt:lpstr>How does it work?</vt:lpstr>
      <vt:lpstr>Apache Parquet Files</vt:lpstr>
      <vt:lpstr>Delta Lake Key Features</vt:lpstr>
      <vt:lpstr>Delta Table</vt:lpstr>
      <vt:lpstr>Medallion Model</vt:lpstr>
      <vt:lpstr>Medallion Model</vt:lpstr>
      <vt:lpstr>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Databricks &amp; Deltalake</dc:title>
  <dc:creator>Jensen, Oliver Damsgaard</dc:creator>
  <cp:lastModifiedBy>Jensen, Oliver Damsgaard</cp:lastModifiedBy>
  <cp:revision>22</cp:revision>
  <dcterms:created xsi:type="dcterms:W3CDTF">2021-10-12T07:37:43Z</dcterms:created>
  <dcterms:modified xsi:type="dcterms:W3CDTF">2021-10-26T12:37:18Z</dcterms:modified>
</cp:coreProperties>
</file>