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2" r:id="rId4"/>
    <p:sldId id="261" r:id="rId5"/>
    <p:sldId id="280" r:id="rId6"/>
    <p:sldId id="282" r:id="rId7"/>
    <p:sldId id="277" r:id="rId8"/>
    <p:sldId id="281" r:id="rId9"/>
    <p:sldId id="276" r:id="rId10"/>
    <p:sldId id="272" r:id="rId11"/>
    <p:sldId id="267" r:id="rId12"/>
    <p:sldId id="264" r:id="rId13"/>
    <p:sldId id="266" r:id="rId14"/>
    <p:sldId id="275" r:id="rId15"/>
    <p:sldId id="274" r:id="rId16"/>
    <p:sldId id="268" r:id="rId17"/>
    <p:sldId id="269" r:id="rId18"/>
    <p:sldId id="270" r:id="rId19"/>
    <p:sldId id="273" r:id="rId20"/>
    <p:sldId id="271" r:id="rId21"/>
    <p:sldId id="283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2021-10-25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Databricks &amp; </a:t>
            </a:r>
            <a:r>
              <a:rPr lang="en-US" sz="7200" dirty="0" err="1"/>
              <a:t>Deltalake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C406-B005-4DF8-ADE8-22ADBD05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Databricks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10FAB861-53E1-4937-8132-BF5E7A1EA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9559133" cy="3622671"/>
          </a:xfrm>
        </p:spPr>
        <p:txBody>
          <a:bodyPr/>
          <a:lstStyle/>
          <a:p>
            <a:r>
              <a:rPr lang="en-US" dirty="0"/>
              <a:t>A company providing a </a:t>
            </a:r>
          </a:p>
          <a:p>
            <a:r>
              <a:rPr lang="en-US" dirty="0"/>
              <a:t>Unified data analytics platform</a:t>
            </a:r>
          </a:p>
          <a:p>
            <a:pPr lvl="1"/>
            <a:r>
              <a:rPr lang="en-US" dirty="0"/>
              <a:t>data engineering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Analytics</a:t>
            </a:r>
          </a:p>
          <a:p>
            <a:r>
              <a:rPr lang="en-US" dirty="0"/>
              <a:t>Based on Apache Spark framework</a:t>
            </a:r>
          </a:p>
        </p:txBody>
      </p:sp>
      <p:pic>
        <p:nvPicPr>
          <p:cNvPr id="2052" name="Picture 4" descr="Databricks, logo Free Icon of Vector Logo">
            <a:extLst>
              <a:ext uri="{FF2B5EF4-FFF2-40B4-BE49-F238E27FC236}">
                <a16:creationId xmlns:a16="http://schemas.microsoft.com/office/drawing/2014/main" id="{9929B773-0DAF-4B4E-B812-D0966A1E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564" y="210793"/>
            <a:ext cx="2523745" cy="12618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3168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9D20-F1B9-4803-966F-7C9146AB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pic>
        <p:nvPicPr>
          <p:cNvPr id="3112" name="Picture 40" descr="Python Logo Png Transparent Images - Logo Transparent Background Python  Programming Language, Png Download , Transparent Png Image - PNGitem">
            <a:extLst>
              <a:ext uri="{FF2B5EF4-FFF2-40B4-BE49-F238E27FC236}">
                <a16:creationId xmlns:a16="http://schemas.microsoft.com/office/drawing/2014/main" id="{1FA3F0B6-D1D4-4276-AFAF-E16AE0A3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0" y="2316884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E85D8B91-7223-4386-87EC-0566B764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22" y="2316884"/>
            <a:ext cx="368241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4695D3-286B-4F9B-B908-60129EBCE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304" y="2304811"/>
            <a:ext cx="2788158" cy="17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Pubs - R Demonstration">
            <a:extLst>
              <a:ext uri="{FF2B5EF4-FFF2-40B4-BE49-F238E27FC236}">
                <a16:creationId xmlns:a16="http://schemas.microsoft.com/office/drawing/2014/main" id="{6FAD8761-4739-4712-918C-26CCAC936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32" y="465831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SQL Server - UNIFY Solutions">
            <a:extLst>
              <a:ext uri="{FF2B5EF4-FFF2-40B4-BE49-F238E27FC236}">
                <a16:creationId xmlns:a16="http://schemas.microsoft.com/office/drawing/2014/main" id="{9B4949AC-9877-4A97-B0B0-6B0D735A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09" y="4658318"/>
            <a:ext cx="1552531" cy="15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0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36F9-3882-4AC7-8A1A-BCC33A82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605A-F2C7-44D1-8327-0B10378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processing!!!</a:t>
            </a:r>
          </a:p>
          <a:p>
            <a:r>
              <a:rPr lang="en-US" dirty="0"/>
              <a:t>Notebooks must run on a cluster</a:t>
            </a:r>
          </a:p>
          <a:p>
            <a:r>
              <a:rPr lang="en-US" dirty="0"/>
              <a:t>All purpose vs Jobs</a:t>
            </a:r>
          </a:p>
          <a:p>
            <a:r>
              <a:rPr lang="en-US" dirty="0"/>
              <a:t>All purpose lives for X amount then slumbers</a:t>
            </a:r>
          </a:p>
          <a:p>
            <a:r>
              <a:rPr lang="en-US" dirty="0"/>
              <a:t>Jobs run </a:t>
            </a:r>
            <a:r>
              <a:rPr lang="en-US" dirty="0" err="1"/>
              <a:t>til</a:t>
            </a:r>
            <a:r>
              <a:rPr lang="en-US" dirty="0"/>
              <a:t> job is done, then die forever</a:t>
            </a:r>
          </a:p>
        </p:txBody>
      </p:sp>
    </p:spTree>
    <p:extLst>
      <p:ext uri="{BB962C8B-B14F-4D97-AF65-F5344CB8AC3E}">
        <p14:creationId xmlns:p14="http://schemas.microsoft.com/office/powerpoint/2010/main" val="411904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9AA2-86BC-4121-BE22-45299465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6E8B-B190-453D-9904-F9F45490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centered around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Provides a rich set of functions (select columns, filter, join, aggregate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the most common Structured API and simply represents a table of data with rows and columns</a:t>
            </a:r>
          </a:p>
          <a:p>
            <a:r>
              <a:rPr lang="en-US" dirty="0"/>
              <a:t>Read into </a:t>
            </a:r>
            <a:r>
              <a:rPr lang="en-US" dirty="0" err="1"/>
              <a:t>dataframe</a:t>
            </a:r>
            <a:r>
              <a:rPr lang="en-US" dirty="0"/>
              <a:t>, write </a:t>
            </a:r>
            <a:r>
              <a:rPr lang="en-US" dirty="0" err="1"/>
              <a:t>dataframe</a:t>
            </a:r>
            <a:r>
              <a:rPr lang="en-US" dirty="0"/>
              <a:t> to storage</a:t>
            </a:r>
          </a:p>
        </p:txBody>
      </p:sp>
    </p:spTree>
    <p:extLst>
      <p:ext uri="{BB962C8B-B14F-4D97-AF65-F5344CB8AC3E}">
        <p14:creationId xmlns:p14="http://schemas.microsoft.com/office/powerpoint/2010/main" val="414423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D6EE-9D77-4959-9152-5C6DE118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DB69-56B7-4F94-9DD2-25D40B55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Databricks File System</a:t>
            </a:r>
          </a:p>
          <a:p>
            <a:r>
              <a:rPr lang="en-US" dirty="0"/>
              <a:t>A distributed file system mounted into a Databricks workspace</a:t>
            </a:r>
          </a:p>
          <a:p>
            <a:r>
              <a:rPr lang="en-US" dirty="0"/>
              <a:t>An abstraction on top of scalable object storage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Mount storage objects -&gt; seamlessly access data without requiring credentials.</a:t>
            </a:r>
          </a:p>
          <a:p>
            <a:pPr lvl="2"/>
            <a:r>
              <a:rPr lang="en-US" dirty="0"/>
              <a:t>interact with object storage using directory and file semantics instead of storage URLs</a:t>
            </a:r>
          </a:p>
          <a:p>
            <a:pPr lvl="2"/>
            <a:r>
              <a:rPr lang="en-US" dirty="0"/>
              <a:t>Persists files to object storage, so you won’t lose data after you terminate a cluster.</a:t>
            </a:r>
          </a:p>
        </p:txBody>
      </p:sp>
    </p:spTree>
    <p:extLst>
      <p:ext uri="{BB962C8B-B14F-4D97-AF65-F5344CB8AC3E}">
        <p14:creationId xmlns:p14="http://schemas.microsoft.com/office/powerpoint/2010/main" val="301228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B57E-259A-43D4-99FA-CCC0BA8E7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23C47-02EC-45DA-8FCE-6CB2A68BB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7BDB-FDFD-417E-96FC-5B505A26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9CD7-2EC1-4F95-8E83-53B4C182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writes are not atomic and data consistency is not guaranteed</a:t>
            </a:r>
          </a:p>
          <a:p>
            <a:r>
              <a:rPr lang="en-US" dirty="0"/>
              <a:t>Data lakes often have multiple pipelines reading and writing data concurrently</a:t>
            </a:r>
          </a:p>
          <a:p>
            <a:pPr lvl="1"/>
            <a:r>
              <a:rPr lang="en-US" dirty="0"/>
              <a:t>Hard to ensure data integrity, due to the lack of transactions</a:t>
            </a:r>
          </a:p>
          <a:p>
            <a:r>
              <a:rPr lang="en-US" dirty="0"/>
              <a:t>When metadata itself becomes big data, it is difficult to manage data</a:t>
            </a:r>
          </a:p>
        </p:txBody>
      </p:sp>
    </p:spTree>
    <p:extLst>
      <p:ext uri="{BB962C8B-B14F-4D97-AF65-F5344CB8AC3E}">
        <p14:creationId xmlns:p14="http://schemas.microsoft.com/office/powerpoint/2010/main" val="360101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03D7-1F0C-4879-BA3C-47FC224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Delta lake?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3371-D6C1-4874-A7C0-E125D30E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Lake is a project that was developed by Databricks and now open sourced</a:t>
            </a:r>
          </a:p>
          <a:p>
            <a:r>
              <a:rPr lang="en-US" dirty="0"/>
              <a:t>Storage layer that sits on top of the Apache Spark services which brings reliability to data lakes</a:t>
            </a:r>
          </a:p>
          <a:p>
            <a:r>
              <a:rPr lang="en-US" dirty="0"/>
              <a:t>Core features: </a:t>
            </a:r>
          </a:p>
          <a:p>
            <a:pPr lvl="1"/>
            <a:r>
              <a:rPr lang="en-US" dirty="0"/>
              <a:t>ACID transactions (atomicity, consistency, isolation, durability)</a:t>
            </a:r>
          </a:p>
          <a:p>
            <a:pPr lvl="1"/>
            <a:r>
              <a:rPr lang="en-US" dirty="0"/>
              <a:t>scalable metadata handling</a:t>
            </a:r>
          </a:p>
          <a:p>
            <a:pPr lvl="1"/>
            <a:r>
              <a:rPr lang="en-US" dirty="0"/>
              <a:t>unifies streaming and batch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540514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76AF-0896-4C63-9164-27D76220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82E5-FA2A-4DF8-B7AD-8DB34CE4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lake provides a storage layer on top of existing cloud storage data lake</a:t>
            </a:r>
          </a:p>
          <a:p>
            <a:r>
              <a:rPr lang="en-US" dirty="0"/>
              <a:t>Acts as a middle layer between Spark runtime and cloud storage</a:t>
            </a:r>
          </a:p>
        </p:txBody>
      </p:sp>
    </p:spTree>
    <p:extLst>
      <p:ext uri="{BB962C8B-B14F-4D97-AF65-F5344CB8AC3E}">
        <p14:creationId xmlns:p14="http://schemas.microsoft.com/office/powerpoint/2010/main" val="225065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CB3F-F6DA-4EDE-817D-87E7D2C2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BB87-94E0-436B-A872-466AA06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Columnar storage</a:t>
            </a:r>
          </a:p>
          <a:p>
            <a:pPr lvl="1"/>
            <a:r>
              <a:rPr lang="en-US" dirty="0"/>
              <a:t>As apposed to row-based files like CSV or Avro</a:t>
            </a:r>
          </a:p>
          <a:p>
            <a:r>
              <a:rPr lang="en-US" dirty="0"/>
              <a:t>Metadata including schema and structure is embedded within each file</a:t>
            </a:r>
          </a:p>
          <a:p>
            <a:r>
              <a:rPr lang="en-US" dirty="0"/>
              <a:t>Can store nested data</a:t>
            </a:r>
          </a:p>
          <a:p>
            <a:r>
              <a:rPr lang="en-US" dirty="0"/>
              <a:t>Optimized for queries that process large volumes of data (Gb range)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E565D-7603-4549-8FE5-0AFCCBAB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99" y="4693227"/>
            <a:ext cx="5175427" cy="199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45FC99-52AA-4EAF-A8CD-A7D10E9A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6" y="209336"/>
            <a:ext cx="3193992" cy="6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2332-C745-48E7-B170-226719FBD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4DCD5-1D8E-413F-8C26-8656CF6BC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Genesis of Spark</a:t>
            </a:r>
          </a:p>
        </p:txBody>
      </p:sp>
    </p:spTree>
    <p:extLst>
      <p:ext uri="{BB962C8B-B14F-4D97-AF65-F5344CB8AC3E}">
        <p14:creationId xmlns:p14="http://schemas.microsoft.com/office/powerpoint/2010/main" val="393448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CCA5-0889-4FED-AB17-133D9620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8568-39DF-498B-9500-6C64B138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ACID Transactions (Atomicity, Consistency, Isolation, Durability)</a:t>
            </a:r>
          </a:p>
          <a:p>
            <a:r>
              <a:rPr lang="en-US" dirty="0"/>
              <a:t>Scalable Metadata Handling</a:t>
            </a:r>
          </a:p>
          <a:p>
            <a:r>
              <a:rPr lang="en-US" dirty="0"/>
              <a:t>Unified Batch &amp; Streaming</a:t>
            </a:r>
          </a:p>
          <a:p>
            <a:r>
              <a:rPr lang="en-US" dirty="0"/>
              <a:t>Schema Enforcement</a:t>
            </a:r>
          </a:p>
          <a:p>
            <a:r>
              <a:rPr lang="en-US" dirty="0"/>
              <a:t>Time Travel (Data Versioning)</a:t>
            </a:r>
          </a:p>
          <a:p>
            <a:r>
              <a:rPr lang="en-US" dirty="0" err="1"/>
              <a:t>Upserts</a:t>
            </a:r>
            <a:r>
              <a:rPr lang="en-US" dirty="0"/>
              <a:t> and Deletes</a:t>
            </a:r>
          </a:p>
          <a:p>
            <a:r>
              <a:rPr lang="en-US" dirty="0"/>
              <a:t>100% Compatible with Apache Spark</a:t>
            </a:r>
          </a:p>
        </p:txBody>
      </p:sp>
    </p:spTree>
    <p:extLst>
      <p:ext uri="{BB962C8B-B14F-4D97-AF65-F5344CB8AC3E}">
        <p14:creationId xmlns:p14="http://schemas.microsoft.com/office/powerpoint/2010/main" val="93402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27C4-334B-4680-830A-59353C9C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6EF4-C289-4A9B-84B1-74928565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tables on top of your delta lake folders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065F3-817E-4236-A7B6-47DB03DA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4" y="2682240"/>
            <a:ext cx="1312611" cy="402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EE9DA-D50E-4976-89ED-214E6B31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71" y="3245607"/>
            <a:ext cx="6384217" cy="242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0EEDC-FD2E-4AF0-BD08-3DE19C3CA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038" y="3245607"/>
            <a:ext cx="3574159" cy="24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87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B4B-5FFE-4CD1-BA55-C8179033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Medallion Model</a:t>
            </a:r>
          </a:p>
        </p:txBody>
      </p:sp>
      <p:pic>
        <p:nvPicPr>
          <p:cNvPr id="1026" name="Picture 2" descr="How to Monitor Your Databricks Workspace with Audit Logs - The Databricks  Blog">
            <a:extLst>
              <a:ext uri="{FF2B5EF4-FFF2-40B4-BE49-F238E27FC236}">
                <a16:creationId xmlns:a16="http://schemas.microsoft.com/office/drawing/2014/main" id="{0C8A5809-F8C8-4BF6-B296-BE6F4901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38" y="1665479"/>
            <a:ext cx="9062476" cy="47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8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1B50-6832-4A24-BFAD-F8C01A64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Medallion Model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234804F-2D67-4262-9EE0-152D6EF6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88709"/>
            <a:ext cx="10710186" cy="41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AD9E-6DB8-487A-A699-F4767D05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936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is synonymous with scale</a:t>
            </a:r>
          </a:p>
          <a:p>
            <a:r>
              <a:rPr lang="en-US" dirty="0"/>
              <a:t>Google is a deliberate misspelling of the mathematical term googol</a:t>
            </a:r>
          </a:p>
          <a:p>
            <a:pPr lvl="1"/>
            <a:r>
              <a:rPr lang="en-US" dirty="0"/>
              <a:t>that’s 1 plus 100 zeros!</a:t>
            </a:r>
          </a:p>
          <a:p>
            <a:r>
              <a:rPr lang="en-US" dirty="0"/>
              <a:t>Store, build and search the internet’s indexed documents</a:t>
            </a:r>
          </a:p>
          <a:p>
            <a:r>
              <a:rPr lang="en-US" dirty="0"/>
              <a:t>Nothing could handle the scale they were operating at</a:t>
            </a:r>
          </a:p>
          <a:p>
            <a:pPr lvl="1"/>
            <a:r>
              <a:rPr lang="en-US" dirty="0"/>
              <a:t>led to creation of three new systems</a:t>
            </a:r>
          </a:p>
          <a:p>
            <a:pPr lvl="2"/>
            <a:r>
              <a:rPr lang="en-US" dirty="0"/>
              <a:t>Google File System (GFS)</a:t>
            </a:r>
          </a:p>
          <a:p>
            <a:pPr lvl="2"/>
            <a:r>
              <a:rPr lang="en-US" dirty="0"/>
              <a:t>MapReduce (MR)</a:t>
            </a:r>
          </a:p>
          <a:p>
            <a:pPr lvl="2"/>
            <a:r>
              <a:rPr lang="en-US" dirty="0" err="1"/>
              <a:t>Bigtabel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60C86D-8FA3-4258-8E0B-4FDFFD3D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34" y="203372"/>
            <a:ext cx="5785725" cy="19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0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B9D7F4-3575-4CB6-8261-437725A1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4" y="2858478"/>
            <a:ext cx="3737787" cy="12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D9AEFF-A965-4B39-A211-502C871D3A6C}"/>
              </a:ext>
            </a:extLst>
          </p:cNvPr>
          <p:cNvSpPr txBox="1"/>
          <p:nvPr/>
        </p:nvSpPr>
        <p:spPr>
          <a:xfrm>
            <a:off x="5925312" y="1536269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Google File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DB0CB-7EBA-4893-AEB5-938D51FE76A0}"/>
              </a:ext>
            </a:extLst>
          </p:cNvPr>
          <p:cNvSpPr txBox="1"/>
          <p:nvPr/>
        </p:nvSpPr>
        <p:spPr>
          <a:xfrm>
            <a:off x="6394704" y="2798064"/>
            <a:ext cx="30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Map Reduce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1A55-1142-4804-8BB6-7BBA7347D394}"/>
              </a:ext>
            </a:extLst>
          </p:cNvPr>
          <p:cNvSpPr txBox="1"/>
          <p:nvPr/>
        </p:nvSpPr>
        <p:spPr>
          <a:xfrm>
            <a:off x="6534912" y="4121441"/>
            <a:ext cx="30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Bigtable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45309-1D94-4EA1-AC93-72106966F2C4}"/>
              </a:ext>
            </a:extLst>
          </p:cNvPr>
          <p:cNvSpPr/>
          <p:nvPr/>
        </p:nvSpPr>
        <p:spPr>
          <a:xfrm>
            <a:off x="5449824" y="1011936"/>
            <a:ext cx="4431792" cy="4255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3D3298-1E8C-4980-97E7-3AA8B43B7419}"/>
              </a:ext>
            </a:extLst>
          </p:cNvPr>
          <p:cNvCxnSpPr>
            <a:cxnSpLocks/>
          </p:cNvCxnSpPr>
          <p:nvPr/>
        </p:nvCxnSpPr>
        <p:spPr>
          <a:xfrm flipV="1">
            <a:off x="4053371" y="1866977"/>
            <a:ext cx="1871941" cy="16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E8C72-703C-4394-B701-93C5A3B327D9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4053371" y="3121230"/>
            <a:ext cx="2341333" cy="36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CC77F-F0DA-48F5-AD98-1F79CDECC4CC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4053371" y="3489960"/>
            <a:ext cx="2481541" cy="95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ock-icon – ARA SSHF">
            <a:extLst>
              <a:ext uri="{FF2B5EF4-FFF2-40B4-BE49-F238E27FC236}">
                <a16:creationId xmlns:a16="http://schemas.microsoft.com/office/drawing/2014/main" id="{72B73F59-9A77-431F-BF09-2EF07CEE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120" y="490767"/>
            <a:ext cx="783336" cy="78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208143BE-0FC1-4008-B33E-3F3B63FB7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0869" y="1274103"/>
            <a:ext cx="914400" cy="914400"/>
          </a:xfrm>
          <a:prstGeom prst="rect">
            <a:avLst/>
          </a:prstGeom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FFD5ED7C-2AAC-4273-B609-F52D05D9E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0869" y="2682240"/>
            <a:ext cx="914400" cy="91440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1A5406D9-6DDB-4BBB-9CA6-17441AB4D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0869" y="3987406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54B91-B5CD-44BF-98DB-70A859E8B316}"/>
              </a:ext>
            </a:extLst>
          </p:cNvPr>
          <p:cNvCxnSpPr>
            <a:cxnSpLocks/>
          </p:cNvCxnSpPr>
          <p:nvPr/>
        </p:nvCxnSpPr>
        <p:spPr>
          <a:xfrm>
            <a:off x="10034250" y="1859589"/>
            <a:ext cx="69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3A391-07E0-48AF-9596-BE03916C03D6}"/>
              </a:ext>
            </a:extLst>
          </p:cNvPr>
          <p:cNvCxnSpPr>
            <a:cxnSpLocks/>
          </p:cNvCxnSpPr>
          <p:nvPr/>
        </p:nvCxnSpPr>
        <p:spPr>
          <a:xfrm>
            <a:off x="10034250" y="3182267"/>
            <a:ext cx="69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3740A-D78F-43D1-A8FB-3B956336B50B}"/>
              </a:ext>
            </a:extLst>
          </p:cNvPr>
          <p:cNvCxnSpPr>
            <a:cxnSpLocks/>
          </p:cNvCxnSpPr>
          <p:nvPr/>
        </p:nvCxnSpPr>
        <p:spPr>
          <a:xfrm>
            <a:off x="10089582" y="4444606"/>
            <a:ext cx="69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C4F6BA-A23B-4E4E-AEDD-3F3225B82F99}"/>
              </a:ext>
            </a:extLst>
          </p:cNvPr>
          <p:cNvSpPr txBox="1"/>
          <p:nvPr/>
        </p:nvSpPr>
        <p:spPr>
          <a:xfrm>
            <a:off x="5449824" y="543734"/>
            <a:ext cx="225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DA147"/>
                </a:solidFill>
              </a:rPr>
              <a:t>Proprietary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A0A11F-AB0A-40FB-A107-5AA48270D4CA}"/>
              </a:ext>
            </a:extLst>
          </p:cNvPr>
          <p:cNvSpPr txBox="1"/>
          <p:nvPr/>
        </p:nvSpPr>
        <p:spPr>
          <a:xfrm>
            <a:off x="10381956" y="827270"/>
            <a:ext cx="163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DA147"/>
                </a:solidFill>
              </a:rPr>
              <a:t>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43996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CF70-CE73-4A92-845D-1958AD29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at Yahoo</a:t>
            </a: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44D3C540-05CD-495F-BF97-C5A2E0FF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33" y="2755431"/>
            <a:ext cx="914400" cy="914400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5A599539-76C7-4196-B2EA-F7BA656F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33" y="4163568"/>
            <a:ext cx="914400" cy="9144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03394EA2-CFAD-4DA4-8C3E-60008E71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33" y="546873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052DC-5DC8-4F99-BE49-17F5359D3A08}"/>
              </a:ext>
            </a:extLst>
          </p:cNvPr>
          <p:cNvSpPr txBox="1"/>
          <p:nvPr/>
        </p:nvSpPr>
        <p:spPr>
          <a:xfrm>
            <a:off x="378420" y="2308598"/>
            <a:ext cx="163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DA147"/>
                </a:solidFill>
              </a:rPr>
              <a:t>Research papers</a:t>
            </a:r>
          </a:p>
        </p:txBody>
      </p:sp>
      <p:pic>
        <p:nvPicPr>
          <p:cNvPr id="4102" name="Picture 6" descr="Hadoop Png Transparent Images – Free PNG Images Vector, PSD, Clipart,  Templates">
            <a:extLst>
              <a:ext uri="{FF2B5EF4-FFF2-40B4-BE49-F238E27FC236}">
                <a16:creationId xmlns:a16="http://schemas.microsoft.com/office/drawing/2014/main" id="{A2EFF008-AD19-4EB7-8C50-75B21F85C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69" y="3617244"/>
            <a:ext cx="2187305" cy="14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Yahoo Logo, history, meaning, symbol, PNG">
            <a:extLst>
              <a:ext uri="{FF2B5EF4-FFF2-40B4-BE49-F238E27FC236}">
                <a16:creationId xmlns:a16="http://schemas.microsoft.com/office/drawing/2014/main" id="{A9D781E8-BD6E-4442-A8C2-B3BE435D1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79" y="3541967"/>
            <a:ext cx="2855297" cy="160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B0B118-277F-43F2-99FF-8C9893A768B7}"/>
              </a:ext>
            </a:extLst>
          </p:cNvPr>
          <p:cNvCxnSpPr>
            <a:cxnSpLocks/>
            <a:stCxn id="4" idx="3"/>
            <a:endCxn id="4104" idx="1"/>
          </p:cNvCxnSpPr>
          <p:nvPr/>
        </p:nvCxnSpPr>
        <p:spPr>
          <a:xfrm>
            <a:off x="1731733" y="3212631"/>
            <a:ext cx="1503646" cy="113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28F6F-B4B0-4837-879F-76D8E27BE500}"/>
              </a:ext>
            </a:extLst>
          </p:cNvPr>
          <p:cNvCxnSpPr>
            <a:cxnSpLocks/>
            <a:stCxn id="5" idx="3"/>
            <a:endCxn id="4104" idx="1"/>
          </p:cNvCxnSpPr>
          <p:nvPr/>
        </p:nvCxnSpPr>
        <p:spPr>
          <a:xfrm flipV="1">
            <a:off x="1731733" y="4345020"/>
            <a:ext cx="1503646" cy="27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76413A-8FBC-442B-B6E3-63B6B766BAF1}"/>
              </a:ext>
            </a:extLst>
          </p:cNvPr>
          <p:cNvCxnSpPr>
            <a:cxnSpLocks/>
            <a:stCxn id="6" idx="3"/>
            <a:endCxn id="4104" idx="1"/>
          </p:cNvCxnSpPr>
          <p:nvPr/>
        </p:nvCxnSpPr>
        <p:spPr>
          <a:xfrm flipV="1">
            <a:off x="1731733" y="4345020"/>
            <a:ext cx="1503646" cy="158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311A99-63B0-4178-95E4-19689247B4CF}"/>
              </a:ext>
            </a:extLst>
          </p:cNvPr>
          <p:cNvCxnSpPr>
            <a:cxnSpLocks/>
            <a:stCxn id="4104" idx="3"/>
            <a:endCxn id="4102" idx="1"/>
          </p:cNvCxnSpPr>
          <p:nvPr/>
        </p:nvCxnSpPr>
        <p:spPr>
          <a:xfrm>
            <a:off x="6090676" y="4345020"/>
            <a:ext cx="40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 descr="How To Disable ETags in Apache Server - Ubiq BI">
            <a:extLst>
              <a:ext uri="{FF2B5EF4-FFF2-40B4-BE49-F238E27FC236}">
                <a16:creationId xmlns:a16="http://schemas.microsoft.com/office/drawing/2014/main" id="{728A774B-F249-4ECC-BA18-5F8F2FD2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688" y="3847415"/>
            <a:ext cx="2274760" cy="9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B7DA5-49F7-4401-8FE6-A25FD72ED22A}"/>
              </a:ext>
            </a:extLst>
          </p:cNvPr>
          <p:cNvCxnSpPr>
            <a:cxnSpLocks/>
            <a:stCxn id="4102" idx="3"/>
            <a:endCxn id="4106" idx="1"/>
          </p:cNvCxnSpPr>
          <p:nvPr/>
        </p:nvCxnSpPr>
        <p:spPr>
          <a:xfrm flipV="1">
            <a:off x="8687974" y="4345019"/>
            <a:ext cx="10037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A94E-4B39-44C8-86B1-66D5D359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6FF3-19A3-4608-8698-32259591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model for processing and generating big data sets with a parallel, distributed algorithm on a cluster</a:t>
            </a:r>
          </a:p>
          <a:p>
            <a:r>
              <a:rPr lang="en-US" dirty="0"/>
              <a:t>Map procedure: filtering and sorting</a:t>
            </a:r>
          </a:p>
          <a:p>
            <a:r>
              <a:rPr lang="en-US" dirty="0"/>
              <a:t>Reduce procedure: summary operation </a:t>
            </a:r>
          </a:p>
          <a:p>
            <a:r>
              <a:rPr lang="en-US" dirty="0"/>
              <a:t>commonly used in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01287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62C5-145E-4739-8631-7DFB5592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Framework = meh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EE6D-3160-4C49-AFEC-639DF708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1113613" cy="3714749"/>
          </a:xfrm>
        </p:spPr>
        <p:txBody>
          <a:bodyPr>
            <a:normAutofit fontScale="92500"/>
          </a:bodyPr>
          <a:lstStyle/>
          <a:p>
            <a:r>
              <a:rPr lang="en-US" dirty="0"/>
              <a:t>Map Reduce implementation had shortcomings</a:t>
            </a:r>
          </a:p>
          <a:p>
            <a:pPr lvl="1"/>
            <a:r>
              <a:rPr lang="en-US" dirty="0"/>
              <a:t> hard to manage and administer</a:t>
            </a:r>
          </a:p>
          <a:p>
            <a:pPr lvl="1"/>
            <a:r>
              <a:rPr lang="en-US" dirty="0"/>
              <a:t>cumbersome operational complexity</a:t>
            </a:r>
          </a:p>
          <a:p>
            <a:pPr lvl="1"/>
            <a:r>
              <a:rPr lang="en-US" dirty="0"/>
              <a:t>Verbose API (boilerplate setup code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Brittle fault tolerance</a:t>
            </a:r>
          </a:p>
          <a:p>
            <a:pPr lvl="1"/>
            <a:r>
              <a:rPr lang="en-US" dirty="0"/>
              <a:t>IO operations -&gt; slow</a:t>
            </a:r>
          </a:p>
          <a:p>
            <a:pPr lvl="1"/>
            <a:r>
              <a:rPr lang="en-US" dirty="0"/>
              <a:t>large MR jobs could run for hours on end, or even days</a:t>
            </a:r>
          </a:p>
          <a:p>
            <a:pPr lvl="1"/>
            <a:r>
              <a:rPr lang="en-US" dirty="0"/>
              <a:t>Could not combine other workloads such as machine learning, streaming, or interactive SQL-like queries</a:t>
            </a:r>
          </a:p>
        </p:txBody>
      </p:sp>
    </p:spTree>
    <p:extLst>
      <p:ext uri="{BB962C8B-B14F-4D97-AF65-F5344CB8AC3E}">
        <p14:creationId xmlns:p14="http://schemas.microsoft.com/office/powerpoint/2010/main" val="111495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31FA-9C5A-461F-8E40-B283F39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and MR simpler and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FE1B-4D58-405F-838E-35666B12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UC Berkeley had worked with Hadoop MapReduce and accepted the challenge</a:t>
            </a:r>
          </a:p>
          <a:p>
            <a:r>
              <a:rPr lang="en-US" dirty="0"/>
              <a:t>Started the project Spark!</a:t>
            </a:r>
          </a:p>
          <a:p>
            <a:r>
              <a:rPr lang="en-US" dirty="0"/>
              <a:t>Borrowed from Hadoop Map‐ Reduce, but enhance</a:t>
            </a:r>
          </a:p>
          <a:p>
            <a:pPr lvl="1"/>
            <a:r>
              <a:rPr lang="en-US" dirty="0"/>
              <a:t>highly fault tolerant</a:t>
            </a:r>
          </a:p>
          <a:p>
            <a:pPr lvl="1"/>
            <a:r>
              <a:rPr lang="en-US" dirty="0"/>
              <a:t>embarrassingly parallel</a:t>
            </a:r>
          </a:p>
          <a:p>
            <a:pPr lvl="1"/>
            <a:r>
              <a:rPr lang="en-US" dirty="0"/>
              <a:t>in-memory storage (intermediate results)</a:t>
            </a:r>
          </a:p>
          <a:p>
            <a:pPr lvl="1"/>
            <a:r>
              <a:rPr lang="en-US" dirty="0"/>
              <a:t>Multiple languages</a:t>
            </a:r>
          </a:p>
          <a:p>
            <a:pPr lvl="1"/>
            <a:r>
              <a:rPr lang="en-US" dirty="0"/>
              <a:t>Easy and composable API’s</a:t>
            </a:r>
          </a:p>
          <a:p>
            <a:endParaRPr lang="en-US" dirty="0"/>
          </a:p>
        </p:txBody>
      </p:sp>
      <p:pic>
        <p:nvPicPr>
          <p:cNvPr id="5126" name="Picture 6" descr="University of California, Berkeley - Wikipedia">
            <a:extLst>
              <a:ext uri="{FF2B5EF4-FFF2-40B4-BE49-F238E27FC236}">
                <a16:creationId xmlns:a16="http://schemas.microsoft.com/office/drawing/2014/main" id="{1515E989-2388-46AF-AD32-E9FF4902A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28" y="3361944"/>
            <a:ext cx="3112008" cy="31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7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A5AA-EE03-4DD2-88DD-63B24F78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A05B-542A-4A42-AAC1-DEAD946B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629150"/>
          </a:xfrm>
        </p:spPr>
        <p:txBody>
          <a:bodyPr>
            <a:normAutofit/>
          </a:bodyPr>
          <a:lstStyle/>
          <a:p>
            <a:r>
              <a:rPr lang="en-US" dirty="0"/>
              <a:t>A unified engine designed for large-scale distributed data processing</a:t>
            </a:r>
          </a:p>
          <a:p>
            <a:r>
              <a:rPr lang="en-US" dirty="0"/>
              <a:t>Spark provides in-memory storage for intermediate computations</a:t>
            </a:r>
          </a:p>
          <a:p>
            <a:r>
              <a:rPr lang="en-US" dirty="0"/>
              <a:t>Spark’s design philosophy centers around four key characteristics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 err="1"/>
              <a:t>Extensibilty</a:t>
            </a:r>
            <a:endParaRPr lang="en-US" dirty="0"/>
          </a:p>
          <a:p>
            <a:r>
              <a:rPr lang="en-US" dirty="0"/>
              <a:t>In 2013, the creators donated the Spark project to the Apache Software Foundation and formed a company called Databricks</a:t>
            </a:r>
          </a:p>
        </p:txBody>
      </p:sp>
      <p:pic>
        <p:nvPicPr>
          <p:cNvPr id="2052" name="Picture 4" descr="Avoiding Spark Pitfalls at Scale by Long Cao · Signify Technology">
            <a:extLst>
              <a:ext uri="{FF2B5EF4-FFF2-40B4-BE49-F238E27FC236}">
                <a16:creationId xmlns:a16="http://schemas.microsoft.com/office/drawing/2014/main" id="{839F8CAB-E4BD-48C1-BCF7-D8A69427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2" y="202121"/>
            <a:ext cx="2055114" cy="13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4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{89D6EAE4-DDDF-49CB-ACFD-8FF40B82E700}tf12214701_win32</Template>
  <TotalTime>5706</TotalTime>
  <Words>683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Goudy Old Style</vt:lpstr>
      <vt:lpstr>Wingdings 2</vt:lpstr>
      <vt:lpstr>SlateVTI</vt:lpstr>
      <vt:lpstr>Databricks &amp; Deltalake</vt:lpstr>
      <vt:lpstr>History</vt:lpstr>
      <vt:lpstr>PowerPoint Presentation</vt:lpstr>
      <vt:lpstr>PowerPoint Presentation</vt:lpstr>
      <vt:lpstr>Hadoop at Yahoo</vt:lpstr>
      <vt:lpstr>MapReduce</vt:lpstr>
      <vt:lpstr>Hadoop Framework = meh</vt:lpstr>
      <vt:lpstr>Hadoop and MR simpler and faster?</vt:lpstr>
      <vt:lpstr>Apache Spark</vt:lpstr>
      <vt:lpstr>Databricks</vt:lpstr>
      <vt:lpstr>Language Support</vt:lpstr>
      <vt:lpstr>Databricks Cluster</vt:lpstr>
      <vt:lpstr>The Dataframe</vt:lpstr>
      <vt:lpstr>DBFS</vt:lpstr>
      <vt:lpstr>Delta Lake</vt:lpstr>
      <vt:lpstr>Why is Delta Lake</vt:lpstr>
      <vt:lpstr>What is Delta lake?</vt:lpstr>
      <vt:lpstr>How does it work?</vt:lpstr>
      <vt:lpstr>Apache Parquet Files</vt:lpstr>
      <vt:lpstr>Delta Lake Key Features</vt:lpstr>
      <vt:lpstr>Delta Table</vt:lpstr>
      <vt:lpstr>Medallion Model</vt:lpstr>
      <vt:lpstr>Medallion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&amp; Deltalake</dc:title>
  <dc:creator>Jensen, Oliver Damsgaard</dc:creator>
  <cp:lastModifiedBy>Jensen, Oliver Damsgaard</cp:lastModifiedBy>
  <cp:revision>19</cp:revision>
  <dcterms:created xsi:type="dcterms:W3CDTF">2021-10-12T07:37:43Z</dcterms:created>
  <dcterms:modified xsi:type="dcterms:W3CDTF">2021-10-25T21:15:27Z</dcterms:modified>
</cp:coreProperties>
</file>