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5" r:id="rId12"/>
    <p:sldId id="266" r:id="rId13"/>
    <p:sldId id="267" r:id="rId14"/>
    <p:sldId id="264" r:id="rId1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61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E42C2F-36C4-76D7-5B11-26B89DAC2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3C21659-456A-E4BE-5E8C-67227015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2F4A7D1-DAD2-B39D-3546-9D68C3DE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263C-2C55-436B-9F87-CE1AEE953DE1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665DC32-1045-4DBC-A1A7-A02E9982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0422922-DD78-4EF4-3D80-F1A93350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08EE-3A16-4FD7-A39A-CAEAAB7B5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992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7C714B-78EC-9612-7230-A47A9986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207119A-F74A-92F5-436B-D39BD646D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E4F8033-5DC4-EE7F-3673-F6125933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263C-2C55-436B-9F87-CE1AEE953DE1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D78E582-FBAA-0795-DE8B-F126ACE3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432FD76-9FFB-9EE9-FE96-1625111B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08EE-3A16-4FD7-A39A-CAEAAB7B5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072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3C57195A-76CF-BF15-8FBC-E10F0E9B5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DDC0E99-888C-2772-201A-354866826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0242B88-4491-21EB-21C6-A08E49EF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263C-2C55-436B-9F87-CE1AEE953DE1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11AB58B-895B-1E03-469C-0DC5BE83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D029B97-276A-725F-BAA8-DEC4B68F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08EE-3A16-4FD7-A39A-CAEAAB7B5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887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E02997-3B8E-0392-3CCA-E315F0D6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528F7B5-337B-FF75-605B-691738E45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075C78A-4D27-EA06-CE5F-3C784214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263C-2C55-436B-9F87-CE1AEE953DE1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B0B590E-3DF6-E53B-BA89-D068AEC9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5DF4A02-D7C4-58AB-2AE8-5FD79707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08EE-3A16-4FD7-A39A-CAEAAB7B5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572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09B736-AC7A-7EB1-F823-9775B6E0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47C8444-B208-C949-1232-3A0765DAA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EED6018-44BE-EB57-5B15-C53814CC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263C-2C55-436B-9F87-CE1AEE953DE1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FBAC84C-D020-AF8B-78ED-91B3353B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30DB4DD-C8A9-7188-DED3-009F1786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08EE-3A16-4FD7-A39A-CAEAAB7B5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308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84A919-A3C5-9E30-B309-57D0DE2E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FA2942-5DD6-589B-6931-74101AD1D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28580E4-EE37-2D14-5CC6-2F760A6ED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799DE1B-0BB8-13B4-4DE6-1FC13E1E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263C-2C55-436B-9F87-CE1AEE953DE1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CDFE1AC-E1D5-6F2B-031E-46826763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6819A2D-33D9-B36F-8AF5-6C2C6ADD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08EE-3A16-4FD7-A39A-CAEAAB7B5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200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0790C6-8A05-DFDB-C2E5-223F15D7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5087F85-F0C0-E8C9-DDE0-EC8184114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060F630-9F12-E404-D872-774FB71FB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CC828D9-D18C-3C51-4BB8-4526B2AB0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FB5509FA-6338-1636-A526-6AA8704FA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DC30247B-8D6F-3F69-E51D-660D92758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263C-2C55-436B-9F87-CE1AEE953DE1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B526FB2D-8794-B360-092E-28186A1D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7C5E023-7473-1294-918F-6375D465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08EE-3A16-4FD7-A39A-CAEAAB7B5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581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F9B6BA-C9E8-35DC-DA4E-9AA254EF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D92AC3E-ED41-8241-5AF4-B7765ED8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263C-2C55-436B-9F87-CE1AEE953DE1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33C7D33-0B15-069F-980F-D6870C73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6796EFF-B95F-4A19-63B1-C1383BB5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08EE-3A16-4FD7-A39A-CAEAAB7B5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187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9365628-562C-C1F8-551A-63DD7813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263C-2C55-436B-9F87-CE1AEE953DE1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2BEAD25-E0BD-0F05-9ED0-249AEA0E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B37C14F-E9F2-65F7-DD42-4D18194A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08EE-3A16-4FD7-A39A-CAEAAB7B5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327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C14B5B-1546-ADF8-066B-68B80E0F5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605BD5-44C4-5C94-9299-6723CFBDE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8D9A10C-3B5E-85AB-BDC9-6B38AE631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C644EF8-454E-4004-CD6A-5476AD7B2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263C-2C55-436B-9F87-CE1AEE953DE1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62B3720-D830-93E4-8C7A-5C08BF38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CD3D04D-64FC-23A2-A420-1CCF00A1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08EE-3A16-4FD7-A39A-CAEAAB7B5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953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DDD7F0-D40D-D87C-3F6B-86AB907E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04BF8A79-FBE2-769A-CDBA-CCDE6EDE6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A06E478-C42F-DC98-3575-B714C4CAB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9874D1D-798B-56B2-C4F8-B86AE349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263C-2C55-436B-9F87-CE1AEE953DE1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78F2A7B-816E-D02C-3176-6DC46A5A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5DCA10B-04F1-A7EE-BA03-44EC74A5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08EE-3A16-4FD7-A39A-CAEAAB7B5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403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4B5BE154-2D48-06CD-FFC9-C1303D2A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2D606AD-F7B0-B74F-C33E-05AE8B0F5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C6652CD-44D5-7ACB-7BFA-A4D8D5F36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51263C-2C55-436B-9F87-CE1AEE953DE1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C8FF377-19A9-4F75-03EE-5E42159A5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7396957-3DFE-3EEB-D81F-BA9BF17EB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0E08EE-3A16-4FD7-A39A-CAEAAB7B5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34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4E39B6-B33F-E2D5-E108-08BACE07CC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Webová aplikace na hodnocení obědů z Menzy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1F03DB2-C7FD-51AF-402B-4630B81760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Vytvořili:</a:t>
            </a:r>
          </a:p>
          <a:p>
            <a:r>
              <a:rPr lang="cs-CZ" dirty="0"/>
              <a:t>Oliver </a:t>
            </a:r>
            <a:r>
              <a:rPr lang="cs-CZ" dirty="0" err="1"/>
              <a:t>Dejčík</a:t>
            </a:r>
            <a:r>
              <a:rPr lang="cs-CZ" dirty="0"/>
              <a:t>, Petr </a:t>
            </a:r>
            <a:r>
              <a:rPr lang="cs-CZ" dirty="0" err="1"/>
              <a:t>Kunhart</a:t>
            </a:r>
            <a:r>
              <a:rPr lang="cs-CZ" dirty="0"/>
              <a:t>, Adam Němec, </a:t>
            </a:r>
          </a:p>
          <a:p>
            <a:r>
              <a:rPr lang="cs-CZ" dirty="0"/>
              <a:t>Michael </a:t>
            </a:r>
            <a:r>
              <a:rPr lang="cs-CZ" dirty="0" err="1"/>
              <a:t>Schober</a:t>
            </a:r>
            <a:r>
              <a:rPr lang="cs-CZ" dirty="0"/>
              <a:t>, Tomáš Hanáček</a:t>
            </a:r>
          </a:p>
        </p:txBody>
      </p:sp>
    </p:spTree>
    <p:extLst>
      <p:ext uri="{BB962C8B-B14F-4D97-AF65-F5344CB8AC3E}">
        <p14:creationId xmlns:p14="http://schemas.microsoft.com/office/powerpoint/2010/main" val="2001814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15672A-3E00-F438-34AF-19F62910D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Analýza – Prioritní 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BB9323-D0AD-7DA2-8738-CAFDCBEF0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Mezi prioritní funkce pro tento projekt patří:</a:t>
            </a:r>
          </a:p>
          <a:p>
            <a:pPr lvl="1"/>
            <a:r>
              <a:rPr lang="cs-CZ" dirty="0"/>
              <a:t>Webové stránky</a:t>
            </a:r>
          </a:p>
          <a:p>
            <a:pPr lvl="1"/>
            <a:r>
              <a:rPr lang="cs-CZ" dirty="0"/>
              <a:t>Databáze</a:t>
            </a:r>
          </a:p>
          <a:p>
            <a:pPr lvl="1"/>
            <a:r>
              <a:rPr lang="cs-CZ" dirty="0"/>
              <a:t>Formuláře pro přidávání záznamů v databázi</a:t>
            </a:r>
          </a:p>
        </p:txBody>
      </p:sp>
    </p:spTree>
    <p:extLst>
      <p:ext uri="{BB962C8B-B14F-4D97-AF65-F5344CB8AC3E}">
        <p14:creationId xmlns:p14="http://schemas.microsoft.com/office/powerpoint/2010/main" val="814372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7AC66F-D57E-40D5-EC6D-0D73DDA4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Formuláře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F8F9F3-C6E7-3780-87DE-95797C9E6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V rámci projektu potřeba minimálně 5 různých formulářů:</a:t>
            </a:r>
          </a:p>
          <a:p>
            <a:pPr lvl="1"/>
            <a:r>
              <a:rPr lang="cs-CZ" sz="2200" dirty="0"/>
              <a:t>Pro přidání obědu</a:t>
            </a:r>
          </a:p>
          <a:p>
            <a:pPr lvl="1"/>
            <a:r>
              <a:rPr lang="cs-CZ" sz="2200" dirty="0"/>
              <a:t>Pro přidání Menzy</a:t>
            </a:r>
          </a:p>
          <a:p>
            <a:pPr lvl="1"/>
            <a:r>
              <a:rPr lang="cs-CZ" sz="2200" dirty="0"/>
              <a:t>Pro přidání hodnocení</a:t>
            </a:r>
          </a:p>
          <a:p>
            <a:pPr lvl="1"/>
            <a:r>
              <a:rPr lang="cs-CZ" sz="2200" dirty="0"/>
              <a:t>Pro registraci uživatele</a:t>
            </a:r>
          </a:p>
          <a:p>
            <a:pPr lvl="1"/>
            <a:r>
              <a:rPr lang="cs-CZ" sz="2200" dirty="0"/>
              <a:t>Pro přihlášení uživatele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4044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FDE6CB-8D85-B8A8-3094-CB7A5463E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Databáze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102D28-716B-7F34-5655-413F8338C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Zásadní pro fungování IS</a:t>
            </a:r>
          </a:p>
          <a:p>
            <a:r>
              <a:rPr lang="cs-CZ" sz="2400" dirty="0"/>
              <a:t>Ukládání všech potřebných dat pro chod IS</a:t>
            </a:r>
          </a:p>
          <a:p>
            <a:r>
              <a:rPr lang="cs-CZ" sz="2400" dirty="0"/>
              <a:t>Propojení s webovým prostředím pomocí </a:t>
            </a:r>
            <a:r>
              <a:rPr lang="cs-CZ" sz="2400" dirty="0" err="1"/>
              <a:t>connection</a:t>
            </a:r>
            <a:r>
              <a:rPr lang="cs-CZ" sz="2400" dirty="0"/>
              <a:t> </a:t>
            </a:r>
            <a:r>
              <a:rPr lang="cs-CZ" sz="2400" dirty="0" err="1"/>
              <a:t>stringů</a:t>
            </a:r>
            <a:endParaRPr lang="cs-CZ" sz="2400" dirty="0"/>
          </a:p>
          <a:p>
            <a:r>
              <a:rPr lang="cs-CZ" sz="2400" dirty="0"/>
              <a:t>Databáze hostovaná na samostatném serveru</a:t>
            </a:r>
          </a:p>
        </p:txBody>
      </p:sp>
    </p:spTree>
    <p:extLst>
      <p:ext uri="{BB962C8B-B14F-4D97-AF65-F5344CB8AC3E}">
        <p14:creationId xmlns:p14="http://schemas.microsoft.com/office/powerpoint/2010/main" val="4165792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414A7D-8465-E812-0672-7E9BF809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Struktura databáze</a:t>
            </a:r>
          </a:p>
        </p:txBody>
      </p:sp>
      <p:pic>
        <p:nvPicPr>
          <p:cNvPr id="4" name="Zástupný obsah 3" descr="Obsah obrázku text, snímek obrazovky&#10;&#10;Obsah vygenerovaný umělou inteligencí může být nesprávný.">
            <a:extLst>
              <a:ext uri="{FF2B5EF4-FFF2-40B4-BE49-F238E27FC236}">
                <a16:creationId xmlns:a16="http://schemas.microsoft.com/office/drawing/2014/main" id="{241CA16C-5517-F425-0C44-1A8BE0FBB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0216"/>
            <a:ext cx="10515600" cy="41021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5273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FF8464-E687-16F5-DAC4-4393BC9C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Webové stránky - </a:t>
            </a:r>
            <a:r>
              <a:rPr lang="cs-CZ" dirty="0" err="1"/>
              <a:t>wireframe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3873C8D-5479-7F04-3580-15B70C6F5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739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069E4F-6544-9CD7-E9A2-7C25BDF4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 čem tento projekt je?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C92C3B7-3900-A1AB-0D3F-F0C52543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Výsledkem projektu je projektová analýza a funkční informační systém</a:t>
            </a:r>
          </a:p>
          <a:p>
            <a:r>
              <a:rPr lang="cs-CZ" sz="2400" dirty="0"/>
              <a:t>Vytvoření webová aplikace, kde lze hodnotit a sledovat průměrná hodnocení všech jídel z vybraných Menz</a:t>
            </a:r>
          </a:p>
          <a:p>
            <a:r>
              <a:rPr lang="cs-CZ" sz="2400" dirty="0"/>
              <a:t>Webové prostředí je vytvořeno pomocí HTML a PHP scriptů</a:t>
            </a:r>
          </a:p>
          <a:p>
            <a:r>
              <a:rPr lang="cs-CZ" sz="2400" dirty="0"/>
              <a:t>Web je propojený s databází vytvořené v SQL běžící na samostatném serveru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6601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67332F-9948-C776-5A07-3BAC4B219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Analýza – Funkční požadavky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DF3090-4D16-D7D4-1939-2FE617F2F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Registrace, přihlašování a ukládání dat uživatelů</a:t>
            </a:r>
          </a:p>
          <a:p>
            <a:r>
              <a:rPr lang="cs-CZ" dirty="0"/>
              <a:t>Záznam hodnocení</a:t>
            </a:r>
          </a:p>
          <a:p>
            <a:r>
              <a:rPr lang="cs-CZ" dirty="0"/>
              <a:t>Výpočet průměrného hodnocení</a:t>
            </a:r>
          </a:p>
          <a:p>
            <a:r>
              <a:rPr lang="cs-CZ" dirty="0"/>
              <a:t>Nástroje pro vyhledávání jídel a jídelen</a:t>
            </a:r>
          </a:p>
          <a:p>
            <a:r>
              <a:rPr lang="cs-CZ" dirty="0"/>
              <a:t>Spravování a přidávání obědů k hodnocení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3172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DABEBB-CB05-A274-A53F-AF57CE39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Registrace a přihlašování uživatelů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C07C466B-60D9-6967-7E09-25D28FB1F8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sz="2400" dirty="0"/>
              <a:t>Pro schopnost hodnotit obědy je nutné být v IS zaregistrován a přihlášen</a:t>
            </a:r>
          </a:p>
          <a:p>
            <a:r>
              <a:rPr lang="cs-CZ" sz="2400" dirty="0"/>
              <a:t>Potřeba mít hodnocení vázané s uživateli</a:t>
            </a:r>
          </a:p>
          <a:p>
            <a:endParaRPr lang="cs-CZ" sz="2400" dirty="0"/>
          </a:p>
          <a:p>
            <a:r>
              <a:rPr lang="cs-CZ" sz="2400" dirty="0"/>
              <a:t>Aktivitní diagram přihlašování/registrace →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10" name="Zástupný obsah 9">
            <a:extLst>
              <a:ext uri="{FF2B5EF4-FFF2-40B4-BE49-F238E27FC236}">
                <a16:creationId xmlns:a16="http://schemas.microsoft.com/office/drawing/2014/main" id="{DE2AEB32-B5AC-F7F9-4FEE-4DCBDFCDC1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863" y="1825625"/>
            <a:ext cx="3840274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901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63BA3C-D04F-CCB1-2998-E586E560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Záznam hodnocení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6070E3F-F1E0-3EAC-529B-6F83E9460F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sz="2400" dirty="0"/>
              <a:t>Hodnocení děleno na jednoduché bodové (škála) a textové</a:t>
            </a:r>
          </a:p>
          <a:p>
            <a:r>
              <a:rPr lang="cs-CZ" sz="2400" dirty="0"/>
              <a:t>Přidávání recenzí pomocí formulářů</a:t>
            </a:r>
          </a:p>
          <a:p>
            <a:r>
              <a:rPr lang="cs-CZ" sz="2400" dirty="0"/>
              <a:t>Pro jednotlivé obědy může uživatel odeslat pouze jedno hodnocení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2D00E0DB-E447-3262-1593-440355D755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Aktivitní diagram pro přidání hodnocení</a:t>
            </a:r>
          </a:p>
          <a:p>
            <a:endParaRPr lang="cs-CZ" sz="2400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1CB6319D-7982-BABE-0A6B-179B60BC6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258" y="2290219"/>
            <a:ext cx="2836416" cy="38867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972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C579D20-F699-B497-CD7F-E1EDF164E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68337"/>
            <a:ext cx="5157787" cy="1836738"/>
          </a:xfrm>
        </p:spPr>
        <p:txBody>
          <a:bodyPr anchor="t">
            <a:normAutofit lnSpcReduction="10000"/>
          </a:bodyPr>
          <a:lstStyle/>
          <a:p>
            <a:r>
              <a:rPr lang="cs-CZ" sz="4400" b="0" dirty="0">
                <a:latin typeface="+mj-lt"/>
              </a:rPr>
              <a:t>Výpočet průměrného hodnocení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35540D28-0584-69C7-4B27-EEE5E8B9BF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Průměrná hodnocení se počítají pro jednotlivé obědy a stejně tak samotné Menzy</a:t>
            </a:r>
          </a:p>
          <a:p>
            <a:r>
              <a:rPr lang="cs-CZ" sz="2400" dirty="0"/>
              <a:t>Obědy budou hodnoceny v závislosti na dni výdeje a Menzy kde byly vydávány</a:t>
            </a:r>
          </a:p>
          <a:p>
            <a:r>
              <a:rPr lang="cs-CZ" sz="2400" dirty="0"/>
              <a:t>Hodnocení Menz bude závislé na hodnoceních jídel z dané Menzy</a:t>
            </a:r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27C95082-2E6A-A327-A253-6F1A43E5D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1438" y="668337"/>
            <a:ext cx="4443950" cy="1836738"/>
          </a:xfrm>
        </p:spPr>
        <p:txBody>
          <a:bodyPr anchor="t">
            <a:normAutofit lnSpcReduction="10000"/>
          </a:bodyPr>
          <a:lstStyle/>
          <a:p>
            <a:r>
              <a:rPr lang="cs-CZ" sz="4400" b="0" dirty="0">
                <a:latin typeface="+mj-lt"/>
              </a:rPr>
              <a:t>Nástroje pro vyhledávání jídel a jídelen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5BB21C32-4F75-34C3-9B75-4BAAD6C26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1438" y="2505075"/>
            <a:ext cx="4443949" cy="3684588"/>
          </a:xfrm>
        </p:spPr>
        <p:txBody>
          <a:bodyPr/>
          <a:lstStyle/>
          <a:p>
            <a:r>
              <a:rPr lang="cs-CZ" sz="2400" dirty="0"/>
              <a:t>Možnost filtrování jídel dle:</a:t>
            </a:r>
          </a:p>
          <a:p>
            <a:pPr lvl="1"/>
            <a:r>
              <a:rPr lang="cs-CZ" dirty="0"/>
              <a:t>Menzy</a:t>
            </a:r>
          </a:p>
          <a:p>
            <a:pPr lvl="1"/>
            <a:r>
              <a:rPr lang="cs-CZ" dirty="0"/>
              <a:t>Dne, ve kterém byl oběd podáván</a:t>
            </a:r>
          </a:p>
          <a:p>
            <a:pPr lvl="1"/>
            <a:r>
              <a:rPr lang="cs-CZ" dirty="0"/>
              <a:t>Názvu jídla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7303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C85454-42C7-5665-ACBB-7C84D538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Spravování a přidávání obědů k hodnocení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42E5C34-E197-6390-5D16-1FFADBCE5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Funkce v administrativním prostředí pro přidání, odebrání nebo úpravu jídel</a:t>
            </a:r>
          </a:p>
          <a:p>
            <a:r>
              <a:rPr lang="cs-CZ" sz="2400" dirty="0"/>
              <a:t>Nutnost formuláře na přidání nového obědu</a:t>
            </a:r>
          </a:p>
          <a:p>
            <a:r>
              <a:rPr lang="cs-CZ" sz="2400" dirty="0"/>
              <a:t>Zajištění kontroly správného vyplnění formuláře</a:t>
            </a:r>
          </a:p>
          <a:p>
            <a:r>
              <a:rPr lang="cs-CZ" sz="2400" dirty="0"/>
              <a:t>Administrátor by měl mít možnost již vytvořené záznamy zviditelnit nebo znepřístupnit pro ostatní uživatele </a:t>
            </a:r>
          </a:p>
          <a:p>
            <a:r>
              <a:rPr lang="cs-CZ" sz="2400" dirty="0"/>
              <a:t>V případně nutnosti možnost záznamy kompletně smazat </a:t>
            </a:r>
          </a:p>
        </p:txBody>
      </p:sp>
    </p:spTree>
    <p:extLst>
      <p:ext uri="{BB962C8B-B14F-4D97-AF65-F5344CB8AC3E}">
        <p14:creationId xmlns:p14="http://schemas.microsoft.com/office/powerpoint/2010/main" val="100164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069C88-3E12-11B2-0BCF-D556725A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Analýza – Případy užití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B59F051-3407-B6E3-48E4-48B986EC3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Dělení uživatelů na 3 typy:</a:t>
            </a:r>
          </a:p>
          <a:p>
            <a:pPr lvl="1"/>
            <a:r>
              <a:rPr lang="cs-CZ" dirty="0"/>
              <a:t>Anonymní uživatel – přistup pouze k webovým stránkám, nemůže přidávat vlastní hodnocení</a:t>
            </a:r>
          </a:p>
          <a:p>
            <a:pPr lvl="1"/>
            <a:r>
              <a:rPr lang="cs-CZ" dirty="0"/>
              <a:t>Běžný uživatel – uživatel který je v IS zaregistrován a při užívání přihlášen, možnost přidávat hodnocení k obědům a nechat si veškerá hodnocení z databáze vyexportovat</a:t>
            </a:r>
          </a:p>
          <a:p>
            <a:pPr lvl="1"/>
            <a:r>
              <a:rPr lang="cs-CZ" dirty="0"/>
              <a:t>Administrativní uživatel – správce IS, který má veškerá oprávnění</a:t>
            </a:r>
          </a:p>
        </p:txBody>
      </p:sp>
    </p:spTree>
    <p:extLst>
      <p:ext uri="{BB962C8B-B14F-4D97-AF65-F5344CB8AC3E}">
        <p14:creationId xmlns:p14="http://schemas.microsoft.com/office/powerpoint/2010/main" val="418047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E4D38D-5781-7942-5A26-4ECBA6F7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Analýza – Případy užití - diagram</a:t>
            </a:r>
          </a:p>
        </p:txBody>
      </p:sp>
      <p:pic>
        <p:nvPicPr>
          <p:cNvPr id="5" name="Zástupný obsah 4" descr="Obsah obrázku řada/pruh, diagram, text, kruh&#10;&#10;Obsah vygenerovaný umělou inteligencí může být nesprávný.">
            <a:extLst>
              <a:ext uri="{FF2B5EF4-FFF2-40B4-BE49-F238E27FC236}">
                <a16:creationId xmlns:a16="http://schemas.microsoft.com/office/drawing/2014/main" id="{46F29687-5580-B7C0-08DA-8559BC73D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12" y="1536730"/>
            <a:ext cx="3572988" cy="437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8050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411</Words>
  <Application>Microsoft Office PowerPoint</Application>
  <PresentationFormat>Širokoúhlá obrazovka</PresentationFormat>
  <Paragraphs>65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Motiv Office</vt:lpstr>
      <vt:lpstr>Webová aplikace na hodnocení obědů z Menzy</vt:lpstr>
      <vt:lpstr>O čem tento projekt je?</vt:lpstr>
      <vt:lpstr>Analýza – Funkční požadavky</vt:lpstr>
      <vt:lpstr>Registrace a přihlašování uživatelů</vt:lpstr>
      <vt:lpstr>Záznam hodnocení</vt:lpstr>
      <vt:lpstr>Prezentace aplikace PowerPoint</vt:lpstr>
      <vt:lpstr>Spravování a přidávání obědů k hodnocení</vt:lpstr>
      <vt:lpstr>Analýza – Případy užití</vt:lpstr>
      <vt:lpstr>Analýza – Případy užití - diagram</vt:lpstr>
      <vt:lpstr>Analýza – Prioritní funkce</vt:lpstr>
      <vt:lpstr>Formuláře</vt:lpstr>
      <vt:lpstr>Databáze</vt:lpstr>
      <vt:lpstr>Struktura databáze</vt:lpstr>
      <vt:lpstr>Webové stránky - wireframe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nemec</dc:creator>
  <cp:lastModifiedBy>adam nemec</cp:lastModifiedBy>
  <cp:revision>1</cp:revision>
  <dcterms:created xsi:type="dcterms:W3CDTF">2025-05-05T16:12:27Z</dcterms:created>
  <dcterms:modified xsi:type="dcterms:W3CDTF">2025-05-05T17:19:25Z</dcterms:modified>
</cp:coreProperties>
</file>