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2" r:id="rId4"/>
    <p:sldId id="259" r:id="rId5"/>
    <p:sldId id="266" r:id="rId6"/>
    <p:sldId id="261" r:id="rId7"/>
    <p:sldId id="264" r:id="rId8"/>
    <p:sldId id="267" r:id="rId9"/>
    <p:sldId id="268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Jacobi Iterative Method</a:t>
            </a:r>
          </a:p>
          <a:p>
            <a:pPr>
              <a:defRPr/>
            </a:pPr>
            <a:r>
              <a:rPr lang="en-US"/>
              <a:t>Absolute</a:t>
            </a:r>
            <a:r>
              <a:rPr lang="en-US" baseline="0"/>
              <a:t> Error vs. Iteration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Sheet1!$D$1:$D$47</c:f>
              <c:numCache>
                <c:formatCode>General</c:formatCode>
                <c:ptCount val="47"/>
                <c:pt idx="0">
                  <c:v>9.3004999999999995</c:v>
                </c:pt>
                <c:pt idx="1">
                  <c:v>5.9757999999999996</c:v>
                </c:pt>
                <c:pt idx="2">
                  <c:v>4.5452000000000004</c:v>
                </c:pt>
                <c:pt idx="3">
                  <c:v>3.4077000000000002</c:v>
                </c:pt>
                <c:pt idx="4">
                  <c:v>2.5127000000000002</c:v>
                </c:pt>
                <c:pt idx="5">
                  <c:v>1.8431</c:v>
                </c:pt>
                <c:pt idx="6">
                  <c:v>1.3875</c:v>
                </c:pt>
                <c:pt idx="7">
                  <c:v>1.0902000000000001</c:v>
                </c:pt>
                <c:pt idx="8">
                  <c:v>0.89349999999999996</c:v>
                </c:pt>
                <c:pt idx="9">
                  <c:v>0.75070000000000003</c:v>
                </c:pt>
                <c:pt idx="10">
                  <c:v>0.63439999999999996</c:v>
                </c:pt>
                <c:pt idx="11">
                  <c:v>0.53369999999999995</c:v>
                </c:pt>
                <c:pt idx="12">
                  <c:v>0.44550000000000001</c:v>
                </c:pt>
                <c:pt idx="13">
                  <c:v>0.36890000000000001</c:v>
                </c:pt>
                <c:pt idx="14">
                  <c:v>0.30380000000000001</c:v>
                </c:pt>
                <c:pt idx="15">
                  <c:v>0.24959999999999999</c:v>
                </c:pt>
                <c:pt idx="16">
                  <c:v>0.20519999999999999</c:v>
                </c:pt>
                <c:pt idx="17">
                  <c:v>0.16930000000000001</c:v>
                </c:pt>
                <c:pt idx="18">
                  <c:v>0.1401</c:v>
                </c:pt>
                <c:pt idx="19">
                  <c:v>0.1163</c:v>
                </c:pt>
                <c:pt idx="20">
                  <c:v>9.69E-2</c:v>
                </c:pt>
                <c:pt idx="21">
                  <c:v>8.09E-2</c:v>
                </c:pt>
                <c:pt idx="22">
                  <c:v>6.7699999999999996E-2</c:v>
                </c:pt>
                <c:pt idx="23">
                  <c:v>5.67E-2</c:v>
                </c:pt>
                <c:pt idx="24">
                  <c:v>4.7500000000000001E-2</c:v>
                </c:pt>
                <c:pt idx="25">
                  <c:v>3.9800000000000002E-2</c:v>
                </c:pt>
                <c:pt idx="26">
                  <c:v>3.3300000000000003E-2</c:v>
                </c:pt>
                <c:pt idx="27">
                  <c:v>2.7900000000000001E-2</c:v>
                </c:pt>
                <c:pt idx="28">
                  <c:v>2.3300000000000001E-2</c:v>
                </c:pt>
                <c:pt idx="29">
                  <c:v>1.95E-2</c:v>
                </c:pt>
                <c:pt idx="30">
                  <c:v>1.6299999999999999E-2</c:v>
                </c:pt>
                <c:pt idx="31">
                  <c:v>1.3599999999999999E-2</c:v>
                </c:pt>
                <c:pt idx="32">
                  <c:v>1.1299999999999999E-2</c:v>
                </c:pt>
                <c:pt idx="33">
                  <c:v>9.4999999999999998E-3</c:v>
                </c:pt>
                <c:pt idx="34">
                  <c:v>7.9000000000000008E-3</c:v>
                </c:pt>
                <c:pt idx="35">
                  <c:v>6.6E-3</c:v>
                </c:pt>
                <c:pt idx="36">
                  <c:v>5.4999999999999997E-3</c:v>
                </c:pt>
                <c:pt idx="37">
                  <c:v>4.5999999999999999E-3</c:v>
                </c:pt>
                <c:pt idx="38">
                  <c:v>3.8E-3</c:v>
                </c:pt>
                <c:pt idx="39">
                  <c:v>3.2000000000000002E-3</c:v>
                </c:pt>
                <c:pt idx="40">
                  <c:v>2.7000000000000001E-3</c:v>
                </c:pt>
                <c:pt idx="41">
                  <c:v>2.2000000000000001E-3</c:v>
                </c:pt>
                <c:pt idx="42">
                  <c:v>1.9E-3</c:v>
                </c:pt>
                <c:pt idx="43">
                  <c:v>1.6000000000000001E-3</c:v>
                </c:pt>
                <c:pt idx="44">
                  <c:v>1.2999999999999999E-3</c:v>
                </c:pt>
                <c:pt idx="45">
                  <c:v>1.1000000000000001E-3</c:v>
                </c:pt>
                <c:pt idx="46">
                  <c:v>9.1538000000000003E-4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6-4E52-A3FC-2FA5AAE7D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3257696"/>
        <c:axId val="333259992"/>
      </c:lineChart>
      <c:catAx>
        <c:axId val="333257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259992"/>
        <c:crosses val="autoZero"/>
        <c:auto val="1"/>
        <c:lblAlgn val="ctr"/>
        <c:lblOffset val="100"/>
        <c:noMultiLvlLbl val="0"/>
      </c:catAx>
      <c:valAx>
        <c:axId val="33325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25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Gauss-Seidel</a:t>
            </a:r>
            <a:r>
              <a:rPr lang="en-US" baseline="0"/>
              <a:t> Iterative Method</a:t>
            </a:r>
            <a:endParaRPr lang="en-US" sz="1400" b="0" i="0" u="none" strike="noStrike" baseline="0">
              <a:effectLst/>
            </a:endParaRPr>
          </a:p>
          <a:p>
            <a:pPr>
              <a:defRPr/>
            </a:pPr>
            <a:r>
              <a:rPr lang="en-US" sz="1400" b="0" i="0" u="none" strike="noStrike" baseline="0">
                <a:effectLst/>
              </a:rPr>
              <a:t>Absolute Error vs. Iteration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Sheet2!$D$1:$D$8</c:f>
              <c:numCache>
                <c:formatCode>General</c:formatCode>
                <c:ptCount val="8"/>
                <c:pt idx="0">
                  <c:v>1.9692000000000001</c:v>
                </c:pt>
                <c:pt idx="1">
                  <c:v>1.1133</c:v>
                </c:pt>
                <c:pt idx="2">
                  <c:v>0.28179999999999999</c:v>
                </c:pt>
                <c:pt idx="3">
                  <c:v>7.4899999999999994E-2</c:v>
                </c:pt>
                <c:pt idx="4">
                  <c:v>2.5600000000000001E-2</c:v>
                </c:pt>
                <c:pt idx="5">
                  <c:v>8.5000000000000006E-3</c:v>
                </c:pt>
                <c:pt idx="6">
                  <c:v>1.8E-3</c:v>
                </c:pt>
                <c:pt idx="7" formatCode="0.00E+00">
                  <c:v>4.1278000000000002E-4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25-435D-A0BA-DF614F29C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3300888"/>
        <c:axId val="333301216"/>
      </c:lineChart>
      <c:catAx>
        <c:axId val="333300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01216"/>
        <c:crosses val="autoZero"/>
        <c:auto val="1"/>
        <c:lblAlgn val="ctr"/>
        <c:lblOffset val="100"/>
        <c:noMultiLvlLbl val="0"/>
      </c:catAx>
      <c:valAx>
        <c:axId val="33330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00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E948-E6A7-41D2-A07A-2E2517F6853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StationaryIterativeMethod.html" TargetMode="External"/><Relationship Id="rId2" Type="http://schemas.openxmlformats.org/officeDocument/2006/relationships/hyperlink" Target="https://en.wikipedia.org/wiki/Iterative_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works.com/matlabcentral/fileexchange/2182-numerical-methods-using-matlab--3e?focused=5042682&amp;tab=function" TargetMode="External"/><Relationship Id="rId5" Type="http://schemas.openxmlformats.org/officeDocument/2006/relationships/hyperlink" Target="https://www.mathworks.com/matlabcentral/fileexchange/32051-gauss-seidel-method?focused=5193371&amp;tab=function" TargetMode="External"/><Relationship Id="rId4" Type="http://schemas.openxmlformats.org/officeDocument/2006/relationships/hyperlink" Target="http://www.codewithc.com/gauss-seidel-method-matlab-progra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methods are another method for solving linear systems of equations</a:t>
            </a:r>
          </a:p>
          <a:p>
            <a:r>
              <a:rPr lang="en-US" dirty="0"/>
              <a:t>Optimal for solving Ax=b when A is very large by successively improving approximate solutions</a:t>
            </a:r>
          </a:p>
          <a:p>
            <a:r>
              <a:rPr lang="en-US" dirty="0"/>
              <a:t>Two types of Iterative methods are Stationary and </a:t>
            </a:r>
            <a:r>
              <a:rPr lang="en-US" dirty="0" err="1"/>
              <a:t>Krylov</a:t>
            </a:r>
            <a:r>
              <a:rPr lang="en-US" dirty="0"/>
              <a:t> Subspace</a:t>
            </a:r>
          </a:p>
          <a:p>
            <a:r>
              <a:rPr lang="en-US" dirty="0"/>
              <a:t>Explored two types of Stationary methods as discussed in class:</a:t>
            </a:r>
          </a:p>
          <a:p>
            <a:pPr lvl="1"/>
            <a:r>
              <a:rPr lang="en-US" dirty="0"/>
              <a:t>Jacobi</a:t>
            </a:r>
          </a:p>
          <a:p>
            <a:pPr lvl="1"/>
            <a:r>
              <a:rPr lang="en-US" dirty="0"/>
              <a:t>Gauss-Seidel</a:t>
            </a:r>
          </a:p>
        </p:txBody>
      </p:sp>
    </p:spTree>
    <p:extLst>
      <p:ext uri="{BB962C8B-B14F-4D97-AF65-F5344CB8AC3E}">
        <p14:creationId xmlns:p14="http://schemas.microsoft.com/office/powerpoint/2010/main" val="11415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708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results show that these methods can be efficient in producing useful results</a:t>
            </a:r>
          </a:p>
          <a:p>
            <a:r>
              <a:rPr lang="en-US" dirty="0"/>
              <a:t>The biggest negative comes when the matrices are not naturally structured to be convergent through these methods</a:t>
            </a:r>
          </a:p>
          <a:p>
            <a:r>
              <a:rPr lang="en-US" dirty="0"/>
              <a:t>The process to precondition these matrices to be diagonally dominant turned out to be quite expensive</a:t>
            </a:r>
          </a:p>
          <a:p>
            <a:pPr lvl="1"/>
            <a:r>
              <a:rPr lang="en-US" dirty="0"/>
              <a:t>I.e. the iterative methods might take on the order of a couple of seconds, while the process to get a diagonally dominant matrix would take on the order of tens of minutes or even hours</a:t>
            </a:r>
          </a:p>
          <a:p>
            <a:pPr lvl="1"/>
            <a:r>
              <a:rPr lang="en-US" dirty="0"/>
              <a:t>Conditioning the matrix for Jacobi required additional iterations of the preconditioning method when compared to getting a matrix to converge for Gauss-Seidel</a:t>
            </a:r>
          </a:p>
        </p:txBody>
      </p:sp>
    </p:spTree>
    <p:extLst>
      <p:ext uri="{BB962C8B-B14F-4D97-AF65-F5344CB8AC3E}">
        <p14:creationId xmlns:p14="http://schemas.microsoft.com/office/powerpoint/2010/main" val="256012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Yuan, </a:t>
            </a:r>
            <a:r>
              <a:rPr lang="en-US" dirty="0" err="1"/>
              <a:t>Jin</a:t>
            </a:r>
            <a:r>
              <a:rPr lang="en-US" dirty="0"/>
              <a:t> Yun and </a:t>
            </a:r>
            <a:r>
              <a:rPr lang="en-US" dirty="0" err="1"/>
              <a:t>Plamen</a:t>
            </a:r>
            <a:r>
              <a:rPr lang="en-US" dirty="0"/>
              <a:t> Y. </a:t>
            </a:r>
            <a:r>
              <a:rPr lang="en-US" dirty="0" err="1"/>
              <a:t>Yalamov</a:t>
            </a:r>
            <a:r>
              <a:rPr lang="en-US" dirty="0"/>
              <a:t>.  A Method for </a:t>
            </a:r>
            <a:r>
              <a:rPr lang="en-US" dirty="0" err="1"/>
              <a:t>Contructing</a:t>
            </a:r>
            <a:r>
              <a:rPr lang="en-US" dirty="0"/>
              <a:t> Diagonally Dominant Preconditioners based on Jacobi Rotations.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https://en.wikipedia.org/wiki/Iterative_method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http://mathworld.wolfram.com/StationaryIterativeMethod.html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http://www.codewithc.com/gauss-seidel-method-matlab-program/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https://www.mathworks.com/matlabcentral/fileexchange/32051-gauss-seidel-method?focused=5193371&amp;tab=function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http://www.mathworks.com/matlabcentral/fileexchange/2182-numerical-methods-using-matlab--3e?focused=5042682&amp;tab=function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8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Stationary iterative methods can be expressed in the form: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Neither G nor C depend upon the iteration</a:t>
                </a:r>
              </a:p>
              <a:p>
                <a:r>
                  <a:rPr lang="en-US" dirty="0"/>
                  <a:t>Advantages: These methods are simple to derive, implement, and analyze</a:t>
                </a:r>
              </a:p>
              <a:p>
                <a:r>
                  <a:rPr lang="en-US" dirty="0"/>
                  <a:t>Disadvantages: Convergence is not guaranteed and generally will not happen for most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7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Code developed to implement both the Jacobi and Gauss-Seidel methods</a:t>
            </a:r>
          </a:p>
          <a:p>
            <a:r>
              <a:rPr lang="en-US" dirty="0"/>
              <a:t>However, since some of these matrices are particularly large, it would be helpful and time-saving to know in advance whether they would be expected to converge</a:t>
            </a:r>
          </a:p>
          <a:p>
            <a:r>
              <a:rPr lang="en-US" dirty="0"/>
              <a:t>As discussed, only limited matrices will be guaranteed to converge.</a:t>
            </a:r>
          </a:p>
          <a:p>
            <a:r>
              <a:rPr lang="en-US" dirty="0"/>
              <a:t>Diagonally dominant systems will converge, but that is not a necessary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6705"/>
            <a:ext cx="7886700" cy="28889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determine whether these methods will converge?</a:t>
            </a:r>
          </a:p>
          <a:p>
            <a:r>
              <a:rPr lang="en-US" dirty="0"/>
              <a:t>If the eigenvalues of G all lie within the unit circle, then the error converges to zero and it can be known in advance whether a solution will be obtained</a:t>
            </a:r>
          </a:p>
          <a:p>
            <a:r>
              <a:rPr lang="en-US" dirty="0"/>
              <a:t>Code was developed to first check for this condition to determine what combinations might succeed with these iterative methods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This runs approximately 10x faster than attempting to directly run four iterations of the Jacobi iterative method to determine whether there is divergence.</a:t>
            </a:r>
          </a:p>
          <a:p>
            <a:r>
              <a:rPr lang="en-US" dirty="0"/>
              <a:t>It was found that none of the initial matrices would converge through these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44377"/>
            <a:ext cx="588645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062876"/>
            <a:ext cx="39814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23" y="4764817"/>
            <a:ext cx="2652865" cy="12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3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368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none of the matrices being capable of directly producing results using </a:t>
            </a:r>
          </a:p>
          <a:p>
            <a:r>
              <a:rPr lang="en-US" dirty="0"/>
              <a:t>SVD will produce useful matrices but is expensive and can be used itself to solve the system</a:t>
            </a:r>
          </a:p>
          <a:p>
            <a:r>
              <a:rPr lang="en-US" dirty="0"/>
              <a:t>Found an algorithm to precondition our system to be diagonally dominant and developed code to implement this process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39" y="1609666"/>
            <a:ext cx="3933825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76" y="4962466"/>
            <a:ext cx="3790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3871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code was proven to work and did allow for solving via the Jacobi and Gauss-Seidel methods</a:t>
            </a:r>
          </a:p>
          <a:p>
            <a:r>
              <a:rPr lang="en-US" dirty="0"/>
              <a:t>Unfortunately, the initial systems were found to be fairly far from diagonally dominant and this method was actually slower than running a direct SVD</a:t>
            </a:r>
          </a:p>
        </p:txBody>
      </p:sp>
    </p:spTree>
    <p:extLst>
      <p:ext uri="{BB962C8B-B14F-4D97-AF65-F5344CB8AC3E}">
        <p14:creationId xmlns:p14="http://schemas.microsoft.com/office/powerpoint/2010/main" val="166600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Results:</a:t>
            </a:r>
          </a:p>
          <a:p>
            <a:r>
              <a:rPr lang="en-US" dirty="0"/>
              <a:t>Gauss-Seidel ran to within a set tolerance of 0.001 in 8 iterations taking 0.75 seconds</a:t>
            </a:r>
          </a:p>
          <a:p>
            <a:r>
              <a:rPr lang="en-US" dirty="0"/>
              <a:t>For the same system and tolerance, the Jacobi method took 47 iterations and 3.85 seconds.</a:t>
            </a:r>
          </a:p>
        </p:txBody>
      </p:sp>
    </p:spTree>
    <p:extLst>
      <p:ext uri="{BB962C8B-B14F-4D97-AF65-F5344CB8AC3E}">
        <p14:creationId xmlns:p14="http://schemas.microsoft.com/office/powerpoint/2010/main" val="102484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64222-7F8A-4762-BD0E-0BF896AF1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8065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8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68F3C-093B-4D84-AD75-46ABB86BC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663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65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640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Stationary Iterative Methods</vt:lpstr>
      <vt:lpstr>Stationary Iterative Methods</vt:lpstr>
      <vt:lpstr>Stationary Iterative Methods</vt:lpstr>
      <vt:lpstr>Stationary Iterative Methods</vt:lpstr>
      <vt:lpstr>Stationary Iterative Methods</vt:lpstr>
      <vt:lpstr>Stationary Iterative Methods</vt:lpstr>
      <vt:lpstr>Stationary Iterative Methods</vt:lpstr>
      <vt:lpstr>PowerPoint Presentation</vt:lpstr>
      <vt:lpstr>PowerPoint Presentation</vt:lpstr>
      <vt:lpstr>Stationary Iterative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 Family</dc:creator>
  <cp:lastModifiedBy>Weiss,Frederick</cp:lastModifiedBy>
  <cp:revision>24</cp:revision>
  <dcterms:created xsi:type="dcterms:W3CDTF">2017-04-23T03:43:50Z</dcterms:created>
  <dcterms:modified xsi:type="dcterms:W3CDTF">2017-04-30T04:33:04Z</dcterms:modified>
</cp:coreProperties>
</file>