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30"/>
  </p:notesMasterIdLst>
  <p:handoutMasterIdLst>
    <p:handoutMasterId r:id="rId31"/>
  </p:handoutMasterIdLst>
  <p:sldIdLst>
    <p:sldId id="1133" r:id="rId20"/>
    <p:sldId id="2877" r:id="rId21"/>
    <p:sldId id="2894" r:id="rId22"/>
    <p:sldId id="2896" r:id="rId23"/>
    <p:sldId id="2900" r:id="rId24"/>
    <p:sldId id="2899" r:id="rId25"/>
    <p:sldId id="2883" r:id="rId26"/>
    <p:sldId id="2898" r:id="rId27"/>
    <p:sldId id="1146" r:id="rId28"/>
    <p:sldId id="2897" r:id="rId29"/>
  </p:sldIdLst>
  <p:sldSz cx="12198350" cy="6858000"/>
  <p:notesSz cx="7102475" cy="10234613"/>
  <p:custDataLst>
    <p:custData r:id="rId2"/>
    <p:tags r:id="rId32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3" autoAdjust="0"/>
    <p:restoredTop sz="86512" autoAdjust="0"/>
  </p:normalViewPr>
  <p:slideViewPr>
    <p:cSldViewPr snapToGrid="0" snapToObjects="1" showGuides="1">
      <p:cViewPr varScale="1">
        <p:scale>
          <a:sx n="192" d="100"/>
          <a:sy n="192" d="100"/>
        </p:scale>
        <p:origin x="208" y="24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9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8" Type="http://schemas.openxmlformats.org/officeDocument/2006/relationships/tags" Target="../tags/tag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Jan Thielscher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talx.com/foss-backstage-2022/schedule/" TargetMode="External"/><Relationship Id="rId2" Type="http://schemas.openxmlformats.org/officeDocument/2006/relationships/hyperlink" Target="https://hubs.la/Q014N2fG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xB/scancode-toolkit" TargetMode="External"/><Relationship Id="rId3" Type="http://schemas.openxmlformats.org/officeDocument/2006/relationships/hyperlink" Target="https://github.com/trustsource/ts-deepscan" TargetMode="External"/><Relationship Id="rId7" Type="http://schemas.openxmlformats.org/officeDocument/2006/relationships/hyperlink" Target="https://spdx.org/tools" TargetMode="External"/><Relationship Id="rId12" Type="http://schemas.openxmlformats.org/officeDocument/2006/relationships/hyperlink" Target="https://github.com/vinland-technology/flict" TargetMode="External"/><Relationship Id="rId2" Type="http://schemas.openxmlformats.org/officeDocument/2006/relationships/hyperlink" Target="https://github.com/nexB/aboutcode-toolk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xB/scancode.io" TargetMode="External"/><Relationship Id="rId11" Type="http://schemas.openxmlformats.org/officeDocument/2006/relationships/hyperlink" Target="https://vl.trustsource.io/" TargetMode="External"/><Relationship Id="rId5" Type="http://schemas.openxmlformats.org/officeDocument/2006/relationships/hyperlink" Target="https://github.com/dmgerman/ninka" TargetMode="External"/><Relationship Id="rId10" Type="http://schemas.openxmlformats.org/officeDocument/2006/relationships/hyperlink" Target="https://github.com/maxhbr/LDBcollector/tree/generated" TargetMode="External"/><Relationship Id="rId4" Type="http://schemas.openxmlformats.org/officeDocument/2006/relationships/hyperlink" Target="https://github.com/fossology/fossology" TargetMode="External"/><Relationship Id="rId9" Type="http://schemas.openxmlformats.org/officeDocument/2006/relationships/hyperlink" Target="https://github.com/nexB/vulnerableco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46th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/>
              <a:t>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+mn-lt"/>
                <a:ea typeface="Calibri" panose="020F0502020204030204" pitchFamily="34" charset="0"/>
              </a:rPr>
              <a:t>Align Overview and description with capability model</a:t>
            </a:r>
            <a:endParaRPr lang="en-US" sz="2800" noProof="0" dirty="0"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8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831D9BA-1641-494D-B988-51329FB57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00155"/>
              </p:ext>
            </p:extLst>
          </p:nvPr>
        </p:nvGraphicFramePr>
        <p:xfrm>
          <a:off x="745631" y="1520767"/>
          <a:ext cx="10670514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5257">
                  <a:extLst>
                    <a:ext uri="{9D8B030D-6E8A-4147-A177-3AD203B41FA5}">
                      <a16:colId xmlns:a16="http://schemas.microsoft.com/office/drawing/2014/main" val="1496818390"/>
                    </a:ext>
                  </a:extLst>
                </a:gridCol>
                <a:gridCol w="5335257">
                  <a:extLst>
                    <a:ext uri="{9D8B030D-6E8A-4147-A177-3AD203B41FA5}">
                      <a16:colId xmlns:a16="http://schemas.microsoft.com/office/drawing/2014/main" val="19631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Capability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Parts of the toolchain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software element that is treated as a uniquely identifiable entity within the compliance process (e.g. proprietary, commercial, or FOSS component)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party software elements</a:t>
                      </a:r>
                    </a:p>
                    <a:p>
                      <a:r>
                        <a:rPr lang="en-US" dirty="0"/>
                        <a:t>Any software element which is either licensed under a different license or from a different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1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piece of software that is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the compliance process for purposes of distribution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“Product”</a:t>
                      </a:r>
                    </a:p>
                    <a:p>
                      <a:r>
                        <a:rPr lang="en-US" dirty="0"/>
                        <a:t>Any software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is analyzed by the compliance process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5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Context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information defining the situation and circumstances of a foreseen distribution of a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including the distribution license, distribution channel, any export related information, the foreseen audience (e.g. customers, partners, Open Source, regional constraints), etc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Context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information defining the situation and circumstances of a foreseen product business use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1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8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17900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&amp; Updates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Review Assignment of Tools 2 Capabilities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BCBAA0E0-0000-4241-AFCA-84723F043039}"/>
              </a:ext>
            </a:extLst>
          </p:cNvPr>
          <p:cNvSpPr txBox="1"/>
          <p:nvPr/>
        </p:nvSpPr>
        <p:spPr>
          <a:xfrm>
            <a:off x="11137187" y="656518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417509-B7C4-DF4B-9BF5-2643EFC53595}"/>
              </a:ext>
            </a:extLst>
          </p:cNvPr>
          <p:cNvSpPr txBox="1"/>
          <p:nvPr/>
        </p:nvSpPr>
        <p:spPr>
          <a:xfrm>
            <a:off x="11085816" y="666792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42421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FOSSDEM 2022 – Feedback?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Census II – Open Source Software Application Libraries the World depends 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2"/>
              </a:rPr>
              <a:t>https://hubs.la/Q014N2fG0</a:t>
            </a:r>
            <a:r>
              <a:rPr lang="en-US" dirty="0">
                <a:solidFill>
                  <a:schemeClr val="tx1"/>
                </a:solidFill>
              </a:rPr>
              <a:t>  March 2nd, 0800 PST (1700 CET)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FOSS Backstage (Berlin) – 17. &amp; 18. March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https://pretalx.com/foss-backstage-2022/schedule/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4419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Review Assignment of Tools 2 Capabilities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8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hteck">
            <a:extLst>
              <a:ext uri="{FF2B5EF4-FFF2-40B4-BE49-F238E27FC236}">
                <a16:creationId xmlns:a16="http://schemas.microsoft.com/office/drawing/2014/main" id="{23E7790E-AE75-5549-8CC4-470842C4C56C}"/>
              </a:ext>
            </a:extLst>
          </p:cNvPr>
          <p:cNvSpPr/>
          <p:nvPr/>
        </p:nvSpPr>
        <p:spPr>
          <a:xfrm>
            <a:off x="1790138" y="2780808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(IP) </a:t>
            </a:r>
            <a:r>
              <a:rPr lang="de-DE" sz="900" dirty="0" err="1"/>
              <a:t>control</a:t>
            </a:r>
            <a:endParaRPr sz="900" dirty="0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1BF547B3-583F-0840-A0AE-FF6519785F10}"/>
              </a:ext>
            </a:extLst>
          </p:cNvPr>
          <p:cNvSpPr/>
          <p:nvPr/>
        </p:nvSpPr>
        <p:spPr bwMode="auto">
          <a:xfrm>
            <a:off x="175323" y="5139988"/>
            <a:ext cx="2876865" cy="11491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 err="1">
                <a:solidFill>
                  <a:schemeClr val="tx1"/>
                </a:solidFill>
              </a:rPr>
              <a:t>Vulnerability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Mgmt</a:t>
            </a:r>
            <a:endParaRPr lang="de-DE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270E662-4B9F-334D-BD28-960643156E2C}"/>
              </a:ext>
            </a:extLst>
          </p:cNvPr>
          <p:cNvGrpSpPr/>
          <p:nvPr/>
        </p:nvGrpSpPr>
        <p:grpSpPr>
          <a:xfrm>
            <a:off x="3191838" y="1046955"/>
            <a:ext cx="8842050" cy="5423534"/>
            <a:chOff x="635900" y="1050953"/>
            <a:chExt cx="10643025" cy="5199895"/>
          </a:xfrm>
        </p:grpSpPr>
        <p:grpSp>
          <p:nvGrpSpPr>
            <p:cNvPr id="29" name="Tool Orchestrator">
              <a:extLst>
                <a:ext uri="{FF2B5EF4-FFF2-40B4-BE49-F238E27FC236}">
                  <a16:creationId xmlns:a16="http://schemas.microsoft.com/office/drawing/2014/main" id="{A6994553-7094-E041-8546-44262CD24A2C}"/>
                </a:ext>
              </a:extLst>
            </p:cNvPr>
            <p:cNvGrpSpPr/>
            <p:nvPr/>
          </p:nvGrpSpPr>
          <p:grpSpPr>
            <a:xfrm>
              <a:off x="635900" y="1050953"/>
              <a:ext cx="9704030" cy="5199895"/>
              <a:chOff x="0" y="0"/>
              <a:chExt cx="9704028" cy="5199894"/>
            </a:xfrm>
          </p:grpSpPr>
          <p:sp>
            <p:nvSpPr>
              <p:cNvPr id="126" name="Rechteck">
                <a:extLst>
                  <a:ext uri="{FF2B5EF4-FFF2-40B4-BE49-F238E27FC236}">
                    <a16:creationId xmlns:a16="http://schemas.microsoft.com/office/drawing/2014/main" id="{EBFBB849-2DD8-AE4D-ABF7-F0ED8A2DCF6D}"/>
                  </a:ext>
                </a:extLst>
              </p:cNvPr>
              <p:cNvSpPr/>
              <p:nvPr/>
            </p:nvSpPr>
            <p:spPr>
              <a:xfrm>
                <a:off x="0" y="-1"/>
                <a:ext cx="8137008" cy="5199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7" name="Tool Orchestrator">
                <a:extLst>
                  <a:ext uri="{FF2B5EF4-FFF2-40B4-BE49-F238E27FC236}">
                    <a16:creationId xmlns:a16="http://schemas.microsoft.com/office/drawing/2014/main" id="{B79DFF28-9D8B-FF4B-A865-22A5E4DE6A4A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04029" cy="2890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300"/>
                </a:lvl1pPr>
              </a:lstStyle>
              <a:p>
                <a:r>
                  <a:rPr sz="900"/>
                  <a:t>Tool Orchestrator</a:t>
                </a:r>
              </a:p>
            </p:txBody>
          </p:sp>
        </p:grpSp>
        <p:sp>
          <p:nvSpPr>
            <p:cNvPr id="30" name="Linie">
              <a:extLst>
                <a:ext uri="{FF2B5EF4-FFF2-40B4-BE49-F238E27FC236}">
                  <a16:creationId xmlns:a16="http://schemas.microsoft.com/office/drawing/2014/main" id="{A4E18794-2E2F-384B-B77E-E4D3CB933D0B}"/>
                </a:ext>
              </a:extLst>
            </p:cNvPr>
            <p:cNvSpPr/>
            <p:nvPr/>
          </p:nvSpPr>
          <p:spPr>
            <a:xfrm>
              <a:off x="6890873" y="3665838"/>
              <a:ext cx="339475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31" name="Reporting">
              <a:extLst>
                <a:ext uri="{FF2B5EF4-FFF2-40B4-BE49-F238E27FC236}">
                  <a16:creationId xmlns:a16="http://schemas.microsoft.com/office/drawing/2014/main" id="{D1645EFC-04AF-A044-BFF5-4D8069743C5A}"/>
                </a:ext>
              </a:extLst>
            </p:cNvPr>
            <p:cNvGrpSpPr/>
            <p:nvPr/>
          </p:nvGrpSpPr>
          <p:grpSpPr>
            <a:xfrm>
              <a:off x="1045500" y="5446481"/>
              <a:ext cx="7608121" cy="320042"/>
              <a:chOff x="0" y="0"/>
              <a:chExt cx="7608120" cy="320040"/>
            </a:xfrm>
          </p:grpSpPr>
          <p:sp>
            <p:nvSpPr>
              <p:cNvPr id="124" name="Rechteck">
                <a:extLst>
                  <a:ext uri="{FF2B5EF4-FFF2-40B4-BE49-F238E27FC236}">
                    <a16:creationId xmlns:a16="http://schemas.microsoft.com/office/drawing/2014/main" id="{0296362F-2A89-494F-9E8F-C4671761B358}"/>
                  </a:ext>
                </a:extLst>
              </p:cNvPr>
              <p:cNvSpPr/>
              <p:nvPr/>
            </p:nvSpPr>
            <p:spPr>
              <a:xfrm>
                <a:off x="0" y="0"/>
                <a:ext cx="7608121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5" name="Reporting and Analytics">
                <a:extLst>
                  <a:ext uri="{FF2B5EF4-FFF2-40B4-BE49-F238E27FC236}">
                    <a16:creationId xmlns:a16="http://schemas.microsoft.com/office/drawing/2014/main" id="{425F5F2E-A211-E14D-999F-5921A3381ACD}"/>
                  </a:ext>
                </a:extLst>
              </p:cNvPr>
              <p:cNvSpPr txBox="1"/>
              <p:nvPr/>
            </p:nvSpPr>
            <p:spPr>
              <a:xfrm>
                <a:off x="0" y="0"/>
                <a:ext cx="7608121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/>
                  <a:t>Reporting and Analytics</a:t>
                </a:r>
              </a:p>
            </p:txBody>
          </p:sp>
        </p:grpSp>
        <p:grpSp>
          <p:nvGrpSpPr>
            <p:cNvPr id="32" name="Composition Analyzer (Build)">
              <a:extLst>
                <a:ext uri="{FF2B5EF4-FFF2-40B4-BE49-F238E27FC236}">
                  <a16:creationId xmlns:a16="http://schemas.microsoft.com/office/drawing/2014/main" id="{867D64CE-AAA7-5043-A7CC-F2858E39499D}"/>
                </a:ext>
              </a:extLst>
            </p:cNvPr>
            <p:cNvGrpSpPr/>
            <p:nvPr/>
          </p:nvGrpSpPr>
          <p:grpSpPr>
            <a:xfrm>
              <a:off x="1071459" y="2405770"/>
              <a:ext cx="1287359" cy="698501"/>
              <a:chOff x="33721" y="0"/>
              <a:chExt cx="1287358" cy="698500"/>
            </a:xfrm>
          </p:grpSpPr>
          <p:sp>
            <p:nvSpPr>
              <p:cNvPr id="122" name="Rechteck">
                <a:extLst>
                  <a:ext uri="{FF2B5EF4-FFF2-40B4-BE49-F238E27FC236}">
                    <a16:creationId xmlns:a16="http://schemas.microsoft.com/office/drawing/2014/main" id="{FE2ED129-7BED-6F4E-AB8D-EE4B9901D64D}"/>
                  </a:ext>
                </a:extLst>
              </p:cNvPr>
              <p:cNvSpPr/>
              <p:nvPr/>
            </p:nvSpPr>
            <p:spPr>
              <a:xfrm>
                <a:off x="33721" y="-1"/>
                <a:ext cx="128735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3" name="Dependency Analyzer (Build)">
                <a:extLst>
                  <a:ext uri="{FF2B5EF4-FFF2-40B4-BE49-F238E27FC236}">
                    <a16:creationId xmlns:a16="http://schemas.microsoft.com/office/drawing/2014/main" id="{D0046139-47D5-8B4E-81DF-050096DE80B3}"/>
                  </a:ext>
                </a:extLst>
              </p:cNvPr>
              <p:cNvSpPr txBox="1"/>
              <p:nvPr/>
            </p:nvSpPr>
            <p:spPr>
              <a:xfrm>
                <a:off x="33721" y="118292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 dirty="0"/>
                  <a:t>Dependency Analyzer (</a:t>
                </a:r>
                <a:r>
                  <a:rPr lang="en-GB" sz="900" dirty="0"/>
                  <a:t>Source</a:t>
                </a:r>
                <a:r>
                  <a:rPr sz="900" dirty="0"/>
                  <a:t>)</a:t>
                </a:r>
              </a:p>
            </p:txBody>
          </p:sp>
        </p:grpSp>
        <p:grpSp>
          <p:nvGrpSpPr>
            <p:cNvPr id="33" name="Composition Analyzer (Binary)">
              <a:extLst>
                <a:ext uri="{FF2B5EF4-FFF2-40B4-BE49-F238E27FC236}">
                  <a16:creationId xmlns:a16="http://schemas.microsoft.com/office/drawing/2014/main" id="{F8B06977-CC87-EB47-93F0-D0026AAB641E}"/>
                </a:ext>
              </a:extLst>
            </p:cNvPr>
            <p:cNvGrpSpPr/>
            <p:nvPr/>
          </p:nvGrpSpPr>
          <p:grpSpPr>
            <a:xfrm>
              <a:off x="1071459" y="3316588"/>
              <a:ext cx="1287358" cy="698501"/>
              <a:chOff x="0" y="0"/>
              <a:chExt cx="1287356" cy="698500"/>
            </a:xfrm>
          </p:grpSpPr>
          <p:sp>
            <p:nvSpPr>
              <p:cNvPr id="120" name="Rechteck">
                <a:extLst>
                  <a:ext uri="{FF2B5EF4-FFF2-40B4-BE49-F238E27FC236}">
                    <a16:creationId xmlns:a16="http://schemas.microsoft.com/office/drawing/2014/main" id="{A22EF850-4D40-594F-82D4-DF29CF33ECCF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1" name="Dependency Analyzer (Binary)">
                <a:extLst>
                  <a:ext uri="{FF2B5EF4-FFF2-40B4-BE49-F238E27FC236}">
                    <a16:creationId xmlns:a16="http://schemas.microsoft.com/office/drawing/2014/main" id="{B05A6EE7-478B-9043-9CEC-FC96DBF85A5E}"/>
                  </a:ext>
                </a:extLst>
              </p:cNvPr>
              <p:cNvSpPr txBox="1"/>
              <p:nvPr/>
            </p:nvSpPr>
            <p:spPr>
              <a:xfrm>
                <a:off x="-1" y="62526"/>
                <a:ext cx="1287358" cy="461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/>
                  <a:t>Dependency Analyzer (Binary)</a:t>
                </a:r>
              </a:p>
            </p:txBody>
          </p:sp>
        </p:grpSp>
        <p:grpSp>
          <p:nvGrpSpPr>
            <p:cNvPr id="34" name="Composition Analyzer (Container)">
              <a:extLst>
                <a:ext uri="{FF2B5EF4-FFF2-40B4-BE49-F238E27FC236}">
                  <a16:creationId xmlns:a16="http://schemas.microsoft.com/office/drawing/2014/main" id="{4A0DE4D2-5AF0-AB41-9469-87FD894C2AFF}"/>
                </a:ext>
              </a:extLst>
            </p:cNvPr>
            <p:cNvGrpSpPr/>
            <p:nvPr/>
          </p:nvGrpSpPr>
          <p:grpSpPr>
            <a:xfrm>
              <a:off x="1071459" y="4222018"/>
              <a:ext cx="1287359" cy="698501"/>
              <a:chOff x="0" y="0"/>
              <a:chExt cx="1287358" cy="698500"/>
            </a:xfrm>
          </p:grpSpPr>
          <p:sp>
            <p:nvSpPr>
              <p:cNvPr id="118" name="Rechteck">
                <a:extLst>
                  <a:ext uri="{FF2B5EF4-FFF2-40B4-BE49-F238E27FC236}">
                    <a16:creationId xmlns:a16="http://schemas.microsoft.com/office/drawing/2014/main" id="{4C82A5C9-98C6-AF44-AAB0-1B1FD6E6ADBB}"/>
                  </a:ext>
                </a:extLst>
              </p:cNvPr>
              <p:cNvSpPr/>
              <p:nvPr/>
            </p:nvSpPr>
            <p:spPr>
              <a:xfrm>
                <a:off x="0" y="0"/>
                <a:ext cx="1287359" cy="698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9" name="Dependency Analyzer (Container)">
                <a:extLst>
                  <a:ext uri="{FF2B5EF4-FFF2-40B4-BE49-F238E27FC236}">
                    <a16:creationId xmlns:a16="http://schemas.microsoft.com/office/drawing/2014/main" id="{00A411F8-A24A-6549-88CF-EF1BD3B6E539}"/>
                  </a:ext>
                </a:extLst>
              </p:cNvPr>
              <p:cNvSpPr txBox="1"/>
              <p:nvPr/>
            </p:nvSpPr>
            <p:spPr>
              <a:xfrm>
                <a:off x="0" y="22060"/>
                <a:ext cx="1287359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/>
                  <a:t>Dependency Analyzer (Container)</a:t>
                </a:r>
              </a:p>
            </p:txBody>
          </p:sp>
        </p:grpSp>
        <p:grpSp>
          <p:nvGrpSpPr>
            <p:cNvPr id="35" name="Project Data">
              <a:extLst>
                <a:ext uri="{FF2B5EF4-FFF2-40B4-BE49-F238E27FC236}">
                  <a16:creationId xmlns:a16="http://schemas.microsoft.com/office/drawing/2014/main" id="{76514B0C-A5E8-294F-994B-21697FC563EA}"/>
                </a:ext>
              </a:extLst>
            </p:cNvPr>
            <p:cNvGrpSpPr/>
            <p:nvPr/>
          </p:nvGrpSpPr>
          <p:grpSpPr>
            <a:xfrm>
              <a:off x="3187486" y="3301650"/>
              <a:ext cx="3590029" cy="698501"/>
              <a:chOff x="0" y="0"/>
              <a:chExt cx="3590027" cy="698500"/>
            </a:xfrm>
          </p:grpSpPr>
          <p:sp>
            <p:nvSpPr>
              <p:cNvPr id="116" name="Rechteck">
                <a:extLst>
                  <a:ext uri="{FF2B5EF4-FFF2-40B4-BE49-F238E27FC236}">
                    <a16:creationId xmlns:a16="http://schemas.microsoft.com/office/drawing/2014/main" id="{59299C34-B42C-2845-8014-8A8AF350E976}"/>
                  </a:ext>
                </a:extLst>
              </p:cNvPr>
              <p:cNvSpPr/>
              <p:nvPr/>
            </p:nvSpPr>
            <p:spPr>
              <a:xfrm>
                <a:off x="-1" y="0"/>
                <a:ext cx="359002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7" name="Case Data (Situation, Inputs, Status)">
                <a:extLst>
                  <a:ext uri="{FF2B5EF4-FFF2-40B4-BE49-F238E27FC236}">
                    <a16:creationId xmlns:a16="http://schemas.microsoft.com/office/drawing/2014/main" id="{07E952DA-732A-934B-B8FD-DFFDE48F07CE}"/>
                  </a:ext>
                </a:extLst>
              </p:cNvPr>
              <p:cNvSpPr txBox="1"/>
              <p:nvPr/>
            </p:nvSpPr>
            <p:spPr>
              <a:xfrm>
                <a:off x="-1" y="22060"/>
                <a:ext cx="3590029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Case Data (Situation, Inputs, Status)</a:t>
                </a:r>
              </a:p>
            </p:txBody>
          </p:sp>
        </p:grpSp>
        <p:grpSp>
          <p:nvGrpSpPr>
            <p:cNvPr id="36" name="Situation Data…">
              <a:extLst>
                <a:ext uri="{FF2B5EF4-FFF2-40B4-BE49-F238E27FC236}">
                  <a16:creationId xmlns:a16="http://schemas.microsoft.com/office/drawing/2014/main" id="{98F2638F-ADF5-484C-B250-90C83470EEE4}"/>
                </a:ext>
              </a:extLst>
            </p:cNvPr>
            <p:cNvGrpSpPr/>
            <p:nvPr/>
          </p:nvGrpSpPr>
          <p:grpSpPr>
            <a:xfrm>
              <a:off x="3179021" y="4260546"/>
              <a:ext cx="1310191" cy="698502"/>
              <a:chOff x="-1" y="-1"/>
              <a:chExt cx="1310190" cy="698501"/>
            </a:xfrm>
          </p:grpSpPr>
          <p:sp>
            <p:nvSpPr>
              <p:cNvPr id="114" name="Rechteck">
                <a:extLst>
                  <a:ext uri="{FF2B5EF4-FFF2-40B4-BE49-F238E27FC236}">
                    <a16:creationId xmlns:a16="http://schemas.microsoft.com/office/drawing/2014/main" id="{6AEE5591-D88A-764F-AB8E-006AE1ABB123}"/>
                  </a:ext>
                </a:extLst>
              </p:cNvPr>
              <p:cNvSpPr/>
              <p:nvPr/>
            </p:nvSpPr>
            <p:spPr>
              <a:xfrm>
                <a:off x="-1" y="-1"/>
                <a:ext cx="1287360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5" name="Policies &amp; Rules">
                <a:extLst>
                  <a:ext uri="{FF2B5EF4-FFF2-40B4-BE49-F238E27FC236}">
                    <a16:creationId xmlns:a16="http://schemas.microsoft.com/office/drawing/2014/main" id="{134C35AC-F193-9645-8DDF-19D53BCF2DC4}"/>
                  </a:ext>
                </a:extLst>
              </p:cNvPr>
              <p:cNvSpPr txBox="1"/>
              <p:nvPr/>
            </p:nvSpPr>
            <p:spPr>
              <a:xfrm>
                <a:off x="22829" y="44653"/>
                <a:ext cx="1287360" cy="26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Policies &amp; Rules</a:t>
                </a:r>
                <a:endParaRPr lang="en-GB" sz="900" dirty="0"/>
              </a:p>
            </p:txBody>
          </p:sp>
        </p:grpSp>
        <p:grpSp>
          <p:nvGrpSpPr>
            <p:cNvPr id="37" name="Approval Flow (WFE)">
              <a:extLst>
                <a:ext uri="{FF2B5EF4-FFF2-40B4-BE49-F238E27FC236}">
                  <a16:creationId xmlns:a16="http://schemas.microsoft.com/office/drawing/2014/main" id="{C1208D6E-A1AD-C44B-AF2A-292EF3082DA7}"/>
                </a:ext>
              </a:extLst>
            </p:cNvPr>
            <p:cNvGrpSpPr/>
            <p:nvPr/>
          </p:nvGrpSpPr>
          <p:grpSpPr>
            <a:xfrm>
              <a:off x="7361235" y="3316588"/>
              <a:ext cx="1287358" cy="698501"/>
              <a:chOff x="0" y="0"/>
              <a:chExt cx="1287356" cy="698500"/>
            </a:xfrm>
          </p:grpSpPr>
          <p:sp>
            <p:nvSpPr>
              <p:cNvPr id="112" name="Rechteck">
                <a:extLst>
                  <a:ext uri="{FF2B5EF4-FFF2-40B4-BE49-F238E27FC236}">
                    <a16:creationId xmlns:a16="http://schemas.microsoft.com/office/drawing/2014/main" id="{A52E7EC3-66A3-D64B-9B2A-FDBDA14C7E82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3" name="Approval Flow (WFE)">
                <a:extLst>
                  <a:ext uri="{FF2B5EF4-FFF2-40B4-BE49-F238E27FC236}">
                    <a16:creationId xmlns:a16="http://schemas.microsoft.com/office/drawing/2014/main" id="{9AEF1FD8-7E48-3947-80F6-7E811CDAADC4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 dirty="0"/>
                  <a:t>Approval Flow (WFE)</a:t>
                </a:r>
              </a:p>
            </p:txBody>
          </p:sp>
        </p:grpSp>
        <p:grpSp>
          <p:nvGrpSpPr>
            <p:cNvPr id="38" name="Compliance Artefact Generator">
              <a:extLst>
                <a:ext uri="{FF2B5EF4-FFF2-40B4-BE49-F238E27FC236}">
                  <a16:creationId xmlns:a16="http://schemas.microsoft.com/office/drawing/2014/main" id="{C9C3F32B-D81A-DF45-8CA1-A0E022F25E73}"/>
                </a:ext>
              </a:extLst>
            </p:cNvPr>
            <p:cNvGrpSpPr/>
            <p:nvPr/>
          </p:nvGrpSpPr>
          <p:grpSpPr>
            <a:xfrm>
              <a:off x="7361235" y="2409069"/>
              <a:ext cx="1287359" cy="698501"/>
              <a:chOff x="0" y="0"/>
              <a:chExt cx="1287358" cy="698500"/>
            </a:xfrm>
          </p:grpSpPr>
          <p:sp>
            <p:nvSpPr>
              <p:cNvPr id="110" name="Rechteck">
                <a:extLst>
                  <a:ext uri="{FF2B5EF4-FFF2-40B4-BE49-F238E27FC236}">
                    <a16:creationId xmlns:a16="http://schemas.microsoft.com/office/drawing/2014/main" id="{6D7AD9F2-CAAB-8143-99C6-28346A7C45E1}"/>
                  </a:ext>
                </a:extLst>
              </p:cNvPr>
              <p:cNvSpPr/>
              <p:nvPr/>
            </p:nvSpPr>
            <p:spPr>
              <a:xfrm>
                <a:off x="-1" y="-1"/>
                <a:ext cx="1287360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1" name="Compliance Artefact Generator">
                <a:extLst>
                  <a:ext uri="{FF2B5EF4-FFF2-40B4-BE49-F238E27FC236}">
                    <a16:creationId xmlns:a16="http://schemas.microsoft.com/office/drawing/2014/main" id="{C879AA0F-0C66-5847-9032-F16CA3448A01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60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Compliance Artefact Generator</a:t>
                </a:r>
              </a:p>
            </p:txBody>
          </p:sp>
        </p:grpSp>
        <p:grpSp>
          <p:nvGrpSpPr>
            <p:cNvPr id="39" name="Snippet Scanner (Forensics)">
              <a:extLst>
                <a:ext uri="{FF2B5EF4-FFF2-40B4-BE49-F238E27FC236}">
                  <a16:creationId xmlns:a16="http://schemas.microsoft.com/office/drawing/2014/main" id="{B9788928-D36D-4142-99C5-FFEBEFC930BC}"/>
                </a:ext>
              </a:extLst>
            </p:cNvPr>
            <p:cNvGrpSpPr/>
            <p:nvPr/>
          </p:nvGrpSpPr>
          <p:grpSpPr>
            <a:xfrm>
              <a:off x="5243622" y="1451850"/>
              <a:ext cx="1287357" cy="698501"/>
              <a:chOff x="0" y="0"/>
              <a:chExt cx="1287356" cy="698500"/>
            </a:xfrm>
          </p:grpSpPr>
          <p:sp>
            <p:nvSpPr>
              <p:cNvPr id="108" name="Rechteck">
                <a:extLst>
                  <a:ext uri="{FF2B5EF4-FFF2-40B4-BE49-F238E27FC236}">
                    <a16:creationId xmlns:a16="http://schemas.microsoft.com/office/drawing/2014/main" id="{88A5BF89-BEC5-7944-8564-DEEC7B3D0774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9" name="Snippet Scanner (Forensics)">
                <a:extLst>
                  <a:ext uri="{FF2B5EF4-FFF2-40B4-BE49-F238E27FC236}">
                    <a16:creationId xmlns:a16="http://schemas.microsoft.com/office/drawing/2014/main" id="{E77BD51F-5209-FC4B-B1B4-6A85F81AE1EF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Snippet Scanner</a:t>
                </a:r>
                <a:br>
                  <a:rPr sz="900" dirty="0"/>
                </a:br>
                <a:r>
                  <a:rPr sz="900" dirty="0"/>
                  <a:t>(</a:t>
                </a:r>
                <a:r>
                  <a:rPr lang="en-GB" sz="900" dirty="0"/>
                  <a:t>forensics</a:t>
                </a:r>
                <a:r>
                  <a:rPr sz="900" dirty="0"/>
                  <a:t>)</a:t>
                </a:r>
              </a:p>
            </p:txBody>
          </p:sp>
        </p:grpSp>
        <p:grpSp>
          <p:nvGrpSpPr>
            <p:cNvPr id="40" name="Copyright &amp; Authors Scanner">
              <a:extLst>
                <a:ext uri="{FF2B5EF4-FFF2-40B4-BE49-F238E27FC236}">
                  <a16:creationId xmlns:a16="http://schemas.microsoft.com/office/drawing/2014/main" id="{6E60B43E-F004-084F-9852-1E50A890230A}"/>
                </a:ext>
              </a:extLst>
            </p:cNvPr>
            <p:cNvGrpSpPr/>
            <p:nvPr/>
          </p:nvGrpSpPr>
          <p:grpSpPr>
            <a:xfrm>
              <a:off x="3187487" y="1445918"/>
              <a:ext cx="1287357" cy="698501"/>
              <a:chOff x="0" y="0"/>
              <a:chExt cx="1287356" cy="698500"/>
            </a:xfrm>
          </p:grpSpPr>
          <p:sp>
            <p:nvSpPr>
              <p:cNvPr id="106" name="Rechteck">
                <a:extLst>
                  <a:ext uri="{FF2B5EF4-FFF2-40B4-BE49-F238E27FC236}">
                    <a16:creationId xmlns:a16="http://schemas.microsoft.com/office/drawing/2014/main" id="{006078D4-E553-A94E-91C0-2B121A0EE82B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7" name="License, Copyright &amp; Authors Scanner">
                <a:extLst>
                  <a:ext uri="{FF2B5EF4-FFF2-40B4-BE49-F238E27FC236}">
                    <a16:creationId xmlns:a16="http://schemas.microsoft.com/office/drawing/2014/main" id="{858640D7-6AC6-BE46-995F-A8B5CF429AA4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License, Copyright &amp; Authors Scanner</a:t>
                </a:r>
              </a:p>
            </p:txBody>
          </p:sp>
        </p:grpSp>
        <p:sp>
          <p:nvSpPr>
            <p:cNvPr id="41" name="Linie">
              <a:extLst>
                <a:ext uri="{FF2B5EF4-FFF2-40B4-BE49-F238E27FC236}">
                  <a16:creationId xmlns:a16="http://schemas.microsoft.com/office/drawing/2014/main" id="{8257CC07-5012-0741-8F67-64BCBA51ECEA}"/>
                </a:ext>
              </a:extLst>
            </p:cNvPr>
            <p:cNvSpPr/>
            <p:nvPr/>
          </p:nvSpPr>
          <p:spPr>
            <a:xfrm>
              <a:off x="2551416" y="3650899"/>
              <a:ext cx="460881" cy="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2" name="Linie">
              <a:extLst>
                <a:ext uri="{FF2B5EF4-FFF2-40B4-BE49-F238E27FC236}">
                  <a16:creationId xmlns:a16="http://schemas.microsoft.com/office/drawing/2014/main" id="{D16C1692-A43B-EF4B-A3B5-FDD3A7E58586}"/>
                </a:ext>
              </a:extLst>
            </p:cNvPr>
            <p:cNvSpPr/>
            <p:nvPr/>
          </p:nvSpPr>
          <p:spPr>
            <a:xfrm>
              <a:off x="2583824" y="3108616"/>
              <a:ext cx="398762" cy="18699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3" name="Linie">
              <a:extLst>
                <a:ext uri="{FF2B5EF4-FFF2-40B4-BE49-F238E27FC236}">
                  <a16:creationId xmlns:a16="http://schemas.microsoft.com/office/drawing/2014/main" id="{263F0EDA-EBCB-8949-A881-6DEB9C89A17F}"/>
                </a:ext>
              </a:extLst>
            </p:cNvPr>
            <p:cNvSpPr/>
            <p:nvPr/>
          </p:nvSpPr>
          <p:spPr>
            <a:xfrm flipV="1">
              <a:off x="2549100" y="4054069"/>
              <a:ext cx="468151" cy="21380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4" name="Linie">
              <a:extLst>
                <a:ext uri="{FF2B5EF4-FFF2-40B4-BE49-F238E27FC236}">
                  <a16:creationId xmlns:a16="http://schemas.microsoft.com/office/drawing/2014/main" id="{38F915F3-7C30-9344-AF4C-E9C105C745B1}"/>
                </a:ext>
              </a:extLst>
            </p:cNvPr>
            <p:cNvSpPr/>
            <p:nvPr/>
          </p:nvSpPr>
          <p:spPr>
            <a:xfrm>
              <a:off x="3831164" y="3137162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5" name="Linie">
              <a:extLst>
                <a:ext uri="{FF2B5EF4-FFF2-40B4-BE49-F238E27FC236}">
                  <a16:creationId xmlns:a16="http://schemas.microsoft.com/office/drawing/2014/main" id="{7DCDC810-F9EF-0D4C-A377-867B94759388}"/>
                </a:ext>
              </a:extLst>
            </p:cNvPr>
            <p:cNvSpPr/>
            <p:nvPr/>
          </p:nvSpPr>
          <p:spPr>
            <a:xfrm>
              <a:off x="3831166" y="2205359"/>
              <a:ext cx="1" cy="13770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6" name="Linie">
              <a:extLst>
                <a:ext uri="{FF2B5EF4-FFF2-40B4-BE49-F238E27FC236}">
                  <a16:creationId xmlns:a16="http://schemas.microsoft.com/office/drawing/2014/main" id="{D58CE708-F89E-844C-8694-24807CD0CD02}"/>
                </a:ext>
              </a:extLst>
            </p:cNvPr>
            <p:cNvSpPr/>
            <p:nvPr/>
          </p:nvSpPr>
          <p:spPr>
            <a:xfrm flipV="1">
              <a:off x="3831165" y="4045932"/>
              <a:ext cx="1" cy="160044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47" name="Legal Datastore (Fact base)">
              <a:extLst>
                <a:ext uri="{FF2B5EF4-FFF2-40B4-BE49-F238E27FC236}">
                  <a16:creationId xmlns:a16="http://schemas.microsoft.com/office/drawing/2014/main" id="{FA1DBAFA-E932-854A-A513-EF2E78BBE035}"/>
                </a:ext>
              </a:extLst>
            </p:cNvPr>
            <p:cNvGrpSpPr/>
            <p:nvPr/>
          </p:nvGrpSpPr>
          <p:grpSpPr>
            <a:xfrm>
              <a:off x="7368714" y="4239588"/>
              <a:ext cx="1272400" cy="715417"/>
              <a:chOff x="0" y="0"/>
              <a:chExt cx="1272399" cy="715415"/>
            </a:xfrm>
          </p:grpSpPr>
          <p:sp>
            <p:nvSpPr>
              <p:cNvPr id="104" name="Rechteck">
                <a:extLst>
                  <a:ext uri="{FF2B5EF4-FFF2-40B4-BE49-F238E27FC236}">
                    <a16:creationId xmlns:a16="http://schemas.microsoft.com/office/drawing/2014/main" id="{FF472E48-6331-2045-BFD1-D11687F66A85}"/>
                  </a:ext>
                </a:extLst>
              </p:cNvPr>
              <p:cNvSpPr/>
              <p:nvPr/>
            </p:nvSpPr>
            <p:spPr>
              <a:xfrm>
                <a:off x="0" y="0"/>
                <a:ext cx="1272400" cy="6903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5" name="Legal Datastore (license facts, rights obligations)">
                <a:extLst>
                  <a:ext uri="{FF2B5EF4-FFF2-40B4-BE49-F238E27FC236}">
                    <a16:creationId xmlns:a16="http://schemas.microsoft.com/office/drawing/2014/main" id="{A794C9A0-89AD-D14F-B6F6-0D6B25946209}"/>
                  </a:ext>
                </a:extLst>
              </p:cNvPr>
              <p:cNvSpPr txBox="1"/>
              <p:nvPr/>
            </p:nvSpPr>
            <p:spPr>
              <a:xfrm>
                <a:off x="0" y="5230"/>
                <a:ext cx="1272400" cy="710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  <a:r>
                  <a:rPr lang="en-GB" sz="900" dirty="0"/>
                  <a:t>License Repository </a:t>
                </a:r>
                <a:r>
                  <a:rPr sz="900" dirty="0"/>
                  <a:t>(license facts, rights obligations)</a:t>
                </a:r>
              </a:p>
            </p:txBody>
          </p:sp>
        </p:grpSp>
        <p:sp>
          <p:nvSpPr>
            <p:cNvPr id="48" name="Linie">
              <a:extLst>
                <a:ext uri="{FF2B5EF4-FFF2-40B4-BE49-F238E27FC236}">
                  <a16:creationId xmlns:a16="http://schemas.microsoft.com/office/drawing/2014/main" id="{FAC90447-FA31-964D-859F-1263E827EFCD}"/>
                </a:ext>
              </a:extLst>
            </p:cNvPr>
            <p:cNvSpPr/>
            <p:nvPr/>
          </p:nvSpPr>
          <p:spPr>
            <a:xfrm flipV="1">
              <a:off x="6881102" y="3163637"/>
              <a:ext cx="389443" cy="16377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9" name="Linie">
              <a:extLst>
                <a:ext uri="{FF2B5EF4-FFF2-40B4-BE49-F238E27FC236}">
                  <a16:creationId xmlns:a16="http://schemas.microsoft.com/office/drawing/2014/main" id="{35BC1DF9-CA6C-5C45-B349-E6BD1BE3D0E7}"/>
                </a:ext>
              </a:extLst>
            </p:cNvPr>
            <p:cNvSpPr/>
            <p:nvPr/>
          </p:nvSpPr>
          <p:spPr>
            <a:xfrm flipV="1">
              <a:off x="6878668" y="2553650"/>
              <a:ext cx="395391" cy="170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0" name="Component Crawler">
              <a:extLst>
                <a:ext uri="{FF2B5EF4-FFF2-40B4-BE49-F238E27FC236}">
                  <a16:creationId xmlns:a16="http://schemas.microsoft.com/office/drawing/2014/main" id="{17AA011E-3E67-6B46-ADEF-4ED49BE2D0C4}"/>
                </a:ext>
              </a:extLst>
            </p:cNvPr>
            <p:cNvGrpSpPr/>
            <p:nvPr/>
          </p:nvGrpSpPr>
          <p:grpSpPr>
            <a:xfrm>
              <a:off x="1071459" y="1444147"/>
              <a:ext cx="1287358" cy="698501"/>
              <a:chOff x="0" y="0"/>
              <a:chExt cx="1287356" cy="698500"/>
            </a:xfrm>
          </p:grpSpPr>
          <p:sp>
            <p:nvSpPr>
              <p:cNvPr id="102" name="Rechteck">
                <a:extLst>
                  <a:ext uri="{FF2B5EF4-FFF2-40B4-BE49-F238E27FC236}">
                    <a16:creationId xmlns:a16="http://schemas.microsoft.com/office/drawing/2014/main" id="{D7602D36-5769-6B4D-89B3-C0D8F51291BB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3" name="Package Crawler">
                <a:extLst>
                  <a:ext uri="{FF2B5EF4-FFF2-40B4-BE49-F238E27FC236}">
                    <a16:creationId xmlns:a16="http://schemas.microsoft.com/office/drawing/2014/main" id="{572B6394-526A-AF46-8839-A4E3D16F8455}"/>
                  </a:ext>
                </a:extLst>
              </p:cNvPr>
              <p:cNvSpPr txBox="1"/>
              <p:nvPr/>
            </p:nvSpPr>
            <p:spPr>
              <a:xfrm>
                <a:off x="-1" y="214524"/>
                <a:ext cx="1287358" cy="26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Package Crawler</a:t>
                </a:r>
              </a:p>
            </p:txBody>
          </p:sp>
        </p:grpSp>
        <p:sp>
          <p:nvSpPr>
            <p:cNvPr id="51" name="Linie">
              <a:extLst>
                <a:ext uri="{FF2B5EF4-FFF2-40B4-BE49-F238E27FC236}">
                  <a16:creationId xmlns:a16="http://schemas.microsoft.com/office/drawing/2014/main" id="{810DB55D-7BC7-A74A-8F39-CB9EB7B0D1A7}"/>
                </a:ext>
              </a:extLst>
            </p:cNvPr>
            <p:cNvSpPr/>
            <p:nvPr/>
          </p:nvSpPr>
          <p:spPr>
            <a:xfrm>
              <a:off x="2583823" y="2171444"/>
              <a:ext cx="398763" cy="18699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2" name="Compliance Artefacts">
              <a:extLst>
                <a:ext uri="{FF2B5EF4-FFF2-40B4-BE49-F238E27FC236}">
                  <a16:creationId xmlns:a16="http://schemas.microsoft.com/office/drawing/2014/main" id="{75233D48-4EE9-DF4B-B891-87D76A92DDE9}"/>
                </a:ext>
              </a:extLst>
            </p:cNvPr>
            <p:cNvGrpSpPr/>
            <p:nvPr/>
          </p:nvGrpSpPr>
          <p:grpSpPr>
            <a:xfrm>
              <a:off x="9692539" y="2870414"/>
              <a:ext cx="1287359" cy="698501"/>
              <a:chOff x="829545" y="-13488"/>
              <a:chExt cx="1287358" cy="698500"/>
            </a:xfrm>
          </p:grpSpPr>
          <p:sp>
            <p:nvSpPr>
              <p:cNvPr id="100" name="Rechteck">
                <a:extLst>
                  <a:ext uri="{FF2B5EF4-FFF2-40B4-BE49-F238E27FC236}">
                    <a16:creationId xmlns:a16="http://schemas.microsoft.com/office/drawing/2014/main" id="{33D46377-9CA3-FE4F-90A0-563DE538883A}"/>
                  </a:ext>
                </a:extLst>
              </p:cNvPr>
              <p:cNvSpPr/>
              <p:nvPr/>
            </p:nvSpPr>
            <p:spPr>
              <a:xfrm>
                <a:off x="829545" y="-13489"/>
                <a:ext cx="128735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1" name="Compliance Artefacts">
                <a:extLst>
                  <a:ext uri="{FF2B5EF4-FFF2-40B4-BE49-F238E27FC236}">
                    <a16:creationId xmlns:a16="http://schemas.microsoft.com/office/drawing/2014/main" id="{B526267D-719E-D14E-9203-529C3221E50D}"/>
                  </a:ext>
                </a:extLst>
              </p:cNvPr>
              <p:cNvSpPr txBox="1"/>
              <p:nvPr/>
            </p:nvSpPr>
            <p:spPr>
              <a:xfrm>
                <a:off x="829545" y="104803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Compliance Artefacts</a:t>
                </a:r>
              </a:p>
            </p:txBody>
          </p:sp>
        </p:grpSp>
        <p:sp>
          <p:nvSpPr>
            <p:cNvPr id="53" name="Linie">
              <a:extLst>
                <a:ext uri="{FF2B5EF4-FFF2-40B4-BE49-F238E27FC236}">
                  <a16:creationId xmlns:a16="http://schemas.microsoft.com/office/drawing/2014/main" id="{E4666A3B-DECA-4B40-A2BE-B5B09889A918}"/>
                </a:ext>
              </a:extLst>
            </p:cNvPr>
            <p:cNvSpPr/>
            <p:nvPr/>
          </p:nvSpPr>
          <p:spPr>
            <a:xfrm>
              <a:off x="8941003" y="3200005"/>
              <a:ext cx="598059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4" name="Legal Solver (Determine Obligations)">
              <a:extLst>
                <a:ext uri="{FF2B5EF4-FFF2-40B4-BE49-F238E27FC236}">
                  <a16:creationId xmlns:a16="http://schemas.microsoft.com/office/drawing/2014/main" id="{E0D577F4-8548-C14F-8534-38FD81469F12}"/>
                </a:ext>
              </a:extLst>
            </p:cNvPr>
            <p:cNvGrpSpPr/>
            <p:nvPr/>
          </p:nvGrpSpPr>
          <p:grpSpPr>
            <a:xfrm>
              <a:off x="5243622" y="4260547"/>
              <a:ext cx="1287357" cy="698501"/>
              <a:chOff x="0" y="0"/>
              <a:chExt cx="1287356" cy="698500"/>
            </a:xfrm>
          </p:grpSpPr>
          <p:sp>
            <p:nvSpPr>
              <p:cNvPr id="98" name="Rechteck">
                <a:extLst>
                  <a:ext uri="{FF2B5EF4-FFF2-40B4-BE49-F238E27FC236}">
                    <a16:creationId xmlns:a16="http://schemas.microsoft.com/office/drawing/2014/main" id="{724F4D15-01EC-2941-8C6F-A89E8AB6012A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9" name="Legal Solver (Determine Obligations)">
                <a:extLst>
                  <a:ext uri="{FF2B5EF4-FFF2-40B4-BE49-F238E27FC236}">
                    <a16:creationId xmlns:a16="http://schemas.microsoft.com/office/drawing/2014/main" id="{F95B719C-0AE2-7C44-83D6-C855C8E176B6}"/>
                  </a:ext>
                </a:extLst>
              </p:cNvPr>
              <p:cNvSpPr txBox="1"/>
              <p:nvPr/>
            </p:nvSpPr>
            <p:spPr>
              <a:xfrm>
                <a:off x="-1" y="22060"/>
                <a:ext cx="1287358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Legal Solver (</a:t>
                </a:r>
                <a:r>
                  <a:rPr lang="en-GB" sz="900" dirty="0"/>
                  <a:t>determine obligations</a:t>
                </a:r>
                <a:r>
                  <a:rPr sz="900" dirty="0"/>
                  <a:t>)</a:t>
                </a:r>
              </a:p>
            </p:txBody>
          </p:sp>
        </p:grpSp>
        <p:sp>
          <p:nvSpPr>
            <p:cNvPr id="55" name="Linie">
              <a:extLst>
                <a:ext uri="{FF2B5EF4-FFF2-40B4-BE49-F238E27FC236}">
                  <a16:creationId xmlns:a16="http://schemas.microsoft.com/office/drawing/2014/main" id="{A5289B19-C586-8B42-A583-1611389C0868}"/>
                </a:ext>
              </a:extLst>
            </p:cNvPr>
            <p:cNvSpPr/>
            <p:nvPr/>
          </p:nvSpPr>
          <p:spPr>
            <a:xfrm>
              <a:off x="6870155" y="2980994"/>
              <a:ext cx="380911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6" name="COTS Management">
              <a:extLst>
                <a:ext uri="{FF2B5EF4-FFF2-40B4-BE49-F238E27FC236}">
                  <a16:creationId xmlns:a16="http://schemas.microsoft.com/office/drawing/2014/main" id="{BFF23B89-7BBE-B043-B574-47B1795804DC}"/>
                </a:ext>
              </a:extLst>
            </p:cNvPr>
            <p:cNvGrpSpPr/>
            <p:nvPr/>
          </p:nvGrpSpPr>
          <p:grpSpPr>
            <a:xfrm>
              <a:off x="5273842" y="2736048"/>
              <a:ext cx="1503673" cy="357198"/>
              <a:chOff x="0" y="0"/>
              <a:chExt cx="1503671" cy="357197"/>
            </a:xfrm>
          </p:grpSpPr>
          <p:sp>
            <p:nvSpPr>
              <p:cNvPr id="96" name="Rechteck">
                <a:extLst>
                  <a:ext uri="{FF2B5EF4-FFF2-40B4-BE49-F238E27FC236}">
                    <a16:creationId xmlns:a16="http://schemas.microsoft.com/office/drawing/2014/main" id="{8C0C845B-F443-3744-B9DE-0BF1A8A0D2D6}"/>
                  </a:ext>
                </a:extLst>
              </p:cNvPr>
              <p:cNvSpPr/>
              <p:nvPr/>
            </p:nvSpPr>
            <p:spPr>
              <a:xfrm>
                <a:off x="0" y="0"/>
                <a:ext cx="1503672" cy="35719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7" name="COTS Management">
                <a:extLst>
                  <a:ext uri="{FF2B5EF4-FFF2-40B4-BE49-F238E27FC236}">
                    <a16:creationId xmlns:a16="http://schemas.microsoft.com/office/drawing/2014/main" id="{A97E4BE5-480B-2B43-B632-035292268E8A}"/>
                  </a:ext>
                </a:extLst>
              </p:cNvPr>
              <p:cNvSpPr txBox="1"/>
              <p:nvPr/>
            </p:nvSpPr>
            <p:spPr>
              <a:xfrm>
                <a:off x="21055" y="71022"/>
                <a:ext cx="1461561" cy="2151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900"/>
                </a:lvl1pPr>
              </a:lstStyle>
              <a:p>
                <a:r>
                  <a:t>COTS Management</a:t>
                </a:r>
              </a:p>
            </p:txBody>
          </p:sp>
        </p:grpSp>
        <p:grpSp>
          <p:nvGrpSpPr>
            <p:cNvPr id="57" name="Reporting">
              <a:extLst>
                <a:ext uri="{FF2B5EF4-FFF2-40B4-BE49-F238E27FC236}">
                  <a16:creationId xmlns:a16="http://schemas.microsoft.com/office/drawing/2014/main" id="{D6938C22-E71E-724C-8FB8-086892E30505}"/>
                </a:ext>
              </a:extLst>
            </p:cNvPr>
            <p:cNvGrpSpPr/>
            <p:nvPr/>
          </p:nvGrpSpPr>
          <p:grpSpPr>
            <a:xfrm>
              <a:off x="1045501" y="5797630"/>
              <a:ext cx="7608119" cy="320042"/>
              <a:chOff x="0" y="0"/>
              <a:chExt cx="7608117" cy="320040"/>
            </a:xfrm>
          </p:grpSpPr>
          <p:sp>
            <p:nvSpPr>
              <p:cNvPr id="94" name="Rechteck">
                <a:extLst>
                  <a:ext uri="{FF2B5EF4-FFF2-40B4-BE49-F238E27FC236}">
                    <a16:creationId xmlns:a16="http://schemas.microsoft.com/office/drawing/2014/main" id="{5857690B-7FA0-6C43-A122-EB4BA33A9255}"/>
                  </a:ext>
                </a:extLst>
              </p:cNvPr>
              <p:cNvSpPr/>
              <p:nvPr/>
            </p:nvSpPr>
            <p:spPr>
              <a:xfrm>
                <a:off x="0" y="0"/>
                <a:ext cx="7608118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5" name="User &amp; Role Management">
                <a:extLst>
                  <a:ext uri="{FF2B5EF4-FFF2-40B4-BE49-F238E27FC236}">
                    <a16:creationId xmlns:a16="http://schemas.microsoft.com/office/drawing/2014/main" id="{3EC23F7C-A2D5-F948-8017-9E077F2BCD8A}"/>
                  </a:ext>
                </a:extLst>
              </p:cNvPr>
              <p:cNvSpPr txBox="1"/>
              <p:nvPr/>
            </p:nvSpPr>
            <p:spPr>
              <a:xfrm>
                <a:off x="0" y="0"/>
                <a:ext cx="7608118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User &amp; Role Management</a:t>
                </a:r>
              </a:p>
            </p:txBody>
          </p:sp>
        </p:grpSp>
        <p:grpSp>
          <p:nvGrpSpPr>
            <p:cNvPr id="58" name="Copyright &amp; Authors Scanner">
              <a:extLst>
                <a:ext uri="{FF2B5EF4-FFF2-40B4-BE49-F238E27FC236}">
                  <a16:creationId xmlns:a16="http://schemas.microsoft.com/office/drawing/2014/main" id="{67177970-659A-9B45-BDAF-8E571D7831D4}"/>
                </a:ext>
              </a:extLst>
            </p:cNvPr>
            <p:cNvGrpSpPr/>
            <p:nvPr/>
          </p:nvGrpSpPr>
          <p:grpSpPr>
            <a:xfrm>
              <a:off x="7361235" y="1446693"/>
              <a:ext cx="1287358" cy="698501"/>
              <a:chOff x="0" y="0"/>
              <a:chExt cx="1287356" cy="698500"/>
            </a:xfrm>
          </p:grpSpPr>
          <p:sp>
            <p:nvSpPr>
              <p:cNvPr id="92" name="Rechteck">
                <a:extLst>
                  <a:ext uri="{FF2B5EF4-FFF2-40B4-BE49-F238E27FC236}">
                    <a16:creationId xmlns:a16="http://schemas.microsoft.com/office/drawing/2014/main" id="{0D6F7844-074B-9F49-807F-84E19240A23A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3" name="Package Source Archiver">
                <a:extLst>
                  <a:ext uri="{FF2B5EF4-FFF2-40B4-BE49-F238E27FC236}">
                    <a16:creationId xmlns:a16="http://schemas.microsoft.com/office/drawing/2014/main" id="{C00F2F2C-BEED-4241-A081-830F35C9AC50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 dirty="0"/>
                  <a:t>Package Source Archive</a:t>
                </a:r>
              </a:p>
            </p:txBody>
          </p:sp>
        </p:grpSp>
        <p:grpSp>
          <p:nvGrpSpPr>
            <p:cNvPr id="59" name="Flowchart: Magnetic Disk 47">
              <a:extLst>
                <a:ext uri="{FF2B5EF4-FFF2-40B4-BE49-F238E27FC236}">
                  <a16:creationId xmlns:a16="http://schemas.microsoft.com/office/drawing/2014/main" id="{EA6FE341-7363-554B-BBAA-0744F1C58D5B}"/>
                </a:ext>
              </a:extLst>
            </p:cNvPr>
            <p:cNvGrpSpPr/>
            <p:nvPr/>
          </p:nvGrpSpPr>
          <p:grpSpPr>
            <a:xfrm>
              <a:off x="4884134" y="3649772"/>
              <a:ext cx="413183" cy="263969"/>
              <a:chOff x="0" y="0"/>
              <a:chExt cx="413182" cy="263967"/>
            </a:xfrm>
          </p:grpSpPr>
          <p:sp>
            <p:nvSpPr>
              <p:cNvPr id="90" name="Form">
                <a:extLst>
                  <a:ext uri="{FF2B5EF4-FFF2-40B4-BE49-F238E27FC236}">
                    <a16:creationId xmlns:a16="http://schemas.microsoft.com/office/drawing/2014/main" id="{7FFBC0F1-10D4-6E42-915C-414AD2822852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91" name="Form">
                <a:extLst>
                  <a:ext uri="{FF2B5EF4-FFF2-40B4-BE49-F238E27FC236}">
                    <a16:creationId xmlns:a16="http://schemas.microsoft.com/office/drawing/2014/main" id="{32A913A4-3F3C-9645-8C90-116B3F0BFDA2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grpSp>
          <p:nvGrpSpPr>
            <p:cNvPr id="60" name="Flowchart: Magnetic Disk 49">
              <a:extLst>
                <a:ext uri="{FF2B5EF4-FFF2-40B4-BE49-F238E27FC236}">
                  <a16:creationId xmlns:a16="http://schemas.microsoft.com/office/drawing/2014/main" id="{FF858EBB-0C46-A246-A6F6-D92C88A5BB14}"/>
                </a:ext>
              </a:extLst>
            </p:cNvPr>
            <p:cNvGrpSpPr/>
            <p:nvPr/>
          </p:nvGrpSpPr>
          <p:grpSpPr>
            <a:xfrm>
              <a:off x="8214246" y="4677430"/>
              <a:ext cx="355295" cy="226987"/>
              <a:chOff x="0" y="0"/>
              <a:chExt cx="355294" cy="226985"/>
            </a:xfrm>
          </p:grpSpPr>
          <p:sp>
            <p:nvSpPr>
              <p:cNvPr id="88" name="Form">
                <a:extLst>
                  <a:ext uri="{FF2B5EF4-FFF2-40B4-BE49-F238E27FC236}">
                    <a16:creationId xmlns:a16="http://schemas.microsoft.com/office/drawing/2014/main" id="{20FB5CBF-C46F-CA4E-A46C-DCAE3AD87576}"/>
                  </a:ext>
                </a:extLst>
              </p:cNvPr>
              <p:cNvSpPr/>
              <p:nvPr/>
            </p:nvSpPr>
            <p:spPr>
              <a:xfrm>
                <a:off x="-1" y="0"/>
                <a:ext cx="355295" cy="226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89" name="Form">
                <a:extLst>
                  <a:ext uri="{FF2B5EF4-FFF2-40B4-BE49-F238E27FC236}">
                    <a16:creationId xmlns:a16="http://schemas.microsoft.com/office/drawing/2014/main" id="{FCF44F31-5759-4346-8E41-047B6677B4C0}"/>
                  </a:ext>
                </a:extLst>
              </p:cNvPr>
              <p:cNvSpPr/>
              <p:nvPr/>
            </p:nvSpPr>
            <p:spPr>
              <a:xfrm>
                <a:off x="-1" y="0"/>
                <a:ext cx="355295" cy="226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grpSp>
          <p:nvGrpSpPr>
            <p:cNvPr id="61" name="Reporting">
              <a:extLst>
                <a:ext uri="{FF2B5EF4-FFF2-40B4-BE49-F238E27FC236}">
                  <a16:creationId xmlns:a16="http://schemas.microsoft.com/office/drawing/2014/main" id="{35A1CFD3-B110-B046-93DA-576CC5FAD574}"/>
                </a:ext>
              </a:extLst>
            </p:cNvPr>
            <p:cNvGrpSpPr/>
            <p:nvPr/>
          </p:nvGrpSpPr>
          <p:grpSpPr>
            <a:xfrm>
              <a:off x="1045499" y="5095332"/>
              <a:ext cx="7608123" cy="320042"/>
              <a:chOff x="0" y="0"/>
              <a:chExt cx="7608121" cy="320040"/>
            </a:xfrm>
          </p:grpSpPr>
          <p:sp>
            <p:nvSpPr>
              <p:cNvPr id="86" name="Rechteck">
                <a:extLst>
                  <a:ext uri="{FF2B5EF4-FFF2-40B4-BE49-F238E27FC236}">
                    <a16:creationId xmlns:a16="http://schemas.microsoft.com/office/drawing/2014/main" id="{3AD5088A-E39D-FF4B-A0EB-202D1E3C95E2}"/>
                  </a:ext>
                </a:extLst>
              </p:cNvPr>
              <p:cNvSpPr/>
              <p:nvPr/>
            </p:nvSpPr>
            <p:spPr>
              <a:xfrm>
                <a:off x="0" y="0"/>
                <a:ext cx="7608122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87" name="Audit Log">
                <a:extLst>
                  <a:ext uri="{FF2B5EF4-FFF2-40B4-BE49-F238E27FC236}">
                    <a16:creationId xmlns:a16="http://schemas.microsoft.com/office/drawing/2014/main" id="{8DED5937-B304-C74A-990C-E3B68A18CA0C}"/>
                  </a:ext>
                </a:extLst>
              </p:cNvPr>
              <p:cNvSpPr txBox="1"/>
              <p:nvPr/>
            </p:nvSpPr>
            <p:spPr>
              <a:xfrm>
                <a:off x="0" y="0"/>
                <a:ext cx="7608122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Audit Log</a:t>
                </a:r>
              </a:p>
            </p:txBody>
          </p:sp>
        </p:grpSp>
        <p:sp>
          <p:nvSpPr>
            <p:cNvPr id="62" name="Linie">
              <a:extLst>
                <a:ext uri="{FF2B5EF4-FFF2-40B4-BE49-F238E27FC236}">
                  <a16:creationId xmlns:a16="http://schemas.microsoft.com/office/drawing/2014/main" id="{7D429526-EB19-5546-A9DC-9D00F91EE42F}"/>
                </a:ext>
              </a:extLst>
            </p:cNvPr>
            <p:cNvSpPr/>
            <p:nvPr/>
          </p:nvSpPr>
          <p:spPr>
            <a:xfrm>
              <a:off x="4843602" y="2903551"/>
              <a:ext cx="301022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63" name="Linie">
              <a:extLst>
                <a:ext uri="{FF2B5EF4-FFF2-40B4-BE49-F238E27FC236}">
                  <a16:creationId xmlns:a16="http://schemas.microsoft.com/office/drawing/2014/main" id="{1376FA8F-71AF-DD41-9FAE-DB4337EF40FF}"/>
                </a:ext>
              </a:extLst>
            </p:cNvPr>
            <p:cNvSpPr/>
            <p:nvPr/>
          </p:nvSpPr>
          <p:spPr>
            <a:xfrm>
              <a:off x="6890873" y="4609797"/>
              <a:ext cx="339475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64" name="Component Repository">
              <a:extLst>
                <a:ext uri="{FF2B5EF4-FFF2-40B4-BE49-F238E27FC236}">
                  <a16:creationId xmlns:a16="http://schemas.microsoft.com/office/drawing/2014/main" id="{7B434E67-CE0D-6E4A-9549-F7D34841A492}"/>
                </a:ext>
              </a:extLst>
            </p:cNvPr>
            <p:cNvGrpSpPr/>
            <p:nvPr/>
          </p:nvGrpSpPr>
          <p:grpSpPr>
            <a:xfrm>
              <a:off x="3162094" y="2384928"/>
              <a:ext cx="1554447" cy="708318"/>
              <a:chOff x="0" y="-88907"/>
              <a:chExt cx="1554446" cy="708316"/>
            </a:xfrm>
          </p:grpSpPr>
          <p:sp>
            <p:nvSpPr>
              <p:cNvPr id="84" name="Rechteck">
                <a:extLst>
                  <a:ext uri="{FF2B5EF4-FFF2-40B4-BE49-F238E27FC236}">
                    <a16:creationId xmlns:a16="http://schemas.microsoft.com/office/drawing/2014/main" id="{8D35CAEF-C659-0540-88FD-5CD365CAC42C}"/>
                  </a:ext>
                </a:extLst>
              </p:cNvPr>
              <p:cNvSpPr/>
              <p:nvPr/>
            </p:nvSpPr>
            <p:spPr>
              <a:xfrm>
                <a:off x="-1" y="-88908"/>
                <a:ext cx="1554448" cy="7083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85" name="Package Repository">
                <a:extLst>
                  <a:ext uri="{FF2B5EF4-FFF2-40B4-BE49-F238E27FC236}">
                    <a16:creationId xmlns:a16="http://schemas.microsoft.com/office/drawing/2014/main" id="{9B6A4B1F-91AE-9545-BBBF-D982178E2409}"/>
                  </a:ext>
                </a:extLst>
              </p:cNvPr>
              <p:cNvSpPr txBox="1"/>
              <p:nvPr/>
            </p:nvSpPr>
            <p:spPr>
              <a:xfrm>
                <a:off x="0" y="31231"/>
                <a:ext cx="1554447" cy="468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Package </a:t>
                </a:r>
                <a:r>
                  <a:rPr lang="en-GB" sz="900" dirty="0"/>
                  <a:t>Data </a:t>
                </a:r>
                <a:r>
                  <a:rPr sz="900" dirty="0"/>
                  <a:t>Repository</a:t>
                </a:r>
              </a:p>
            </p:txBody>
          </p:sp>
        </p:grpSp>
        <p:sp>
          <p:nvSpPr>
            <p:cNvPr id="65" name="COTS Management">
              <a:extLst>
                <a:ext uri="{FF2B5EF4-FFF2-40B4-BE49-F238E27FC236}">
                  <a16:creationId xmlns:a16="http://schemas.microsoft.com/office/drawing/2014/main" id="{E0C1E1D7-ECC1-6547-BD86-42CA507AC122}"/>
                </a:ext>
              </a:extLst>
            </p:cNvPr>
            <p:cNvSpPr/>
            <p:nvPr/>
          </p:nvSpPr>
          <p:spPr>
            <a:xfrm>
              <a:off x="4715157" y="2384928"/>
              <a:ext cx="2057530" cy="27242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66" name="COTS Management">
              <a:extLst>
                <a:ext uri="{FF2B5EF4-FFF2-40B4-BE49-F238E27FC236}">
                  <a16:creationId xmlns:a16="http://schemas.microsoft.com/office/drawing/2014/main" id="{28209E94-9885-1647-A33C-7B9467C150DC}"/>
                </a:ext>
              </a:extLst>
            </p:cNvPr>
            <p:cNvSpPr/>
            <p:nvPr/>
          </p:nvSpPr>
          <p:spPr>
            <a:xfrm>
              <a:off x="4611656" y="2398809"/>
              <a:ext cx="174772" cy="24726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1300"/>
              </a:pPr>
              <a:endParaRPr sz="900"/>
            </a:p>
          </p:txBody>
        </p:sp>
        <p:grpSp>
          <p:nvGrpSpPr>
            <p:cNvPr id="67" name="Flowchart: Magnetic Disk 1">
              <a:extLst>
                <a:ext uri="{FF2B5EF4-FFF2-40B4-BE49-F238E27FC236}">
                  <a16:creationId xmlns:a16="http://schemas.microsoft.com/office/drawing/2014/main" id="{851705D3-8E13-BE44-843D-676183C934AF}"/>
                </a:ext>
              </a:extLst>
            </p:cNvPr>
            <p:cNvGrpSpPr/>
            <p:nvPr/>
          </p:nvGrpSpPr>
          <p:grpSpPr>
            <a:xfrm>
              <a:off x="4160764" y="2783881"/>
              <a:ext cx="431187" cy="263969"/>
              <a:chOff x="0" y="0"/>
              <a:chExt cx="431185" cy="263967"/>
            </a:xfrm>
          </p:grpSpPr>
          <p:sp>
            <p:nvSpPr>
              <p:cNvPr id="82" name="Form">
                <a:extLst>
                  <a:ext uri="{FF2B5EF4-FFF2-40B4-BE49-F238E27FC236}">
                    <a16:creationId xmlns:a16="http://schemas.microsoft.com/office/drawing/2014/main" id="{084F39AC-32E4-0A44-AF56-947223E94CD4}"/>
                  </a:ext>
                </a:extLst>
              </p:cNvPr>
              <p:cNvSpPr/>
              <p:nvPr/>
            </p:nvSpPr>
            <p:spPr>
              <a:xfrm>
                <a:off x="0" y="0"/>
                <a:ext cx="431186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83" name="Form">
                <a:extLst>
                  <a:ext uri="{FF2B5EF4-FFF2-40B4-BE49-F238E27FC236}">
                    <a16:creationId xmlns:a16="http://schemas.microsoft.com/office/drawing/2014/main" id="{27B7B05B-0CA5-B742-995D-DF81AC98E3B2}"/>
                  </a:ext>
                </a:extLst>
              </p:cNvPr>
              <p:cNvSpPr/>
              <p:nvPr/>
            </p:nvSpPr>
            <p:spPr>
              <a:xfrm>
                <a:off x="0" y="0"/>
                <a:ext cx="431186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sp>
          <p:nvSpPr>
            <p:cNvPr id="68" name="Linie">
              <a:extLst>
                <a:ext uri="{FF2B5EF4-FFF2-40B4-BE49-F238E27FC236}">
                  <a16:creationId xmlns:a16="http://schemas.microsoft.com/office/drawing/2014/main" id="{1A15D96E-274F-6244-8CA9-0921E0F3FB51}"/>
                </a:ext>
              </a:extLst>
            </p:cNvPr>
            <p:cNvSpPr/>
            <p:nvPr/>
          </p:nvSpPr>
          <p:spPr>
            <a:xfrm flipV="1">
              <a:off x="5816604" y="4045932"/>
              <a:ext cx="1" cy="160044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69" name="Linie">
              <a:extLst>
                <a:ext uri="{FF2B5EF4-FFF2-40B4-BE49-F238E27FC236}">
                  <a16:creationId xmlns:a16="http://schemas.microsoft.com/office/drawing/2014/main" id="{94698F6C-AEC5-6F42-A5FD-44A4B24FD2DA}"/>
                </a:ext>
              </a:extLst>
            </p:cNvPr>
            <p:cNvSpPr/>
            <p:nvPr/>
          </p:nvSpPr>
          <p:spPr>
            <a:xfrm>
              <a:off x="8004914" y="3169675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0" name="Linie">
              <a:extLst>
                <a:ext uri="{FF2B5EF4-FFF2-40B4-BE49-F238E27FC236}">
                  <a16:creationId xmlns:a16="http://schemas.microsoft.com/office/drawing/2014/main" id="{DFA1366F-F8AC-6947-AE86-5941930F9D77}"/>
                </a:ext>
              </a:extLst>
            </p:cNvPr>
            <p:cNvSpPr/>
            <p:nvPr/>
          </p:nvSpPr>
          <p:spPr>
            <a:xfrm flipH="1">
              <a:off x="6836683" y="2149559"/>
              <a:ext cx="394680" cy="159179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1" name="Linie">
              <a:extLst>
                <a:ext uri="{FF2B5EF4-FFF2-40B4-BE49-F238E27FC236}">
                  <a16:creationId xmlns:a16="http://schemas.microsoft.com/office/drawing/2014/main" id="{144C9BE3-4056-C742-912C-755929509779}"/>
                </a:ext>
              </a:extLst>
            </p:cNvPr>
            <p:cNvSpPr/>
            <p:nvPr/>
          </p:nvSpPr>
          <p:spPr>
            <a:xfrm>
              <a:off x="5961794" y="3135262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2" name="Linie">
              <a:extLst>
                <a:ext uri="{FF2B5EF4-FFF2-40B4-BE49-F238E27FC236}">
                  <a16:creationId xmlns:a16="http://schemas.microsoft.com/office/drawing/2014/main" id="{98762AB2-5F7F-9841-B204-8816ED49496F}"/>
                </a:ext>
              </a:extLst>
            </p:cNvPr>
            <p:cNvSpPr/>
            <p:nvPr/>
          </p:nvSpPr>
          <p:spPr>
            <a:xfrm>
              <a:off x="5887300" y="2203311"/>
              <a:ext cx="1" cy="13770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3" name="Linie">
              <a:extLst>
                <a:ext uri="{FF2B5EF4-FFF2-40B4-BE49-F238E27FC236}">
                  <a16:creationId xmlns:a16="http://schemas.microsoft.com/office/drawing/2014/main" id="{52C75546-71DF-9C40-A98B-78EBC156F127}"/>
                </a:ext>
              </a:extLst>
            </p:cNvPr>
            <p:cNvSpPr/>
            <p:nvPr/>
          </p:nvSpPr>
          <p:spPr>
            <a:xfrm>
              <a:off x="9858914" y="4875659"/>
              <a:ext cx="598059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4" name="Data Flow">
              <a:extLst>
                <a:ext uri="{FF2B5EF4-FFF2-40B4-BE49-F238E27FC236}">
                  <a16:creationId xmlns:a16="http://schemas.microsoft.com/office/drawing/2014/main" id="{1D22F353-2C74-4244-B3B2-19CC6684B58E}"/>
                </a:ext>
              </a:extLst>
            </p:cNvPr>
            <p:cNvSpPr txBox="1"/>
            <p:nvPr/>
          </p:nvSpPr>
          <p:spPr>
            <a:xfrm>
              <a:off x="9820124" y="5038737"/>
              <a:ext cx="734368" cy="221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000"/>
              </a:lvl1pPr>
            </a:lstStyle>
            <a:p>
              <a:r>
                <a:rPr sz="900"/>
                <a:t>Data Flow</a:t>
              </a:r>
            </a:p>
          </p:txBody>
        </p:sp>
        <p:grpSp>
          <p:nvGrpSpPr>
            <p:cNvPr id="75" name="Flowchart: Magnetic Disk 47">
              <a:extLst>
                <a:ext uri="{FF2B5EF4-FFF2-40B4-BE49-F238E27FC236}">
                  <a16:creationId xmlns:a16="http://schemas.microsoft.com/office/drawing/2014/main" id="{1FD5A40C-4C9D-B24E-B83B-5AA051E4A4B6}"/>
                </a:ext>
              </a:extLst>
            </p:cNvPr>
            <p:cNvGrpSpPr/>
            <p:nvPr/>
          </p:nvGrpSpPr>
          <p:grpSpPr>
            <a:xfrm>
              <a:off x="10684087" y="4730975"/>
              <a:ext cx="413183" cy="263969"/>
              <a:chOff x="0" y="0"/>
              <a:chExt cx="413182" cy="263967"/>
            </a:xfrm>
          </p:grpSpPr>
          <p:sp>
            <p:nvSpPr>
              <p:cNvPr id="80" name="Form">
                <a:extLst>
                  <a:ext uri="{FF2B5EF4-FFF2-40B4-BE49-F238E27FC236}">
                    <a16:creationId xmlns:a16="http://schemas.microsoft.com/office/drawing/2014/main" id="{4E906864-C8DF-E542-8EF7-A19CCEBBDF5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81" name="Form">
                <a:extLst>
                  <a:ext uri="{FF2B5EF4-FFF2-40B4-BE49-F238E27FC236}">
                    <a16:creationId xmlns:a16="http://schemas.microsoft.com/office/drawing/2014/main" id="{CE0A25CF-654B-7B4C-9D37-2E1533728D15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sp>
          <p:nvSpPr>
            <p:cNvPr id="76" name="Data Sink">
              <a:extLst>
                <a:ext uri="{FF2B5EF4-FFF2-40B4-BE49-F238E27FC236}">
                  <a16:creationId xmlns:a16="http://schemas.microsoft.com/office/drawing/2014/main" id="{C7D5E480-FEF2-E44C-9CF5-6424817F3F33}"/>
                </a:ext>
              </a:extLst>
            </p:cNvPr>
            <p:cNvSpPr txBox="1"/>
            <p:nvPr/>
          </p:nvSpPr>
          <p:spPr>
            <a:xfrm>
              <a:off x="10583147" y="5045362"/>
              <a:ext cx="695778" cy="221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000"/>
              </a:lvl1pPr>
            </a:lstStyle>
            <a:p>
              <a:r>
                <a:rPr sz="900"/>
                <a:t>Data Sink</a:t>
              </a:r>
            </a:p>
          </p:txBody>
        </p:sp>
        <p:grpSp>
          <p:nvGrpSpPr>
            <p:cNvPr id="77" name="Flowchart: Magnetic Disk 47">
              <a:extLst>
                <a:ext uri="{FF2B5EF4-FFF2-40B4-BE49-F238E27FC236}">
                  <a16:creationId xmlns:a16="http://schemas.microsoft.com/office/drawing/2014/main" id="{B3C8CBF0-CB32-F445-85DB-D6A80845F98E}"/>
                </a:ext>
              </a:extLst>
            </p:cNvPr>
            <p:cNvGrpSpPr/>
            <p:nvPr/>
          </p:nvGrpSpPr>
          <p:grpSpPr>
            <a:xfrm>
              <a:off x="3989816" y="4662058"/>
              <a:ext cx="413183" cy="263969"/>
              <a:chOff x="0" y="0"/>
              <a:chExt cx="413182" cy="263967"/>
            </a:xfrm>
          </p:grpSpPr>
          <p:sp>
            <p:nvSpPr>
              <p:cNvPr id="78" name="Form">
                <a:extLst>
                  <a:ext uri="{FF2B5EF4-FFF2-40B4-BE49-F238E27FC236}">
                    <a16:creationId xmlns:a16="http://schemas.microsoft.com/office/drawing/2014/main" id="{2A6871CF-E9C8-094F-910C-CF32CAC50F12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79" name="Form">
                <a:extLst>
                  <a:ext uri="{FF2B5EF4-FFF2-40B4-BE49-F238E27FC236}">
                    <a16:creationId xmlns:a16="http://schemas.microsoft.com/office/drawing/2014/main" id="{A3525240-D099-8E4A-A45D-3E6CD9BE78DE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D4E4766-957A-E647-AAC7-7F7BEA9B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8350" cy="840571"/>
          </a:xfrm>
        </p:spPr>
        <p:txBody>
          <a:bodyPr/>
          <a:lstStyle/>
          <a:p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Tools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Capability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4BCF17-CDAA-C24F-8F60-270DD91E2DB4}"/>
              </a:ext>
            </a:extLst>
          </p:cNvPr>
          <p:cNvSpPr txBox="1"/>
          <p:nvPr/>
        </p:nvSpPr>
        <p:spPr>
          <a:xfrm>
            <a:off x="8901959" y="2295285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2"/>
              </a:rPr>
              <a:t>About</a:t>
            </a:r>
            <a:r>
              <a:rPr lang="de-DE" sz="1100" dirty="0">
                <a:solidFill>
                  <a:schemeClr val="tx1"/>
                </a:solidFill>
                <a:hlinkClick r:id="rId2"/>
              </a:rPr>
              <a:t> Code Toolkit</a:t>
            </a:r>
            <a:r>
              <a:rPr lang="de-DE" sz="1100" dirty="0">
                <a:solidFill>
                  <a:schemeClr val="tx1"/>
                </a:solidFill>
              </a:rPr>
              <a:t> (Philippe)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2471C3-3BFF-4F40-9A0E-EEDA7DAE1DEB}"/>
              </a:ext>
            </a:extLst>
          </p:cNvPr>
          <p:cNvSpPr txBox="1"/>
          <p:nvPr/>
        </p:nvSpPr>
        <p:spPr>
          <a:xfrm>
            <a:off x="7403098" y="111146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About</a:t>
            </a:r>
            <a:r>
              <a:rPr lang="de-DE" sz="1100" dirty="0">
                <a:solidFill>
                  <a:schemeClr val="tx1"/>
                </a:solidFill>
              </a:rPr>
              <a:t> Code Manager (Philippe)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D9CA2D-DC40-004E-8D94-6F35F82E8404}"/>
              </a:ext>
            </a:extLst>
          </p:cNvPr>
          <p:cNvSpPr txBox="1"/>
          <p:nvPr/>
        </p:nvSpPr>
        <p:spPr>
          <a:xfrm>
            <a:off x="8213197" y="4155435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Apache Rat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(</a:t>
            </a:r>
            <a:r>
              <a:rPr lang="de-DE" sz="1100" dirty="0" err="1">
                <a:solidFill>
                  <a:schemeClr val="tx1"/>
                </a:solidFill>
              </a:rPr>
              <a:t>Creadur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0361AC-E27E-4146-8F56-3559814EFABE}"/>
              </a:ext>
            </a:extLst>
          </p:cNvPr>
          <p:cNvSpPr txBox="1"/>
          <p:nvPr/>
        </p:nvSpPr>
        <p:spPr>
          <a:xfrm>
            <a:off x="3637342" y="3114664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Apache </a:t>
            </a:r>
            <a:r>
              <a:rPr lang="de-DE" sz="1100" dirty="0" err="1">
                <a:solidFill>
                  <a:schemeClr val="tx1"/>
                </a:solidFill>
              </a:rPr>
              <a:t>Tentacles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5CAC43-A6E0-C048-9F3D-A9E5998E9636}"/>
              </a:ext>
            </a:extLst>
          </p:cNvPr>
          <p:cNvSpPr txBox="1"/>
          <p:nvPr/>
        </p:nvSpPr>
        <p:spPr>
          <a:xfrm>
            <a:off x="8772193" y="308591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Apache Whisker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392962-DB62-704C-A855-C658588EA79F}"/>
              </a:ext>
            </a:extLst>
          </p:cNvPr>
          <p:cNvSpPr txBox="1"/>
          <p:nvPr/>
        </p:nvSpPr>
        <p:spPr>
          <a:xfrm>
            <a:off x="3624728" y="381507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BANG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B4EE28-537F-BA4C-AA9D-D91DF55D48DB}"/>
              </a:ext>
            </a:extLst>
          </p:cNvPr>
          <p:cNvSpPr txBox="1"/>
          <p:nvPr/>
        </p:nvSpPr>
        <p:spPr>
          <a:xfrm>
            <a:off x="5887533" y="4580330"/>
            <a:ext cx="821817" cy="2147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Barista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CE8271-39EA-5E4F-8135-F41C18571A71}"/>
              </a:ext>
            </a:extLst>
          </p:cNvPr>
          <p:cNvSpPr txBox="1"/>
          <p:nvPr/>
        </p:nvSpPr>
        <p:spPr>
          <a:xfrm>
            <a:off x="405809" y="362822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Bubbly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E79B59-DD36-C44E-8F04-94EA515AA93A}"/>
              </a:ext>
            </a:extLst>
          </p:cNvPr>
          <p:cNvSpPr txBox="1"/>
          <p:nvPr/>
        </p:nvSpPr>
        <p:spPr>
          <a:xfrm>
            <a:off x="1853300" y="2830254"/>
            <a:ext cx="1103791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CLA </a:t>
            </a:r>
            <a:r>
              <a:rPr lang="de-DE" sz="1100" dirty="0" err="1">
                <a:solidFill>
                  <a:schemeClr val="tx1"/>
                </a:solidFill>
              </a:rPr>
              <a:t>Assistant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F78850-C787-D84D-8DA2-931999C211FE}"/>
              </a:ext>
            </a:extLst>
          </p:cNvPr>
          <p:cNvSpPr txBox="1"/>
          <p:nvPr/>
        </p:nvSpPr>
        <p:spPr>
          <a:xfrm>
            <a:off x="6343605" y="320679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DeltaCode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232DBD8-3A29-3F47-9FD9-E19C596B37B7}"/>
              </a:ext>
            </a:extLst>
          </p:cNvPr>
          <p:cNvSpPr txBox="1"/>
          <p:nvPr/>
        </p:nvSpPr>
        <p:spPr>
          <a:xfrm>
            <a:off x="5384042" y="294565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F36965C-44A5-A149-B45B-5E680234B32F}"/>
              </a:ext>
            </a:extLst>
          </p:cNvPr>
          <p:cNvSpPr txBox="1"/>
          <p:nvPr/>
        </p:nvSpPr>
        <p:spPr>
          <a:xfrm>
            <a:off x="5141426" y="1794276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 </a:t>
            </a:r>
            <a:r>
              <a:rPr lang="de-DE" sz="1100" dirty="0" err="1">
                <a:solidFill>
                  <a:schemeClr val="tx1"/>
                </a:solidFill>
              </a:rPr>
              <a:t>Antenna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607A82-56CA-0F40-8614-47931BB3E7A8}"/>
              </a:ext>
            </a:extLst>
          </p:cNvPr>
          <p:cNvSpPr txBox="1"/>
          <p:nvPr/>
        </p:nvSpPr>
        <p:spPr>
          <a:xfrm>
            <a:off x="5964534" y="2061554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3"/>
              </a:rPr>
              <a:t>DeepScan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A593C3-A69E-8D44-8697-12C17D0058AD}"/>
              </a:ext>
            </a:extLst>
          </p:cNvPr>
          <p:cNvSpPr txBox="1"/>
          <p:nvPr/>
        </p:nvSpPr>
        <p:spPr>
          <a:xfrm>
            <a:off x="7181159" y="20115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FOSSLight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8068C4E-41A1-0A4D-9822-9AA5BD7CDD70}"/>
              </a:ext>
            </a:extLst>
          </p:cNvPr>
          <p:cNvSpPr txBox="1"/>
          <p:nvPr/>
        </p:nvSpPr>
        <p:spPr>
          <a:xfrm>
            <a:off x="5870046" y="1641892"/>
            <a:ext cx="100584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4"/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EDC1BF0-362C-A347-9ECF-F49148AF1437}"/>
              </a:ext>
            </a:extLst>
          </p:cNvPr>
          <p:cNvSpPr txBox="1"/>
          <p:nvPr/>
        </p:nvSpPr>
        <p:spPr>
          <a:xfrm>
            <a:off x="7121006" y="486569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License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Compatibility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 err="1">
                <a:solidFill>
                  <a:schemeClr val="tx1"/>
                </a:solidFill>
              </a:rPr>
              <a:t>Checker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A8AE18F-6EBC-C349-AE3B-BE18E1634D93}"/>
              </a:ext>
            </a:extLst>
          </p:cNvPr>
          <p:cNvSpPr txBox="1"/>
          <p:nvPr/>
        </p:nvSpPr>
        <p:spPr>
          <a:xfrm>
            <a:off x="8715561" y="4718514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Licensee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88F6EF0-77AC-154C-80A5-7D53E91D97D5}"/>
              </a:ext>
            </a:extLst>
          </p:cNvPr>
          <p:cNvSpPr txBox="1"/>
          <p:nvPr/>
        </p:nvSpPr>
        <p:spPr>
          <a:xfrm>
            <a:off x="6187862" y="18763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5"/>
              </a:rPr>
              <a:t>Ninka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29E461C-8EF4-0A4B-A835-2099BA75503A}"/>
              </a:ext>
            </a:extLst>
          </p:cNvPr>
          <p:cNvSpPr txBox="1"/>
          <p:nvPr/>
        </p:nvSpPr>
        <p:spPr>
          <a:xfrm>
            <a:off x="4939636" y="5331595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Opossum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176E441-9EFB-2447-849E-07783510D759}"/>
              </a:ext>
            </a:extLst>
          </p:cNvPr>
          <p:cNvSpPr txBox="1"/>
          <p:nvPr/>
        </p:nvSpPr>
        <p:spPr>
          <a:xfrm>
            <a:off x="405809" y="410427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OSS Attribution </a:t>
            </a:r>
            <a:r>
              <a:rPr lang="de-DE" sz="1100" dirty="0" err="1">
                <a:solidFill>
                  <a:schemeClr val="tx1"/>
                </a:solidFill>
              </a:rPr>
              <a:t>Builder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02E642B-B9CD-E34C-8019-80E2D3062959}"/>
              </a:ext>
            </a:extLst>
          </p:cNvPr>
          <p:cNvSpPr txBox="1"/>
          <p:nvPr/>
        </p:nvSpPr>
        <p:spPr>
          <a:xfrm>
            <a:off x="3659755" y="1926761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6B4C049-5A89-8341-9130-C4E14FF93E05}"/>
              </a:ext>
            </a:extLst>
          </p:cNvPr>
          <p:cNvSpPr txBox="1"/>
          <p:nvPr/>
        </p:nvSpPr>
        <p:spPr>
          <a:xfrm>
            <a:off x="405809" y="385673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OSS Police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33D10140-EC34-8140-86DC-C09D641BB2CD}"/>
              </a:ext>
            </a:extLst>
          </p:cNvPr>
          <p:cNvSpPr txBox="1"/>
          <p:nvPr/>
        </p:nvSpPr>
        <p:spPr>
          <a:xfrm>
            <a:off x="3659755" y="486569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6"/>
              </a:rPr>
              <a:t>Scancode.io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B28143F6-0C1A-6D4B-9E93-463D2410D001}"/>
              </a:ext>
            </a:extLst>
          </p:cNvPr>
          <p:cNvSpPr txBox="1"/>
          <p:nvPr/>
        </p:nvSpPr>
        <p:spPr>
          <a:xfrm>
            <a:off x="5184775" y="198964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679DF797-7F0C-D545-8907-B9762D5DCFB4}"/>
              </a:ext>
            </a:extLst>
          </p:cNvPr>
          <p:cNvSpPr txBox="1"/>
          <p:nvPr/>
        </p:nvSpPr>
        <p:spPr>
          <a:xfrm>
            <a:off x="9526975" y="269900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7"/>
              </a:rPr>
              <a:t>SPDXToolos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40E3D2DF-5A2E-644F-9FE0-5A68D15E5340}"/>
              </a:ext>
            </a:extLst>
          </p:cNvPr>
          <p:cNvSpPr txBox="1"/>
          <p:nvPr/>
        </p:nvSpPr>
        <p:spPr>
          <a:xfrm>
            <a:off x="4067443" y="282090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TraceCode</a:t>
            </a:r>
            <a:r>
              <a:rPr lang="de-DE" sz="1100" dirty="0">
                <a:solidFill>
                  <a:schemeClr val="tx1"/>
                </a:solidFill>
              </a:rPr>
              <a:t> TK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85BD451-610E-D847-89C6-639D43E3E2E8}"/>
              </a:ext>
            </a:extLst>
          </p:cNvPr>
          <p:cNvSpPr txBox="1"/>
          <p:nvPr/>
        </p:nvSpPr>
        <p:spPr>
          <a:xfrm>
            <a:off x="3757401" y="437269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Tern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EEA9A80D-9426-9B49-BBEE-C6930000E36E}"/>
              </a:ext>
            </a:extLst>
          </p:cNvPr>
          <p:cNvSpPr txBox="1"/>
          <p:nvPr/>
        </p:nvSpPr>
        <p:spPr>
          <a:xfrm>
            <a:off x="1045332" y="5693335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Vulnerability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Assessment Tool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(</a:t>
            </a:r>
            <a:r>
              <a:rPr lang="de-DE" sz="1100" dirty="0" err="1">
                <a:solidFill>
                  <a:schemeClr val="tx1"/>
                </a:solidFill>
              </a:rPr>
              <a:t>Vulas</a:t>
            </a:r>
            <a:r>
              <a:rPr lang="de-DE" sz="1100" dirty="0">
                <a:solidFill>
                  <a:schemeClr val="tx1"/>
                </a:solidFill>
              </a:rPr>
              <a:t>/</a:t>
            </a:r>
            <a:r>
              <a:rPr lang="de-DE" sz="1100" dirty="0" err="1">
                <a:solidFill>
                  <a:schemeClr val="tx1"/>
                </a:solidFill>
              </a:rPr>
              <a:t>Steady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60FFE09E-C6EE-E94A-9A5A-8829D9AE599E}"/>
              </a:ext>
            </a:extLst>
          </p:cNvPr>
          <p:cNvSpPr txBox="1"/>
          <p:nvPr/>
        </p:nvSpPr>
        <p:spPr>
          <a:xfrm>
            <a:off x="5396836" y="2440436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2035DC91-3F82-C049-873C-1929A926B87E}"/>
              </a:ext>
            </a:extLst>
          </p:cNvPr>
          <p:cNvSpPr txBox="1"/>
          <p:nvPr/>
        </p:nvSpPr>
        <p:spPr>
          <a:xfrm>
            <a:off x="8832460" y="494067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EDF4EF25-6F04-4E4D-A0E9-3DA38F28B500}"/>
              </a:ext>
            </a:extLst>
          </p:cNvPr>
          <p:cNvSpPr txBox="1"/>
          <p:nvPr/>
        </p:nvSpPr>
        <p:spPr>
          <a:xfrm>
            <a:off x="7275219" y="1471733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B8CC8B3-A228-7D49-A507-EDEFC1FB0C75}"/>
              </a:ext>
            </a:extLst>
          </p:cNvPr>
          <p:cNvSpPr txBox="1"/>
          <p:nvPr/>
        </p:nvSpPr>
        <p:spPr>
          <a:xfrm>
            <a:off x="3716996" y="2479261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54A82FCE-DA2C-8E48-B901-153D2D760DD6}"/>
              </a:ext>
            </a:extLst>
          </p:cNvPr>
          <p:cNvSpPr txBox="1"/>
          <p:nvPr/>
        </p:nvSpPr>
        <p:spPr>
          <a:xfrm>
            <a:off x="9004705" y="29369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C37D6CC-B694-924F-97AF-B96607D96884}"/>
              </a:ext>
            </a:extLst>
          </p:cNvPr>
          <p:cNvSpPr txBox="1"/>
          <p:nvPr/>
        </p:nvSpPr>
        <p:spPr>
          <a:xfrm>
            <a:off x="5252160" y="1433995"/>
            <a:ext cx="100584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8"/>
              </a:rPr>
              <a:t>Scancode</a:t>
            </a:r>
            <a:r>
              <a:rPr lang="de-DE" sz="1100" dirty="0">
                <a:solidFill>
                  <a:schemeClr val="tx1"/>
                </a:solidFill>
                <a:hlinkClick r:id="rId8"/>
              </a:rPr>
              <a:t> Toolkit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11C99E2-AA3A-5046-A3C5-76F907D4CD8F}"/>
              </a:ext>
            </a:extLst>
          </p:cNvPr>
          <p:cNvSpPr txBox="1"/>
          <p:nvPr/>
        </p:nvSpPr>
        <p:spPr>
          <a:xfrm>
            <a:off x="3727243" y="3991941"/>
            <a:ext cx="525970" cy="1959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FACT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23577ECE-4834-704A-8B0A-7440800F98EA}"/>
              </a:ext>
            </a:extLst>
          </p:cNvPr>
          <p:cNvSpPr txBox="1"/>
          <p:nvPr/>
        </p:nvSpPr>
        <p:spPr>
          <a:xfrm>
            <a:off x="4383480" y="1075178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18AB7BBD-A72C-A14F-8C52-EEE4D487DBC9}"/>
              </a:ext>
            </a:extLst>
          </p:cNvPr>
          <p:cNvSpPr txBox="1"/>
          <p:nvPr/>
        </p:nvSpPr>
        <p:spPr>
          <a:xfrm>
            <a:off x="3701921" y="2716991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1B8BF6A0-CD33-A147-AA8B-44EB47E88028}"/>
              </a:ext>
            </a:extLst>
          </p:cNvPr>
          <p:cNvSpPr txBox="1"/>
          <p:nvPr/>
        </p:nvSpPr>
        <p:spPr>
          <a:xfrm>
            <a:off x="5393049" y="4683353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C74BA47-51A1-1C4F-895B-72D236E74DBC}"/>
              </a:ext>
            </a:extLst>
          </p:cNvPr>
          <p:cNvSpPr txBox="1"/>
          <p:nvPr/>
        </p:nvSpPr>
        <p:spPr>
          <a:xfrm>
            <a:off x="8812552" y="2477121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9C2B817-99DB-C84A-99A1-5E29CE8EF667}"/>
              </a:ext>
            </a:extLst>
          </p:cNvPr>
          <p:cNvSpPr txBox="1"/>
          <p:nvPr/>
        </p:nvSpPr>
        <p:spPr>
          <a:xfrm>
            <a:off x="5027355" y="60699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Opossum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8DB57684-FE09-BB4C-A967-D5AB0752A18A}"/>
              </a:ext>
            </a:extLst>
          </p:cNvPr>
          <p:cNvSpPr txBox="1"/>
          <p:nvPr/>
        </p:nvSpPr>
        <p:spPr>
          <a:xfrm>
            <a:off x="9231259" y="444770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753E940-629F-1B42-B267-81B8754FA4BC}"/>
              </a:ext>
            </a:extLst>
          </p:cNvPr>
          <p:cNvSpPr txBox="1"/>
          <p:nvPr/>
        </p:nvSpPr>
        <p:spPr>
          <a:xfrm>
            <a:off x="9200834" y="247039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2B2328DB-1C67-FC4C-BA10-DAF5CFBAF611}"/>
              </a:ext>
            </a:extLst>
          </p:cNvPr>
          <p:cNvSpPr txBox="1"/>
          <p:nvPr/>
        </p:nvSpPr>
        <p:spPr>
          <a:xfrm>
            <a:off x="8854437" y="2711606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1E05A8C-0760-2242-9795-CF17A35FFE65}"/>
              </a:ext>
            </a:extLst>
          </p:cNvPr>
          <p:cNvSpPr txBox="1"/>
          <p:nvPr/>
        </p:nvSpPr>
        <p:spPr>
          <a:xfrm>
            <a:off x="9439985" y="463253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33C7FCFE-1A72-D84D-88A7-DD0E0B543159}"/>
              </a:ext>
            </a:extLst>
          </p:cNvPr>
          <p:cNvSpPr txBox="1"/>
          <p:nvPr/>
        </p:nvSpPr>
        <p:spPr>
          <a:xfrm>
            <a:off x="7803281" y="1869526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DE308F8E-A0A9-F145-B907-A1021279497B}"/>
              </a:ext>
            </a:extLst>
          </p:cNvPr>
          <p:cNvSpPr txBox="1"/>
          <p:nvPr/>
        </p:nvSpPr>
        <p:spPr>
          <a:xfrm>
            <a:off x="8944057" y="198964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 </a:t>
            </a:r>
            <a:r>
              <a:rPr lang="de-DE" sz="1100" dirty="0" err="1">
                <a:solidFill>
                  <a:schemeClr val="tx1"/>
                </a:solidFill>
              </a:rPr>
              <a:t>Heritage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328F735D-B8DD-BA47-861E-7B843E0C65C8}"/>
              </a:ext>
            </a:extLst>
          </p:cNvPr>
          <p:cNvSpPr txBox="1"/>
          <p:nvPr/>
        </p:nvSpPr>
        <p:spPr>
          <a:xfrm>
            <a:off x="6333253" y="248681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3994275-803D-F54F-8C9D-E59FFA49BD76}"/>
              </a:ext>
            </a:extLst>
          </p:cNvPr>
          <p:cNvSpPr txBox="1"/>
          <p:nvPr/>
        </p:nvSpPr>
        <p:spPr>
          <a:xfrm>
            <a:off x="333910" y="5465254"/>
            <a:ext cx="600940" cy="398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9"/>
              </a:rPr>
              <a:t>vulnerablecode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EC6F2BF7-7F50-8041-912E-6CA349187CDF}"/>
              </a:ext>
            </a:extLst>
          </p:cNvPr>
          <p:cNvSpPr txBox="1"/>
          <p:nvPr/>
        </p:nvSpPr>
        <p:spPr>
          <a:xfrm>
            <a:off x="376700" y="5975675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C18579D7-BCE7-404E-8248-CAE94D6E4113}"/>
              </a:ext>
            </a:extLst>
          </p:cNvPr>
          <p:cNvSpPr txBox="1"/>
          <p:nvPr/>
        </p:nvSpPr>
        <p:spPr>
          <a:xfrm>
            <a:off x="3716996" y="2103228"/>
            <a:ext cx="1110045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hlinkClick r:id="rId10"/>
              </a:rPr>
              <a:t>LDB </a:t>
            </a:r>
            <a:r>
              <a:rPr lang="de-DE" sz="1200" dirty="0" err="1">
                <a:solidFill>
                  <a:schemeClr val="tx1"/>
                </a:solidFill>
                <a:hlinkClick r:id="rId10"/>
              </a:rPr>
              <a:t>Collector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52DBBF2-28B3-684F-8342-C668D6811C31}"/>
              </a:ext>
            </a:extLst>
          </p:cNvPr>
          <p:cNvSpPr txBox="1"/>
          <p:nvPr/>
        </p:nvSpPr>
        <p:spPr>
          <a:xfrm>
            <a:off x="3496754" y="295850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 </a:t>
            </a:r>
            <a:r>
              <a:rPr lang="de-DE" sz="1100" dirty="0" err="1">
                <a:solidFill>
                  <a:schemeClr val="tx1"/>
                </a:solidFill>
              </a:rPr>
              <a:t>Antenna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38D1E257-343E-0542-90CE-9C433B360AA3}"/>
              </a:ext>
            </a:extLst>
          </p:cNvPr>
          <p:cNvSpPr txBox="1"/>
          <p:nvPr/>
        </p:nvSpPr>
        <p:spPr>
          <a:xfrm>
            <a:off x="1516106" y="5468775"/>
            <a:ext cx="600940" cy="3215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  <a:hlinkClick r:id="rId11"/>
              </a:rPr>
              <a:t>vulnerabilityLake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3EB738D-77BE-0149-AF83-7C93E0653095}"/>
              </a:ext>
            </a:extLst>
          </p:cNvPr>
          <p:cNvSpPr txBox="1"/>
          <p:nvPr/>
        </p:nvSpPr>
        <p:spPr>
          <a:xfrm>
            <a:off x="7813691" y="4427808"/>
            <a:ext cx="525206" cy="2047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12"/>
              </a:rPr>
              <a:t>flict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6498DBED-F43C-454D-B8FB-2B34117B44F8}"/>
              </a:ext>
            </a:extLst>
          </p:cNvPr>
          <p:cNvSpPr txBox="1"/>
          <p:nvPr/>
        </p:nvSpPr>
        <p:spPr>
          <a:xfrm>
            <a:off x="4260892" y="2656051"/>
            <a:ext cx="821817" cy="2147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Barista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08E2173C-9DB3-3847-9E65-162AC2741A7B}"/>
              </a:ext>
            </a:extLst>
          </p:cNvPr>
          <p:cNvSpPr txBox="1"/>
          <p:nvPr/>
        </p:nvSpPr>
        <p:spPr>
          <a:xfrm>
            <a:off x="7663943" y="4681808"/>
            <a:ext cx="821817" cy="2147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Barista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119BCC64-7303-9246-B666-485F69B1BAC1}"/>
              </a:ext>
            </a:extLst>
          </p:cNvPr>
          <p:cNvSpPr txBox="1"/>
          <p:nvPr/>
        </p:nvSpPr>
        <p:spPr>
          <a:xfrm>
            <a:off x="4237717" y="4596545"/>
            <a:ext cx="511745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Syft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Review Assignment of Tools 2 Capabilities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3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804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16th of March, 0900 CET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Topic: finalize Tool mapping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C06E-BD96-EC49-8052-E34A74F6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B79AA8-5A0D-9547-A784-6B6C68220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Text + Index</Name>
  <PpLayout>32</PpLayout>
  <Index>8</Index>
</p4ppTags>
</file>

<file path=customXml/item10.xml><?xml version="1.0" encoding="utf-8"?>
<p4ppTags>
  <Name>One object (large) + Navigation</Name>
  <PpLayout>32</PpLayout>
  <Index>17</Index>
</p4ppTags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2.xml><?xml version="1.0" encoding="utf-8"?>
<p4ppTags>
  <Name>Four objects</Name>
  <PpLayout>24</PpLayout>
  <Index>15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>
  <Name>Free Content</Name>
  <PpLayout>11</PpLayout>
  <Index>9</Index>
</p4ppTags>
</file>

<file path=customXml/item15.xml><?xml version="1.0" encoding="utf-8"?>
<p4ppTags>
  <Name>Two columns + Navigation</Name>
  <PpLayout>32</PpLayout>
  <Index>19</Index>
</p4ppTags>
</file>

<file path=customXml/item16.xml><?xml version="1.0" encoding="utf-8"?>
<p4ppTags>
  <Name>One object (small) + Navigation</Name>
  <PpLayout>32</PpLayout>
  <Index>18</Index>
</p4ppTags>
</file>

<file path=customXml/item17.xml><?xml version="1.0" encoding="utf-8"?>
<p4ppTags>
  <Name>One object (small)</Name>
  <PpLayout>16</PpLayout>
  <Index>11</Index>
</p4ppTags>
</file>

<file path=customXml/item18.xml><?xml version="1.0" encoding="utf-8"?>
<p4ppTags>
  <Name>Two rows</Name>
  <PpLayout>32</PpLayout>
  <Index>13</Index>
</p4ppTags>
</file>

<file path=customXml/item2.xml><?xml version="1.0" encoding="utf-8"?>
<p4ppTags/>
</file>

<file path=customXml/item3.xml><?xml version="1.0" encoding="utf-8"?>
<p4ppTags>
  <Name>Free Content + Navigation</Name>
  <PpLayout>32</PpLayout>
  <Index>16</Index>
</p4ppTags>
</file>

<file path=customXml/item4.xml><?xml version="1.0" encoding="utf-8"?>
<p4ppTags>
  <Name>Two columns</Name>
  <PpLayout>29</PpLayout>
  <Index>12</Index>
</p4ppTag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4ppTags>
  <Name>Three columns + Navigation</Name>
  <PpLayout>32</PpLayout>
  <Index>20</Index>
</p4ppTags>
</file>

<file path=customXml/item7.xml><?xml version="1.0" encoding="utf-8"?>
<p4ppTags>
  <Name>Three columns</Name>
  <PpLayout>32</PpLayout>
  <Index>14</Index>
</p4ppTags>
</file>

<file path=customXml/item8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9.xml><?xml version="1.0" encoding="utf-8"?>
<p4ppTags>
  <Name>Two rows + Navigation</Name>
  <PpLayout>32</PpLayout>
  <Index>21</Index>
</p4ppTags>
</file>

<file path=customXml/itemProps1.xml><?xml version="1.0" encoding="utf-8"?>
<ds:datastoreItem xmlns:ds="http://schemas.openxmlformats.org/officeDocument/2006/customXml" ds:itemID="{7E35FEDB-1F0E-4D67-A313-4AC59C26FF29}">
  <ds:schemaRefs/>
</ds:datastoreItem>
</file>

<file path=customXml/itemProps10.xml><?xml version="1.0" encoding="utf-8"?>
<ds:datastoreItem xmlns:ds="http://schemas.openxmlformats.org/officeDocument/2006/customXml" ds:itemID="{B27F640E-84DF-4F97-BC70-D045F1E6594F}">
  <ds:schemaRefs/>
</ds:datastoreItem>
</file>

<file path=customXml/itemProps11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2.xml><?xml version="1.0" encoding="utf-8"?>
<ds:datastoreItem xmlns:ds="http://schemas.openxmlformats.org/officeDocument/2006/customXml" ds:itemID="{1581BFFB-B4CE-47A8-BE77-DC1339B1E5A7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D8097D0C-BE3E-4AEC-9593-65CFCCB19297}">
  <ds:schemaRefs/>
</ds:datastoreItem>
</file>

<file path=customXml/itemProps15.xml><?xml version="1.0" encoding="utf-8"?>
<ds:datastoreItem xmlns:ds="http://schemas.openxmlformats.org/officeDocument/2006/customXml" ds:itemID="{D7BABA95-BFFE-422B-8591-3271669EEA88}">
  <ds:schemaRefs/>
</ds:datastoreItem>
</file>

<file path=customXml/itemProps16.xml><?xml version="1.0" encoding="utf-8"?>
<ds:datastoreItem xmlns:ds="http://schemas.openxmlformats.org/officeDocument/2006/customXml" ds:itemID="{D9FE249F-833E-4CF0-BECB-552D01D7DC9E}">
  <ds:schemaRefs/>
</ds:datastoreItem>
</file>

<file path=customXml/itemProps17.xml><?xml version="1.0" encoding="utf-8"?>
<ds:datastoreItem xmlns:ds="http://schemas.openxmlformats.org/officeDocument/2006/customXml" ds:itemID="{1618AA06-B22E-4D19-9680-0D7830426729}">
  <ds:schemaRefs/>
</ds:datastoreItem>
</file>

<file path=customXml/itemProps18.xml><?xml version="1.0" encoding="utf-8"?>
<ds:datastoreItem xmlns:ds="http://schemas.openxmlformats.org/officeDocument/2006/customXml" ds:itemID="{38AB8DE4-FD9B-4166-BEC3-3F1753596133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customXml/itemProps3.xml><?xml version="1.0" encoding="utf-8"?>
<ds:datastoreItem xmlns:ds="http://schemas.openxmlformats.org/officeDocument/2006/customXml" ds:itemID="{7CC5F709-E74B-4E5F-A728-923D5062EBEF}">
  <ds:schemaRefs/>
</ds:datastoreItem>
</file>

<file path=customXml/itemProps4.xml><?xml version="1.0" encoding="utf-8"?>
<ds:datastoreItem xmlns:ds="http://schemas.openxmlformats.org/officeDocument/2006/customXml" ds:itemID="{1666F4C2-68F5-4840-A44A-1A646C0925A1}">
  <ds:schemaRefs/>
</ds:datastoreItem>
</file>

<file path=customXml/itemProps5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85D77EE6-52B7-48BE-9EDB-748F1EBB53DE}">
  <ds:schemaRefs/>
</ds:datastoreItem>
</file>

<file path=customXml/itemProps7.xml><?xml version="1.0" encoding="utf-8"?>
<ds:datastoreItem xmlns:ds="http://schemas.openxmlformats.org/officeDocument/2006/customXml" ds:itemID="{15CF3461-70D1-4B54-AFAB-DAFDA0A238CD}">
  <ds:schemaRefs/>
</ds:datastoreItem>
</file>

<file path=customXml/itemProps8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9.xml><?xml version="1.0" encoding="utf-8"?>
<ds:datastoreItem xmlns:ds="http://schemas.openxmlformats.org/officeDocument/2006/customXml" ds:itemID="{6C79E4F8-DCFB-483C-880A-AEEC6AAFC83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576</Words>
  <Application>Microsoft Macintosh PowerPoint</Application>
  <PresentationFormat>Benutzerdefiniert</PresentationFormat>
  <Paragraphs>167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Wingdings</vt:lpstr>
      <vt:lpstr>Siemens 2016 – 16:9</vt:lpstr>
      <vt:lpstr>think-cell Folie</vt:lpstr>
      <vt:lpstr>46th meeting OpenChain reference tooling work group</vt:lpstr>
      <vt:lpstr>Agenda</vt:lpstr>
      <vt:lpstr>News</vt:lpstr>
      <vt:lpstr>Agenda</vt:lpstr>
      <vt:lpstr>Assign current Tools to Capability Map</vt:lpstr>
      <vt:lpstr>Agenda</vt:lpstr>
      <vt:lpstr>Next meeting</vt:lpstr>
      <vt:lpstr>Backup</vt:lpstr>
      <vt:lpstr>Links / Communication</vt:lpstr>
      <vt:lpstr>Align Overview and description with capability model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Jan Thielscher</cp:lastModifiedBy>
  <cp:revision>1409</cp:revision>
  <cp:lastPrinted>2018-03-01T11:33:30Z</cp:lastPrinted>
  <dcterms:created xsi:type="dcterms:W3CDTF">2006-04-07T10:01:45Z</dcterms:created>
  <dcterms:modified xsi:type="dcterms:W3CDTF">2022-03-02T09:28:57Z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2021-02-25T08:24:18Z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