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33"/>
  </p:notesMasterIdLst>
  <p:handoutMasterIdLst>
    <p:handoutMasterId r:id="rId34"/>
  </p:handoutMasterIdLst>
  <p:sldIdLst>
    <p:sldId id="1133" r:id="rId20"/>
    <p:sldId id="2895" r:id="rId21"/>
    <p:sldId id="2897" r:id="rId22"/>
    <p:sldId id="2898" r:id="rId23"/>
    <p:sldId id="2896" r:id="rId24"/>
    <p:sldId id="2905" r:id="rId25"/>
    <p:sldId id="2899" r:id="rId26"/>
    <p:sldId id="2900" r:id="rId27"/>
    <p:sldId id="2901" r:id="rId28"/>
    <p:sldId id="2902" r:id="rId29"/>
    <p:sldId id="2903" r:id="rId30"/>
    <p:sldId id="2904" r:id="rId31"/>
    <p:sldId id="2894" r:id="rId32"/>
  </p:sldIdLst>
  <p:sldSz cx="12198350" cy="6858000"/>
  <p:notesSz cx="7102475" cy="10234613"/>
  <p:custDataLst>
    <p:custData r:id="rId15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6" autoAdjust="0"/>
    <p:restoredTop sz="86512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978" y="10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tableStyles" Target="tableStyles.xml"/><Relationship Id="rId21" Type="http://schemas.openxmlformats.org/officeDocument/2006/relationships/slide" Target="slides/slide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oss-compliance-tooling.org/" TargetMode="External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8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21" Type="http://schemas.openxmlformats.org/officeDocument/2006/relationships/tags" Target="../tags/tag19.xml"/><Relationship Id="rId34" Type="http://schemas.openxmlformats.org/officeDocument/2006/relationships/tags" Target="../tags/tag32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33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37" Type="http://schemas.openxmlformats.org/officeDocument/2006/relationships/image" Target="../media/image2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36" Type="http://schemas.openxmlformats.org/officeDocument/2006/relationships/image" Target="../media/image1.emf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Relationship Id="rId35" Type="http://schemas.openxmlformats.org/officeDocument/2006/relationships/oleObject" Target="../embeddings/oleObject1.bin"/><Relationship Id="rId8" Type="http://schemas.openxmlformats.org/officeDocument/2006/relationships/tags" Target="../tags/tag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360" imgH="360" progId="">
                  <p:embed/>
                </p:oleObj>
              </mc:Choice>
              <mc:Fallback>
                <p:oleObj name="think-cell Folie" r:id="rId35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2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3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4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Marcel Kurzmann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blog/2023-11-08-the-state-of-open-source-and-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ss-review-toolkit/ort#analyz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vuln/" TargetMode="External"/><Relationship Id="rId2" Type="http://schemas.openxmlformats.org/officeDocument/2006/relationships/hyperlink" Target="https://github.com/golang/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jarifibrahim/golden-files-why-you-should-use-them-47087ec994b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almiray/helloworld-rust" TargetMode="External"/><Relationship Id="rId3" Type="http://schemas.openxmlformats.org/officeDocument/2006/relationships/hyperlink" Target="https://github.com/golang/example" TargetMode="External"/><Relationship Id="rId7" Type="http://schemas.openxmlformats.org/officeDocument/2006/relationships/hyperlink" Target="https://github.com/richk1/HelloWorldRUI" TargetMode="External"/><Relationship Id="rId2" Type="http://schemas.openxmlformats.org/officeDocument/2006/relationships/hyperlink" Target="https://github.com/mrsarm/helloworld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3L/java-mvn-hello-world-web-app" TargetMode="External"/><Relationship Id="rId11" Type="http://schemas.openxmlformats.org/officeDocument/2006/relationships/hyperlink" Target="https://github.com/spdx/spdx-examples" TargetMode="External"/><Relationship Id="rId5" Type="http://schemas.openxmlformats.org/officeDocument/2006/relationships/hyperlink" Target="https://github.com/dbarnett/python-helloworld" TargetMode="External"/><Relationship Id="rId10" Type="http://schemas.openxmlformats.org/officeDocument/2006/relationships/hyperlink" Target="https://github.com/david-a-wheeler/spdx-tutorial" TargetMode="External"/><Relationship Id="rId4" Type="http://schemas.openxmlformats.org/officeDocument/2006/relationships/hyperlink" Target="https://github.com/go-training/helloworld" TargetMode="External"/><Relationship Id="rId9" Type="http://schemas.openxmlformats.org/officeDocument/2006/relationships/hyperlink" Target="https://github.com/rust-lang/ru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oss-review-toolkit/ort/blob/main/plugins/package-managers/spdx/src/funTest/assets/projects/synthetic/inline-packages/project-xyz.spdx.y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62400"/>
            <a:ext cx="6480000" cy="1540095"/>
          </a:xfrm>
        </p:spPr>
        <p:txBody>
          <a:bodyPr/>
          <a:lstStyle/>
          <a:p>
            <a:r>
              <a:rPr lang="en-US" dirty="0"/>
              <a:t>Sharing OSM Test Dummies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092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scans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nightly</a:t>
            </a:r>
            <a:r>
              <a:rPr lang="de-DE" dirty="0"/>
              <a:t>)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24" y="1074750"/>
            <a:ext cx="7949166" cy="47084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4013030-BAD4-9746-4FD0-6F12DF88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09" y="2180508"/>
            <a:ext cx="1963463" cy="24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800219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" y="2709644"/>
            <a:ext cx="3942716" cy="23353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C8F410-AF71-4331-9545-C5240B613C0C}"/>
              </a:ext>
            </a:extLst>
          </p:cNvPr>
          <p:cNvSpPr/>
          <p:nvPr/>
        </p:nvSpPr>
        <p:spPr bwMode="auto">
          <a:xfrm>
            <a:off x="497128" y="4379053"/>
            <a:ext cx="1080002" cy="2013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D4AE2F-7F85-0FBC-5F45-776784E7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1" y="1718771"/>
            <a:ext cx="8144964" cy="4345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65289F-3B2D-5B88-BBB6-EA6719DADAA1}"/>
              </a:ext>
            </a:extLst>
          </p:cNvPr>
          <p:cNvCxnSpPr/>
          <p:nvPr/>
        </p:nvCxnSpPr>
        <p:spPr bwMode="auto">
          <a:xfrm flipV="1">
            <a:off x="1577130" y="1718771"/>
            <a:ext cx="1468821" cy="266028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E646024-5895-FC81-C9E8-DFF7718FD6B2}"/>
              </a:ext>
            </a:extLst>
          </p:cNvPr>
          <p:cNvCxnSpPr/>
          <p:nvPr/>
        </p:nvCxnSpPr>
        <p:spPr bwMode="auto">
          <a:xfrm>
            <a:off x="1577130" y="4580389"/>
            <a:ext cx="1468821" cy="14840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72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228" y="1412875"/>
            <a:ext cx="11279521" cy="1092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Extension </a:t>
            </a:r>
            <a:r>
              <a:rPr lang="de-DE" dirty="0" err="1"/>
              <a:t>with</a:t>
            </a:r>
            <a:r>
              <a:rPr lang="de-DE" dirty="0"/>
              <a:t> Test-Automation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" y="2709644"/>
            <a:ext cx="3942716" cy="23353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C8F410-AF71-4331-9545-C5240B613C0C}"/>
              </a:ext>
            </a:extLst>
          </p:cNvPr>
          <p:cNvSpPr/>
          <p:nvPr/>
        </p:nvSpPr>
        <p:spPr bwMode="auto">
          <a:xfrm>
            <a:off x="497128" y="4379053"/>
            <a:ext cx="1080002" cy="2013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D4AE2F-7F85-0FBC-5F45-776784E7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1" y="1718771"/>
            <a:ext cx="8144964" cy="4345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65289F-3B2D-5B88-BBB6-EA6719DADAA1}"/>
              </a:ext>
            </a:extLst>
          </p:cNvPr>
          <p:cNvCxnSpPr/>
          <p:nvPr/>
        </p:nvCxnSpPr>
        <p:spPr bwMode="auto">
          <a:xfrm flipV="1">
            <a:off x="1577130" y="1718771"/>
            <a:ext cx="1468821" cy="266028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E646024-5895-FC81-C9E8-DFF7718FD6B2}"/>
              </a:ext>
            </a:extLst>
          </p:cNvPr>
          <p:cNvCxnSpPr/>
          <p:nvPr/>
        </p:nvCxnSpPr>
        <p:spPr bwMode="auto">
          <a:xfrm>
            <a:off x="1577130" y="4580389"/>
            <a:ext cx="1468821" cy="14840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F6390520-9E93-ECE7-6E2B-FC49C93D5F9C}"/>
              </a:ext>
            </a:extLst>
          </p:cNvPr>
          <p:cNvSpPr/>
          <p:nvPr/>
        </p:nvSpPr>
        <p:spPr bwMode="auto">
          <a:xfrm>
            <a:off x="6560191" y="5251508"/>
            <a:ext cx="302003" cy="72145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875F85-524C-D1EF-8D36-B30712EAC0B0}"/>
              </a:ext>
            </a:extLst>
          </p:cNvPr>
          <p:cNvSpPr txBox="1"/>
          <p:nvPr/>
        </p:nvSpPr>
        <p:spPr>
          <a:xfrm>
            <a:off x="7315200" y="4983061"/>
            <a:ext cx="4236440" cy="989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Results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may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check e.g.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RobotFramework</a:t>
            </a:r>
            <a:r>
              <a:rPr lang="de-DE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Expected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value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Rule Violation: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9D0209-DF38-237E-02F9-FB0C7EC110CC}"/>
              </a:ext>
            </a:extLst>
          </p:cNvPr>
          <p:cNvGrpSpPr/>
          <p:nvPr/>
        </p:nvGrpSpPr>
        <p:grpSpPr>
          <a:xfrm>
            <a:off x="7671193" y="5395358"/>
            <a:ext cx="3271952" cy="646227"/>
            <a:chOff x="7419523" y="5672722"/>
            <a:chExt cx="3271952" cy="64622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3AF258D-3F31-D548-E82F-D45819CF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9523" y="5718472"/>
              <a:ext cx="2745036" cy="600477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E39A88F-9081-AF64-F790-C4D07DD8DE07}"/>
                </a:ext>
              </a:extLst>
            </p:cNvPr>
            <p:cNvSpPr/>
            <p:nvPr/>
          </p:nvSpPr>
          <p:spPr bwMode="auto">
            <a:xfrm>
              <a:off x="10050011" y="5718472"/>
              <a:ext cx="567554" cy="600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9A8522D-4AE5-385F-A176-FDC479661320}"/>
                </a:ext>
              </a:extLst>
            </p:cNvPr>
            <p:cNvSpPr txBox="1"/>
            <p:nvPr/>
          </p:nvSpPr>
          <p:spPr>
            <a:xfrm>
              <a:off x="10061392" y="5672722"/>
              <a:ext cx="630083" cy="600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= 0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= 1</a:t>
              </a:r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55E4024-9C88-E5BC-8084-512FE2994CCD}"/>
              </a:ext>
            </a:extLst>
          </p:cNvPr>
          <p:cNvCxnSpPr/>
          <p:nvPr/>
        </p:nvCxnSpPr>
        <p:spPr bwMode="auto">
          <a:xfrm flipV="1">
            <a:off x="6862194" y="5108895"/>
            <a:ext cx="453006" cy="369116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246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steps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Heterogonous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multitude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and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managers</a:t>
            </a:r>
            <a:r>
              <a:rPr lang="de-DE" dirty="0"/>
              <a:t> (and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BD958CCC-63E5-6ACD-36AC-94C7F9A77E4C}"/>
              </a:ext>
            </a:extLst>
          </p:cNvPr>
          <p:cNvSpPr txBox="1">
            <a:spLocks/>
          </p:cNvSpPr>
          <p:nvPr/>
        </p:nvSpPr>
        <p:spPr bwMode="auto">
          <a:xfrm>
            <a:off x="627062" y="4591160"/>
            <a:ext cx="472500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50" kern="0" dirty="0" err="1"/>
              <a:t>From</a:t>
            </a:r>
            <a:r>
              <a:rPr lang="de-DE" sz="1050" kern="0" dirty="0"/>
              <a:t> </a:t>
            </a:r>
            <a:r>
              <a:rPr lang="de-DE" sz="1050" kern="0" dirty="0" err="1"/>
              <a:t>Octoverse</a:t>
            </a:r>
            <a:r>
              <a:rPr lang="de-DE" sz="1050" kern="0" dirty="0"/>
              <a:t> </a:t>
            </a:r>
            <a:r>
              <a:rPr lang="de-DE" sz="1050" kern="0" dirty="0" err="1"/>
              <a:t>report</a:t>
            </a:r>
            <a:r>
              <a:rPr lang="de-DE" sz="1050" kern="0" dirty="0"/>
              <a:t>; Source: </a:t>
            </a:r>
            <a:r>
              <a:rPr lang="de-DE" sz="1050" kern="0" dirty="0">
                <a:hlinkClick r:id="rId2"/>
              </a:rPr>
              <a:t>https://github.blog/2023-11-08-the-state-of-open-source-and-ai/</a:t>
            </a:r>
            <a:r>
              <a:rPr lang="de-DE" sz="1050" kern="0" dirty="0"/>
              <a:t> 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E55D3D55-AD99-FD77-183D-31C4B44F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4" y="1873450"/>
            <a:ext cx="4819958" cy="2626478"/>
          </a:xfrm>
          <a:prstGeom prst="rect">
            <a:avLst/>
          </a:prstGeom>
        </p:spPr>
      </p:pic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F8E3F3B-3856-A277-B618-D298A7C3F431}"/>
              </a:ext>
            </a:extLst>
          </p:cNvPr>
          <p:cNvSpPr txBox="1">
            <a:spLocks/>
          </p:cNvSpPr>
          <p:nvPr/>
        </p:nvSpPr>
        <p:spPr bwMode="auto">
          <a:xfrm>
            <a:off x="5963858" y="6306104"/>
            <a:ext cx="4725001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50" kern="0" dirty="0"/>
              <a:t>Source: </a:t>
            </a:r>
            <a:r>
              <a:rPr lang="de-DE" sz="1050" kern="0" dirty="0">
                <a:hlinkClick r:id="rId4"/>
              </a:rPr>
              <a:t>https://github.com/oss-review-toolkit/ort#analyzer</a:t>
            </a:r>
            <a:r>
              <a:rPr lang="de-DE" sz="1050" kern="0" dirty="0"/>
              <a:t>   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4EAE672-C3C5-A6FC-3681-8FC8ACCA4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5" y="1873450"/>
            <a:ext cx="2908283" cy="43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 and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349" y="1519021"/>
            <a:ext cx="11088687" cy="507831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reproducible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Software </a:t>
            </a:r>
            <a:r>
              <a:rPr lang="de-DE" dirty="0" err="1"/>
              <a:t>Composition</a:t>
            </a:r>
            <a:r>
              <a:rPr lang="de-DE" dirty="0"/>
              <a:t> Analysis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ensured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different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setups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r>
              <a:rPr lang="de-DE" dirty="0"/>
              <a:t>) „test-sets“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A236638B-9B23-C3E5-EE89-FBA78624FD2F}"/>
              </a:ext>
            </a:extLst>
          </p:cNvPr>
          <p:cNvSpPr txBox="1">
            <a:spLocks/>
          </p:cNvSpPr>
          <p:nvPr/>
        </p:nvSpPr>
        <p:spPr bwMode="auto">
          <a:xfrm>
            <a:off x="554831" y="2327795"/>
            <a:ext cx="11088687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 err="1"/>
              <a:t>Identify</a:t>
            </a:r>
            <a:r>
              <a:rPr lang="de-DE" kern="0" dirty="0"/>
              <a:t> „Hello World+“ (+ = </a:t>
            </a:r>
            <a:r>
              <a:rPr lang="de-DE" kern="0" dirty="0" err="1"/>
              <a:t>using</a:t>
            </a:r>
            <a:r>
              <a:rPr lang="de-DE" kern="0" dirty="0"/>
              <a:t> </a:t>
            </a:r>
            <a:r>
              <a:rPr lang="de-DE" kern="0" dirty="0" err="1"/>
              <a:t>dependencies</a:t>
            </a:r>
            <a:r>
              <a:rPr lang="de-DE" kern="0" dirty="0"/>
              <a:t>) </a:t>
            </a:r>
            <a:r>
              <a:rPr lang="de-DE" kern="0" dirty="0" err="1"/>
              <a:t>example</a:t>
            </a:r>
            <a:r>
              <a:rPr lang="de-DE" kern="0" dirty="0"/>
              <a:t> </a:t>
            </a:r>
            <a:r>
              <a:rPr lang="de-DE" kern="0" dirty="0" err="1"/>
              <a:t>repositories</a:t>
            </a:r>
            <a:r>
              <a:rPr lang="de-DE" kern="0" dirty="0"/>
              <a:t> in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communities</a:t>
            </a:r>
            <a:r>
              <a:rPr lang="de-DE" kern="0" dirty="0"/>
              <a:t> (</a:t>
            </a:r>
            <a:r>
              <a:rPr lang="de-DE" kern="0" dirty="0" err="1"/>
              <a:t>ideally</a:t>
            </a:r>
            <a:r>
              <a:rPr lang="de-DE" kern="0" dirty="0"/>
              <a:t> </a:t>
            </a:r>
            <a:r>
              <a:rPr lang="de-DE" kern="0" dirty="0" err="1"/>
              <a:t>maintained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stewards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technology</a:t>
            </a:r>
            <a:r>
              <a:rPr lang="de-DE" kern="0" dirty="0"/>
              <a:t>, e.g. </a:t>
            </a:r>
            <a:r>
              <a:rPr lang="de-DE" kern="0" dirty="0" err="1"/>
              <a:t>maven-example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Maven-community etc.)</a:t>
            </a:r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000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https://github.com/golang/example</a:t>
            </a:r>
            <a:r>
              <a:rPr lang="de-DE" sz="1000" b="0" i="0" dirty="0">
                <a:solidFill>
                  <a:srgbClr val="172B4D"/>
                </a:solidFill>
                <a:effectLst/>
                <a:latin typeface="-apple-system"/>
              </a:rPr>
              <a:t>  </a:t>
            </a:r>
            <a:endParaRPr lang="de-DE" sz="1400" kern="0" dirty="0"/>
          </a:p>
          <a:p>
            <a:pPr marL="342900" indent="-342900">
              <a:buAutoNum type="arabicPeriod"/>
            </a:pPr>
            <a:r>
              <a:rPr lang="de-DE" kern="0" dirty="0"/>
              <a:t>Fork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r>
              <a:rPr lang="de-DE" kern="0" dirty="0"/>
              <a:t> </a:t>
            </a:r>
            <a:r>
              <a:rPr lang="de-DE" kern="0" dirty="0" err="1"/>
              <a:t>repository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Sharing_creates_value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a „</a:t>
            </a:r>
            <a:r>
              <a:rPr lang="de-DE" kern="0" dirty="0" err="1"/>
              <a:t>dummy</a:t>
            </a:r>
            <a:r>
              <a:rPr lang="de-DE" kern="0" dirty="0"/>
              <a:t>“</a:t>
            </a:r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400" kern="0" dirty="0" err="1"/>
              <a:t>tbd</a:t>
            </a:r>
            <a:endParaRPr lang="de-DE" sz="1400" kern="0" dirty="0"/>
          </a:p>
          <a:p>
            <a:pPr marL="342900" indent="-342900">
              <a:buAutoNum type="arabicPeriod"/>
            </a:pPr>
            <a:r>
              <a:rPr lang="de-DE" kern="0" dirty="0" err="1"/>
              <a:t>Establish</a:t>
            </a:r>
            <a:r>
              <a:rPr lang="de-DE" kern="0" dirty="0"/>
              <a:t> </a:t>
            </a:r>
            <a:r>
              <a:rPr lang="de-DE" kern="0" dirty="0" err="1"/>
              <a:t>branches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enrich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„</a:t>
            </a:r>
            <a:r>
              <a:rPr lang="de-DE" kern="0" dirty="0" err="1"/>
              <a:t>dummy</a:t>
            </a:r>
            <a:r>
              <a:rPr lang="de-DE" kern="0" dirty="0"/>
              <a:t>“ </a:t>
            </a:r>
            <a:r>
              <a:rPr lang="de-DE" kern="0" dirty="0" err="1"/>
              <a:t>with</a:t>
            </a:r>
            <a:r>
              <a:rPr lang="de-DE" kern="0" dirty="0"/>
              <a:t> test-</a:t>
            </a:r>
            <a:r>
              <a:rPr lang="de-DE" kern="0" dirty="0" err="1"/>
              <a:t>cases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interest</a:t>
            </a:r>
            <a:r>
              <a:rPr lang="de-DE" kern="0" dirty="0"/>
              <a:t> and </a:t>
            </a:r>
            <a:r>
              <a:rPr lang="de-DE" kern="0" dirty="0" err="1"/>
              <a:t>provide</a:t>
            </a:r>
            <a:r>
              <a:rPr lang="de-DE" kern="0" dirty="0"/>
              <a:t> a </a:t>
            </a:r>
            <a:r>
              <a:rPr lang="de-DE" kern="0" dirty="0" err="1"/>
              <a:t>description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„</a:t>
            </a:r>
            <a:r>
              <a:rPr lang="de-DE" kern="0" dirty="0" err="1"/>
              <a:t>expected</a:t>
            </a:r>
            <a:r>
              <a:rPr lang="de-DE" kern="0" dirty="0"/>
              <a:t> </a:t>
            </a:r>
            <a:r>
              <a:rPr lang="de-DE" kern="0" dirty="0" err="1"/>
              <a:t>behaviour</a:t>
            </a:r>
            <a:r>
              <a:rPr lang="de-DE" kern="0" dirty="0"/>
              <a:t>“ </a:t>
            </a:r>
            <a:r>
              <a:rPr lang="de-DE" kern="0" dirty="0" err="1"/>
              <a:t>if</a:t>
            </a:r>
            <a:r>
              <a:rPr lang="de-DE" kern="0" dirty="0"/>
              <a:t> </a:t>
            </a:r>
            <a:r>
              <a:rPr lang="de-DE" kern="0" dirty="0" err="1"/>
              <a:t>analyzed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an Open Source Management </a:t>
            </a:r>
            <a:r>
              <a:rPr lang="de-DE" kern="0" dirty="0" err="1"/>
              <a:t>tool</a:t>
            </a:r>
            <a:r>
              <a:rPr lang="de-DE" kern="0" dirty="0"/>
              <a:t> (e.g. ORT, </a:t>
            </a:r>
            <a:r>
              <a:rPr lang="de-DE" kern="0" dirty="0" err="1"/>
              <a:t>Fossology</a:t>
            </a:r>
            <a:r>
              <a:rPr lang="de-DE" kern="0" dirty="0"/>
              <a:t>,…)</a:t>
            </a:r>
          </a:p>
          <a:p>
            <a:pPr marL="522288" lvl="1" indent="-342900">
              <a:buAutoNum type="arabicPeriod"/>
            </a:pPr>
            <a:r>
              <a:rPr lang="de-DE" sz="1400" kern="0" dirty="0" err="1"/>
              <a:t>Adding</a:t>
            </a:r>
            <a:r>
              <a:rPr lang="de-DE" sz="1400" kern="0" dirty="0"/>
              <a:t> a </a:t>
            </a:r>
            <a:r>
              <a:rPr lang="de-DE" sz="1400" kern="0" dirty="0" err="1"/>
              <a:t>vulnerably</a:t>
            </a:r>
            <a:r>
              <a:rPr lang="de-DE" sz="1400" kern="0" dirty="0"/>
              <a:t> </a:t>
            </a:r>
            <a:r>
              <a:rPr lang="de-DE" sz="1400" kern="0" dirty="0" err="1"/>
              <a:t>go-component</a:t>
            </a:r>
            <a:r>
              <a:rPr lang="de-DE" sz="1400" kern="0" dirty="0"/>
              <a:t> </a:t>
            </a:r>
            <a:r>
              <a:rPr lang="de-DE" sz="1400" kern="0" dirty="0" err="1"/>
              <a:t>from</a:t>
            </a:r>
            <a:r>
              <a:rPr lang="de-DE" sz="1400" kern="0" dirty="0"/>
              <a:t> </a:t>
            </a:r>
            <a:r>
              <a:rPr lang="de-DE" sz="1400" kern="0" dirty="0">
                <a:hlinkClick r:id="rId3"/>
              </a:rPr>
              <a:t>https://pkg.go.dev/vuln/</a:t>
            </a:r>
            <a:r>
              <a:rPr lang="de-DE" sz="1400" kern="0" dirty="0"/>
              <a:t> in </a:t>
            </a:r>
            <a:r>
              <a:rPr lang="de-DE" sz="1400" kern="0" dirty="0" err="1"/>
              <a:t>Cargo.lock</a:t>
            </a:r>
            <a:r>
              <a:rPr lang="de-DE" sz="1400" kern="0" dirty="0"/>
              <a:t> =&gt; </a:t>
            </a:r>
            <a:r>
              <a:rPr lang="de-DE" sz="1400" kern="0" dirty="0" err="1"/>
              <a:t>expect</a:t>
            </a:r>
            <a:r>
              <a:rPr lang="de-DE" sz="1400" kern="0" dirty="0"/>
              <a:t> </a:t>
            </a:r>
            <a:r>
              <a:rPr lang="de-DE" sz="1400" kern="0" dirty="0" err="1"/>
              <a:t>security</a:t>
            </a:r>
            <a:r>
              <a:rPr lang="de-DE" sz="1400" kern="0" dirty="0"/>
              <a:t> </a:t>
            </a:r>
            <a:r>
              <a:rPr lang="de-DE" sz="1400" kern="0" dirty="0" err="1"/>
              <a:t>vulnerability</a:t>
            </a:r>
            <a:r>
              <a:rPr lang="de-DE" sz="1400" kern="0" dirty="0"/>
              <a:t> alert</a:t>
            </a:r>
          </a:p>
          <a:p>
            <a:pPr marL="342900" indent="-342900">
              <a:buAutoNum type="arabicPeriod"/>
            </a:pPr>
            <a:r>
              <a:rPr lang="de-DE" kern="0" dirty="0"/>
              <a:t>Use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dummies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testing</a:t>
            </a:r>
            <a:r>
              <a:rPr lang="de-DE" kern="0" dirty="0"/>
              <a:t> and </a:t>
            </a:r>
            <a:r>
              <a:rPr lang="de-DE" kern="0" dirty="0" err="1"/>
              <a:t>share</a:t>
            </a:r>
            <a:r>
              <a:rPr lang="de-DE" kern="0" dirty="0"/>
              <a:t> test-</a:t>
            </a:r>
            <a:r>
              <a:rPr lang="de-DE" kern="0" dirty="0" err="1"/>
              <a:t>cases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</a:t>
            </a:r>
            <a:r>
              <a:rPr lang="de-DE" kern="0" dirty="0" err="1"/>
              <a:t>new</a:t>
            </a:r>
            <a:r>
              <a:rPr lang="de-DE" kern="0" dirty="0"/>
              <a:t> </a:t>
            </a:r>
            <a:r>
              <a:rPr lang="de-DE" kern="0" dirty="0" err="1"/>
              <a:t>branches</a:t>
            </a:r>
            <a:r>
              <a:rPr lang="de-DE" kern="0" dirty="0"/>
              <a:t> in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repositories</a:t>
            </a:r>
            <a:endParaRPr lang="de-DE" kern="0" dirty="0"/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400" kern="0" dirty="0" err="1"/>
              <a:t>run</a:t>
            </a:r>
            <a:r>
              <a:rPr lang="de-DE" sz="1400" kern="0" dirty="0"/>
              <a:t> ORT </a:t>
            </a:r>
            <a:r>
              <a:rPr lang="de-DE" sz="1400" kern="0" dirty="0" err="1"/>
              <a:t>with</a:t>
            </a:r>
            <a:r>
              <a:rPr lang="de-DE" sz="1400" kern="0" dirty="0"/>
              <a:t> </a:t>
            </a:r>
            <a:r>
              <a:rPr lang="de-DE" sz="1400" kern="0" dirty="0" err="1"/>
              <a:t>vulnerableCode</a:t>
            </a:r>
            <a:r>
              <a:rPr lang="de-DE" sz="1400" kern="0" dirty="0"/>
              <a:t> </a:t>
            </a:r>
            <a:r>
              <a:rPr lang="de-DE" sz="1400" kern="0" dirty="0" err="1"/>
              <a:t>integration</a:t>
            </a:r>
            <a:r>
              <a:rPr lang="de-DE" sz="1400" kern="0" dirty="0"/>
              <a:t> via </a:t>
            </a:r>
            <a:r>
              <a:rPr lang="de-DE" sz="1400" kern="0" dirty="0" err="1"/>
              <a:t>Advisor</a:t>
            </a:r>
            <a:r>
              <a:rPr lang="de-DE" sz="1400" kern="0" dirty="0"/>
              <a:t> on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dummy</a:t>
            </a:r>
            <a:r>
              <a:rPr lang="de-DE" sz="1400" kern="0" dirty="0"/>
              <a:t> </a:t>
            </a:r>
            <a:r>
              <a:rPr lang="de-DE" sz="1400" kern="0" dirty="0" err="1"/>
              <a:t>repository</a:t>
            </a:r>
            <a:endParaRPr lang="de-DE" sz="1400" kern="0" dirty="0"/>
          </a:p>
          <a:p>
            <a:pPr marL="342900" indent="-342900">
              <a:buAutoNum type="arabicPeriod"/>
            </a:pPr>
            <a:endParaRPr lang="de-DE" sz="400" kern="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F65F5C3-D880-C28E-56C1-5F925BB77E90}"/>
              </a:ext>
            </a:extLst>
          </p:cNvPr>
          <p:cNvSpPr txBox="1">
            <a:spLocks/>
          </p:cNvSpPr>
          <p:nvPr/>
        </p:nvSpPr>
        <p:spPr bwMode="auto">
          <a:xfrm>
            <a:off x="712350" y="5616762"/>
            <a:ext cx="11088687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Tool </a:t>
            </a:r>
            <a:r>
              <a:rPr lang="de-DE" kern="0" dirty="0" err="1"/>
              <a:t>communities</a:t>
            </a:r>
            <a:r>
              <a:rPr lang="de-DE" kern="0" dirty="0"/>
              <a:t> </a:t>
            </a:r>
            <a:r>
              <a:rPr lang="de-DE" kern="0" dirty="0" err="1"/>
              <a:t>could</a:t>
            </a:r>
            <a:r>
              <a:rPr lang="de-DE" kern="0" dirty="0"/>
              <a:t> </a:t>
            </a:r>
            <a:r>
              <a:rPr lang="de-DE" kern="0" dirty="0" err="1"/>
              <a:t>use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Dummies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test</a:t>
            </a:r>
            <a:r>
              <a:rPr lang="de-DE" kern="0" dirty="0"/>
              <a:t> </a:t>
            </a:r>
            <a:r>
              <a:rPr lang="de-DE" kern="0" dirty="0" err="1"/>
              <a:t>against</a:t>
            </a:r>
            <a:r>
              <a:rPr lang="de-DE" kern="0" dirty="0"/>
              <a:t> </a:t>
            </a:r>
            <a:r>
              <a:rPr lang="de-DE" kern="0" dirty="0" err="1"/>
              <a:t>them</a:t>
            </a:r>
            <a:r>
              <a:rPr lang="de-DE" kern="0" dirty="0"/>
              <a:t> =&gt; „golden </a:t>
            </a:r>
            <a:r>
              <a:rPr lang="de-DE" kern="0" dirty="0" err="1"/>
              <a:t>repositories</a:t>
            </a:r>
            <a:r>
              <a:rPr lang="de-DE" kern="0" dirty="0"/>
              <a:t>“ (in </a:t>
            </a:r>
            <a:r>
              <a:rPr lang="de-DE" kern="0" dirty="0" err="1"/>
              <a:t>relation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„golden </a:t>
            </a:r>
            <a:r>
              <a:rPr lang="de-DE" kern="0" dirty="0" err="1"/>
              <a:t>files</a:t>
            </a:r>
            <a:r>
              <a:rPr lang="de-DE" kern="0" dirty="0"/>
              <a:t>“ e.g. </a:t>
            </a:r>
            <a:r>
              <a:rPr lang="de-DE" kern="0" dirty="0">
                <a:hlinkClick r:id="rId4"/>
              </a:rPr>
              <a:t>https://medium.com/@jarifibrahim/golden-files-why-you-should-use-them-47087ec994bf</a:t>
            </a:r>
            <a:r>
              <a:rPr lang="de-DE" kern="0" dirty="0"/>
              <a:t> )</a:t>
            </a:r>
          </a:p>
          <a:p>
            <a:pPr marL="342900" indent="-342900">
              <a:buAutoNum type="arabicPeriod"/>
            </a:pPr>
            <a:r>
              <a:rPr lang="de-DE" kern="0" dirty="0" err="1"/>
              <a:t>Establish</a:t>
            </a:r>
            <a:r>
              <a:rPr lang="de-DE" kern="0" dirty="0"/>
              <a:t> </a:t>
            </a:r>
            <a:r>
              <a:rPr lang="de-DE" kern="0" dirty="0" err="1"/>
              <a:t>standardized</a:t>
            </a:r>
            <a:r>
              <a:rPr lang="de-DE" kern="0" dirty="0"/>
              <a:t> </a:t>
            </a:r>
            <a:r>
              <a:rPr lang="de-DE" kern="0" dirty="0" err="1"/>
              <a:t>processing</a:t>
            </a:r>
            <a:r>
              <a:rPr lang="de-DE" kern="0" dirty="0"/>
              <a:t> </a:t>
            </a:r>
            <a:r>
              <a:rPr lang="de-DE" kern="0" dirty="0" err="1"/>
              <a:t>independent</a:t>
            </a:r>
            <a:r>
              <a:rPr lang="de-DE" kern="0" dirty="0"/>
              <a:t> </a:t>
            </a:r>
            <a:r>
              <a:rPr lang="de-DE" kern="0" dirty="0" err="1"/>
              <a:t>from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technology</a:t>
            </a:r>
            <a:endParaRPr lang="de-DE" kern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0985494-EC05-D363-83B3-6342BC9F64FC}"/>
              </a:ext>
            </a:extLst>
          </p:cNvPr>
          <p:cNvSpPr txBox="1">
            <a:spLocks/>
          </p:cNvSpPr>
          <p:nvPr/>
        </p:nvSpPr>
        <p:spPr bwMode="auto">
          <a:xfrm>
            <a:off x="554831" y="2046541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 err="1"/>
              <a:t>Idea</a:t>
            </a:r>
            <a:r>
              <a:rPr lang="de-DE" b="1" kern="0" dirty="0"/>
              <a:t> / </a:t>
            </a:r>
            <a:r>
              <a:rPr lang="de-DE" b="1" kern="0" dirty="0" err="1"/>
              <a:t>Proposal</a:t>
            </a:r>
            <a:endParaRPr lang="de-DE" b="1" kern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9800243-FF6F-E255-C93E-678A22020CCA}"/>
              </a:ext>
            </a:extLst>
          </p:cNvPr>
          <p:cNvSpPr txBox="1">
            <a:spLocks/>
          </p:cNvSpPr>
          <p:nvPr/>
        </p:nvSpPr>
        <p:spPr bwMode="auto">
          <a:xfrm>
            <a:off x="554831" y="1303577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/>
              <a:t>Need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8D10761-A3AC-E240-343E-90A103BD3CAA}"/>
              </a:ext>
            </a:extLst>
          </p:cNvPr>
          <p:cNvSpPr txBox="1">
            <a:spLocks/>
          </p:cNvSpPr>
          <p:nvPr/>
        </p:nvSpPr>
        <p:spPr bwMode="auto">
          <a:xfrm>
            <a:off x="614952" y="5317023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5047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potential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forking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8625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C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https://github.com/mrsarm/helloworld-c , https://github.com/jithin-renji/Nuke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GO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4"/>
              </a:rPr>
              <a:t>https://github.com/go-training/helloworld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Python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5"/>
              </a:rPr>
              <a:t>https://github.com/dbarnett/python-helloworld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Java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6"/>
              </a:rPr>
              <a:t>https://github.com/DEV3L/java-mvn-hello-world-web-app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C#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7"/>
              </a:rPr>
              <a:t>https://github.com/richk1/HelloWorldRUI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JavaScript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7"/>
              </a:rPr>
              <a:t>https://github.com/richk1/HelloWorldRUI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Rust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8"/>
              </a:rPr>
              <a:t>https://github.com/aalmiray/helloworld-rust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9"/>
              </a:rPr>
              <a:t>https://github.com/rust-lang/rust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SPDX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10"/>
              </a:rPr>
              <a:t>https://github.com/david-a-wheeler/spdx-tutorial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11"/>
              </a:rPr>
              <a:t>https://github.com/spdx/spdx-examples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stewards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(e.g.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9"/>
              </a:rPr>
              <a:t>https://github.com/rust-lang/rust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</a:rPr>
              <a:t>;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 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raw</a:t>
            </a:r>
            <a:r>
              <a:rPr lang="de-DE" dirty="0"/>
              <a:t>“ </a:t>
            </a:r>
            <a:r>
              <a:rPr lang="de-DE" dirty="0" err="1"/>
              <a:t>dummies</a:t>
            </a:r>
            <a:r>
              <a:rPr lang="de-DE" dirty="0"/>
              <a:t> (w/o </a:t>
            </a:r>
            <a:r>
              <a:rPr lang="de-DE" dirty="0" err="1"/>
              <a:t>modification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and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/</a:t>
            </a:r>
            <a:r>
              <a:rPr lang="de-DE" dirty="0" err="1"/>
              <a:t>irritations</a:t>
            </a:r>
            <a:r>
              <a:rPr lang="de-DE" dirty="0"/>
              <a:t>.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7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4483F-DC86-7267-8FFE-D757C309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6E3FCF-1ECB-ABB7-A9BD-C560BCAB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5" y="1348109"/>
            <a:ext cx="8724550" cy="490236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34CE7B6-0C75-D76D-B88B-A8AA8FD8C9BF}"/>
              </a:ext>
            </a:extLst>
          </p:cNvPr>
          <p:cNvSpPr/>
          <p:nvPr/>
        </p:nvSpPr>
        <p:spPr bwMode="auto">
          <a:xfrm>
            <a:off x="3890461" y="493899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Component</a:t>
            </a:r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224D2065-0D6A-7693-DC41-84560092F7D6}"/>
              </a:ext>
            </a:extLst>
          </p:cNvPr>
          <p:cNvSpPr/>
          <p:nvPr/>
        </p:nvSpPr>
        <p:spPr bwMode="auto">
          <a:xfrm>
            <a:off x="4630090" y="4938996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License (</a:t>
            </a:r>
            <a:r>
              <a:rPr lang="de-DE" sz="700" b="1" dirty="0" err="1">
                <a:solidFill>
                  <a:schemeClr val="tx1"/>
                </a:solidFill>
              </a:rPr>
              <a:t>Metadata</a:t>
            </a:r>
            <a:r>
              <a:rPr lang="de-DE" sz="7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4D6436D3-1607-EAD4-A42F-9A59AC149C28}"/>
              </a:ext>
            </a:extLst>
          </p:cNvPr>
          <p:cNvSpPr/>
          <p:nvPr/>
        </p:nvSpPr>
        <p:spPr bwMode="auto">
          <a:xfrm>
            <a:off x="5387894" y="493899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Obligation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9B0F92-B98A-8426-B912-733937BEEB69}"/>
              </a:ext>
            </a:extLst>
          </p:cNvPr>
          <p:cNvSpPr/>
          <p:nvPr/>
        </p:nvSpPr>
        <p:spPr bwMode="auto">
          <a:xfrm>
            <a:off x="146808" y="2734812"/>
            <a:ext cx="1393970" cy="22734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>
                <a:solidFill>
                  <a:schemeClr val="tx1"/>
                </a:solidFill>
              </a:rPr>
              <a:t>Dummy-</a:t>
            </a:r>
            <a:r>
              <a:rPr lang="de-DE" b="1" dirty="0" err="1">
                <a:solidFill>
                  <a:schemeClr val="tx1"/>
                </a:solidFill>
              </a:rPr>
              <a:t>repository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5DA426-D1C2-F939-3EEA-FA33422D1C03}"/>
              </a:ext>
            </a:extLst>
          </p:cNvPr>
          <p:cNvSpPr/>
          <p:nvPr/>
        </p:nvSpPr>
        <p:spPr bwMode="auto">
          <a:xfrm>
            <a:off x="10480642" y="3428999"/>
            <a:ext cx="1393970" cy="14212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Expected</a:t>
            </a:r>
            <a:r>
              <a:rPr lang="de-DE" b="1" dirty="0">
                <a:solidFill>
                  <a:schemeClr val="tx1"/>
                </a:solidFill>
              </a:rPr>
              <a:t> Output 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900" b="1" dirty="0">
                <a:solidFill>
                  <a:schemeClr val="tx1"/>
                </a:solidFill>
              </a:rPr>
              <a:t>(</a:t>
            </a:r>
            <a:r>
              <a:rPr lang="de-DE" sz="900" b="1" dirty="0" err="1">
                <a:solidFill>
                  <a:schemeClr val="tx1"/>
                </a:solidFill>
              </a:rPr>
              <a:t>depending</a:t>
            </a:r>
            <a:r>
              <a:rPr lang="de-DE" sz="900" b="1" dirty="0">
                <a:solidFill>
                  <a:schemeClr val="tx1"/>
                </a:solidFill>
              </a:rPr>
              <a:t> on </a:t>
            </a:r>
            <a:r>
              <a:rPr lang="de-DE" sz="900" b="1" dirty="0" err="1">
                <a:solidFill>
                  <a:schemeClr val="tx1"/>
                </a:solidFill>
              </a:rPr>
              <a:t>distribution</a:t>
            </a:r>
            <a:r>
              <a:rPr lang="de-DE" sz="900" b="1" dirty="0">
                <a:solidFill>
                  <a:schemeClr val="tx1"/>
                </a:solidFill>
              </a:rPr>
              <a:t> </a:t>
            </a:r>
            <a:r>
              <a:rPr lang="de-DE" sz="900" b="1" dirty="0" err="1">
                <a:solidFill>
                  <a:schemeClr val="tx1"/>
                </a:solidFill>
              </a:rPr>
              <a:t>context</a:t>
            </a:r>
            <a:r>
              <a:rPr lang="de-DE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914A23-4C94-618D-95EB-C80F7B5DF7D0}"/>
              </a:ext>
            </a:extLst>
          </p:cNvPr>
          <p:cNvSpPr/>
          <p:nvPr/>
        </p:nvSpPr>
        <p:spPr bwMode="auto">
          <a:xfrm>
            <a:off x="5913604" y="4905441"/>
            <a:ext cx="1393970" cy="1345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Expected</a:t>
            </a:r>
            <a:r>
              <a:rPr lang="de-DE" b="1" dirty="0">
                <a:solidFill>
                  <a:schemeClr val="tx1"/>
                </a:solidFill>
              </a:rPr>
              <a:t> Output 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Branch 1: </a:t>
            </a:r>
            <a:r>
              <a:rPr lang="de-DE" sz="1100" dirty="0" err="1">
                <a:solidFill>
                  <a:schemeClr val="tx1"/>
                </a:solidFill>
              </a:rPr>
              <a:t>security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vulnerabily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D5A0403-6C89-8A6D-4348-1697A9DA2D58}"/>
              </a:ext>
            </a:extLst>
          </p:cNvPr>
          <p:cNvSpPr/>
          <p:nvPr/>
        </p:nvSpPr>
        <p:spPr bwMode="auto">
          <a:xfrm>
            <a:off x="1540778" y="3598877"/>
            <a:ext cx="380301" cy="46139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8531C4-4B2A-298F-96AB-E1F7DB7BE107}"/>
              </a:ext>
            </a:extLst>
          </p:cNvPr>
          <p:cNvSpPr txBox="1"/>
          <p:nvPr/>
        </p:nvSpPr>
        <p:spPr>
          <a:xfrm>
            <a:off x="260059" y="4328719"/>
            <a:ext cx="1388376" cy="5215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e.g. Branch1/log4j-Dependency</a:t>
            </a:r>
          </a:p>
        </p:txBody>
      </p:sp>
    </p:spTree>
    <p:extLst>
      <p:ext uri="{BB962C8B-B14F-4D97-AF65-F5344CB8AC3E}">
        <p14:creationId xmlns:p14="http://schemas.microsoft.com/office/powerpoint/2010/main" val="1474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Showcase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66B9E1-9576-DBAB-8DEC-ED0539AF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4" y="2163636"/>
            <a:ext cx="7709483" cy="340727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85F846C-3450-4544-31C4-BEBC81436E96}"/>
              </a:ext>
            </a:extLst>
          </p:cNvPr>
          <p:cNvSpPr/>
          <p:nvPr/>
        </p:nvSpPr>
        <p:spPr bwMode="auto">
          <a:xfrm>
            <a:off x="1493240" y="2852257"/>
            <a:ext cx="5066951" cy="279353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3223485" cy="2754600"/>
          </a:xfrm>
        </p:spPr>
        <p:txBody>
          <a:bodyPr/>
          <a:lstStyle/>
          <a:p>
            <a:r>
              <a:rPr lang="de-DE" dirty="0"/>
              <a:t>Demo Repository (initial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ORTs</a:t>
            </a:r>
          </a:p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fallback</a:t>
            </a:r>
            <a:r>
              <a:rPr lang="de-DE" dirty="0"/>
              <a:t>*:  </a:t>
            </a:r>
          </a:p>
          <a:p>
            <a:r>
              <a:rPr lang="de-DE" dirty="0" err="1"/>
              <a:t>project.spdx.yml</a:t>
            </a:r>
            <a:r>
              <a:rPr lang="de-DE" dirty="0"/>
              <a:t>-file</a:t>
            </a:r>
          </a:p>
          <a:p>
            <a:r>
              <a:rPr lang="de-DE" dirty="0"/>
              <a:t>(*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https://github.com/oss-review-toolkit/ort/blob/main/plugins/package-managers/spdx/src/funTest/assets/projects/synthetic/inline-packages/project-xyz.spdx.yml</a:t>
            </a:r>
            <a:r>
              <a:rPr lang="de-DE" dirty="0"/>
              <a:t> 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9DF2F4-D7D7-D7B6-9AC3-C72C9B8C5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23" y="512757"/>
            <a:ext cx="4355838" cy="55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724096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showcasing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show-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Branch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situation</a:t>
            </a:r>
            <a:r>
              <a:rPr lang="de-DE" dirty="0"/>
              <a:t> w/o fix</a:t>
            </a:r>
          </a:p>
          <a:p>
            <a:pPr marL="285750" indent="-285750">
              <a:buFontTx/>
              <a:buChar char="-"/>
            </a:pPr>
            <a:r>
              <a:rPr lang="de-DE" dirty="0"/>
              <a:t>Branch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e.g.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declared</a:t>
            </a:r>
            <a:r>
              <a:rPr lang="de-DE" dirty="0"/>
              <a:t> a </a:t>
            </a:r>
            <a:r>
              <a:rPr lang="de-DE" dirty="0" err="1"/>
              <a:t>commercial</a:t>
            </a:r>
            <a:r>
              <a:rPr lang="de-DE" dirty="0"/>
              <a:t> </a:t>
            </a:r>
          </a:p>
          <a:p>
            <a:r>
              <a:rPr lang="de-DE" dirty="0" err="1"/>
              <a:t>license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provoqued</a:t>
            </a:r>
            <a:r>
              <a:rPr lang="de-DE" dirty="0"/>
              <a:t> a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Either</a:t>
            </a:r>
            <a:r>
              <a:rPr lang="de-DE" dirty="0"/>
              <a:t> extra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38F000-3137-D00C-9191-C434839F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45" y="1412875"/>
            <a:ext cx="6338364" cy="47275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9BA1851-3113-F2F2-F10B-0556298C89C5}"/>
              </a:ext>
            </a:extLst>
          </p:cNvPr>
          <p:cNvSpPr/>
          <p:nvPr/>
        </p:nvSpPr>
        <p:spPr bwMode="auto">
          <a:xfrm>
            <a:off x="4697836" y="4453503"/>
            <a:ext cx="2441196" cy="27788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03FC96-73F8-EB31-E7D8-9368D986A61D}"/>
              </a:ext>
            </a:extLst>
          </p:cNvPr>
          <p:cNvSpPr/>
          <p:nvPr/>
        </p:nvSpPr>
        <p:spPr bwMode="auto">
          <a:xfrm>
            <a:off x="4697836" y="4175615"/>
            <a:ext cx="2441196" cy="27788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4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139321"/>
          </a:xfrm>
        </p:spPr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repository</a:t>
            </a:r>
            <a:r>
              <a:rPr lang="de-DE" dirty="0"/>
              <a:t> (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endParaRPr lang="de-DE" dirty="0"/>
          </a:p>
          <a:p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commercial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, but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was </a:t>
            </a:r>
            <a:r>
              <a:rPr lang="de-DE" dirty="0" err="1"/>
              <a:t>acquired</a:t>
            </a:r>
            <a:r>
              <a:rPr lang="de-DE" dirty="0"/>
              <a:t>.</a:t>
            </a:r>
          </a:p>
          <a:p>
            <a:r>
              <a:rPr lang="de-DE" dirty="0"/>
              <a:t>Thus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waived</a:t>
            </a:r>
            <a:r>
              <a:rPr lang="de-DE" dirty="0"/>
              <a:t> in</a:t>
            </a:r>
          </a:p>
          <a:p>
            <a:r>
              <a:rPr lang="de-DE" dirty="0" err="1"/>
              <a:t>the</a:t>
            </a:r>
            <a:r>
              <a:rPr lang="de-DE" dirty="0"/>
              <a:t> .</a:t>
            </a:r>
            <a:r>
              <a:rPr lang="de-DE" dirty="0" err="1"/>
              <a:t>ort.yml</a:t>
            </a:r>
            <a:r>
              <a:rPr lang="de-DE" dirty="0"/>
              <a:t>-file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gone</a:t>
            </a:r>
            <a:r>
              <a:rPr lang="de-DE" dirty="0"/>
              <a:t>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B520EA-5CE7-388F-FC6B-C15BD4ED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62" y="1201174"/>
            <a:ext cx="6042891" cy="49086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A57EE9-4325-C06E-212B-7CD94F82E3BB}"/>
              </a:ext>
            </a:extLst>
          </p:cNvPr>
          <p:cNvSpPr/>
          <p:nvPr/>
        </p:nvSpPr>
        <p:spPr bwMode="auto">
          <a:xfrm>
            <a:off x="4035105" y="3095538"/>
            <a:ext cx="6476301" cy="4530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CAFEBE-F0B5-4A4F-9021-C688EC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99" y="5982915"/>
            <a:ext cx="6929309" cy="36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E7417DF-FB61-4D81-6C12-78C28809FF3E}"/>
              </a:ext>
            </a:extLst>
          </p:cNvPr>
          <p:cNvCxnSpPr/>
          <p:nvPr/>
        </p:nvCxnSpPr>
        <p:spPr bwMode="auto">
          <a:xfrm flipV="1">
            <a:off x="2188497" y="3548543"/>
            <a:ext cx="2333169" cy="2434372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2078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1.xml><?xml version="1.0" encoding="utf-8"?>
<p4ppTags>
  <Name>Three columns + Navigation</Name>
  <PpLayout>32</PpLayout>
  <Index>20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Two rows + Navigation</Name>
  <PpLayout>32</PpLayout>
  <Index>21</Index>
</p4ppTags>
</file>

<file path=customXml/item14.xml><?xml version="1.0" encoding="utf-8"?>
<p4ppTags>
  <Name>Three columns</Name>
  <PpLayout>32</PpLayout>
  <Index>14</Index>
</p4ppTags>
</file>

<file path=customXml/item15.xml><?xml version="1.0" encoding="utf-8"?>
<p4ppTags/>
</file>

<file path=customXml/item16.xml><?xml version="1.0" encoding="utf-8"?>
<p4ppTags>
  <Name>Two columns</Name>
  <PpLayout>29</PpLayout>
  <Index>12</Index>
</p4ppTags>
</file>

<file path=customXml/item17.xml><?xml version="1.0" encoding="utf-8"?>
<p4ppTags>
  <Name>One object (small)</Name>
  <PpLayout>16</PpLayout>
  <Index>11</Index>
</p4ppTags>
</file>

<file path=customXml/item18.xml><?xml version="1.0" encoding="utf-8"?>
<p4ppTags>
  <Name>One object (small) + Navigation</Name>
  <PpLayout>32</PpLayout>
  <Index>18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Free Content + Navigation</Name>
  <PpLayout>32</PpLayout>
  <Index>16</Index>
</p4ppTags>
</file>

<file path=customXml/item4.xml><?xml version="1.0" encoding="utf-8"?>
<p4ppTags>
  <Name>Free Content</Name>
  <PpLayout>11</PpLayout>
  <Index>9</Index>
</p4ppTags>
</file>

<file path=customXml/item5.xml><?xml version="1.0" encoding="utf-8"?>
<p4ppTags>
  <Name>Text + Index</Name>
  <PpLayout>32</PpLayout>
  <Index>8</Index>
</p4ppTags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8.xml><?xml version="1.0" encoding="utf-8"?>
<p4ppTags>
  <Name>One object (large) + Navigation</Name>
  <PpLayout>32</PpLayout>
  <Index>17</Index>
</p4ppTags>
</file>

<file path=customXml/item9.xml><?xml version="1.0" encoding="utf-8"?>
<p4ppTags>
  <Name>Four objects</Name>
  <PpLayout>24</PpLayout>
  <Index>15</Index>
</p4ppTags>
</file>

<file path=customXml/itemProps1.xml><?xml version="1.0" encoding="utf-8"?>
<ds:datastoreItem xmlns:ds="http://schemas.openxmlformats.org/officeDocument/2006/customXml" ds:itemID="{38AB8DE4-FD9B-4166-BEC3-3F1753596133}">
  <ds:schemaRefs/>
</ds:datastoreItem>
</file>

<file path=customXml/itemProps10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1.xml><?xml version="1.0" encoding="utf-8"?>
<ds:datastoreItem xmlns:ds="http://schemas.openxmlformats.org/officeDocument/2006/customXml" ds:itemID="{85D77EE6-52B7-48BE-9EDB-748F1EBB53DE}">
  <ds:schemaRefs/>
</ds:datastoreItem>
</file>

<file path=customXml/itemProps12.xml><?xml version="1.0" encoding="utf-8"?>
<ds:datastoreItem xmlns:ds="http://schemas.openxmlformats.org/officeDocument/2006/customXml" ds:itemID="{D7BABA95-BFFE-422B-8591-3271669EEA88}">
  <ds:schemaRefs/>
</ds:datastoreItem>
</file>

<file path=customXml/itemProps13.xml><?xml version="1.0" encoding="utf-8"?>
<ds:datastoreItem xmlns:ds="http://schemas.openxmlformats.org/officeDocument/2006/customXml" ds:itemID="{6C79E4F8-DCFB-483C-880A-AEEC6AAFC838}">
  <ds:schemaRefs/>
</ds:datastoreItem>
</file>

<file path=customXml/itemProps14.xml><?xml version="1.0" encoding="utf-8"?>
<ds:datastoreItem xmlns:ds="http://schemas.openxmlformats.org/officeDocument/2006/customXml" ds:itemID="{15CF3461-70D1-4B54-AFAB-DAFDA0A238CD}">
  <ds:schemaRefs/>
</ds:datastoreItem>
</file>

<file path=customXml/itemProps15.xml><?xml version="1.0" encoding="utf-8"?>
<ds:datastoreItem xmlns:ds="http://schemas.openxmlformats.org/officeDocument/2006/customXml" ds:itemID="{572FBA73-6DBF-45DA-8282-9342320CFAB0}">
  <ds:schemaRefs/>
</ds:datastoreItem>
</file>

<file path=customXml/itemProps16.xml><?xml version="1.0" encoding="utf-8"?>
<ds:datastoreItem xmlns:ds="http://schemas.openxmlformats.org/officeDocument/2006/customXml" ds:itemID="{1666F4C2-68F5-4840-A44A-1A646C0925A1}">
  <ds:schemaRefs/>
</ds:datastoreItem>
</file>

<file path=customXml/itemProps17.xml><?xml version="1.0" encoding="utf-8"?>
<ds:datastoreItem xmlns:ds="http://schemas.openxmlformats.org/officeDocument/2006/customXml" ds:itemID="{1618AA06-B22E-4D19-9680-0D7830426729}">
  <ds:schemaRefs/>
</ds:datastoreItem>
</file>

<file path=customXml/itemProps18.xml><?xml version="1.0" encoding="utf-8"?>
<ds:datastoreItem xmlns:ds="http://schemas.openxmlformats.org/officeDocument/2006/customXml" ds:itemID="{D9FE249F-833E-4CF0-BECB-552D01D7DC9E}">
  <ds:schemaRefs/>
</ds:datastoreItem>
</file>

<file path=customXml/itemProps2.xml><?xml version="1.0" encoding="utf-8"?>
<ds:datastoreItem xmlns:ds="http://schemas.openxmlformats.org/officeDocument/2006/customXml" ds:itemID="{80661B8B-A327-44F9-823B-4D9EE0B3EC78}">
  <ds:schemaRefs/>
</ds:datastoreItem>
</file>

<file path=customXml/itemProps3.xml><?xml version="1.0" encoding="utf-8"?>
<ds:datastoreItem xmlns:ds="http://schemas.openxmlformats.org/officeDocument/2006/customXml" ds:itemID="{7CC5F709-E74B-4E5F-A728-923D5062EBEF}">
  <ds:schemaRefs/>
</ds:datastoreItem>
</file>

<file path=customXml/itemProps4.xml><?xml version="1.0" encoding="utf-8"?>
<ds:datastoreItem xmlns:ds="http://schemas.openxmlformats.org/officeDocument/2006/customXml" ds:itemID="{D8097D0C-BE3E-4AEC-9593-65CFCCB19297}">
  <ds:schemaRefs/>
</ds:datastoreItem>
</file>

<file path=customXml/itemProps5.xml><?xml version="1.0" encoding="utf-8"?>
<ds:datastoreItem xmlns:ds="http://schemas.openxmlformats.org/officeDocument/2006/customXml" ds:itemID="{7E35FEDB-1F0E-4D67-A313-4AC59C26FF29}">
  <ds:schemaRefs/>
</ds:datastoreItem>
</file>

<file path=customXml/itemProps6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B27F640E-84DF-4F97-BC70-D045F1E6594F}">
  <ds:schemaRefs/>
</ds:datastoreItem>
</file>

<file path=customXml/itemProps9.xml><?xml version="1.0" encoding="utf-8"?>
<ds:datastoreItem xmlns:ds="http://schemas.openxmlformats.org/officeDocument/2006/customXml" ds:itemID="{1581BFFB-B4CE-47A8-BE77-DC1339B1E5A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Benutzerdefiniert</PresentationFormat>
  <Paragraphs>91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Wingdings</vt:lpstr>
      <vt:lpstr>Siemens 2016 – 16:9</vt:lpstr>
      <vt:lpstr>think-cell Folie</vt:lpstr>
      <vt:lpstr>Sharing OSM Test Dummies</vt:lpstr>
      <vt:lpstr>Current Situation</vt:lpstr>
      <vt:lpstr>Need and idea</vt:lpstr>
      <vt:lpstr>Some potential sources for forking</vt:lpstr>
      <vt:lpstr>Principle</vt:lpstr>
      <vt:lpstr>Showcase</vt:lpstr>
      <vt:lpstr>Showcase</vt:lpstr>
      <vt:lpstr>Showcase</vt:lpstr>
      <vt:lpstr>Showcase</vt:lpstr>
      <vt:lpstr>Showcase</vt:lpstr>
      <vt:lpstr>Showcase</vt:lpstr>
      <vt:lpstr>Showcase</vt:lpstr>
      <vt:lpstr>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Kurzmann Marcel (BD/PDL23)</cp:lastModifiedBy>
  <cp:revision>1426</cp:revision>
  <cp:lastPrinted>2018-03-01T11:33:30Z</cp:lastPrinted>
  <dcterms:created xsi:type="dcterms:W3CDTF">2006-04-07T10:01:45Z</dcterms:created>
  <dcterms:modified xsi:type="dcterms:W3CDTF">2023-12-05T20:51:28Z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