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91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80" r:id="rId25"/>
    <p:sldId id="284" r:id="rId26"/>
    <p:sldId id="285" r:id="rId27"/>
    <p:sldId id="288" r:id="rId28"/>
    <p:sldId id="286" r:id="rId29"/>
    <p:sldId id="293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8"/>
    <p:restoredTop sz="88453"/>
  </p:normalViewPr>
  <p:slideViewPr>
    <p:cSldViewPr snapToGrid="0">
      <p:cViewPr varScale="1">
        <p:scale>
          <a:sx n="132" d="100"/>
          <a:sy n="132" d="100"/>
        </p:scale>
        <p:origin x="1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(v1.4.0)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.4.0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 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(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Solution, </a:t>
            </a:r>
            <a:r>
              <a:rPr lang="de-DE" dirty="0" err="1"/>
              <a:t>Circumstances</a:t>
            </a:r>
            <a:r>
              <a:rPr lang="de-DE" dirty="0"/>
              <a:t>, etc.)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195216826"/>
              </p:ext>
            </p:extLst>
          </p:nvPr>
        </p:nvGraphicFramePr>
        <p:xfrm>
          <a:off x="715432" y="1193800"/>
          <a:ext cx="10003300" cy="52082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bracket for all compliance relevant information that is not directly related to source </a:t>
                      </a:r>
                      <a:r>
                        <a:rPr lang="en-GB" dirty="0"/>
                        <a:t>of a product / distribution item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completeness of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all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 specific information,</a:t>
                      </a:r>
                      <a:r>
                        <a:rPr lang="en-GB" dirty="0"/>
                        <a:t> including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change &amp; linkage status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r>
                        <a:rPr lang="de-DE" dirty="0"/>
                        <a:t>(via </a:t>
                      </a: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Follow the release cycle of a particular </a:t>
                      </a:r>
                      <a:r>
                        <a:rPr lang="en-GB" dirty="0"/>
                        <a:t>product</a:t>
                      </a:r>
                      <a:r>
                        <a:rPr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Organize access rights and assign 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canvas for reporting and analysis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composition</a:t>
                      </a:r>
                      <a:r>
                        <a:rPr lang="de-DE" dirty="0"/>
                        <a:t> &amp; in a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situation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Software Bill of Materials (SBOM)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External components, e.g. runtime environments, middleware or resources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Participants / Stakeholders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audience</a:t>
                      </a:r>
                      <a:r>
                        <a:rPr lang="de-DE" dirty="0"/>
                        <a:t> /</a:t>
                      </a:r>
                      <a:r>
                        <a:rPr lang="de-DE" dirty="0" err="1"/>
                        <a:t>distribution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events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Reporting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AE9DF-2E99-A34B-FCA9-9CF8C5005900}"/>
              </a:ext>
            </a:extLst>
          </p:cNvPr>
          <p:cNvSpPr txBox="1"/>
          <p:nvPr/>
        </p:nvSpPr>
        <p:spPr>
          <a:xfrm rot="2474679">
            <a:off x="9731141" y="2242686"/>
            <a:ext cx="21569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Next start May 11th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52221077"/>
              </p:ext>
            </p:extLst>
          </p:nvPr>
        </p:nvGraphicFramePr>
        <p:xfrm>
          <a:off x="715432" y="1193800"/>
          <a:ext cx="10826683" cy="46469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Document context and evolution of the context of a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Track all relevant changes in the project environment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legal circumstances, e.g. commercial aspects, trade secrets</a:t>
                      </a:r>
                      <a:r>
                        <a:rPr lang="en-GB" dirty="0"/>
                        <a:t>, export aspects</a:t>
                      </a:r>
                      <a:r>
                        <a:rPr dirty="0"/>
                        <a:t> or IP protection </a:t>
                      </a:r>
                      <a:r>
                        <a:rPr lang="en-GB" dirty="0"/>
                        <a:t>requirements</a:t>
                      </a:r>
                      <a:r>
                        <a:rPr dirty="0"/>
                        <a:t>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Document changes in project specific black lists or whitelists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Allow managing groups of projects with consistent policies &amp;</a:t>
                      </a:r>
                      <a:r>
                        <a:rPr lang="en-GB" baseline="0" dirty="0"/>
                        <a:t> rules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</a:t>
                      </a:r>
                      <a:r>
                        <a:rPr lang="en-GB" dirty="0"/>
                        <a:t>lack- and white</a:t>
                      </a:r>
                      <a:r>
                        <a:rPr dirty="0"/>
                        <a:t>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Project specific roles or policies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how to capture policies &amp; rules in a form that allows automation/repetition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COTS Management</a:t>
            </a:r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236524076"/>
              </p:ext>
            </p:extLst>
          </p:nvPr>
        </p:nvGraphicFramePr>
        <p:xfrm>
          <a:off x="715432" y="1193800"/>
          <a:ext cx="10826683" cy="41937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</a:t>
                      </a:r>
                      <a:r>
                        <a:rPr lang="en-GB" dirty="0"/>
                        <a:t>Commercial-</a:t>
                      </a:r>
                      <a:r>
                        <a:rPr dirty="0"/>
                        <a:t>Of</a:t>
                      </a:r>
                      <a:r>
                        <a:rPr lang="en-GB" dirty="0"/>
                        <a:t>f-</a:t>
                      </a:r>
                      <a:r>
                        <a:rPr dirty="0"/>
                        <a:t>The</a:t>
                      </a:r>
                      <a:r>
                        <a:rPr lang="en-GB" dirty="0"/>
                        <a:t>-</a:t>
                      </a:r>
                      <a:r>
                        <a:rPr dirty="0"/>
                        <a:t>Shelf (COTS) and infrastructure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tracking of composition as well as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vulnerability and compliance tracking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and provide data for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or infrastructure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place to store </a:t>
                      </a:r>
                      <a:r>
                        <a:rPr lang="en-GB" dirty="0"/>
                        <a:t>3</a:t>
                      </a:r>
                      <a:r>
                        <a:rPr lang="en-GB"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license information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(Review 3</a:t>
                      </a:r>
                      <a:r>
                        <a:rPr baseline="30000" dirty="0"/>
                        <a:t>rd</a:t>
                      </a:r>
                      <a:r>
                        <a:rPr lang="en-GB" dirty="0"/>
                        <a:t> </a:t>
                      </a:r>
                      <a:r>
                        <a:rPr dirty="0"/>
                        <a:t>party assemblies for known vulnerabilities)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data</a:t>
                      </a:r>
                      <a:r>
                        <a:rPr lang="en-GB" dirty="0"/>
                        <a:t> and metadata (if known)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data and metadata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Build consensus on whether to include the vulnerability information or not. It is not required for compliance purposes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1436771323"/>
              </p:ext>
            </p:extLst>
          </p:nvPr>
        </p:nvGraphicFramePr>
        <p:xfrm>
          <a:off x="715432" y="1193800"/>
          <a:ext cx="10826683" cy="4118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legal rights and obligations resulting from the usage of the listed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compliance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license information from all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(recent BoMs, infrastructure and COTS)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license obligations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effective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Composition analysis of all project related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their status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circumstances and requirements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List of legal obligations by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and mitigation hints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Independent from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status the analysis results may </a:t>
                      </a:r>
                      <a:r>
                        <a:rPr lang="en-GB" dirty="0"/>
                        <a:t>vary depending on</a:t>
                      </a:r>
                      <a:r>
                        <a:rPr dirty="0"/>
                        <a:t> changes in the circumstances. Thus analysis results should be versioned to allow allocation to </a:t>
                      </a:r>
                      <a:r>
                        <a:rPr lang="en-GB" dirty="0"/>
                        <a:t>related circumstances.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1145468036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Capture</a:t>
                      </a:r>
                      <a:r>
                        <a:rPr lang="en-GB" baseline="0" dirty="0"/>
                        <a:t> and archive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 provide</a:t>
                      </a:r>
                      <a:r>
                        <a:rPr dirty="0"/>
                        <a:t> legal information</a:t>
                      </a:r>
                      <a:r>
                        <a:rPr lang="en-GB" dirty="0"/>
                        <a:t> about licenses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Capture all license information including derived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license data changes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reference for original license texts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License data</a:t>
                      </a:r>
                      <a:r>
                        <a:rPr lang="en-GB" dirty="0"/>
                        <a:t> (updated)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combined with legal solver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separate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A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solver</a:t>
                      </a:r>
                      <a:r>
                        <a:rPr lang="de-DE" dirty="0"/>
                        <a:t> also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human </a:t>
                      </a:r>
                      <a:r>
                        <a:rPr lang="de-DE" dirty="0" err="1"/>
                        <a:t>worker</a:t>
                      </a:r>
                      <a:r>
                        <a:rPr lang="de-DE" dirty="0"/>
                        <a:t>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585829365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</a:t>
                      </a:r>
                      <a:r>
                        <a:rPr lang="de-DE" dirty="0" err="1"/>
                        <a:t>define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a specific output format</a:t>
                      </a:r>
                      <a:r>
                        <a:rPr lang="en-GB" dirty="0"/>
                        <a:t> (e.g. PDF, JSON,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6486"/>
              </p:ext>
            </p:extLst>
          </p:nvPr>
        </p:nvGraphicFramePr>
        <p:xfrm>
          <a:off x="665655" y="1161100"/>
          <a:ext cx="1101134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Review </a:t>
                      </a:r>
                      <a:r>
                        <a:rPr lang="de-DE" sz="1200" b="0" i="0" dirty="0" err="1">
                          <a:latin typeface="+mn-lt"/>
                        </a:rPr>
                        <a:t>spelling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add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some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Readme‘s</a:t>
                      </a:r>
                      <a:r>
                        <a:rPr lang="de-DE" sz="1200" b="0" i="0" dirty="0">
                          <a:latin typeface="+mn-lt"/>
                        </a:rPr>
                        <a:t> in </a:t>
                      </a:r>
                      <a:r>
                        <a:rPr lang="de-DE" sz="1200" b="0" i="0" dirty="0" err="1">
                          <a:latin typeface="+mn-lt"/>
                        </a:rPr>
                        <a:t>the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surrounding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review</a:t>
                      </a:r>
                      <a:r>
                        <a:rPr lang="de-DE" sz="1200" b="0" i="0" dirty="0">
                          <a:latin typeface="+mn-lt"/>
                        </a:rPr>
                        <a:t> &amp; </a:t>
                      </a:r>
                      <a:r>
                        <a:rPr lang="de-DE" sz="1200" b="0" i="0" dirty="0" err="1">
                          <a:latin typeface="+mn-lt"/>
                        </a:rPr>
                        <a:t>harmonize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definitions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a </a:t>
                      </a:r>
                      <a:r>
                        <a:rPr lang="de-DE" sz="1200" b="0" i="0" dirty="0" err="1">
                          <a:latin typeface="+mn-lt"/>
                        </a:rPr>
                        <a:t>few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samples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for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mapping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200" b="0" i="0" dirty="0" err="1">
                          <a:latin typeface="+mn-lt"/>
                        </a:rPr>
                        <a:t>and</a:t>
                      </a:r>
                      <a:r>
                        <a:rPr lang="de-DE" sz="1200" b="0" i="0" dirty="0">
                          <a:latin typeface="+mn-lt"/>
                        </a:rPr>
                        <a:t> Container)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well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License</a:t>
                      </a:r>
                      <a:r>
                        <a:rPr lang="de-DE" sz="12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CI/CD </a:t>
                      </a:r>
                      <a:r>
                        <a:rPr lang="de-DE" sz="1200" b="0" i="0" dirty="0" err="1">
                          <a:latin typeface="+mn-lt"/>
                        </a:rPr>
                        <a:t>rule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enforcement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changes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extended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29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22436" y="953542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7624043" y="3554662"/>
            <a:ext cx="28203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30" y="3174811"/>
            <a:ext cx="2982537" cy="728542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40297" y="4174947"/>
            <a:ext cx="1088485" cy="728543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4019684" y="3658076"/>
            <a:ext cx="382892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3969650" y="4063447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8" y="3951103"/>
            <a:ext cx="1" cy="16692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255534" y="4174948"/>
            <a:ext cx="1069515" cy="728542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840364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956877" y="3537905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>
            <a:off x="7624043" y="4539219"/>
            <a:ext cx="28203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6731558" y="3951103"/>
            <a:ext cx="1" cy="16692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>
            <a:off x="6852179" y="3001267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78355" y="3338520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67802" y="4220526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993550562"/>
              </p:ext>
            </p:extLst>
          </p:nvPr>
        </p:nvGraphicFramePr>
        <p:xfrm>
          <a:off x="715432" y="1193800"/>
          <a:ext cx="10826683" cy="48527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100315043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3771443650"/>
              </p:ext>
            </p:extLst>
          </p:nvPr>
        </p:nvGraphicFramePr>
        <p:xfrm>
          <a:off x="715432" y="1193800"/>
          <a:ext cx="10826683" cy="49644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3192</Words>
  <Application>Microsoft Macintosh PowerPoint</Application>
  <PresentationFormat>Breitbild</PresentationFormat>
  <Paragraphs>588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Avenir Book</vt:lpstr>
      <vt:lpstr>Avenir Book Oblique</vt:lpstr>
      <vt:lpstr>Avenir Heavy</vt:lpstr>
      <vt:lpstr>Times New Roman</vt:lpstr>
      <vt:lpstr>Wingdings</vt:lpstr>
      <vt:lpstr>Office-Design</vt:lpstr>
      <vt:lpstr>Capability Map</vt:lpstr>
      <vt:lpstr>Changelog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(Structure of Solution, Circumstances, etc.)</vt:lpstr>
      <vt:lpstr>ToolChain Capabilities - Policies &amp; Rules</vt:lpstr>
      <vt:lpstr>ToolChain Capabilities - COTS Management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51</cp:revision>
  <cp:lastPrinted>2019-12-06T17:03:19Z</cp:lastPrinted>
  <dcterms:modified xsi:type="dcterms:W3CDTF">2022-04-27T08:26:23Z</dcterms:modified>
</cp:coreProperties>
</file>