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2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89" r:id="rId10"/>
    <p:sldId id="291" r:id="rId11"/>
    <p:sldId id="266" r:id="rId12"/>
    <p:sldId id="263" r:id="rId13"/>
    <p:sldId id="264" r:id="rId14"/>
    <p:sldId id="294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80" r:id="rId26"/>
    <p:sldId id="284" r:id="rId27"/>
    <p:sldId id="285" r:id="rId28"/>
    <p:sldId id="288" r:id="rId29"/>
    <p:sldId id="286" r:id="rId30"/>
    <p:sldId id="293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Ellsiepen" initials="PE" lastIdx="37" clrIdx="0">
    <p:extLst>
      <p:ext uri="{19B8F6BF-5375-455C-9EA6-DF929625EA0E}">
        <p15:presenceInfo xmlns:p15="http://schemas.microsoft.com/office/powerpoint/2012/main" userId="Peter Ellsie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6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3D7"/>
          </a:solidFill>
        </a:fill>
      </a:tcStyle>
    </a:wholeTbl>
    <a:band2H>
      <a:tcTxStyle/>
      <a:tcStyle>
        <a:tcBdr/>
        <a:fill>
          <a:solidFill>
            <a:srgbClr val="E8EAEC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7E9"/>
          </a:solidFill>
        </a:fill>
      </a:tcStyle>
    </a:wholeTbl>
    <a:band2H>
      <a:tcTxStyle/>
      <a:tcStyle>
        <a:tcBdr/>
        <a:fill>
          <a:solidFill>
            <a:srgbClr val="F1F3F4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4"/>
    <p:restoredTop sz="88510"/>
  </p:normalViewPr>
  <p:slideViewPr>
    <p:cSldViewPr snapToGrid="0">
      <p:cViewPr varScale="1">
        <p:scale>
          <a:sx n="130" d="100"/>
          <a:sy n="130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Book"/>
      </a:defRPr>
    </a:lvl1pPr>
    <a:lvl2pPr indent="228600" latinLnBrk="0">
      <a:defRPr sz="1200">
        <a:latin typeface="+mn-lt"/>
        <a:ea typeface="+mn-ea"/>
        <a:cs typeface="+mn-cs"/>
        <a:sym typeface="Avenir Book"/>
      </a:defRPr>
    </a:lvl2pPr>
    <a:lvl3pPr indent="457200" latinLnBrk="0">
      <a:defRPr sz="1200">
        <a:latin typeface="+mn-lt"/>
        <a:ea typeface="+mn-ea"/>
        <a:cs typeface="+mn-cs"/>
        <a:sym typeface="Avenir Book"/>
      </a:defRPr>
    </a:lvl3pPr>
    <a:lvl4pPr indent="685800" latinLnBrk="0">
      <a:defRPr sz="1200">
        <a:latin typeface="+mn-lt"/>
        <a:ea typeface="+mn-ea"/>
        <a:cs typeface="+mn-cs"/>
        <a:sym typeface="Avenir Book"/>
      </a:defRPr>
    </a:lvl4pPr>
    <a:lvl5pPr indent="914400" latinLnBrk="0">
      <a:defRPr sz="1200">
        <a:latin typeface="+mn-lt"/>
        <a:ea typeface="+mn-ea"/>
        <a:cs typeface="+mn-cs"/>
        <a:sym typeface="Avenir Book"/>
      </a:defRPr>
    </a:lvl5pPr>
    <a:lvl6pPr indent="1143000" latinLnBrk="0">
      <a:defRPr sz="1200">
        <a:latin typeface="+mn-lt"/>
        <a:ea typeface="+mn-ea"/>
        <a:cs typeface="+mn-cs"/>
        <a:sym typeface="Avenir Book"/>
      </a:defRPr>
    </a:lvl6pPr>
    <a:lvl7pPr indent="1371600" latinLnBrk="0">
      <a:defRPr sz="1200">
        <a:latin typeface="+mn-lt"/>
        <a:ea typeface="+mn-ea"/>
        <a:cs typeface="+mn-cs"/>
        <a:sym typeface="Avenir Book"/>
      </a:defRPr>
    </a:lvl7pPr>
    <a:lvl8pPr indent="1600200" latinLnBrk="0">
      <a:defRPr sz="1200">
        <a:latin typeface="+mn-lt"/>
        <a:ea typeface="+mn-ea"/>
        <a:cs typeface="+mn-cs"/>
        <a:sym typeface="Avenir Book"/>
      </a:defRPr>
    </a:lvl8pPr>
    <a:lvl9pPr indent="1828800" latinLnBrk="0">
      <a:defRPr sz="12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this approaches focus on content inside a particular file</a:t>
            </a:r>
          </a:p>
          <a:p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Delta =&gt; difference in files, changes in files </a:t>
            </a:r>
          </a:p>
          <a:p>
            <a:endParaRPr lang="en-GB" dirty="0"/>
          </a:p>
          <a:p>
            <a:r>
              <a:rPr lang="en-GB" dirty="0"/>
              <a:t>Similarity =&gt; something similar (may be same file or parts of the file either with or without same codepage and formatting characters)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Snippet  =&gt; identify part or parts of a file that appear somewhere else as well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7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2170" y="1888812"/>
            <a:ext cx="12196340" cy="203180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2086060" y="2012805"/>
            <a:ext cx="8170859" cy="86793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62260" y="2905678"/>
            <a:ext cx="8390692" cy="749323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>
            <a:spLocks noGrp="1"/>
          </p:cNvSpPr>
          <p:nvPr>
            <p:ph type="title"/>
          </p:nvPr>
        </p:nvSpPr>
        <p:spPr>
          <a:xfrm>
            <a:off x="703362" y="314565"/>
            <a:ext cx="9001747" cy="6112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3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82335" y="1381602"/>
            <a:ext cx="4949536" cy="477186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79387" indent="-139700">
              <a:buChar char="•"/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378732" indent="-159657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84200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852487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Gerader Verbinder 10"/>
          <p:cNvSpPr/>
          <p:nvPr/>
        </p:nvSpPr>
        <p:spPr>
          <a:xfrm>
            <a:off x="682334" y="1319696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Gerader Verbinder 18"/>
          <p:cNvSpPr/>
          <p:nvPr/>
        </p:nvSpPr>
        <p:spPr>
          <a:xfrm>
            <a:off x="6497780" y="1316231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Textebene 1…"/>
          <p:cNvSpPr txBox="1"/>
          <p:nvPr/>
        </p:nvSpPr>
        <p:spPr>
          <a:xfrm>
            <a:off x="6561227" y="1381602"/>
            <a:ext cx="4949537" cy="4771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/>
            </a:lvl1pPr>
            <a:lvl2pPr marL="179387" indent="-1397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2pPr>
            <a:lvl3pPr marL="378732" indent="-15965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3pPr>
            <a:lvl4pPr marL="584200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4pPr>
            <a:lvl5pPr marL="852487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39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ubsection 1"/>
          <p:cNvSpPr txBox="1">
            <a:spLocks noGrp="1"/>
          </p:cNvSpPr>
          <p:nvPr>
            <p:ph type="body" sz="quarter" idx="13"/>
          </p:nvPr>
        </p:nvSpPr>
        <p:spPr>
          <a:xfrm>
            <a:off x="675648" y="968302"/>
            <a:ext cx="4962910" cy="37084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1</a:t>
            </a:r>
          </a:p>
        </p:txBody>
      </p:sp>
      <p:sp>
        <p:nvSpPr>
          <p:cNvPr id="41" name="Subsection 2"/>
          <p:cNvSpPr txBox="1">
            <a:spLocks noGrp="1"/>
          </p:cNvSpPr>
          <p:nvPr>
            <p:ph type="body" sz="quarter" idx="14"/>
          </p:nvPr>
        </p:nvSpPr>
        <p:spPr>
          <a:xfrm>
            <a:off x="6491094" y="968302"/>
            <a:ext cx="4962910" cy="37084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2</a:t>
            </a:r>
          </a:p>
        </p:txBody>
      </p:sp>
      <p:sp>
        <p:nvSpPr>
          <p:cNvPr id="42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43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701693" y="322997"/>
            <a:ext cx="8972244" cy="6028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519" y="6404292"/>
            <a:ext cx="245365" cy="26924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2D41"/>
              </a:solidFill>
              <a:latin typeface="Avenir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95160" y="1271520"/>
            <a:ext cx="10801080" cy="50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09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573759" y="358202"/>
            <a:ext cx="9828312" cy="59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95325" y="1271590"/>
            <a:ext cx="10801350" cy="50662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 marL="719137" indent="-542925"/>
            <a:lvl3pPr marL="859745" indent="-413657"/>
            <a:lvl4pPr marL="1195917" indent="-478367"/>
            <a:lvl5pPr marL="1377950" indent="-482600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4" name="Tooling-Group-Logo-Transparent.png" descr="Tooling-Group-Logo-Transparen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6" name="The Open Source Reference Tooling Working Group"/>
          <p:cNvSpPr txBox="1"/>
          <p:nvPr/>
        </p:nvSpPr>
        <p:spPr>
          <a:xfrm>
            <a:off x="365992" y="6406785"/>
            <a:ext cx="303544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de-DE" dirty="0"/>
              <a:t>Open Source Compliance </a:t>
            </a:r>
            <a:r>
              <a:rPr lang="de-DE" dirty="0" err="1"/>
              <a:t>Capability</a:t>
            </a:r>
            <a:r>
              <a:rPr lang="de-DE" dirty="0"/>
              <a:t> Model  (v1.5.0)</a:t>
            </a:r>
            <a:endParaRPr dirty="0"/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 i="1">
                <a:solidFill>
                  <a:srgbClr val="888C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hf hdr="0" dt="0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13742" marR="0" indent="-23753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AutoNum type="arabicPeriod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27062" marR="0" indent="-18097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26835" marR="0" indent="-20928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06487" marR="0" indent="-211137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460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032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604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176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ijnhemel/binaryanalysis-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oftwareheritage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ern-tools/ter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clearlydefined.io/?sort=releaseDate&amp;sortDesc=tru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rustsource/ts-deepsc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sz="quarter" idx="1"/>
          </p:nvPr>
        </p:nvSpPr>
        <p:spPr>
          <a:xfrm>
            <a:off x="2064381" y="2905678"/>
            <a:ext cx="8488571" cy="749323"/>
          </a:xfrm>
          <a:prstGeom prst="rect">
            <a:avLst/>
          </a:prstGeom>
        </p:spPr>
        <p:txBody>
          <a:bodyPr/>
          <a:lstStyle/>
          <a:p>
            <a:r>
              <a:rPr dirty="0"/>
              <a:t>OC Tooling Reference Workgroup - </a:t>
            </a:r>
            <a:r>
              <a:rPr lang="de-DE" dirty="0"/>
              <a:t>v</a:t>
            </a:r>
            <a:r>
              <a:rPr dirty="0"/>
              <a:t>1</a:t>
            </a:r>
            <a:r>
              <a:rPr lang="de-DE" dirty="0"/>
              <a:t>.4.0</a:t>
            </a:r>
            <a:endParaRPr dirty="0"/>
          </a:p>
        </p:txBody>
      </p:sp>
      <p:sp>
        <p:nvSpPr>
          <p:cNvPr id="63" name="v1.1 by Dr. Peter Ellsiepen (ESA) &amp; Jan Thielscher (TrustSource), 25.11.2019"/>
          <p:cNvSpPr txBox="1"/>
          <p:nvPr/>
        </p:nvSpPr>
        <p:spPr>
          <a:xfrm>
            <a:off x="2093508" y="3985528"/>
            <a:ext cx="454707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v1.</a:t>
            </a:r>
            <a:r>
              <a:rPr lang="en-GB" dirty="0"/>
              <a:t>4.0</a:t>
            </a:r>
            <a:r>
              <a:rPr dirty="0"/>
              <a:t> by </a:t>
            </a:r>
            <a:r>
              <a:rPr lang="de-DE" dirty="0"/>
              <a:t>Open Chain </a:t>
            </a:r>
            <a:r>
              <a:rPr lang="de-DE" dirty="0" err="1"/>
              <a:t>Tooling</a:t>
            </a:r>
            <a:r>
              <a:rPr lang="de-DE" dirty="0"/>
              <a:t> Workgroup , 30.3.22</a:t>
            </a:r>
            <a:br>
              <a:rPr lang="de-DE" dirty="0"/>
            </a:br>
            <a:r>
              <a:rPr lang="de-DE" dirty="0"/>
              <a:t>v1.3.2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dirty="0"/>
              <a:t>Dr. Peter Ellsiepen (ESA) &amp; Jan Thielscher (</a:t>
            </a:r>
            <a:r>
              <a:rPr dirty="0" err="1"/>
              <a:t>TrustSource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Input </a:t>
            </a:r>
            <a:r>
              <a:rPr lang="de-DE" dirty="0" err="1"/>
              <a:t>Condition</a:t>
            </a:r>
            <a:r>
              <a:rPr lang="de-DE" dirty="0"/>
              <a:t> Management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248401374"/>
              </p:ext>
            </p:extLst>
          </p:nvPr>
        </p:nvGraphicFramePr>
        <p:xfrm>
          <a:off x="715432" y="1193800"/>
          <a:ext cx="10826683" cy="39992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all </a:t>
                      </a:r>
                      <a:r>
                        <a:rPr lang="de-DE" dirty="0" err="1"/>
                        <a:t>copyright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holders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will not </a:t>
                      </a:r>
                      <a:r>
                        <a:rPr lang="de-DE" dirty="0" err="1"/>
                        <a:t>claim</a:t>
                      </a:r>
                      <a:r>
                        <a:rPr lang="de-DE" dirty="0"/>
                        <a:t> back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Prevent code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entering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repository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without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having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agreed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terms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seeked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repo-owner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Link 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Pull-</a:t>
                      </a:r>
                      <a:r>
                        <a:rPr lang="de-DE" dirty="0" err="1"/>
                        <a:t>request</a:t>
                      </a:r>
                      <a:r>
                        <a:rPr lang="de-DE"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code </a:t>
                      </a:r>
                      <a:r>
                        <a:rPr lang="de-DE" dirty="0" err="1"/>
                        <a:t>commited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through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confirmations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commiters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option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apply</a:t>
                      </a:r>
                      <a:r>
                        <a:rPr lang="de-DE" dirty="0"/>
                        <a:t> CLA-</a:t>
                      </a:r>
                      <a:r>
                        <a:rPr lang="de-DE" dirty="0" err="1"/>
                        <a:t>Assistant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SAP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6F4D2C-57B9-40DB-BDDA-22A701637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94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C Tooling Workgroup - ToolChain Capabilities - Snippet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Snippet </a:t>
            </a:r>
            <a:r>
              <a:rPr lang="de-DE" dirty="0"/>
              <a:t>&amp; </a:t>
            </a:r>
            <a:r>
              <a:rPr lang="de-DE" dirty="0" err="1"/>
              <a:t>Similarity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dirty="0"/>
              <a:t>Scanner</a:t>
            </a:r>
          </a:p>
        </p:txBody>
      </p:sp>
      <p:graphicFrame>
        <p:nvGraphicFramePr>
          <p:cNvPr id="198" name="Tabelle"/>
          <p:cNvGraphicFramePr/>
          <p:nvPr>
            <p:extLst>
              <p:ext uri="{D42A27DB-BD31-4B8C-83A1-F6EECF244321}">
                <p14:modId xmlns:p14="http://schemas.microsoft.com/office/powerpoint/2010/main" val="1753883804"/>
              </p:ext>
            </p:extLst>
          </p:nvPr>
        </p:nvGraphicFramePr>
        <p:xfrm>
          <a:off x="715432" y="1193800"/>
          <a:ext cx="10826683" cy="45869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7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Identify pieces of original code (source, object, binary) by comparing against known codebase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Ensure code is free from copyright infringements due to copying routines or third party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Discover re-use of code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Determine modification of identified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files for copies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sources for known snippets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Provide scan results including references to copies/identified origin (e.g. earliest known appearance)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Repository or file(s) to scan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Comparison basis (known data sets)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9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List of potential infringements with links to potential matches (e.g. in existing</a:t>
                      </a:r>
                      <a:r>
                        <a:rPr lang="en-GB" sz="1400" baseline="0" noProof="0" dirty="0"/>
                        <a:t> </a:t>
                      </a:r>
                      <a:r>
                        <a:rPr lang="en-GB" sz="1400" noProof="0" dirty="0"/>
                        <a:t>OSS)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Weighting/ordering</a:t>
                      </a:r>
                      <a:r>
                        <a:rPr lang="en-GB" sz="1400" baseline="0" noProof="0" dirty="0"/>
                        <a:t> of potential matches</a:t>
                      </a:r>
                      <a:endParaRPr lang="en-GB" sz="1400" noProof="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Snippet Scanning (e.g. plagiarism check), similarity scanning (rough check) and delta analysis (identify change) serve different purposes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While similarity analysis gives indication that something might require further analysis, Snippet scanning delivers proof of re-use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Similarity analysis also allows delta analysis to be performed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52906" y="6425419"/>
            <a:ext cx="235978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9004FD-7846-9420-98FC-69536DD95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C Tooling Workgroup - ToolChain Capabilities - Components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 err="1"/>
              <a:t>Metad</a:t>
            </a:r>
            <a:r>
              <a:rPr dirty="0" err="1"/>
              <a:t>ata</a:t>
            </a:r>
            <a:r>
              <a:rPr dirty="0"/>
              <a:t> Repository</a:t>
            </a:r>
          </a:p>
        </p:txBody>
      </p:sp>
      <p:graphicFrame>
        <p:nvGraphicFramePr>
          <p:cNvPr id="186" name="Tabelle"/>
          <p:cNvGraphicFramePr/>
          <p:nvPr>
            <p:extLst>
              <p:ext uri="{D42A27DB-BD31-4B8C-83A1-F6EECF244321}">
                <p14:modId xmlns:p14="http://schemas.microsoft.com/office/powerpoint/2010/main" val="1974107578"/>
              </p:ext>
            </p:extLst>
          </p:nvPr>
        </p:nvGraphicFramePr>
        <p:xfrm>
          <a:off x="703115" y="1116798"/>
          <a:ext cx="10826683" cy="50386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46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 and clearing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 on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8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Single point of truth for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Store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quality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verification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concenring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correctness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composition analysis (verification of dependency analysis)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search capabilities to identify </a:t>
                      </a:r>
                      <a:r>
                        <a:rPr lang="en-GB" noProof="0" dirty="0"/>
                        <a:t>existing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authentication</a:t>
                      </a:r>
                      <a:r>
                        <a:rPr lang="en-GB" dirty="0"/>
                        <a:t>/authorization</a:t>
                      </a:r>
                      <a:r>
                        <a:rPr dirty="0"/>
                        <a:t> to ensure responsible data handling/editing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14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identifier (e.g. purl) + already identified metadata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metadata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metadata, including package type (e.g. OSS, COTS, internal) and completion/ verification</a:t>
                      </a:r>
                      <a:r>
                        <a:rPr lang="en-GB" baseline="0" dirty="0"/>
                        <a:t> status of </a:t>
                      </a:r>
                      <a:r>
                        <a:rPr lang="en-GB" dirty="0"/>
                        <a:t>associated </a:t>
                      </a:r>
                      <a:r>
                        <a:rPr lang="en-GB" baseline="0" dirty="0"/>
                        <a:t>metadata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Containment structures (consists of)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Dependency structures (</a:t>
                      </a:r>
                      <a:r>
                        <a:rPr lang="en-GB" dirty="0"/>
                        <a:t>depends on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Optional: relate known vulnerability information </a:t>
                      </a:r>
                      <a:r>
                        <a:rPr lang="de-DE" dirty="0"/>
                        <a:t>(not OSC </a:t>
                      </a:r>
                      <a:r>
                        <a:rPr lang="de-DE" dirty="0" err="1"/>
                        <a:t>specific</a:t>
                      </a:r>
                      <a:r>
                        <a:rPr lang="de-DE" dirty="0"/>
                        <a:t>, but a </a:t>
                      </a:r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place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Archive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provided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capability</a:t>
                      </a:r>
                      <a:r>
                        <a:rPr lang="de-DE" dirty="0"/>
                        <a:t>. Tools </a:t>
                      </a:r>
                      <a:r>
                        <a:rPr lang="de-DE" dirty="0" err="1"/>
                        <a:t>supporting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functions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not limited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beeing</a:t>
                      </a:r>
                      <a:r>
                        <a:rPr lang="de-DE" dirty="0"/>
                        <a:t> separate.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68E701-6F91-6385-3700-C2938373A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C Tooling Workgroup - ToolChain Capabilities - Project1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</a:t>
            </a:r>
            <a:r>
              <a:rPr lang="de-DE" dirty="0"/>
              <a:t>Case</a:t>
            </a:r>
            <a:r>
              <a:rPr dirty="0"/>
              <a:t> </a:t>
            </a:r>
            <a:r>
              <a:rPr lang="en-GB" dirty="0"/>
              <a:t>D</a:t>
            </a:r>
            <a:r>
              <a:rPr dirty="0" err="1"/>
              <a:t>ata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dirty="0"/>
          </a:p>
        </p:txBody>
      </p:sp>
      <p:graphicFrame>
        <p:nvGraphicFramePr>
          <p:cNvPr id="190" name="Tabelle"/>
          <p:cNvGraphicFramePr/>
          <p:nvPr>
            <p:extLst>
              <p:ext uri="{D42A27DB-BD31-4B8C-83A1-F6EECF244321}">
                <p14:modId xmlns:p14="http://schemas.microsoft.com/office/powerpoint/2010/main" val="120605161"/>
              </p:ext>
            </p:extLst>
          </p:nvPr>
        </p:nvGraphicFramePr>
        <p:xfrm>
          <a:off x="573759" y="1046301"/>
          <a:ext cx="10003300" cy="508193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Provide bracket for all compliance relevant information that is not directly related to source </a:t>
                      </a:r>
                      <a:r>
                        <a:rPr lang="en-GB" sz="1400" dirty="0"/>
                        <a:t>of a product / distribution item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Ensure completeness of </a:t>
                      </a:r>
                      <a:r>
                        <a:rPr lang="en-GB" sz="1400" dirty="0"/>
                        <a:t>case</a:t>
                      </a:r>
                      <a:r>
                        <a:rPr sz="1400"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all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 specific information,</a:t>
                      </a:r>
                      <a:r>
                        <a:rPr lang="en-GB" sz="1400" dirty="0"/>
                        <a:t> including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change &amp; linkage status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(via </a:t>
                      </a:r>
                      <a:r>
                        <a:rPr lang="de-DE" sz="1400" dirty="0" err="1"/>
                        <a:t>history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Follow the release cycle of a particular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, e.g. approvals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Build canvas for reporting and 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composition</a:t>
                      </a:r>
                      <a:r>
                        <a:rPr lang="de-DE" sz="1400" dirty="0"/>
                        <a:t> &amp; in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Business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business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model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, external </a:t>
                      </a:r>
                      <a:r>
                        <a:rPr lang="de-DE" sz="1400" dirty="0" err="1"/>
                        <a:t>contractual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etc.)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Software Bill of Materials (SBOM) + Component meta data (see </a:t>
                      </a:r>
                      <a:r>
                        <a:rPr lang="en-GB" sz="1400" dirty="0">
                          <a:hlinkClick r:id="rId2" action="ppaction://hlinksldjump"/>
                        </a:rPr>
                        <a:t>Package Metadata Repo</a:t>
                      </a:r>
                      <a:r>
                        <a:rPr lang="en-GB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External components, e.g. runtime environments, middleware or resources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solution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Type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delivery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, source (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 , COTS and </a:t>
                      </a:r>
                      <a:r>
                        <a:rPr lang="de-DE" sz="1400" dirty="0" err="1"/>
                        <a:t>combinations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these</a:t>
                      </a:r>
                      <a:r>
                        <a:rPr lang="de-DE" sz="1400"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Participants / Stakeholders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audience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Approval</a:t>
                      </a:r>
                      <a:r>
                        <a:rPr lang="de-DE" sz="1400" dirty="0"/>
                        <a:t> Feedback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2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Status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events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changes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05CF23-DF4A-C9FE-E8D6-D787B53BF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Case Data Analyzer</a:t>
            </a:r>
            <a:endParaRPr dirty="0"/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4007623334"/>
              </p:ext>
            </p:extLst>
          </p:nvPr>
        </p:nvGraphicFramePr>
        <p:xfrm>
          <a:off x="573759" y="1104347"/>
          <a:ext cx="10826683" cy="41211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Interpret all </a:t>
                      </a:r>
                      <a:r>
                        <a:rPr lang="de-DE" dirty="0" err="1"/>
                        <a:t>collected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deltas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warnings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Check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business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Case Data (</a:t>
                      </a:r>
                      <a:r>
                        <a:rPr lang="de-DE" dirty="0" err="1"/>
                        <a:t>see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hlinkClick r:id="rId2" action="ppaction://hlinksldjump"/>
                        </a:rPr>
                        <a:t>13. ToolChain Capabilities - Case Data (Structure of Solution...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Policy &amp; Rules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Legal </a:t>
                      </a:r>
                      <a:r>
                        <a:rPr lang="de-DE" dirty="0" err="1"/>
                        <a:t>interpretation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Analysis </a:t>
                      </a:r>
                      <a:r>
                        <a:rPr lang="de-DE" dirty="0" err="1"/>
                        <a:t>result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further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Review after </a:t>
                      </a:r>
                      <a:r>
                        <a:rPr lang="de-DE" dirty="0" err="1"/>
                        <a:t>re</a:t>
                      </a:r>
                      <a:r>
                        <a:rPr lang="de-DE" dirty="0"/>
                        <a:t>-draw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8688DB-8C6E-A81D-17BB-1E7D89DA6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3177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Policies &amp; Rules</a:t>
            </a:r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1157948456"/>
              </p:ext>
            </p:extLst>
          </p:nvPr>
        </p:nvGraphicFramePr>
        <p:xfrm>
          <a:off x="715432" y="1193800"/>
          <a:ext cx="10826683" cy="46469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Capturing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Organisation </a:t>
                      </a:r>
                      <a:r>
                        <a:rPr lang="de-DE" dirty="0" err="1"/>
                        <a:t>specific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interpretation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objectives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goals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all relevant changes in the project environment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Document legal circumstances, e.g. commercial aspects, trade secrets</a:t>
                      </a:r>
                      <a:r>
                        <a:rPr lang="en-GB" dirty="0"/>
                        <a:t>, export aspects</a:t>
                      </a:r>
                      <a:r>
                        <a:rPr dirty="0"/>
                        <a:t> or IP protection </a:t>
                      </a:r>
                      <a:r>
                        <a:rPr lang="en-GB" dirty="0"/>
                        <a:t>requirements</a:t>
                      </a:r>
                      <a:r>
                        <a:rPr dirty="0"/>
                        <a:t>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Document changes in project specific black lists or whitelists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changes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Allow managing groups of projects with consistent policies &amp;</a:t>
                      </a:r>
                      <a:r>
                        <a:rPr lang="en-GB" baseline="0" dirty="0"/>
                        <a:t> rules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</a:t>
                      </a:r>
                      <a:r>
                        <a:rPr lang="en-GB" dirty="0"/>
                        <a:t>lack- and white</a:t>
                      </a:r>
                      <a:r>
                        <a:rPr dirty="0"/>
                        <a:t>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Project specific roles or policies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History of changes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TODO: how to capture policies &amp; rules in a form that allows automation/repetition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621D74A-0FAF-2588-1AB1-98E48BABA762}"/>
              </a:ext>
            </a:extLst>
          </p:cNvPr>
          <p:cNvSpPr txBox="1"/>
          <p:nvPr/>
        </p:nvSpPr>
        <p:spPr>
          <a:xfrm rot="1256378">
            <a:off x="7792278" y="471207"/>
            <a:ext cx="15975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Start May 25th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C Tooling Workgroup - ToolChain Capabilities - COTS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COTS Management</a:t>
            </a:r>
          </a:p>
        </p:txBody>
      </p:sp>
      <p:graphicFrame>
        <p:nvGraphicFramePr>
          <p:cNvPr id="202" name="Tabelle"/>
          <p:cNvGraphicFramePr/>
          <p:nvPr>
            <p:extLst>
              <p:ext uri="{D42A27DB-BD31-4B8C-83A1-F6EECF244321}">
                <p14:modId xmlns:p14="http://schemas.microsoft.com/office/powerpoint/2010/main" val="3236524076"/>
              </p:ext>
            </p:extLst>
          </p:nvPr>
        </p:nvGraphicFramePr>
        <p:xfrm>
          <a:off x="715432" y="1193800"/>
          <a:ext cx="10826683" cy="41937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2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</a:t>
                      </a:r>
                      <a:r>
                        <a:rPr lang="en-GB" dirty="0"/>
                        <a:t>Commercial-</a:t>
                      </a:r>
                      <a:r>
                        <a:rPr dirty="0"/>
                        <a:t>Of</a:t>
                      </a:r>
                      <a:r>
                        <a:rPr lang="en-GB" dirty="0"/>
                        <a:t>f-</a:t>
                      </a:r>
                      <a:r>
                        <a:rPr dirty="0"/>
                        <a:t>The</a:t>
                      </a:r>
                      <a:r>
                        <a:rPr lang="en-GB" dirty="0"/>
                        <a:t>-</a:t>
                      </a:r>
                      <a:r>
                        <a:rPr dirty="0"/>
                        <a:t>Shelf (COTS) and infrastructure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of a solution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tracking of composition as well as </a:t>
                      </a:r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</a:t>
                      </a:r>
                      <a:r>
                        <a:rPr dirty="0"/>
                        <a:t>party vulnerability and compliance tracking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and provide data for </a:t>
                      </a:r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</a:t>
                      </a:r>
                      <a:r>
                        <a:rPr dirty="0"/>
                        <a:t>party or infrastructure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place to store </a:t>
                      </a:r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</a:t>
                      </a:r>
                      <a:r>
                        <a:rPr dirty="0"/>
                        <a:t>party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and license information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to assemble reports like SOUP-lists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(Review 3</a:t>
                      </a:r>
                      <a:r>
                        <a:rPr baseline="30000" dirty="0"/>
                        <a:t>rd</a:t>
                      </a:r>
                      <a:r>
                        <a:rPr lang="en-GB" dirty="0"/>
                        <a:t> </a:t>
                      </a:r>
                      <a:r>
                        <a:rPr dirty="0"/>
                        <a:t>party assemblies for known vulnerabilities)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data</a:t>
                      </a:r>
                      <a:r>
                        <a:rPr lang="en-GB" dirty="0"/>
                        <a:t> and metadata (if known)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Binary scan information (BoM)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data and metadata (updated)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Build consensus on whether to include the vulnerability information or not. It is not required for compliance purposes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C Tooling Workgroup - ToolChain Capabilities - Legal Sol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Legal Solver</a:t>
            </a:r>
          </a:p>
        </p:txBody>
      </p:sp>
      <p:graphicFrame>
        <p:nvGraphicFramePr>
          <p:cNvPr id="206" name="Tabelle"/>
          <p:cNvGraphicFramePr/>
          <p:nvPr>
            <p:extLst>
              <p:ext uri="{D42A27DB-BD31-4B8C-83A1-F6EECF244321}">
                <p14:modId xmlns:p14="http://schemas.microsoft.com/office/powerpoint/2010/main" val="1436771323"/>
              </p:ext>
            </p:extLst>
          </p:nvPr>
        </p:nvGraphicFramePr>
        <p:xfrm>
          <a:off x="715432" y="1193800"/>
          <a:ext cx="10826683" cy="41186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legal rights and obligations resulting from the usage of the listed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within the project context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compliance requirements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license information from all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(recent BoMs, infrastructure and COTS)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license obligations 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effective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Composition analysis of all project related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, their status and licenses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circumstances and requirements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List of legal obligations by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and mitigation hints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Independent from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status the analysis results may </a:t>
                      </a:r>
                      <a:r>
                        <a:rPr lang="en-GB" dirty="0"/>
                        <a:t>vary depending on</a:t>
                      </a:r>
                      <a:r>
                        <a:rPr dirty="0"/>
                        <a:t> changes in the circumstances. Thus analysis results should be versioned to allow allocation to </a:t>
                      </a:r>
                      <a:r>
                        <a:rPr lang="en-GB" dirty="0"/>
                        <a:t>related circumstances.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C Tooling Workgroup - ToolChain Capabilities - Legal Data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en-GB" dirty="0"/>
              <a:t>-</a:t>
            </a:r>
            <a:r>
              <a:rPr dirty="0"/>
              <a:t> </a:t>
            </a:r>
            <a:r>
              <a:rPr lang="en-GB" dirty="0"/>
              <a:t>License Repository</a:t>
            </a:r>
            <a:endParaRPr dirty="0"/>
          </a:p>
        </p:txBody>
      </p:sp>
      <p:graphicFrame>
        <p:nvGraphicFramePr>
          <p:cNvPr id="210" name="Tabelle"/>
          <p:cNvGraphicFramePr/>
          <p:nvPr>
            <p:extLst>
              <p:ext uri="{D42A27DB-BD31-4B8C-83A1-F6EECF244321}">
                <p14:modId xmlns:p14="http://schemas.microsoft.com/office/powerpoint/2010/main" val="1145468036"/>
              </p:ext>
            </p:extLst>
          </p:nvPr>
        </p:nvGraphicFramePr>
        <p:xfrm>
          <a:off x="715432" y="1193800"/>
          <a:ext cx="10826683" cy="422635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Capture</a:t>
                      </a:r>
                      <a:r>
                        <a:rPr lang="en-GB" baseline="0" dirty="0"/>
                        <a:t> and archive</a:t>
                      </a:r>
                      <a:r>
                        <a:rPr dirty="0"/>
                        <a:t> legal information</a:t>
                      </a:r>
                      <a:r>
                        <a:rPr lang="en-GB" dirty="0"/>
                        <a:t> about licenses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Manage and provide</a:t>
                      </a:r>
                      <a:r>
                        <a:rPr dirty="0"/>
                        <a:t> legal information</a:t>
                      </a:r>
                      <a:r>
                        <a:rPr lang="en-GB" dirty="0"/>
                        <a:t> about licenses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Capture all license information including derived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environment to allow license analysis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license data changes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reference for original license texts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License data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License data</a:t>
                      </a:r>
                      <a:r>
                        <a:rPr lang="en-GB" dirty="0"/>
                        <a:t> (updated)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be combined with legal solver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decided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separate </a:t>
                      </a:r>
                      <a:r>
                        <a:rPr lang="de-DE" dirty="0" err="1"/>
                        <a:t>capability</a:t>
                      </a:r>
                      <a:r>
                        <a:rPr lang="de-DE" dirty="0"/>
                        <a:t>. A </a:t>
                      </a:r>
                      <a:r>
                        <a:rPr lang="de-DE" dirty="0" err="1"/>
                        <a:t>solver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repository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solver</a:t>
                      </a:r>
                      <a:r>
                        <a:rPr lang="de-DE" dirty="0"/>
                        <a:t> also </a:t>
                      </a: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a human </a:t>
                      </a:r>
                      <a:r>
                        <a:rPr lang="de-DE" dirty="0" err="1"/>
                        <a:t>worker</a:t>
                      </a:r>
                      <a:r>
                        <a:rPr lang="de-DE" dirty="0"/>
                        <a:t>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C Tooling Workgroup - ToolChain Capabilities - Compliance Artefact Gen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Compliance Artefact Generator</a:t>
            </a:r>
          </a:p>
        </p:txBody>
      </p:sp>
      <p:graphicFrame>
        <p:nvGraphicFramePr>
          <p:cNvPr id="214" name="Tabelle"/>
          <p:cNvGraphicFramePr/>
          <p:nvPr>
            <p:extLst>
              <p:ext uri="{D42A27DB-BD31-4B8C-83A1-F6EECF244321}">
                <p14:modId xmlns:p14="http://schemas.microsoft.com/office/powerpoint/2010/main" val="585829365"/>
              </p:ext>
            </p:extLst>
          </p:nvPr>
        </p:nvGraphicFramePr>
        <p:xfrm>
          <a:off x="715432" y="1193800"/>
          <a:ext cx="10826683" cy="49657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provisioning of compliance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Ensure legally compliant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Generate </a:t>
                      </a:r>
                      <a:r>
                        <a:rPr lang="en-GB" dirty="0"/>
                        <a:t>documentation</a:t>
                      </a:r>
                      <a:r>
                        <a:rPr dirty="0"/>
                        <a:t> according to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Compliance Managers in completing tasks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documentation parts, e.g. written offer, license texts, copyrights, modification statement,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Link documentation with documentation objects (version management)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</a:t>
                      </a:r>
                      <a:r>
                        <a:rPr dirty="0"/>
                        <a:t>versioned </a:t>
                      </a:r>
                      <a:r>
                        <a:rPr lang="en-GB" dirty="0"/>
                        <a:t>packages </a:t>
                      </a:r>
                      <a:r>
                        <a:rPr dirty="0"/>
                        <a:t>to </a:t>
                      </a:r>
                      <a:r>
                        <a:rPr lang="en-GB" dirty="0"/>
                        <a:t>be documented</a:t>
                      </a:r>
                      <a:r>
                        <a:rPr dirty="0"/>
                        <a:t> (BoMs)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requirements </a:t>
                      </a:r>
                      <a:r>
                        <a:rPr lang="en-GB" dirty="0"/>
                        <a:t>with respect to</a:t>
                      </a:r>
                      <a:r>
                        <a:rPr dirty="0"/>
                        <a:t> particular circumstances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Stub with all documentation requirements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Pre-assembled stub with all existing information (e.g. from repository)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Identified </a:t>
                      </a:r>
                      <a:r>
                        <a:rPr lang="en-GB" dirty="0"/>
                        <a:t>TODOs</a:t>
                      </a:r>
                      <a:r>
                        <a:rPr dirty="0"/>
                        <a:t> for missing bits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We might consider to </a:t>
                      </a:r>
                      <a:r>
                        <a:rPr lang="de-DE" dirty="0" err="1"/>
                        <a:t>define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a specific output format</a:t>
                      </a:r>
                      <a:r>
                        <a:rPr lang="en-GB" dirty="0"/>
                        <a:t> (e.g. PDF, JSON,</a:t>
                      </a:r>
                      <a:r>
                        <a:rPr lang="en-GB" baseline="0" dirty="0"/>
                        <a:t> SPDX, etc.)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Changelog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83133"/>
              </p:ext>
            </p:extLst>
          </p:nvPr>
        </p:nvGraphicFramePr>
        <p:xfrm>
          <a:off x="665655" y="1161100"/>
          <a:ext cx="11011340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304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1513489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7336223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Comments/</a:t>
                      </a:r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Changes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3.12.19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Jan, 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>
                          <a:latin typeface="+mn-lt"/>
                        </a:rPr>
                        <a:t>Initial </a:t>
                      </a:r>
                      <a:r>
                        <a:rPr lang="de-DE" sz="1200" b="0" i="0" dirty="0" err="1">
                          <a:latin typeface="+mn-lt"/>
                        </a:rPr>
                        <a:t>draft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6.12.19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err="1">
                          <a:latin typeface="+mn-lt"/>
                        </a:rPr>
                        <a:t>Rename</a:t>
                      </a:r>
                      <a:r>
                        <a:rPr lang="de-DE" sz="1200" b="0" i="0" dirty="0">
                          <a:latin typeface="+mn-lt"/>
                        </a:rPr>
                        <a:t> Case Data =&gt; Situation Data, </a:t>
                      </a:r>
                      <a:r>
                        <a:rPr lang="de-DE" sz="1200" b="0" i="0" dirty="0" err="1">
                          <a:latin typeface="+mn-lt"/>
                        </a:rPr>
                        <a:t>delete</a:t>
                      </a:r>
                      <a:r>
                        <a:rPr lang="de-DE" sz="1200" b="0" i="0" dirty="0">
                          <a:latin typeface="+mn-lt"/>
                        </a:rPr>
                        <a:t> „Compliance </a:t>
                      </a:r>
                      <a:r>
                        <a:rPr lang="de-DE" sz="1200" b="0" i="0" dirty="0" err="1">
                          <a:latin typeface="+mn-lt"/>
                        </a:rPr>
                        <a:t>Artefacts</a:t>
                      </a:r>
                      <a:r>
                        <a:rPr lang="de-DE" sz="1200" b="0" i="0" dirty="0">
                          <a:latin typeface="+mn-lt"/>
                        </a:rPr>
                        <a:t>“ </a:t>
                      </a:r>
                      <a:r>
                        <a:rPr lang="de-DE" sz="1200" b="0" i="0" dirty="0" err="1">
                          <a:latin typeface="+mn-lt"/>
                        </a:rPr>
                        <a:t>as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capability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change</a:t>
                      </a:r>
                      <a:r>
                        <a:rPr lang="de-DE" sz="1200" b="0" i="0" dirty="0">
                          <a:latin typeface="+mn-lt"/>
                        </a:rPr>
                        <a:t> Mission </a:t>
                      </a:r>
                      <a:r>
                        <a:rPr lang="de-DE" sz="1200" b="0" i="0" dirty="0" err="1">
                          <a:latin typeface="+mn-lt"/>
                        </a:rPr>
                        <a:t>of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Snippet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scanner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11.1.21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>
                          <a:latin typeface="+mn-lt"/>
                        </a:rPr>
                        <a:t>Review </a:t>
                      </a:r>
                      <a:r>
                        <a:rPr lang="de-DE" sz="1200" b="0" i="0" dirty="0" err="1">
                          <a:latin typeface="+mn-lt"/>
                        </a:rPr>
                        <a:t>spelling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add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some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Readme‘s</a:t>
                      </a:r>
                      <a:r>
                        <a:rPr lang="de-DE" sz="1200" b="0" i="0" dirty="0">
                          <a:latin typeface="+mn-lt"/>
                        </a:rPr>
                        <a:t> in </a:t>
                      </a:r>
                      <a:r>
                        <a:rPr lang="de-DE" sz="1200" b="0" i="0" dirty="0" err="1">
                          <a:latin typeface="+mn-lt"/>
                        </a:rPr>
                        <a:t>the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surrounding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review</a:t>
                      </a:r>
                      <a:r>
                        <a:rPr lang="de-DE" sz="1200" b="0" i="0" dirty="0">
                          <a:latin typeface="+mn-lt"/>
                        </a:rPr>
                        <a:t> &amp; </a:t>
                      </a:r>
                      <a:r>
                        <a:rPr lang="de-DE" sz="1200" b="0" i="0" dirty="0" err="1">
                          <a:latin typeface="+mn-lt"/>
                        </a:rPr>
                        <a:t>harmonize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definitions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32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1.3.2.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11.1.21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err="1">
                          <a:latin typeface="+mn-lt"/>
                        </a:rPr>
                        <a:t>Added</a:t>
                      </a:r>
                      <a:r>
                        <a:rPr lang="de-DE" sz="1200" b="0" i="0" dirty="0">
                          <a:latin typeface="+mn-lt"/>
                        </a:rPr>
                        <a:t> a </a:t>
                      </a:r>
                      <a:r>
                        <a:rPr lang="de-DE" sz="1200" b="0" i="0" dirty="0" err="1">
                          <a:latin typeface="+mn-lt"/>
                        </a:rPr>
                        <a:t>few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samples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for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capability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mapping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74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30.3.22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 err="1">
                          <a:latin typeface="+mn-lt"/>
                        </a:rPr>
                        <a:t>Tooling</a:t>
                      </a:r>
                      <a:r>
                        <a:rPr lang="de-DE" sz="12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err="1">
                          <a:latin typeface="+mn-lt"/>
                        </a:rPr>
                        <a:t>Reviewed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Capabilities</a:t>
                      </a:r>
                      <a:r>
                        <a:rPr lang="de-DE" sz="1200" b="0" i="0" dirty="0">
                          <a:latin typeface="+mn-lt"/>
                        </a:rPr>
                        <a:t> Package Crawler, Scanners (Binary, Source </a:t>
                      </a:r>
                      <a:r>
                        <a:rPr lang="de-DE" sz="1200" b="0" i="0" dirty="0" err="1">
                          <a:latin typeface="+mn-lt"/>
                        </a:rPr>
                        <a:t>and</a:t>
                      </a:r>
                      <a:r>
                        <a:rPr lang="de-DE" sz="1200" b="0" i="0" dirty="0">
                          <a:latin typeface="+mn-lt"/>
                        </a:rPr>
                        <a:t> Container) </a:t>
                      </a:r>
                      <a:r>
                        <a:rPr lang="de-DE" sz="1200" b="0" i="0" dirty="0" err="1">
                          <a:latin typeface="+mn-lt"/>
                        </a:rPr>
                        <a:t>as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well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as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License</a:t>
                      </a:r>
                      <a:r>
                        <a:rPr lang="de-DE" sz="1200" b="0" i="0" dirty="0">
                          <a:latin typeface="+mn-lt"/>
                        </a:rPr>
                        <a:t> &amp; Copyright Scanner, </a:t>
                      </a:r>
                      <a:r>
                        <a:rPr lang="de-DE" sz="1200" b="0" i="0" dirty="0" err="1">
                          <a:latin typeface="+mn-lt"/>
                        </a:rPr>
                        <a:t>added</a:t>
                      </a:r>
                      <a:r>
                        <a:rPr lang="de-DE" sz="1200" b="0" i="0" dirty="0">
                          <a:latin typeface="+mn-lt"/>
                        </a:rPr>
                        <a:t> CI/CD </a:t>
                      </a:r>
                      <a:r>
                        <a:rPr lang="de-DE" sz="1200" b="0" i="0" dirty="0" err="1">
                          <a:latin typeface="+mn-lt"/>
                        </a:rPr>
                        <a:t>rule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enforcement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6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13.4.22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 err="1">
                          <a:latin typeface="+mn-lt"/>
                        </a:rPr>
                        <a:t>Tooling</a:t>
                      </a:r>
                      <a:r>
                        <a:rPr lang="de-DE" sz="12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err="1">
                          <a:latin typeface="+mn-lt"/>
                        </a:rPr>
                        <a:t>Reviewed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changes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extended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Snippet</a:t>
                      </a:r>
                      <a:r>
                        <a:rPr lang="de-DE" sz="1200" b="0" i="0" dirty="0">
                          <a:latin typeface="+mn-lt"/>
                        </a:rPr>
                        <a:t>-Scanning,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11.5.22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 err="1">
                          <a:latin typeface="+mn-lt"/>
                        </a:rPr>
                        <a:t>Tooling</a:t>
                      </a:r>
                      <a:r>
                        <a:rPr lang="de-DE" sz="12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>
                          <a:latin typeface="+mn-lt"/>
                        </a:rPr>
                        <a:t>Split Case Data </a:t>
                      </a:r>
                      <a:r>
                        <a:rPr lang="de-DE" sz="1200" b="0" i="0" dirty="0" err="1">
                          <a:latin typeface="+mn-lt"/>
                        </a:rPr>
                        <a:t>into</a:t>
                      </a:r>
                      <a:r>
                        <a:rPr lang="de-DE" sz="1200" b="0" i="0" dirty="0">
                          <a:latin typeface="+mn-lt"/>
                        </a:rPr>
                        <a:t> Case Data Analyzer &amp; </a:t>
                      </a:r>
                      <a:r>
                        <a:rPr lang="de-DE" sz="1200" b="0" i="0" dirty="0" err="1">
                          <a:latin typeface="+mn-lt"/>
                        </a:rPr>
                        <a:t>Collector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Capabilities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re-arranged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overview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slide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140577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CBF8EA87-6440-C7C2-4AC7-ED6275468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02911" y="5384584"/>
            <a:ext cx="423434" cy="3496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3B21F5-653F-5B80-F6DD-BB4F807E9C89}"/>
              </a:ext>
            </a:extLst>
          </p:cNvPr>
          <p:cNvSpPr txBox="1"/>
          <p:nvPr/>
        </p:nvSpPr>
        <p:spPr>
          <a:xfrm>
            <a:off x="665655" y="5200108"/>
            <a:ext cx="907075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PLEAS NOTE: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 keep an overview of working state, we mark the agreed capabilities with this symbol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AE880-F17E-B49B-5298-5CD7A8B1EE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9567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C Tooling Workgroup - ToolChain Capabilities - Approval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Approval Flow</a:t>
            </a:r>
          </a:p>
        </p:txBody>
      </p:sp>
      <p:graphicFrame>
        <p:nvGraphicFramePr>
          <p:cNvPr id="218" name="Tabelle"/>
          <p:cNvGraphicFramePr/>
          <p:nvPr>
            <p:extLst>
              <p:ext uri="{D42A27DB-BD31-4B8C-83A1-F6EECF244321}">
                <p14:modId xmlns:p14="http://schemas.microsoft.com/office/powerpoint/2010/main" val="2611312023"/>
              </p:ext>
            </p:extLst>
          </p:nvPr>
        </p:nvGraphicFramePr>
        <p:xfrm>
          <a:off x="715432" y="1193800"/>
          <a:ext cx="10826683" cy="457869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Help decentralising compliance work through approval 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approval flow appropriate for audit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all legally relevant changes to products and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authors of change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compliance status and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to approve or reject an approval request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Document/archive all </a:t>
                      </a:r>
                      <a:r>
                        <a:rPr dirty="0"/>
                        <a:t>decisions</a:t>
                      </a:r>
                      <a:r>
                        <a:rPr lang="en-GB" dirty="0"/>
                        <a:t> (auditing)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request for (</a:t>
                      </a:r>
                      <a:r>
                        <a:rPr lang="en-GB" dirty="0"/>
                        <a:t>list </a:t>
                      </a:r>
                      <a:r>
                        <a:rPr dirty="0"/>
                        <a:t>of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, legal situation, compliance documentation)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3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State of compliance analysis for approval request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/ Reject</a:t>
                      </a:r>
                      <a:r>
                        <a:rPr lang="en-GB" dirty="0"/>
                        <a:t>ion</a:t>
                      </a:r>
                      <a:r>
                        <a:rPr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The approval by a dedicated, skilled resource (Compliance Manager) combined with the automation support for all prior steps reduces the need for Compliance Managers 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C Tooling Workgroup - ToolChain Capabilities - User &amp; Role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User &amp; Role Management</a:t>
            </a:r>
          </a:p>
        </p:txBody>
      </p:sp>
      <p:graphicFrame>
        <p:nvGraphicFramePr>
          <p:cNvPr id="222" name="Tabelle"/>
          <p:cNvGraphicFramePr/>
          <p:nvPr>
            <p:extLst>
              <p:ext uri="{D42A27DB-BD31-4B8C-83A1-F6EECF244321}">
                <p14:modId xmlns:p14="http://schemas.microsoft.com/office/powerpoint/2010/main" val="1846536906"/>
              </p:ext>
            </p:extLst>
          </p:nvPr>
        </p:nvGraphicFramePr>
        <p:xfrm>
          <a:off x="715432" y="1193800"/>
          <a:ext cx="10826683" cy="44881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role based authorization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Authenticate users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Manage roles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and</a:t>
                      </a:r>
                      <a:r>
                        <a:rPr lang="en-GB" baseline="0" dirty="0"/>
                        <a:t> authorizations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 </a:t>
                      </a:r>
                      <a:r>
                        <a:rPr lang="en-GB" dirty="0"/>
                        <a:t>users to </a:t>
                      </a: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users (Login, </a:t>
                      </a:r>
                      <a:r>
                        <a:rPr dirty="0" err="1"/>
                        <a:t>oAuth</a:t>
                      </a:r>
                      <a:r>
                        <a:rPr dirty="0"/>
                        <a:t>, MFA)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roles</a:t>
                      </a:r>
                      <a:r>
                        <a:rPr lang="en-GB" dirty="0"/>
                        <a:t> and related authorizations</a:t>
                      </a:r>
                      <a:r>
                        <a:rPr lang="en-GB" baseline="0" dirty="0"/>
                        <a:t> (permissions assigned to roles)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API Keys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Roles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Assignments (user </a:t>
                      </a:r>
                      <a:r>
                        <a:rPr lang="en-GB" dirty="0"/>
                        <a:t>to</a:t>
                      </a:r>
                      <a:r>
                        <a:rPr dirty="0"/>
                        <a:t> project, etc.)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Access tokens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this shall be a capability. As information about non-compliance might be critical aspect I would suggest to include it. But </a:t>
                      </a:r>
                      <a:r>
                        <a:rPr lang="en-GB" dirty="0"/>
                        <a:t>from</a:t>
                      </a:r>
                      <a:r>
                        <a:rPr dirty="0"/>
                        <a:t> a pure functional point of view, this seems not to be required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C Tooling Workgroup - ToolChain Capabilities - Aud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Audit </a:t>
            </a:r>
            <a:r>
              <a:rPr lang="en-GB" dirty="0"/>
              <a:t>Log</a:t>
            </a:r>
            <a:endParaRPr dirty="0"/>
          </a:p>
        </p:txBody>
      </p:sp>
      <p:graphicFrame>
        <p:nvGraphicFramePr>
          <p:cNvPr id="230" name="Tabelle"/>
          <p:cNvGraphicFramePr/>
          <p:nvPr>
            <p:extLst>
              <p:ext uri="{D42A27DB-BD31-4B8C-83A1-F6EECF244321}">
                <p14:modId xmlns:p14="http://schemas.microsoft.com/office/powerpoint/2010/main" val="4112929670"/>
              </p:ext>
            </p:extLst>
          </p:nvPr>
        </p:nvGraphicFramePr>
        <p:xfrm>
          <a:off x="715432" y="1193800"/>
          <a:ext cx="10826683" cy="38747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Maintain log of changes and user actions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confirmability of configuration changes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Ensure tracing and archiving of all user actions/decisions for auditing purposes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user activity and changes in settings, especially legal settings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Track and archive user decisions</a:t>
                      </a:r>
                      <a:r>
                        <a:rPr lang="en-GB" baseline="0" dirty="0"/>
                        <a:t> and related context to enable auditing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User actions /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History of changes with actors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Reporting &amp; Analytics</a:t>
            </a:r>
          </a:p>
        </p:txBody>
      </p:sp>
      <p:graphicFrame>
        <p:nvGraphicFramePr>
          <p:cNvPr id="234" name="Tabelle"/>
          <p:cNvGraphicFramePr/>
          <p:nvPr>
            <p:extLst>
              <p:ext uri="{D42A27DB-BD31-4B8C-83A1-F6EECF244321}">
                <p14:modId xmlns:p14="http://schemas.microsoft.com/office/powerpoint/2010/main" val="3852592483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Visualize work, efforts and success of compliance initiative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Measure compliance related activity 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insights into state of portfolio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lists and and insights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 </a:t>
                      </a:r>
                      <a:r>
                        <a:rPr lang="en-GB" dirty="0"/>
                        <a:t>specific configuration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Reports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we want to define specific reports that shall be supported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Tool Orchestrator</a:t>
            </a:r>
          </a:p>
        </p:txBody>
      </p:sp>
      <p:graphicFrame>
        <p:nvGraphicFramePr>
          <p:cNvPr id="238" name="Tabelle"/>
          <p:cNvGraphicFramePr/>
          <p:nvPr>
            <p:extLst>
              <p:ext uri="{D42A27DB-BD31-4B8C-83A1-F6EECF244321}">
                <p14:modId xmlns:p14="http://schemas.microsoft.com/office/powerpoint/2010/main" val="3551681328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Realize </a:t>
                      </a:r>
                      <a:r>
                        <a:rPr lang="en-GB" dirty="0"/>
                        <a:t>overall </a:t>
                      </a:r>
                      <a:r>
                        <a:rPr dirty="0"/>
                        <a:t>compliance </a:t>
                      </a:r>
                      <a:r>
                        <a:rPr lang="en-GB" dirty="0"/>
                        <a:t>workflow and machinery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Arrange combination of tools to cope with compliance challenge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Handle handover between capabilities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Trigger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we want to define specific events in an underlying flow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BANG)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67" y="1734649"/>
            <a:ext cx="387620" cy="40041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BANG">
            <a:hlinkClick r:id="rId3"/>
            <a:extLst>
              <a:ext uri="{FF2B5EF4-FFF2-40B4-BE49-F238E27FC236}">
                <a16:creationId xmlns:a16="http://schemas.microsoft.com/office/drawing/2014/main" id="{42226537-143A-E549-A370-DF5E308E9141}"/>
              </a:ext>
            </a:extLst>
          </p:cNvPr>
          <p:cNvSpPr txBox="1"/>
          <p:nvPr/>
        </p:nvSpPr>
        <p:spPr>
          <a:xfrm>
            <a:off x="9685227" y="1426843"/>
            <a:ext cx="129467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800" dirty="0"/>
              <a:t>BANG</a:t>
            </a:r>
          </a:p>
        </p:txBody>
      </p:sp>
    </p:spTree>
    <p:extLst>
      <p:ext uri="{BB962C8B-B14F-4D97-AF65-F5344CB8AC3E}">
        <p14:creationId xmlns:p14="http://schemas.microsoft.com/office/powerpoint/2010/main" val="184827906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Software </a:t>
            </a:r>
            <a:r>
              <a:rPr lang="de-DE" dirty="0" err="1"/>
              <a:t>Heritage</a:t>
            </a:r>
            <a:r>
              <a:rPr lang="de-DE" dirty="0"/>
              <a:t>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hlinkClick r:id="rId2"/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25" y="1208888"/>
            <a:ext cx="1014597" cy="10480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338505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TERN)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70" name="tern_logo.png" descr="tern_logo.png">
            <a:hlinkClick r:id="rId2"/>
            <a:extLst>
              <a:ext uri="{FF2B5EF4-FFF2-40B4-BE49-F238E27FC236}">
                <a16:creationId xmlns:a16="http://schemas.microsoft.com/office/drawing/2014/main" id="{55122EA6-941D-9C49-8138-F6BFFE63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442" y="1415038"/>
            <a:ext cx="1815670" cy="8069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102305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ClearlyDefined</a:t>
            </a:r>
            <a:r>
              <a:rPr lang="de-DE" dirty="0"/>
              <a:t>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  <a:solidFill>
            <a:srgbClr val="F76503"/>
          </a:solidFill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</a:t>
              </a:r>
              <a:r>
                <a:rPr lang="en-GB" dirty="0">
                  <a:solidFill>
                    <a:schemeClr val="bg1"/>
                  </a:solidFill>
                </a:rPr>
                <a:t>Data </a:t>
              </a:r>
              <a:r>
                <a:rPr dirty="0">
                  <a:solidFill>
                    <a:schemeClr val="bg1"/>
                  </a:solidFill>
                </a:rP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76503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7650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7" name="Composition Analyzer (Container)">
            <a:extLst>
              <a:ext uri="{FF2B5EF4-FFF2-40B4-BE49-F238E27FC236}">
                <a16:creationId xmlns:a16="http://schemas.microsoft.com/office/drawing/2014/main" id="{9E8242BA-B902-3042-BAD2-4B897AD63050}"/>
              </a:ext>
            </a:extLst>
          </p:cNvPr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168" name="Rechteck">
              <a:extLst>
                <a:ext uri="{FF2B5EF4-FFF2-40B4-BE49-F238E27FC236}">
                  <a16:creationId xmlns:a16="http://schemas.microsoft.com/office/drawing/2014/main" id="{F7DA1E5B-A81F-FC48-B231-BEF0E69AC4C1}"/>
                </a:ext>
              </a:extLst>
            </p:cNvPr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69" name="Dependency Analyzer (Container)">
              <a:extLst>
                <a:ext uri="{FF2B5EF4-FFF2-40B4-BE49-F238E27FC236}">
                  <a16:creationId xmlns:a16="http://schemas.microsoft.com/office/drawing/2014/main" id="{95B93046-9AB9-7145-8461-BCE3564FF8AE}"/>
                </a:ext>
              </a:extLst>
            </p:cNvPr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pic>
        <p:nvPicPr>
          <p:cNvPr id="3" name="Grafik 2">
            <a:hlinkClick r:id="rId2"/>
            <a:extLst>
              <a:ext uri="{FF2B5EF4-FFF2-40B4-BE49-F238E27FC236}">
                <a16:creationId xmlns:a16="http://schemas.microsoft.com/office/drawing/2014/main" id="{350D7073-E2E5-AA47-843C-56EFB72FE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77" y="1276527"/>
            <a:ext cx="3048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286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TrustSource</a:t>
            </a:r>
            <a:r>
              <a:rPr lang="de-DE" dirty="0"/>
              <a:t> Scanners)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</a:t>
              </a:r>
              <a:r>
                <a:rPr lang="en-GB" dirty="0">
                  <a:solidFill>
                    <a:schemeClr val="bg1"/>
                  </a:solidFill>
                </a:rPr>
                <a:t>Source</a:t>
              </a:r>
              <a:r>
                <a:rPr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solidFill>
              <a:srgbClr val="F7650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6" name="Grafik 5" descr="Ein Bild, das Text, Schild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94E89068-6492-E14B-A998-D97AF7B7A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99" y="1140870"/>
            <a:ext cx="2196436" cy="98615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2989E7-2DAD-F2BD-6AC0-357FE6286F93}"/>
              </a:ext>
            </a:extLst>
          </p:cNvPr>
          <p:cNvSpPr txBox="1"/>
          <p:nvPr/>
        </p:nvSpPr>
        <p:spPr>
          <a:xfrm>
            <a:off x="9421510" y="2179658"/>
            <a:ext cx="11487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DeepScan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8241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Overview</a:t>
            </a:r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960415" y="872208"/>
            <a:ext cx="8577793" cy="5423536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00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767803" y="5411887"/>
            <a:ext cx="6320702" cy="333806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4547329" y="3174811"/>
            <a:ext cx="3031677" cy="464430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Case Data </a:t>
              </a:r>
              <a:r>
                <a:rPr lang="de-DE" sz="900" dirty="0" err="1"/>
                <a:t>Collector</a:t>
              </a:r>
              <a:r>
                <a:rPr lang="de-DE" sz="900" dirty="0"/>
                <a:t> </a:t>
              </a:r>
              <a:r>
                <a:rPr sz="900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4582207" y="4306174"/>
            <a:ext cx="1088485" cy="63614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Policies &amp; Rules</a:t>
              </a:r>
              <a:endParaRPr lang="en-GB" sz="900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8014812" y="3190391"/>
            <a:ext cx="1069516" cy="728542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8014812" y="2243841"/>
            <a:ext cx="1069517" cy="728542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6255534" y="1245454"/>
            <a:ext cx="1069515" cy="728542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 dirty="0"/>
                <a:t>Snippet </a:t>
              </a:r>
              <a:r>
                <a:rPr lang="de-DE" sz="900" dirty="0"/>
                <a:t>&amp; </a:t>
              </a:r>
              <a:r>
                <a:rPr lang="de-DE" sz="900" dirty="0" err="1"/>
                <a:t>Similarity</a:t>
              </a:r>
              <a:r>
                <a:rPr lang="de-DE" sz="900" dirty="0"/>
                <a:t> </a:t>
              </a:r>
              <a:r>
                <a:rPr sz="900" dirty="0"/>
                <a:t>Scanner</a:t>
              </a:r>
              <a:br>
                <a:rPr sz="900" dirty="0"/>
              </a:br>
              <a:r>
                <a:rPr sz="900" dirty="0"/>
                <a:t>(</a:t>
              </a:r>
              <a:r>
                <a:rPr lang="en-GB" sz="900" dirty="0"/>
                <a:t>forensics</a:t>
              </a:r>
              <a:r>
                <a:rPr sz="900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4547330" y="1239267"/>
            <a:ext cx="1069515" cy="728542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3910745" y="4028325"/>
            <a:ext cx="519061" cy="46532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2" name="Linie"/>
          <p:cNvSpPr/>
          <p:nvPr/>
        </p:nvSpPr>
        <p:spPr>
          <a:xfrm>
            <a:off x="4045817" y="2973475"/>
            <a:ext cx="331285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3" name="Linie"/>
          <p:cNvSpPr/>
          <p:nvPr/>
        </p:nvSpPr>
        <p:spPr>
          <a:xfrm flipV="1">
            <a:off x="4016993" y="3457412"/>
            <a:ext cx="388932" cy="223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4" name="Linie"/>
          <p:cNvSpPr/>
          <p:nvPr/>
        </p:nvSpPr>
        <p:spPr>
          <a:xfrm>
            <a:off x="5082087" y="3003248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5" name="Linie"/>
          <p:cNvSpPr/>
          <p:nvPr/>
        </p:nvSpPr>
        <p:spPr>
          <a:xfrm>
            <a:off x="5082088" y="2031370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6" name="Linie"/>
          <p:cNvSpPr/>
          <p:nvPr/>
        </p:nvSpPr>
        <p:spPr>
          <a:xfrm flipV="1">
            <a:off x="5025674" y="4124461"/>
            <a:ext cx="330239" cy="101829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8021025" y="4153088"/>
            <a:ext cx="1057089" cy="746186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sz="900" dirty="0"/>
                <a:t>License Repository </a:t>
              </a:r>
              <a:r>
                <a:rPr sz="90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7615925" y="3030862"/>
            <a:ext cx="323543" cy="1708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11" name="Linie"/>
          <p:cNvSpPr/>
          <p:nvPr/>
        </p:nvSpPr>
        <p:spPr>
          <a:xfrm flipV="1">
            <a:off x="7613903" y="2394641"/>
            <a:ext cx="328484" cy="17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789369" y="1237420"/>
            <a:ext cx="1069516" cy="728542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4045816" y="1995996"/>
            <a:ext cx="331286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951621" y="2725028"/>
            <a:ext cx="1069517" cy="728542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9327257" y="30687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6428169" y="4315524"/>
            <a:ext cx="1069515" cy="63614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Legal Solver (</a:t>
              </a:r>
              <a:r>
                <a:rPr lang="en-GB" sz="900" dirty="0"/>
                <a:t>determine obligations</a:t>
              </a:r>
              <a:r>
                <a:rPr sz="900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7606830" y="2752639"/>
            <a:ext cx="316455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6" name="COTS Management"/>
          <p:cNvGrpSpPr/>
          <p:nvPr/>
        </p:nvGrpSpPr>
        <p:grpSpPr>
          <a:xfrm>
            <a:off x="6280640" y="2584883"/>
            <a:ext cx="1249227" cy="37256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767804" y="5778139"/>
            <a:ext cx="6320700" cy="333806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8014812" y="1240075"/>
            <a:ext cx="1069516" cy="728542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7011777" y="3308653"/>
            <a:ext cx="343266" cy="27532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723479" y="4609761"/>
            <a:ext cx="295173" cy="236749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767802" y="5045636"/>
            <a:ext cx="6320703" cy="333806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5923204" y="2759590"/>
            <a:ext cx="250084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43" name="Linie"/>
          <p:cNvSpPr/>
          <p:nvPr/>
        </p:nvSpPr>
        <p:spPr>
          <a:xfrm>
            <a:off x="7624043" y="4539219"/>
            <a:ext cx="282030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4526234" y="2218662"/>
            <a:ext cx="1291409" cy="738782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Package </a:t>
              </a:r>
              <a:r>
                <a:rPr lang="de-DE" sz="900" dirty="0" err="1"/>
                <a:t>Metad</a:t>
              </a:r>
              <a:r>
                <a:rPr lang="en-GB" sz="900" dirty="0" err="1"/>
                <a:t>ata</a:t>
              </a:r>
              <a:r>
                <a:rPr lang="en-GB" sz="900" dirty="0"/>
                <a:t> </a:t>
              </a:r>
              <a:r>
                <a:rPr sz="900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5816494" y="2218662"/>
            <a:ext cx="1709362" cy="2841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sp>
        <p:nvSpPr>
          <p:cNvPr id="148" name="COTS Management"/>
          <p:cNvSpPr/>
          <p:nvPr/>
        </p:nvSpPr>
        <p:spPr>
          <a:xfrm>
            <a:off x="5730507" y="2233140"/>
            <a:ext cx="145198" cy="257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5355913" y="2634773"/>
            <a:ext cx="358223" cy="27532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6580325" y="4089657"/>
            <a:ext cx="221428" cy="18690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3" name="Linie"/>
          <p:cNvSpPr/>
          <p:nvPr/>
        </p:nvSpPr>
        <p:spPr>
          <a:xfrm>
            <a:off x="8549570" y="3037160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4" name="Linie"/>
          <p:cNvSpPr/>
          <p:nvPr/>
        </p:nvSpPr>
        <p:spPr>
          <a:xfrm flipH="1">
            <a:off x="7579022" y="1973170"/>
            <a:ext cx="327894" cy="166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5" name="Linie"/>
          <p:cNvSpPr/>
          <p:nvPr/>
        </p:nvSpPr>
        <p:spPr>
          <a:xfrm flipH="1">
            <a:off x="6580324" y="3001267"/>
            <a:ext cx="271855" cy="12178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6" name="Linie"/>
          <p:cNvSpPr/>
          <p:nvPr/>
        </p:nvSpPr>
        <p:spPr>
          <a:xfrm>
            <a:off x="6790291" y="2029234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8" name="Linie"/>
          <p:cNvSpPr/>
          <p:nvPr/>
        </p:nvSpPr>
        <p:spPr>
          <a:xfrm>
            <a:off x="10089842" y="4816515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9" name="Data Flow"/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775382" y="4665609"/>
            <a:ext cx="343266" cy="27532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691523" y="4993517"/>
            <a:ext cx="57804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213892" y="4593728"/>
            <a:ext cx="343266" cy="27532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750030" y="4151492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 dirty="0"/>
              <a:t>CI/CD OSG </a:t>
            </a:r>
            <a:r>
              <a:rPr lang="de-DE" sz="900" dirty="0" err="1"/>
              <a:t>Rule</a:t>
            </a:r>
            <a:r>
              <a:rPr lang="de-DE" sz="900" dirty="0"/>
              <a:t> </a:t>
            </a:r>
            <a:r>
              <a:rPr lang="de-DE" sz="900" dirty="0" err="1"/>
              <a:t>Enforcement</a:t>
            </a:r>
            <a:endParaRPr sz="9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37368C-63C7-904A-A073-FECB5D376279}"/>
              </a:ext>
            </a:extLst>
          </p:cNvPr>
          <p:cNvSpPr txBox="1"/>
          <p:nvPr/>
        </p:nvSpPr>
        <p:spPr>
          <a:xfrm>
            <a:off x="9726889" y="1025483"/>
            <a:ext cx="2249973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EXCLUSION: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At this point in time 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the model is not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addressing Security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or Export regulations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1112277" y="2185042"/>
            <a:ext cx="2763312" cy="9343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Dependency</a:t>
                </a:r>
                <a:r>
                  <a:rPr lang="de-DE" sz="900" dirty="0"/>
                  <a:t> </a:t>
                </a:r>
                <a:r>
                  <a:rPr sz="900" dirty="0"/>
                  <a:t>Analyzer </a:t>
                </a:r>
                <a:endParaRPr lang="de-DE" sz="900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777041" y="3253987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Input </a:t>
            </a:r>
            <a:r>
              <a:rPr lang="de-DE" sz="900" dirty="0" err="1"/>
              <a:t>Condition</a:t>
            </a:r>
            <a:r>
              <a:rPr lang="de-DE" sz="900" dirty="0"/>
              <a:t> Management</a:t>
            </a:r>
            <a:endParaRPr sz="900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4547329" y="3795554"/>
            <a:ext cx="2953153" cy="28859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Case Data Data Analysis</a:t>
            </a:r>
            <a:endParaRPr sz="900" dirty="0"/>
          </a:p>
        </p:txBody>
      </p:sp>
      <p:sp>
        <p:nvSpPr>
          <p:cNvPr id="69" name="Linie"/>
          <p:cNvSpPr/>
          <p:nvPr/>
        </p:nvSpPr>
        <p:spPr>
          <a:xfrm>
            <a:off x="7521728" y="3486568"/>
            <a:ext cx="393698" cy="18657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5987363" y="3643005"/>
            <a:ext cx="121766" cy="141486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Tool Orchestrator 1"/>
          <p:cNvGrpSpPr/>
          <p:nvPr/>
        </p:nvGrpSpPr>
        <p:grpSpPr>
          <a:xfrm>
            <a:off x="635760" y="1050840"/>
            <a:ext cx="9703800" cy="5199480"/>
            <a:chOff x="635760" y="1050840"/>
            <a:chExt cx="9703800" cy="5199480"/>
          </a:xfrm>
        </p:grpSpPr>
        <p:sp>
          <p:nvSpPr>
            <p:cNvPr id="767" name="Rechteck 1"/>
            <p:cNvSpPr/>
            <p:nvPr/>
          </p:nvSpPr>
          <p:spPr>
            <a:xfrm>
              <a:off x="635760" y="1050840"/>
              <a:ext cx="8136720" cy="5199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Tool Orchestrator 2"/>
            <p:cNvSpPr/>
            <p:nvPr/>
          </p:nvSpPr>
          <p:spPr>
            <a:xfrm>
              <a:off x="635760" y="1050840"/>
              <a:ext cx="9703800" cy="288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3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Tool Orchestrator</a:t>
              </a:r>
              <a:endParaRPr lang="en-GB" sz="1300" b="0" strike="noStrike" spc="-1">
                <a:latin typeface="Arial"/>
              </a:endParaRPr>
            </a:p>
          </p:txBody>
        </p:sp>
      </p:grpSp>
      <p:sp>
        <p:nvSpPr>
          <p:cNvPr id="769" name="Linie 1"/>
          <p:cNvSpPr/>
          <p:nvPr/>
        </p:nvSpPr>
        <p:spPr>
          <a:xfrm>
            <a:off x="6890760" y="366552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70" name="Reporting 1"/>
          <p:cNvGrpSpPr/>
          <p:nvPr/>
        </p:nvGrpSpPr>
        <p:grpSpPr>
          <a:xfrm>
            <a:off x="1045440" y="5446440"/>
            <a:ext cx="7607880" cy="319680"/>
            <a:chOff x="1045440" y="5446440"/>
            <a:chExt cx="7607880" cy="319680"/>
          </a:xfrm>
        </p:grpSpPr>
        <p:sp>
          <p:nvSpPr>
            <p:cNvPr id="771" name="Rechteck 2"/>
            <p:cNvSpPr/>
            <p:nvPr/>
          </p:nvSpPr>
          <p:spPr>
            <a:xfrm>
              <a:off x="1045440" y="5446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Reporting and Analytics 1"/>
            <p:cNvSpPr/>
            <p:nvPr/>
          </p:nvSpPr>
          <p:spPr>
            <a:xfrm>
              <a:off x="1045440" y="5446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Reporting and Analytics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rmAutofit fontScale="95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2000" b="1" strike="noStrike" spc="-1">
                <a:solidFill>
                  <a:srgbClr val="000000"/>
                </a:solidFill>
                <a:latin typeface="Arial"/>
                <a:ea typeface="Arial"/>
              </a:rPr>
              <a:t>ToolChain Capabilities (v1.3.1)</a:t>
            </a:r>
            <a:r>
              <a:rPr lang="de-DE" sz="2000" b="1" strike="noStrike" spc="-1">
                <a:solidFill>
                  <a:srgbClr val="000000"/>
                </a:solidFill>
                <a:latin typeface="Arial"/>
                <a:ea typeface="Arial"/>
              </a:rPr>
              <a:t> – Mapping of Tools (example TrustSource Scanners)</a:t>
            </a:r>
            <a:endParaRPr lang="en-GB" sz="2000" b="0" strike="noStrike" spc="-1">
              <a:solidFill>
                <a:srgbClr val="002D41"/>
              </a:solidFill>
              <a:latin typeface="Avenir Book"/>
            </a:endParaRPr>
          </a:p>
        </p:txBody>
      </p:sp>
      <p:grpSp>
        <p:nvGrpSpPr>
          <p:cNvPr id="774" name="Composition Analyzer (Build) 1"/>
          <p:cNvGrpSpPr/>
          <p:nvPr/>
        </p:nvGrpSpPr>
        <p:grpSpPr>
          <a:xfrm>
            <a:off x="1071360" y="2405880"/>
            <a:ext cx="1287000" cy="698040"/>
            <a:chOff x="1071360" y="2405880"/>
            <a:chExt cx="1287000" cy="698040"/>
          </a:xfrm>
        </p:grpSpPr>
        <p:sp>
          <p:nvSpPr>
            <p:cNvPr id="775" name="Rechteck 4"/>
            <p:cNvSpPr/>
            <p:nvPr/>
          </p:nvSpPr>
          <p:spPr>
            <a:xfrm>
              <a:off x="1071360" y="240588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Dependency Analyzer (Build) 1"/>
            <p:cNvSpPr/>
            <p:nvPr/>
          </p:nvSpPr>
          <p:spPr>
            <a:xfrm>
              <a:off x="1071360" y="2523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Dependency Analyzer (Source)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77" name="Composition Analyzer (Binary) 1"/>
          <p:cNvGrpSpPr/>
          <p:nvPr/>
        </p:nvGrpSpPr>
        <p:grpSpPr>
          <a:xfrm>
            <a:off x="1071360" y="3316680"/>
            <a:ext cx="1287000" cy="698040"/>
            <a:chOff x="1071360" y="3316680"/>
            <a:chExt cx="1287000" cy="698040"/>
          </a:xfrm>
        </p:grpSpPr>
        <p:sp>
          <p:nvSpPr>
            <p:cNvPr id="778" name="Rechteck 5"/>
            <p:cNvSpPr/>
            <p:nvPr/>
          </p:nvSpPr>
          <p:spPr>
            <a:xfrm>
              <a:off x="107136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Dependency Analyzer (Binary) 1"/>
            <p:cNvSpPr/>
            <p:nvPr/>
          </p:nvSpPr>
          <p:spPr>
            <a:xfrm>
              <a:off x="1071360" y="3378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Dependency Analyzer (Binary)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0" name="Composition Analyzer (Container) 1"/>
          <p:cNvGrpSpPr/>
          <p:nvPr/>
        </p:nvGrpSpPr>
        <p:grpSpPr>
          <a:xfrm>
            <a:off x="1071360" y="4222080"/>
            <a:ext cx="1287000" cy="698040"/>
            <a:chOff x="1071360" y="4222080"/>
            <a:chExt cx="1287000" cy="698040"/>
          </a:xfrm>
        </p:grpSpPr>
        <p:sp>
          <p:nvSpPr>
            <p:cNvPr id="781" name="Rechteck 6"/>
            <p:cNvSpPr/>
            <p:nvPr/>
          </p:nvSpPr>
          <p:spPr>
            <a:xfrm>
              <a:off x="1071360" y="42220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Dependency Analyzer (Container) 1"/>
            <p:cNvSpPr/>
            <p:nvPr/>
          </p:nvSpPr>
          <p:spPr>
            <a:xfrm>
              <a:off x="1071360" y="4244040"/>
              <a:ext cx="1287000" cy="654120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Dependency Analyzer</a:t>
              </a:r>
              <a:r>
                <a:rPr lang="de-DE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 (Container)</a:t>
              </a:r>
              <a:endParaRPr lang="en-GB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83" name="Project Data 1"/>
          <p:cNvGrpSpPr/>
          <p:nvPr/>
        </p:nvGrpSpPr>
        <p:grpSpPr>
          <a:xfrm>
            <a:off x="3187440" y="3301560"/>
            <a:ext cx="3589560" cy="698040"/>
            <a:chOff x="3187440" y="3301560"/>
            <a:chExt cx="3589560" cy="698040"/>
          </a:xfrm>
        </p:grpSpPr>
        <p:sp>
          <p:nvSpPr>
            <p:cNvPr id="784" name="Rechteck 7"/>
            <p:cNvSpPr/>
            <p:nvPr/>
          </p:nvSpPr>
          <p:spPr>
            <a:xfrm>
              <a:off x="3187440" y="3301560"/>
              <a:ext cx="358956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Case Data (Situation, Inputs, Status) 1"/>
            <p:cNvSpPr/>
            <p:nvPr/>
          </p:nvSpPr>
          <p:spPr>
            <a:xfrm>
              <a:off x="3187440" y="3323880"/>
              <a:ext cx="3589560" cy="654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Case Data (Situation, Inputs, Status)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6" name="Situation Data… 1"/>
          <p:cNvGrpSpPr/>
          <p:nvPr/>
        </p:nvGrpSpPr>
        <p:grpSpPr>
          <a:xfrm>
            <a:off x="3179160" y="4260600"/>
            <a:ext cx="1309680" cy="698040"/>
            <a:chOff x="3179160" y="4260600"/>
            <a:chExt cx="1309680" cy="698040"/>
          </a:xfrm>
        </p:grpSpPr>
        <p:sp>
          <p:nvSpPr>
            <p:cNvPr id="787" name="Rechteck 8"/>
            <p:cNvSpPr/>
            <p:nvPr/>
          </p:nvSpPr>
          <p:spPr>
            <a:xfrm>
              <a:off x="3179160" y="426060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Policies &amp; Rules 1"/>
            <p:cNvSpPr/>
            <p:nvPr/>
          </p:nvSpPr>
          <p:spPr>
            <a:xfrm>
              <a:off x="3201840" y="4305240"/>
              <a:ext cx="1287000" cy="268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Policies &amp; Rules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9" name="Approval Flow (WFE) 1"/>
          <p:cNvGrpSpPr/>
          <p:nvPr/>
        </p:nvGrpSpPr>
        <p:grpSpPr>
          <a:xfrm>
            <a:off x="7361280" y="3316680"/>
            <a:ext cx="1287000" cy="698040"/>
            <a:chOff x="7361280" y="3316680"/>
            <a:chExt cx="1287000" cy="698040"/>
          </a:xfrm>
        </p:grpSpPr>
        <p:sp>
          <p:nvSpPr>
            <p:cNvPr id="790" name="Rechteck 9"/>
            <p:cNvSpPr/>
            <p:nvPr/>
          </p:nvSpPr>
          <p:spPr>
            <a:xfrm>
              <a:off x="736128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Approval Flow (WFE) 2"/>
            <p:cNvSpPr/>
            <p:nvPr/>
          </p:nvSpPr>
          <p:spPr>
            <a:xfrm>
              <a:off x="7361280" y="34347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Approval Flow (WFE)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2" name="Compliance Artefact Generator 1"/>
          <p:cNvGrpSpPr/>
          <p:nvPr/>
        </p:nvGrpSpPr>
        <p:grpSpPr>
          <a:xfrm>
            <a:off x="7361280" y="2409120"/>
            <a:ext cx="1287000" cy="698040"/>
            <a:chOff x="7361280" y="2409120"/>
            <a:chExt cx="1287000" cy="698040"/>
          </a:xfrm>
        </p:grpSpPr>
        <p:sp>
          <p:nvSpPr>
            <p:cNvPr id="793" name="Rechteck 10"/>
            <p:cNvSpPr/>
            <p:nvPr/>
          </p:nvSpPr>
          <p:spPr>
            <a:xfrm>
              <a:off x="7361280" y="240912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ompliance Artefact Generator 2"/>
            <p:cNvSpPr/>
            <p:nvPr/>
          </p:nvSpPr>
          <p:spPr>
            <a:xfrm>
              <a:off x="7361280" y="2527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 Generator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5" name="Copyright &amp; Authors Scanner 1"/>
          <p:cNvGrpSpPr/>
          <p:nvPr/>
        </p:nvGrpSpPr>
        <p:grpSpPr>
          <a:xfrm>
            <a:off x="3187440" y="1445760"/>
            <a:ext cx="1287000" cy="698040"/>
            <a:chOff x="3187440" y="1445760"/>
            <a:chExt cx="1287000" cy="698040"/>
          </a:xfrm>
        </p:grpSpPr>
        <p:sp>
          <p:nvSpPr>
            <p:cNvPr id="796" name="Rechteck 12"/>
            <p:cNvSpPr/>
            <p:nvPr/>
          </p:nvSpPr>
          <p:spPr>
            <a:xfrm>
              <a:off x="3187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License, Copyright &amp; Authors Scanner 1"/>
            <p:cNvSpPr/>
            <p:nvPr/>
          </p:nvSpPr>
          <p:spPr>
            <a:xfrm>
              <a:off x="3187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License, Copyright &amp; Authors Scanner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98" name="Linie 2"/>
          <p:cNvSpPr/>
          <p:nvPr/>
        </p:nvSpPr>
        <p:spPr>
          <a:xfrm>
            <a:off x="2551320" y="3650760"/>
            <a:ext cx="46080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Linie 3"/>
          <p:cNvSpPr/>
          <p:nvPr/>
        </p:nvSpPr>
        <p:spPr>
          <a:xfrm>
            <a:off x="2583720" y="3108600"/>
            <a:ext cx="398520" cy="186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Linie 4"/>
          <p:cNvSpPr/>
          <p:nvPr/>
        </p:nvSpPr>
        <p:spPr>
          <a:xfrm flipV="1">
            <a:off x="2548800" y="4053960"/>
            <a:ext cx="468360" cy="213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Linie 5"/>
          <p:cNvSpPr/>
          <p:nvPr/>
        </p:nvSpPr>
        <p:spPr>
          <a:xfrm>
            <a:off x="3831120" y="31370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Linie 6"/>
          <p:cNvSpPr/>
          <p:nvPr/>
        </p:nvSpPr>
        <p:spPr>
          <a:xfrm>
            <a:off x="3831120" y="2205000"/>
            <a:ext cx="0" cy="1378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3" name="Linie 7"/>
          <p:cNvSpPr/>
          <p:nvPr/>
        </p:nvSpPr>
        <p:spPr>
          <a:xfrm flipV="1">
            <a:off x="38311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04" name="Legal Datastore (Fact base) 1"/>
          <p:cNvGrpSpPr/>
          <p:nvPr/>
        </p:nvGrpSpPr>
        <p:grpSpPr>
          <a:xfrm>
            <a:off x="7368840" y="4239720"/>
            <a:ext cx="1271880" cy="714960"/>
            <a:chOff x="7368840" y="4239720"/>
            <a:chExt cx="1271880" cy="714960"/>
          </a:xfrm>
        </p:grpSpPr>
        <p:sp>
          <p:nvSpPr>
            <p:cNvPr id="805" name="Rechteck 13"/>
            <p:cNvSpPr/>
            <p:nvPr/>
          </p:nvSpPr>
          <p:spPr>
            <a:xfrm>
              <a:off x="7368840" y="4239720"/>
              <a:ext cx="1271880" cy="690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6" name="Legal Datastore (license facts, rights obligations) 1"/>
            <p:cNvSpPr/>
            <p:nvPr/>
          </p:nvSpPr>
          <p:spPr>
            <a:xfrm>
              <a:off x="7368840" y="4244760"/>
              <a:ext cx="1271880" cy="709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0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License Repository (license facts, rights obligations)</a:t>
              </a:r>
              <a:endParaRPr lang="en-GB" sz="1000" b="0" strike="noStrike" spc="-1">
                <a:latin typeface="Arial"/>
              </a:endParaRPr>
            </a:p>
          </p:txBody>
        </p:sp>
      </p:grpSp>
      <p:sp>
        <p:nvSpPr>
          <p:cNvPr id="807" name="Linie 8"/>
          <p:cNvSpPr/>
          <p:nvPr/>
        </p:nvSpPr>
        <p:spPr>
          <a:xfrm flipV="1">
            <a:off x="6881040" y="3163320"/>
            <a:ext cx="389160" cy="163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Linie 9"/>
          <p:cNvSpPr/>
          <p:nvPr/>
        </p:nvSpPr>
        <p:spPr>
          <a:xfrm flipV="1">
            <a:off x="6878520" y="2553480"/>
            <a:ext cx="395280" cy="1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Linie 10"/>
          <p:cNvSpPr/>
          <p:nvPr/>
        </p:nvSpPr>
        <p:spPr>
          <a:xfrm>
            <a:off x="2583720" y="2171160"/>
            <a:ext cx="398520" cy="1872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0" name="Compliance Artefacts 1"/>
          <p:cNvGrpSpPr/>
          <p:nvPr/>
        </p:nvGrpSpPr>
        <p:grpSpPr>
          <a:xfrm>
            <a:off x="9692640" y="2870280"/>
            <a:ext cx="1287000" cy="698040"/>
            <a:chOff x="9692640" y="2870280"/>
            <a:chExt cx="1287000" cy="698040"/>
          </a:xfrm>
        </p:grpSpPr>
        <p:sp>
          <p:nvSpPr>
            <p:cNvPr id="811" name="Rechteck 15"/>
            <p:cNvSpPr/>
            <p:nvPr/>
          </p:nvSpPr>
          <p:spPr>
            <a:xfrm>
              <a:off x="9692640" y="28702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custDash>
                <a:ds d="200000" sp="2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ompliance Artefacts 2"/>
            <p:cNvSpPr/>
            <p:nvPr/>
          </p:nvSpPr>
          <p:spPr>
            <a:xfrm>
              <a:off x="9692640" y="29887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13" name="Linie 11"/>
          <p:cNvSpPr/>
          <p:nvPr/>
        </p:nvSpPr>
        <p:spPr>
          <a:xfrm>
            <a:off x="8940960" y="3199680"/>
            <a:ext cx="59796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4" name="Linie 12"/>
          <p:cNvSpPr/>
          <p:nvPr/>
        </p:nvSpPr>
        <p:spPr>
          <a:xfrm>
            <a:off x="6869880" y="2980800"/>
            <a:ext cx="3808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5" name="COTS Management 1"/>
          <p:cNvGrpSpPr/>
          <p:nvPr/>
        </p:nvGrpSpPr>
        <p:grpSpPr>
          <a:xfrm>
            <a:off x="5274000" y="2736000"/>
            <a:ext cx="1503360" cy="356760"/>
            <a:chOff x="5274000" y="2736000"/>
            <a:chExt cx="1503360" cy="356760"/>
          </a:xfrm>
        </p:grpSpPr>
        <p:sp>
          <p:nvSpPr>
            <p:cNvPr id="816" name="Rechteck 17"/>
            <p:cNvSpPr/>
            <p:nvPr/>
          </p:nvSpPr>
          <p:spPr>
            <a:xfrm>
              <a:off x="5274000" y="2736000"/>
              <a:ext cx="1503360" cy="3567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OTS Management 2"/>
            <p:cNvSpPr/>
            <p:nvPr/>
          </p:nvSpPr>
          <p:spPr>
            <a:xfrm>
              <a:off x="5294880" y="2806920"/>
              <a:ext cx="1461240" cy="21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9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COTS Management</a:t>
              </a:r>
              <a:endParaRPr lang="en-GB" sz="900" b="0" strike="noStrike" spc="-1">
                <a:latin typeface="Arial"/>
              </a:endParaRPr>
            </a:p>
          </p:txBody>
        </p:sp>
      </p:grpSp>
      <p:grpSp>
        <p:nvGrpSpPr>
          <p:cNvPr id="818" name="Reporting 2"/>
          <p:cNvGrpSpPr/>
          <p:nvPr/>
        </p:nvGrpSpPr>
        <p:grpSpPr>
          <a:xfrm>
            <a:off x="1045440" y="5797800"/>
            <a:ext cx="7607880" cy="319680"/>
            <a:chOff x="1045440" y="5797800"/>
            <a:chExt cx="7607880" cy="319680"/>
          </a:xfrm>
        </p:grpSpPr>
        <p:sp>
          <p:nvSpPr>
            <p:cNvPr id="819" name="Rechteck 18"/>
            <p:cNvSpPr/>
            <p:nvPr/>
          </p:nvSpPr>
          <p:spPr>
            <a:xfrm>
              <a:off x="1045440" y="579780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0" name="User &amp; Role Management 1"/>
            <p:cNvSpPr/>
            <p:nvPr/>
          </p:nvSpPr>
          <p:spPr>
            <a:xfrm>
              <a:off x="1045440" y="579780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User &amp; Role Management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1" name="Copyright &amp; Authors Scanner 2"/>
          <p:cNvGrpSpPr/>
          <p:nvPr/>
        </p:nvGrpSpPr>
        <p:grpSpPr>
          <a:xfrm>
            <a:off x="7361280" y="1446840"/>
            <a:ext cx="1287000" cy="698040"/>
            <a:chOff x="7361280" y="1446840"/>
            <a:chExt cx="1287000" cy="698040"/>
          </a:xfrm>
        </p:grpSpPr>
        <p:sp>
          <p:nvSpPr>
            <p:cNvPr id="822" name="Rechteck 19"/>
            <p:cNvSpPr/>
            <p:nvPr/>
          </p:nvSpPr>
          <p:spPr>
            <a:xfrm>
              <a:off x="7361280" y="144684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3" name="Package Source Archiver 1"/>
            <p:cNvSpPr/>
            <p:nvPr/>
          </p:nvSpPr>
          <p:spPr>
            <a:xfrm>
              <a:off x="7361280" y="15649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Source Archive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4" name="Flowchart: Magnetic Disk 2"/>
          <p:cNvGrpSpPr/>
          <p:nvPr/>
        </p:nvGrpSpPr>
        <p:grpSpPr>
          <a:xfrm>
            <a:off x="4884120" y="3649680"/>
            <a:ext cx="412920" cy="263520"/>
            <a:chOff x="4884120" y="3649680"/>
            <a:chExt cx="412920" cy="263520"/>
          </a:xfrm>
        </p:grpSpPr>
        <p:sp>
          <p:nvSpPr>
            <p:cNvPr id="825" name="Form 1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Form 2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27" name="Flowchart: Magnetic Disk 3"/>
          <p:cNvGrpSpPr/>
          <p:nvPr/>
        </p:nvGrpSpPr>
        <p:grpSpPr>
          <a:xfrm>
            <a:off x="8214120" y="4677480"/>
            <a:ext cx="354960" cy="226800"/>
            <a:chOff x="8214120" y="4677480"/>
            <a:chExt cx="354960" cy="226800"/>
          </a:xfrm>
        </p:grpSpPr>
        <p:sp>
          <p:nvSpPr>
            <p:cNvPr id="828" name="Form 3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Form 4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30" name="Reporting 3"/>
          <p:cNvGrpSpPr/>
          <p:nvPr/>
        </p:nvGrpSpPr>
        <p:grpSpPr>
          <a:xfrm>
            <a:off x="1045440" y="5095440"/>
            <a:ext cx="7607880" cy="319680"/>
            <a:chOff x="1045440" y="5095440"/>
            <a:chExt cx="7607880" cy="319680"/>
          </a:xfrm>
        </p:grpSpPr>
        <p:sp>
          <p:nvSpPr>
            <p:cNvPr id="831" name="Rechteck 20"/>
            <p:cNvSpPr/>
            <p:nvPr/>
          </p:nvSpPr>
          <p:spPr>
            <a:xfrm>
              <a:off x="1045440" y="5095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Audit Log 1"/>
            <p:cNvSpPr/>
            <p:nvPr/>
          </p:nvSpPr>
          <p:spPr>
            <a:xfrm>
              <a:off x="1045440" y="5095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Audit Log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3" name="Linie 13"/>
          <p:cNvSpPr/>
          <p:nvPr/>
        </p:nvSpPr>
        <p:spPr>
          <a:xfrm>
            <a:off x="4843440" y="2903400"/>
            <a:ext cx="300960" cy="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Linie 14"/>
          <p:cNvSpPr/>
          <p:nvPr/>
        </p:nvSpPr>
        <p:spPr>
          <a:xfrm>
            <a:off x="6890760" y="460944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35" name="Component Repository 1"/>
          <p:cNvGrpSpPr/>
          <p:nvPr/>
        </p:nvGrpSpPr>
        <p:grpSpPr>
          <a:xfrm>
            <a:off x="3162240" y="2385000"/>
            <a:ext cx="1554120" cy="708120"/>
            <a:chOff x="3162240" y="2385000"/>
            <a:chExt cx="1554120" cy="708120"/>
          </a:xfrm>
        </p:grpSpPr>
        <p:sp>
          <p:nvSpPr>
            <p:cNvPr id="836" name="Rechteck 21"/>
            <p:cNvSpPr/>
            <p:nvPr/>
          </p:nvSpPr>
          <p:spPr>
            <a:xfrm>
              <a:off x="3162240" y="2385000"/>
              <a:ext cx="1554120" cy="708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Package Repository 1"/>
            <p:cNvSpPr/>
            <p:nvPr/>
          </p:nvSpPr>
          <p:spPr>
            <a:xfrm>
              <a:off x="3162240" y="2505240"/>
              <a:ext cx="155412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Data Repository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8" name="COTS Management 3"/>
          <p:cNvSpPr/>
          <p:nvPr/>
        </p:nvSpPr>
        <p:spPr>
          <a:xfrm>
            <a:off x="4715280" y="2385000"/>
            <a:ext cx="2057040" cy="2721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2D4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COTS Management 4"/>
          <p:cNvSpPr/>
          <p:nvPr/>
        </p:nvSpPr>
        <p:spPr>
          <a:xfrm>
            <a:off x="4611600" y="2398680"/>
            <a:ext cx="174240" cy="2469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40" name="Flowchart: Magnetic Disk 4"/>
          <p:cNvGrpSpPr/>
          <p:nvPr/>
        </p:nvGrpSpPr>
        <p:grpSpPr>
          <a:xfrm>
            <a:off x="4160880" y="2783880"/>
            <a:ext cx="430920" cy="263520"/>
            <a:chOff x="4160880" y="2783880"/>
            <a:chExt cx="430920" cy="263520"/>
          </a:xfrm>
        </p:grpSpPr>
        <p:sp>
          <p:nvSpPr>
            <p:cNvPr id="841" name="Form 5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Form 6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43" name="Linie 15"/>
          <p:cNvSpPr/>
          <p:nvPr/>
        </p:nvSpPr>
        <p:spPr>
          <a:xfrm flipV="1">
            <a:off x="58165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Linie 16"/>
          <p:cNvSpPr/>
          <p:nvPr/>
        </p:nvSpPr>
        <p:spPr>
          <a:xfrm>
            <a:off x="8004600" y="3169440"/>
            <a:ext cx="0" cy="1094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5" name="Linie 17"/>
          <p:cNvSpPr/>
          <p:nvPr/>
        </p:nvSpPr>
        <p:spPr>
          <a:xfrm flipH="1">
            <a:off x="6836400" y="2149200"/>
            <a:ext cx="394920" cy="1594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6" name="Linie 18"/>
          <p:cNvSpPr/>
          <p:nvPr/>
        </p:nvSpPr>
        <p:spPr>
          <a:xfrm>
            <a:off x="5961600" y="31352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7" name="Linie 19"/>
          <p:cNvSpPr/>
          <p:nvPr/>
        </p:nvSpPr>
        <p:spPr>
          <a:xfrm>
            <a:off x="5887080" y="2203200"/>
            <a:ext cx="0" cy="13752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8" name="PlaceHolder 2"/>
          <p:cNvSpPr>
            <a:spLocks noGrp="1"/>
          </p:cNvSpPr>
          <p:nvPr>
            <p:ph type="sldNum"/>
          </p:nvPr>
        </p:nvSpPr>
        <p:spPr>
          <a:xfrm>
            <a:off x="11314080" y="6425280"/>
            <a:ext cx="174240" cy="2268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485CC4E-0B58-40F8-82DF-65B6FD54F0D4}" type="slidenum">
              <a:rPr lang="en-GB" sz="1000" b="0" i="1" strike="noStrike" spc="-1">
                <a:solidFill>
                  <a:srgbClr val="888C91"/>
                </a:solidFill>
                <a:latin typeface="Arial"/>
                <a:ea typeface="Arial"/>
              </a:rPr>
              <a:t>30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849" name="Linie 20"/>
          <p:cNvSpPr/>
          <p:nvPr/>
        </p:nvSpPr>
        <p:spPr>
          <a:xfrm>
            <a:off x="9858600" y="4875480"/>
            <a:ext cx="59832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Data Flow 1"/>
          <p:cNvSpPr/>
          <p:nvPr/>
        </p:nvSpPr>
        <p:spPr>
          <a:xfrm>
            <a:off x="9827280" y="5038560"/>
            <a:ext cx="66096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Flow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1" name="Flowchart: Magnetic Disk 5"/>
          <p:cNvGrpSpPr/>
          <p:nvPr/>
        </p:nvGrpSpPr>
        <p:grpSpPr>
          <a:xfrm>
            <a:off x="10684080" y="4731120"/>
            <a:ext cx="412920" cy="263520"/>
            <a:chOff x="10684080" y="4731120"/>
            <a:chExt cx="412920" cy="263520"/>
          </a:xfrm>
        </p:grpSpPr>
        <p:sp>
          <p:nvSpPr>
            <p:cNvPr id="852" name="Form 7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Form 8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54" name="Data Sink 1"/>
          <p:cNvSpPr/>
          <p:nvPr/>
        </p:nvSpPr>
        <p:spPr>
          <a:xfrm>
            <a:off x="10583280" y="5045400"/>
            <a:ext cx="63972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Sink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5" name="Flowchart: Magnetic Disk 6"/>
          <p:cNvGrpSpPr/>
          <p:nvPr/>
        </p:nvGrpSpPr>
        <p:grpSpPr>
          <a:xfrm>
            <a:off x="3989880" y="4662000"/>
            <a:ext cx="412920" cy="263520"/>
            <a:chOff x="3989880" y="4662000"/>
            <a:chExt cx="412920" cy="263520"/>
          </a:xfrm>
        </p:grpSpPr>
        <p:sp>
          <p:nvSpPr>
            <p:cNvPr id="856" name="Form 9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Form 10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858" name="Grafik 857"/>
          <p:cNvPicPr/>
          <p:nvPr/>
        </p:nvPicPr>
        <p:blipFill>
          <a:blip r:embed="rId2"/>
          <a:stretch/>
        </p:blipFill>
        <p:spPr>
          <a:xfrm>
            <a:off x="9396000" y="1603440"/>
            <a:ext cx="2195280" cy="523440"/>
          </a:xfrm>
          <a:prstGeom prst="rect">
            <a:avLst/>
          </a:prstGeom>
          <a:ln w="0">
            <a:noFill/>
          </a:ln>
        </p:spPr>
      </p:pic>
      <p:grpSp>
        <p:nvGrpSpPr>
          <p:cNvPr id="859" name="Copyright &amp; Authors Scanner 3"/>
          <p:cNvGrpSpPr/>
          <p:nvPr/>
        </p:nvGrpSpPr>
        <p:grpSpPr>
          <a:xfrm>
            <a:off x="5239440" y="1445760"/>
            <a:ext cx="1287000" cy="698040"/>
            <a:chOff x="5239440" y="1445760"/>
            <a:chExt cx="1287000" cy="698040"/>
          </a:xfrm>
        </p:grpSpPr>
        <p:sp>
          <p:nvSpPr>
            <p:cNvPr id="860" name="Rechteck 22"/>
            <p:cNvSpPr/>
            <p:nvPr/>
          </p:nvSpPr>
          <p:spPr>
            <a:xfrm>
              <a:off x="5239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cense, Copyright &amp; Authors Scanner 2"/>
            <p:cNvSpPr/>
            <p:nvPr/>
          </p:nvSpPr>
          <p:spPr>
            <a:xfrm>
              <a:off x="5239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Snippet Scanner</a:t>
              </a:r>
              <a:endParaRPr lang="en-GB" sz="11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(forensics)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2" name="Copyright &amp; Authors Scanner 4"/>
          <p:cNvGrpSpPr/>
          <p:nvPr/>
        </p:nvGrpSpPr>
        <p:grpSpPr>
          <a:xfrm>
            <a:off x="5256000" y="4238640"/>
            <a:ext cx="1287000" cy="698040"/>
            <a:chOff x="5256000" y="4238640"/>
            <a:chExt cx="1287000" cy="698040"/>
          </a:xfrm>
        </p:grpSpPr>
        <p:sp>
          <p:nvSpPr>
            <p:cNvPr id="863" name="Rechteck 11"/>
            <p:cNvSpPr/>
            <p:nvPr/>
          </p:nvSpPr>
          <p:spPr>
            <a:xfrm>
              <a:off x="5256000" y="423864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cense, Copyright &amp; Authors Scanner 3"/>
            <p:cNvSpPr/>
            <p:nvPr/>
          </p:nvSpPr>
          <p:spPr>
            <a:xfrm>
              <a:off x="5256000" y="435708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Legal Solver (determine obligations)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5" name="Copyright &amp; Authors Scanner 5"/>
          <p:cNvGrpSpPr/>
          <p:nvPr/>
        </p:nvGrpSpPr>
        <p:grpSpPr>
          <a:xfrm>
            <a:off x="1089000" y="1461960"/>
            <a:ext cx="1287000" cy="698040"/>
            <a:chOff x="1089000" y="1461960"/>
            <a:chExt cx="1287000" cy="698040"/>
          </a:xfrm>
        </p:grpSpPr>
        <p:sp>
          <p:nvSpPr>
            <p:cNvPr id="866" name="Rechteck 16"/>
            <p:cNvSpPr/>
            <p:nvPr/>
          </p:nvSpPr>
          <p:spPr>
            <a:xfrm>
              <a:off x="1089000" y="14619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cense, Copyright &amp; Authors Scanner 4"/>
            <p:cNvSpPr/>
            <p:nvPr/>
          </p:nvSpPr>
          <p:spPr>
            <a:xfrm>
              <a:off x="1089000" y="15804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Package Crawler</a:t>
              </a:r>
              <a:endParaRPr lang="en-GB" sz="11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Crawler/Finder</a:t>
            </a:r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480221812"/>
              </p:ext>
            </p:extLst>
          </p:nvPr>
        </p:nvGraphicFramePr>
        <p:xfrm>
          <a:off x="715432" y="1193800"/>
          <a:ext cx="10826683" cy="45897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Research information on (new) components such as locate the repository, current and former versions, project homepage and viability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Collect and provide accurate information about the component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Alert, if component can’t be matched/found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Scan package managers for new packages or versions of packages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Collect package data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Transfer data into package repository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Component descriptor or component name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Component Information, such as: source repository url, version history, branches, commit count, stars, last commit date, etc.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=&gt; </a:t>
                      </a:r>
                      <a:r>
                        <a:rPr lang="de-DE" dirty="0" err="1"/>
                        <a:t>Distinguish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between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component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loader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assessment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just </a:t>
                      </a:r>
                      <a:r>
                        <a:rPr lang="de-DE" dirty="0" err="1"/>
                        <a:t>cralwer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939B1C-F2B1-612C-DA48-44EAA896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329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C Tooling Workgroup - ToolChain Capabilities - Composition Analyzer (Sour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Dependency Analyzer (Source)</a:t>
            </a:r>
          </a:p>
        </p:txBody>
      </p:sp>
      <p:graphicFrame>
        <p:nvGraphicFramePr>
          <p:cNvPr id="170" name="Tabelle"/>
          <p:cNvGraphicFramePr/>
          <p:nvPr>
            <p:extLst>
              <p:ext uri="{D42A27DB-BD31-4B8C-83A1-F6EECF244321}">
                <p14:modId xmlns:p14="http://schemas.microsoft.com/office/powerpoint/2010/main" val="2125879590"/>
              </p:ext>
            </p:extLst>
          </p:nvPr>
        </p:nvGraphicFramePr>
        <p:xfrm>
          <a:off x="715432" y="1193800"/>
          <a:ext cx="10826683" cy="456397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software to be built from these sources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</a:t>
                      </a:r>
                      <a:r>
                        <a:rPr lang="de-DE" dirty="0"/>
                        <a:t>(incl. transitive) </a:t>
                      </a:r>
                      <a:r>
                        <a:rPr dirty="0"/>
                        <a:t>used to build the software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linking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dependencies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Integrate with build process (CI/CD)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composition (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complete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output for further analysis, e.g. as SPDX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scanned source and BoM information, e.g. Commit ID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7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Build description, e.g. POM or requirements.txt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</a:t>
                      </a:r>
                      <a:r>
                        <a:rPr dirty="0"/>
                        <a:t> for particular build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Analysis and dependency resolution is highly language specific. Thus a language specific implementation might be required</a:t>
                      </a:r>
                      <a:endParaRPr lang="de-DE"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Discussion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: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Would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make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sense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declare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task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stop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CI/CD in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violation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?</a:t>
                      </a:r>
                      <a:endParaRPr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A578B0-66E5-338E-880A-B2ECE891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Dependency Analyzer (Binary)</a:t>
            </a:r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993550562"/>
              </p:ext>
            </p:extLst>
          </p:nvPr>
        </p:nvGraphicFramePr>
        <p:xfrm>
          <a:off x="715432" y="1193800"/>
          <a:ext cx="10826683" cy="48527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software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binary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binary (if required)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Unpack binary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content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artefact, e.g. binary repo ID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Binary or link to binary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 </a:t>
                      </a:r>
                      <a:r>
                        <a:rPr dirty="0"/>
                        <a:t>for particular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78C9A-B0E0-93C8-0307-B23DCE7C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8750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C Tooling Workgroup - ToolChain Capabilities - Composition Analyzer (Contain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1900"/>
            </a:lvl1pPr>
          </a:lstStyle>
          <a:p>
            <a:r>
              <a:t>ToolChain Capabilities - Depdendency Analyzer (Container)</a:t>
            </a:r>
          </a:p>
        </p:txBody>
      </p:sp>
      <p:graphicFrame>
        <p:nvGraphicFramePr>
          <p:cNvPr id="178" name="Tabelle"/>
          <p:cNvGraphicFramePr/>
          <p:nvPr>
            <p:extLst>
              <p:ext uri="{D42A27DB-BD31-4B8C-83A1-F6EECF244321}">
                <p14:modId xmlns:p14="http://schemas.microsoft.com/office/powerpoint/2010/main" val="1100315043"/>
              </p:ext>
            </p:extLst>
          </p:nvPr>
        </p:nvGraphicFramePr>
        <p:xfrm>
          <a:off x="715432" y="1193800"/>
          <a:ext cx="10826683" cy="50978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2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</a:t>
                      </a:r>
                      <a:r>
                        <a:rPr dirty="0" err="1"/>
                        <a:t>containe</a:t>
                      </a:r>
                      <a:r>
                        <a:rPr lang="de-DE" dirty="0" err="1"/>
                        <a:t>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container (if necessary)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container content/structure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container, e.g. Repo + image ID + tag</a:t>
                      </a:r>
                      <a:endParaRPr lang="de-DE" dirty="0"/>
                    </a:p>
                    <a:p>
                      <a:pPr marL="177800" marR="0" lvl="0" indent="-17780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Container or link to container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08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(BoM) </a:t>
                      </a:r>
                      <a:r>
                        <a:rPr dirty="0"/>
                        <a:t>for particular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B879F6-41C6-981F-E991-8F3D16D2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458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C Tooling Workgroup - ToolChain Capabilities - Copyright &amp; Authors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License, Copyright &amp; Author</a:t>
            </a:r>
            <a:r>
              <a:rPr lang="en-GB" dirty="0"/>
              <a:t>s</a:t>
            </a:r>
            <a:r>
              <a:rPr dirty="0"/>
              <a:t> Scanner</a:t>
            </a:r>
          </a:p>
        </p:txBody>
      </p:sp>
      <p:graphicFrame>
        <p:nvGraphicFramePr>
          <p:cNvPr id="182" name="Tabelle"/>
          <p:cNvGraphicFramePr/>
          <p:nvPr>
            <p:extLst>
              <p:ext uri="{D42A27DB-BD31-4B8C-83A1-F6EECF244321}">
                <p14:modId xmlns:p14="http://schemas.microsoft.com/office/powerpoint/2010/main" val="3771443650"/>
              </p:ext>
            </p:extLst>
          </p:nvPr>
        </p:nvGraphicFramePr>
        <p:xfrm>
          <a:off x="715432" y="1193800"/>
          <a:ext cx="10826683" cy="49644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Precise scanning of sources to determine exact situation for proper compliance declarations 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Ensure </a:t>
                      </a:r>
                      <a:r>
                        <a:rPr lang="en-GB" noProof="0"/>
                        <a:t>completeness </a:t>
                      </a:r>
                      <a:r>
                        <a:rPr lang="en-GB"/>
                        <a:t>and correctness of compliance information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copyright statements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authors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effective licenses (e.g. license identifier &amp; if available license text)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changes and / or additions to license terms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Repository or file(s) to scan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effective and declared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changed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copyright statements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author information with links into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TODO: Clarify granularity required to differentiate between author, </a:t>
                      </a:r>
                      <a:r>
                        <a:rPr lang="en-GB" dirty="0" err="1"/>
                        <a:t>commiter</a:t>
                      </a:r>
                      <a:r>
                        <a:rPr lang="en-GB" dirty="0"/>
                        <a:t> and copyright holder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98533C-413E-92DD-97BC-2B9CF8584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7618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(CI/CD) OSG Rule </a:t>
            </a:r>
            <a:r>
              <a:rPr lang="de-DE" dirty="0" err="1"/>
              <a:t>Enforcement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2691577236"/>
              </p:ext>
            </p:extLst>
          </p:nvPr>
        </p:nvGraphicFramePr>
        <p:xfrm>
          <a:off x="715432" y="1193800"/>
          <a:ext cx="10826683" cy="40284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63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chain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Break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exist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Verify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Interrupt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causes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Alert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–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recording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action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The 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non-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must</a:t>
                      </a:r>
                      <a:r>
                        <a:rPr lang="de-DE" dirty="0"/>
                        <a:t> not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CI/CD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 check </a:t>
                      </a:r>
                      <a:r>
                        <a:rPr lang="de-DE" dirty="0" err="1"/>
                        <a:t>happens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85E60A-5B0C-335D-65D9-CABFC57ED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890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-Design">
  <a:themeElements>
    <a:clrScheme name="Office-Design">
      <a:dk1>
        <a:srgbClr val="002D41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3348</Words>
  <Application>Microsoft Macintosh PowerPoint</Application>
  <PresentationFormat>Breitbild</PresentationFormat>
  <Paragraphs>612</Paragraphs>
  <Slides>30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7" baseType="lpstr">
      <vt:lpstr>Arial</vt:lpstr>
      <vt:lpstr>Avenir Book</vt:lpstr>
      <vt:lpstr>Avenir Book Oblique</vt:lpstr>
      <vt:lpstr>Avenir Heavy</vt:lpstr>
      <vt:lpstr>Times New Roman</vt:lpstr>
      <vt:lpstr>Wingdings</vt:lpstr>
      <vt:lpstr>Office-Design</vt:lpstr>
      <vt:lpstr>Capability Map</vt:lpstr>
      <vt:lpstr>Changelog</vt:lpstr>
      <vt:lpstr>ToolChain Capabilities - Overview</vt:lpstr>
      <vt:lpstr>ToolChain Capabilities - Package Crawler/Finder</vt:lpstr>
      <vt:lpstr>ToolChain Capabilities - Dependency Analyzer (Source)</vt:lpstr>
      <vt:lpstr>ToolChain Capabilities - Dependency Analyzer (Binary)</vt:lpstr>
      <vt:lpstr>ToolChain Capabilities - Depdendency Analyzer (Container)</vt:lpstr>
      <vt:lpstr>ToolChain Capabilities - License, Copyright &amp; Authors Scanner</vt:lpstr>
      <vt:lpstr>ToolChain Capabilities – (CI/CD) OSG Rule Enforcement</vt:lpstr>
      <vt:lpstr>ToolChain Capabilities – Input Condition Management</vt:lpstr>
      <vt:lpstr>ToolChain Capabilities - Snippet &amp; Similarity Scanner</vt:lpstr>
      <vt:lpstr>ToolChain Capabilities - Package Metadata Repository</vt:lpstr>
      <vt:lpstr>ToolChain Capabilities - Case Data Collector</vt:lpstr>
      <vt:lpstr>ToolChain Capabilities – Case Data Analyzer</vt:lpstr>
      <vt:lpstr>ToolChain Capabilities - Policies &amp; Rules</vt:lpstr>
      <vt:lpstr>ToolChain Capabilities - COTS Management</vt:lpstr>
      <vt:lpstr>ToolChain Capabilities - Legal Solver</vt:lpstr>
      <vt:lpstr>ToolChain Capabilities - License Repository</vt:lpstr>
      <vt:lpstr>ToolChain Capabilities - Compliance Artefact Generator</vt:lpstr>
      <vt:lpstr>ToolChain Capabilities - Approval Flow</vt:lpstr>
      <vt:lpstr>ToolChain Capabilities - User &amp; Role Management</vt:lpstr>
      <vt:lpstr>ToolChain Capabilities - Audit Log</vt:lpstr>
      <vt:lpstr>ToolChain Capabilities - Reporting &amp; Analytics</vt:lpstr>
      <vt:lpstr>ToolChain Capabilities - Tool Orchestrator</vt:lpstr>
      <vt:lpstr>ToolChain Capabilities (v1.3.1) – Mapping of Tools (example BANG)</vt:lpstr>
      <vt:lpstr>ToolChain Capabilities (v1.3.1) – Mapping of Tools (example Software Heritage)</vt:lpstr>
      <vt:lpstr>ToolChain Capabilities (v1.3.1) – Mapping of Tools (example TERN) </vt:lpstr>
      <vt:lpstr>ToolChain Capabilities (v1.3.1) – Mapping of Tools (example ClearlyDefined) </vt:lpstr>
      <vt:lpstr>ToolChain Capabilities (v1.3.1) – Mapping of Tools (example TrustSource Scanners)</vt:lpstr>
      <vt:lpstr>ToolChain Capabilities (v1.3.1) – Mapping of Tools (example TrustSource Scanners)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Map</dc:title>
  <dc:creator>Peter Ellsiepen</dc:creator>
  <cp:lastModifiedBy>Jan Thielscher</cp:lastModifiedBy>
  <cp:revision>53</cp:revision>
  <cp:lastPrinted>2019-12-06T17:03:19Z</cp:lastPrinted>
  <dcterms:modified xsi:type="dcterms:W3CDTF">2022-05-11T10:09:23Z</dcterms:modified>
</cp:coreProperties>
</file>