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8" r:id="rId3"/>
    <p:sldId id="257" r:id="rId4"/>
    <p:sldId id="258" r:id="rId5"/>
    <p:sldId id="259" r:id="rId6"/>
    <p:sldId id="260" r:id="rId7"/>
    <p:sldId id="261" r:id="rId8"/>
    <p:sldId id="262" r:id="rId9"/>
    <p:sldId id="289" r:id="rId10"/>
    <p:sldId id="291" r:id="rId11"/>
    <p:sldId id="266" r:id="rId12"/>
    <p:sldId id="263" r:id="rId13"/>
    <p:sldId id="264" r:id="rId14"/>
    <p:sldId id="265" r:id="rId15"/>
    <p:sldId id="267" r:id="rId16"/>
    <p:sldId id="268" r:id="rId17"/>
    <p:sldId id="269" r:id="rId18"/>
    <p:sldId id="270" r:id="rId19"/>
    <p:sldId id="271" r:id="rId20"/>
    <p:sldId id="272" r:id="rId21"/>
    <p:sldId id="274" r:id="rId22"/>
    <p:sldId id="275" r:id="rId23"/>
    <p:sldId id="276" r:id="rId24"/>
    <p:sldId id="280" r:id="rId25"/>
    <p:sldId id="284" r:id="rId26"/>
    <p:sldId id="285" r:id="rId27"/>
    <p:sldId id="288" r:id="rId28"/>
    <p:sldId id="286" r:id="rId2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37"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08"/>
    <p:restoredTop sz="94731"/>
  </p:normalViewPr>
  <p:slideViewPr>
    <p:cSldViewPr snapToGrid="0">
      <p:cViewPr varScale="1">
        <p:scale>
          <a:sx n="137" d="100"/>
          <a:sy n="137" d="100"/>
        </p:scale>
        <p:origin x="23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14"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15" name="Rechteck"/>
          <p:cNvSpPr/>
          <p:nvPr/>
        </p:nvSpPr>
        <p:spPr>
          <a:xfrm>
            <a:off x="-2170" y="1888812"/>
            <a:ext cx="12196340" cy="2031802"/>
          </a:xfrm>
          <a:prstGeom prst="rect">
            <a:avLst/>
          </a:prstGeom>
          <a:solidFill>
            <a:srgbClr val="F66503"/>
          </a:solidFill>
          <a:ln w="12700">
            <a:miter lim="400000"/>
          </a:ln>
        </p:spPr>
        <p:txBody>
          <a:bodyPr lIns="45719" rIns="45719" anchor="ctr"/>
          <a:lstStyle/>
          <a:p>
            <a:endParaRPr/>
          </a:p>
        </p:txBody>
      </p:sp>
      <p:sp>
        <p:nvSpPr>
          <p:cNvPr id="16" name="Titeltext"/>
          <p:cNvSpPr txBox="1">
            <a:spLocks noGrp="1"/>
          </p:cNvSpPr>
          <p:nvPr>
            <p:ph type="title"/>
          </p:nvPr>
        </p:nvSpPr>
        <p:spPr>
          <a:xfrm>
            <a:off x="2086060" y="2012805"/>
            <a:ext cx="8170859" cy="867931"/>
          </a:xfrm>
          <a:prstGeom prst="rect">
            <a:avLst/>
          </a:prstGeom>
        </p:spPr>
        <p:txBody>
          <a:bodyPr anchor="b"/>
          <a:lstStyle>
            <a:lvl1pPr>
              <a:defRPr sz="2800">
                <a:solidFill>
                  <a:srgbClr val="FFFFFF"/>
                </a:solidFill>
              </a:defRPr>
            </a:lvl1pPr>
          </a:lstStyle>
          <a:p>
            <a:r>
              <a:t>Titeltext</a:t>
            </a:r>
          </a:p>
        </p:txBody>
      </p:sp>
      <p:sp>
        <p:nvSpPr>
          <p:cNvPr id="17" name="Textebene 1…"/>
          <p:cNvSpPr txBox="1">
            <a:spLocks noGrp="1"/>
          </p:cNvSpPr>
          <p:nvPr>
            <p:ph type="body" sz="quarter" idx="1"/>
          </p:nvPr>
        </p:nvSpPr>
        <p:spPr>
          <a:xfrm>
            <a:off x="2162260" y="2905678"/>
            <a:ext cx="8390692" cy="749323"/>
          </a:xfrm>
          <a:prstGeom prst="rect">
            <a:avLst/>
          </a:prstGeom>
          <a:noFill/>
        </p:spPr>
        <p:txBody>
          <a:bodyPr/>
          <a:lstStyle>
            <a:lvl1pPr>
              <a:defRPr sz="1600">
                <a:solidFill>
                  <a:srgbClr val="FFFFFF"/>
                </a:solidFill>
              </a:defRPr>
            </a:lvl1pPr>
            <a:lvl2pPr marL="0" indent="457200">
              <a:buSzTx/>
              <a:buNone/>
              <a:defRPr sz="1600">
                <a:solidFill>
                  <a:srgbClr val="FFFFFF"/>
                </a:solidFill>
              </a:defRPr>
            </a:lvl2pPr>
            <a:lvl3pPr marL="0" indent="914400">
              <a:buSzTx/>
              <a:buNone/>
              <a:defRPr sz="1600">
                <a:solidFill>
                  <a:srgbClr val="FFFFFF"/>
                </a:solidFill>
              </a:defRPr>
            </a:lvl3pPr>
            <a:lvl4pPr marL="0" indent="1371600">
              <a:buSzTx/>
              <a:buNone/>
              <a:defRPr sz="1600">
                <a:solidFill>
                  <a:srgbClr val="FFFFFF"/>
                </a:solidFill>
              </a:defRPr>
            </a:lvl4pPr>
            <a:lvl5pPr marL="0" indent="1828800">
              <a:buSzTx/>
              <a:buNone/>
              <a:defRPr sz="160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18" name="Foliennummer"/>
          <p:cNvSpPr txBox="1">
            <a:spLocks noGrp="1"/>
          </p:cNvSpPr>
          <p:nvPr>
            <p:ph type="sldNum" sz="quarter" idx="2"/>
          </p:nvPr>
        </p:nvSpPr>
        <p:spPr>
          <a:xfrm>
            <a:off x="5892800" y="6172200"/>
            <a:ext cx="2844800" cy="36830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5" name="Titeltext"/>
          <p:cNvSpPr txBox="1">
            <a:spLocks noGrp="1"/>
          </p:cNvSpPr>
          <p:nvPr>
            <p:ph type="title"/>
          </p:nvPr>
        </p:nvSpPr>
        <p:spPr>
          <a:prstGeom prst="rect">
            <a:avLst/>
          </a:prstGeom>
        </p:spPr>
        <p:txBody>
          <a:bodyPr/>
          <a:lstStyle/>
          <a:p>
            <a:r>
              <a:t>Titeltext</a:t>
            </a:r>
          </a:p>
        </p:txBody>
      </p:sp>
      <p:sp>
        <p:nvSpPr>
          <p:cNvPr id="26"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34" name="Titeltext"/>
          <p:cNvSpPr txBox="1">
            <a:spLocks noGrp="1"/>
          </p:cNvSpPr>
          <p:nvPr>
            <p:ph type="title"/>
          </p:nvPr>
        </p:nvSpPr>
        <p:spPr>
          <a:xfrm>
            <a:off x="703362" y="314565"/>
            <a:ext cx="9001747" cy="611278"/>
          </a:xfrm>
          <a:prstGeom prst="rect">
            <a:avLst/>
          </a:prstGeom>
        </p:spPr>
        <p:txBody>
          <a:bodyPr/>
          <a:lstStyle>
            <a:lvl1pPr>
              <a:defRPr>
                <a:solidFill>
                  <a:schemeClr val="accent1"/>
                </a:solidFill>
              </a:defRPr>
            </a:lvl1pPr>
          </a:lstStyle>
          <a:p>
            <a:r>
              <a:t>Titeltext</a:t>
            </a:r>
          </a:p>
        </p:txBody>
      </p:sp>
      <p:sp>
        <p:nvSpPr>
          <p:cNvPr id="35" name="Textebene 1…"/>
          <p:cNvSpPr txBox="1">
            <a:spLocks noGrp="1"/>
          </p:cNvSpPr>
          <p:nvPr>
            <p:ph type="body" sz="half" idx="1"/>
          </p:nvPr>
        </p:nvSpPr>
        <p:spPr>
          <a:xfrm>
            <a:off x="682335" y="1381602"/>
            <a:ext cx="4949536" cy="4771868"/>
          </a:xfrm>
          <a:prstGeom prst="rect">
            <a:avLst/>
          </a:prstGeom>
        </p:spPr>
        <p:txBody>
          <a:bodyPr/>
          <a:lstStyle>
            <a:lvl1pPr>
              <a:defRPr sz="1600">
                <a:solidFill>
                  <a:schemeClr val="accent1"/>
                </a:solidFill>
                <a:latin typeface="+mn-lt"/>
                <a:ea typeface="+mn-ea"/>
                <a:cs typeface="+mn-cs"/>
                <a:sym typeface="Avenir Book"/>
              </a:defRPr>
            </a:lvl1pPr>
            <a:lvl2pPr marL="179387" indent="-139700">
              <a:buChar char="•"/>
              <a:defRPr sz="1600">
                <a:solidFill>
                  <a:schemeClr val="accent1"/>
                </a:solidFill>
                <a:latin typeface="+mn-lt"/>
                <a:ea typeface="+mn-ea"/>
                <a:cs typeface="+mn-cs"/>
                <a:sym typeface="Avenir Book"/>
              </a:defRPr>
            </a:lvl2pPr>
            <a:lvl3pPr marL="378732" indent="-159657">
              <a:defRPr sz="1600">
                <a:solidFill>
                  <a:schemeClr val="accent1"/>
                </a:solidFill>
                <a:latin typeface="+mn-lt"/>
                <a:ea typeface="+mn-ea"/>
                <a:cs typeface="+mn-cs"/>
                <a:sym typeface="Avenir Book"/>
              </a:defRPr>
            </a:lvl3pPr>
            <a:lvl4pPr marL="584200" indent="-184150">
              <a:defRPr sz="1600">
                <a:solidFill>
                  <a:schemeClr val="accent1"/>
                </a:solidFill>
                <a:latin typeface="+mn-lt"/>
                <a:ea typeface="+mn-ea"/>
                <a:cs typeface="+mn-cs"/>
                <a:sym typeface="Avenir Book"/>
              </a:defRPr>
            </a:lvl4pPr>
            <a:lvl5pPr marL="852487" indent="-184150">
              <a:defRPr sz="1600">
                <a:solidFill>
                  <a:schemeClr val="accent1"/>
                </a:solidFill>
                <a:latin typeface="+mn-lt"/>
                <a:ea typeface="+mn-ea"/>
                <a:cs typeface="+mn-cs"/>
                <a:sym typeface="Avenir Book"/>
              </a:defRPr>
            </a:lvl5pPr>
          </a:lstStyle>
          <a:p>
            <a:r>
              <a:t>Textebene 1</a:t>
            </a:r>
          </a:p>
          <a:p>
            <a:pPr lvl="1"/>
            <a:r>
              <a:t>Textebene 2</a:t>
            </a:r>
          </a:p>
          <a:p>
            <a:pPr lvl="2"/>
            <a:r>
              <a:t>Textebene 3</a:t>
            </a:r>
          </a:p>
          <a:p>
            <a:pPr lvl="3"/>
            <a:r>
              <a:t>Textebene 4</a:t>
            </a:r>
          </a:p>
          <a:p>
            <a:pPr lvl="4"/>
            <a:r>
              <a:t>Textebene 5</a:t>
            </a:r>
          </a:p>
        </p:txBody>
      </p:sp>
      <p:sp>
        <p:nvSpPr>
          <p:cNvPr id="36"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37"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38" name="Textebene 1…"/>
          <p:cNvSpPr txBox="1"/>
          <p:nvPr/>
        </p:nvSpPr>
        <p:spPr>
          <a:xfrm>
            <a:off x="6561227" y="1381602"/>
            <a:ext cx="4949537" cy="477186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t>Textebene 1</a:t>
            </a:r>
          </a:p>
          <a:p>
            <a:pPr lvl="1"/>
            <a:r>
              <a:t>Textebene 2</a:t>
            </a:r>
          </a:p>
          <a:p>
            <a:pPr lvl="2"/>
            <a:r>
              <a:t>Textebene 3</a:t>
            </a:r>
          </a:p>
          <a:p>
            <a:pPr lvl="3"/>
            <a:r>
              <a:t>Textebene 4</a:t>
            </a:r>
          </a:p>
          <a:p>
            <a:pPr lvl="4"/>
            <a:r>
              <a:t>Textebene 5</a:t>
            </a:r>
          </a:p>
        </p:txBody>
      </p:sp>
      <p:pic>
        <p:nvPicPr>
          <p:cNvPr id="39"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40" name="Subsection 1"/>
          <p:cNvSpPr txBox="1">
            <a:spLocks noGrp="1"/>
          </p:cNvSpPr>
          <p:nvPr>
            <p:ph type="body" sz="quarter" idx="13"/>
          </p:nvPr>
        </p:nvSpPr>
        <p:spPr>
          <a:xfrm>
            <a:off x="675648" y="968302"/>
            <a:ext cx="4962910" cy="370841"/>
          </a:xfrm>
          <a:prstGeom prst="rect">
            <a:avLst/>
          </a:prstGeom>
          <a:noFill/>
        </p:spPr>
        <p:txBody>
          <a:bodyPr>
            <a:no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1</a:t>
            </a:r>
          </a:p>
        </p:txBody>
      </p:sp>
      <p:sp>
        <p:nvSpPr>
          <p:cNvPr id="41" name="Subsection 2"/>
          <p:cNvSpPr txBox="1">
            <a:spLocks noGrp="1"/>
          </p:cNvSpPr>
          <p:nvPr>
            <p:ph type="body" sz="quarter" idx="14"/>
          </p:nvPr>
        </p:nvSpPr>
        <p:spPr>
          <a:xfrm>
            <a:off x="6491094" y="968302"/>
            <a:ext cx="4962910" cy="370841"/>
          </a:xfrm>
          <a:prstGeom prst="rect">
            <a:avLst/>
          </a:prstGeom>
          <a:noFill/>
        </p:spPr>
        <p:txBody>
          <a:bodyPr>
            <a:sp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2</a:t>
            </a:r>
          </a:p>
        </p:txBody>
      </p:sp>
      <p:sp>
        <p:nvSpPr>
          <p:cNvPr id="42"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43" name="The Open Source Reference Tooling Working Group"/>
          <p:cNvSpPr txBox="1"/>
          <p:nvPr/>
        </p:nvSpPr>
        <p:spPr>
          <a:xfrm>
            <a:off x="365992" y="6406785"/>
            <a:ext cx="305732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The Open Source Reference Tooling Working Group</a:t>
            </a:r>
          </a:p>
        </p:txBody>
      </p:sp>
      <p:sp>
        <p:nvSpPr>
          <p:cNvPr id="44" name="Foliennummer"/>
          <p:cNvSpPr txBox="1">
            <a:spLocks noGrp="1"/>
          </p:cNvSpPr>
          <p:nvPr>
            <p:ph type="sldNum" sz="quarter" idx="2"/>
          </p:nvPr>
        </p:nvSpPr>
        <p:spPr>
          <a:prstGeom prst="rect">
            <a:avLst/>
          </a:prstGeom>
        </p:spPr>
        <p:txBody>
          <a:bodyPr/>
          <a:lstStyle>
            <a:lvl1pPr>
              <a:defRPr>
                <a:solidFill>
                  <a:srgbClr val="A6A6A6"/>
                </a:solidFill>
              </a:defRPr>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1" name="Titeltext"/>
          <p:cNvSpPr txBox="1">
            <a:spLocks noGrp="1"/>
          </p:cNvSpPr>
          <p:nvPr>
            <p:ph type="title"/>
          </p:nvPr>
        </p:nvSpPr>
        <p:spPr>
          <a:xfrm>
            <a:off x="701693" y="322997"/>
            <a:ext cx="8972244" cy="602845"/>
          </a:xfrm>
          <a:prstGeom prst="rect">
            <a:avLst/>
          </a:prstGeom>
        </p:spPr>
        <p:txBody>
          <a:bodyPr/>
          <a:lstStyle>
            <a:lvl1pPr>
              <a:defRPr sz="2400">
                <a:solidFill>
                  <a:schemeClr val="accent1"/>
                </a:solidFill>
              </a:defRPr>
            </a:lvl1pPr>
          </a:lstStyle>
          <a:p>
            <a:r>
              <a:t>Titeltext</a:t>
            </a:r>
          </a:p>
        </p:txBody>
      </p:sp>
      <p:sp>
        <p:nvSpPr>
          <p:cNvPr id="52" name="Foliennummer"/>
          <p:cNvSpPr txBox="1">
            <a:spLocks noGrp="1"/>
          </p:cNvSpPr>
          <p:nvPr>
            <p:ph type="sldNum" sz="quarter" idx="2"/>
          </p:nvPr>
        </p:nvSpPr>
        <p:spPr>
          <a:xfrm>
            <a:off x="11243519" y="6404292"/>
            <a:ext cx="245365" cy="26924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573759" y="358202"/>
            <a:ext cx="9828312" cy="595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Titeltext</a:t>
            </a:r>
          </a:p>
        </p:txBody>
      </p:sp>
      <p:sp>
        <p:nvSpPr>
          <p:cNvPr id="3" name="Textebene 1…"/>
          <p:cNvSpPr txBox="1">
            <a:spLocks noGrp="1"/>
          </p:cNvSpPr>
          <p:nvPr>
            <p:ph type="body" idx="1"/>
          </p:nvPr>
        </p:nvSpPr>
        <p:spPr>
          <a:xfrm>
            <a:off x="695325" y="1271590"/>
            <a:ext cx="10801350" cy="5066297"/>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2pPr marL="719137" indent="-542925"/>
            <a:lvl3pPr marL="859745" indent="-413657"/>
            <a:lvl4pPr marL="1195917" indent="-478367"/>
            <a:lvl5pPr marL="1377950" indent="-482600"/>
          </a:lstStyle>
          <a:p>
            <a:r>
              <a:t>Textebene 1</a:t>
            </a:r>
          </a:p>
          <a:p>
            <a:pPr lvl="1"/>
            <a:r>
              <a:t>Textebene 2</a:t>
            </a:r>
          </a:p>
          <a:p>
            <a:pPr lvl="2"/>
            <a:r>
              <a:t>Textebene 3</a:t>
            </a:r>
          </a:p>
          <a:p>
            <a:pPr lvl="3"/>
            <a:r>
              <a:t>Textebene 4</a:t>
            </a:r>
          </a:p>
          <a:p>
            <a:pPr lvl="4"/>
            <a:r>
              <a:t>Textebene 5</a:t>
            </a:r>
          </a:p>
        </p:txBody>
      </p:sp>
      <p:pic>
        <p:nvPicPr>
          <p:cNvPr id="4" name="Tooling-Group-Logo-Transparent.png" descr="Tooling-Group-Logo-Transparent.png"/>
          <p:cNvPicPr>
            <a:picLocks noChangeAspect="1"/>
          </p:cNvPicPr>
          <p:nvPr/>
        </p:nvPicPr>
        <p:blipFill>
          <a:blip r:embed="rId6"/>
          <a:stretch>
            <a:fillRect/>
          </a:stretch>
        </p:blipFill>
        <p:spPr>
          <a:xfrm>
            <a:off x="10360525" y="258709"/>
            <a:ext cx="1398908" cy="649475"/>
          </a:xfrm>
          <a:prstGeom prst="rect">
            <a:avLst/>
          </a:prstGeom>
          <a:ln w="12700">
            <a:miter lim="400000"/>
          </a:ln>
        </p:spPr>
      </p:pic>
      <p:sp>
        <p:nvSpPr>
          <p:cNvPr id="5"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6" name="The Open Source Reference Tooling Working Group"/>
          <p:cNvSpPr txBox="1"/>
          <p:nvPr/>
        </p:nvSpPr>
        <p:spPr>
          <a:xfrm>
            <a:off x="365992" y="6406785"/>
            <a:ext cx="3035444"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rPr lang="de-DE" dirty="0"/>
              <a:t>Open Source Compliance </a:t>
            </a:r>
            <a:r>
              <a:rPr lang="de-DE" dirty="0" err="1"/>
              <a:t>Capability</a:t>
            </a:r>
            <a:r>
              <a:rPr lang="de-DE" dirty="0"/>
              <a:t> Model  (v1.4.0)</a:t>
            </a:r>
            <a:endParaRPr dirty="0"/>
          </a:p>
        </p:txBody>
      </p:sp>
      <p:sp>
        <p:nvSpPr>
          <p:cNvPr id="7" name="Foliennummer"/>
          <p:cNvSpPr txBox="1">
            <a:spLocks noGrp="1"/>
          </p:cNvSpPr>
          <p:nvPr>
            <p:ph type="sldNum" sz="quarter" idx="2"/>
          </p:nvPr>
        </p:nvSpPr>
        <p:spPr>
          <a:xfrm>
            <a:off x="11243480" y="6425419"/>
            <a:ext cx="245404" cy="226987"/>
          </a:xfrm>
          <a:prstGeom prst="rect">
            <a:avLst/>
          </a:prstGeom>
          <a:ln w="12700">
            <a:miter lim="400000"/>
          </a:ln>
        </p:spPr>
        <p:txBody>
          <a:bodyPr wrap="none" lIns="45719" rIns="45719" anchor="ctr">
            <a:spAutoFit/>
          </a:bodyPr>
          <a:lstStyle>
            <a:lvl1pPr algn="r">
              <a:defRPr sz="1000" i="1">
                <a:solidFill>
                  <a:srgbClr val="888C91"/>
                </a:solidFill>
                <a:latin typeface="Arial"/>
                <a:ea typeface="Arial"/>
                <a:cs typeface="Arial"/>
                <a:sym typeface="Aria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90000"/>
        </a:lnSpc>
        <a:spcBef>
          <a:spcPts val="100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413742" marR="0" indent="-237530" algn="l" defTabSz="914400" latinLnBrk="0">
        <a:lnSpc>
          <a:spcPct val="90000"/>
        </a:lnSpc>
        <a:spcBef>
          <a:spcPts val="1000"/>
        </a:spcBef>
        <a:spcAft>
          <a:spcPts val="0"/>
        </a:spcAft>
        <a:buClrTx/>
        <a:buSzPct val="100000"/>
        <a:buFontTx/>
        <a:buAutoNum type="arabicPeriod"/>
        <a:tabLst/>
        <a:defRPr sz="1400" b="0" i="0" u="none" strike="noStrike" cap="none" spc="0" baseline="0">
          <a:solidFill>
            <a:srgbClr val="000000"/>
          </a:solidFill>
          <a:uFillTx/>
          <a:latin typeface="Arial"/>
          <a:ea typeface="Arial"/>
          <a:cs typeface="Arial"/>
          <a:sym typeface="Arial"/>
        </a:defRPr>
      </a:lvl2pPr>
      <a:lvl3pPr marL="627062" marR="0" indent="-18097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3pPr>
      <a:lvl4pPr marL="926835" marR="0" indent="-20928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4pPr>
      <a:lvl5pPr marL="1106487" marR="0" indent="-211137"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5pPr>
      <a:lvl6pPr marL="24460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6pPr>
      <a:lvl7pPr marL="29032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7pPr>
      <a:lvl8pPr marL="33604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8pPr>
      <a:lvl9pPr marL="38176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5pPr>
      <a:lvl6pPr marL="0" marR="0" indent="22860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6pPr>
      <a:lvl7pPr marL="0" marR="0" indent="2743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7pPr>
      <a:lvl8pPr marL="0" marR="0" indent="3200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8pPr>
      <a:lvl9pPr marL="0" marR="0" indent="3657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rmijnhemel/binaryanalysis-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oftwareheritag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ern-tools/ter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learlydefined.io/?sort=releaseDate&amp;sortDesc=tru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trustsource/ts-deepsc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pability Map"/>
          <p:cNvSpPr txBox="1">
            <a:spLocks noGrp="1"/>
          </p:cNvSpPr>
          <p:nvPr>
            <p:ph type="ctrTitle"/>
          </p:nvPr>
        </p:nvSpPr>
        <p:spPr>
          <a:prstGeom prst="rect">
            <a:avLst/>
          </a:prstGeom>
        </p:spPr>
        <p:txBody>
          <a:bodyPr/>
          <a:lstStyle/>
          <a:p>
            <a:r>
              <a:t>Capability Map</a:t>
            </a:r>
          </a:p>
        </p:txBody>
      </p:sp>
      <p:sp>
        <p:nvSpPr>
          <p:cNvPr id="62" name="OC Tooling Reference Workgroup - Draft 1"/>
          <p:cNvSpPr txBox="1">
            <a:spLocks noGrp="1"/>
          </p:cNvSpPr>
          <p:nvPr>
            <p:ph type="subTitle" sz="quarter" idx="1"/>
          </p:nvPr>
        </p:nvSpPr>
        <p:spPr>
          <a:xfrm>
            <a:off x="2064381" y="2905678"/>
            <a:ext cx="8488571" cy="749323"/>
          </a:xfrm>
          <a:prstGeom prst="rect">
            <a:avLst/>
          </a:prstGeom>
        </p:spPr>
        <p:txBody>
          <a:bodyPr/>
          <a:lstStyle/>
          <a:p>
            <a:r>
              <a:rPr dirty="0"/>
              <a:t>OC Tooling Reference Workgroup - </a:t>
            </a:r>
            <a:r>
              <a:rPr lang="de-DE" dirty="0"/>
              <a:t>v</a:t>
            </a:r>
            <a:r>
              <a:rPr dirty="0"/>
              <a:t>1</a:t>
            </a:r>
            <a:r>
              <a:rPr lang="de-DE" dirty="0"/>
              <a:t>.4.0</a:t>
            </a:r>
            <a:endParaRPr dirty="0"/>
          </a:p>
        </p:txBody>
      </p:sp>
      <p:sp>
        <p:nvSpPr>
          <p:cNvPr id="63" name="v1.1 by Dr. Peter Ellsiepen (ESA) &amp; Jan Thielscher (TrustSource), 25.11.2019"/>
          <p:cNvSpPr txBox="1"/>
          <p:nvPr/>
        </p:nvSpPr>
        <p:spPr>
          <a:xfrm>
            <a:off x="2093508" y="3985528"/>
            <a:ext cx="4547077"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dirty="0"/>
              <a:t>v1.</a:t>
            </a:r>
            <a:r>
              <a:rPr lang="en-GB" dirty="0"/>
              <a:t>4.0</a:t>
            </a:r>
            <a:r>
              <a:rPr dirty="0"/>
              <a:t> by </a:t>
            </a:r>
            <a:r>
              <a:rPr lang="de-DE" dirty="0"/>
              <a:t>Open Chain </a:t>
            </a:r>
            <a:r>
              <a:rPr lang="de-DE" dirty="0" err="1"/>
              <a:t>Tooling</a:t>
            </a:r>
            <a:r>
              <a:rPr lang="de-DE" dirty="0"/>
              <a:t> Workgroup , 30.3.22</a:t>
            </a:r>
            <a:br>
              <a:rPr lang="de-DE" dirty="0"/>
            </a:br>
            <a:r>
              <a:rPr lang="de-DE" dirty="0"/>
              <a:t>v1.3.2 </a:t>
            </a:r>
            <a:r>
              <a:rPr lang="de-DE" dirty="0" err="1"/>
              <a:t>by</a:t>
            </a:r>
            <a:r>
              <a:rPr lang="de-DE" dirty="0"/>
              <a:t> </a:t>
            </a:r>
            <a:r>
              <a:rPr dirty="0"/>
              <a:t>Dr. Peter Ellsiepen (ESA) &amp; Jan Thielscher (</a:t>
            </a:r>
            <a:r>
              <a:rPr dirty="0" err="1"/>
              <a:t>TrustSource</a:t>
            </a:r>
            <a:r>
              <a:rPr dirty="0"/>
              <a:t>)</a:t>
            </a:r>
          </a:p>
        </p:txBody>
      </p:sp>
      <p:sp>
        <p:nvSpPr>
          <p:cNvPr id="64"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dirty="0" err="1"/>
              <a:t>ToolChain</a:t>
            </a:r>
            <a:r>
              <a:rPr dirty="0"/>
              <a:t> Capabilities </a:t>
            </a:r>
            <a:r>
              <a:rPr lang="de-DE" dirty="0"/>
              <a:t>–</a:t>
            </a:r>
            <a:r>
              <a:rPr dirty="0"/>
              <a:t> </a:t>
            </a:r>
            <a:r>
              <a:rPr lang="de-DE" dirty="0"/>
              <a:t>Input </a:t>
            </a:r>
            <a:r>
              <a:rPr lang="de-DE" dirty="0" err="1"/>
              <a:t>Condition</a:t>
            </a:r>
            <a:r>
              <a:rPr lang="de-DE" dirty="0"/>
              <a:t> Management</a:t>
            </a:r>
            <a:endParaRPr dirty="0"/>
          </a:p>
        </p:txBody>
      </p:sp>
      <p:graphicFrame>
        <p:nvGraphicFramePr>
          <p:cNvPr id="174" name="Tabelle"/>
          <p:cNvGraphicFramePr/>
          <p:nvPr>
            <p:extLst>
              <p:ext uri="{D42A27DB-BD31-4B8C-83A1-F6EECF244321}">
                <p14:modId xmlns:p14="http://schemas.microsoft.com/office/powerpoint/2010/main" val="4221966818"/>
              </p:ext>
            </p:extLst>
          </p:nvPr>
        </p:nvGraphicFramePr>
        <p:xfrm>
          <a:off x="715432" y="1193800"/>
          <a:ext cx="10826683" cy="4246955"/>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Determine</a:t>
                      </a:r>
                      <a:r>
                        <a:rPr lang="de-DE" dirty="0"/>
                        <a:t>  </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Break </a:t>
                      </a:r>
                      <a:r>
                        <a:rPr lang="de-DE" dirty="0" err="1"/>
                        <a:t>build</a:t>
                      </a:r>
                      <a:r>
                        <a:rPr lang="de-DE" dirty="0"/>
                        <a:t> </a:t>
                      </a:r>
                      <a:r>
                        <a:rPr lang="de-DE" dirty="0" err="1"/>
                        <a:t>or</a:t>
                      </a:r>
                      <a:r>
                        <a:rPr lang="de-DE" dirty="0"/>
                        <a:t> </a:t>
                      </a:r>
                      <a:r>
                        <a:rPr lang="de-DE" dirty="0" err="1"/>
                        <a:t>deployment</a:t>
                      </a:r>
                      <a:r>
                        <a:rPr lang="de-DE" dirty="0"/>
                        <a:t> on </a:t>
                      </a:r>
                      <a:r>
                        <a:rPr lang="de-DE" dirty="0" err="1"/>
                        <a:t>compliance</a:t>
                      </a:r>
                      <a:r>
                        <a:rPr lang="de-DE" dirty="0"/>
                        <a:t> </a:t>
                      </a:r>
                      <a:r>
                        <a:rPr lang="de-DE" dirty="0" err="1"/>
                        <a:t>violations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Verify</a:t>
                      </a:r>
                      <a:r>
                        <a:rPr lang="de-DE" dirty="0"/>
                        <a:t> </a:t>
                      </a:r>
                      <a:r>
                        <a:rPr lang="de-DE" dirty="0" err="1"/>
                        <a:t>compliance</a:t>
                      </a:r>
                      <a:r>
                        <a:rPr lang="de-DE" dirty="0"/>
                        <a:t> </a:t>
                      </a:r>
                      <a:r>
                        <a:rPr lang="de-DE" dirty="0" err="1"/>
                        <a:t>state</a:t>
                      </a:r>
                      <a:r>
                        <a:rPr lang="de-DE" dirty="0"/>
                        <a:t> </a:t>
                      </a:r>
                      <a:endParaRPr dirty="0"/>
                    </a:p>
                    <a:p>
                      <a:pPr marL="160420" indent="-160420" algn="l">
                        <a:spcBef>
                          <a:spcPts val="300"/>
                        </a:spcBef>
                        <a:buSzPct val="100000"/>
                        <a:buChar char="•"/>
                        <a:defRPr sz="1600">
                          <a:sym typeface="Avenir Book"/>
                        </a:defRPr>
                      </a:pPr>
                      <a:r>
                        <a:rPr lang="de-DE" dirty="0"/>
                        <a:t>Interrupt </a:t>
                      </a:r>
                      <a:r>
                        <a:rPr lang="de-DE" dirty="0" err="1"/>
                        <a:t>automated</a:t>
                      </a:r>
                      <a:r>
                        <a:rPr lang="de-DE" dirty="0"/>
                        <a:t> </a:t>
                      </a:r>
                      <a:r>
                        <a:rPr lang="de-DE" dirty="0" err="1"/>
                        <a:t>build</a:t>
                      </a:r>
                      <a:r>
                        <a:rPr lang="de-DE" dirty="0"/>
                        <a:t>/</a:t>
                      </a:r>
                      <a:r>
                        <a:rPr lang="de-DE" dirty="0" err="1"/>
                        <a:t>deployment</a:t>
                      </a:r>
                      <a:r>
                        <a:rPr lang="de-DE" dirty="0"/>
                        <a:t> </a:t>
                      </a:r>
                      <a:r>
                        <a:rPr lang="de-DE" dirty="0" err="1"/>
                        <a:t>processing</a:t>
                      </a:r>
                      <a:r>
                        <a:rPr lang="de-DE" dirty="0"/>
                        <a:t> in </a:t>
                      </a:r>
                      <a:r>
                        <a:rPr lang="de-DE" dirty="0" err="1"/>
                        <a:t>case</a:t>
                      </a:r>
                      <a:r>
                        <a:rPr lang="de-DE" dirty="0"/>
                        <a:t> </a:t>
                      </a:r>
                      <a:r>
                        <a:rPr lang="de-DE" dirty="0" err="1"/>
                        <a:t>of</a:t>
                      </a:r>
                      <a:r>
                        <a:rPr lang="de-DE" dirty="0"/>
                        <a:t> </a:t>
                      </a:r>
                      <a:r>
                        <a:rPr lang="de-DE" dirty="0" err="1"/>
                        <a:t>violations</a:t>
                      </a:r>
                      <a:endParaRPr dirty="0"/>
                    </a:p>
                    <a:p>
                      <a:pPr marL="160420" indent="-160420" algn="l">
                        <a:spcBef>
                          <a:spcPts val="300"/>
                        </a:spcBef>
                        <a:buSzPct val="100000"/>
                        <a:buChar char="•"/>
                        <a:defRPr sz="1600">
                          <a:sym typeface="Avenir Book"/>
                        </a:defRPr>
                      </a:pPr>
                      <a:r>
                        <a:rPr lang="de-DE" dirty="0"/>
                        <a:t>Log </a:t>
                      </a:r>
                      <a:r>
                        <a:rPr lang="de-DE" dirty="0" err="1"/>
                        <a:t>event</a:t>
                      </a:r>
                      <a:r>
                        <a:rPr lang="de-DE" dirty="0"/>
                        <a:t> </a:t>
                      </a:r>
                      <a:r>
                        <a:rPr lang="de-DE" dirty="0" err="1"/>
                        <a:t>and</a:t>
                      </a:r>
                      <a:r>
                        <a:rPr lang="de-DE" dirty="0"/>
                        <a:t> </a:t>
                      </a:r>
                      <a:r>
                        <a:rPr lang="de-DE" dirty="0" err="1"/>
                        <a:t>causes</a:t>
                      </a:r>
                      <a:endParaRPr lang="de-DE" dirty="0"/>
                    </a:p>
                    <a:p>
                      <a:pPr marL="160420" indent="-160420" algn="l">
                        <a:spcBef>
                          <a:spcPts val="300"/>
                        </a:spcBef>
                        <a:buSzPct val="100000"/>
                        <a:buChar char="•"/>
                        <a:defRPr sz="1600">
                          <a:sym typeface="Avenir Book"/>
                        </a:defRPr>
                      </a:pPr>
                      <a:r>
                        <a:rPr lang="de-DE" dirty="0"/>
                        <a:t>Alert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Automation </a:t>
                      </a:r>
                      <a:r>
                        <a:rPr lang="de-DE" dirty="0" err="1"/>
                        <a:t>event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a:t>
                      </a:r>
                      <a:r>
                        <a:rPr lang="de-DE" dirty="0" err="1"/>
                        <a:t>Confirmation</a:t>
                      </a:r>
                      <a:r>
                        <a:rPr lang="de-DE" dirty="0"/>
                        <a:t>“ </a:t>
                      </a:r>
                      <a:r>
                        <a:rPr lang="de-DE" dirty="0" err="1"/>
                        <a:t>or</a:t>
                      </a:r>
                      <a:r>
                        <a:rPr lang="de-DE" dirty="0"/>
                        <a:t> „break“ </a:t>
                      </a:r>
                      <a:r>
                        <a:rPr lang="de-DE" dirty="0" err="1"/>
                        <a:t>event</a:t>
                      </a:r>
                      <a:endParaRPr lang="de-DE" dirty="0"/>
                    </a:p>
                    <a:p>
                      <a:pPr marL="160420" indent="-160420" algn="l">
                        <a:spcBef>
                          <a:spcPts val="300"/>
                        </a:spcBef>
                        <a:buSzPct val="100000"/>
                        <a:buChar char="•"/>
                        <a:defRPr sz="1600">
                          <a:sym typeface="Avenir Book"/>
                        </a:defRPr>
                      </a:pPr>
                      <a:r>
                        <a:rPr lang="de-DE" dirty="0"/>
                        <a:t>Log </a:t>
                      </a:r>
                      <a:r>
                        <a:rPr lang="de-DE" dirty="0" err="1"/>
                        <a:t>entry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extLst>
      <p:ext uri="{BB962C8B-B14F-4D97-AF65-F5344CB8AC3E}">
        <p14:creationId xmlns:p14="http://schemas.microsoft.com/office/powerpoint/2010/main" val="7082294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Snippet Scanner"/>
          <p:cNvSpPr txBox="1">
            <a:spLocks noGrp="1"/>
          </p:cNvSpPr>
          <p:nvPr>
            <p:ph type="title"/>
          </p:nvPr>
        </p:nvSpPr>
        <p:spPr>
          <a:prstGeom prst="rect">
            <a:avLst/>
          </a:prstGeom>
        </p:spPr>
        <p:txBody>
          <a:bodyPr/>
          <a:lstStyle/>
          <a:p>
            <a:r>
              <a:rPr dirty="0" err="1"/>
              <a:t>ToolChain</a:t>
            </a:r>
            <a:r>
              <a:rPr dirty="0"/>
              <a:t> Capabilities - Snippet Scanner</a:t>
            </a:r>
          </a:p>
        </p:txBody>
      </p:sp>
      <p:graphicFrame>
        <p:nvGraphicFramePr>
          <p:cNvPr id="198" name="Tabelle"/>
          <p:cNvGraphicFramePr/>
          <p:nvPr>
            <p:extLst>
              <p:ext uri="{D42A27DB-BD31-4B8C-83A1-F6EECF244321}">
                <p14:modId xmlns:p14="http://schemas.microsoft.com/office/powerpoint/2010/main" val="1501889915"/>
              </p:ext>
            </p:extLst>
          </p:nvPr>
        </p:nvGraphicFramePr>
        <p:xfrm>
          <a:off x="715432" y="1193800"/>
          <a:ext cx="10826683" cy="41160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GB" sz="2000" noProof="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Identify origin of sources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GB" sz="2000" noProof="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Ensure source code is free from copyright infringements due to copying routines or third party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lang="en-GB" sz="2000" noProof="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Scan sources for known snippets</a:t>
                      </a:r>
                    </a:p>
                    <a:p>
                      <a:pPr marL="160420" indent="-160420" algn="l">
                        <a:spcBef>
                          <a:spcPts val="300"/>
                        </a:spcBef>
                        <a:buSzPct val="100000"/>
                        <a:buChar char="•"/>
                        <a:defRPr sz="1600">
                          <a:sym typeface="Avenir Book"/>
                        </a:defRPr>
                      </a:pPr>
                      <a:r>
                        <a:rPr lang="en-GB" noProof="0"/>
                        <a:t>Provide scan results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GB" sz="2000" noProof="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Repository or file(s)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lang="en-GB" sz="2000" noProof="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List of potential infringements with links to potential matches (e.g. in existing</a:t>
                      </a:r>
                      <a:r>
                        <a:rPr lang="en-GB" baseline="0" noProof="0"/>
                        <a:t> </a:t>
                      </a:r>
                      <a:r>
                        <a:rPr lang="en-GB" noProof="0"/>
                        <a:t>OSS)</a:t>
                      </a:r>
                    </a:p>
                    <a:p>
                      <a:pPr marL="160420" indent="-160420" algn="l">
                        <a:spcBef>
                          <a:spcPts val="300"/>
                        </a:spcBef>
                        <a:buSzPct val="100000"/>
                        <a:buChar char="•"/>
                        <a:defRPr sz="1600">
                          <a:sym typeface="Avenir Book"/>
                        </a:defRPr>
                      </a:pPr>
                      <a:r>
                        <a:rPr lang="en-GB" noProof="0"/>
                        <a:t>Weighting/ordering</a:t>
                      </a:r>
                      <a:r>
                        <a:rPr lang="en-GB" baseline="0" noProof="0"/>
                        <a:t> of potential matches</a:t>
                      </a:r>
                      <a:endParaRPr lang="en-GB" noProof="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GB"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dirty="0"/>
                        <a:t>TODO: Discuss whether snippet similarity and file similarity should be treated the same. While snippet similarity often is seen critical due to many false positives, file similarity can be pretty relevant, especially for languages such as C/C++ or Python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9" name="Foliennummer"/>
          <p:cNvSpPr txBox="1">
            <a:spLocks noGrp="1"/>
          </p:cNvSpPr>
          <p:nvPr>
            <p:ph type="sldNum" sz="quarter" idx="2"/>
          </p:nvPr>
        </p:nvSpPr>
        <p:spPr>
          <a:xfrm>
            <a:off x="11252906" y="6425419"/>
            <a:ext cx="235978"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Components Repository"/>
          <p:cNvSpPr txBox="1">
            <a:spLocks noGrp="1"/>
          </p:cNvSpPr>
          <p:nvPr>
            <p:ph type="title"/>
          </p:nvPr>
        </p:nvSpPr>
        <p:spPr>
          <a:prstGeom prst="rect">
            <a:avLst/>
          </a:prstGeom>
        </p:spPr>
        <p:txBody>
          <a:bodyPr/>
          <a:lstStyle/>
          <a:p>
            <a:r>
              <a:rPr dirty="0" err="1"/>
              <a:t>ToolChain</a:t>
            </a:r>
            <a:r>
              <a:rPr dirty="0"/>
              <a:t> Capabilities - Package Data Repository</a:t>
            </a:r>
          </a:p>
        </p:txBody>
      </p:sp>
      <p:graphicFrame>
        <p:nvGraphicFramePr>
          <p:cNvPr id="186" name="Tabelle"/>
          <p:cNvGraphicFramePr/>
          <p:nvPr>
            <p:extLst>
              <p:ext uri="{D42A27DB-BD31-4B8C-83A1-F6EECF244321}">
                <p14:modId xmlns:p14="http://schemas.microsoft.com/office/powerpoint/2010/main" val="2733057494"/>
              </p:ext>
            </p:extLst>
          </p:nvPr>
        </p:nvGraphicFramePr>
        <p:xfrm>
          <a:off x="715432" y="1193800"/>
          <a:ext cx="10826683" cy="513548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2362">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t>
                      </a:r>
                      <a:r>
                        <a:rPr lang="en-GB" dirty="0"/>
                        <a:t>package</a:t>
                      </a:r>
                      <a:r>
                        <a:rPr dirty="0"/>
                        <a:t> information and clearing data on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Single point of truth for </a:t>
                      </a:r>
                      <a:r>
                        <a:rPr lang="en-GB" dirty="0"/>
                        <a:t>package</a:t>
                      </a:r>
                      <a:r>
                        <a:rPr dirty="0"/>
                        <a:t>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Store </a:t>
                      </a:r>
                      <a:r>
                        <a:rPr lang="en-GB" dirty="0"/>
                        <a:t>packages</a:t>
                      </a:r>
                      <a:r>
                        <a:rPr dirty="0"/>
                        <a:t> data</a:t>
                      </a:r>
                    </a:p>
                    <a:p>
                      <a:pPr marL="160420" indent="-160420" algn="l">
                        <a:spcBef>
                          <a:spcPts val="300"/>
                        </a:spcBef>
                        <a:buSzPct val="100000"/>
                        <a:buChar char="•"/>
                        <a:defRPr sz="1600">
                          <a:sym typeface="Avenir Book"/>
                        </a:defRPr>
                      </a:pPr>
                      <a:r>
                        <a:rPr dirty="0"/>
                        <a:t>Support composition analysis (verification of dependency analysis)</a:t>
                      </a:r>
                    </a:p>
                    <a:p>
                      <a:pPr marL="160420" indent="-160420" algn="l">
                        <a:spcBef>
                          <a:spcPts val="300"/>
                        </a:spcBef>
                        <a:buSzPct val="100000"/>
                        <a:buChar char="•"/>
                        <a:defRPr sz="1600">
                          <a:sym typeface="Avenir Book"/>
                        </a:defRPr>
                      </a:pPr>
                      <a:r>
                        <a:rPr dirty="0"/>
                        <a:t>Provide search capabilities to identify existing </a:t>
                      </a:r>
                      <a:r>
                        <a:rPr lang="en-GB" dirty="0"/>
                        <a:t>packages</a:t>
                      </a:r>
                      <a:endParaRPr dirty="0"/>
                    </a:p>
                    <a:p>
                      <a:pPr marL="160420" indent="-160420" algn="l">
                        <a:spcBef>
                          <a:spcPts val="300"/>
                        </a:spcBef>
                        <a:buSzPct val="100000"/>
                        <a:buChar char="•"/>
                        <a:defRPr sz="1600">
                          <a:sym typeface="Avenir Book"/>
                        </a:defRPr>
                      </a:pPr>
                      <a:r>
                        <a:rPr dirty="0"/>
                        <a:t>Support authentication</a:t>
                      </a:r>
                      <a:r>
                        <a:rPr lang="en-GB" dirty="0"/>
                        <a:t>/authorization</a:t>
                      </a:r>
                      <a:r>
                        <a:rPr dirty="0"/>
                        <a:t>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 and </a:t>
                      </a:r>
                      <a:r>
                        <a:rPr lang="en-GB" dirty="0"/>
                        <a:t>metadata, including package type (e.g. OSS, COTS, internal) and completion/verification</a:t>
                      </a:r>
                      <a:r>
                        <a:rPr lang="en-GB" baseline="0" dirty="0"/>
                        <a:t> status of </a:t>
                      </a:r>
                      <a:r>
                        <a:rPr lang="en-GB" dirty="0"/>
                        <a:t>associated </a:t>
                      </a:r>
                      <a:r>
                        <a:rPr lang="en-GB" baseline="0" dirty="0"/>
                        <a:t>metadata</a:t>
                      </a:r>
                      <a:endParaRPr dirty="0"/>
                    </a:p>
                    <a:p>
                      <a:pPr marL="160420" indent="-160420" algn="l">
                        <a:spcBef>
                          <a:spcPts val="300"/>
                        </a:spcBef>
                        <a:buSzPct val="100000"/>
                        <a:buChar char="•"/>
                        <a:defRPr sz="1600">
                          <a:sym typeface="Avenir Book"/>
                        </a:defRPr>
                      </a:pPr>
                      <a:r>
                        <a:rPr lang="en-GB" dirty="0"/>
                        <a:t>Containment structures (consists of)</a:t>
                      </a:r>
                    </a:p>
                    <a:p>
                      <a:pPr marL="160420" indent="-160420" algn="l">
                        <a:spcBef>
                          <a:spcPts val="300"/>
                        </a:spcBef>
                        <a:buSzPct val="100000"/>
                        <a:buChar char="•"/>
                        <a:defRPr sz="1600">
                          <a:sym typeface="Avenir Book"/>
                        </a:defRPr>
                      </a:pPr>
                      <a:r>
                        <a:rPr dirty="0"/>
                        <a:t>Dependency structures (</a:t>
                      </a:r>
                      <a:r>
                        <a:rPr lang="en-GB" dirty="0"/>
                        <a:t>depends on</a:t>
                      </a:r>
                      <a:r>
                        <a:rPr dirty="0"/>
                        <a:t>)</a:t>
                      </a:r>
                    </a:p>
                    <a:p>
                      <a:pPr marL="160420" indent="-160420" algn="l">
                        <a:spcBef>
                          <a:spcPts val="300"/>
                        </a:spcBef>
                        <a:buSzPct val="100000"/>
                        <a:buChar char="•"/>
                        <a:defRPr sz="1600">
                          <a:sym typeface="Avenir Book"/>
                        </a:defRPr>
                      </a:pPr>
                      <a:r>
                        <a:rPr dirty="0"/>
                        <a:t>Optional: relate known vulnerability information </a:t>
                      </a:r>
                      <a:r>
                        <a:rPr lang="de-DE" dirty="0"/>
                        <a:t>(not OSC </a:t>
                      </a:r>
                      <a:r>
                        <a:rPr lang="de-DE" dirty="0" err="1"/>
                        <a:t>specific</a:t>
                      </a:r>
                      <a:r>
                        <a:rPr lang="de-DE" dirty="0"/>
                        <a:t>, but a </a:t>
                      </a:r>
                      <a:r>
                        <a:rPr lang="de-DE" dirty="0" err="1"/>
                        <a:t>good</a:t>
                      </a:r>
                      <a:r>
                        <a:rPr lang="de-DE" dirty="0"/>
                        <a:t> </a:t>
                      </a:r>
                      <a:r>
                        <a:rPr lang="de-DE" dirty="0" err="1"/>
                        <a:t>place</a:t>
                      </a:r>
                      <a:r>
                        <a:rPr lang="de-DE" dirty="0"/>
                        <a: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Clarify role or repo in relation to the archive function. SW360 comes as archive, which actually could also be served by </a:t>
                      </a:r>
                      <a:r>
                        <a:rPr lang="en-GB" dirty="0"/>
                        <a:t>G</a:t>
                      </a:r>
                      <a:r>
                        <a:rPr dirty="0"/>
                        <a:t>it or binary repositor</a:t>
                      </a:r>
                      <a:r>
                        <a:rPr lang="de-DE" dirty="0" err="1"/>
                        <a:t>ies</a:t>
                      </a:r>
                      <a:r>
                        <a:rPr dirty="0"/>
                        <a:t>. Thus adding an archive function here</a:t>
                      </a:r>
                      <a:r>
                        <a:rPr lang="en-GB" dirty="0"/>
                        <a:t> might </a:t>
                      </a:r>
                      <a:r>
                        <a:rPr dirty="0"/>
                        <a:t>just duplicate the code</a:t>
                      </a:r>
                      <a:endParaRPr lang="en-GB" dirty="0"/>
                    </a:p>
                    <a:p>
                      <a:pPr marL="160420" indent="-160420" algn="l">
                        <a:spcBef>
                          <a:spcPts val="300"/>
                        </a:spcBef>
                        <a:buSzPct val="100000"/>
                        <a:buChar char="•"/>
                        <a:defRPr sz="1600">
                          <a:sym typeface="Avenir Book"/>
                        </a:defRPr>
                      </a:pPr>
                      <a:r>
                        <a:rPr lang="en-GB" dirty="0"/>
                        <a:t>TODO: Clarify</a:t>
                      </a:r>
                      <a:r>
                        <a:rPr lang="en-GB" baseline="0" dirty="0"/>
                        <a:t> unique identification of OSS </a:t>
                      </a:r>
                      <a:r>
                        <a:rPr lang="en-GB" baseline="0" dirty="0" err="1"/>
                        <a:t>pkgs</a:t>
                      </a:r>
                      <a:r>
                        <a:rPr lang="en-GB" baseline="0" dirty="0"/>
                        <a:t>,  e.g. package URL,  to be mandatory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Project1 data"/>
          <p:cNvSpPr txBox="1">
            <a:spLocks noGrp="1"/>
          </p:cNvSpPr>
          <p:nvPr>
            <p:ph type="title"/>
          </p:nvPr>
        </p:nvSpPr>
        <p:spPr>
          <a:prstGeom prst="rect">
            <a:avLst/>
          </a:prstGeom>
        </p:spPr>
        <p:txBody>
          <a:bodyPr>
            <a:normAutofit fontScale="90000"/>
          </a:bodyPr>
          <a:lstStyle/>
          <a:p>
            <a:r>
              <a:rPr dirty="0" err="1"/>
              <a:t>ToolChain</a:t>
            </a:r>
            <a:r>
              <a:rPr dirty="0"/>
              <a:t> Capabilities - </a:t>
            </a:r>
            <a:r>
              <a:rPr lang="de-DE" dirty="0"/>
              <a:t>Situation</a:t>
            </a:r>
            <a:r>
              <a:rPr dirty="0"/>
              <a:t> </a:t>
            </a:r>
            <a:r>
              <a:rPr lang="en-GB" dirty="0"/>
              <a:t>D</a:t>
            </a:r>
            <a:r>
              <a:rPr dirty="0" err="1"/>
              <a:t>ata</a:t>
            </a:r>
            <a:r>
              <a:rPr lang="de-DE" dirty="0"/>
              <a:t> (</a:t>
            </a:r>
            <a:r>
              <a:rPr lang="de-DE" dirty="0" err="1"/>
              <a:t>Structure</a:t>
            </a:r>
            <a:r>
              <a:rPr lang="de-DE" dirty="0"/>
              <a:t> </a:t>
            </a:r>
            <a:r>
              <a:rPr lang="de-DE" dirty="0" err="1"/>
              <a:t>of</a:t>
            </a:r>
            <a:r>
              <a:rPr lang="de-DE" dirty="0"/>
              <a:t> Solution, </a:t>
            </a:r>
            <a:r>
              <a:rPr lang="de-DE" dirty="0" err="1"/>
              <a:t>Circumstances</a:t>
            </a:r>
            <a:r>
              <a:rPr lang="de-DE" dirty="0"/>
              <a:t>, etc.)</a:t>
            </a:r>
            <a:endParaRPr dirty="0"/>
          </a:p>
        </p:txBody>
      </p:sp>
      <p:graphicFrame>
        <p:nvGraphicFramePr>
          <p:cNvPr id="190" name="Tabelle"/>
          <p:cNvGraphicFramePr/>
          <p:nvPr>
            <p:extLst>
              <p:ext uri="{D42A27DB-BD31-4B8C-83A1-F6EECF244321}">
                <p14:modId xmlns:p14="http://schemas.microsoft.com/office/powerpoint/2010/main" val="3996356577"/>
              </p:ext>
            </p:extLst>
          </p:nvPr>
        </p:nvGraphicFramePr>
        <p:xfrm>
          <a:off x="715432" y="1193800"/>
          <a:ext cx="10826683" cy="49263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bracket for all compliance relevant information that is not directly related to source </a:t>
                      </a:r>
                      <a:r>
                        <a:rPr lang="en-GB" dirty="0"/>
                        <a:t>of a product / distribution item</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completeness of </a:t>
                      </a:r>
                      <a:r>
                        <a:rPr lang="en-GB" dirty="0"/>
                        <a:t>product</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all </a:t>
                      </a:r>
                      <a:r>
                        <a:rPr lang="en-GB" dirty="0"/>
                        <a:t>product</a:t>
                      </a:r>
                      <a:r>
                        <a:rPr dirty="0"/>
                        <a:t> specific information,</a:t>
                      </a:r>
                      <a:r>
                        <a:rPr lang="en-GB" dirty="0"/>
                        <a:t> including</a:t>
                      </a:r>
                      <a:r>
                        <a:rPr dirty="0"/>
                        <a:t> </a:t>
                      </a:r>
                      <a:r>
                        <a:rPr lang="en-GB" dirty="0"/>
                        <a:t>package</a:t>
                      </a:r>
                      <a:r>
                        <a:rPr dirty="0"/>
                        <a:t> change &amp; linkage status</a:t>
                      </a:r>
                      <a:r>
                        <a:rPr lang="de-DE" dirty="0"/>
                        <a:t> </a:t>
                      </a:r>
                      <a:br>
                        <a:rPr lang="de-DE" dirty="0"/>
                      </a:br>
                      <a:r>
                        <a:rPr lang="de-DE" dirty="0"/>
                        <a:t>(via </a:t>
                      </a:r>
                      <a:r>
                        <a:rPr lang="de-DE" dirty="0" err="1"/>
                        <a:t>history</a:t>
                      </a:r>
                      <a:r>
                        <a:rPr lang="de-DE" dirty="0"/>
                        <a:t>)</a:t>
                      </a:r>
                      <a:endParaRPr dirty="0"/>
                    </a:p>
                    <a:p>
                      <a:pPr marL="160420" indent="-160420" algn="l">
                        <a:spcBef>
                          <a:spcPts val="300"/>
                        </a:spcBef>
                        <a:buSzPct val="100000"/>
                        <a:buChar char="•"/>
                        <a:defRPr sz="1600">
                          <a:sym typeface="Avenir Book"/>
                        </a:defRPr>
                      </a:pPr>
                      <a:r>
                        <a:rPr dirty="0"/>
                        <a:t>Follow the release cycle of a particular </a:t>
                      </a:r>
                      <a:r>
                        <a:rPr lang="en-GB" dirty="0"/>
                        <a:t>product</a:t>
                      </a:r>
                      <a:r>
                        <a:rPr dirty="0"/>
                        <a:t>, e.g. approvals</a:t>
                      </a:r>
                    </a:p>
                    <a:p>
                      <a:pPr marL="160420" indent="-160420" algn="l">
                        <a:spcBef>
                          <a:spcPts val="300"/>
                        </a:spcBef>
                        <a:buSzPct val="100000"/>
                        <a:buChar char="•"/>
                        <a:defRPr sz="1600">
                          <a:sym typeface="Avenir Book"/>
                        </a:defRPr>
                      </a:pPr>
                      <a:r>
                        <a:rPr dirty="0"/>
                        <a:t>Organize access rights and assign roles</a:t>
                      </a:r>
                    </a:p>
                    <a:p>
                      <a:pPr marL="160420" indent="-160420" algn="l">
                        <a:spcBef>
                          <a:spcPts val="300"/>
                        </a:spcBef>
                        <a:buSzPct val="100000"/>
                        <a:buChar char="•"/>
                        <a:defRPr sz="1600">
                          <a:sym typeface="Avenir Book"/>
                        </a:defRPr>
                      </a:pPr>
                      <a:r>
                        <a:rPr dirty="0"/>
                        <a:t>Build canvas for reporting and analysis</a:t>
                      </a:r>
                      <a:r>
                        <a:rPr lang="de-DE" dirty="0"/>
                        <a:t> </a:t>
                      </a:r>
                      <a:r>
                        <a:rPr lang="de-DE" dirty="0" err="1"/>
                        <a:t>of</a:t>
                      </a:r>
                      <a:r>
                        <a:rPr lang="de-DE" dirty="0"/>
                        <a:t> a </a:t>
                      </a:r>
                      <a:r>
                        <a:rPr lang="de-DE" dirty="0" err="1"/>
                        <a:t>given</a:t>
                      </a:r>
                      <a:r>
                        <a:rPr lang="de-DE" dirty="0"/>
                        <a:t> </a:t>
                      </a:r>
                      <a:r>
                        <a:rPr lang="de-DE" dirty="0" err="1"/>
                        <a:t>composition</a:t>
                      </a:r>
                      <a:r>
                        <a:rPr lang="de-DE" dirty="0"/>
                        <a:t> &amp; in a </a:t>
                      </a:r>
                      <a:r>
                        <a:rPr lang="de-DE" dirty="0" err="1"/>
                        <a:t>given</a:t>
                      </a:r>
                      <a:r>
                        <a:rPr lang="de-DE" dirty="0"/>
                        <a:t> </a:t>
                      </a:r>
                      <a:r>
                        <a:rPr lang="de-DE" dirty="0" err="1"/>
                        <a:t>situation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endParaRPr dirty="0"/>
                    </a:p>
                    <a:p>
                      <a:pPr marL="160420" indent="-160420" algn="l">
                        <a:spcBef>
                          <a:spcPts val="300"/>
                        </a:spcBef>
                        <a:buSzPct val="100000"/>
                        <a:buChar char="•"/>
                        <a:defRPr sz="1600">
                          <a:sym typeface="Avenir Book"/>
                        </a:defRPr>
                      </a:pPr>
                      <a:r>
                        <a:rPr dirty="0"/>
                        <a:t>External components, e.g. runtime environments, middleware or resources</a:t>
                      </a:r>
                    </a:p>
                    <a:p>
                      <a:pPr marL="160420" indent="-160420" algn="l">
                        <a:spcBef>
                          <a:spcPts val="300"/>
                        </a:spcBef>
                        <a:buSzPct val="100000"/>
                        <a:buChar char="•"/>
                        <a:defRPr sz="1600">
                          <a:sym typeface="Avenir Book"/>
                        </a:defRPr>
                      </a:pPr>
                      <a:r>
                        <a:rPr dirty="0"/>
                        <a:t>Participants / Stakeholders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Status Overview</a:t>
                      </a:r>
                    </a:p>
                    <a:p>
                      <a:pPr marL="160420" indent="-160420" algn="l">
                        <a:spcBef>
                          <a:spcPts val="300"/>
                        </a:spcBef>
                        <a:buSzPct val="100000"/>
                        <a:buChar char="•"/>
                        <a:defRPr sz="1600">
                          <a:sym typeface="Avenir Book"/>
                        </a:defRPr>
                      </a:pPr>
                      <a:r>
                        <a:t>History of events</a:t>
                      </a:r>
                    </a:p>
                    <a:p>
                      <a:pPr marL="160420" indent="-160420" algn="l">
                        <a:spcBef>
                          <a:spcPts val="300"/>
                        </a:spcBef>
                        <a:buSzPct val="100000"/>
                        <a:buChar char="•"/>
                        <a:defRPr sz="1600">
                          <a:sym typeface="Avenir Book"/>
                        </a:defRPr>
                      </a:pPr>
                      <a:r>
                        <a:t>Reporting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t>ToolChain Capabilities - Policies &amp; Rules</a:t>
            </a:r>
          </a:p>
        </p:txBody>
      </p:sp>
      <p:graphicFrame>
        <p:nvGraphicFramePr>
          <p:cNvPr id="194" name="Tabelle"/>
          <p:cNvGraphicFramePr/>
          <p:nvPr>
            <p:extLst>
              <p:ext uri="{D42A27DB-BD31-4B8C-83A1-F6EECF244321}">
                <p14:modId xmlns:p14="http://schemas.microsoft.com/office/powerpoint/2010/main" val="1452221077"/>
              </p:ext>
            </p:extLst>
          </p:nvPr>
        </p:nvGraphicFramePr>
        <p:xfrm>
          <a:off x="715432" y="1193800"/>
          <a:ext cx="10826683" cy="46469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Document context and evolution of the context of a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Track all relevant changes in the project environment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Document legal circumstances, e.g. commercial aspects, trade secrets</a:t>
                      </a:r>
                      <a:r>
                        <a:rPr lang="en-GB" dirty="0"/>
                        <a:t>, export aspects</a:t>
                      </a:r>
                      <a:r>
                        <a:rPr dirty="0"/>
                        <a:t> or IP protection </a:t>
                      </a:r>
                      <a:r>
                        <a:rPr lang="en-GB" dirty="0"/>
                        <a:t>requirements</a:t>
                      </a:r>
                      <a:r>
                        <a:rPr dirty="0"/>
                        <a:t>, etc.</a:t>
                      </a:r>
                    </a:p>
                    <a:p>
                      <a:pPr marL="160420" indent="-160420" algn="l">
                        <a:spcBef>
                          <a:spcPts val="300"/>
                        </a:spcBef>
                        <a:buSzPct val="100000"/>
                        <a:buChar char="•"/>
                        <a:defRPr sz="1600">
                          <a:sym typeface="Avenir Book"/>
                        </a:defRPr>
                      </a:pPr>
                      <a:r>
                        <a:rPr dirty="0"/>
                        <a:t>Document changes in project specific black lists or whitelists</a:t>
                      </a:r>
                    </a:p>
                    <a:p>
                      <a:pPr marL="160420" indent="-160420" algn="l">
                        <a:spcBef>
                          <a:spcPts val="300"/>
                        </a:spcBef>
                        <a:buSzPct val="100000"/>
                        <a:buChar char="•"/>
                        <a:defRPr sz="1600">
                          <a:sym typeface="Avenir Book"/>
                        </a:defRPr>
                      </a:pPr>
                      <a:r>
                        <a:rPr dirty="0"/>
                        <a:t>Track changes</a:t>
                      </a:r>
                      <a:endParaRPr lang="en-GB" dirty="0"/>
                    </a:p>
                    <a:p>
                      <a:pPr marL="160420" indent="-160420" algn="l">
                        <a:spcBef>
                          <a:spcPts val="300"/>
                        </a:spcBef>
                        <a:buSzPct val="100000"/>
                        <a:buChar char="•"/>
                        <a:defRPr sz="1600">
                          <a:sym typeface="Avenir Book"/>
                        </a:defRPr>
                      </a:pPr>
                      <a:r>
                        <a:rPr lang="en-GB" dirty="0"/>
                        <a:t>Allow managing groups of projects with consistent policies &amp;</a:t>
                      </a:r>
                      <a:r>
                        <a:rPr lang="en-GB" baseline="0" dirty="0"/>
                        <a:t> rules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Legal requirements</a:t>
                      </a:r>
                    </a:p>
                    <a:p>
                      <a:pPr marL="160420" indent="-160420" algn="l">
                        <a:spcBef>
                          <a:spcPts val="300"/>
                        </a:spcBef>
                        <a:buSzPct val="100000"/>
                        <a:buChar char="•"/>
                        <a:defRPr sz="1600">
                          <a:sym typeface="Avenir Book"/>
                        </a:defRPr>
                      </a:pPr>
                      <a:r>
                        <a:rPr dirty="0"/>
                        <a:t>B</a:t>
                      </a:r>
                      <a:r>
                        <a:rPr lang="en-GB" dirty="0"/>
                        <a:t>lack- and white</a:t>
                      </a:r>
                      <a:r>
                        <a:rPr dirty="0"/>
                        <a:t>lists</a:t>
                      </a:r>
                    </a:p>
                    <a:p>
                      <a:pPr marL="160420" indent="-160420" algn="l">
                        <a:spcBef>
                          <a:spcPts val="300"/>
                        </a:spcBef>
                        <a:buSzPct val="100000"/>
                        <a:buChar char="•"/>
                        <a:defRPr sz="1600">
                          <a:sym typeface="Avenir Book"/>
                        </a:defRPr>
                      </a:pPr>
                      <a:r>
                        <a:rPr dirty="0"/>
                        <a:t>Project specific roles or policies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TODO: how to capture policies &amp; rules in a form that allows automation/repetition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COTS Management"/>
          <p:cNvSpPr txBox="1">
            <a:spLocks noGrp="1"/>
          </p:cNvSpPr>
          <p:nvPr>
            <p:ph type="title"/>
          </p:nvPr>
        </p:nvSpPr>
        <p:spPr>
          <a:prstGeom prst="rect">
            <a:avLst/>
          </a:prstGeom>
        </p:spPr>
        <p:txBody>
          <a:bodyPr/>
          <a:lstStyle/>
          <a:p>
            <a:r>
              <a:rPr dirty="0" err="1"/>
              <a:t>ToolChain</a:t>
            </a:r>
            <a:r>
              <a:rPr dirty="0"/>
              <a:t> Capabilities - COTS Management</a:t>
            </a:r>
          </a:p>
        </p:txBody>
      </p:sp>
      <p:graphicFrame>
        <p:nvGraphicFramePr>
          <p:cNvPr id="202" name="Tabelle"/>
          <p:cNvGraphicFramePr/>
          <p:nvPr>
            <p:extLst>
              <p:ext uri="{D42A27DB-BD31-4B8C-83A1-F6EECF244321}">
                <p14:modId xmlns:p14="http://schemas.microsoft.com/office/powerpoint/2010/main" val="3236524076"/>
              </p:ext>
            </p:extLst>
          </p:nvPr>
        </p:nvGraphicFramePr>
        <p:xfrm>
          <a:off x="715432" y="1193800"/>
          <a:ext cx="10826683" cy="419377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27282">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Manage </a:t>
                      </a:r>
                      <a:r>
                        <a:rPr lang="en-GB" dirty="0"/>
                        <a:t>Commercial-</a:t>
                      </a:r>
                      <a:r>
                        <a:rPr dirty="0"/>
                        <a:t>Of</a:t>
                      </a:r>
                      <a:r>
                        <a:rPr lang="en-GB" dirty="0"/>
                        <a:t>f-</a:t>
                      </a:r>
                      <a:r>
                        <a:rPr dirty="0"/>
                        <a:t>The</a:t>
                      </a:r>
                      <a:r>
                        <a:rPr lang="en-GB" dirty="0"/>
                        <a:t>-</a:t>
                      </a:r>
                      <a:r>
                        <a:rPr dirty="0"/>
                        <a:t>Shelf (COTS) and infrastructure </a:t>
                      </a:r>
                      <a:r>
                        <a:rPr lang="en-GB" dirty="0"/>
                        <a:t>packages</a:t>
                      </a:r>
                      <a:r>
                        <a:rPr dirty="0"/>
                        <a:t>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Allow tracking of composition as well as </a:t>
                      </a:r>
                      <a:r>
                        <a:rPr lang="en-GB" dirty="0"/>
                        <a:t>3</a:t>
                      </a:r>
                      <a:r>
                        <a:rPr lang="en-GB" baseline="30000" dirty="0"/>
                        <a:t>rd</a:t>
                      </a:r>
                      <a:r>
                        <a:rPr lang="en-GB" dirty="0"/>
                        <a:t> </a:t>
                      </a:r>
                      <a:r>
                        <a:rPr dirty="0"/>
                        <a:t>party vulnerability and compliance tracking</a:t>
                      </a:r>
                    </a:p>
                    <a:p>
                      <a:pPr marL="160420" indent="-160420" algn="l">
                        <a:spcBef>
                          <a:spcPts val="300"/>
                        </a:spcBef>
                        <a:buSzPct val="100000"/>
                        <a:buChar char="•"/>
                        <a:defRPr sz="1600">
                          <a:sym typeface="Avenir Book"/>
                        </a:defRPr>
                      </a:pPr>
                      <a:r>
                        <a:rPr dirty="0"/>
                        <a:t>Collect and provide data for </a:t>
                      </a:r>
                      <a:r>
                        <a:rPr lang="en-GB" dirty="0"/>
                        <a:t>3</a:t>
                      </a:r>
                      <a:r>
                        <a:rPr lang="en-GB" baseline="30000" dirty="0"/>
                        <a:t>rd</a:t>
                      </a:r>
                      <a:r>
                        <a:rPr lang="en-GB" dirty="0"/>
                        <a:t> </a:t>
                      </a:r>
                      <a:r>
                        <a:rPr dirty="0"/>
                        <a:t>party or infrastructure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place to store </a:t>
                      </a:r>
                      <a:r>
                        <a:rPr lang="en-GB" dirty="0"/>
                        <a:t>3</a:t>
                      </a:r>
                      <a:r>
                        <a:rPr lang="en-GB" baseline="30000" dirty="0"/>
                        <a:t>rd</a:t>
                      </a:r>
                      <a:r>
                        <a:rPr lang="en-GB" dirty="0"/>
                        <a:t> </a:t>
                      </a:r>
                      <a:r>
                        <a:rPr dirty="0"/>
                        <a:t>party </a:t>
                      </a:r>
                      <a:r>
                        <a:rPr lang="en-GB" dirty="0"/>
                        <a:t>package</a:t>
                      </a:r>
                      <a:r>
                        <a:rPr dirty="0"/>
                        <a:t> and license information</a:t>
                      </a:r>
                    </a:p>
                    <a:p>
                      <a:pPr marL="160420" indent="-160420" algn="l">
                        <a:spcBef>
                          <a:spcPts val="300"/>
                        </a:spcBef>
                        <a:buSzPct val="100000"/>
                        <a:buChar char="•"/>
                        <a:defRPr sz="1600">
                          <a:sym typeface="Avenir Book"/>
                        </a:defRPr>
                      </a:pPr>
                      <a:r>
                        <a:rPr dirty="0"/>
                        <a:t>Allow to assemble reports like SOUP-lists</a:t>
                      </a:r>
                    </a:p>
                    <a:p>
                      <a:pPr marL="160420" indent="-160420" algn="l">
                        <a:spcBef>
                          <a:spcPts val="300"/>
                        </a:spcBef>
                        <a:buSzPct val="100000"/>
                        <a:buChar char="•"/>
                        <a:defRPr sz="1600">
                          <a:sym typeface="Avenir Book"/>
                        </a:defRPr>
                      </a:pPr>
                      <a:r>
                        <a:rPr dirty="0"/>
                        <a:t>(Review 3</a:t>
                      </a:r>
                      <a:r>
                        <a:rPr baseline="30000" dirty="0"/>
                        <a:t>rd</a:t>
                      </a:r>
                      <a:r>
                        <a:rPr lang="en-GB" dirty="0"/>
                        <a:t> </a:t>
                      </a:r>
                      <a:r>
                        <a:rPr dirty="0"/>
                        <a:t>party assemblies for known vulnerabilities)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p>
                      <a:pPr marL="160420" indent="-160420" algn="l">
                        <a:spcBef>
                          <a:spcPts val="300"/>
                        </a:spcBef>
                        <a:buSzPct val="100000"/>
                        <a:buChar char="•"/>
                        <a:defRPr sz="1600">
                          <a:sym typeface="Avenir Book"/>
                        </a:defRPr>
                      </a:pPr>
                      <a:r>
                        <a:rPr dirty="0"/>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a:t>
                      </a:r>
                      <a:r>
                        <a:rPr lang="en-GB" dirty="0"/>
                        <a:t>data and metadata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Build consensus on whether to include the vulnerability information or not. It is not required for compliance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Legal Solver"/>
          <p:cNvSpPr txBox="1">
            <a:spLocks noGrp="1"/>
          </p:cNvSpPr>
          <p:nvPr>
            <p:ph type="title"/>
          </p:nvPr>
        </p:nvSpPr>
        <p:spPr>
          <a:prstGeom prst="rect">
            <a:avLst/>
          </a:prstGeom>
        </p:spPr>
        <p:txBody>
          <a:bodyPr/>
          <a:lstStyle/>
          <a:p>
            <a:r>
              <a:t>ToolChain Capabilities - Legal Solver</a:t>
            </a:r>
          </a:p>
        </p:txBody>
      </p:sp>
      <p:graphicFrame>
        <p:nvGraphicFramePr>
          <p:cNvPr id="206" name="Tabelle"/>
          <p:cNvGraphicFramePr/>
          <p:nvPr>
            <p:extLst>
              <p:ext uri="{D42A27DB-BD31-4B8C-83A1-F6EECF244321}">
                <p14:modId xmlns:p14="http://schemas.microsoft.com/office/powerpoint/2010/main" val="1436771323"/>
              </p:ext>
            </p:extLst>
          </p:nvPr>
        </p:nvGraphicFramePr>
        <p:xfrm>
          <a:off x="715432" y="1193800"/>
          <a:ext cx="10826683" cy="41186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legal rights and obligations resulting from the usage of the listed </a:t>
                      </a:r>
                      <a:r>
                        <a:rPr lang="en-GB" dirty="0"/>
                        <a:t>packages</a:t>
                      </a:r>
                      <a:r>
                        <a:rPr dirty="0"/>
                        <a:t>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compliance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Assess license information from all </a:t>
                      </a:r>
                      <a:r>
                        <a:rPr lang="en-GB" dirty="0"/>
                        <a:t>packages</a:t>
                      </a:r>
                      <a:r>
                        <a:rPr dirty="0"/>
                        <a:t> (recent BoMs, infrastructure and COTS)</a:t>
                      </a:r>
                    </a:p>
                    <a:p>
                      <a:pPr marL="160420" indent="-160420" algn="l">
                        <a:spcBef>
                          <a:spcPts val="300"/>
                        </a:spcBef>
                        <a:buSzPct val="100000"/>
                        <a:buChar char="•"/>
                        <a:defRPr sz="1600">
                          <a:sym typeface="Avenir Book"/>
                        </a:defRPr>
                      </a:pPr>
                      <a:r>
                        <a:rPr dirty="0"/>
                        <a:t>Determine license obligations  </a:t>
                      </a:r>
                    </a:p>
                    <a:p>
                      <a:pPr marL="160420" indent="-160420" algn="l">
                        <a:spcBef>
                          <a:spcPts val="300"/>
                        </a:spcBef>
                        <a:buSzPct val="100000"/>
                        <a:buChar char="•"/>
                        <a:defRPr sz="1600">
                          <a:sym typeface="Avenir Book"/>
                        </a:defRPr>
                      </a:pPr>
                      <a:r>
                        <a:rPr dirty="0"/>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Composition analysis of all project related </a:t>
                      </a:r>
                      <a:r>
                        <a:rPr lang="en-GB" dirty="0"/>
                        <a:t>packages</a:t>
                      </a:r>
                      <a:r>
                        <a:rPr dirty="0"/>
                        <a:t>, their status and licenses</a:t>
                      </a:r>
                    </a:p>
                    <a:p>
                      <a:pPr marL="160420" indent="-160420" algn="l">
                        <a:spcBef>
                          <a:spcPts val="300"/>
                        </a:spcBef>
                        <a:buSzPct val="100000"/>
                        <a:buChar char="•"/>
                        <a:defRPr sz="1600">
                          <a:sym typeface="Avenir Book"/>
                        </a:defRPr>
                      </a:pPr>
                      <a:r>
                        <a:rPr dirty="0"/>
                        <a:t>Legal circumstances and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List of legal obligations by </a:t>
                      </a:r>
                      <a:r>
                        <a:rPr lang="en-GB" dirty="0"/>
                        <a:t>package</a:t>
                      </a:r>
                      <a:r>
                        <a:rPr dirty="0"/>
                        <a:t> and mitigation hints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Independent from </a:t>
                      </a:r>
                      <a:r>
                        <a:rPr lang="en-GB" dirty="0"/>
                        <a:t>package</a:t>
                      </a:r>
                      <a:r>
                        <a:rPr dirty="0"/>
                        <a:t> status the analysis results may </a:t>
                      </a:r>
                      <a:r>
                        <a:rPr lang="en-GB" dirty="0"/>
                        <a:t>vary depending on</a:t>
                      </a:r>
                      <a:r>
                        <a:rPr dirty="0"/>
                        <a:t> changes in the circumstances. Thus analysis results should be versioned to allow allocation to </a:t>
                      </a:r>
                      <a:r>
                        <a:rPr lang="en-GB" dirty="0"/>
                        <a:t>related circumstances.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7"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Legal Data store"/>
          <p:cNvSpPr txBox="1">
            <a:spLocks noGrp="1"/>
          </p:cNvSpPr>
          <p:nvPr>
            <p:ph type="title"/>
          </p:nvPr>
        </p:nvSpPr>
        <p:spPr>
          <a:prstGeom prst="rect">
            <a:avLst/>
          </a:prstGeom>
        </p:spPr>
        <p:txBody>
          <a:bodyPr/>
          <a:lstStyle/>
          <a:p>
            <a:r>
              <a:rPr dirty="0" err="1"/>
              <a:t>ToolChain</a:t>
            </a:r>
            <a:r>
              <a:rPr dirty="0"/>
              <a:t> Capabilities </a:t>
            </a:r>
            <a:r>
              <a:rPr lang="en-GB" dirty="0"/>
              <a:t>-</a:t>
            </a:r>
            <a:r>
              <a:rPr dirty="0"/>
              <a:t> </a:t>
            </a:r>
            <a:r>
              <a:rPr lang="en-GB" dirty="0"/>
              <a:t>License Repository</a:t>
            </a:r>
            <a:endParaRPr dirty="0"/>
          </a:p>
        </p:txBody>
      </p:sp>
      <p:graphicFrame>
        <p:nvGraphicFramePr>
          <p:cNvPr id="210" name="Tabelle"/>
          <p:cNvGraphicFramePr/>
          <p:nvPr>
            <p:extLst>
              <p:ext uri="{D42A27DB-BD31-4B8C-83A1-F6EECF244321}">
                <p14:modId xmlns:p14="http://schemas.microsoft.com/office/powerpoint/2010/main" val="1145468036"/>
              </p:ext>
            </p:extLst>
          </p:nvPr>
        </p:nvGraphicFramePr>
        <p:xfrm>
          <a:off x="715432" y="1193800"/>
          <a:ext cx="10826683" cy="4226358"/>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Capture</a:t>
                      </a:r>
                      <a:r>
                        <a:rPr lang="en-GB" baseline="0" dirty="0"/>
                        <a:t> and archive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Manage and provide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Capture all license information including derived requirements</a:t>
                      </a:r>
                    </a:p>
                    <a:p>
                      <a:pPr marL="160420" indent="-160420" algn="l">
                        <a:spcBef>
                          <a:spcPts val="300"/>
                        </a:spcBef>
                        <a:buSzPct val="100000"/>
                        <a:buChar char="•"/>
                        <a:defRPr sz="1600">
                          <a:sym typeface="Avenir Book"/>
                        </a:defRPr>
                      </a:pPr>
                      <a:r>
                        <a:rPr dirty="0"/>
                        <a:t>Provide environment to allow license analysis</a:t>
                      </a:r>
                    </a:p>
                    <a:p>
                      <a:pPr marL="160420" indent="-160420" algn="l">
                        <a:spcBef>
                          <a:spcPts val="300"/>
                        </a:spcBef>
                        <a:buSzPct val="100000"/>
                        <a:buChar char="•"/>
                        <a:defRPr sz="1600">
                          <a:sym typeface="Avenir Book"/>
                        </a:defRPr>
                      </a:pPr>
                      <a:r>
                        <a:rPr dirty="0"/>
                        <a:t>Track license data changes</a:t>
                      </a:r>
                    </a:p>
                    <a:p>
                      <a:pPr marL="160420" indent="-160420" algn="l">
                        <a:spcBef>
                          <a:spcPts val="300"/>
                        </a:spcBef>
                        <a:buSzPct val="100000"/>
                        <a:buChar char="•"/>
                        <a:defRPr sz="1600">
                          <a:sym typeface="Avenir Book"/>
                        </a:defRPr>
                      </a:pPr>
                      <a:r>
                        <a:rPr dirty="0"/>
                        <a:t>Provide reference for original license texts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License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License data</a:t>
                      </a:r>
                      <a:r>
                        <a:rPr lang="en-GB" dirty="0"/>
                        <a:t>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Could</a:t>
                      </a:r>
                      <a:r>
                        <a:rPr lang="de-DE" dirty="0"/>
                        <a:t> </a:t>
                      </a:r>
                      <a:r>
                        <a:rPr dirty="0"/>
                        <a:t>be combined with legal solver</a:t>
                      </a:r>
                      <a:r>
                        <a:rPr lang="de-DE" dirty="0"/>
                        <a:t>, but </a:t>
                      </a:r>
                      <a:r>
                        <a:rPr lang="de-DE" dirty="0" err="1"/>
                        <a:t>we</a:t>
                      </a:r>
                      <a:r>
                        <a:rPr lang="de-DE" dirty="0"/>
                        <a:t> </a:t>
                      </a:r>
                      <a:r>
                        <a:rPr lang="de-DE" dirty="0" err="1"/>
                        <a:t>decided</a:t>
                      </a:r>
                      <a:r>
                        <a:rPr lang="de-DE" dirty="0"/>
                        <a:t> </a:t>
                      </a:r>
                      <a:r>
                        <a:rPr lang="de-DE" dirty="0" err="1"/>
                        <a:t>to</a:t>
                      </a:r>
                      <a:r>
                        <a:rPr lang="de-DE" dirty="0"/>
                        <a:t> </a:t>
                      </a:r>
                      <a:r>
                        <a:rPr lang="de-DE" dirty="0" err="1"/>
                        <a:t>provide</a:t>
                      </a:r>
                      <a:r>
                        <a:rPr lang="de-DE" dirty="0"/>
                        <a:t> </a:t>
                      </a:r>
                      <a:r>
                        <a:rPr lang="de-DE" dirty="0" err="1"/>
                        <a:t>as</a:t>
                      </a:r>
                      <a:r>
                        <a:rPr lang="de-DE" dirty="0"/>
                        <a:t> separate </a:t>
                      </a:r>
                      <a:r>
                        <a:rPr lang="de-DE" dirty="0" err="1"/>
                        <a:t>capability</a:t>
                      </a:r>
                      <a:r>
                        <a:rPr lang="de-DE" dirty="0"/>
                        <a:t>. A </a:t>
                      </a:r>
                      <a:r>
                        <a:rPr lang="de-DE" dirty="0" err="1"/>
                        <a:t>solver</a:t>
                      </a:r>
                      <a:r>
                        <a:rPr lang="de-DE" dirty="0"/>
                        <a:t> </a:t>
                      </a:r>
                      <a:r>
                        <a:rPr lang="de-DE" dirty="0" err="1"/>
                        <a:t>requires</a:t>
                      </a:r>
                      <a:r>
                        <a:rPr lang="de-DE" dirty="0"/>
                        <a:t> </a:t>
                      </a:r>
                      <a:r>
                        <a:rPr lang="de-DE" dirty="0" err="1"/>
                        <a:t>the</a:t>
                      </a:r>
                      <a:r>
                        <a:rPr lang="de-DE" dirty="0"/>
                        <a:t> </a:t>
                      </a:r>
                      <a:r>
                        <a:rPr lang="de-DE" dirty="0" err="1"/>
                        <a:t>repository</a:t>
                      </a:r>
                      <a:r>
                        <a:rPr lang="de-DE" dirty="0"/>
                        <a:t>, but </a:t>
                      </a:r>
                      <a:r>
                        <a:rPr lang="de-DE" dirty="0" err="1"/>
                        <a:t>the</a:t>
                      </a:r>
                      <a:r>
                        <a:rPr lang="de-DE" dirty="0"/>
                        <a:t> </a:t>
                      </a:r>
                      <a:r>
                        <a:rPr lang="de-DE" dirty="0" err="1"/>
                        <a:t>solver</a:t>
                      </a:r>
                      <a:r>
                        <a:rPr lang="de-DE" dirty="0"/>
                        <a:t> also </a:t>
                      </a:r>
                      <a:r>
                        <a:rPr lang="de-DE" dirty="0" err="1"/>
                        <a:t>could</a:t>
                      </a:r>
                      <a:r>
                        <a:rPr lang="de-DE" dirty="0"/>
                        <a:t> </a:t>
                      </a:r>
                      <a:r>
                        <a:rPr lang="de-DE" dirty="0" err="1"/>
                        <a:t>be</a:t>
                      </a:r>
                      <a:r>
                        <a:rPr lang="de-DE" dirty="0"/>
                        <a:t> a human </a:t>
                      </a:r>
                      <a:r>
                        <a:rPr lang="de-DE" dirty="0" err="1"/>
                        <a:t>worker</a:t>
                      </a:r>
                      <a:r>
                        <a:rPr lang="de-DE" dirty="0"/>
                        <a: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Compliance Artefact Generator"/>
          <p:cNvSpPr txBox="1">
            <a:spLocks noGrp="1"/>
          </p:cNvSpPr>
          <p:nvPr>
            <p:ph type="title"/>
          </p:nvPr>
        </p:nvSpPr>
        <p:spPr>
          <a:prstGeom prst="rect">
            <a:avLst/>
          </a:prstGeom>
        </p:spPr>
        <p:txBody>
          <a:bodyPr/>
          <a:lstStyle/>
          <a:p>
            <a:r>
              <a:t>ToolChain Capabilities - Compliance Artefact Generator</a:t>
            </a:r>
          </a:p>
        </p:txBody>
      </p:sp>
      <p:graphicFrame>
        <p:nvGraphicFramePr>
          <p:cNvPr id="214" name="Tabelle"/>
          <p:cNvGraphicFramePr/>
          <p:nvPr>
            <p:extLst>
              <p:ext uri="{D42A27DB-BD31-4B8C-83A1-F6EECF244321}">
                <p14:modId xmlns:p14="http://schemas.microsoft.com/office/powerpoint/2010/main" val="585829365"/>
              </p:ext>
            </p:extLst>
          </p:nvPr>
        </p:nvGraphicFramePr>
        <p:xfrm>
          <a:off x="715432" y="1193800"/>
          <a:ext cx="10826683" cy="496570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Generate </a:t>
                      </a:r>
                      <a:r>
                        <a:rPr lang="en-GB" dirty="0"/>
                        <a:t>documentation</a:t>
                      </a:r>
                      <a:r>
                        <a:rPr dirty="0"/>
                        <a:t> according to requirements</a:t>
                      </a:r>
                    </a:p>
                    <a:p>
                      <a:pPr marL="160420" indent="-160420" algn="l">
                        <a:spcBef>
                          <a:spcPts val="300"/>
                        </a:spcBef>
                        <a:buSzPct val="100000"/>
                        <a:buChar char="•"/>
                        <a:defRPr sz="1600">
                          <a:sym typeface="Avenir Book"/>
                        </a:defRPr>
                      </a:pPr>
                      <a:r>
                        <a:rPr dirty="0"/>
                        <a:t>Support Compliance Managers in completing tasks </a:t>
                      </a:r>
                    </a:p>
                    <a:p>
                      <a:pPr marL="160420" indent="-160420" algn="l">
                        <a:spcBef>
                          <a:spcPts val="300"/>
                        </a:spcBef>
                        <a:buSzPct val="100000"/>
                        <a:buChar char="•"/>
                        <a:defRPr sz="1600">
                          <a:sym typeface="Avenir Book"/>
                        </a:defRPr>
                      </a:pPr>
                      <a:r>
                        <a:rPr dirty="0"/>
                        <a:t>Provide documentation parts, e.g. written offer, license texts, copyrights, modification statement, etc.</a:t>
                      </a:r>
                    </a:p>
                    <a:p>
                      <a:pPr marL="160420" indent="-160420" algn="l">
                        <a:spcBef>
                          <a:spcPts val="300"/>
                        </a:spcBef>
                        <a:buSzPct val="100000"/>
                        <a:buChar char="•"/>
                        <a:defRPr sz="1600">
                          <a:sym typeface="Avenir Book"/>
                        </a:defRPr>
                      </a:pPr>
                      <a:r>
                        <a:rPr dirty="0"/>
                        <a:t>Link documentation with documentation objects (version management)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List of </a:t>
                      </a:r>
                      <a:r>
                        <a:rPr dirty="0"/>
                        <a:t>versioned </a:t>
                      </a:r>
                      <a:r>
                        <a:rPr lang="en-GB" dirty="0"/>
                        <a:t>packages </a:t>
                      </a:r>
                      <a:r>
                        <a:rPr dirty="0"/>
                        <a:t>to </a:t>
                      </a:r>
                      <a:r>
                        <a:rPr lang="en-GB" dirty="0"/>
                        <a:t>be documented</a:t>
                      </a:r>
                      <a:r>
                        <a:rPr dirty="0"/>
                        <a:t> (BoMs)</a:t>
                      </a:r>
                    </a:p>
                    <a:p>
                      <a:pPr marL="160420" indent="-160420" algn="l">
                        <a:spcBef>
                          <a:spcPts val="300"/>
                        </a:spcBef>
                        <a:buSzPct val="100000"/>
                        <a:buChar char="•"/>
                        <a:defRPr sz="1600">
                          <a:sym typeface="Avenir Book"/>
                        </a:defRPr>
                      </a:pPr>
                      <a:r>
                        <a:rPr dirty="0"/>
                        <a:t>Legal requirements </a:t>
                      </a:r>
                      <a:r>
                        <a:rPr lang="en-GB" dirty="0"/>
                        <a:t>with respect to</a:t>
                      </a:r>
                      <a:r>
                        <a:rPr dirty="0"/>
                        <a:t>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Stub with all documentation requirements </a:t>
                      </a:r>
                    </a:p>
                    <a:p>
                      <a:pPr marL="160420" indent="-160420" algn="l">
                        <a:spcBef>
                          <a:spcPts val="300"/>
                        </a:spcBef>
                        <a:buSzPct val="100000"/>
                        <a:buChar char="•"/>
                        <a:defRPr sz="1600">
                          <a:sym typeface="Avenir Book"/>
                        </a:defRPr>
                      </a:pPr>
                      <a:r>
                        <a:rPr dirty="0"/>
                        <a:t>Pre-assembled stub with all existing information (e.g. from repository) </a:t>
                      </a:r>
                    </a:p>
                    <a:p>
                      <a:pPr marL="160420" indent="-160420" algn="l">
                        <a:spcBef>
                          <a:spcPts val="300"/>
                        </a:spcBef>
                        <a:buSzPct val="100000"/>
                        <a:buChar char="•"/>
                        <a:defRPr sz="1600">
                          <a:sym typeface="Avenir Book"/>
                        </a:defRPr>
                      </a:pPr>
                      <a:r>
                        <a:rPr dirty="0"/>
                        <a:t>Identified </a:t>
                      </a:r>
                      <a:r>
                        <a:rPr lang="en-GB" dirty="0"/>
                        <a:t>TODOs</a:t>
                      </a:r>
                      <a:r>
                        <a:rPr dirty="0"/>
                        <a:t>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We might consider to </a:t>
                      </a:r>
                      <a:r>
                        <a:rPr lang="de-DE" dirty="0" err="1"/>
                        <a:t>define</a:t>
                      </a:r>
                      <a:r>
                        <a:rPr lang="de-DE" dirty="0"/>
                        <a:t> </a:t>
                      </a:r>
                      <a:r>
                        <a:rPr dirty="0"/>
                        <a:t>a specific output format</a:t>
                      </a:r>
                      <a:r>
                        <a:rPr lang="en-GB" dirty="0"/>
                        <a:t> (e.g. PDF, JSON,</a:t>
                      </a:r>
                      <a:r>
                        <a:rPr lang="en-GB" baseline="0" dirty="0"/>
                        <a:t> SPDX, etc.)</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Approval Flow"/>
          <p:cNvSpPr txBox="1">
            <a:spLocks noGrp="1"/>
          </p:cNvSpPr>
          <p:nvPr>
            <p:ph type="title"/>
          </p:nvPr>
        </p:nvSpPr>
        <p:spPr>
          <a:prstGeom prst="rect">
            <a:avLst/>
          </a:prstGeom>
        </p:spPr>
        <p:txBody>
          <a:bodyPr/>
          <a:lstStyle/>
          <a:p>
            <a:r>
              <a:rPr dirty="0" err="1"/>
              <a:t>ToolChain</a:t>
            </a:r>
            <a:r>
              <a:rPr dirty="0"/>
              <a:t> Capabilities - Approval Flow</a:t>
            </a:r>
          </a:p>
        </p:txBody>
      </p:sp>
      <p:graphicFrame>
        <p:nvGraphicFramePr>
          <p:cNvPr id="218" name="Tabelle"/>
          <p:cNvGraphicFramePr/>
          <p:nvPr>
            <p:extLst>
              <p:ext uri="{D42A27DB-BD31-4B8C-83A1-F6EECF244321}">
                <p14:modId xmlns:p14="http://schemas.microsoft.com/office/powerpoint/2010/main" val="2611312023"/>
              </p:ext>
            </p:extLst>
          </p:nvPr>
        </p:nvGraphicFramePr>
        <p:xfrm>
          <a:off x="715432" y="1193800"/>
          <a:ext cx="10826683" cy="457869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Help decentralising compliance work through approval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all legally relevant changes to products and </a:t>
                      </a:r>
                      <a:r>
                        <a:rPr lang="en-GB" dirty="0"/>
                        <a:t>packages</a:t>
                      </a:r>
                      <a:r>
                        <a:rPr dirty="0"/>
                        <a:t> </a:t>
                      </a:r>
                    </a:p>
                    <a:p>
                      <a:pPr marL="160420" indent="-160420" algn="l">
                        <a:spcBef>
                          <a:spcPts val="300"/>
                        </a:spcBef>
                        <a:buSzPct val="100000"/>
                        <a:buChar char="•"/>
                        <a:defRPr sz="1600">
                          <a:sym typeface="Avenir Book"/>
                        </a:defRPr>
                      </a:pPr>
                      <a:r>
                        <a:rPr dirty="0"/>
                        <a:t>Identify authors of change</a:t>
                      </a:r>
                    </a:p>
                    <a:p>
                      <a:pPr marL="160420" indent="-160420" algn="l">
                        <a:spcBef>
                          <a:spcPts val="300"/>
                        </a:spcBef>
                        <a:buSzPct val="100000"/>
                        <a:buChar char="•"/>
                        <a:defRPr sz="1600">
                          <a:sym typeface="Avenir Book"/>
                        </a:defRPr>
                      </a:pPr>
                      <a:r>
                        <a:rPr dirty="0"/>
                        <a:t>Provide compliance status and overview</a:t>
                      </a:r>
                    </a:p>
                    <a:p>
                      <a:pPr marL="160420" indent="-160420" algn="l">
                        <a:spcBef>
                          <a:spcPts val="300"/>
                        </a:spcBef>
                        <a:buSzPct val="100000"/>
                        <a:buChar char="•"/>
                        <a:defRPr sz="1600">
                          <a:sym typeface="Avenir Book"/>
                        </a:defRPr>
                      </a:pPr>
                      <a:r>
                        <a:rPr dirty="0"/>
                        <a:t>Allow to approve or reject an approval request</a:t>
                      </a:r>
                      <a:endParaRPr lang="en-GB" dirty="0"/>
                    </a:p>
                    <a:p>
                      <a:pPr marL="160420" indent="-160420" algn="l">
                        <a:spcBef>
                          <a:spcPts val="300"/>
                        </a:spcBef>
                        <a:buSzPct val="100000"/>
                        <a:buChar char="•"/>
                        <a:defRPr sz="1600">
                          <a:sym typeface="Avenir Book"/>
                        </a:defRPr>
                      </a:pPr>
                      <a:r>
                        <a:rPr lang="en-GB" dirty="0"/>
                        <a:t>Document/archive all </a:t>
                      </a:r>
                      <a:r>
                        <a:rPr dirty="0"/>
                        <a:t>decisions</a:t>
                      </a:r>
                      <a:r>
                        <a:rPr lang="en-GB" dirty="0"/>
                        <a:t>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Approval request for (</a:t>
                      </a:r>
                      <a:r>
                        <a:rPr lang="en-GB" dirty="0"/>
                        <a:t>list </a:t>
                      </a:r>
                      <a:r>
                        <a:rPr dirty="0"/>
                        <a:t>of </a:t>
                      </a:r>
                      <a:r>
                        <a:rPr lang="en-GB" dirty="0"/>
                        <a:t>packages</a:t>
                      </a:r>
                      <a:r>
                        <a:rPr dirty="0"/>
                        <a:t>, legal situation,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2">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State of compliance analysis for approval request</a:t>
                      </a:r>
                    </a:p>
                    <a:p>
                      <a:pPr marL="160420" indent="-160420" algn="l">
                        <a:spcBef>
                          <a:spcPts val="300"/>
                        </a:spcBef>
                        <a:buSzPct val="100000"/>
                        <a:buChar char="•"/>
                        <a:defRPr sz="1600">
                          <a:sym typeface="Avenir Book"/>
                        </a:defRPr>
                      </a:pPr>
                      <a:r>
                        <a:rPr dirty="0"/>
                        <a:t>Approval / Reject</a:t>
                      </a:r>
                      <a:r>
                        <a:rPr lang="en-GB" dirty="0"/>
                        <a:t>ion</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The approval by a dedicated, skilled resource (Compliance Manager) combined with the automation support for all prior steps reduces the need for Compliance Managers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D455D-435F-444D-85D4-93B45DB972AA}"/>
              </a:ext>
            </a:extLst>
          </p:cNvPr>
          <p:cNvSpPr>
            <a:spLocks noGrp="1"/>
          </p:cNvSpPr>
          <p:nvPr>
            <p:ph type="title"/>
          </p:nvPr>
        </p:nvSpPr>
        <p:spPr/>
        <p:txBody>
          <a:bodyPr/>
          <a:lstStyle/>
          <a:p>
            <a:r>
              <a:rPr lang="de-DE" dirty="0" err="1"/>
              <a:t>Changelog</a:t>
            </a:r>
            <a:endParaRPr lang="de-DE" dirty="0"/>
          </a:p>
        </p:txBody>
      </p:sp>
      <p:graphicFrame>
        <p:nvGraphicFramePr>
          <p:cNvPr id="4" name="Tabelle 3">
            <a:extLst>
              <a:ext uri="{FF2B5EF4-FFF2-40B4-BE49-F238E27FC236}">
                <a16:creationId xmlns:a16="http://schemas.microsoft.com/office/drawing/2014/main" id="{012586F0-A9F5-1746-BEB7-E77661FD8E3E}"/>
              </a:ext>
            </a:extLst>
          </p:cNvPr>
          <p:cNvGraphicFramePr>
            <a:graphicFrameLocks noGrp="1"/>
          </p:cNvGraphicFramePr>
          <p:nvPr>
            <p:extLst>
              <p:ext uri="{D42A27DB-BD31-4B8C-83A1-F6EECF244321}">
                <p14:modId xmlns:p14="http://schemas.microsoft.com/office/powerpoint/2010/main" val="1790188017"/>
              </p:ext>
            </p:extLst>
          </p:nvPr>
        </p:nvGraphicFramePr>
        <p:xfrm>
          <a:off x="665655" y="1161100"/>
          <a:ext cx="11011340" cy="2397760"/>
        </p:xfrm>
        <a:graphic>
          <a:graphicData uri="http://schemas.openxmlformats.org/drawingml/2006/table">
            <a:tbl>
              <a:tblPr firstRow="1" bandRow="1">
                <a:tableStyleId>{5940675A-B579-460E-94D1-54222C63F5DA}</a:tableStyleId>
              </a:tblPr>
              <a:tblGrid>
                <a:gridCol w="816304">
                  <a:extLst>
                    <a:ext uri="{9D8B030D-6E8A-4147-A177-3AD203B41FA5}">
                      <a16:colId xmlns:a16="http://schemas.microsoft.com/office/drawing/2014/main" val="2812078896"/>
                    </a:ext>
                  </a:extLst>
                </a:gridCol>
                <a:gridCol w="1513489">
                  <a:extLst>
                    <a:ext uri="{9D8B030D-6E8A-4147-A177-3AD203B41FA5}">
                      <a16:colId xmlns:a16="http://schemas.microsoft.com/office/drawing/2014/main" val="164688995"/>
                    </a:ext>
                  </a:extLst>
                </a:gridCol>
                <a:gridCol w="1345324">
                  <a:extLst>
                    <a:ext uri="{9D8B030D-6E8A-4147-A177-3AD203B41FA5}">
                      <a16:colId xmlns:a16="http://schemas.microsoft.com/office/drawing/2014/main" val="1008751940"/>
                    </a:ext>
                  </a:extLst>
                </a:gridCol>
                <a:gridCol w="7336223">
                  <a:extLst>
                    <a:ext uri="{9D8B030D-6E8A-4147-A177-3AD203B41FA5}">
                      <a16:colId xmlns:a16="http://schemas.microsoft.com/office/drawing/2014/main" val="1979600330"/>
                    </a:ext>
                  </a:extLst>
                </a:gridCol>
              </a:tblGrid>
              <a:tr h="370840">
                <a:tc>
                  <a:txBody>
                    <a:bodyPr/>
                    <a:lstStyle/>
                    <a:p>
                      <a:pPr algn="ctr"/>
                      <a:r>
                        <a:rPr lang="de-DE" sz="1400" b="1" i="0" dirty="0">
                          <a:solidFill>
                            <a:schemeClr val="bg1"/>
                          </a:solidFill>
                          <a:latin typeface="+mn-lt"/>
                        </a:rPr>
                        <a:t>Version</a:t>
                      </a:r>
                    </a:p>
                  </a:txBody>
                  <a:tcPr anchor="ctr">
                    <a:solidFill>
                      <a:srgbClr val="F76503"/>
                    </a:solidFill>
                  </a:tcPr>
                </a:tc>
                <a:tc>
                  <a:txBody>
                    <a:bodyPr/>
                    <a:lstStyle/>
                    <a:p>
                      <a:pPr algn="ctr"/>
                      <a:r>
                        <a:rPr lang="de-DE" sz="1400" b="1" i="0" dirty="0">
                          <a:solidFill>
                            <a:schemeClr val="bg1"/>
                          </a:solidFill>
                          <a:latin typeface="+mn-lt"/>
                        </a:rPr>
                        <a:t>Date</a:t>
                      </a:r>
                    </a:p>
                  </a:txBody>
                  <a:tcPr anchor="ctr">
                    <a:solidFill>
                      <a:srgbClr val="F76503"/>
                    </a:solidFill>
                  </a:tcPr>
                </a:tc>
                <a:tc>
                  <a:txBody>
                    <a:bodyPr/>
                    <a:lstStyle/>
                    <a:p>
                      <a:pPr algn="ctr"/>
                      <a:r>
                        <a:rPr lang="de-DE" sz="1400" b="1" i="0" dirty="0" err="1">
                          <a:solidFill>
                            <a:schemeClr val="bg1"/>
                          </a:solidFill>
                          <a:latin typeface="+mn-lt"/>
                        </a:rPr>
                        <a:t>by</a:t>
                      </a:r>
                      <a:endParaRPr lang="de-DE" sz="1400" b="1" i="0" dirty="0">
                        <a:solidFill>
                          <a:schemeClr val="bg1"/>
                        </a:solidFill>
                        <a:latin typeface="+mn-lt"/>
                      </a:endParaRPr>
                    </a:p>
                  </a:txBody>
                  <a:tcPr anchor="ctr">
                    <a:solidFill>
                      <a:srgbClr val="F76503"/>
                    </a:solidFill>
                  </a:tcPr>
                </a:tc>
                <a:tc>
                  <a:txBody>
                    <a:bodyPr/>
                    <a:lstStyle/>
                    <a:p>
                      <a:pPr algn="ctr"/>
                      <a:r>
                        <a:rPr lang="de-DE" sz="1400" b="1" i="0" dirty="0">
                          <a:solidFill>
                            <a:schemeClr val="bg1"/>
                          </a:solidFill>
                          <a:latin typeface="+mn-lt"/>
                        </a:rPr>
                        <a:t>Comments/</a:t>
                      </a:r>
                      <a:r>
                        <a:rPr lang="de-DE" sz="1400" b="1" i="0" dirty="0" err="1">
                          <a:solidFill>
                            <a:schemeClr val="bg1"/>
                          </a:solidFill>
                          <a:latin typeface="+mn-lt"/>
                        </a:rPr>
                        <a:t>Changes</a:t>
                      </a:r>
                      <a:endParaRPr lang="de-DE" sz="1400" b="1" i="0" dirty="0">
                        <a:solidFill>
                          <a:schemeClr val="bg1"/>
                        </a:solidFill>
                        <a:latin typeface="+mn-lt"/>
                      </a:endParaRPr>
                    </a:p>
                  </a:txBody>
                  <a:tcPr anchor="ctr">
                    <a:solidFill>
                      <a:srgbClr val="F76503"/>
                    </a:solidFill>
                  </a:tcPr>
                </a:tc>
                <a:extLst>
                  <a:ext uri="{0D108BD9-81ED-4DB2-BD59-A6C34878D82A}">
                    <a16:rowId xmlns:a16="http://schemas.microsoft.com/office/drawing/2014/main" val="2626176566"/>
                  </a:ext>
                </a:extLst>
              </a:tr>
              <a:tr h="370840">
                <a:tc>
                  <a:txBody>
                    <a:bodyPr/>
                    <a:lstStyle/>
                    <a:p>
                      <a:pPr algn="ctr"/>
                      <a:r>
                        <a:rPr lang="de-DE" sz="1200" b="0" i="0" dirty="0">
                          <a:latin typeface="+mn-lt"/>
                        </a:rPr>
                        <a:t>1.2</a:t>
                      </a:r>
                    </a:p>
                  </a:txBody>
                  <a:tcPr anchor="ctr"/>
                </a:tc>
                <a:tc>
                  <a:txBody>
                    <a:bodyPr/>
                    <a:lstStyle/>
                    <a:p>
                      <a:pPr algn="ctr"/>
                      <a:r>
                        <a:rPr lang="de-DE" sz="1200" b="0" i="0" dirty="0">
                          <a:latin typeface="+mn-lt"/>
                        </a:rPr>
                        <a:t>3.12.19</a:t>
                      </a:r>
                    </a:p>
                  </a:txBody>
                  <a:tcPr anchor="ctr"/>
                </a:tc>
                <a:tc>
                  <a:txBody>
                    <a:bodyPr/>
                    <a:lstStyle/>
                    <a:p>
                      <a:pPr algn="ctr"/>
                      <a:r>
                        <a:rPr lang="de-DE" sz="1200" b="0" i="0" dirty="0">
                          <a:latin typeface="+mn-lt"/>
                        </a:rPr>
                        <a:t>Jan, Peter</a:t>
                      </a:r>
                    </a:p>
                  </a:txBody>
                  <a:tcPr anchor="ctr"/>
                </a:tc>
                <a:tc>
                  <a:txBody>
                    <a:bodyPr/>
                    <a:lstStyle/>
                    <a:p>
                      <a:pPr algn="l"/>
                      <a:r>
                        <a:rPr lang="de-DE" sz="1200" b="0" i="0" dirty="0">
                          <a:latin typeface="+mn-lt"/>
                        </a:rPr>
                        <a:t>Initial </a:t>
                      </a:r>
                      <a:r>
                        <a:rPr lang="de-DE" sz="1200" b="0" i="0" dirty="0" err="1">
                          <a:latin typeface="+mn-lt"/>
                        </a:rPr>
                        <a:t>draft</a:t>
                      </a:r>
                      <a:endParaRPr lang="de-DE" sz="1200" b="0" i="0" dirty="0">
                        <a:latin typeface="+mn-lt"/>
                      </a:endParaRPr>
                    </a:p>
                  </a:txBody>
                  <a:tcPr anchor="ctr"/>
                </a:tc>
                <a:extLst>
                  <a:ext uri="{0D108BD9-81ED-4DB2-BD59-A6C34878D82A}">
                    <a16:rowId xmlns:a16="http://schemas.microsoft.com/office/drawing/2014/main" val="324189759"/>
                  </a:ext>
                </a:extLst>
              </a:tr>
              <a:tr h="370840">
                <a:tc>
                  <a:txBody>
                    <a:bodyPr/>
                    <a:lstStyle/>
                    <a:p>
                      <a:pPr algn="ctr"/>
                      <a:r>
                        <a:rPr lang="de-DE" sz="1200" b="0" i="0" dirty="0">
                          <a:latin typeface="+mn-lt"/>
                        </a:rPr>
                        <a:t>1.3</a:t>
                      </a:r>
                    </a:p>
                  </a:txBody>
                  <a:tcPr anchor="ctr"/>
                </a:tc>
                <a:tc>
                  <a:txBody>
                    <a:bodyPr/>
                    <a:lstStyle/>
                    <a:p>
                      <a:pPr algn="ctr"/>
                      <a:r>
                        <a:rPr lang="de-DE" sz="1200" b="0" i="0" dirty="0">
                          <a:latin typeface="+mn-lt"/>
                        </a:rPr>
                        <a:t>6.12.19</a:t>
                      </a:r>
                    </a:p>
                  </a:txBody>
                  <a:tcPr anchor="ctr"/>
                </a:tc>
                <a:tc>
                  <a:txBody>
                    <a:bodyPr/>
                    <a:lstStyle/>
                    <a:p>
                      <a:pPr algn="ctr"/>
                      <a:r>
                        <a:rPr lang="de-DE" sz="1200" b="0" i="0" dirty="0">
                          <a:latin typeface="+mn-lt"/>
                        </a:rPr>
                        <a:t>Jan</a:t>
                      </a:r>
                    </a:p>
                  </a:txBody>
                  <a:tcPr anchor="ctr"/>
                </a:tc>
                <a:tc>
                  <a:txBody>
                    <a:bodyPr/>
                    <a:lstStyle/>
                    <a:p>
                      <a:pPr algn="l"/>
                      <a:r>
                        <a:rPr lang="de-DE" sz="1200" b="0" i="0" dirty="0" err="1">
                          <a:latin typeface="+mn-lt"/>
                        </a:rPr>
                        <a:t>Rename</a:t>
                      </a:r>
                      <a:r>
                        <a:rPr lang="de-DE" sz="1200" b="0" i="0" dirty="0">
                          <a:latin typeface="+mn-lt"/>
                        </a:rPr>
                        <a:t> Case Data =&gt; Situation Data, </a:t>
                      </a:r>
                      <a:r>
                        <a:rPr lang="de-DE" sz="1200" b="0" i="0" dirty="0" err="1">
                          <a:latin typeface="+mn-lt"/>
                        </a:rPr>
                        <a:t>delete</a:t>
                      </a:r>
                      <a:r>
                        <a:rPr lang="de-DE" sz="1200" b="0" i="0" dirty="0">
                          <a:latin typeface="+mn-lt"/>
                        </a:rPr>
                        <a:t> „Compliance </a:t>
                      </a:r>
                      <a:r>
                        <a:rPr lang="de-DE" sz="1200" b="0" i="0" dirty="0" err="1">
                          <a:latin typeface="+mn-lt"/>
                        </a:rPr>
                        <a:t>Artefacts</a:t>
                      </a:r>
                      <a:r>
                        <a:rPr lang="de-DE" sz="1200" b="0" i="0" dirty="0">
                          <a:latin typeface="+mn-lt"/>
                        </a:rPr>
                        <a:t>“ </a:t>
                      </a:r>
                      <a:r>
                        <a:rPr lang="de-DE" sz="1200" b="0" i="0" dirty="0" err="1">
                          <a:latin typeface="+mn-lt"/>
                        </a:rPr>
                        <a:t>as</a:t>
                      </a:r>
                      <a:r>
                        <a:rPr lang="de-DE" sz="1200" b="0" i="0" dirty="0">
                          <a:latin typeface="+mn-lt"/>
                        </a:rPr>
                        <a:t> </a:t>
                      </a:r>
                      <a:r>
                        <a:rPr lang="de-DE" sz="1200" b="0" i="0" dirty="0" err="1">
                          <a:latin typeface="+mn-lt"/>
                        </a:rPr>
                        <a:t>capability</a:t>
                      </a:r>
                      <a:r>
                        <a:rPr lang="de-DE" sz="1200" b="0" i="0" dirty="0">
                          <a:latin typeface="+mn-lt"/>
                        </a:rPr>
                        <a:t>, </a:t>
                      </a:r>
                      <a:r>
                        <a:rPr lang="de-DE" sz="1200" b="0" i="0" dirty="0" err="1">
                          <a:latin typeface="+mn-lt"/>
                        </a:rPr>
                        <a:t>change</a:t>
                      </a:r>
                      <a:r>
                        <a:rPr lang="de-DE" sz="1200" b="0" i="0" dirty="0">
                          <a:latin typeface="+mn-lt"/>
                        </a:rPr>
                        <a:t> Mission </a:t>
                      </a:r>
                      <a:r>
                        <a:rPr lang="de-DE" sz="1200" b="0" i="0" dirty="0" err="1">
                          <a:latin typeface="+mn-lt"/>
                        </a:rPr>
                        <a:t>of</a:t>
                      </a:r>
                      <a:r>
                        <a:rPr lang="de-DE" sz="1200" b="0" i="0" dirty="0">
                          <a:latin typeface="+mn-lt"/>
                        </a:rPr>
                        <a:t> </a:t>
                      </a:r>
                      <a:r>
                        <a:rPr lang="de-DE" sz="1200" b="0" i="0" dirty="0" err="1">
                          <a:latin typeface="+mn-lt"/>
                        </a:rPr>
                        <a:t>Snippet</a:t>
                      </a:r>
                      <a:r>
                        <a:rPr lang="de-DE" sz="1200" b="0" i="0" dirty="0">
                          <a:latin typeface="+mn-lt"/>
                        </a:rPr>
                        <a:t> </a:t>
                      </a:r>
                      <a:r>
                        <a:rPr lang="de-DE" sz="1200" b="0" i="0" dirty="0" err="1">
                          <a:latin typeface="+mn-lt"/>
                        </a:rPr>
                        <a:t>scanner</a:t>
                      </a:r>
                      <a:endParaRPr lang="de-DE" sz="1200" b="0" i="0" dirty="0">
                        <a:latin typeface="+mn-lt"/>
                      </a:endParaRPr>
                    </a:p>
                  </a:txBody>
                  <a:tcPr anchor="ctr"/>
                </a:tc>
                <a:extLst>
                  <a:ext uri="{0D108BD9-81ED-4DB2-BD59-A6C34878D82A}">
                    <a16:rowId xmlns:a16="http://schemas.microsoft.com/office/drawing/2014/main" val="3374005877"/>
                  </a:ext>
                </a:extLst>
              </a:tr>
              <a:tr h="370840">
                <a:tc>
                  <a:txBody>
                    <a:bodyPr/>
                    <a:lstStyle/>
                    <a:p>
                      <a:pPr algn="ctr"/>
                      <a:r>
                        <a:rPr lang="de-DE" sz="1200" b="0" i="0" dirty="0">
                          <a:latin typeface="+mn-lt"/>
                        </a:rPr>
                        <a:t>1.3.1</a:t>
                      </a:r>
                    </a:p>
                  </a:txBody>
                  <a:tcPr anchor="ctr"/>
                </a:tc>
                <a:tc>
                  <a:txBody>
                    <a:bodyPr/>
                    <a:lstStyle/>
                    <a:p>
                      <a:pPr algn="ctr"/>
                      <a:r>
                        <a:rPr lang="de-DE" sz="1200" b="0" i="0" dirty="0">
                          <a:latin typeface="+mn-lt"/>
                        </a:rPr>
                        <a:t>11.1.21</a:t>
                      </a:r>
                    </a:p>
                  </a:txBody>
                  <a:tcPr anchor="ctr"/>
                </a:tc>
                <a:tc>
                  <a:txBody>
                    <a:bodyPr/>
                    <a:lstStyle/>
                    <a:p>
                      <a:pPr algn="ctr"/>
                      <a:r>
                        <a:rPr lang="de-DE" sz="1200" b="0" i="0" dirty="0">
                          <a:latin typeface="+mn-lt"/>
                        </a:rPr>
                        <a:t>Jan</a:t>
                      </a:r>
                    </a:p>
                  </a:txBody>
                  <a:tcPr anchor="ctr"/>
                </a:tc>
                <a:tc>
                  <a:txBody>
                    <a:bodyPr/>
                    <a:lstStyle/>
                    <a:p>
                      <a:pPr algn="l"/>
                      <a:r>
                        <a:rPr lang="de-DE" sz="1200" b="0" i="0" dirty="0">
                          <a:latin typeface="+mn-lt"/>
                        </a:rPr>
                        <a:t>Review </a:t>
                      </a:r>
                      <a:r>
                        <a:rPr lang="de-DE" sz="1200" b="0" i="0" dirty="0" err="1">
                          <a:latin typeface="+mn-lt"/>
                        </a:rPr>
                        <a:t>spelling</a:t>
                      </a:r>
                      <a:r>
                        <a:rPr lang="de-DE" sz="1200" b="0" i="0" dirty="0">
                          <a:latin typeface="+mn-lt"/>
                        </a:rPr>
                        <a:t>, </a:t>
                      </a:r>
                      <a:r>
                        <a:rPr lang="de-DE" sz="1200" b="0" i="0" dirty="0" err="1">
                          <a:latin typeface="+mn-lt"/>
                        </a:rPr>
                        <a:t>add</a:t>
                      </a:r>
                      <a:r>
                        <a:rPr lang="de-DE" sz="1200" b="0" i="0" dirty="0">
                          <a:latin typeface="+mn-lt"/>
                        </a:rPr>
                        <a:t> </a:t>
                      </a:r>
                      <a:r>
                        <a:rPr lang="de-DE" sz="1200" b="0" i="0" dirty="0" err="1">
                          <a:latin typeface="+mn-lt"/>
                        </a:rPr>
                        <a:t>some</a:t>
                      </a:r>
                      <a:r>
                        <a:rPr lang="de-DE" sz="1200" b="0" i="0" dirty="0">
                          <a:latin typeface="+mn-lt"/>
                        </a:rPr>
                        <a:t> </a:t>
                      </a:r>
                      <a:r>
                        <a:rPr lang="de-DE" sz="1200" b="0" i="0" dirty="0" err="1">
                          <a:latin typeface="+mn-lt"/>
                        </a:rPr>
                        <a:t>Readme‘s</a:t>
                      </a:r>
                      <a:r>
                        <a:rPr lang="de-DE" sz="1200" b="0" i="0" dirty="0">
                          <a:latin typeface="+mn-lt"/>
                        </a:rPr>
                        <a:t> in </a:t>
                      </a:r>
                      <a:r>
                        <a:rPr lang="de-DE" sz="1200" b="0" i="0" dirty="0" err="1">
                          <a:latin typeface="+mn-lt"/>
                        </a:rPr>
                        <a:t>the</a:t>
                      </a:r>
                      <a:r>
                        <a:rPr lang="de-DE" sz="1200" b="0" i="0" dirty="0">
                          <a:latin typeface="+mn-lt"/>
                        </a:rPr>
                        <a:t> </a:t>
                      </a:r>
                      <a:r>
                        <a:rPr lang="de-DE" sz="1200" b="0" i="0" dirty="0" err="1">
                          <a:latin typeface="+mn-lt"/>
                        </a:rPr>
                        <a:t>surrounding</a:t>
                      </a:r>
                      <a:r>
                        <a:rPr lang="de-DE" sz="1200" b="0" i="0" dirty="0">
                          <a:latin typeface="+mn-lt"/>
                        </a:rPr>
                        <a:t>, </a:t>
                      </a:r>
                      <a:r>
                        <a:rPr lang="de-DE" sz="1200" b="0" i="0" dirty="0" err="1">
                          <a:latin typeface="+mn-lt"/>
                        </a:rPr>
                        <a:t>review</a:t>
                      </a:r>
                      <a:r>
                        <a:rPr lang="de-DE" sz="1200" b="0" i="0" dirty="0">
                          <a:latin typeface="+mn-lt"/>
                        </a:rPr>
                        <a:t> &amp; </a:t>
                      </a:r>
                      <a:r>
                        <a:rPr lang="de-DE" sz="1200" b="0" i="0" dirty="0" err="1">
                          <a:latin typeface="+mn-lt"/>
                        </a:rPr>
                        <a:t>harmonize</a:t>
                      </a:r>
                      <a:r>
                        <a:rPr lang="de-DE" sz="1200" b="0" i="0" dirty="0">
                          <a:latin typeface="+mn-lt"/>
                        </a:rPr>
                        <a:t> </a:t>
                      </a:r>
                      <a:r>
                        <a:rPr lang="de-DE" sz="1200" b="0" i="0" dirty="0" err="1">
                          <a:latin typeface="+mn-lt"/>
                        </a:rPr>
                        <a:t>definitions</a:t>
                      </a:r>
                      <a:endParaRPr lang="de-DE" sz="1200" b="0" i="0" dirty="0">
                        <a:latin typeface="+mn-lt"/>
                      </a:endParaRPr>
                    </a:p>
                  </a:txBody>
                  <a:tcPr anchor="ctr"/>
                </a:tc>
                <a:extLst>
                  <a:ext uri="{0D108BD9-81ED-4DB2-BD59-A6C34878D82A}">
                    <a16:rowId xmlns:a16="http://schemas.microsoft.com/office/drawing/2014/main" val="603329125"/>
                  </a:ext>
                </a:extLst>
              </a:tr>
              <a:tr h="370840">
                <a:tc>
                  <a:txBody>
                    <a:bodyPr/>
                    <a:lstStyle/>
                    <a:p>
                      <a:pPr algn="ctr"/>
                      <a:r>
                        <a:rPr lang="de-DE" sz="1200" b="0" i="0" dirty="0">
                          <a:latin typeface="+mn-lt"/>
                        </a:rPr>
                        <a:t>1.3.2.</a:t>
                      </a:r>
                    </a:p>
                  </a:txBody>
                  <a:tcPr anchor="ctr"/>
                </a:tc>
                <a:tc>
                  <a:txBody>
                    <a:bodyPr/>
                    <a:lstStyle/>
                    <a:p>
                      <a:pPr algn="ctr"/>
                      <a:r>
                        <a:rPr lang="de-DE" sz="1200" b="0" i="0" dirty="0">
                          <a:latin typeface="+mn-lt"/>
                        </a:rPr>
                        <a:t>11.1.21</a:t>
                      </a:r>
                    </a:p>
                  </a:txBody>
                  <a:tcPr anchor="ctr"/>
                </a:tc>
                <a:tc>
                  <a:txBody>
                    <a:bodyPr/>
                    <a:lstStyle/>
                    <a:p>
                      <a:pPr algn="ctr"/>
                      <a:r>
                        <a:rPr lang="de-DE" sz="1200" b="0" i="0" dirty="0">
                          <a:latin typeface="+mn-lt"/>
                        </a:rPr>
                        <a:t>Jan</a:t>
                      </a:r>
                    </a:p>
                  </a:txBody>
                  <a:tcPr anchor="ctr"/>
                </a:tc>
                <a:tc>
                  <a:txBody>
                    <a:bodyPr/>
                    <a:lstStyle/>
                    <a:p>
                      <a:pPr algn="l"/>
                      <a:r>
                        <a:rPr lang="de-DE" sz="1200" b="0" i="0" dirty="0" err="1">
                          <a:latin typeface="+mn-lt"/>
                        </a:rPr>
                        <a:t>Added</a:t>
                      </a:r>
                      <a:r>
                        <a:rPr lang="de-DE" sz="1200" b="0" i="0" dirty="0">
                          <a:latin typeface="+mn-lt"/>
                        </a:rPr>
                        <a:t> a </a:t>
                      </a:r>
                      <a:r>
                        <a:rPr lang="de-DE" sz="1200" b="0" i="0" dirty="0" err="1">
                          <a:latin typeface="+mn-lt"/>
                        </a:rPr>
                        <a:t>few</a:t>
                      </a:r>
                      <a:r>
                        <a:rPr lang="de-DE" sz="1200" b="0" i="0" dirty="0">
                          <a:latin typeface="+mn-lt"/>
                        </a:rPr>
                        <a:t> </a:t>
                      </a:r>
                      <a:r>
                        <a:rPr lang="de-DE" sz="1200" b="0" i="0" dirty="0" err="1">
                          <a:latin typeface="+mn-lt"/>
                        </a:rPr>
                        <a:t>samples</a:t>
                      </a:r>
                      <a:r>
                        <a:rPr lang="de-DE" sz="1200" b="0" i="0" dirty="0">
                          <a:latin typeface="+mn-lt"/>
                        </a:rPr>
                        <a:t> </a:t>
                      </a:r>
                      <a:r>
                        <a:rPr lang="de-DE" sz="1200" b="0" i="0" dirty="0" err="1">
                          <a:latin typeface="+mn-lt"/>
                        </a:rPr>
                        <a:t>for</a:t>
                      </a:r>
                      <a:r>
                        <a:rPr lang="de-DE" sz="1200" b="0" i="0" dirty="0">
                          <a:latin typeface="+mn-lt"/>
                        </a:rPr>
                        <a:t> </a:t>
                      </a:r>
                      <a:r>
                        <a:rPr lang="de-DE" sz="1200" b="0" i="0" dirty="0" err="1">
                          <a:latin typeface="+mn-lt"/>
                        </a:rPr>
                        <a:t>capability</a:t>
                      </a:r>
                      <a:r>
                        <a:rPr lang="de-DE" sz="1200" b="0" i="0" dirty="0">
                          <a:latin typeface="+mn-lt"/>
                        </a:rPr>
                        <a:t> </a:t>
                      </a:r>
                      <a:r>
                        <a:rPr lang="de-DE" sz="1200" b="0" i="0" dirty="0" err="1">
                          <a:latin typeface="+mn-lt"/>
                        </a:rPr>
                        <a:t>mapping</a:t>
                      </a:r>
                      <a:endParaRPr lang="de-DE" sz="1200" b="0" i="0" dirty="0">
                        <a:latin typeface="+mn-lt"/>
                      </a:endParaRPr>
                    </a:p>
                  </a:txBody>
                  <a:tcPr anchor="ctr"/>
                </a:tc>
                <a:extLst>
                  <a:ext uri="{0D108BD9-81ED-4DB2-BD59-A6C34878D82A}">
                    <a16:rowId xmlns:a16="http://schemas.microsoft.com/office/drawing/2014/main" val="1379747295"/>
                  </a:ext>
                </a:extLst>
              </a:tr>
              <a:tr h="370840">
                <a:tc>
                  <a:txBody>
                    <a:bodyPr/>
                    <a:lstStyle/>
                    <a:p>
                      <a:pPr algn="ctr"/>
                      <a:r>
                        <a:rPr lang="de-DE" sz="1200" b="0" i="0" dirty="0">
                          <a:latin typeface="+mn-lt"/>
                        </a:rPr>
                        <a:t>1.4.0</a:t>
                      </a:r>
                    </a:p>
                  </a:txBody>
                  <a:tcPr anchor="ctr"/>
                </a:tc>
                <a:tc>
                  <a:txBody>
                    <a:bodyPr/>
                    <a:lstStyle/>
                    <a:p>
                      <a:pPr algn="ctr"/>
                      <a:r>
                        <a:rPr lang="de-DE" sz="1200" b="0" i="0" dirty="0">
                          <a:latin typeface="+mn-lt"/>
                        </a:rPr>
                        <a:t>30.3.22</a:t>
                      </a:r>
                    </a:p>
                  </a:txBody>
                  <a:tcPr anchor="ctr"/>
                </a:tc>
                <a:tc>
                  <a:txBody>
                    <a:bodyPr/>
                    <a:lstStyle/>
                    <a:p>
                      <a:pPr algn="ctr"/>
                      <a:r>
                        <a:rPr lang="de-DE" sz="1200" b="0" i="0" dirty="0" err="1">
                          <a:latin typeface="+mn-lt"/>
                        </a:rPr>
                        <a:t>Tooling</a:t>
                      </a:r>
                      <a:r>
                        <a:rPr lang="de-DE" sz="1200" b="0" i="0" dirty="0">
                          <a:latin typeface="+mn-lt"/>
                        </a:rPr>
                        <a:t> WG</a:t>
                      </a:r>
                    </a:p>
                  </a:txBody>
                  <a:tcPr anchor="ctr"/>
                </a:tc>
                <a:tc>
                  <a:txBody>
                    <a:bodyPr/>
                    <a:lstStyle/>
                    <a:p>
                      <a:pPr algn="l"/>
                      <a:r>
                        <a:rPr lang="de-DE" sz="1200" b="0" i="0" dirty="0" err="1">
                          <a:latin typeface="+mn-lt"/>
                        </a:rPr>
                        <a:t>Reviewed</a:t>
                      </a:r>
                      <a:r>
                        <a:rPr lang="de-DE" sz="1200" b="0" i="0" dirty="0">
                          <a:latin typeface="+mn-lt"/>
                        </a:rPr>
                        <a:t> </a:t>
                      </a:r>
                      <a:r>
                        <a:rPr lang="de-DE" sz="1200" b="0" i="0" dirty="0" err="1">
                          <a:latin typeface="+mn-lt"/>
                        </a:rPr>
                        <a:t>Capabilities</a:t>
                      </a:r>
                      <a:r>
                        <a:rPr lang="de-DE" sz="1200" b="0" i="0" dirty="0">
                          <a:latin typeface="+mn-lt"/>
                        </a:rPr>
                        <a:t> Package Crawler, Scanners (Binary, Source </a:t>
                      </a:r>
                      <a:r>
                        <a:rPr lang="de-DE" sz="1200" b="0" i="0" dirty="0" err="1">
                          <a:latin typeface="+mn-lt"/>
                        </a:rPr>
                        <a:t>and</a:t>
                      </a:r>
                      <a:r>
                        <a:rPr lang="de-DE" sz="1200" b="0" i="0" dirty="0">
                          <a:latin typeface="+mn-lt"/>
                        </a:rPr>
                        <a:t> Container) </a:t>
                      </a:r>
                      <a:r>
                        <a:rPr lang="de-DE" sz="1200" b="0" i="0" dirty="0" err="1">
                          <a:latin typeface="+mn-lt"/>
                        </a:rPr>
                        <a:t>as</a:t>
                      </a:r>
                      <a:r>
                        <a:rPr lang="de-DE" sz="1200" b="0" i="0" dirty="0">
                          <a:latin typeface="+mn-lt"/>
                        </a:rPr>
                        <a:t> </a:t>
                      </a:r>
                      <a:r>
                        <a:rPr lang="de-DE" sz="1200" b="0" i="0" dirty="0" err="1">
                          <a:latin typeface="+mn-lt"/>
                        </a:rPr>
                        <a:t>well</a:t>
                      </a:r>
                      <a:r>
                        <a:rPr lang="de-DE" sz="1200" b="0" i="0" dirty="0">
                          <a:latin typeface="+mn-lt"/>
                        </a:rPr>
                        <a:t> </a:t>
                      </a:r>
                      <a:r>
                        <a:rPr lang="de-DE" sz="1200" b="0" i="0" dirty="0" err="1">
                          <a:latin typeface="+mn-lt"/>
                        </a:rPr>
                        <a:t>as</a:t>
                      </a:r>
                      <a:r>
                        <a:rPr lang="de-DE" sz="1200" b="0" i="0" dirty="0">
                          <a:latin typeface="+mn-lt"/>
                        </a:rPr>
                        <a:t> </a:t>
                      </a:r>
                      <a:r>
                        <a:rPr lang="de-DE" sz="1200" b="0" i="0" dirty="0" err="1">
                          <a:latin typeface="+mn-lt"/>
                        </a:rPr>
                        <a:t>License</a:t>
                      </a:r>
                      <a:r>
                        <a:rPr lang="de-DE" sz="1200" b="0" i="0" dirty="0">
                          <a:latin typeface="+mn-lt"/>
                        </a:rPr>
                        <a:t> &amp; Copyright Scanner, </a:t>
                      </a:r>
                      <a:r>
                        <a:rPr lang="de-DE" sz="1200" b="0" i="0" dirty="0" err="1">
                          <a:latin typeface="+mn-lt"/>
                        </a:rPr>
                        <a:t>added</a:t>
                      </a:r>
                      <a:r>
                        <a:rPr lang="de-DE" sz="1200" b="0" i="0" dirty="0">
                          <a:latin typeface="+mn-lt"/>
                        </a:rPr>
                        <a:t> CI/CD </a:t>
                      </a:r>
                      <a:r>
                        <a:rPr lang="de-DE" sz="1200" b="0" i="0" dirty="0" err="1">
                          <a:latin typeface="+mn-lt"/>
                        </a:rPr>
                        <a:t>rule</a:t>
                      </a:r>
                      <a:r>
                        <a:rPr lang="de-DE" sz="1200" b="0" i="0" dirty="0">
                          <a:latin typeface="+mn-lt"/>
                        </a:rPr>
                        <a:t> </a:t>
                      </a:r>
                      <a:r>
                        <a:rPr lang="de-DE" sz="1200" b="0" i="0" dirty="0" err="1">
                          <a:latin typeface="+mn-lt"/>
                        </a:rPr>
                        <a:t>enforcement</a:t>
                      </a:r>
                      <a:endParaRPr lang="de-DE" sz="1200" b="0" i="0" dirty="0">
                        <a:latin typeface="+mn-lt"/>
                      </a:endParaRPr>
                    </a:p>
                  </a:txBody>
                  <a:tcPr anchor="ctr"/>
                </a:tc>
                <a:extLst>
                  <a:ext uri="{0D108BD9-81ED-4DB2-BD59-A6C34878D82A}">
                    <a16:rowId xmlns:a16="http://schemas.microsoft.com/office/drawing/2014/main" val="2613665682"/>
                  </a:ext>
                </a:extLst>
              </a:tr>
            </a:tbl>
          </a:graphicData>
        </a:graphic>
      </p:graphicFrame>
    </p:spTree>
    <p:extLst>
      <p:ext uri="{BB962C8B-B14F-4D97-AF65-F5344CB8AC3E}">
        <p14:creationId xmlns:p14="http://schemas.microsoft.com/office/powerpoint/2010/main" val="195595677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User &amp; Role Management"/>
          <p:cNvSpPr txBox="1">
            <a:spLocks noGrp="1"/>
          </p:cNvSpPr>
          <p:nvPr>
            <p:ph type="title"/>
          </p:nvPr>
        </p:nvSpPr>
        <p:spPr>
          <a:prstGeom prst="rect">
            <a:avLst/>
          </a:prstGeom>
        </p:spPr>
        <p:txBody>
          <a:bodyPr/>
          <a:lstStyle/>
          <a:p>
            <a:r>
              <a:rPr dirty="0" err="1"/>
              <a:t>ToolChain</a:t>
            </a:r>
            <a:r>
              <a:rPr dirty="0"/>
              <a:t> Capabilities - User &amp; Role Management</a:t>
            </a:r>
          </a:p>
        </p:txBody>
      </p:sp>
      <p:graphicFrame>
        <p:nvGraphicFramePr>
          <p:cNvPr id="222" name="Tabelle"/>
          <p:cNvGraphicFramePr/>
          <p:nvPr>
            <p:extLst>
              <p:ext uri="{D42A27DB-BD31-4B8C-83A1-F6EECF244321}">
                <p14:modId xmlns:p14="http://schemas.microsoft.com/office/powerpoint/2010/main" val="1846536906"/>
              </p:ext>
            </p:extLst>
          </p:nvPr>
        </p:nvGraphicFramePr>
        <p:xfrm>
          <a:off x="715432" y="1193800"/>
          <a:ext cx="10826683" cy="448818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role based authorization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Authenticate users</a:t>
                      </a:r>
                      <a:endParaRPr lang="en-GB" dirty="0"/>
                    </a:p>
                    <a:p>
                      <a:pPr marL="160420" indent="-160420" algn="l">
                        <a:spcBef>
                          <a:spcPts val="300"/>
                        </a:spcBef>
                        <a:buSzPct val="100000"/>
                        <a:buChar char="•"/>
                        <a:defRPr sz="1600">
                          <a:sym typeface="Avenir Book"/>
                        </a:defRPr>
                      </a:pPr>
                      <a:r>
                        <a:rPr lang="en-GB" dirty="0"/>
                        <a:t>Manage roles</a:t>
                      </a:r>
                      <a:r>
                        <a:rPr dirty="0"/>
                        <a:t> </a:t>
                      </a:r>
                      <a:r>
                        <a:rPr lang="en-GB" dirty="0"/>
                        <a:t>and</a:t>
                      </a:r>
                      <a:r>
                        <a:rPr lang="en-GB" baseline="0" dirty="0"/>
                        <a:t> authorizations</a:t>
                      </a:r>
                      <a:endParaRPr lang="en-GB" dirty="0"/>
                    </a:p>
                    <a:p>
                      <a:pPr marL="160420" indent="-160420" algn="l">
                        <a:spcBef>
                          <a:spcPts val="300"/>
                        </a:spcBef>
                        <a:buSzPct val="100000"/>
                        <a:buChar char="•"/>
                        <a:defRPr sz="1600">
                          <a:sym typeface="Avenir Book"/>
                        </a:defRPr>
                      </a:pPr>
                      <a:r>
                        <a:rPr dirty="0"/>
                        <a:t>Assign </a:t>
                      </a:r>
                      <a:r>
                        <a:rPr lang="en-GB" dirty="0"/>
                        <a:t>users to </a:t>
                      </a:r>
                      <a:r>
                        <a:rPr dirty="0"/>
                        <a:t>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Identify users (Login, </a:t>
                      </a:r>
                      <a:r>
                        <a:rPr dirty="0" err="1"/>
                        <a:t>oAuth</a:t>
                      </a:r>
                      <a:r>
                        <a:rPr dirty="0"/>
                        <a:t>, MFA)</a:t>
                      </a:r>
                    </a:p>
                    <a:p>
                      <a:pPr marL="160420" indent="-160420" algn="l">
                        <a:spcBef>
                          <a:spcPts val="300"/>
                        </a:spcBef>
                        <a:buSzPct val="100000"/>
                        <a:buChar char="•"/>
                        <a:defRPr sz="1600">
                          <a:sym typeface="Avenir Book"/>
                        </a:defRPr>
                      </a:pPr>
                      <a:r>
                        <a:rPr dirty="0"/>
                        <a:t>Manage roles</a:t>
                      </a:r>
                      <a:r>
                        <a:rPr lang="en-GB" dirty="0"/>
                        <a:t> and related authorizations</a:t>
                      </a:r>
                      <a:r>
                        <a:rPr lang="en-GB" baseline="0" dirty="0"/>
                        <a:t> (permissions assigned to roles)</a:t>
                      </a:r>
                      <a:endParaRPr dirty="0"/>
                    </a:p>
                    <a:p>
                      <a:pPr marL="160420" indent="-160420" algn="l">
                        <a:spcBef>
                          <a:spcPts val="300"/>
                        </a:spcBef>
                        <a:buSzPct val="100000"/>
                        <a:buChar char="•"/>
                        <a:defRPr sz="1600">
                          <a:sym typeface="Avenir Book"/>
                        </a:defRPr>
                      </a:pPr>
                      <a:r>
                        <a:rPr dirty="0"/>
                        <a:t>Manage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Users</a:t>
                      </a:r>
                    </a:p>
                    <a:p>
                      <a:pPr marL="160420" indent="-160420" algn="l">
                        <a:spcBef>
                          <a:spcPts val="300"/>
                        </a:spcBef>
                        <a:buSzPct val="100000"/>
                        <a:buChar char="•"/>
                        <a:defRPr sz="1600">
                          <a:sym typeface="Avenir Book"/>
                        </a:defRPr>
                      </a:pPr>
                      <a:r>
                        <a:rPr dirty="0"/>
                        <a:t>Roles</a:t>
                      </a:r>
                    </a:p>
                    <a:p>
                      <a:pPr marL="160420" indent="-160420" algn="l">
                        <a:spcBef>
                          <a:spcPts val="300"/>
                        </a:spcBef>
                        <a:buSzPct val="100000"/>
                        <a:buChar char="•"/>
                        <a:defRPr sz="1600">
                          <a:sym typeface="Avenir Book"/>
                        </a:defRPr>
                      </a:pPr>
                      <a:r>
                        <a:rPr dirty="0"/>
                        <a:t>Assignments (user </a:t>
                      </a:r>
                      <a:r>
                        <a:rPr lang="en-GB" dirty="0"/>
                        <a:t>to</a:t>
                      </a:r>
                      <a:r>
                        <a:rPr dirty="0"/>
                        <a:t> project,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Access tokens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this shall be a capability. As information about non-compliance might be critical aspect I would suggest to include it. But </a:t>
                      </a:r>
                      <a:r>
                        <a:rPr lang="en-GB" dirty="0"/>
                        <a:t>from</a:t>
                      </a:r>
                      <a:r>
                        <a:rPr dirty="0"/>
                        <a:t> a pure functional point of view, this seems not to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2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C Tooling Workgroup - ToolChain Capabilities - Audit log"/>
          <p:cNvSpPr txBox="1">
            <a:spLocks noGrp="1"/>
          </p:cNvSpPr>
          <p:nvPr>
            <p:ph type="title"/>
          </p:nvPr>
        </p:nvSpPr>
        <p:spPr>
          <a:prstGeom prst="rect">
            <a:avLst/>
          </a:prstGeom>
        </p:spPr>
        <p:txBody>
          <a:bodyPr/>
          <a:lstStyle/>
          <a:p>
            <a:r>
              <a:rPr dirty="0" err="1"/>
              <a:t>ToolChain</a:t>
            </a:r>
            <a:r>
              <a:rPr dirty="0"/>
              <a:t> Capabilities - Audit </a:t>
            </a:r>
            <a:r>
              <a:rPr lang="en-GB" dirty="0"/>
              <a:t>Log</a:t>
            </a:r>
            <a:endParaRPr dirty="0"/>
          </a:p>
        </p:txBody>
      </p:sp>
      <p:graphicFrame>
        <p:nvGraphicFramePr>
          <p:cNvPr id="230" name="Tabelle"/>
          <p:cNvGraphicFramePr/>
          <p:nvPr>
            <p:extLst>
              <p:ext uri="{D42A27DB-BD31-4B8C-83A1-F6EECF244321}">
                <p14:modId xmlns:p14="http://schemas.microsoft.com/office/powerpoint/2010/main" val="4112929670"/>
              </p:ext>
            </p:extLst>
          </p:nvPr>
        </p:nvGraphicFramePr>
        <p:xfrm>
          <a:off x="715432" y="1193800"/>
          <a:ext cx="10826683" cy="38747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Maintain log of changes and user actions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confirmability of configuration changes</a:t>
                      </a:r>
                      <a:endParaRPr lang="en-GB" dirty="0"/>
                    </a:p>
                    <a:p>
                      <a:pPr marL="160420" indent="-160420" algn="l">
                        <a:spcBef>
                          <a:spcPts val="300"/>
                        </a:spcBef>
                        <a:buSzPct val="100000"/>
                        <a:buChar char="•"/>
                        <a:defRPr sz="1600">
                          <a:sym typeface="Avenir Book"/>
                        </a:defRPr>
                      </a:pPr>
                      <a:r>
                        <a:rPr lang="en-GB" dirty="0"/>
                        <a:t>Ensure tracing and archiving of all user actions/decisions for auditing purposes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user activity and changes in settings, especially legal settings</a:t>
                      </a:r>
                      <a:endParaRPr lang="en-GB" dirty="0"/>
                    </a:p>
                    <a:p>
                      <a:pPr marL="160420" indent="-160420" algn="l">
                        <a:spcBef>
                          <a:spcPts val="300"/>
                        </a:spcBef>
                        <a:buSzPct val="100000"/>
                        <a:buChar char="•"/>
                        <a:defRPr sz="1600">
                          <a:sym typeface="Avenir Book"/>
                        </a:defRPr>
                      </a:pPr>
                      <a:r>
                        <a:rPr lang="en-GB" dirty="0"/>
                        <a:t>Track and archive user decisions</a:t>
                      </a:r>
                      <a:r>
                        <a:rPr lang="en-GB" baseline="0" dirty="0"/>
                        <a:t> and related context to enable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with actors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C Tooling Workgroup - ToolChain Capabilities - Reporting &amp; Analytics"/>
          <p:cNvSpPr txBox="1">
            <a:spLocks noGrp="1"/>
          </p:cNvSpPr>
          <p:nvPr>
            <p:ph type="title"/>
          </p:nvPr>
        </p:nvSpPr>
        <p:spPr>
          <a:prstGeom prst="rect">
            <a:avLst/>
          </a:prstGeom>
        </p:spPr>
        <p:txBody>
          <a:bodyPr/>
          <a:lstStyle/>
          <a:p>
            <a:r>
              <a:t>ToolChain Capabilities - Reporting &amp; Analytics</a:t>
            </a:r>
          </a:p>
        </p:txBody>
      </p:sp>
      <p:graphicFrame>
        <p:nvGraphicFramePr>
          <p:cNvPr id="234" name="Tabelle"/>
          <p:cNvGraphicFramePr/>
          <p:nvPr>
            <p:extLst>
              <p:ext uri="{D42A27DB-BD31-4B8C-83A1-F6EECF244321}">
                <p14:modId xmlns:p14="http://schemas.microsoft.com/office/powerpoint/2010/main" val="3852592483"/>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Visualize work, efforts 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Measure compliance related activity  </a:t>
                      </a:r>
                    </a:p>
                    <a:p>
                      <a:pPr marL="160420" indent="-160420" algn="l">
                        <a:spcBef>
                          <a:spcPts val="300"/>
                        </a:spcBef>
                        <a:buSzPct val="100000"/>
                        <a:buChar char="•"/>
                        <a:defRPr sz="1600">
                          <a:sym typeface="Avenir Book"/>
                        </a:defRPr>
                      </a:pPr>
                      <a:r>
                        <a:t>Provide insights into state of portfolio</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lists and and insights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Report </a:t>
                      </a:r>
                      <a:r>
                        <a:rPr lang="en-GB" dirty="0"/>
                        <a:t>specific configuration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Reports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reports that shall be supported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C Tooling Workgroup - ToolChain Capabilities - Reporting &amp; Analytics"/>
          <p:cNvSpPr txBox="1">
            <a:spLocks noGrp="1"/>
          </p:cNvSpPr>
          <p:nvPr>
            <p:ph type="title"/>
          </p:nvPr>
        </p:nvSpPr>
        <p:spPr>
          <a:prstGeom prst="rect">
            <a:avLst/>
          </a:prstGeom>
        </p:spPr>
        <p:txBody>
          <a:bodyPr/>
          <a:lstStyle/>
          <a:p>
            <a:r>
              <a:t>ToolChain Capabilities - Tool Orchestrator</a:t>
            </a:r>
          </a:p>
        </p:txBody>
      </p:sp>
      <p:graphicFrame>
        <p:nvGraphicFramePr>
          <p:cNvPr id="238" name="Tabelle"/>
          <p:cNvGraphicFramePr/>
          <p:nvPr>
            <p:extLst>
              <p:ext uri="{D42A27DB-BD31-4B8C-83A1-F6EECF244321}">
                <p14:modId xmlns:p14="http://schemas.microsoft.com/office/powerpoint/2010/main" val="3551681328"/>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Realize </a:t>
                      </a:r>
                      <a:r>
                        <a:rPr lang="en-GB" dirty="0"/>
                        <a:t>overall </a:t>
                      </a:r>
                      <a:r>
                        <a:rPr dirty="0"/>
                        <a:t>compliance </a:t>
                      </a:r>
                      <a:r>
                        <a:rPr lang="en-GB" dirty="0"/>
                        <a:t>workflow and machinery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Arrange combination of tools to cope with compliance challenge </a:t>
                      </a:r>
                    </a:p>
                    <a:p>
                      <a:pPr marL="160420" indent="-160420" algn="l">
                        <a:spcBef>
                          <a:spcPts val="300"/>
                        </a:spcBef>
                        <a:buSzPct val="100000"/>
                        <a:buChar char="•"/>
                        <a:defRPr sz="1600">
                          <a:sym typeface="Avenir Book"/>
                        </a:defRPr>
                      </a:pPr>
                      <a:r>
                        <a:t>Handle handover between capabilities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Trigger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events in an underlying flow</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BANG)</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dirty="0">
                <a:solidFill>
                  <a:schemeClr val="bg1"/>
                </a:solidFill>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extLst>
              <a:ext uri="{FF2B5EF4-FFF2-40B4-BE49-F238E27FC236}">
                <a16:creationId xmlns:a16="http://schemas.microsoft.com/office/drawing/2014/main" id="{8D7FFB33-250E-5647-9221-75623ABB3CA6}"/>
              </a:ext>
            </a:extLst>
          </p:cNvPr>
          <p:cNvPicPr>
            <a:picLocks noChangeAspect="1"/>
          </p:cNvPicPr>
          <p:nvPr/>
        </p:nvPicPr>
        <p:blipFill>
          <a:blip r:embed="rId2"/>
          <a:stretch>
            <a:fillRect/>
          </a:stretch>
        </p:blipFill>
        <p:spPr>
          <a:xfrm>
            <a:off x="7359567" y="1734649"/>
            <a:ext cx="387620" cy="400416"/>
          </a:xfrm>
          <a:prstGeom prst="rect">
            <a:avLst/>
          </a:prstGeom>
          <a:ln w="12700">
            <a:miter lim="400000"/>
          </a:ln>
        </p:spPr>
      </p:pic>
      <p:sp>
        <p:nvSpPr>
          <p:cNvPr id="174" name="BANG">
            <a:hlinkClick r:id="rId3"/>
            <a:extLst>
              <a:ext uri="{FF2B5EF4-FFF2-40B4-BE49-F238E27FC236}">
                <a16:creationId xmlns:a16="http://schemas.microsoft.com/office/drawing/2014/main" id="{42226537-143A-E549-A370-DF5E308E9141}"/>
              </a:ext>
            </a:extLst>
          </p:cNvPr>
          <p:cNvSpPr txBox="1"/>
          <p:nvPr/>
        </p:nvSpPr>
        <p:spPr>
          <a:xfrm>
            <a:off x="9685227" y="1426843"/>
            <a:ext cx="129467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latin typeface="Avenir Heavy"/>
                <a:ea typeface="Avenir Heavy"/>
                <a:cs typeface="Avenir Heavy"/>
                <a:sym typeface="Avenir Heavy"/>
              </a:defRPr>
            </a:lvl1pPr>
          </a:lstStyle>
          <a:p>
            <a:r>
              <a:rPr sz="2800" dirty="0"/>
              <a:t>BANG</a:t>
            </a:r>
          </a:p>
        </p:txBody>
      </p:sp>
    </p:spTree>
    <p:extLst>
      <p:ext uri="{BB962C8B-B14F-4D97-AF65-F5344CB8AC3E}">
        <p14:creationId xmlns:p14="http://schemas.microsoft.com/office/powerpoint/2010/main" val="184827906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Software </a:t>
            </a:r>
            <a:r>
              <a:rPr lang="de-DE" dirty="0" err="1"/>
              <a:t>Heritage</a:t>
            </a:r>
            <a:r>
              <a:rPr lang="de-DE" dirty="0"/>
              <a:t>)</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solidFill>
                    <a:schemeClr val="bg1"/>
                  </a:solidFill>
                </a:rP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hlinkClick r:id="rId2"/>
            <a:extLst>
              <a:ext uri="{FF2B5EF4-FFF2-40B4-BE49-F238E27FC236}">
                <a16:creationId xmlns:a16="http://schemas.microsoft.com/office/drawing/2014/main" id="{8D7FFB33-250E-5647-9221-75623ABB3CA6}"/>
              </a:ext>
            </a:extLst>
          </p:cNvPr>
          <p:cNvPicPr>
            <a:picLocks noChangeAspect="1"/>
          </p:cNvPicPr>
          <p:nvPr/>
        </p:nvPicPr>
        <p:blipFill>
          <a:blip r:embed="rId3"/>
          <a:stretch>
            <a:fillRect/>
          </a:stretch>
        </p:blipFill>
        <p:spPr>
          <a:xfrm>
            <a:off x="9800025" y="1208888"/>
            <a:ext cx="1014597" cy="1048091"/>
          </a:xfrm>
          <a:prstGeom prst="rect">
            <a:avLst/>
          </a:prstGeom>
          <a:ln w="12700">
            <a:miter lim="400000"/>
          </a:ln>
        </p:spPr>
      </p:pic>
    </p:spTree>
    <p:extLst>
      <p:ext uri="{BB962C8B-B14F-4D97-AF65-F5344CB8AC3E}">
        <p14:creationId xmlns:p14="http://schemas.microsoft.com/office/powerpoint/2010/main" val="40233850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TERN) </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a:t>
              </a:r>
              <a:r>
                <a:rPr lang="de-DE" dirty="0">
                  <a:solidFill>
                    <a:schemeClr val="bg1"/>
                  </a:solidFill>
                </a:rPr>
                <a:t> </a:t>
              </a:r>
              <a:r>
                <a:rPr dirty="0">
                  <a:solidFill>
                    <a:schemeClr val="bg1"/>
                  </a:solidFill>
                </a:rP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70" name="tern_logo.png" descr="tern_logo.png">
            <a:hlinkClick r:id="rId2"/>
            <a:extLst>
              <a:ext uri="{FF2B5EF4-FFF2-40B4-BE49-F238E27FC236}">
                <a16:creationId xmlns:a16="http://schemas.microsoft.com/office/drawing/2014/main" id="{55122EA6-941D-9C49-8138-F6BFFE63840F}"/>
              </a:ext>
            </a:extLst>
          </p:cNvPr>
          <p:cNvPicPr>
            <a:picLocks noChangeAspect="1"/>
          </p:cNvPicPr>
          <p:nvPr/>
        </p:nvPicPr>
        <p:blipFill>
          <a:blip r:embed="rId3"/>
          <a:stretch>
            <a:fillRect/>
          </a:stretch>
        </p:blipFill>
        <p:spPr>
          <a:xfrm>
            <a:off x="9498442" y="1415038"/>
            <a:ext cx="1815670" cy="806967"/>
          </a:xfrm>
          <a:prstGeom prst="rect">
            <a:avLst/>
          </a:prstGeom>
          <a:ln w="12700">
            <a:miter lim="400000"/>
          </a:ln>
        </p:spPr>
      </p:pic>
    </p:spTree>
    <p:extLst>
      <p:ext uri="{BB962C8B-B14F-4D97-AF65-F5344CB8AC3E}">
        <p14:creationId xmlns:p14="http://schemas.microsoft.com/office/powerpoint/2010/main" val="236102305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a:t>
            </a:r>
            <a:r>
              <a:rPr lang="de-DE" dirty="0" err="1"/>
              <a:t>ClearlyDefined</a:t>
            </a:r>
            <a:r>
              <a:rPr lang="de-DE" dirty="0"/>
              <a:t>) </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solidFill>
                    <a:schemeClr val="bg1"/>
                  </a:solidFill>
                </a:rP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a:solidFill>
            <a:srgbClr val="F76503"/>
          </a:solidFill>
        </p:grpSpPr>
        <p:sp>
          <p:nvSpPr>
            <p:cNvPr id="144" name="Rechteck"/>
            <p:cNvSpPr/>
            <p:nvPr/>
          </p:nvSpPr>
          <p:spPr>
            <a:xfrm>
              <a:off x="-1" y="-88908"/>
              <a:ext cx="1554448" cy="708318"/>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solidFill>
                    <a:schemeClr val="bg1"/>
                  </a:solidFill>
                </a:rPr>
                <a:t>Package </a:t>
              </a:r>
              <a:r>
                <a:rPr lang="en-GB" dirty="0">
                  <a:solidFill>
                    <a:schemeClr val="bg1"/>
                  </a:solidFill>
                </a:rPr>
                <a:t>Data </a:t>
              </a:r>
              <a:r>
                <a:rPr dirty="0">
                  <a:solidFill>
                    <a:schemeClr val="bg1"/>
                  </a:solidFill>
                </a:rPr>
                <a:t>Repository</a:t>
              </a:r>
            </a:p>
          </p:txBody>
        </p:sp>
      </p:grpSp>
      <p:sp>
        <p:nvSpPr>
          <p:cNvPr id="147" name="COTS Management"/>
          <p:cNvSpPr/>
          <p:nvPr/>
        </p:nvSpPr>
        <p:spPr>
          <a:xfrm>
            <a:off x="4715157" y="2384928"/>
            <a:ext cx="2057530" cy="272429"/>
          </a:xfrm>
          <a:prstGeom prst="rect">
            <a:avLst/>
          </a:prstGeom>
          <a:solidFill>
            <a:srgbClr val="F76503"/>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76503"/>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67" name="Composition Analyzer (Container)">
            <a:extLst>
              <a:ext uri="{FF2B5EF4-FFF2-40B4-BE49-F238E27FC236}">
                <a16:creationId xmlns:a16="http://schemas.microsoft.com/office/drawing/2014/main" id="{9E8242BA-B902-3042-BAD2-4B897AD63050}"/>
              </a:ext>
            </a:extLst>
          </p:cNvPr>
          <p:cNvGrpSpPr/>
          <p:nvPr/>
        </p:nvGrpSpPr>
        <p:grpSpPr>
          <a:xfrm>
            <a:off x="1071459" y="4222018"/>
            <a:ext cx="1287359" cy="698501"/>
            <a:chOff x="0" y="0"/>
            <a:chExt cx="1287358" cy="698500"/>
          </a:xfrm>
        </p:grpSpPr>
        <p:sp>
          <p:nvSpPr>
            <p:cNvPr id="168" name="Rechteck">
              <a:extLst>
                <a:ext uri="{FF2B5EF4-FFF2-40B4-BE49-F238E27FC236}">
                  <a16:creationId xmlns:a16="http://schemas.microsoft.com/office/drawing/2014/main" id="{F7DA1E5B-A81F-FC48-B231-BEF0E69AC4C1}"/>
                </a:ext>
              </a:extLst>
            </p:cNvPr>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69" name="Dependency Analyzer (Container)">
              <a:extLst>
                <a:ext uri="{FF2B5EF4-FFF2-40B4-BE49-F238E27FC236}">
                  <a16:creationId xmlns:a16="http://schemas.microsoft.com/office/drawing/2014/main" id="{95B93046-9AB9-7145-8461-BCE3564FF8AE}"/>
                </a:ext>
              </a:extLst>
            </p:cNvP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a:t>
              </a:r>
              <a:r>
                <a:rPr lang="de-DE" dirty="0"/>
                <a:t> </a:t>
              </a:r>
              <a:r>
                <a:rPr dirty="0"/>
                <a:t>(Container)</a:t>
              </a:r>
            </a:p>
          </p:txBody>
        </p:sp>
      </p:grpSp>
      <p:pic>
        <p:nvPicPr>
          <p:cNvPr id="3" name="Grafik 2">
            <a:hlinkClick r:id="rId2"/>
            <a:extLst>
              <a:ext uri="{FF2B5EF4-FFF2-40B4-BE49-F238E27FC236}">
                <a16:creationId xmlns:a16="http://schemas.microsoft.com/office/drawing/2014/main" id="{350D7073-E2E5-AA47-843C-56EFB72F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77" y="1276527"/>
            <a:ext cx="3048000" cy="622300"/>
          </a:xfrm>
          <a:prstGeom prst="rect">
            <a:avLst/>
          </a:prstGeom>
        </p:spPr>
      </p:pic>
    </p:spTree>
    <p:extLst>
      <p:ext uri="{BB962C8B-B14F-4D97-AF65-F5344CB8AC3E}">
        <p14:creationId xmlns:p14="http://schemas.microsoft.com/office/powerpoint/2010/main" val="172857286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normAutofit fontScale="90000"/>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 </a:t>
            </a:r>
            <a:r>
              <a:rPr lang="de-DE" dirty="0" err="1"/>
              <a:t>TrustSource</a:t>
            </a:r>
            <a:r>
              <a:rPr lang="de-DE" dirty="0"/>
              <a:t> Scanners)</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 (</a:t>
              </a:r>
              <a:r>
                <a:rPr lang="en-GB" dirty="0">
                  <a:solidFill>
                    <a:schemeClr val="bg1"/>
                  </a:solidFill>
                </a:rPr>
                <a:t>Source</a:t>
              </a:r>
              <a:r>
                <a:rPr dirty="0">
                  <a:solidFill>
                    <a:schemeClr val="bg1"/>
                  </a:solidFill>
                </a:rP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solidFill>
              <a:srgbClr val="F76503"/>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a:t>
              </a:r>
              <a:r>
                <a:rPr lang="de-DE" dirty="0">
                  <a:solidFill>
                    <a:schemeClr val="bg1"/>
                  </a:solidFill>
                </a:rPr>
                <a:t> </a:t>
              </a:r>
              <a:r>
                <a:rPr dirty="0">
                  <a:solidFill>
                    <a:schemeClr val="bg1"/>
                  </a:solidFill>
                </a:rP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solidFill>
                    <a:schemeClr val="bg1"/>
                  </a:solidFill>
                </a:rP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6" name="Grafik 5" descr="Ein Bild, das Text, Schild enthält.&#10;&#10;Automatisch generierte Beschreibung">
            <a:hlinkClick r:id="rId2"/>
            <a:extLst>
              <a:ext uri="{FF2B5EF4-FFF2-40B4-BE49-F238E27FC236}">
                <a16:creationId xmlns:a16="http://schemas.microsoft.com/office/drawing/2014/main" id="{94E89068-6492-E14B-A998-D97AF7B7A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968" y="1288932"/>
            <a:ext cx="2196436" cy="986155"/>
          </a:xfrm>
          <a:prstGeom prst="rect">
            <a:avLst/>
          </a:prstGeom>
        </p:spPr>
      </p:pic>
    </p:spTree>
    <p:extLst>
      <p:ext uri="{BB962C8B-B14F-4D97-AF65-F5344CB8AC3E}">
        <p14:creationId xmlns:p14="http://schemas.microsoft.com/office/powerpoint/2010/main" val="18882413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 Overview</a:t>
            </a: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pSp>
        <p:nvGrpSpPr>
          <p:cNvPr id="68" name="Tool Orchestrator"/>
          <p:cNvGrpSpPr/>
          <p:nvPr/>
        </p:nvGrpSpPr>
        <p:grpSpPr>
          <a:xfrm>
            <a:off x="922436" y="953542"/>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sz="900" dirty="0"/>
                <a:t>Tool Orchestrator</a:t>
              </a:r>
            </a:p>
          </p:txBody>
        </p:sp>
      </p:grpSp>
      <p:sp>
        <p:nvSpPr>
          <p:cNvPr id="69" name="Linie"/>
          <p:cNvSpPr/>
          <p:nvPr/>
        </p:nvSpPr>
        <p:spPr>
          <a:xfrm>
            <a:off x="7624043" y="3554662"/>
            <a:ext cx="282030" cy="1"/>
          </a:xfrm>
          <a:prstGeom prst="line">
            <a:avLst/>
          </a:prstGeom>
          <a:ln w="12700">
            <a:solidFill>
              <a:schemeClr val="accent1"/>
            </a:solidFill>
            <a:miter/>
            <a:tailEnd type="triangle"/>
          </a:ln>
        </p:spPr>
        <p:txBody>
          <a:bodyPr lIns="45719" rIns="45719"/>
          <a:lstStyle/>
          <a:p>
            <a:endParaRPr sz="900"/>
          </a:p>
        </p:txBody>
      </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a:t>Reporting and Analytics</a:t>
              </a:r>
            </a:p>
          </p:txBody>
        </p:sp>
      </p:grpSp>
      <p:grpSp>
        <p:nvGrpSpPr>
          <p:cNvPr id="85" name="Project Data"/>
          <p:cNvGrpSpPr/>
          <p:nvPr/>
        </p:nvGrpSpPr>
        <p:grpSpPr>
          <a:xfrm>
            <a:off x="4547330" y="3174811"/>
            <a:ext cx="2982537" cy="728542"/>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Case Data (Situation, Inputs, Status)</a:t>
              </a:r>
            </a:p>
          </p:txBody>
        </p:sp>
      </p:grpSp>
      <p:grpSp>
        <p:nvGrpSpPr>
          <p:cNvPr id="88" name="Situation Data…"/>
          <p:cNvGrpSpPr/>
          <p:nvPr/>
        </p:nvGrpSpPr>
        <p:grpSpPr>
          <a:xfrm>
            <a:off x="4540297" y="4174947"/>
            <a:ext cx="1088485" cy="728543"/>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Policies &amp; Rules</a:t>
              </a:r>
              <a:endParaRPr lang="en-GB" sz="900" dirty="0"/>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a:t>Compliance Artefact Generator</a:t>
              </a:r>
            </a:p>
          </p:txBody>
        </p:sp>
      </p:grpSp>
      <p:grpSp>
        <p:nvGrpSpPr>
          <p:cNvPr id="97" name="Snippet Scanner (Forensics)"/>
          <p:cNvGrpSpPr/>
          <p:nvPr/>
        </p:nvGrpSpPr>
        <p:grpSpPr>
          <a:xfrm>
            <a:off x="6255534" y="1245454"/>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Snippet Scanner</a:t>
              </a:r>
              <a:br>
                <a:rPr sz="900" dirty="0"/>
              </a:br>
              <a:r>
                <a:rPr sz="900" dirty="0"/>
                <a:t>(</a:t>
              </a:r>
              <a:r>
                <a:rPr lang="en-GB" sz="900" dirty="0"/>
                <a:t>forensics</a:t>
              </a:r>
              <a:r>
                <a:rPr sz="900" dirty="0"/>
                <a:t>)</a:t>
              </a:r>
            </a:p>
          </p:txBody>
        </p:sp>
      </p:grpSp>
      <p:grpSp>
        <p:nvGrpSpPr>
          <p:cNvPr id="100" name="Copyright &amp; Authors Scanner"/>
          <p:cNvGrpSpPr/>
          <p:nvPr/>
        </p:nvGrpSpPr>
        <p:grpSpPr>
          <a:xfrm>
            <a:off x="4547330" y="1239267"/>
            <a:ext cx="1069515" cy="728542"/>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License, Copyright &amp; Authors Scanner</a:t>
              </a:r>
            </a:p>
          </p:txBody>
        </p:sp>
      </p:grpSp>
      <p:sp>
        <p:nvSpPr>
          <p:cNvPr id="101" name="Linie"/>
          <p:cNvSpPr/>
          <p:nvPr/>
        </p:nvSpPr>
        <p:spPr>
          <a:xfrm flipH="1">
            <a:off x="4019684" y="3658076"/>
            <a:ext cx="382892" cy="2"/>
          </a:xfrm>
          <a:prstGeom prst="line">
            <a:avLst/>
          </a:prstGeom>
          <a:ln w="12700">
            <a:solidFill>
              <a:schemeClr val="accent1"/>
            </a:solidFill>
            <a:miter/>
            <a:tailEnd type="triangle"/>
          </a:ln>
        </p:spPr>
        <p:txBody>
          <a:bodyPr lIns="45719" rIns="45719"/>
          <a:lstStyle/>
          <a:p>
            <a:endParaRPr sz="90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sz="900"/>
          </a:p>
        </p:txBody>
      </p:sp>
      <p:sp>
        <p:nvSpPr>
          <p:cNvPr id="103" name="Linie"/>
          <p:cNvSpPr/>
          <p:nvPr/>
        </p:nvSpPr>
        <p:spPr>
          <a:xfrm flipV="1">
            <a:off x="3969650" y="4063447"/>
            <a:ext cx="388932" cy="223000"/>
          </a:xfrm>
          <a:prstGeom prst="line">
            <a:avLst/>
          </a:prstGeom>
          <a:ln w="12700">
            <a:solidFill>
              <a:schemeClr val="accent1"/>
            </a:solidFill>
            <a:miter/>
            <a:tailEnd type="triangle"/>
          </a:ln>
        </p:spPr>
        <p:txBody>
          <a:bodyPr lIns="45719" rIns="45719"/>
          <a:lstStyle/>
          <a:p>
            <a:endParaRPr sz="90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sz="900"/>
          </a:p>
        </p:txBody>
      </p:sp>
      <p:sp>
        <p:nvSpPr>
          <p:cNvPr id="105" name="Linie"/>
          <p:cNvSpPr/>
          <p:nvPr/>
        </p:nvSpPr>
        <p:spPr>
          <a:xfrm>
            <a:off x="5082088" y="2031370"/>
            <a:ext cx="1" cy="143623"/>
          </a:xfrm>
          <a:prstGeom prst="line">
            <a:avLst/>
          </a:prstGeom>
          <a:ln w="12700">
            <a:solidFill>
              <a:schemeClr val="accent1"/>
            </a:solidFill>
            <a:miter/>
            <a:tailEnd type="triangle"/>
          </a:ln>
        </p:spPr>
        <p:txBody>
          <a:bodyPr lIns="45719" rIns="45719"/>
          <a:lstStyle/>
          <a:p>
            <a:endParaRPr sz="900"/>
          </a:p>
        </p:txBody>
      </p:sp>
      <p:sp>
        <p:nvSpPr>
          <p:cNvPr id="106" name="Linie"/>
          <p:cNvSpPr/>
          <p:nvPr/>
        </p:nvSpPr>
        <p:spPr>
          <a:xfrm flipV="1">
            <a:off x="5082088" y="3951103"/>
            <a:ext cx="1" cy="166927"/>
          </a:xfrm>
          <a:prstGeom prst="line">
            <a:avLst/>
          </a:prstGeom>
          <a:ln w="12700">
            <a:solidFill>
              <a:schemeClr val="accent1"/>
            </a:solidFill>
            <a:miter/>
            <a:headEnd type="triangle"/>
            <a:tailEnd type="triangle"/>
          </a:ln>
        </p:spPr>
        <p:txBody>
          <a:bodyPr lIns="45719" rIns="45719"/>
          <a:lstStyle/>
          <a:p>
            <a:endParaRPr sz="90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sz="900" dirty="0"/>
                <a:t>License Repository </a:t>
              </a:r>
              <a:r>
                <a:rPr sz="900" dirty="0"/>
                <a:t>(license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sz="900"/>
          </a:p>
        </p:txBody>
      </p:sp>
      <p:sp>
        <p:nvSpPr>
          <p:cNvPr id="111" name="Linie"/>
          <p:cNvSpPr/>
          <p:nvPr/>
        </p:nvSpPr>
        <p:spPr>
          <a:xfrm flipV="1">
            <a:off x="7613903" y="2394641"/>
            <a:ext cx="328484" cy="1778"/>
          </a:xfrm>
          <a:prstGeom prst="line">
            <a:avLst/>
          </a:prstGeom>
          <a:ln w="12700">
            <a:solidFill>
              <a:schemeClr val="accent1"/>
            </a:solidFill>
            <a:miter/>
            <a:tailEnd type="triangle"/>
          </a:ln>
        </p:spPr>
        <p:txBody>
          <a:bodyPr lIns="45719" rIns="45719"/>
          <a:lstStyle/>
          <a:p>
            <a:endParaRPr sz="90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sz="90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sz="90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sz="900"/>
          </a:p>
        </p:txBody>
      </p:sp>
      <p:grpSp>
        <p:nvGrpSpPr>
          <p:cNvPr id="122" name="Legal Solver (Determine Obligations)"/>
          <p:cNvGrpSpPr/>
          <p:nvPr/>
        </p:nvGrpSpPr>
        <p:grpSpPr>
          <a:xfrm>
            <a:off x="6255534" y="4174948"/>
            <a:ext cx="1069515" cy="728542"/>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Legal Solver (</a:t>
              </a:r>
              <a:r>
                <a:rPr lang="en-GB" sz="900" dirty="0"/>
                <a:t>determine obligations</a:t>
              </a:r>
              <a:r>
                <a:rPr sz="900" dirty="0"/>
                <a:t>)</a:t>
              </a:r>
            </a:p>
          </p:txBody>
        </p:sp>
      </p:grpSp>
      <p:sp>
        <p:nvSpPr>
          <p:cNvPr id="123" name="Linie"/>
          <p:cNvSpPr/>
          <p:nvPr/>
        </p:nvSpPr>
        <p:spPr>
          <a:xfrm>
            <a:off x="7606830" y="2840364"/>
            <a:ext cx="316455" cy="1"/>
          </a:xfrm>
          <a:prstGeom prst="line">
            <a:avLst/>
          </a:prstGeom>
          <a:ln w="12700">
            <a:solidFill>
              <a:schemeClr val="accent1"/>
            </a:solidFill>
            <a:miter/>
            <a:tailEnd type="triangle"/>
          </a:ln>
        </p:spPr>
        <p:txBody>
          <a:bodyPr lIns="45719" rIns="45719"/>
          <a:lstStyle/>
          <a:p>
            <a:endParaRPr sz="90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Source Archive</a:t>
              </a:r>
            </a:p>
          </p:txBody>
        </p:sp>
      </p:grpSp>
      <p:grpSp>
        <p:nvGrpSpPr>
          <p:cNvPr id="135" name="Flowchart: Magnetic Disk 47"/>
          <p:cNvGrpSpPr/>
          <p:nvPr/>
        </p:nvGrpSpPr>
        <p:grpSpPr>
          <a:xfrm>
            <a:off x="5956877" y="3537905"/>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sz="900"/>
          </a:p>
        </p:txBody>
      </p:sp>
      <p:sp>
        <p:nvSpPr>
          <p:cNvPr id="143" name="Linie"/>
          <p:cNvSpPr/>
          <p:nvPr/>
        </p:nvSpPr>
        <p:spPr>
          <a:xfrm>
            <a:off x="7624043" y="4539219"/>
            <a:ext cx="282030" cy="1"/>
          </a:xfrm>
          <a:prstGeom prst="line">
            <a:avLst/>
          </a:prstGeom>
          <a:ln w="12700">
            <a:solidFill>
              <a:schemeClr val="accent1"/>
            </a:solidFill>
            <a:miter/>
            <a:tailEnd type="triangle"/>
          </a:ln>
        </p:spPr>
        <p:txBody>
          <a:bodyPr lIns="45719" rIns="45719"/>
          <a:lstStyle/>
          <a:p>
            <a:endParaRPr sz="90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Package </a:t>
              </a:r>
              <a:r>
                <a:rPr lang="en-GB" sz="900" dirty="0"/>
                <a:t>Data </a:t>
              </a:r>
              <a:r>
                <a:rPr sz="900" dirty="0"/>
                <a:t>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sz="90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sz="90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a:p>
          </p:txBody>
        </p:sp>
      </p:grpSp>
      <p:sp>
        <p:nvSpPr>
          <p:cNvPr id="152" name="Linie"/>
          <p:cNvSpPr/>
          <p:nvPr/>
        </p:nvSpPr>
        <p:spPr>
          <a:xfrm flipV="1">
            <a:off x="6731558" y="3951103"/>
            <a:ext cx="1" cy="166927"/>
          </a:xfrm>
          <a:prstGeom prst="line">
            <a:avLst/>
          </a:prstGeom>
          <a:ln w="12700">
            <a:solidFill>
              <a:schemeClr val="accent1"/>
            </a:solidFill>
            <a:miter/>
            <a:headEnd type="triangle"/>
            <a:tailEnd type="triangle"/>
          </a:ln>
        </p:spPr>
        <p:txBody>
          <a:bodyPr lIns="45719" rIns="45719"/>
          <a:lstStyle/>
          <a:p>
            <a:endParaRPr sz="90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sz="90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sz="900"/>
          </a:p>
        </p:txBody>
      </p:sp>
      <p:sp>
        <p:nvSpPr>
          <p:cNvPr id="155" name="Linie"/>
          <p:cNvSpPr/>
          <p:nvPr/>
        </p:nvSpPr>
        <p:spPr>
          <a:xfrm>
            <a:off x="6852179" y="3001267"/>
            <a:ext cx="1" cy="113990"/>
          </a:xfrm>
          <a:prstGeom prst="line">
            <a:avLst/>
          </a:prstGeom>
          <a:ln w="12700">
            <a:solidFill>
              <a:schemeClr val="accent1"/>
            </a:solidFill>
            <a:miter/>
            <a:tailEnd type="triangle"/>
          </a:ln>
        </p:spPr>
        <p:txBody>
          <a:bodyPr lIns="45719" rIns="45719"/>
          <a:lstStyle/>
          <a:p>
            <a:endParaRPr sz="900"/>
          </a:p>
        </p:txBody>
      </p:sp>
      <p:sp>
        <p:nvSpPr>
          <p:cNvPr id="156" name="Linie"/>
          <p:cNvSpPr/>
          <p:nvPr/>
        </p:nvSpPr>
        <p:spPr>
          <a:xfrm>
            <a:off x="6790291" y="2029234"/>
            <a:ext cx="1" cy="143623"/>
          </a:xfrm>
          <a:prstGeom prst="line">
            <a:avLst/>
          </a:prstGeom>
          <a:ln w="12700">
            <a:solidFill>
              <a:schemeClr val="accent1"/>
            </a:solidFill>
            <a:miter/>
            <a:tailEnd type="triangle"/>
          </a:ln>
        </p:spPr>
        <p:txBody>
          <a:bodyPr lIns="45719" rIns="45719"/>
          <a:lstStyle/>
          <a:p>
            <a:endParaRPr sz="90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sz="90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a:p>
          </p:txBody>
        </p:sp>
      </p:grpSp>
      <p:sp>
        <p:nvSpPr>
          <p:cNvPr id="167" name="Rechteck">
            <a:extLst>
              <a:ext uri="{FF2B5EF4-FFF2-40B4-BE49-F238E27FC236}">
                <a16:creationId xmlns:a16="http://schemas.microsoft.com/office/drawing/2014/main" id="{9AC52979-0817-694C-BF4C-B9F33E73123D}"/>
              </a:ext>
            </a:extLst>
          </p:cNvPr>
          <p:cNvSpPr/>
          <p:nvPr/>
        </p:nvSpPr>
        <p:spPr>
          <a:xfrm>
            <a:off x="2778355" y="3338520"/>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de-DE" sz="900" dirty="0"/>
              <a:t>CI/CD OSG </a:t>
            </a:r>
            <a:r>
              <a:rPr lang="de-DE" sz="900" dirty="0" err="1"/>
              <a:t>Rule</a:t>
            </a:r>
            <a:r>
              <a:rPr lang="de-DE" sz="900" dirty="0"/>
              <a:t> </a:t>
            </a:r>
            <a:r>
              <a:rPr lang="de-DE" sz="900" dirty="0" err="1"/>
              <a:t>Enforcement</a:t>
            </a:r>
            <a:endParaRPr sz="900" dirty="0"/>
          </a:p>
        </p:txBody>
      </p:sp>
      <p:sp>
        <p:nvSpPr>
          <p:cNvPr id="3" name="Textfeld 2">
            <a:extLst>
              <a:ext uri="{FF2B5EF4-FFF2-40B4-BE49-F238E27FC236}">
                <a16:creationId xmlns:a16="http://schemas.microsoft.com/office/drawing/2014/main" id="{4737368C-63C7-904A-A073-FECB5D376279}"/>
              </a:ext>
            </a:extLst>
          </p:cNvPr>
          <p:cNvSpPr txBox="1"/>
          <p:nvPr/>
        </p:nvSpPr>
        <p:spPr>
          <a:xfrm>
            <a:off x="9726889" y="1025483"/>
            <a:ext cx="224997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chemeClr val="accent1"/>
                </a:solidFill>
                <a:effectLst/>
                <a:uFillTx/>
                <a:latin typeface="+mn-lt"/>
                <a:ea typeface="+mn-ea"/>
                <a:cs typeface="+mn-cs"/>
                <a:sym typeface="Avenir Book"/>
              </a:rPr>
              <a:t>EXCLUSION:</a:t>
            </a:r>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chemeClr val="accent1"/>
                </a:solidFill>
                <a:effectLst/>
                <a:uFillTx/>
                <a:latin typeface="+mn-lt"/>
                <a:ea typeface="+mn-ea"/>
                <a:cs typeface="+mn-cs"/>
                <a:sym typeface="Avenir Book"/>
              </a:rPr>
              <a:t>At this point in time </a:t>
            </a:r>
            <a:br>
              <a:rPr kumimoji="0" lang="en-GB" sz="1800" b="0" i="0" u="none" strike="noStrike" cap="none" spc="0" normalizeH="0" baseline="0" dirty="0">
                <a:ln>
                  <a:noFill/>
                </a:ln>
                <a:solidFill>
                  <a:schemeClr val="accent1"/>
                </a:solidFill>
                <a:effectLst/>
                <a:uFillTx/>
                <a:latin typeface="+mn-lt"/>
                <a:ea typeface="+mn-ea"/>
                <a:cs typeface="+mn-cs"/>
                <a:sym typeface="Avenir Book"/>
              </a:rPr>
            </a:br>
            <a:r>
              <a:rPr kumimoji="0" lang="en-GB" sz="1800" b="0" i="0" u="none" strike="noStrike" cap="none" spc="0" normalizeH="0" baseline="0" dirty="0">
                <a:ln>
                  <a:noFill/>
                </a:ln>
                <a:solidFill>
                  <a:schemeClr val="accent1"/>
                </a:solidFill>
                <a:effectLst/>
                <a:uFillTx/>
                <a:latin typeface="+mn-lt"/>
                <a:ea typeface="+mn-ea"/>
                <a:cs typeface="+mn-cs"/>
                <a:sym typeface="Avenir Book"/>
              </a:rPr>
              <a:t>the model is not </a:t>
            </a:r>
          </a:p>
          <a:p>
            <a:pPr marL="0" marR="0" indent="0" algn="l" defTabSz="914400" rtl="0" fontAlgn="auto" latinLnBrk="0" hangingPunct="0">
              <a:lnSpc>
                <a:spcPct val="100000"/>
              </a:lnSpc>
              <a:spcBef>
                <a:spcPts val="0"/>
              </a:spcBef>
              <a:spcAft>
                <a:spcPts val="0"/>
              </a:spcAft>
              <a:buClrTx/>
              <a:buSzTx/>
              <a:buFontTx/>
              <a:buNone/>
              <a:tabLst/>
            </a:pPr>
            <a:r>
              <a:rPr lang="en-GB" dirty="0"/>
              <a:t>addressing Security</a:t>
            </a:r>
          </a:p>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chemeClr val="accent1"/>
                </a:solidFill>
                <a:effectLst/>
                <a:uFillTx/>
                <a:latin typeface="+mn-lt"/>
                <a:ea typeface="+mn-ea"/>
                <a:cs typeface="+mn-cs"/>
                <a:sym typeface="Avenir Book"/>
              </a:rPr>
              <a:t>or export regulations</a:t>
            </a:r>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Dependency</a:t>
                </a:r>
                <a:r>
                  <a:rPr lang="de-DE" sz="900" dirty="0"/>
                  <a:t> </a:t>
                </a:r>
                <a:r>
                  <a:rPr sz="900" dirty="0"/>
                  <a:t>Analyzer </a:t>
                </a:r>
                <a:endParaRPr lang="de-DE" sz="900" dirty="0"/>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dirty="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dirty="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dirty="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67802" y="4220526"/>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de-DE" sz="900" dirty="0"/>
              <a:t>Input </a:t>
            </a:r>
            <a:r>
              <a:rPr lang="de-DE" sz="900" dirty="0" err="1"/>
              <a:t>Condition</a:t>
            </a:r>
            <a:r>
              <a:rPr lang="de-DE" sz="900" dirty="0"/>
              <a:t> Management</a:t>
            </a:r>
            <a:endParaRPr sz="9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rPr dirty="0" err="1"/>
              <a:t>ToolChain</a:t>
            </a:r>
            <a:r>
              <a:rPr dirty="0"/>
              <a:t> Capabilities - Package Crawler/Finder</a:t>
            </a:r>
          </a:p>
        </p:txBody>
      </p:sp>
      <p:graphicFrame>
        <p:nvGraphicFramePr>
          <p:cNvPr id="166" name="Tabelle"/>
          <p:cNvGraphicFramePr/>
          <p:nvPr>
            <p:extLst>
              <p:ext uri="{D42A27DB-BD31-4B8C-83A1-F6EECF244321}">
                <p14:modId xmlns:p14="http://schemas.microsoft.com/office/powerpoint/2010/main" val="480221812"/>
              </p:ext>
            </p:extLst>
          </p:nvPr>
        </p:nvGraphicFramePr>
        <p:xfrm>
          <a:off x="715432" y="1193800"/>
          <a:ext cx="10826683" cy="45897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Collect and provide accurate information about the component</a:t>
                      </a:r>
                    </a:p>
                    <a:p>
                      <a:pPr marL="160420" indent="-160420" algn="l">
                        <a:spcBef>
                          <a:spcPts val="300"/>
                        </a:spcBef>
                        <a:buSzPct val="100000"/>
                        <a:buChar char="•"/>
                        <a:defRPr sz="1600">
                          <a:sym typeface="Avenir Book"/>
                        </a:defRPr>
                      </a:pPr>
                      <a:r>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Scan package managers for new packages or versions of packages</a:t>
                      </a:r>
                    </a:p>
                    <a:p>
                      <a:pPr marL="285750" indent="-285750" algn="l">
                        <a:spcBef>
                          <a:spcPts val="300"/>
                        </a:spcBef>
                        <a:buFont typeface="Arial" panose="020B0604020202020204" pitchFamily="34" charset="0"/>
                        <a:buChar char="•"/>
                        <a:defRPr sz="1600">
                          <a:sym typeface="Avenir Book"/>
                        </a:defRPr>
                      </a:pPr>
                      <a:r>
                        <a:rPr lang="en-US" noProof="0" dirty="0"/>
                        <a:t>Collect package data</a:t>
                      </a:r>
                    </a:p>
                    <a:p>
                      <a:pPr marL="285750" indent="-285750" algn="l">
                        <a:spcBef>
                          <a:spcPts val="300"/>
                        </a:spcBef>
                        <a:buFont typeface="Arial" panose="020B0604020202020204" pitchFamily="34" charset="0"/>
                        <a:buChar char="•"/>
                        <a:defRPr sz="1600">
                          <a:sym typeface="Avenir Book"/>
                        </a:defRPr>
                      </a:pPr>
                      <a:r>
                        <a:rPr lang="en-US" noProof="0" dirty="0"/>
                        <a:t>Transfer data into package repository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dirty="0"/>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Component Information, such as: source repository url,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r>
                        <a:rPr lang="de-DE" dirty="0"/>
                        <a:t>=&gt; </a:t>
                      </a:r>
                      <a:r>
                        <a:rPr lang="de-DE" dirty="0" err="1"/>
                        <a:t>Distinguish</a:t>
                      </a:r>
                      <a:r>
                        <a:rPr lang="de-DE" dirty="0"/>
                        <a:t> </a:t>
                      </a:r>
                      <a:r>
                        <a:rPr lang="de-DE" dirty="0" err="1"/>
                        <a:t>between</a:t>
                      </a:r>
                      <a:r>
                        <a:rPr lang="de-DE" dirty="0"/>
                        <a:t> </a:t>
                      </a:r>
                      <a:r>
                        <a:rPr lang="de-DE" dirty="0" err="1"/>
                        <a:t>component</a:t>
                      </a:r>
                      <a:r>
                        <a:rPr lang="de-DE" dirty="0"/>
                        <a:t> </a:t>
                      </a:r>
                      <a:r>
                        <a:rPr lang="de-DE" dirty="0" err="1"/>
                        <a:t>loader</a:t>
                      </a:r>
                      <a:r>
                        <a:rPr lang="de-DE" dirty="0"/>
                        <a:t> &amp; </a:t>
                      </a:r>
                      <a:r>
                        <a:rPr lang="de-DE" dirty="0" err="1"/>
                        <a:t>assessment</a:t>
                      </a:r>
                      <a:r>
                        <a:rPr lang="de-DE" dirty="0"/>
                        <a:t> </a:t>
                      </a:r>
                      <a:r>
                        <a:rPr lang="de-DE" dirty="0" err="1"/>
                        <a:t>or</a:t>
                      </a:r>
                      <a:r>
                        <a:rPr lang="de-DE" dirty="0"/>
                        <a:t> just </a:t>
                      </a:r>
                      <a:r>
                        <a:rPr lang="de-DE" dirty="0" err="1"/>
                        <a:t>cralwer</a:t>
                      </a:r>
                      <a:r>
                        <a:rPr lang="de-DE" dirty="0"/>
                        <a:t> </a:t>
                      </a:r>
                      <a:r>
                        <a:rPr lang="de-DE" dirty="0" err="1"/>
                        <a:t>for</a:t>
                      </a:r>
                      <a:r>
                        <a:rPr lang="de-DE" dirty="0"/>
                        <a:t> </a:t>
                      </a:r>
                      <a:r>
                        <a:rPr lang="de-DE" dirty="0" err="1"/>
                        <a:t>information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C Tooling Workgroup - ToolChain Capabilities - Composition Analyzer (Source)"/>
          <p:cNvSpPr txBox="1">
            <a:spLocks noGrp="1"/>
          </p:cNvSpPr>
          <p:nvPr>
            <p:ph type="title"/>
          </p:nvPr>
        </p:nvSpPr>
        <p:spPr>
          <a:prstGeom prst="rect">
            <a:avLst/>
          </a:prstGeom>
        </p:spPr>
        <p:txBody>
          <a:bodyPr/>
          <a:lstStyle/>
          <a:p>
            <a:r>
              <a:rPr dirty="0" err="1"/>
              <a:t>ToolChain</a:t>
            </a:r>
            <a:r>
              <a:rPr dirty="0"/>
              <a:t> Capabilities - Dependency Analyzer (Source)</a:t>
            </a:r>
          </a:p>
        </p:txBody>
      </p:sp>
      <p:graphicFrame>
        <p:nvGraphicFramePr>
          <p:cNvPr id="170" name="Tabelle"/>
          <p:cNvGraphicFramePr/>
          <p:nvPr>
            <p:extLst>
              <p:ext uri="{D42A27DB-BD31-4B8C-83A1-F6EECF244321}">
                <p14:modId xmlns:p14="http://schemas.microsoft.com/office/powerpoint/2010/main" val="2125879590"/>
              </p:ext>
            </p:extLst>
          </p:nvPr>
        </p:nvGraphicFramePr>
        <p:xfrm>
          <a:off x="715432" y="1193800"/>
          <a:ext cx="10826683" cy="4563977"/>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composition analysis of software to be built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470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all packages and dependencies </a:t>
                      </a:r>
                      <a:r>
                        <a:rPr lang="de-DE" dirty="0"/>
                        <a:t>(incl. transitive) </a:t>
                      </a:r>
                      <a:r>
                        <a:rPr dirty="0"/>
                        <a:t>used to build the software</a:t>
                      </a:r>
                      <a:endParaRPr lang="de-DE" dirty="0"/>
                    </a:p>
                    <a:p>
                      <a:pPr marL="160420" indent="-160420" algn="l">
                        <a:spcBef>
                          <a:spcPts val="300"/>
                        </a:spcBef>
                        <a:buSzPct val="100000"/>
                        <a:buChar char="•"/>
                        <a:defRPr sz="1600">
                          <a:sym typeface="Avenir Book"/>
                        </a:defRPr>
                      </a:pPr>
                      <a:r>
                        <a:rPr lang="de-DE" dirty="0" err="1"/>
                        <a:t>Determine</a:t>
                      </a:r>
                      <a:r>
                        <a:rPr lang="de-DE" dirty="0"/>
                        <a:t> </a:t>
                      </a:r>
                      <a:r>
                        <a:rPr lang="de-DE" dirty="0" err="1"/>
                        <a:t>the</a:t>
                      </a:r>
                      <a:r>
                        <a:rPr lang="de-DE" dirty="0"/>
                        <a:t> </a:t>
                      </a:r>
                      <a:r>
                        <a:rPr lang="de-DE" dirty="0" err="1"/>
                        <a:t>way</a:t>
                      </a:r>
                      <a:r>
                        <a:rPr lang="de-DE" dirty="0"/>
                        <a:t> </a:t>
                      </a:r>
                      <a:r>
                        <a:rPr lang="de-DE" dirty="0" err="1"/>
                        <a:t>of</a:t>
                      </a:r>
                      <a:r>
                        <a:rPr lang="de-DE" dirty="0"/>
                        <a:t> </a:t>
                      </a:r>
                      <a:r>
                        <a:rPr lang="de-DE" dirty="0" err="1"/>
                        <a:t>linking</a:t>
                      </a:r>
                      <a:r>
                        <a:rPr lang="de-DE" dirty="0"/>
                        <a:t> </a:t>
                      </a:r>
                      <a:r>
                        <a:rPr lang="de-DE" dirty="0" err="1"/>
                        <a:t>of</a:t>
                      </a:r>
                      <a:r>
                        <a:rPr lang="de-DE" dirty="0"/>
                        <a:t> </a:t>
                      </a:r>
                      <a:r>
                        <a:rPr lang="de-DE" dirty="0" err="1"/>
                        <a:t>dependencies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Integrate with build process (CI/CD)</a:t>
                      </a:r>
                    </a:p>
                    <a:p>
                      <a:pPr marL="160420" indent="-160420" algn="l">
                        <a:spcBef>
                          <a:spcPts val="300"/>
                        </a:spcBef>
                        <a:buSzPct val="100000"/>
                        <a:buChar char="•"/>
                        <a:defRPr sz="1600">
                          <a:sym typeface="Avenir Book"/>
                        </a:defRPr>
                      </a:pPr>
                      <a:r>
                        <a:rPr dirty="0"/>
                        <a:t>Determine composition (</a:t>
                      </a:r>
                      <a:r>
                        <a:rPr lang="de-DE" dirty="0"/>
                        <a:t>_</a:t>
                      </a:r>
                      <a:r>
                        <a:rPr dirty="0"/>
                        <a:t>complete</a:t>
                      </a:r>
                      <a:r>
                        <a:rPr lang="de-DE" dirty="0"/>
                        <a:t>_</a:t>
                      </a:r>
                      <a:r>
                        <a:rPr dirty="0"/>
                        <a:t> </a:t>
                      </a:r>
                      <a:r>
                        <a:rPr lang="en-GB" dirty="0"/>
                        <a:t>Bill of Materials</a:t>
                      </a:r>
                      <a:r>
                        <a:rPr dirty="0"/>
                        <a:t>)</a:t>
                      </a:r>
                    </a:p>
                    <a:p>
                      <a:pPr marL="160420" indent="-160420" algn="l">
                        <a:spcBef>
                          <a:spcPts val="300"/>
                        </a:spcBef>
                        <a:buSzPct val="100000"/>
                        <a:buChar char="•"/>
                        <a:defRPr sz="1600">
                          <a:sym typeface="Avenir Book"/>
                        </a:defRPr>
                      </a:pPr>
                      <a:r>
                        <a:rPr dirty="0"/>
                        <a:t>Provide output for further analysis, e.g. as SPDX</a:t>
                      </a:r>
                    </a:p>
                    <a:p>
                      <a:pPr marL="160420" indent="-160420" algn="l">
                        <a:spcBef>
                          <a:spcPts val="300"/>
                        </a:spcBef>
                        <a:buSzPct val="100000"/>
                        <a:buChar char="•"/>
                        <a:defRPr sz="1600">
                          <a:sym typeface="Avenir Book"/>
                        </a:defRPr>
                      </a:pPr>
                      <a:r>
                        <a:rPr dirty="0"/>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49177">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Build description, e.g. POM or requirements.txt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r>
                        <a:rPr dirty="0"/>
                        <a:t>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800">
                          <a:solidFill>
                            <a:srgbClr val="000000"/>
                          </a:solidFill>
                        </a:defRPr>
                      </a:pPr>
                      <a:r>
                        <a:rPr sz="1600" dirty="0">
                          <a:solidFill>
                            <a:schemeClr val="accent1"/>
                          </a:solidFill>
                          <a:sym typeface="Avenir Book"/>
                        </a:rPr>
                        <a:t>Analysis and dependency resolution is highly language specific. Thus a language specific implementation might be required</a:t>
                      </a:r>
                      <a:endParaRPr lang="de-DE" sz="1600" dirty="0">
                        <a:solidFill>
                          <a:schemeClr val="accent1"/>
                        </a:solidFill>
                        <a:sym typeface="Avenir Book"/>
                      </a:endParaRPr>
                    </a:p>
                    <a:p>
                      <a:pPr marL="63500" indent="-63500" algn="l">
                        <a:spcBef>
                          <a:spcPts val="300"/>
                        </a:spcBef>
                        <a:defRPr sz="1800">
                          <a:solidFill>
                            <a:srgbClr val="000000"/>
                          </a:solidFill>
                        </a:defRPr>
                      </a:pPr>
                      <a:r>
                        <a:rPr lang="de-DE" sz="1600" dirty="0" err="1">
                          <a:solidFill>
                            <a:schemeClr val="accent1"/>
                          </a:solidFill>
                          <a:sym typeface="Avenir Book"/>
                        </a:rPr>
                        <a:t>Discussion</a:t>
                      </a:r>
                      <a:r>
                        <a:rPr lang="de-DE" sz="1600" dirty="0">
                          <a:solidFill>
                            <a:schemeClr val="accent1"/>
                          </a:solidFill>
                          <a:sym typeface="Avenir Book"/>
                        </a:rPr>
                        <a:t>: </a:t>
                      </a:r>
                      <a:r>
                        <a:rPr lang="de-DE" sz="1600" dirty="0" err="1">
                          <a:solidFill>
                            <a:schemeClr val="accent1"/>
                          </a:solidFill>
                          <a:sym typeface="Avenir Book"/>
                        </a:rPr>
                        <a:t>Would</a:t>
                      </a:r>
                      <a:r>
                        <a:rPr lang="de-DE" sz="1600" dirty="0">
                          <a:solidFill>
                            <a:schemeClr val="accent1"/>
                          </a:solidFill>
                          <a:sym typeface="Avenir Book"/>
                        </a:rPr>
                        <a:t> </a:t>
                      </a:r>
                      <a:r>
                        <a:rPr lang="de-DE" sz="1600" dirty="0" err="1">
                          <a:solidFill>
                            <a:schemeClr val="accent1"/>
                          </a:solidFill>
                          <a:sym typeface="Avenir Book"/>
                        </a:rPr>
                        <a:t>it</a:t>
                      </a:r>
                      <a:r>
                        <a:rPr lang="de-DE" sz="1600" dirty="0">
                          <a:solidFill>
                            <a:schemeClr val="accent1"/>
                          </a:solidFill>
                          <a:sym typeface="Avenir Book"/>
                        </a:rPr>
                        <a:t> </a:t>
                      </a:r>
                      <a:r>
                        <a:rPr lang="de-DE" sz="1600" dirty="0" err="1">
                          <a:solidFill>
                            <a:schemeClr val="accent1"/>
                          </a:solidFill>
                          <a:sym typeface="Avenir Book"/>
                        </a:rPr>
                        <a:t>make</a:t>
                      </a:r>
                      <a:r>
                        <a:rPr lang="de-DE" sz="1600" dirty="0">
                          <a:solidFill>
                            <a:schemeClr val="accent1"/>
                          </a:solidFill>
                          <a:sym typeface="Avenir Book"/>
                        </a:rPr>
                        <a:t> sense </a:t>
                      </a:r>
                      <a:r>
                        <a:rPr lang="de-DE" sz="1600" dirty="0" err="1">
                          <a:solidFill>
                            <a:schemeClr val="accent1"/>
                          </a:solidFill>
                          <a:sym typeface="Avenir Book"/>
                        </a:rPr>
                        <a:t>to</a:t>
                      </a:r>
                      <a:r>
                        <a:rPr lang="de-DE" sz="1600" dirty="0">
                          <a:solidFill>
                            <a:schemeClr val="accent1"/>
                          </a:solidFill>
                          <a:sym typeface="Avenir Book"/>
                        </a:rPr>
                        <a:t> </a:t>
                      </a:r>
                      <a:r>
                        <a:rPr lang="de-DE" sz="1600" dirty="0" err="1">
                          <a:solidFill>
                            <a:schemeClr val="accent1"/>
                          </a:solidFill>
                          <a:sym typeface="Avenir Book"/>
                        </a:rPr>
                        <a:t>declare</a:t>
                      </a:r>
                      <a:r>
                        <a:rPr lang="de-DE" sz="1600" dirty="0">
                          <a:solidFill>
                            <a:schemeClr val="accent1"/>
                          </a:solidFill>
                          <a:sym typeface="Avenir Book"/>
                        </a:rPr>
                        <a:t> a </a:t>
                      </a:r>
                      <a:r>
                        <a:rPr lang="de-DE" sz="1600" dirty="0" err="1">
                          <a:solidFill>
                            <a:schemeClr val="accent1"/>
                          </a:solidFill>
                          <a:sym typeface="Avenir Book"/>
                        </a:rPr>
                        <a:t>task</a:t>
                      </a:r>
                      <a:r>
                        <a:rPr lang="de-DE" sz="1600" dirty="0">
                          <a:solidFill>
                            <a:schemeClr val="accent1"/>
                          </a:solidFill>
                          <a:sym typeface="Avenir Book"/>
                        </a:rPr>
                        <a:t> </a:t>
                      </a:r>
                      <a:r>
                        <a:rPr lang="de-DE" sz="1600" dirty="0" err="1">
                          <a:solidFill>
                            <a:schemeClr val="accent1"/>
                          </a:solidFill>
                          <a:sym typeface="Avenir Book"/>
                        </a:rPr>
                        <a:t>or</a:t>
                      </a:r>
                      <a:r>
                        <a:rPr lang="de-DE" sz="1600" dirty="0">
                          <a:solidFill>
                            <a:schemeClr val="accent1"/>
                          </a:solidFill>
                          <a:sym typeface="Avenir Book"/>
                        </a:rPr>
                        <a:t> </a:t>
                      </a:r>
                      <a:r>
                        <a:rPr lang="de-DE" sz="1600" dirty="0" err="1">
                          <a:solidFill>
                            <a:schemeClr val="accent1"/>
                          </a:solidFill>
                          <a:sym typeface="Avenir Book"/>
                        </a:rPr>
                        <a:t>responsibility</a:t>
                      </a:r>
                      <a:r>
                        <a:rPr lang="de-DE" sz="1600" dirty="0">
                          <a:solidFill>
                            <a:schemeClr val="accent1"/>
                          </a:solidFill>
                          <a:sym typeface="Avenir Book"/>
                        </a:rPr>
                        <a:t> </a:t>
                      </a:r>
                      <a:r>
                        <a:rPr lang="de-DE" sz="1600" dirty="0" err="1">
                          <a:solidFill>
                            <a:schemeClr val="accent1"/>
                          </a:solidFill>
                          <a:sym typeface="Avenir Book"/>
                        </a:rPr>
                        <a:t>to</a:t>
                      </a:r>
                      <a:r>
                        <a:rPr lang="de-DE" sz="1600" dirty="0">
                          <a:solidFill>
                            <a:schemeClr val="accent1"/>
                          </a:solidFill>
                          <a:sym typeface="Avenir Book"/>
                        </a:rPr>
                        <a:t> </a:t>
                      </a:r>
                      <a:r>
                        <a:rPr lang="de-DE" sz="1600" dirty="0" err="1">
                          <a:solidFill>
                            <a:schemeClr val="accent1"/>
                          </a:solidFill>
                          <a:sym typeface="Avenir Book"/>
                        </a:rPr>
                        <a:t>stop</a:t>
                      </a:r>
                      <a:r>
                        <a:rPr lang="de-DE" sz="1600" dirty="0">
                          <a:solidFill>
                            <a:schemeClr val="accent1"/>
                          </a:solidFill>
                          <a:sym typeface="Avenir Book"/>
                        </a:rPr>
                        <a:t> CI/CD in </a:t>
                      </a:r>
                      <a:r>
                        <a:rPr lang="de-DE" sz="1600" dirty="0" err="1">
                          <a:solidFill>
                            <a:schemeClr val="accent1"/>
                          </a:solidFill>
                          <a:sym typeface="Avenir Book"/>
                        </a:rPr>
                        <a:t>sit</a:t>
                      </a:r>
                      <a:r>
                        <a:rPr lang="de-DE" sz="1600" dirty="0">
                          <a:solidFill>
                            <a:schemeClr val="accent1"/>
                          </a:solidFill>
                          <a:sym typeface="Avenir Book"/>
                        </a:rPr>
                        <a:t> </a:t>
                      </a:r>
                      <a:r>
                        <a:rPr lang="de-DE" sz="1600" dirty="0" err="1">
                          <a:solidFill>
                            <a:schemeClr val="accent1"/>
                          </a:solidFill>
                          <a:sym typeface="Avenir Book"/>
                        </a:rPr>
                        <a:t>of</a:t>
                      </a:r>
                      <a:r>
                        <a:rPr lang="de-DE" sz="1600" dirty="0">
                          <a:solidFill>
                            <a:schemeClr val="accent1"/>
                          </a:solidFill>
                          <a:sym typeface="Avenir Book"/>
                        </a:rPr>
                        <a:t> </a:t>
                      </a:r>
                      <a:r>
                        <a:rPr lang="de-DE" sz="1600" dirty="0" err="1">
                          <a:solidFill>
                            <a:schemeClr val="accent1"/>
                          </a:solidFill>
                          <a:sym typeface="Avenir Book"/>
                        </a:rPr>
                        <a:t>violation</a:t>
                      </a:r>
                      <a:r>
                        <a:rPr lang="de-DE" sz="1600" dirty="0">
                          <a:solidFill>
                            <a:schemeClr val="accent1"/>
                          </a:solidFill>
                          <a:sym typeface="Avenir Book"/>
                        </a:rPr>
                        <a:t>?</a:t>
                      </a:r>
                      <a:endParaRPr sz="1600" dirty="0">
                        <a:solidFill>
                          <a:schemeClr val="accent1"/>
                        </a:solidFill>
                        <a:sym typeface="Avenir Book"/>
                      </a:endParaRP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t>ToolChain Capabilities - Dependency Analyzer (Binary)</a:t>
            </a:r>
          </a:p>
        </p:txBody>
      </p:sp>
      <p:graphicFrame>
        <p:nvGraphicFramePr>
          <p:cNvPr id="174" name="Tabelle"/>
          <p:cNvGraphicFramePr/>
          <p:nvPr>
            <p:extLst>
              <p:ext uri="{D42A27DB-BD31-4B8C-83A1-F6EECF244321}">
                <p14:modId xmlns:p14="http://schemas.microsoft.com/office/powerpoint/2010/main" val="993550562"/>
              </p:ext>
            </p:extLst>
          </p:nvPr>
        </p:nvGraphicFramePr>
        <p:xfrm>
          <a:off x="715432" y="1193800"/>
          <a:ext cx="10826683" cy="4852745"/>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all packages and dependencies used within this binary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binary (if required)</a:t>
                      </a:r>
                    </a:p>
                    <a:p>
                      <a:pPr marL="160420" indent="-160420" algn="l">
                        <a:spcBef>
                          <a:spcPts val="300"/>
                        </a:spcBef>
                        <a:buSzPct val="100000"/>
                        <a:buChar char="•"/>
                        <a:defRPr sz="1600">
                          <a:sym typeface="Avenir Book"/>
                        </a:defRPr>
                      </a:pPr>
                      <a:r>
                        <a:rPr dirty="0"/>
                        <a:t>Unpack binary</a:t>
                      </a:r>
                    </a:p>
                    <a:p>
                      <a:pPr marL="160420" indent="-160420" algn="l">
                        <a:spcBef>
                          <a:spcPts val="300"/>
                        </a:spcBef>
                        <a:buSzPct val="100000"/>
                        <a:buChar char="•"/>
                        <a:defRPr sz="1600">
                          <a:sym typeface="Avenir Book"/>
                        </a:defRPr>
                      </a:pPr>
                      <a:r>
                        <a:rPr dirty="0"/>
                        <a:t>Assess content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artefact, e.g. binary repo ID</a:t>
                      </a:r>
                      <a:endParaRPr lang="de-DE" dirty="0"/>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binary</a:t>
                      </a:r>
                      <a:r>
                        <a:rPr lang="de-DE" dirty="0"/>
                        <a:t> </a:t>
                      </a:r>
                      <a:r>
                        <a:rPr lang="de-DE" dirty="0" err="1"/>
                        <a:t>scanned</a:t>
                      </a:r>
                      <a:r>
                        <a:rPr lang="de-DE" dirty="0"/>
                        <a:t> </a:t>
                      </a:r>
                      <a:r>
                        <a:rPr lang="de-DE" dirty="0" err="1"/>
                        <a:t>should</a:t>
                      </a:r>
                      <a:r>
                        <a:rPr lang="de-DE" dirty="0"/>
                        <a:t> </a:t>
                      </a:r>
                      <a:r>
                        <a:rPr lang="de-DE" dirty="0" err="1"/>
                        <a:t>be</a:t>
                      </a:r>
                      <a:r>
                        <a:rPr lang="de-DE" dirty="0"/>
                        <a:t> </a:t>
                      </a:r>
                      <a:r>
                        <a:rPr lang="de-DE" dirty="0" err="1"/>
                        <a:t>generated</a:t>
                      </a:r>
                      <a:r>
                        <a:rPr lang="de-DE" dirty="0"/>
                        <a:t> </a:t>
                      </a:r>
                      <a:r>
                        <a:rPr lang="de-DE" dirty="0" err="1"/>
                        <a:t>and</a:t>
                      </a:r>
                      <a:r>
                        <a:rPr lang="de-DE" dirty="0"/>
                        <a:t> </a:t>
                      </a:r>
                      <a:r>
                        <a:rPr lang="de-DE" dirty="0" err="1"/>
                        <a:t>archived</a:t>
                      </a:r>
                      <a:endParaRPr lang="de-DE"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 </a:t>
                      </a:r>
                      <a:r>
                        <a:rPr dirty="0"/>
                        <a:t>for particular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C Tooling Workgroup - ToolChain Capabilities - Composition Analyzer (Container)"/>
          <p:cNvSpPr txBox="1">
            <a:spLocks noGrp="1"/>
          </p:cNvSpPr>
          <p:nvPr>
            <p:ph type="title"/>
          </p:nvPr>
        </p:nvSpPr>
        <p:spPr>
          <a:prstGeom prst="rect">
            <a:avLst/>
          </a:prstGeom>
        </p:spPr>
        <p:txBody>
          <a:bodyPr/>
          <a:lstStyle>
            <a:lvl1pPr defTabSz="886967">
              <a:defRPr sz="1900"/>
            </a:lvl1pPr>
          </a:lstStyle>
          <a:p>
            <a:r>
              <a:t>ToolChain Capabilities - Depdendency Analyzer (Container)</a:t>
            </a:r>
          </a:p>
        </p:txBody>
      </p:sp>
      <p:graphicFrame>
        <p:nvGraphicFramePr>
          <p:cNvPr id="178" name="Tabelle"/>
          <p:cNvGraphicFramePr/>
          <p:nvPr>
            <p:extLst>
              <p:ext uri="{D42A27DB-BD31-4B8C-83A1-F6EECF244321}">
                <p14:modId xmlns:p14="http://schemas.microsoft.com/office/powerpoint/2010/main" val="1100315043"/>
              </p:ext>
            </p:extLst>
          </p:nvPr>
        </p:nvGraphicFramePr>
        <p:xfrm>
          <a:off x="715432" y="1193800"/>
          <a:ext cx="10826683" cy="50978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7529">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all packages and dependencies used within this </a:t>
                      </a:r>
                      <a:r>
                        <a:rPr dirty="0" err="1"/>
                        <a:t>containe</a:t>
                      </a:r>
                      <a:r>
                        <a:rPr lang="de-DE" dirty="0" err="1"/>
                        <a:t>r</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container (if necessary)</a:t>
                      </a:r>
                    </a:p>
                    <a:p>
                      <a:pPr marL="160420" indent="-160420" algn="l">
                        <a:spcBef>
                          <a:spcPts val="300"/>
                        </a:spcBef>
                        <a:buSzPct val="100000"/>
                        <a:buChar char="•"/>
                        <a:defRPr sz="1600">
                          <a:sym typeface="Avenir Book"/>
                        </a:defRPr>
                      </a:pPr>
                      <a:r>
                        <a:rPr dirty="0"/>
                        <a:t>Assess container content/structure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container, e.g. Repo + image ID + tag</a:t>
                      </a:r>
                      <a:endParaRPr lang="de-DE" dirty="0"/>
                    </a:p>
                    <a:p>
                      <a:pPr marL="177800" marR="0" lvl="0" indent="-177800" algn="l" defTabSz="914400" eaLnBrk="1" fontAlgn="auto" latinLnBrk="0" hangingPunct="1">
                        <a:lnSpc>
                          <a:spcPct val="100000"/>
                        </a:lnSpc>
                        <a:spcBef>
                          <a:spcPts val="300"/>
                        </a:spcBef>
                        <a:spcAft>
                          <a:spcPts val="0"/>
                        </a:spcAft>
                        <a:buClrTx/>
                        <a:buSzTx/>
                        <a:buFont typeface="Wingdings" pitchFamily="2" charset="2"/>
                        <a:buChar char="§"/>
                        <a:tabLst/>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scanned</a:t>
                      </a:r>
                      <a:r>
                        <a:rPr lang="de-DE" dirty="0"/>
                        <a:t> </a:t>
                      </a:r>
                      <a:r>
                        <a:rPr lang="de-DE" dirty="0" err="1"/>
                        <a:t>container</a:t>
                      </a:r>
                      <a:r>
                        <a:rPr lang="de-DE" dirty="0"/>
                        <a:t> </a:t>
                      </a:r>
                      <a:r>
                        <a:rPr lang="de-DE" dirty="0" err="1"/>
                        <a:t>should</a:t>
                      </a:r>
                      <a:r>
                        <a:rPr lang="de-DE" dirty="0"/>
                        <a:t> </a:t>
                      </a:r>
                      <a:r>
                        <a:rPr lang="de-DE" dirty="0" err="1"/>
                        <a:t>be</a:t>
                      </a:r>
                      <a:r>
                        <a:rPr lang="de-DE" dirty="0"/>
                        <a:t> </a:t>
                      </a:r>
                      <a:r>
                        <a:rPr lang="de-DE" dirty="0" err="1"/>
                        <a:t>generated</a:t>
                      </a:r>
                      <a:r>
                        <a:rPr lang="de-DE" dirty="0"/>
                        <a:t> </a:t>
                      </a:r>
                      <a:r>
                        <a:rPr lang="de-DE" dirty="0" err="1"/>
                        <a:t>and</a:t>
                      </a:r>
                      <a:r>
                        <a:rPr lang="de-DE" dirty="0"/>
                        <a:t> </a:t>
                      </a:r>
                      <a:r>
                        <a:rPr lang="de-DE" dirty="0" err="1"/>
                        <a:t>archived</a:t>
                      </a:r>
                      <a:endParaRPr lang="de-DE"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80083">
                <a:tc>
                  <a:txBody>
                    <a:bodyPr/>
                    <a:lstStyle/>
                    <a:p>
                      <a:pPr algn="ctr">
                        <a:defRPr sz="1800">
                          <a:solidFill>
                            <a:srgbClr val="000000"/>
                          </a:solidFill>
                        </a:defRPr>
                      </a:pPr>
                      <a:r>
                        <a:rPr sz="200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a:t>
                      </a:r>
                      <a:r>
                        <a:rPr dirty="0"/>
                        <a:t> </a:t>
                      </a:r>
                      <a:r>
                        <a:rPr lang="en-GB" dirty="0"/>
                        <a:t>(BoM) </a:t>
                      </a:r>
                      <a:r>
                        <a:rPr dirty="0"/>
                        <a:t>for particular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9"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C Tooling Workgroup - ToolChain Capabilities - Copyright &amp; Authors Scanner"/>
          <p:cNvSpPr txBox="1">
            <a:spLocks noGrp="1"/>
          </p:cNvSpPr>
          <p:nvPr>
            <p:ph type="title"/>
          </p:nvPr>
        </p:nvSpPr>
        <p:spPr>
          <a:prstGeom prst="rect">
            <a:avLst/>
          </a:prstGeom>
        </p:spPr>
        <p:txBody>
          <a:bodyPr/>
          <a:lstStyle/>
          <a:p>
            <a:r>
              <a:rPr dirty="0" err="1"/>
              <a:t>ToolChain</a:t>
            </a:r>
            <a:r>
              <a:rPr dirty="0"/>
              <a:t> Capabilities - License, Copyright &amp; Author</a:t>
            </a:r>
            <a:r>
              <a:rPr lang="en-GB" dirty="0"/>
              <a:t>s</a:t>
            </a:r>
            <a:r>
              <a:rPr dirty="0"/>
              <a:t> Scanner</a:t>
            </a:r>
          </a:p>
        </p:txBody>
      </p:sp>
      <p:graphicFrame>
        <p:nvGraphicFramePr>
          <p:cNvPr id="182" name="Tabelle"/>
          <p:cNvGraphicFramePr/>
          <p:nvPr>
            <p:extLst>
              <p:ext uri="{D42A27DB-BD31-4B8C-83A1-F6EECF244321}">
                <p14:modId xmlns:p14="http://schemas.microsoft.com/office/powerpoint/2010/main" val="3771443650"/>
              </p:ext>
            </p:extLst>
          </p:nvPr>
        </p:nvGraphicFramePr>
        <p:xfrm>
          <a:off x="715432" y="1193800"/>
          <a:ext cx="10826683" cy="49644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GB" sz="2000">
                          <a:solidFill>
                            <a:schemeClr val="accent1"/>
                          </a:solidFill>
                          <a:sym typeface="Avenir Book"/>
                        </a:rPr>
                        <a:t>Mission</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a:t>Precise scanning of sources to determine exact situation for proper compliance declarations </a:t>
                      </a:r>
                      <a:endParaRPr lang="en-GB"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GB" sz="2000">
                          <a:solidFill>
                            <a:schemeClr val="accent1"/>
                          </a:solidFill>
                          <a:sym typeface="Avenir Book"/>
                        </a:rPr>
                        <a:t>Responsibility</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a:t>Ensure </a:t>
                      </a:r>
                      <a:r>
                        <a:rPr lang="en-GB" noProof="0"/>
                        <a:t>completeness </a:t>
                      </a:r>
                      <a:r>
                        <a:rPr lang="en-GB"/>
                        <a:t>and correctness of compliance information</a:t>
                      </a:r>
                      <a:endParaRPr lang="en-GB"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GB" sz="2000">
                          <a:solidFill>
                            <a:schemeClr val="accent1"/>
                          </a:solidFill>
                          <a:sym typeface="Avenir Book"/>
                        </a:rPr>
                        <a:t>Tasks</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a:t>Identify &amp; gather copyright statements</a:t>
                      </a:r>
                    </a:p>
                    <a:p>
                      <a:pPr marL="160420" indent="-160420" algn="l">
                        <a:spcBef>
                          <a:spcPts val="300"/>
                        </a:spcBef>
                        <a:buSzPct val="100000"/>
                        <a:buChar char="•"/>
                        <a:defRPr sz="1600">
                          <a:sym typeface="Avenir Book"/>
                        </a:defRPr>
                      </a:pPr>
                      <a:r>
                        <a:rPr lang="en-GB"/>
                        <a:t>Identify &amp; gather authors</a:t>
                      </a:r>
                    </a:p>
                    <a:p>
                      <a:pPr marL="160420" indent="-160420" algn="l">
                        <a:spcBef>
                          <a:spcPts val="300"/>
                        </a:spcBef>
                        <a:buSzPct val="100000"/>
                        <a:buChar char="•"/>
                        <a:defRPr sz="1600">
                          <a:sym typeface="Avenir Book"/>
                        </a:defRPr>
                      </a:pPr>
                      <a:r>
                        <a:rPr lang="en-GB"/>
                        <a:t>Identify &amp; gather effective licenses (e.g. license identifier &amp; if available license text)</a:t>
                      </a:r>
                    </a:p>
                    <a:p>
                      <a:pPr marL="160420" indent="-160420" algn="l">
                        <a:spcBef>
                          <a:spcPts val="300"/>
                        </a:spcBef>
                        <a:buSzPct val="100000"/>
                        <a:buChar char="•"/>
                        <a:defRPr sz="1600">
                          <a:sym typeface="Avenir Book"/>
                        </a:defRPr>
                      </a:pPr>
                      <a:r>
                        <a:rPr lang="en-GB"/>
                        <a:t>Identify &amp; gather changes and / or additions to license terms</a:t>
                      </a:r>
                      <a:endParaRPr lang="en-GB"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GB" sz="2000">
                          <a:solidFill>
                            <a:schemeClr val="accent1"/>
                          </a:solidFill>
                          <a:sym typeface="Avenir Book"/>
                        </a:rPr>
                        <a:t>Input</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a:t>Repository or file(s) to scan</a:t>
                      </a:r>
                      <a:endParaRPr lang="en-GB"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lang="en-GB" sz="2000">
                          <a:solidFill>
                            <a:schemeClr val="accent1"/>
                          </a:solidFill>
                          <a:sym typeface="Avenir Book"/>
                        </a:rPr>
                        <a:t>Output</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List of effective and declared licenses with links into code</a:t>
                      </a:r>
                    </a:p>
                    <a:p>
                      <a:pPr marL="160420" indent="-160420" algn="l">
                        <a:spcBef>
                          <a:spcPts val="300"/>
                        </a:spcBef>
                        <a:buSzPct val="100000"/>
                        <a:buChar char="•"/>
                        <a:defRPr sz="1600">
                          <a:sym typeface="Avenir Book"/>
                        </a:defRPr>
                      </a:pPr>
                      <a:r>
                        <a:rPr lang="en-GB" dirty="0"/>
                        <a:t>List of changed licenses with links into code</a:t>
                      </a:r>
                    </a:p>
                    <a:p>
                      <a:pPr marL="160420" indent="-160420" algn="l">
                        <a:spcBef>
                          <a:spcPts val="300"/>
                        </a:spcBef>
                        <a:buSzPct val="100000"/>
                        <a:buChar char="•"/>
                        <a:defRPr sz="1600">
                          <a:sym typeface="Avenir Book"/>
                        </a:defRPr>
                      </a:pPr>
                      <a:r>
                        <a:rPr lang="en-GB" dirty="0"/>
                        <a:t>List of copyright statements with links into code</a:t>
                      </a:r>
                    </a:p>
                    <a:p>
                      <a:pPr marL="160420" indent="-160420" algn="l">
                        <a:spcBef>
                          <a:spcPts val="300"/>
                        </a:spcBef>
                        <a:buSzPct val="100000"/>
                        <a:buChar char="•"/>
                        <a:defRPr sz="1600">
                          <a:sym typeface="Avenir Book"/>
                        </a:defRPr>
                      </a:pPr>
                      <a:r>
                        <a:rPr lang="en-GB" dirty="0"/>
                        <a:t>List of author information with links into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GB" sz="2000">
                          <a:solidFill>
                            <a:schemeClr val="accent1"/>
                          </a:solidFill>
                          <a:sym typeface="Avenir Book"/>
                        </a:rPr>
                        <a:t>Comments</a:t>
                      </a:r>
                      <a:endParaRPr lang="en-GB" sz="2000" dirty="0">
                        <a:solidFill>
                          <a:schemeClr val="accent1"/>
                        </a:solidFill>
                        <a:sym typeface="Avenir Book"/>
                      </a:endParaRP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TODO: Clarify granularity required to differentiate between author, </a:t>
                      </a:r>
                      <a:r>
                        <a:rPr lang="en-GB" dirty="0" err="1"/>
                        <a:t>commiter</a:t>
                      </a:r>
                      <a:r>
                        <a:rPr lang="en-GB" dirty="0"/>
                        <a:t> and 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2" name="Textfeld 1">
            <a:extLst>
              <a:ext uri="{FF2B5EF4-FFF2-40B4-BE49-F238E27FC236}">
                <a16:creationId xmlns:a16="http://schemas.microsoft.com/office/drawing/2014/main" id="{65D12810-765F-7B4E-A404-FA7074736D46}"/>
              </a:ext>
            </a:extLst>
          </p:cNvPr>
          <p:cNvSpPr txBox="1"/>
          <p:nvPr/>
        </p:nvSpPr>
        <p:spPr>
          <a:xfrm rot="20128512">
            <a:off x="45268" y="1156398"/>
            <a:ext cx="228043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chemeClr val="accent1"/>
                </a:solidFill>
                <a:effectLst/>
                <a:uFillTx/>
                <a:latin typeface="+mn-lt"/>
                <a:ea typeface="+mn-ea"/>
                <a:cs typeface="+mn-cs"/>
                <a:sym typeface="Avenir Book"/>
              </a:rPr>
              <a:t>State of work 30.3.22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dirty="0" err="1"/>
              <a:t>ToolChain</a:t>
            </a:r>
            <a:r>
              <a:rPr dirty="0"/>
              <a:t> Capabilities </a:t>
            </a:r>
            <a:r>
              <a:rPr lang="de-DE" dirty="0"/>
              <a:t>–</a:t>
            </a:r>
            <a:r>
              <a:rPr dirty="0"/>
              <a:t> </a:t>
            </a:r>
            <a:r>
              <a:rPr lang="de-DE" dirty="0"/>
              <a:t>CI/CD OSG </a:t>
            </a:r>
            <a:r>
              <a:rPr lang="de-DE" dirty="0" err="1"/>
              <a:t>Rule</a:t>
            </a:r>
            <a:r>
              <a:rPr lang="de-DE" dirty="0"/>
              <a:t> </a:t>
            </a:r>
            <a:r>
              <a:rPr lang="de-DE" dirty="0" err="1"/>
              <a:t>Enforcement</a:t>
            </a:r>
            <a:endParaRPr dirty="0"/>
          </a:p>
        </p:txBody>
      </p:sp>
      <p:graphicFrame>
        <p:nvGraphicFramePr>
          <p:cNvPr id="174" name="Tabelle"/>
          <p:cNvGraphicFramePr/>
          <p:nvPr>
            <p:extLst>
              <p:ext uri="{D42A27DB-BD31-4B8C-83A1-F6EECF244321}">
                <p14:modId xmlns:p14="http://schemas.microsoft.com/office/powerpoint/2010/main" val="2972767538"/>
              </p:ext>
            </p:extLst>
          </p:nvPr>
        </p:nvGraphicFramePr>
        <p:xfrm>
          <a:off x="715432" y="1193800"/>
          <a:ext cx="10826683" cy="4246955"/>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Ensure</a:t>
                      </a:r>
                      <a:r>
                        <a:rPr lang="de-DE" dirty="0"/>
                        <a:t> </a:t>
                      </a:r>
                      <a:r>
                        <a:rPr lang="de-DE" dirty="0" err="1"/>
                        <a:t>only</a:t>
                      </a:r>
                      <a:r>
                        <a:rPr lang="de-DE" dirty="0"/>
                        <a:t> </a:t>
                      </a:r>
                      <a:r>
                        <a:rPr lang="de-DE" dirty="0" err="1"/>
                        <a:t>compliant</a:t>
                      </a:r>
                      <a:r>
                        <a:rPr lang="de-DE" dirty="0"/>
                        <a:t> </a:t>
                      </a:r>
                      <a:r>
                        <a:rPr lang="de-DE" dirty="0" err="1"/>
                        <a:t>artifacts</a:t>
                      </a:r>
                      <a:r>
                        <a:rPr lang="de-DE" dirty="0"/>
                        <a:t> will </a:t>
                      </a:r>
                      <a:r>
                        <a:rPr lang="de-DE" dirty="0" err="1"/>
                        <a:t>leave</a:t>
                      </a:r>
                      <a:r>
                        <a:rPr lang="de-DE" dirty="0"/>
                        <a:t> </a:t>
                      </a:r>
                      <a:r>
                        <a:rPr lang="de-DE" dirty="0" err="1"/>
                        <a:t>the</a:t>
                      </a:r>
                      <a:r>
                        <a:rPr lang="de-DE" dirty="0"/>
                        <a:t> </a:t>
                      </a:r>
                      <a:r>
                        <a:rPr lang="de-DE" dirty="0" err="1"/>
                        <a:t>automated</a:t>
                      </a:r>
                      <a:r>
                        <a:rPr lang="de-DE" dirty="0"/>
                        <a:t> </a:t>
                      </a:r>
                      <a:r>
                        <a:rPr lang="de-DE" dirty="0" err="1"/>
                        <a:t>tool</a:t>
                      </a:r>
                      <a:r>
                        <a:rPr lang="de-DE" dirty="0"/>
                        <a:t> </a:t>
                      </a:r>
                      <a:r>
                        <a:rPr lang="de-DE" dirty="0" err="1"/>
                        <a:t>chain</a:t>
                      </a:r>
                      <a:r>
                        <a:rPr lang="de-DE" dirty="0"/>
                        <a:t> </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Break </a:t>
                      </a:r>
                      <a:r>
                        <a:rPr lang="de-DE" dirty="0" err="1"/>
                        <a:t>build</a:t>
                      </a:r>
                      <a:r>
                        <a:rPr lang="de-DE" dirty="0"/>
                        <a:t> </a:t>
                      </a:r>
                      <a:r>
                        <a:rPr lang="de-DE" dirty="0" err="1"/>
                        <a:t>or</a:t>
                      </a:r>
                      <a:r>
                        <a:rPr lang="de-DE" dirty="0"/>
                        <a:t> </a:t>
                      </a:r>
                      <a:r>
                        <a:rPr lang="de-DE" dirty="0" err="1"/>
                        <a:t>deployment</a:t>
                      </a:r>
                      <a:r>
                        <a:rPr lang="de-DE" dirty="0"/>
                        <a:t> on </a:t>
                      </a:r>
                      <a:r>
                        <a:rPr lang="de-DE" dirty="0" err="1"/>
                        <a:t>compliance</a:t>
                      </a:r>
                      <a:r>
                        <a:rPr lang="de-DE" dirty="0"/>
                        <a:t> </a:t>
                      </a:r>
                      <a:r>
                        <a:rPr lang="de-DE" dirty="0" err="1"/>
                        <a:t>violations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err="1"/>
                        <a:t>Verify</a:t>
                      </a:r>
                      <a:r>
                        <a:rPr lang="de-DE" dirty="0"/>
                        <a:t> </a:t>
                      </a:r>
                      <a:r>
                        <a:rPr lang="de-DE" dirty="0" err="1"/>
                        <a:t>compliance</a:t>
                      </a:r>
                      <a:r>
                        <a:rPr lang="de-DE" dirty="0"/>
                        <a:t> </a:t>
                      </a:r>
                      <a:r>
                        <a:rPr lang="de-DE" dirty="0" err="1"/>
                        <a:t>state</a:t>
                      </a:r>
                      <a:r>
                        <a:rPr lang="de-DE" dirty="0"/>
                        <a:t> </a:t>
                      </a:r>
                      <a:endParaRPr dirty="0"/>
                    </a:p>
                    <a:p>
                      <a:pPr marL="160420" indent="-160420" algn="l">
                        <a:spcBef>
                          <a:spcPts val="300"/>
                        </a:spcBef>
                        <a:buSzPct val="100000"/>
                        <a:buChar char="•"/>
                        <a:defRPr sz="1600">
                          <a:sym typeface="Avenir Book"/>
                        </a:defRPr>
                      </a:pPr>
                      <a:r>
                        <a:rPr lang="de-DE" dirty="0"/>
                        <a:t>Interrupt </a:t>
                      </a:r>
                      <a:r>
                        <a:rPr lang="de-DE" dirty="0" err="1"/>
                        <a:t>automated</a:t>
                      </a:r>
                      <a:r>
                        <a:rPr lang="de-DE" dirty="0"/>
                        <a:t> </a:t>
                      </a:r>
                      <a:r>
                        <a:rPr lang="de-DE" dirty="0" err="1"/>
                        <a:t>build</a:t>
                      </a:r>
                      <a:r>
                        <a:rPr lang="de-DE" dirty="0"/>
                        <a:t>/</a:t>
                      </a:r>
                      <a:r>
                        <a:rPr lang="de-DE" dirty="0" err="1"/>
                        <a:t>deployment</a:t>
                      </a:r>
                      <a:r>
                        <a:rPr lang="de-DE" dirty="0"/>
                        <a:t> </a:t>
                      </a:r>
                      <a:r>
                        <a:rPr lang="de-DE" dirty="0" err="1"/>
                        <a:t>processing</a:t>
                      </a:r>
                      <a:r>
                        <a:rPr lang="de-DE" dirty="0"/>
                        <a:t> in </a:t>
                      </a:r>
                      <a:r>
                        <a:rPr lang="de-DE" dirty="0" err="1"/>
                        <a:t>case</a:t>
                      </a:r>
                      <a:r>
                        <a:rPr lang="de-DE" dirty="0"/>
                        <a:t> </a:t>
                      </a:r>
                      <a:r>
                        <a:rPr lang="de-DE" dirty="0" err="1"/>
                        <a:t>of</a:t>
                      </a:r>
                      <a:r>
                        <a:rPr lang="de-DE" dirty="0"/>
                        <a:t> </a:t>
                      </a:r>
                      <a:r>
                        <a:rPr lang="de-DE" dirty="0" err="1"/>
                        <a:t>violations</a:t>
                      </a:r>
                      <a:endParaRPr dirty="0"/>
                    </a:p>
                    <a:p>
                      <a:pPr marL="160420" indent="-160420" algn="l">
                        <a:spcBef>
                          <a:spcPts val="300"/>
                        </a:spcBef>
                        <a:buSzPct val="100000"/>
                        <a:buChar char="•"/>
                        <a:defRPr sz="1600">
                          <a:sym typeface="Avenir Book"/>
                        </a:defRPr>
                      </a:pPr>
                      <a:r>
                        <a:rPr lang="de-DE" dirty="0"/>
                        <a:t>Log </a:t>
                      </a:r>
                      <a:r>
                        <a:rPr lang="de-DE" dirty="0" err="1"/>
                        <a:t>event</a:t>
                      </a:r>
                      <a:r>
                        <a:rPr lang="de-DE" dirty="0"/>
                        <a:t> </a:t>
                      </a:r>
                      <a:r>
                        <a:rPr lang="de-DE" dirty="0" err="1"/>
                        <a:t>and</a:t>
                      </a:r>
                      <a:r>
                        <a:rPr lang="de-DE" dirty="0"/>
                        <a:t> </a:t>
                      </a:r>
                      <a:r>
                        <a:rPr lang="de-DE" dirty="0" err="1"/>
                        <a:t>causes</a:t>
                      </a:r>
                      <a:endParaRPr lang="de-DE" dirty="0"/>
                    </a:p>
                    <a:p>
                      <a:pPr marL="160420" indent="-160420" algn="l">
                        <a:spcBef>
                          <a:spcPts val="300"/>
                        </a:spcBef>
                        <a:buSzPct val="100000"/>
                        <a:buChar char="•"/>
                        <a:defRPr sz="1600">
                          <a:sym typeface="Avenir Book"/>
                        </a:defRPr>
                      </a:pPr>
                      <a:r>
                        <a:rPr lang="de-DE" dirty="0"/>
                        <a:t>Alert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Automation </a:t>
                      </a:r>
                      <a:r>
                        <a:rPr lang="de-DE" dirty="0" err="1"/>
                        <a:t>event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a:t>
                      </a:r>
                      <a:r>
                        <a:rPr lang="de-DE" dirty="0" err="1"/>
                        <a:t>Confirmation</a:t>
                      </a:r>
                      <a:r>
                        <a:rPr lang="de-DE" dirty="0"/>
                        <a:t>“ </a:t>
                      </a:r>
                      <a:r>
                        <a:rPr lang="de-DE" dirty="0" err="1"/>
                        <a:t>or</a:t>
                      </a:r>
                      <a:r>
                        <a:rPr lang="de-DE" dirty="0"/>
                        <a:t> „break“ </a:t>
                      </a:r>
                      <a:r>
                        <a:rPr lang="de-DE" dirty="0" err="1"/>
                        <a:t>event</a:t>
                      </a:r>
                      <a:endParaRPr lang="de-DE" dirty="0"/>
                    </a:p>
                    <a:p>
                      <a:pPr marL="160420" indent="-160420" algn="l">
                        <a:spcBef>
                          <a:spcPts val="300"/>
                        </a:spcBef>
                        <a:buSzPct val="100000"/>
                        <a:buChar char="•"/>
                        <a:defRPr sz="1600">
                          <a:sym typeface="Avenir Book"/>
                        </a:defRPr>
                      </a:pPr>
                      <a:r>
                        <a:rPr lang="de-DE" dirty="0"/>
                        <a:t>Log </a:t>
                      </a:r>
                      <a:r>
                        <a:rPr lang="de-DE" dirty="0" err="1"/>
                        <a:t>entry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extLst>
      <p:ext uri="{BB962C8B-B14F-4D97-AF65-F5344CB8AC3E}">
        <p14:creationId xmlns:p14="http://schemas.microsoft.com/office/powerpoint/2010/main" val="1070589051"/>
      </p:ext>
    </p:extLst>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2864</Words>
  <Application>Microsoft Macintosh PowerPoint</Application>
  <PresentationFormat>Breitbild</PresentationFormat>
  <Paragraphs>543</Paragraphs>
  <Slides>28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Arial</vt:lpstr>
      <vt:lpstr>Avenir Book</vt:lpstr>
      <vt:lpstr>Avenir Book Oblique</vt:lpstr>
      <vt:lpstr>Avenir Heavy</vt:lpstr>
      <vt:lpstr>Wingdings</vt:lpstr>
      <vt:lpstr>Office-Design</vt:lpstr>
      <vt:lpstr>Capability Map</vt:lpstr>
      <vt:lpstr>Changelog</vt:lpstr>
      <vt:lpstr>ToolChain Capabilities - Overview</vt:lpstr>
      <vt:lpstr>ToolChain Capabilities - Package Crawler/Finder</vt:lpstr>
      <vt:lpstr>ToolChain Capabilities - Dependency Analyzer (Source)</vt:lpstr>
      <vt:lpstr>ToolChain Capabilities - Dependency Analyzer (Binary)</vt:lpstr>
      <vt:lpstr>ToolChain Capabilities - Depdendency Analyzer (Container)</vt:lpstr>
      <vt:lpstr>ToolChain Capabilities - License, Copyright &amp; Authors Scanner</vt:lpstr>
      <vt:lpstr>ToolChain Capabilities – CI/CD OSG Rule Enforcement</vt:lpstr>
      <vt:lpstr>ToolChain Capabilities – Input Condition Management</vt:lpstr>
      <vt:lpstr>ToolChain Capabilities - Snippet Scanner</vt:lpstr>
      <vt:lpstr>ToolChain Capabilities - Package Data Repository</vt:lpstr>
      <vt:lpstr>ToolChain Capabilities - Situation Data (Structure of Solution, Circumstances, etc.)</vt:lpstr>
      <vt:lpstr>ToolChain Capabilities - Policies &amp; Rules</vt:lpstr>
      <vt:lpstr>ToolChain Capabilities - COTS Management</vt:lpstr>
      <vt:lpstr>ToolChain Capabilities - Legal Solver</vt:lpstr>
      <vt:lpstr>ToolChain Capabilities - License Repository</vt:lpstr>
      <vt:lpstr>ToolChain Capabilities - Compliance Artefact Generator</vt:lpstr>
      <vt:lpstr>ToolChain Capabilities - Approval Flow</vt:lpstr>
      <vt:lpstr>ToolChain Capabilities - User &amp; Role Management</vt:lpstr>
      <vt:lpstr>ToolChain Capabilities - Audit Log</vt:lpstr>
      <vt:lpstr>ToolChain Capabilities - Reporting &amp; Analytics</vt:lpstr>
      <vt:lpstr>ToolChain Capabilities - Tool Orchestrator</vt:lpstr>
      <vt:lpstr>ToolChain Capabilities (v1.3.1) – Mapping of Tools (example BANG)</vt:lpstr>
      <vt:lpstr>ToolChain Capabilities (v1.3.1) – Mapping of Tools (example Software Heritage)</vt:lpstr>
      <vt:lpstr>ToolChain Capabilities (v1.3.1) – Mapping of Tools (example TERN) </vt:lpstr>
      <vt:lpstr>ToolChain Capabilities (v1.3.1) – Mapping of Tools (example ClearlyDefined) </vt:lpstr>
      <vt:lpstr>ToolChain Capabilities (v1.3.1) – Mapping of Tools (example TrustSource Scanners)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Map</dc:title>
  <dc:creator>Peter Ellsiepen</dc:creator>
  <cp:lastModifiedBy>Jan Thielscher</cp:lastModifiedBy>
  <cp:revision>47</cp:revision>
  <cp:lastPrinted>2019-12-06T17:03:19Z</cp:lastPrinted>
  <dcterms:modified xsi:type="dcterms:W3CDTF">2022-03-30T08:50:09Z</dcterms:modified>
</cp:coreProperties>
</file>