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89" r:id="rId10"/>
    <p:sldId id="291" r:id="rId11"/>
    <p:sldId id="266" r:id="rId12"/>
    <p:sldId id="263" r:id="rId13"/>
    <p:sldId id="264" r:id="rId14"/>
    <p:sldId id="29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95" r:id="rId26"/>
    <p:sldId id="280" r:id="rId27"/>
    <p:sldId id="284" r:id="rId28"/>
    <p:sldId id="285" r:id="rId29"/>
    <p:sldId id="288" r:id="rId30"/>
    <p:sldId id="286" r:id="rId31"/>
    <p:sldId id="293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4"/>
    <p:restoredTop sz="97030"/>
  </p:normalViewPr>
  <p:slideViewPr>
    <p:cSldViewPr snapToGrid="0">
      <p:cViewPr>
        <p:scale>
          <a:sx n="154" d="100"/>
          <a:sy n="154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95160" y="1271520"/>
            <a:ext cx="10801080" cy="50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0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03544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 dirty="0"/>
              <a:t>Open Source Compliance </a:t>
            </a:r>
            <a:r>
              <a:rPr lang="de-DE" dirty="0" err="1"/>
              <a:t>Capability</a:t>
            </a:r>
            <a:r>
              <a:rPr lang="de-DE" dirty="0"/>
              <a:t> Model  (v1.5.0)</a:t>
            </a:r>
            <a:endParaRPr dirty="0"/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ijnhemel/binaryanalysis-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rPr dirty="0"/>
              <a:t>OC Tooling Reference Workgroup - </a:t>
            </a:r>
            <a:r>
              <a:rPr lang="de-DE" dirty="0"/>
              <a:t>v</a:t>
            </a:r>
            <a:r>
              <a:rPr dirty="0"/>
              <a:t>1</a:t>
            </a:r>
            <a:r>
              <a:rPr lang="de-DE" dirty="0"/>
              <a:t>.5.1</a:t>
            </a:r>
            <a:endParaRPr dirty="0"/>
          </a:p>
        </p:txBody>
      </p:sp>
      <p:sp>
        <p:nvSpPr>
          <p:cNvPr id="63" name="v1.1 by Dr. Peter Ellsiepen (ESA) &amp; Jan Thielscher (TrustSource), 25.11.2019"/>
          <p:cNvSpPr txBox="1"/>
          <p:nvPr/>
        </p:nvSpPr>
        <p:spPr>
          <a:xfrm>
            <a:off x="2093508" y="3985528"/>
            <a:ext cx="454707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lang="de-DE" dirty="0"/>
              <a:t>V1.5.0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May 11th 2022 </a:t>
            </a:r>
          </a:p>
          <a:p>
            <a:r>
              <a:rPr dirty="0"/>
              <a:t>v1.</a:t>
            </a:r>
            <a:r>
              <a:rPr lang="en-GB" dirty="0"/>
              <a:t>4.0</a:t>
            </a:r>
            <a:r>
              <a:rPr dirty="0"/>
              <a:t> by </a:t>
            </a:r>
            <a:r>
              <a:rPr lang="de-DE" dirty="0"/>
              <a:t>Open Chain </a:t>
            </a:r>
            <a:r>
              <a:rPr lang="de-DE" dirty="0" err="1"/>
              <a:t>Tooling</a:t>
            </a:r>
            <a:r>
              <a:rPr lang="de-DE" dirty="0"/>
              <a:t> Workgroup, 30.3.22</a:t>
            </a:r>
            <a:br>
              <a:rPr lang="de-DE" dirty="0"/>
            </a:br>
            <a:r>
              <a:rPr lang="de-DE" dirty="0"/>
              <a:t>v1.3.2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dirty="0"/>
              <a:t>Dr. Peter Ellsiepen (ESA) &amp; Jan Thielscher (</a:t>
            </a:r>
            <a:r>
              <a:rPr dirty="0" err="1"/>
              <a:t>TrustSource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248401374"/>
              </p:ext>
            </p:extLst>
          </p:nvPr>
        </p:nvGraphicFramePr>
        <p:xfrm>
          <a:off x="715432" y="1193800"/>
          <a:ext cx="10826683" cy="39992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all </a:t>
                      </a:r>
                      <a:r>
                        <a:rPr lang="de-DE" dirty="0" err="1"/>
                        <a:t>copyright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holders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will not </a:t>
                      </a:r>
                      <a:r>
                        <a:rPr lang="de-DE" dirty="0" err="1"/>
                        <a:t>claim</a:t>
                      </a:r>
                      <a:r>
                        <a:rPr lang="de-DE" dirty="0"/>
                        <a:t> back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Prevent code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entering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agreed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terms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seeked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repo-owner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Link 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Pull-</a:t>
                      </a:r>
                      <a:r>
                        <a:rPr lang="de-DE" dirty="0" err="1"/>
                        <a:t>request</a:t>
                      </a:r>
                      <a:r>
                        <a:rPr lang="de-DE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code </a:t>
                      </a:r>
                      <a:r>
                        <a:rPr lang="de-DE" dirty="0" err="1"/>
                        <a:t>commited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confirmations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commiters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apply</a:t>
                      </a:r>
                      <a:r>
                        <a:rPr lang="de-DE" dirty="0"/>
                        <a:t> CLA-</a:t>
                      </a:r>
                      <a:r>
                        <a:rPr lang="de-DE" dirty="0" err="1"/>
                        <a:t>Assistant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6F4D2C-57B9-40DB-BDDA-22A70163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1753883804"/>
              </p:ext>
            </p:extLst>
          </p:nvPr>
        </p:nvGraphicFramePr>
        <p:xfrm>
          <a:off x="715432" y="1193800"/>
          <a:ext cx="10826683" cy="4586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Identify pieces of original code (source, object, binary) by comparing against known codebase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modification of identified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Comparison basis (known data sets)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List of potential infringements with links to potential matches (e.g. in existing</a:t>
                      </a:r>
                      <a:r>
                        <a:rPr lang="en-GB" sz="1400" baseline="0" noProof="0" dirty="0"/>
                        <a:t> </a:t>
                      </a:r>
                      <a:r>
                        <a:rPr lang="en-GB" sz="14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Weighting/ordering</a:t>
                      </a:r>
                      <a:r>
                        <a:rPr lang="en-GB" sz="1400" baseline="0" noProof="0" dirty="0"/>
                        <a:t> of potential matches</a:t>
                      </a:r>
                      <a:endParaRPr lang="en-GB" sz="1400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Similarity analysis also allows delta analysis to be performed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004FD-7846-9420-98FC-69536DD9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974107578"/>
              </p:ext>
            </p:extLst>
          </p:nvPr>
        </p:nvGraphicFramePr>
        <p:xfrm>
          <a:off x="703115" y="1116798"/>
          <a:ext cx="10826683" cy="5038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 and clearing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 on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8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Single point of truth for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Store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verification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concenring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correctness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search capabilities to identify </a:t>
                      </a:r>
                      <a:r>
                        <a:rPr lang="en-GB" noProof="0" dirty="0"/>
                        <a:t>existing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authentication</a:t>
                      </a:r>
                      <a:r>
                        <a:rPr lang="en-GB" dirty="0"/>
                        <a:t>/authorization</a:t>
                      </a:r>
                      <a:r>
                        <a:rPr dirty="0"/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metadata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metadata, including package type (e.g. OSS, COTS, internal) and completion/ verification</a:t>
                      </a:r>
                      <a:r>
                        <a:rPr lang="en-GB" baseline="0" dirty="0"/>
                        <a:t> status of </a:t>
                      </a:r>
                      <a:r>
                        <a:rPr lang="en-GB" dirty="0"/>
                        <a:t>associated </a:t>
                      </a:r>
                      <a:r>
                        <a:rPr lang="en-GB" baseline="0" dirty="0"/>
                        <a:t>metadata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Dependency structures (</a:t>
                      </a:r>
                      <a:r>
                        <a:rPr lang="en-GB" dirty="0"/>
                        <a:t>depends on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Optional: relate known vulnerability information </a:t>
                      </a:r>
                      <a:r>
                        <a:rPr lang="de-DE" dirty="0"/>
                        <a:t>(not OSC </a:t>
                      </a:r>
                      <a:r>
                        <a:rPr lang="de-DE" dirty="0" err="1"/>
                        <a:t>specific</a:t>
                      </a:r>
                      <a:r>
                        <a:rPr lang="de-DE" dirty="0"/>
                        <a:t>, but a </a:t>
                      </a:r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place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Archive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Tools </a:t>
                      </a:r>
                      <a:r>
                        <a:rPr lang="de-DE" dirty="0" err="1"/>
                        <a:t>supporting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not limited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beeing</a:t>
                      </a:r>
                      <a:r>
                        <a:rPr lang="de-DE" dirty="0"/>
                        <a:t> separate.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8E701-6F91-6385-3700-C2938373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1740560896"/>
              </p:ext>
            </p:extLst>
          </p:nvPr>
        </p:nvGraphicFramePr>
        <p:xfrm>
          <a:off x="573759" y="1046301"/>
          <a:ext cx="10003300" cy="53333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Provide bracket for all compliance relevant information that is not directly related to source </a:t>
                      </a:r>
                      <a:r>
                        <a:rPr lang="en-GB" sz="1400" dirty="0"/>
                        <a:t>of a product / distribution item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Ensure completeness of </a:t>
                      </a:r>
                      <a:r>
                        <a:rPr lang="en-GB" sz="1400" dirty="0"/>
                        <a:t>case</a:t>
                      </a:r>
                      <a:r>
                        <a:rPr sz="1400"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all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 specific information,</a:t>
                      </a:r>
                      <a:r>
                        <a:rPr lang="en-GB" sz="1400" dirty="0"/>
                        <a:t> including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change &amp; linkage status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(via </a:t>
                      </a:r>
                      <a:r>
                        <a:rPr lang="de-DE" sz="1400" dirty="0" err="1"/>
                        <a:t>history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Follow the release cycle of a particular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Build canvas for reporting and 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composition</a:t>
                      </a:r>
                      <a:r>
                        <a:rPr lang="de-DE" sz="1400" dirty="0"/>
                        <a:t> &amp; in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</a:t>
                      </a:r>
                      <a:endParaRPr lang="de-DE"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Versioning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results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map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Business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business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model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, external </a:t>
                      </a:r>
                      <a:r>
                        <a:rPr lang="de-DE" sz="1400" dirty="0" err="1"/>
                        <a:t>contractual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Software Bill of Materials (SBOM) + Component meta data (see </a:t>
                      </a:r>
                      <a:r>
                        <a:rPr lang="en-GB" sz="1400" dirty="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External components, e.g. runtime environments, middleware or resources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solution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delivery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, source (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 , COTS and </a:t>
                      </a:r>
                      <a:r>
                        <a:rPr lang="de-DE" sz="1400" dirty="0" err="1"/>
                        <a:t>combinations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these</a:t>
                      </a:r>
                      <a:r>
                        <a:rPr lang="de-DE" sz="14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Participants / Stakeholders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audience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Approval</a:t>
                      </a:r>
                      <a:r>
                        <a:rPr lang="de-DE" sz="1400" dirty="0"/>
                        <a:t> Feedback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2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events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changes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05CF23-DF4A-C9FE-E8D6-D787B53B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4007623334"/>
              </p:ext>
            </p:extLst>
          </p:nvPr>
        </p:nvGraphicFramePr>
        <p:xfrm>
          <a:off x="573759" y="1104347"/>
          <a:ext cx="10826683" cy="4121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Interpret all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deltas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warnings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Check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business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Case Data (</a:t>
                      </a:r>
                      <a:r>
                        <a:rPr lang="de-DE" dirty="0" err="1"/>
                        <a:t>see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Policy &amp; Rules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Legal </a:t>
                      </a:r>
                      <a:r>
                        <a:rPr lang="de-DE" dirty="0" err="1"/>
                        <a:t>interpretation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Analysis 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further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Review after </a:t>
                      </a:r>
                      <a:r>
                        <a:rPr lang="de-DE" dirty="0" err="1"/>
                        <a:t>re</a:t>
                      </a:r>
                      <a:r>
                        <a:rPr lang="de-DE" dirty="0"/>
                        <a:t>-draw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8688DB-8C6E-A81D-17BB-1E7D89DA6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432901041"/>
              </p:ext>
            </p:extLst>
          </p:nvPr>
        </p:nvGraphicFramePr>
        <p:xfrm>
          <a:off x="573759" y="1063840"/>
          <a:ext cx="10915126" cy="429786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7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Capturing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Organisation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interpretation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objectives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goals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Represent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derived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organisations</a:t>
                      </a:r>
                      <a:r>
                        <a:rPr lang="de-DE" sz="1400" dirty="0"/>
                        <a:t> legal </a:t>
                      </a:r>
                      <a:r>
                        <a:rPr lang="de-DE" sz="1400" dirty="0" err="1"/>
                        <a:t>understanding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93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Rules </a:t>
                      </a:r>
                      <a:r>
                        <a:rPr lang="de-DE" sz="1400" dirty="0" err="1"/>
                        <a:t>how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treat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legal circumstances, e.g. commercial aspects, trade secrets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or IP protection </a:t>
                      </a:r>
                      <a:r>
                        <a:rPr lang="en-GB" sz="1400" dirty="0"/>
                        <a:t>requirements</a:t>
                      </a:r>
                      <a:r>
                        <a:rPr sz="1400" dirty="0"/>
                        <a:t>, etc.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Translate</a:t>
                      </a:r>
                      <a:r>
                        <a:rPr lang="de-DE" sz="1400" dirty="0"/>
                        <a:t> human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policies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instructions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Document </a:t>
                      </a:r>
                      <a:r>
                        <a:rPr lang="de-DE" sz="1400" dirty="0"/>
                        <a:t>/ Track </a:t>
                      </a:r>
                      <a:r>
                        <a:rPr sz="1400" dirty="0"/>
                        <a:t>changes in project specific </a:t>
                      </a:r>
                      <a:r>
                        <a:rPr lang="de-DE" sz="1400" dirty="0" err="1"/>
                        <a:t>allow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 lists or </a:t>
                      </a:r>
                      <a:r>
                        <a:rPr lang="de-DE" sz="1400" dirty="0" err="1"/>
                        <a:t>deny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Allow managing groups of projects with consistent policies &amp;</a:t>
                      </a:r>
                      <a:r>
                        <a:rPr lang="en-GB" sz="1400" baseline="0" dirty="0"/>
                        <a:t> rules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baseline="0" dirty="0"/>
                        <a:t>Optional: Store open source policy for reference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Legal requirements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particular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application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scenarios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Contents allow- and deny-l</a:t>
                      </a:r>
                      <a:r>
                        <a:rPr sz="1400" dirty="0" err="1"/>
                        <a:t>ists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Project specific r</a:t>
                      </a:r>
                      <a:r>
                        <a:rPr lang="de-DE" sz="1400" dirty="0" err="1"/>
                        <a:t>u</a:t>
                      </a:r>
                      <a:r>
                        <a:rPr sz="1400" dirty="0"/>
                        <a:t>les </a:t>
                      </a:r>
                      <a:r>
                        <a:rPr lang="de-DE" sz="1400" dirty="0"/>
                        <a:t>and</a:t>
                      </a:r>
                      <a:r>
                        <a:rPr sz="1400" dirty="0"/>
                        <a:t> policies</a:t>
                      </a:r>
                      <a:r>
                        <a:rPr lang="de-DE" sz="1400" dirty="0"/>
                        <a:t> (e.g. </a:t>
                      </a:r>
                      <a:r>
                        <a:rPr lang="de-DE" sz="1400" dirty="0" err="1"/>
                        <a:t>versions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OpenSSF</a:t>
                      </a:r>
                      <a:r>
                        <a:rPr lang="de-DE" sz="1400" dirty="0"/>
                        <a:t> Score,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viability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COTS Management</a:t>
            </a:r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556663307"/>
              </p:ext>
            </p:extLst>
          </p:nvPr>
        </p:nvGraphicFramePr>
        <p:xfrm>
          <a:off x="715432" y="1193800"/>
          <a:ext cx="10826683" cy="421778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2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</a:t>
                      </a:r>
                      <a:r>
                        <a:rPr lang="en-GB" dirty="0"/>
                        <a:t>Commercial-</a:t>
                      </a:r>
                      <a:r>
                        <a:rPr dirty="0"/>
                        <a:t>Of</a:t>
                      </a:r>
                      <a:r>
                        <a:rPr lang="en-GB" dirty="0"/>
                        <a:t>f-</a:t>
                      </a:r>
                      <a:r>
                        <a:rPr dirty="0"/>
                        <a:t>The</a:t>
                      </a:r>
                      <a:r>
                        <a:rPr lang="en-GB" dirty="0"/>
                        <a:t>-</a:t>
                      </a:r>
                      <a:r>
                        <a:rPr dirty="0"/>
                        <a:t>Shelf (COTS) and infrastructure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tracking</a:t>
                      </a:r>
                      <a:r>
                        <a:rPr lang="de-DE" dirty="0"/>
                        <a:t> </a:t>
                      </a:r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</a:t>
                      </a:r>
                      <a:r>
                        <a:rPr lang="de-DE" dirty="0" err="1"/>
                        <a:t>components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concerning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vulnerability and compliance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and provide data for </a:t>
                      </a:r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or infrastructure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place to store </a:t>
                      </a:r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and </a:t>
                      </a:r>
                      <a:r>
                        <a:rPr lang="de-DE" dirty="0" err="1"/>
                        <a:t>their</a:t>
                      </a:r>
                      <a:r>
                        <a:rPr lang="de-DE" dirty="0"/>
                        <a:t> SBOMs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Store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about</a:t>
                      </a:r>
                      <a:r>
                        <a:rPr lang="de-DE" dirty="0"/>
                        <a:t> 3rd </a:t>
                      </a:r>
                      <a:r>
                        <a:rPr lang="de-DE" dirty="0" err="1"/>
                        <a:t>party</a:t>
                      </a:r>
                      <a:r>
                        <a:rPr lang="de-DE" dirty="0"/>
                        <a:t>/private </a:t>
                      </a:r>
                      <a:r>
                        <a:rPr lang="de-DE" dirty="0" err="1"/>
                        <a:t>commercial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conditions</a:t>
                      </a:r>
                      <a:r>
                        <a:rPr lang="de-DE" dirty="0"/>
                        <a:t> (</a:t>
                      </a:r>
                      <a:r>
                        <a:rPr dirty="0"/>
                        <a:t>license information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Review 3</a:t>
                      </a:r>
                      <a:r>
                        <a:rPr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assemblies for known vulnerabilities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data</a:t>
                      </a:r>
                      <a:r>
                        <a:rPr lang="en-GB" dirty="0"/>
                        <a:t> and metadata (if known)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data and metadata (updated)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License information about 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party components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0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403009656"/>
              </p:ext>
            </p:extLst>
          </p:nvPr>
        </p:nvGraphicFramePr>
        <p:xfrm>
          <a:off x="715432" y="1193800"/>
          <a:ext cx="10826683" cy="44513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legal rights and obligations resulting from the usage of the listed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requirements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license information from all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(recent BoMs, infrastructure and COTS)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circumstances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license obligations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Composition analysis of all project related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, their status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circumstances and requirements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project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List of legal obligations </a:t>
                      </a:r>
                      <a:r>
                        <a:rPr lang="de-DE" dirty="0"/>
                        <a:t>and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) </a:t>
                      </a:r>
                      <a:r>
                        <a:rPr dirty="0"/>
                        <a:t>by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and mitigation hints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Independent from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status the analysis results may </a:t>
                      </a:r>
                      <a:r>
                        <a:rPr lang="en-GB" dirty="0"/>
                        <a:t>vary depending on</a:t>
                      </a:r>
                      <a:r>
                        <a:rPr dirty="0"/>
                        <a:t> changes in the circumstances. Thus analysis results should be versioned to allow allocation to </a:t>
                      </a:r>
                      <a:r>
                        <a:rPr lang="en-GB" dirty="0"/>
                        <a:t>related circumstances.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How to handle jurisdiction specific decisions? Would this be the place to put the information?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4083DD-E344-A28D-D86D-E5BC0D19362E}"/>
              </a:ext>
            </a:extLst>
          </p:cNvPr>
          <p:cNvSpPr txBox="1"/>
          <p:nvPr/>
        </p:nvSpPr>
        <p:spPr>
          <a:xfrm rot="20165253">
            <a:off x="6774873" y="581891"/>
            <a:ext cx="12769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Start 8.6.22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1145468036"/>
              </p:ext>
            </p:extLst>
          </p:nvPr>
        </p:nvGraphicFramePr>
        <p:xfrm>
          <a:off x="715432" y="1193800"/>
          <a:ext cx="10826683" cy="42263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Capture</a:t>
                      </a:r>
                      <a:r>
                        <a:rPr lang="en-GB" baseline="0" dirty="0"/>
                        <a:t> and archive</a:t>
                      </a:r>
                      <a:r>
                        <a:rPr dirty="0"/>
                        <a:t> legal information</a:t>
                      </a:r>
                      <a:r>
                        <a:rPr lang="en-GB" dirty="0"/>
                        <a:t> about licenses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and provide</a:t>
                      </a:r>
                      <a:r>
                        <a:rPr dirty="0"/>
                        <a:t> legal information</a:t>
                      </a:r>
                      <a:r>
                        <a:rPr lang="en-GB" dirty="0"/>
                        <a:t> about licenses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Capture all license information including derived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license data changes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reference for original license texts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License data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License data</a:t>
                      </a:r>
                      <a:r>
                        <a:rPr lang="en-GB" dirty="0"/>
                        <a:t> (updated)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be combined with legal solver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decided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separate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A </a:t>
                      </a:r>
                      <a:r>
                        <a:rPr lang="de-DE" dirty="0" err="1"/>
                        <a:t>solver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solver</a:t>
                      </a:r>
                      <a:r>
                        <a:rPr lang="de-DE" dirty="0"/>
                        <a:t> also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a human </a:t>
                      </a:r>
                      <a:r>
                        <a:rPr lang="de-DE" dirty="0" err="1"/>
                        <a:t>worker</a:t>
                      </a:r>
                      <a:r>
                        <a:rPr lang="de-DE" dirty="0"/>
                        <a:t>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585829365"/>
              </p:ext>
            </p:extLst>
          </p:nvPr>
        </p:nvGraphicFramePr>
        <p:xfrm>
          <a:off x="715432" y="1193800"/>
          <a:ext cx="10826683" cy="49657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Generate </a:t>
                      </a:r>
                      <a:r>
                        <a:rPr lang="en-GB" dirty="0"/>
                        <a:t>documentation</a:t>
                      </a:r>
                      <a:r>
                        <a:rPr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Compliance Managers in completing tasks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Link documentation with documentation objects (version management)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</a:t>
                      </a:r>
                      <a:r>
                        <a:rPr dirty="0"/>
                        <a:t>versioned </a:t>
                      </a:r>
                      <a:r>
                        <a:rPr lang="en-GB" dirty="0"/>
                        <a:t>packages </a:t>
                      </a:r>
                      <a:r>
                        <a:rPr dirty="0"/>
                        <a:t>to </a:t>
                      </a:r>
                      <a:r>
                        <a:rPr lang="en-GB" dirty="0"/>
                        <a:t>be documented</a:t>
                      </a:r>
                      <a:r>
                        <a:rPr dirty="0"/>
                        <a:t> (BoMs)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 </a:t>
                      </a:r>
                      <a:r>
                        <a:rPr lang="en-GB" dirty="0"/>
                        <a:t>with respect to</a:t>
                      </a:r>
                      <a:r>
                        <a:rPr dirty="0"/>
                        <a:t> particular circumstances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Pre-assembled stub with all existing information (e.g. from repository)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Identified </a:t>
                      </a:r>
                      <a:r>
                        <a:rPr lang="en-GB" dirty="0"/>
                        <a:t>TODOs</a:t>
                      </a:r>
                      <a:r>
                        <a:rPr dirty="0"/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We might consider to </a:t>
                      </a:r>
                      <a:r>
                        <a:rPr lang="de-DE" dirty="0" err="1"/>
                        <a:t>define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a specific output format</a:t>
                      </a:r>
                      <a:r>
                        <a:rPr lang="en-GB" dirty="0"/>
                        <a:t> (e.g. PDF, JSON,</a:t>
                      </a:r>
                      <a:r>
                        <a:rPr lang="en-GB" baseline="0" dirty="0"/>
                        <a:t> SPDX, etc.)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83133"/>
              </p:ext>
            </p:extLst>
          </p:nvPr>
        </p:nvGraphicFramePr>
        <p:xfrm>
          <a:off x="665655" y="1161100"/>
          <a:ext cx="11011340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Comments/</a:t>
                      </a:r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Changes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>
                          <a:latin typeface="+mn-lt"/>
                        </a:rPr>
                        <a:t>Initial </a:t>
                      </a:r>
                      <a:r>
                        <a:rPr lang="de-DE" sz="1200" b="0" i="0" dirty="0" err="1">
                          <a:latin typeface="+mn-lt"/>
                        </a:rPr>
                        <a:t>draft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Rename</a:t>
                      </a:r>
                      <a:r>
                        <a:rPr lang="de-DE" sz="1200" b="0" i="0" dirty="0">
                          <a:latin typeface="+mn-lt"/>
                        </a:rPr>
                        <a:t> Case Data =&gt; Situation Data, </a:t>
                      </a:r>
                      <a:r>
                        <a:rPr lang="de-DE" sz="1200" b="0" i="0" dirty="0" err="1">
                          <a:latin typeface="+mn-lt"/>
                        </a:rPr>
                        <a:t>delete</a:t>
                      </a:r>
                      <a:r>
                        <a:rPr lang="de-DE" sz="1200" b="0" i="0" dirty="0">
                          <a:latin typeface="+mn-lt"/>
                        </a:rPr>
                        <a:t> „Compliance </a:t>
                      </a:r>
                      <a:r>
                        <a:rPr lang="de-DE" sz="1200" b="0" i="0" dirty="0" err="1">
                          <a:latin typeface="+mn-lt"/>
                        </a:rPr>
                        <a:t>Artefacts</a:t>
                      </a:r>
                      <a:r>
                        <a:rPr lang="de-DE" sz="1200" b="0" i="0" dirty="0">
                          <a:latin typeface="+mn-lt"/>
                        </a:rPr>
                        <a:t>“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capability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change</a:t>
                      </a:r>
                      <a:r>
                        <a:rPr lang="de-DE" sz="1200" b="0" i="0" dirty="0">
                          <a:latin typeface="+mn-lt"/>
                        </a:rPr>
                        <a:t> Mission </a:t>
                      </a:r>
                      <a:r>
                        <a:rPr lang="de-DE" sz="1200" b="0" i="0" dirty="0" err="1">
                          <a:latin typeface="+mn-lt"/>
                        </a:rPr>
                        <a:t>of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Snippet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scanner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>
                          <a:latin typeface="+mn-lt"/>
                        </a:rPr>
                        <a:t>Review </a:t>
                      </a:r>
                      <a:r>
                        <a:rPr lang="de-DE" sz="1200" b="0" i="0" dirty="0" err="1">
                          <a:latin typeface="+mn-lt"/>
                        </a:rPr>
                        <a:t>spelling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add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some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Readme‘s</a:t>
                      </a:r>
                      <a:r>
                        <a:rPr lang="de-DE" sz="1200" b="0" i="0" dirty="0">
                          <a:latin typeface="+mn-lt"/>
                        </a:rPr>
                        <a:t> in </a:t>
                      </a:r>
                      <a:r>
                        <a:rPr lang="de-DE" sz="1200" b="0" i="0" dirty="0" err="1">
                          <a:latin typeface="+mn-lt"/>
                        </a:rPr>
                        <a:t>the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surrounding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review</a:t>
                      </a:r>
                      <a:r>
                        <a:rPr lang="de-DE" sz="1200" b="0" i="0" dirty="0">
                          <a:latin typeface="+mn-lt"/>
                        </a:rPr>
                        <a:t> &amp; </a:t>
                      </a:r>
                      <a:r>
                        <a:rPr lang="de-DE" sz="1200" b="0" i="0" dirty="0" err="1">
                          <a:latin typeface="+mn-lt"/>
                        </a:rPr>
                        <a:t>harmonize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definitions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32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1.3.2.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Added</a:t>
                      </a:r>
                      <a:r>
                        <a:rPr lang="de-DE" sz="1200" b="0" i="0" dirty="0">
                          <a:latin typeface="+mn-lt"/>
                        </a:rPr>
                        <a:t> a </a:t>
                      </a:r>
                      <a:r>
                        <a:rPr lang="de-DE" sz="1200" b="0" i="0" dirty="0" err="1">
                          <a:latin typeface="+mn-lt"/>
                        </a:rPr>
                        <a:t>few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samples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for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capability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mapping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7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30.3.22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err="1">
                          <a:latin typeface="+mn-lt"/>
                        </a:rPr>
                        <a:t>Tooling</a:t>
                      </a:r>
                      <a:r>
                        <a:rPr lang="de-DE" sz="12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Reviewed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Capabilities</a:t>
                      </a:r>
                      <a:r>
                        <a:rPr lang="de-DE" sz="1200" b="0" i="0" dirty="0">
                          <a:latin typeface="+mn-lt"/>
                        </a:rPr>
                        <a:t> Package Crawler, Scanners (Binary, Source </a:t>
                      </a:r>
                      <a:r>
                        <a:rPr lang="de-DE" sz="1200" b="0" i="0" dirty="0" err="1">
                          <a:latin typeface="+mn-lt"/>
                        </a:rPr>
                        <a:t>and</a:t>
                      </a:r>
                      <a:r>
                        <a:rPr lang="de-DE" sz="1200" b="0" i="0" dirty="0">
                          <a:latin typeface="+mn-lt"/>
                        </a:rPr>
                        <a:t> Container)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well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License</a:t>
                      </a:r>
                      <a:r>
                        <a:rPr lang="de-DE" sz="1200" b="0" i="0" dirty="0">
                          <a:latin typeface="+mn-lt"/>
                        </a:rPr>
                        <a:t> &amp; Copyright Scanner, </a:t>
                      </a:r>
                      <a:r>
                        <a:rPr lang="de-DE" sz="1200" b="0" i="0" dirty="0" err="1">
                          <a:latin typeface="+mn-lt"/>
                        </a:rPr>
                        <a:t>added</a:t>
                      </a:r>
                      <a:r>
                        <a:rPr lang="de-DE" sz="1200" b="0" i="0" dirty="0">
                          <a:latin typeface="+mn-lt"/>
                        </a:rPr>
                        <a:t> CI/CD </a:t>
                      </a:r>
                      <a:r>
                        <a:rPr lang="de-DE" sz="1200" b="0" i="0" dirty="0" err="1">
                          <a:latin typeface="+mn-lt"/>
                        </a:rPr>
                        <a:t>rule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enforcement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13.4.22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err="1">
                          <a:latin typeface="+mn-lt"/>
                        </a:rPr>
                        <a:t>Tooling</a:t>
                      </a:r>
                      <a:r>
                        <a:rPr lang="de-DE" sz="12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Reviewed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changes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extended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Snippet</a:t>
                      </a:r>
                      <a:r>
                        <a:rPr lang="de-DE" sz="1200" b="0" i="0" dirty="0">
                          <a:latin typeface="+mn-lt"/>
                        </a:rPr>
                        <a:t>-Scanning,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11.5.22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err="1">
                          <a:latin typeface="+mn-lt"/>
                        </a:rPr>
                        <a:t>Tooling</a:t>
                      </a:r>
                      <a:r>
                        <a:rPr lang="de-DE" sz="12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>
                          <a:latin typeface="+mn-lt"/>
                        </a:rPr>
                        <a:t>Split Case Data </a:t>
                      </a:r>
                      <a:r>
                        <a:rPr lang="de-DE" sz="1200" b="0" i="0" dirty="0" err="1">
                          <a:latin typeface="+mn-lt"/>
                        </a:rPr>
                        <a:t>into</a:t>
                      </a:r>
                      <a:r>
                        <a:rPr lang="de-DE" sz="1200" b="0" i="0" dirty="0">
                          <a:latin typeface="+mn-lt"/>
                        </a:rPr>
                        <a:t> Case Data Analyzer &amp; </a:t>
                      </a:r>
                      <a:r>
                        <a:rPr lang="de-DE" sz="1200" b="0" i="0" dirty="0" err="1">
                          <a:latin typeface="+mn-lt"/>
                        </a:rPr>
                        <a:t>Collector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Capabilities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re-arranged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overview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slide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02911" y="5384584"/>
            <a:ext cx="423434" cy="3496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665655" y="5200108"/>
            <a:ext cx="907075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PLEAS NOTE: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 keep an overview of working state, we mark the agreed capabilities with this symbol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2611312023"/>
              </p:ext>
            </p:extLst>
          </p:nvPr>
        </p:nvGraphicFramePr>
        <p:xfrm>
          <a:off x="715432" y="1193800"/>
          <a:ext cx="10826683" cy="457869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Help decentralising compliance work through approval 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legally relevant changes to products and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approve or reject an approval request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Document/archive all </a:t>
                      </a:r>
                      <a:r>
                        <a:rPr dirty="0"/>
                        <a:t>decisions</a:t>
                      </a:r>
                      <a:r>
                        <a:rPr lang="en-GB" dirty="0"/>
                        <a:t> (auditing)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request for (</a:t>
                      </a:r>
                      <a:r>
                        <a:rPr lang="en-GB" dirty="0"/>
                        <a:t>list </a:t>
                      </a:r>
                      <a:r>
                        <a:rPr dirty="0"/>
                        <a:t>of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, legal situation, compliance documentation)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/ Reject</a:t>
                      </a:r>
                      <a:r>
                        <a:rPr lang="en-GB" dirty="0"/>
                        <a:t>ion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The approval by a dedicated, skilled resource (Compliance Manager) combined with the automation support for all prior steps reduces the need for Compliance Managers 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846536906"/>
              </p:ext>
            </p:extLst>
          </p:nvPr>
        </p:nvGraphicFramePr>
        <p:xfrm>
          <a:off x="715432" y="1193800"/>
          <a:ext cx="10826683" cy="44881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Authenticate users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roles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and</a:t>
                      </a:r>
                      <a:r>
                        <a:rPr lang="en-GB" baseline="0" dirty="0"/>
                        <a:t> authorizations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 </a:t>
                      </a:r>
                      <a:r>
                        <a:rPr lang="en-GB" dirty="0"/>
                        <a:t>users to </a:t>
                      </a: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users (Login, 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roles</a:t>
                      </a:r>
                      <a:r>
                        <a:rPr lang="en-GB" dirty="0"/>
                        <a:t> and related authorizations</a:t>
                      </a:r>
                      <a:r>
                        <a:rPr lang="en-GB" baseline="0" dirty="0"/>
                        <a:t> (permissions assigned to roles)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API Keys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Roles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Assignments (user </a:t>
                      </a:r>
                      <a:r>
                        <a:rPr lang="en-GB" dirty="0"/>
                        <a:t>to</a:t>
                      </a:r>
                      <a:r>
                        <a:rPr dirty="0"/>
                        <a:t> project,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Access tokens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this shall be a capability. As information about non-compliance might be critical aspect I would suggest to include it. But </a:t>
                      </a:r>
                      <a:r>
                        <a:rPr lang="en-GB" dirty="0"/>
                        <a:t>from</a:t>
                      </a:r>
                      <a:r>
                        <a:rPr dirty="0"/>
                        <a:t> a pure functional point of view, this seems not to be required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4112929670"/>
              </p:ext>
            </p:extLst>
          </p:nvPr>
        </p:nvGraphicFramePr>
        <p:xfrm>
          <a:off x="715432" y="1193800"/>
          <a:ext cx="10826683" cy="38747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Maintain log of changes and user actions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confirmability of configuration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Ensure tracing and archiving of all user actions/decisions for auditing purposes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user activity and changes in settings, especially legal settings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Track and archive user decisions</a:t>
                      </a:r>
                      <a:r>
                        <a:rPr lang="en-GB" baseline="0" dirty="0"/>
                        <a:t> and related context to enable auditing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3852592483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Visualize work, efforts 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Measure compliance related activity 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insights into state of portfolio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lists and and insights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 </a:t>
                      </a:r>
                      <a:r>
                        <a:rPr lang="en-GB" dirty="0"/>
                        <a:t>specific configuration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Reports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we want to define specific reports that shall be supported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3551681328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Realize </a:t>
                      </a:r>
                      <a:r>
                        <a:rPr lang="en-GB" dirty="0"/>
                        <a:t>overall </a:t>
                      </a:r>
                      <a:r>
                        <a:rPr dirty="0"/>
                        <a:t>compliance </a:t>
                      </a:r>
                      <a:r>
                        <a:rPr lang="en-GB" dirty="0"/>
                        <a:t>workflow and machinery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we want to define specific events in an underlying flow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5CAB-7F28-C990-7815-CF80C30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for further discussions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3EC7C-D390-B152-E23B-7014B250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How to capture policies &amp; rules in a form that allows automation/repetition? (from Rules &amp; polices</a:t>
            </a:r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7AADC-1591-D53E-FE90-7E7916770B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9943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NG">
            <a:hlinkClick r:id="rId3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9685227" y="1426843"/>
            <a:ext cx="12946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</a:t>
            </a:r>
            <a:r>
              <a:rPr lang="de-DE" dirty="0" err="1"/>
              <a:t>Heritage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25" y="1208888"/>
            <a:ext cx="1014597" cy="10480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42" y="1415038"/>
            <a:ext cx="1815670" cy="806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  <a:solidFill>
            <a:srgbClr val="F76503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</a:t>
              </a:r>
              <a:r>
                <a:rPr lang="en-GB" dirty="0">
                  <a:solidFill>
                    <a:schemeClr val="bg1"/>
                  </a:solidFill>
                </a:rPr>
                <a:t>Data </a:t>
              </a:r>
              <a:r>
                <a:rPr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76503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7650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77" y="1276527"/>
            <a:ext cx="3048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/>
                <a:t>Snippet </a:t>
              </a:r>
              <a:r>
                <a:rPr lang="de-DE" sz="900" dirty="0"/>
                <a:t>&amp; </a:t>
              </a:r>
              <a:r>
                <a:rPr lang="de-DE" sz="900" dirty="0" err="1"/>
                <a:t>Similarity</a:t>
              </a:r>
              <a:r>
                <a:rPr lang="de-DE" sz="900" dirty="0"/>
                <a:t> </a:t>
              </a:r>
              <a:r>
                <a:rPr sz="900" dirty="0"/>
                <a:t>Scanner</a:t>
              </a:r>
              <a:br>
                <a:rPr sz="900" dirty="0"/>
              </a:br>
              <a:r>
                <a:rPr sz="900" dirty="0"/>
                <a:t>(</a:t>
              </a:r>
              <a:r>
                <a:rPr lang="en-GB" sz="900" dirty="0"/>
                <a:t>forensics</a:t>
              </a:r>
              <a:r>
                <a:rPr sz="900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/>
                <a:t>License Repository </a:t>
              </a:r>
              <a:r>
                <a:rPr sz="90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Legal Solver (</a:t>
              </a:r>
              <a:r>
                <a:rPr lang="en-GB" sz="900" dirty="0"/>
                <a:t>determine obligations</a:t>
              </a:r>
              <a:r>
                <a:rPr sz="900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9726889" y="1025483"/>
            <a:ext cx="2249973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EXCLUSION: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At this point in time 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the model is not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addressing Security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or Export regulations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</a:t>
              </a:r>
              <a:r>
                <a:rPr lang="en-GB" dirty="0">
                  <a:solidFill>
                    <a:schemeClr val="bg1"/>
                  </a:solidFill>
                </a:rPr>
                <a:t>Source</a:t>
              </a:r>
              <a:r>
                <a:rPr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solidFill>
              <a:srgbClr val="F7650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99" y="1140870"/>
            <a:ext cx="2196436" cy="98615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9421510" y="2179658"/>
            <a:ext cx="11487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635760" y="1050840"/>
            <a:ext cx="9703800" cy="519948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3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1300" b="0" strike="noStrike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6890760" y="366552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70" name="Reporting 1"/>
          <p:cNvGrpSpPr/>
          <p:nvPr/>
        </p:nvGrpSpPr>
        <p:grpSpPr>
          <a:xfrm>
            <a:off x="1045440" y="5446440"/>
            <a:ext cx="7607880" cy="31968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2000" b="1" strike="noStrike" spc="-1">
                <a:solidFill>
                  <a:srgbClr val="000000"/>
                </a:solidFill>
                <a:latin typeface="Arial"/>
                <a:ea typeface="Arial"/>
              </a:rPr>
              <a:t>ToolChain Capabilities (v1.3.1)</a:t>
            </a:r>
            <a:r>
              <a:rPr lang="de-DE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Mapping of Tools (example TrustSource Scanners)</a:t>
            </a:r>
            <a:endParaRPr lang="en-GB" sz="2000" b="0" strike="noStrike" spc="-1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1071360" y="2405880"/>
            <a:ext cx="1287000" cy="698040"/>
            <a:chOff x="1071360" y="2405880"/>
            <a:chExt cx="1287000" cy="698040"/>
          </a:xfrm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1071360" y="3316680"/>
            <a:ext cx="1287000" cy="69804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1071360" y="4222080"/>
            <a:ext cx="1287000" cy="69804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Dependency Analyzer</a:t>
              </a:r>
              <a:r>
                <a:rPr lang="de-DE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 (Container)</a:t>
              </a:r>
              <a:endParaRPr lang="en-GB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3187440" y="3301560"/>
            <a:ext cx="3589560" cy="69804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3179160" y="4260600"/>
            <a:ext cx="1309680" cy="69804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7361280" y="3316680"/>
            <a:ext cx="1287000" cy="69804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7361280" y="2409120"/>
            <a:ext cx="1287000" cy="69804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3187440" y="1445760"/>
            <a:ext cx="1287000" cy="698040"/>
            <a:chOff x="3187440" y="1445760"/>
            <a:chExt cx="1287000" cy="698040"/>
          </a:xfrm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2551320" y="3650760"/>
            <a:ext cx="4608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Linie 3"/>
          <p:cNvSpPr/>
          <p:nvPr/>
        </p:nvSpPr>
        <p:spPr>
          <a:xfrm>
            <a:off x="2583720" y="3108600"/>
            <a:ext cx="398520" cy="186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ie 4"/>
          <p:cNvSpPr/>
          <p:nvPr/>
        </p:nvSpPr>
        <p:spPr>
          <a:xfrm flipV="1">
            <a:off x="2548800" y="4053960"/>
            <a:ext cx="468360" cy="213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Linie 5"/>
          <p:cNvSpPr/>
          <p:nvPr/>
        </p:nvSpPr>
        <p:spPr>
          <a:xfrm>
            <a:off x="3831120" y="31370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Linie 6"/>
          <p:cNvSpPr/>
          <p:nvPr/>
        </p:nvSpPr>
        <p:spPr>
          <a:xfrm>
            <a:off x="3831120" y="2205000"/>
            <a:ext cx="0" cy="1378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Linie 7"/>
          <p:cNvSpPr/>
          <p:nvPr/>
        </p:nvSpPr>
        <p:spPr>
          <a:xfrm flipV="1">
            <a:off x="38311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04" name="Legal Datastore (Fact base) 1"/>
          <p:cNvGrpSpPr/>
          <p:nvPr/>
        </p:nvGrpSpPr>
        <p:grpSpPr>
          <a:xfrm>
            <a:off x="7368840" y="4239720"/>
            <a:ext cx="1271880" cy="71496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1000" b="0" strike="noStrike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6881040" y="3163320"/>
            <a:ext cx="389160" cy="163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Linie 9"/>
          <p:cNvSpPr/>
          <p:nvPr/>
        </p:nvSpPr>
        <p:spPr>
          <a:xfrm flipV="1">
            <a:off x="6878520" y="2553480"/>
            <a:ext cx="395280" cy="1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Linie 10"/>
          <p:cNvSpPr/>
          <p:nvPr/>
        </p:nvSpPr>
        <p:spPr>
          <a:xfrm>
            <a:off x="2583720" y="2171160"/>
            <a:ext cx="398520" cy="1872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0" name="Compliance Artefacts 1"/>
          <p:cNvGrpSpPr/>
          <p:nvPr/>
        </p:nvGrpSpPr>
        <p:grpSpPr>
          <a:xfrm>
            <a:off x="9692640" y="2870280"/>
            <a:ext cx="1287000" cy="69804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8940960" y="3199680"/>
            <a:ext cx="5979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Linie 12"/>
          <p:cNvSpPr/>
          <p:nvPr/>
        </p:nvSpPr>
        <p:spPr>
          <a:xfrm>
            <a:off x="6869880" y="2980800"/>
            <a:ext cx="3808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5" name="COTS Management 1"/>
          <p:cNvGrpSpPr/>
          <p:nvPr/>
        </p:nvGrpSpPr>
        <p:grpSpPr>
          <a:xfrm>
            <a:off x="5274000" y="2736000"/>
            <a:ext cx="1503360" cy="35676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900" b="0" strike="noStrike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1045440" y="5797800"/>
            <a:ext cx="7607880" cy="31968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7361280" y="1446840"/>
            <a:ext cx="1287000" cy="69804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4884120" y="3649680"/>
            <a:ext cx="412920" cy="26352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7" name="Flowchart: Magnetic Disk 3"/>
          <p:cNvGrpSpPr/>
          <p:nvPr/>
        </p:nvGrpSpPr>
        <p:grpSpPr>
          <a:xfrm>
            <a:off x="8214120" y="4677480"/>
            <a:ext cx="354960" cy="2268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0" name="Reporting 3"/>
          <p:cNvGrpSpPr/>
          <p:nvPr/>
        </p:nvGrpSpPr>
        <p:grpSpPr>
          <a:xfrm>
            <a:off x="1045440" y="5095440"/>
            <a:ext cx="7607880" cy="31968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4843440" y="2903400"/>
            <a:ext cx="30096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Linie 14"/>
          <p:cNvSpPr/>
          <p:nvPr/>
        </p:nvSpPr>
        <p:spPr>
          <a:xfrm>
            <a:off x="6890760" y="460944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35" name="Component Repository 1"/>
          <p:cNvGrpSpPr/>
          <p:nvPr/>
        </p:nvGrpSpPr>
        <p:grpSpPr>
          <a:xfrm>
            <a:off x="3162240" y="2385000"/>
            <a:ext cx="1554120" cy="70812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4715280" y="2385000"/>
            <a:ext cx="2057040" cy="272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OTS Management 4"/>
          <p:cNvSpPr/>
          <p:nvPr/>
        </p:nvSpPr>
        <p:spPr>
          <a:xfrm>
            <a:off x="4611600" y="2398680"/>
            <a:ext cx="174240" cy="2469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40" name="Flowchart: Magnetic Disk 4"/>
          <p:cNvGrpSpPr/>
          <p:nvPr/>
        </p:nvGrpSpPr>
        <p:grpSpPr>
          <a:xfrm>
            <a:off x="4160880" y="2783880"/>
            <a:ext cx="430920" cy="26352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43" name="Linie 15"/>
          <p:cNvSpPr/>
          <p:nvPr/>
        </p:nvSpPr>
        <p:spPr>
          <a:xfrm flipV="1">
            <a:off x="58165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Linie 16"/>
          <p:cNvSpPr/>
          <p:nvPr/>
        </p:nvSpPr>
        <p:spPr>
          <a:xfrm>
            <a:off x="8004600" y="3169440"/>
            <a:ext cx="0" cy="1094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Linie 17"/>
          <p:cNvSpPr/>
          <p:nvPr/>
        </p:nvSpPr>
        <p:spPr>
          <a:xfrm flipH="1">
            <a:off x="6836400" y="2149200"/>
            <a:ext cx="394920" cy="1594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6" name="Linie 18"/>
          <p:cNvSpPr/>
          <p:nvPr/>
        </p:nvSpPr>
        <p:spPr>
          <a:xfrm>
            <a:off x="5961600" y="31352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7" name="Linie 19"/>
          <p:cNvSpPr/>
          <p:nvPr/>
        </p:nvSpPr>
        <p:spPr>
          <a:xfrm>
            <a:off x="5887080" y="2203200"/>
            <a:ext cx="0" cy="13752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11314080" y="6425280"/>
            <a:ext cx="174240" cy="2268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85CC4E-0B58-40F8-82DF-65B6FD54F0D4}" type="slidenum">
              <a:rPr lang="en-GB" sz="1000" b="0" i="1" strike="noStrike" spc="-1">
                <a:solidFill>
                  <a:srgbClr val="888C91"/>
                </a:solidFill>
                <a:latin typeface="Arial"/>
                <a:ea typeface="Arial"/>
              </a:rPr>
              <a:t>31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9858600" y="4875480"/>
            <a:ext cx="59832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Data Flow 1"/>
          <p:cNvSpPr/>
          <p:nvPr/>
        </p:nvSpPr>
        <p:spPr>
          <a:xfrm>
            <a:off x="9827280" y="5038560"/>
            <a:ext cx="66096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10684080" y="4731120"/>
            <a:ext cx="412920" cy="26352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4" name="Data Sink 1"/>
          <p:cNvSpPr/>
          <p:nvPr/>
        </p:nvSpPr>
        <p:spPr>
          <a:xfrm>
            <a:off x="10583280" y="5045400"/>
            <a:ext cx="63972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3989880" y="4662000"/>
            <a:ext cx="412920" cy="26352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9396000" y="1603440"/>
            <a:ext cx="2195280" cy="52344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5239440" y="1445760"/>
            <a:ext cx="1287000" cy="698040"/>
            <a:chOff x="5239440" y="1445760"/>
            <a:chExt cx="1287000" cy="698040"/>
          </a:xfrm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5256000" y="4238640"/>
            <a:ext cx="1287000" cy="698040"/>
            <a:chOff x="5256000" y="4238640"/>
            <a:chExt cx="1287000" cy="698040"/>
          </a:xfrm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1089000" y="1461960"/>
            <a:ext cx="1287000" cy="698040"/>
            <a:chOff x="1089000" y="1461960"/>
            <a:chExt cx="1287000" cy="698040"/>
          </a:xfrm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11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480221812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=&gt; </a:t>
                      </a:r>
                      <a:r>
                        <a:rPr lang="de-DE" dirty="0" err="1"/>
                        <a:t>Distinguish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between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component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loader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assessment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just </a:t>
                      </a:r>
                      <a:r>
                        <a:rPr lang="de-DE" dirty="0" err="1"/>
                        <a:t>cralwer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939B1C-F2B1-612C-DA48-44EAA896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29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2125879590"/>
              </p:ext>
            </p:extLst>
          </p:nvPr>
        </p:nvGraphicFramePr>
        <p:xfrm>
          <a:off x="715432" y="1193800"/>
          <a:ext cx="10826683" cy="4563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</a:t>
                      </a:r>
                      <a:r>
                        <a:rPr lang="de-DE" dirty="0"/>
                        <a:t>(incl. transitive) </a:t>
                      </a:r>
                      <a:r>
                        <a:rPr dirty="0"/>
                        <a:t>used to build the software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linking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dependencies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composition (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complete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r>
                        <a:rPr dirty="0"/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A578B0-66E5-338E-880A-B2ECE891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993550562"/>
              </p:ext>
            </p:extLst>
          </p:nvPr>
        </p:nvGraphicFramePr>
        <p:xfrm>
          <a:off x="715432" y="1193800"/>
          <a:ext cx="10826683" cy="48527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binary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artefact, e.g. binary repo ID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 </a:t>
                      </a:r>
                      <a:r>
                        <a:rPr dirty="0"/>
                        <a:t>for particular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78C9A-B0E0-93C8-0307-B23DCE7C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8750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1100315043"/>
              </p:ext>
            </p:extLst>
          </p:nvPr>
        </p:nvGraphicFramePr>
        <p:xfrm>
          <a:off x="715432" y="1193800"/>
          <a:ext cx="10826683" cy="5097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</a:t>
                      </a:r>
                      <a:r>
                        <a:rPr dirty="0" err="1"/>
                        <a:t>containe</a:t>
                      </a:r>
                      <a:r>
                        <a:rPr lang="de-DE" dirty="0" err="1"/>
                        <a:t>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container, e.g. Repo + image ID + tag</a:t>
                      </a:r>
                      <a:endParaRPr lang="de-DE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(BoM) </a:t>
                      </a:r>
                      <a:r>
                        <a:rPr dirty="0"/>
                        <a:t>for particular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879F6-41C6-981F-E991-8F3D16D2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458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3771443650"/>
              </p:ext>
            </p:extLst>
          </p:nvPr>
        </p:nvGraphicFramePr>
        <p:xfrm>
          <a:off x="715432" y="1193800"/>
          <a:ext cx="10826683" cy="49644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Precise scanning of sources to determine exact situation for proper compliance declarations 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Ensure </a:t>
                      </a:r>
                      <a:r>
                        <a:rPr lang="en-GB" noProof="0"/>
                        <a:t>completeness </a:t>
                      </a:r>
                      <a:r>
                        <a:rPr lang="en-GB"/>
                        <a:t>and correctness of compliance information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changes and / or additions to license terms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Repository or file(s) to scan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author information with links into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Clarify granularity required to differentiate between author, </a:t>
                      </a:r>
                      <a:r>
                        <a:rPr lang="en-GB" dirty="0" err="1"/>
                        <a:t>commiter</a:t>
                      </a:r>
                      <a:r>
                        <a:rPr lang="en-GB" dirty="0"/>
                        <a:t> and copyright holder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98533C-413E-92DD-97BC-2B9CF8584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7618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2691577236"/>
              </p:ext>
            </p:extLst>
          </p:nvPr>
        </p:nvGraphicFramePr>
        <p:xfrm>
          <a:off x="715432" y="1193800"/>
          <a:ext cx="10826683" cy="4028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chain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Break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exist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Verify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Interrupt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causes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Alert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–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recording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action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The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non-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must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CI/CD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 check </a:t>
                      </a:r>
                      <a:r>
                        <a:rPr lang="de-DE" dirty="0" err="1"/>
                        <a:t>happens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85E60A-5B0C-335D-65D9-CABFC57E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3452</Words>
  <Application>Microsoft Macintosh PowerPoint</Application>
  <PresentationFormat>Breitbild</PresentationFormat>
  <Paragraphs>618</Paragraphs>
  <Slides>31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Avenir Book</vt:lpstr>
      <vt:lpstr>Avenir Book Oblique</vt:lpstr>
      <vt:lpstr>Avenir Heavy</vt:lpstr>
      <vt:lpstr>Times New Roman</vt:lpstr>
      <vt:lpstr>Wingdings</vt:lpstr>
      <vt:lpstr>Office-Design</vt:lpstr>
      <vt:lpstr>Capability Map</vt:lpstr>
      <vt:lpstr>Changelog</vt:lpstr>
      <vt:lpstr>ToolChain Capabilities - Overview</vt:lpstr>
      <vt:lpstr>ToolChain Capabilities - Package Crawler/Finder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Collector</vt:lpstr>
      <vt:lpstr>ToolChain Capabilities – Case Data Analyzer</vt:lpstr>
      <vt:lpstr>ToolChain Capabilities - Policies &amp; Rules</vt:lpstr>
      <vt:lpstr>ToolChain Capabilities - COTS Management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Open Questions for further discussions</vt:lpstr>
      <vt:lpstr>ToolChain Capabilities (v1.3.1) – Mapping of Tools (example BANG)</vt:lpstr>
      <vt:lpstr>ToolChain Capabilities (v1.3.1) – Mapping of Tools (example Software Heritage)</vt:lpstr>
      <vt:lpstr>ToolChain Capabilities (v1.3.1) – Mapping of Tools (example TERN) </vt:lpstr>
      <vt:lpstr>ToolChain Capabilities (v1.3.1) – Mapping of Tools (example ClearlyDefined) </vt:lpstr>
      <vt:lpstr>ToolChain Capabilities (v1.3.1) – Mapping of Tools (example TrustSource Scanners)</vt:lpstr>
      <vt:lpstr>ToolChain Capabilities (v1.3.1) – Mapping of Tools (example TrustSource Scanners)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Jan Thielscher</cp:lastModifiedBy>
  <cp:revision>54</cp:revision>
  <cp:lastPrinted>2019-12-06T17:03:19Z</cp:lastPrinted>
  <dcterms:modified xsi:type="dcterms:W3CDTF">2022-05-25T08:07:16Z</dcterms:modified>
</cp:coreProperties>
</file>