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96" r:id="rId4"/>
    <p:sldId id="257" r:id="rId5"/>
    <p:sldId id="258" r:id="rId6"/>
    <p:sldId id="259" r:id="rId7"/>
    <p:sldId id="260" r:id="rId8"/>
    <p:sldId id="261" r:id="rId9"/>
    <p:sldId id="262" r:id="rId10"/>
    <p:sldId id="289" r:id="rId11"/>
    <p:sldId id="291" r:id="rId12"/>
    <p:sldId id="266" r:id="rId13"/>
    <p:sldId id="263" r:id="rId14"/>
    <p:sldId id="264" r:id="rId15"/>
    <p:sldId id="294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95" r:id="rId27"/>
    <p:sldId id="280" r:id="rId28"/>
    <p:sldId id="284" r:id="rId29"/>
    <p:sldId id="285" r:id="rId30"/>
    <p:sldId id="288" r:id="rId31"/>
    <p:sldId id="286" r:id="rId32"/>
    <p:sldId id="293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0"/>
    <p:restoredTop sz="96359"/>
  </p:normalViewPr>
  <p:slideViewPr>
    <p:cSldViewPr snapToGrid="0">
      <p:cViewPr varScale="1">
        <p:scale>
          <a:sx n="145" d="100"/>
          <a:sy n="145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354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(v1.5.2)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dirty="0"/>
              <a:t>OC Tooling Reference Workgroup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.5.1</a:t>
            </a:r>
            <a:endParaRPr dirty="0"/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454707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lang="de-DE" dirty="0"/>
              <a:t>V1.5.0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May 11th 2022 </a:t>
            </a:r>
          </a:p>
          <a:p>
            <a:r>
              <a:rPr dirty="0"/>
              <a:t>v1.</a:t>
            </a:r>
            <a:r>
              <a:rPr lang="en-GB" dirty="0"/>
              <a:t>4.0</a:t>
            </a:r>
            <a:r>
              <a:rPr dirty="0"/>
              <a:t> by </a:t>
            </a:r>
            <a:r>
              <a:rPr lang="de-DE" dirty="0"/>
              <a:t>Open Chain </a:t>
            </a:r>
            <a:r>
              <a:rPr lang="de-DE" dirty="0" err="1"/>
              <a:t>Tooling</a:t>
            </a:r>
            <a:r>
              <a:rPr lang="de-DE" dirty="0"/>
              <a:t> Workgroup, 30.3.22</a:t>
            </a:r>
            <a:br>
              <a:rPr lang="de-DE" dirty="0"/>
            </a:br>
            <a:r>
              <a:rPr lang="de-DE" dirty="0"/>
              <a:t>v1.3.2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dirty="0"/>
              <a:t>Dr. Peter Ellsiepen (ESA) &amp; Jan Thielscher (</a:t>
            </a:r>
            <a:r>
              <a:rPr dirty="0" err="1"/>
              <a:t>TrustSource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740560896"/>
              </p:ext>
            </p:extLst>
          </p:nvPr>
        </p:nvGraphicFramePr>
        <p:xfrm>
          <a:off x="573759" y="1046301"/>
          <a:ext cx="10003300" cy="53333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Provide bracket for all compliance relevant information that is not directly related to source </a:t>
                      </a:r>
                      <a:r>
                        <a:rPr lang="en-GB" sz="1400" dirty="0"/>
                        <a:t>of a product / distribution item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Ensure completeness of </a:t>
                      </a:r>
                      <a:r>
                        <a:rPr lang="en-GB" sz="1400" dirty="0"/>
                        <a:t>case</a:t>
                      </a:r>
                      <a:r>
                        <a:rPr sz="1400"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all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 specific information,</a:t>
                      </a:r>
                      <a:r>
                        <a:rPr lang="en-GB" sz="1400" dirty="0"/>
                        <a:t> including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change &amp; linkage status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(via </a:t>
                      </a:r>
                      <a:r>
                        <a:rPr lang="de-DE" sz="1400" dirty="0" err="1"/>
                        <a:t>history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Follow the release cycle of a particular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Build canvas for reporting and 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r>
                        <a:rPr lang="de-DE" sz="1400" dirty="0"/>
                        <a:t> &amp; in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endParaRPr lang="de-DE"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Versioning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results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map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Business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, external </a:t>
                      </a:r>
                      <a:r>
                        <a:rPr lang="de-DE" sz="1400" dirty="0" err="1"/>
                        <a:t>contractual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Software Bill of Materials (SBOM) + Component meta data (see </a:t>
                      </a:r>
                      <a:r>
                        <a:rPr lang="en-GB" sz="14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External components, e.g. runtime environments, middleware or resources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solution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delivery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, source (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 , COTS and </a:t>
                      </a:r>
                      <a:r>
                        <a:rPr lang="de-DE" sz="1400" dirty="0" err="1"/>
                        <a:t>combinations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Participants / Stakeholders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audience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Approval</a:t>
                      </a:r>
                      <a:r>
                        <a:rPr lang="de-DE" sz="1400" dirty="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events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changes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4007623334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Interpret all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deltas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warnings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Check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business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Case Data (</a:t>
                      </a:r>
                      <a:r>
                        <a:rPr lang="de-DE" dirty="0" err="1"/>
                        <a:t>see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Policy &amp; Rules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Legal </a:t>
                      </a:r>
                      <a:r>
                        <a:rPr lang="de-DE" dirty="0" err="1"/>
                        <a:t>interpretation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Analysis 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further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Review after </a:t>
                      </a:r>
                      <a:r>
                        <a:rPr lang="de-DE" dirty="0" err="1"/>
                        <a:t>re</a:t>
                      </a:r>
                      <a:r>
                        <a:rPr lang="de-DE" dirty="0"/>
                        <a:t>-draw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2857591565"/>
              </p:ext>
            </p:extLst>
          </p:nvPr>
        </p:nvGraphicFramePr>
        <p:xfrm>
          <a:off x="573759" y="1063840"/>
          <a:ext cx="10915126" cy="45112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Capturing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Organisation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interpretation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objectives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goals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Represent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derived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organisations</a:t>
                      </a:r>
                      <a:r>
                        <a:rPr lang="de-DE" sz="1400" dirty="0"/>
                        <a:t> legal </a:t>
                      </a:r>
                      <a:r>
                        <a:rPr lang="de-DE" sz="1400" dirty="0" err="1"/>
                        <a:t>understanding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9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Rules </a:t>
                      </a:r>
                      <a:r>
                        <a:rPr lang="de-DE" sz="1400" dirty="0" err="1"/>
                        <a:t>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legal circumstances, e.g. commercial aspects, trade secrets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or IP protection </a:t>
                      </a:r>
                      <a:r>
                        <a:rPr lang="en-GB" sz="1400" dirty="0"/>
                        <a:t>requirements</a:t>
                      </a:r>
                      <a:r>
                        <a:rPr sz="1400" dirty="0"/>
                        <a:t>, etc.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Translate</a:t>
                      </a:r>
                      <a:r>
                        <a:rPr lang="de-DE" sz="1400" dirty="0"/>
                        <a:t> human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policies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instructions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Document </a:t>
                      </a:r>
                      <a:r>
                        <a:rPr lang="de-DE" sz="1400" dirty="0"/>
                        <a:t>/ Track </a:t>
                      </a:r>
                      <a:r>
                        <a:rPr sz="1400" dirty="0"/>
                        <a:t>changes in project specific </a:t>
                      </a:r>
                      <a:r>
                        <a:rPr lang="de-DE" sz="1400" dirty="0" err="1"/>
                        <a:t>allow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 lists or </a:t>
                      </a:r>
                      <a:r>
                        <a:rPr lang="de-DE" sz="1400" dirty="0" err="1"/>
                        <a:t>deny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lists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licenses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frameworks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Allow managing groups of projects with consistent policies &amp;</a:t>
                      </a:r>
                      <a:r>
                        <a:rPr lang="en-GB" sz="14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baseline="0" dirty="0"/>
                        <a:t>Optional: Store open source policy for reference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Legal requirements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particular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application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scenarios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Definition allow- and deny-l</a:t>
                      </a:r>
                      <a:r>
                        <a:rPr sz="1400" dirty="0" err="1"/>
                        <a:t>ists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Project specific r</a:t>
                      </a:r>
                      <a:r>
                        <a:rPr lang="de-DE" sz="1400" dirty="0" err="1"/>
                        <a:t>u</a:t>
                      </a:r>
                      <a:r>
                        <a:rPr sz="1400" dirty="0"/>
                        <a:t>les </a:t>
                      </a:r>
                      <a:r>
                        <a:rPr lang="de-DE" sz="1400" dirty="0"/>
                        <a:t>and</a:t>
                      </a:r>
                      <a:r>
                        <a:rPr sz="1400" dirty="0"/>
                        <a:t> policies</a:t>
                      </a:r>
                      <a:r>
                        <a:rPr lang="de-DE" sz="1400" dirty="0"/>
                        <a:t> (e.g. </a:t>
                      </a:r>
                      <a:r>
                        <a:rPr lang="de-DE" sz="1400" dirty="0" err="1"/>
                        <a:t>versions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OpenSSF</a:t>
                      </a:r>
                      <a:r>
                        <a:rPr lang="de-DE" sz="1400" dirty="0"/>
                        <a:t> Score,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viability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9CF93-9F0C-5E6E-62D8-3311F12A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501954008"/>
              </p:ext>
            </p:extLst>
          </p:nvPr>
        </p:nvGraphicFramePr>
        <p:xfrm>
          <a:off x="703116" y="1080343"/>
          <a:ext cx="10826683" cy="5120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Manage </a:t>
                      </a:r>
                      <a:r>
                        <a:rPr lang="en-GB" sz="1400" dirty="0"/>
                        <a:t>Commercial-</a:t>
                      </a:r>
                      <a:r>
                        <a:rPr sz="1400" dirty="0"/>
                        <a:t>Of</a:t>
                      </a:r>
                      <a:r>
                        <a:rPr lang="en-GB" sz="1400" dirty="0"/>
                        <a:t>f-</a:t>
                      </a:r>
                      <a:r>
                        <a:rPr sz="1400" dirty="0"/>
                        <a:t>The</a:t>
                      </a:r>
                      <a:r>
                        <a:rPr lang="en-GB" sz="1400" dirty="0"/>
                        <a:t>-</a:t>
                      </a:r>
                      <a:r>
                        <a:rPr sz="1400" dirty="0"/>
                        <a:t>Shelf (COTS) and infrastructure </a:t>
                      </a:r>
                      <a:r>
                        <a:rPr lang="de-DE" sz="1400" dirty="0"/>
                        <a:t>(open source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COTS) </a:t>
                      </a:r>
                      <a:r>
                        <a:rPr lang="en-GB" sz="1400" dirty="0"/>
                        <a:t>packages</a:t>
                      </a:r>
                      <a:r>
                        <a:rPr sz="1400"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tracking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concerning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and provide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data for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or infrastructure </a:t>
                      </a:r>
                      <a:r>
                        <a:rPr lang="en-GB" sz="1400" dirty="0"/>
                        <a:t>packages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package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quality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verification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status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concenring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completeness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correctness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information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about</a:t>
                      </a:r>
                      <a:r>
                        <a:rPr lang="de-DE" sz="1400" dirty="0"/>
                        <a:t> 3rd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/private </a:t>
                      </a:r>
                      <a:r>
                        <a:rPr lang="de-DE" sz="1400" dirty="0" err="1"/>
                        <a:t>commercial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conditions</a:t>
                      </a:r>
                      <a:r>
                        <a:rPr lang="de-DE" sz="1400" dirty="0"/>
                        <a:t> (</a:t>
                      </a:r>
                      <a:r>
                        <a:rPr sz="1400" dirty="0"/>
                        <a:t>license information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Optional: </a:t>
                      </a:r>
                      <a:r>
                        <a:rPr sz="1400" dirty="0"/>
                        <a:t>Review 3</a:t>
                      </a:r>
                      <a:r>
                        <a:rPr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assemblies for known vulnerabilities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data</a:t>
                      </a:r>
                      <a:r>
                        <a:rPr lang="en-GB" sz="1400" dirty="0"/>
                        <a:t> and metadata (if known)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License information about 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party components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0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PLEASE NOTE: </a:t>
                      </a:r>
                      <a:r>
                        <a:rPr lang="en-GB" sz="14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071D51-779E-F60D-89F8-1611DB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3476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391720052"/>
              </p:ext>
            </p:extLst>
          </p:nvPr>
        </p:nvGraphicFramePr>
        <p:xfrm>
          <a:off x="715432" y="1193800"/>
          <a:ext cx="10826683" cy="4499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legal rights and obligations resulting from the usage of the listed packages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Verify license compatibility under given circumstances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Assess license information from all packages (recent BoMs, infrastructure and 3</a:t>
                      </a:r>
                      <a:r>
                        <a:rPr lang="en-GB" sz="1400" baseline="30000" noProof="0"/>
                        <a:t>rd</a:t>
                      </a:r>
                      <a:r>
                        <a:rPr lang="en-GB" sz="14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license obligations and potential violations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Legal circumstances and requirements of the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Information on license in-compatibility (yes, no, why?)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How to handle jurisdiction specific decisions? Would this be the place to put the information?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36B39E-F8A5-B67E-1655-C4F9920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6198" y="461791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1188807647"/>
              </p:ext>
            </p:extLst>
          </p:nvPr>
        </p:nvGraphicFramePr>
        <p:xfrm>
          <a:off x="715432" y="1193800"/>
          <a:ext cx="10826683" cy="42263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Capture</a:t>
                      </a:r>
                      <a:r>
                        <a:rPr lang="en-GB" baseline="0" noProof="0"/>
                        <a:t> and archive</a:t>
                      </a:r>
                      <a:r>
                        <a:rPr lang="en-GB" noProof="0"/>
                        <a:t> legal information about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and provide legal information about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Capture all license information including derived requirements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Track changes in license interpretation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License data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License data (updated)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HINT FOR NEXT TIME: How to represent different jurisdictions (e.g. case law UK / US)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8EB928-8B82-4C7D-2542-2B8429D56B95}"/>
              </a:ext>
            </a:extLst>
          </p:cNvPr>
          <p:cNvSpPr txBox="1"/>
          <p:nvPr/>
        </p:nvSpPr>
        <p:spPr>
          <a:xfrm rot="20165253">
            <a:off x="6710753" y="581891"/>
            <a:ext cx="140519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Start 22.6.22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83133"/>
              </p:ext>
            </p:extLst>
          </p:nvPr>
        </p:nvGraphicFramePr>
        <p:xfrm>
          <a:off x="665655" y="1161100"/>
          <a:ext cx="11011340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Comments/</a:t>
                      </a:r>
                      <a:r>
                        <a:rPr lang="de-DE" sz="1400" b="1" i="0" dirty="0" err="1">
                          <a:solidFill>
                            <a:schemeClr val="bg1"/>
                          </a:solidFill>
                          <a:latin typeface="+mn-lt"/>
                        </a:rPr>
                        <a:t>Changes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Initial </a:t>
                      </a:r>
                      <a:r>
                        <a:rPr lang="de-DE" sz="1200" b="0" i="0" dirty="0" err="1">
                          <a:latin typeface="+mn-lt"/>
                        </a:rPr>
                        <a:t>draft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Rename</a:t>
                      </a:r>
                      <a:r>
                        <a:rPr lang="de-DE" sz="1200" b="0" i="0" dirty="0">
                          <a:latin typeface="+mn-lt"/>
                        </a:rPr>
                        <a:t> Case Data =&gt; Situation Data, </a:t>
                      </a:r>
                      <a:r>
                        <a:rPr lang="de-DE" sz="1200" b="0" i="0" dirty="0" err="1">
                          <a:latin typeface="+mn-lt"/>
                        </a:rPr>
                        <a:t>delete</a:t>
                      </a:r>
                      <a:r>
                        <a:rPr lang="de-DE" sz="1200" b="0" i="0" dirty="0">
                          <a:latin typeface="+mn-lt"/>
                        </a:rPr>
                        <a:t> „Compliance </a:t>
                      </a:r>
                      <a:r>
                        <a:rPr lang="de-DE" sz="1200" b="0" i="0" dirty="0" err="1">
                          <a:latin typeface="+mn-lt"/>
                        </a:rPr>
                        <a:t>Artefacts</a:t>
                      </a:r>
                      <a:r>
                        <a:rPr lang="de-DE" sz="1200" b="0" i="0" dirty="0">
                          <a:latin typeface="+mn-lt"/>
                        </a:rPr>
                        <a:t>“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capability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change</a:t>
                      </a:r>
                      <a:r>
                        <a:rPr lang="de-DE" sz="1200" b="0" i="0" dirty="0">
                          <a:latin typeface="+mn-lt"/>
                        </a:rPr>
                        <a:t> Mission </a:t>
                      </a:r>
                      <a:r>
                        <a:rPr lang="de-DE" sz="1200" b="0" i="0" dirty="0" err="1">
                          <a:latin typeface="+mn-lt"/>
                        </a:rPr>
                        <a:t>of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Snippet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scanner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Review </a:t>
                      </a:r>
                      <a:r>
                        <a:rPr lang="de-DE" sz="1200" b="0" i="0" dirty="0" err="1">
                          <a:latin typeface="+mn-lt"/>
                        </a:rPr>
                        <a:t>spelling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add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some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Readme‘s</a:t>
                      </a:r>
                      <a:r>
                        <a:rPr lang="de-DE" sz="1200" b="0" i="0" dirty="0">
                          <a:latin typeface="+mn-lt"/>
                        </a:rPr>
                        <a:t> in </a:t>
                      </a:r>
                      <a:r>
                        <a:rPr lang="de-DE" sz="1200" b="0" i="0" dirty="0" err="1">
                          <a:latin typeface="+mn-lt"/>
                        </a:rPr>
                        <a:t>the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surrounding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review</a:t>
                      </a:r>
                      <a:r>
                        <a:rPr lang="de-DE" sz="1200" b="0" i="0" dirty="0">
                          <a:latin typeface="+mn-lt"/>
                        </a:rPr>
                        <a:t> &amp; </a:t>
                      </a:r>
                      <a:r>
                        <a:rPr lang="de-DE" sz="1200" b="0" i="0" dirty="0" err="1">
                          <a:latin typeface="+mn-lt"/>
                        </a:rPr>
                        <a:t>harmonize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definitions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1.3.2.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Added</a:t>
                      </a:r>
                      <a:r>
                        <a:rPr lang="de-DE" sz="1200" b="0" i="0" dirty="0">
                          <a:latin typeface="+mn-lt"/>
                        </a:rPr>
                        <a:t> a </a:t>
                      </a:r>
                      <a:r>
                        <a:rPr lang="de-DE" sz="1200" b="0" i="0" dirty="0" err="1">
                          <a:latin typeface="+mn-lt"/>
                        </a:rPr>
                        <a:t>few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samples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for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capability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mapping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7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err="1">
                          <a:latin typeface="+mn-lt"/>
                        </a:rPr>
                        <a:t>Tooling</a:t>
                      </a:r>
                      <a:r>
                        <a:rPr lang="de-DE" sz="12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Reviewed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Capabilities</a:t>
                      </a:r>
                      <a:r>
                        <a:rPr lang="de-DE" sz="1200" b="0" i="0" dirty="0">
                          <a:latin typeface="+mn-lt"/>
                        </a:rPr>
                        <a:t> Package Crawler, Scanners (Binary, Source </a:t>
                      </a:r>
                      <a:r>
                        <a:rPr lang="de-DE" sz="1200" b="0" i="0" dirty="0" err="1">
                          <a:latin typeface="+mn-lt"/>
                        </a:rPr>
                        <a:t>and</a:t>
                      </a:r>
                      <a:r>
                        <a:rPr lang="de-DE" sz="1200" b="0" i="0" dirty="0">
                          <a:latin typeface="+mn-lt"/>
                        </a:rPr>
                        <a:t> Container)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well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as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License</a:t>
                      </a:r>
                      <a:r>
                        <a:rPr lang="de-DE" sz="1200" b="0" i="0" dirty="0">
                          <a:latin typeface="+mn-lt"/>
                        </a:rPr>
                        <a:t> &amp; Copyright Scanner, </a:t>
                      </a:r>
                      <a:r>
                        <a:rPr lang="de-DE" sz="1200" b="0" i="0" dirty="0" err="1">
                          <a:latin typeface="+mn-lt"/>
                        </a:rPr>
                        <a:t>added</a:t>
                      </a:r>
                      <a:r>
                        <a:rPr lang="de-DE" sz="1200" b="0" i="0" dirty="0">
                          <a:latin typeface="+mn-lt"/>
                        </a:rPr>
                        <a:t> CI/CD </a:t>
                      </a:r>
                      <a:r>
                        <a:rPr lang="de-DE" sz="1200" b="0" i="0" dirty="0" err="1">
                          <a:latin typeface="+mn-lt"/>
                        </a:rPr>
                        <a:t>rule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enforcement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13.4.22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err="1">
                          <a:latin typeface="+mn-lt"/>
                        </a:rPr>
                        <a:t>Tooling</a:t>
                      </a:r>
                      <a:r>
                        <a:rPr lang="de-DE" sz="12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 err="1">
                          <a:latin typeface="+mn-lt"/>
                        </a:rPr>
                        <a:t>Reviewed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changes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extended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Snippet</a:t>
                      </a:r>
                      <a:r>
                        <a:rPr lang="de-DE" sz="1200" b="0" i="0" dirty="0">
                          <a:latin typeface="+mn-lt"/>
                        </a:rPr>
                        <a:t>-Scanning,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>
                          <a:latin typeface="+mn-lt"/>
                        </a:rPr>
                        <a:t>11.5.22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i="0" dirty="0" err="1">
                          <a:latin typeface="+mn-lt"/>
                        </a:rPr>
                        <a:t>Tooling</a:t>
                      </a:r>
                      <a:r>
                        <a:rPr lang="de-DE" sz="1200" b="0" i="0" dirty="0">
                          <a:latin typeface="+mn-lt"/>
                        </a:rPr>
                        <a:t>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0" i="0" dirty="0">
                          <a:latin typeface="+mn-lt"/>
                        </a:rPr>
                        <a:t>Split Case Data </a:t>
                      </a:r>
                      <a:r>
                        <a:rPr lang="de-DE" sz="1200" b="0" i="0" dirty="0" err="1">
                          <a:latin typeface="+mn-lt"/>
                        </a:rPr>
                        <a:t>into</a:t>
                      </a:r>
                      <a:r>
                        <a:rPr lang="de-DE" sz="1200" b="0" i="0" dirty="0">
                          <a:latin typeface="+mn-lt"/>
                        </a:rPr>
                        <a:t> Case Data Analyzer &amp; </a:t>
                      </a:r>
                      <a:r>
                        <a:rPr lang="de-DE" sz="1200" b="0" i="0" dirty="0" err="1">
                          <a:latin typeface="+mn-lt"/>
                        </a:rPr>
                        <a:t>Collector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Capabilities</a:t>
                      </a:r>
                      <a:r>
                        <a:rPr lang="de-DE" sz="1200" b="0" i="0" dirty="0">
                          <a:latin typeface="+mn-lt"/>
                        </a:rPr>
                        <a:t>, </a:t>
                      </a:r>
                      <a:r>
                        <a:rPr lang="de-DE" sz="1200" b="0" i="0" dirty="0" err="1">
                          <a:latin typeface="+mn-lt"/>
                        </a:rPr>
                        <a:t>re-arranged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overview</a:t>
                      </a:r>
                      <a:r>
                        <a:rPr lang="de-DE" sz="1200" b="0" i="0" dirty="0">
                          <a:latin typeface="+mn-lt"/>
                        </a:rPr>
                        <a:t> </a:t>
                      </a:r>
                      <a:r>
                        <a:rPr lang="de-DE" sz="1200" b="0" i="0" dirty="0" err="1">
                          <a:latin typeface="+mn-lt"/>
                        </a:rPr>
                        <a:t>slide</a:t>
                      </a:r>
                      <a:endParaRPr lang="de-DE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02911" y="5384584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200108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585829365"/>
              </p:ext>
            </p:extLst>
          </p:nvPr>
        </p:nvGraphicFramePr>
        <p:xfrm>
          <a:off x="715432" y="1193800"/>
          <a:ext cx="10826683" cy="49657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tasks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documentation objects (version management)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repository)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We might consider to </a:t>
                      </a:r>
                      <a:r>
                        <a:rPr lang="de-DE" dirty="0" err="1"/>
                        <a:t>define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a specific output format</a:t>
                      </a:r>
                      <a:r>
                        <a:rPr lang="en-GB" dirty="0"/>
                        <a:t> (e.g. PDF, JSON,</a:t>
                      </a:r>
                      <a:r>
                        <a:rPr lang="en-GB" baseline="0" dirty="0"/>
                        <a:t> SPDX,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2611312023"/>
              </p:ext>
            </p:extLst>
          </p:nvPr>
        </p:nvGraphicFramePr>
        <p:xfrm>
          <a:off x="715432" y="1193800"/>
          <a:ext cx="10826683" cy="45786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Help decentralising compliance work through approval 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request for (</a:t>
                      </a:r>
                      <a:r>
                        <a:rPr lang="en-GB" dirty="0"/>
                        <a:t>list </a:t>
                      </a:r>
                      <a:r>
                        <a:rPr dirty="0"/>
                        <a:t>of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, legal situation, compliance documentation)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automation support for all prior steps reduces the need for Compliance Managers 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F54F3F-54C6-6680-86B3-B6992A831611}"/>
              </a:ext>
            </a:extLst>
          </p:cNvPr>
          <p:cNvSpPr txBox="1"/>
          <p:nvPr/>
        </p:nvSpPr>
        <p:spPr>
          <a:xfrm rot="20165253">
            <a:off x="6774873" y="581891"/>
            <a:ext cx="12769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Start 8.6.22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846536906"/>
              </p:ext>
            </p:extLst>
          </p:nvPr>
        </p:nvGraphicFramePr>
        <p:xfrm>
          <a:off x="715432" y="1193800"/>
          <a:ext cx="10826683" cy="44881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API Keys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Assignments (user </a:t>
                      </a:r>
                      <a:r>
                        <a:rPr lang="en-GB" dirty="0"/>
                        <a:t>to</a:t>
                      </a:r>
                      <a:r>
                        <a:rPr dirty="0"/>
                        <a:t> project,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Access tokens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this shall be a capability. As information about non-compliance might be critical aspect I would suggest to include it. But </a:t>
                      </a:r>
                      <a:r>
                        <a:rPr lang="en-GB" dirty="0"/>
                        <a:t>from</a:t>
                      </a:r>
                      <a:r>
                        <a:rPr dirty="0"/>
                        <a:t> a pure functional point of view, this seems not to be required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4112929670"/>
              </p:ext>
            </p:extLst>
          </p:nvPr>
        </p:nvGraphicFramePr>
        <p:xfrm>
          <a:off x="715432" y="1193800"/>
          <a:ext cx="10826683" cy="38747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confirmability 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3852592483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Visualize work, efforts 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Measure compliance related activity 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insights into state of portfolio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lists and and insights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configuration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Reports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reports that shall be supported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3551681328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Realize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 and machinery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TODO: Discuss whether we want to define specific events in an underlying flow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for further discussions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</a:t>
            </a:r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of data sources, decisions and configs as a General </a:t>
            </a:r>
            <a:r>
              <a:rPr lang="en-GB" dirty="0" err="1"/>
              <a:t>Requirment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to provide the general requirement, that all decisions, data and sources need to be tracible, so that it always is possible to track why and on what basis a decision has been made. This involves: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Provide all information available under which a certain decision is made and that point in time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Track changes and their originators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Archive sources / binaries that are used in a solution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Link notice files and other documentation with sources/binaries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Document decisions and choices made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Arial"/>
              </a:rPr>
              <a:t>ToolChain Capabilities (v1.3.1)</a:t>
            </a: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Mapping of Tools (example TrustSource Scanners)</a:t>
            </a:r>
            <a:endParaRPr lang="en-GB" sz="2000" b="0" strike="noStrike" spc="-1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32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de-DE" sz="900" dirty="0" err="1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26889" y="1025483"/>
            <a:ext cx="224997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EXCLUSION: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At this point in time 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the model is not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addressing Security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or Export regulations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480221812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=&gt; </a:t>
                      </a:r>
                      <a:r>
                        <a:rPr lang="de-DE" dirty="0" err="1"/>
                        <a:t>Distinguish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between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component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loader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assessment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just </a:t>
                      </a:r>
                      <a:r>
                        <a:rPr lang="de-DE" dirty="0" err="1"/>
                        <a:t>cralwer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993550562"/>
              </p:ext>
            </p:extLst>
          </p:nvPr>
        </p:nvGraphicFramePr>
        <p:xfrm>
          <a:off x="715432" y="1193800"/>
          <a:ext cx="10826683" cy="48527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1100315043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3771443650"/>
              </p:ext>
            </p:extLst>
          </p:nvPr>
        </p:nvGraphicFramePr>
        <p:xfrm>
          <a:off x="715432" y="1193800"/>
          <a:ext cx="10826683" cy="49644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Precise scanning of sources to determine exact situation for proper compliance declarations 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3702</Words>
  <Application>Microsoft Macintosh PowerPoint</Application>
  <PresentationFormat>Breitbild</PresentationFormat>
  <Paragraphs>633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Avenir Book</vt:lpstr>
      <vt:lpstr>Avenir Book Oblique</vt:lpstr>
      <vt:lpstr>Avenir Heavy</vt:lpstr>
      <vt:lpstr>Times New Roman</vt:lpstr>
      <vt:lpstr>Wingdings</vt:lpstr>
      <vt:lpstr>Office-Design</vt:lpstr>
      <vt:lpstr>Capability Map</vt:lpstr>
      <vt:lpstr>Changelog</vt:lpstr>
      <vt:lpstr>Traceability of data sources, decisions and configs as a General Requirment</vt:lpstr>
      <vt:lpstr>ToolChain Capabilities - Overview</vt:lpstr>
      <vt:lpstr>ToolChain Capabilities - Package Crawler/Finder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Open Questions for further discussions</vt:lpstr>
      <vt:lpstr>ToolChain Capabilities (v1.3.1) – Mapping of Tools (example BANG)</vt:lpstr>
      <vt:lpstr>ToolChain Capabilities (v1.3.1) – Mapping of Tools (example Software Heritage)</vt:lpstr>
      <vt:lpstr>ToolChain Capabilities (v1.3.1) – Mapping of Tools (example TERN) </vt:lpstr>
      <vt:lpstr>ToolChain Capabilities (v1.3.1) – Mapping of Tools (example ClearlyDefined) </vt:lpstr>
      <vt:lpstr>ToolChain Capabilities (v1.3.1) – Mapping of Tools (example TrustSource Scanners)</vt:lpstr>
      <vt:lpstr>ToolChain Capabilities (v1.3.1) – Mapping of Tools (example TrustSource Scanners)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Jan Thielscher</cp:lastModifiedBy>
  <cp:revision>56</cp:revision>
  <cp:lastPrinted>2019-12-06T17:03:19Z</cp:lastPrinted>
  <dcterms:modified xsi:type="dcterms:W3CDTF">2022-06-08T08:10:00Z</dcterms:modified>
</cp:coreProperties>
</file>