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5"/>
  </p:notesMasterIdLst>
  <p:handoutMasterIdLst>
    <p:handoutMasterId r:id="rId26"/>
  </p:handoutMasterIdLst>
  <p:sldIdLst>
    <p:sldId id="1133" r:id="rId20"/>
    <p:sldId id="2895" r:id="rId21"/>
    <p:sldId id="2877" r:id="rId22"/>
    <p:sldId id="2896" r:id="rId23"/>
    <p:sldId id="2894" r:id="rId24"/>
  </p:sldIdLst>
  <p:sldSz cx="12198350" cy="6858000"/>
  <p:notesSz cx="7102475" cy="10234613"/>
  <p:custDataLst>
    <p:custData r:id="rId7"/>
    <p:tags r:id="rId2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6" autoAdjust="0"/>
    <p:restoredTop sz="86512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978" y="-4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oss-compliance-tooling.org/" TargetMode="External"/><Relationship Id="rId3" Type="http://schemas.openxmlformats.org/officeDocument/2006/relationships/tags" Target="../tags/tag35.xml"/><Relationship Id="rId7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8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21" Type="http://schemas.openxmlformats.org/officeDocument/2006/relationships/tags" Target="../tags/tag19.xml"/><Relationship Id="rId34" Type="http://schemas.openxmlformats.org/officeDocument/2006/relationships/tags" Target="../tags/tag32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33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37" Type="http://schemas.openxmlformats.org/officeDocument/2006/relationships/image" Target="../media/image2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36" Type="http://schemas.openxmlformats.org/officeDocument/2006/relationships/image" Target="../media/image1.emf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Relationship Id="rId35" Type="http://schemas.openxmlformats.org/officeDocument/2006/relationships/oleObject" Target="../embeddings/oleObject1.bin"/><Relationship Id="rId8" Type="http://schemas.openxmlformats.org/officeDocument/2006/relationships/tags" Target="../tags/tag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5" imgW="360" imgH="360" progId="">
                  <p:embed/>
                </p:oleObj>
              </mc:Choice>
              <mc:Fallback>
                <p:oleObj name="think-cell Folie" r:id="rId35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2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3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4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Marcel Kurzmann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-review-toolkit/ort/issues/722" TargetMode="External"/><Relationship Id="rId7" Type="http://schemas.openxmlformats.org/officeDocument/2006/relationships/hyperlink" Target="https://gitlab.apertis.org/infrastructure/ort-analyzer" TargetMode="External"/><Relationship Id="rId2" Type="http://schemas.openxmlformats.org/officeDocument/2006/relationships/hyperlink" Target="https://www.youtube.com/watch?v=Q5UQUM6zxV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selot.org/" TargetMode="External"/><Relationship Id="rId5" Type="http://schemas.openxmlformats.org/officeDocument/2006/relationships/hyperlink" Target="https://hub.docker.com/u/osadl" TargetMode="External"/><Relationship Id="rId4" Type="http://schemas.openxmlformats.org/officeDocument/2006/relationships/hyperlink" Target="https://gitlab.eclipse.org/eclipse/oniro-compliancetoolchain/toolchain/docs/-/blob/main/audit_workflow/oniro_ip_audit_guidelines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62400"/>
            <a:ext cx="6480000" cy="1540095"/>
          </a:xfrm>
        </p:spPr>
        <p:txBody>
          <a:bodyPr/>
          <a:lstStyle/>
          <a:p>
            <a:r>
              <a:rPr lang="en-US" dirty="0"/>
              <a:t>Sharing FOSS License Management Data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6133-4815-4DAC-971D-0178505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E3B8D-0B28-328A-AA51-F96117183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Different Linux Distros and </a:t>
            </a:r>
            <a:r>
              <a:rPr lang="de-DE" dirty="0" err="1"/>
              <a:t>Ecosystems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chain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Open Source Management (OSM)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D1C9E7-E525-DD88-47D5-18A7A3BF66D0}"/>
              </a:ext>
            </a:extLst>
          </p:cNvPr>
          <p:cNvSpPr/>
          <p:nvPr/>
        </p:nvSpPr>
        <p:spPr bwMode="auto">
          <a:xfrm>
            <a:off x="520592" y="2864348"/>
            <a:ext cx="1065402" cy="5620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121DC6D-AFDD-B736-B24F-FBCBCCFC19A9}"/>
              </a:ext>
            </a:extLst>
          </p:cNvPr>
          <p:cNvSpPr/>
          <p:nvPr/>
        </p:nvSpPr>
        <p:spPr bwMode="auto">
          <a:xfrm>
            <a:off x="798826" y="3566100"/>
            <a:ext cx="1282117" cy="5964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Libraries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9BF321-4FD5-546F-D3D0-734AC11E4E31}"/>
              </a:ext>
            </a:extLst>
          </p:cNvPr>
          <p:cNvSpPr/>
          <p:nvPr/>
        </p:nvSpPr>
        <p:spPr bwMode="auto">
          <a:xfrm>
            <a:off x="1127394" y="4302234"/>
            <a:ext cx="1282117" cy="5964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029C35C-F915-4A17-A956-5EAFFF737EDF}"/>
              </a:ext>
            </a:extLst>
          </p:cNvPr>
          <p:cNvSpPr/>
          <p:nvPr/>
        </p:nvSpPr>
        <p:spPr bwMode="auto">
          <a:xfrm>
            <a:off x="1090569" y="2046914"/>
            <a:ext cx="9899009" cy="540644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A650BF-89FF-827B-5C37-BDB14005FECB}"/>
              </a:ext>
            </a:extLst>
          </p:cNvPr>
          <p:cNvSpPr txBox="1"/>
          <p:nvPr/>
        </p:nvSpPr>
        <p:spPr>
          <a:xfrm>
            <a:off x="696286" y="1954635"/>
            <a:ext cx="1291905" cy="2605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upstream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7733D6-FB39-C3CD-AA59-3533B33F1057}"/>
              </a:ext>
            </a:extLst>
          </p:cNvPr>
          <p:cNvSpPr txBox="1"/>
          <p:nvPr/>
        </p:nvSpPr>
        <p:spPr>
          <a:xfrm>
            <a:off x="10343625" y="1920220"/>
            <a:ext cx="1291905" cy="2605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downstream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C962D3-9779-B66C-16B3-E52184883F52}"/>
              </a:ext>
            </a:extLst>
          </p:cNvPr>
          <p:cNvSpPr txBox="1"/>
          <p:nvPr/>
        </p:nvSpPr>
        <p:spPr>
          <a:xfrm>
            <a:off x="2996391" y="2452977"/>
            <a:ext cx="1929466" cy="2059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Open Source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974D735-FD44-1E2E-5C69-9A309FAAA54C}"/>
              </a:ext>
            </a:extLst>
          </p:cNvPr>
          <p:cNvSpPr/>
          <p:nvPr/>
        </p:nvSpPr>
        <p:spPr bwMode="auto">
          <a:xfrm>
            <a:off x="2803794" y="2813530"/>
            <a:ext cx="1065402" cy="126441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Debian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B7A835-75EF-657B-8573-5664E510626D}"/>
              </a:ext>
            </a:extLst>
          </p:cNvPr>
          <p:cNvSpPr/>
          <p:nvPr/>
        </p:nvSpPr>
        <p:spPr bwMode="auto">
          <a:xfrm>
            <a:off x="2803794" y="4164380"/>
            <a:ext cx="1065402" cy="10343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CFA6B39-9777-4C87-43A1-9B90C40FE62F}"/>
              </a:ext>
            </a:extLst>
          </p:cNvPr>
          <p:cNvSpPr/>
          <p:nvPr/>
        </p:nvSpPr>
        <p:spPr bwMode="auto">
          <a:xfrm>
            <a:off x="2803794" y="5285169"/>
            <a:ext cx="1065402" cy="10343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F3CE9AC-0827-8EA9-1695-071A83DFFBA2}"/>
              </a:ext>
            </a:extLst>
          </p:cNvPr>
          <p:cNvSpPr/>
          <p:nvPr/>
        </p:nvSpPr>
        <p:spPr bwMode="auto">
          <a:xfrm>
            <a:off x="5507145" y="2831244"/>
            <a:ext cx="1065402" cy="3743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 err="1">
                <a:solidFill>
                  <a:schemeClr val="tx1"/>
                </a:solidFill>
              </a:rPr>
              <a:t>Apertis</a:t>
            </a: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9E276F-70CF-8833-2270-029457A4EEB8}"/>
              </a:ext>
            </a:extLst>
          </p:cNvPr>
          <p:cNvSpPr/>
          <p:nvPr/>
        </p:nvSpPr>
        <p:spPr bwMode="auto">
          <a:xfrm>
            <a:off x="4223630" y="3278627"/>
            <a:ext cx="1065402" cy="7993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 err="1">
                <a:solidFill>
                  <a:schemeClr val="tx1"/>
                </a:solidFill>
              </a:rPr>
              <a:t>Yocto</a:t>
            </a:r>
            <a:r>
              <a:rPr lang="de-DE" sz="1800" b="1" dirty="0">
                <a:solidFill>
                  <a:schemeClr val="tx1"/>
                </a:solidFill>
              </a:rPr>
              <a:t> +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 err="1">
                <a:solidFill>
                  <a:schemeClr val="tx1"/>
                </a:solidFill>
              </a:rPr>
              <a:t>bitbake</a:t>
            </a: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A0D6E0-A838-40BA-200F-C9484D468759}"/>
              </a:ext>
            </a:extLst>
          </p:cNvPr>
          <p:cNvSpPr/>
          <p:nvPr/>
        </p:nvSpPr>
        <p:spPr bwMode="auto">
          <a:xfrm>
            <a:off x="5507145" y="3278627"/>
            <a:ext cx="1065402" cy="3743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 err="1">
                <a:solidFill>
                  <a:schemeClr val="tx1"/>
                </a:solidFill>
              </a:rPr>
              <a:t>Oniro</a:t>
            </a: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7841E3A-1815-EBE0-F41F-B97693009744}"/>
              </a:ext>
            </a:extLst>
          </p:cNvPr>
          <p:cNvSpPr/>
          <p:nvPr/>
        </p:nvSpPr>
        <p:spPr bwMode="auto">
          <a:xfrm>
            <a:off x="5507145" y="3703588"/>
            <a:ext cx="1065402" cy="3743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Leda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2303B35-C545-3A53-A56C-33D567D44424}"/>
              </a:ext>
            </a:extLst>
          </p:cNvPr>
          <p:cNvCxnSpPr/>
          <p:nvPr/>
        </p:nvCxnSpPr>
        <p:spPr bwMode="auto">
          <a:xfrm>
            <a:off x="7946177" y="2446486"/>
            <a:ext cx="0" cy="396424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EB1B092-4D92-B4C0-732A-9739F1459687}"/>
              </a:ext>
            </a:extLst>
          </p:cNvPr>
          <p:cNvSpPr txBox="1"/>
          <p:nvPr/>
        </p:nvSpPr>
        <p:spPr>
          <a:xfrm>
            <a:off x="8015908" y="2448027"/>
            <a:ext cx="1621521" cy="2022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Image </a:t>
            </a:r>
            <a:r>
              <a:rPr lang="de-DE" sz="1400" dirty="0" err="1">
                <a:solidFill>
                  <a:schemeClr val="tx1"/>
                </a:solidFill>
              </a:rPr>
              <a:t>Creation</a:t>
            </a:r>
            <a:r>
              <a:rPr lang="de-DE" sz="1400" dirty="0">
                <a:solidFill>
                  <a:schemeClr val="tx1"/>
                </a:solidFill>
              </a:rPr>
              <a:t> in </a:t>
            </a:r>
            <a:r>
              <a:rPr lang="de-DE" sz="1400" dirty="0" err="1">
                <a:solidFill>
                  <a:schemeClr val="tx1"/>
                </a:solidFill>
              </a:rPr>
              <a:t>Proprietary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Context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FD59F64-65CC-F6B8-8A48-5F4353BD29D2}"/>
              </a:ext>
            </a:extLst>
          </p:cNvPr>
          <p:cNvCxnSpPr/>
          <p:nvPr/>
        </p:nvCxnSpPr>
        <p:spPr bwMode="auto">
          <a:xfrm>
            <a:off x="9625373" y="2448027"/>
            <a:ext cx="0" cy="396424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75921EB-3C69-4302-9888-C3E94D5FA1C0}"/>
              </a:ext>
            </a:extLst>
          </p:cNvPr>
          <p:cNvSpPr/>
          <p:nvPr/>
        </p:nvSpPr>
        <p:spPr bwMode="auto">
          <a:xfrm>
            <a:off x="8184914" y="3210028"/>
            <a:ext cx="1177658" cy="87234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Linux Images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0A57BB2-7724-50C3-961A-64564F8B99FB}"/>
              </a:ext>
            </a:extLst>
          </p:cNvPr>
          <p:cNvSpPr txBox="1"/>
          <p:nvPr/>
        </p:nvSpPr>
        <p:spPr>
          <a:xfrm>
            <a:off x="9900231" y="2464354"/>
            <a:ext cx="1270238" cy="2022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94073AA-B467-0054-4C7E-61C2326E7689}"/>
              </a:ext>
            </a:extLst>
          </p:cNvPr>
          <p:cNvSpPr/>
          <p:nvPr/>
        </p:nvSpPr>
        <p:spPr bwMode="auto">
          <a:xfrm>
            <a:off x="9806265" y="3004998"/>
            <a:ext cx="1575907" cy="138357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697E71-0F23-C32E-2FBA-407A692236A5}"/>
              </a:ext>
            </a:extLst>
          </p:cNvPr>
          <p:cNvSpPr/>
          <p:nvPr/>
        </p:nvSpPr>
        <p:spPr bwMode="auto">
          <a:xfrm>
            <a:off x="10040278" y="3103733"/>
            <a:ext cx="1177658" cy="87234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Linux Images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9BD78D-5542-76CA-EECE-A853B4FF8740}"/>
              </a:ext>
            </a:extLst>
          </p:cNvPr>
          <p:cNvSpPr/>
          <p:nvPr/>
        </p:nvSpPr>
        <p:spPr bwMode="auto">
          <a:xfrm>
            <a:off x="3353218" y="3811619"/>
            <a:ext cx="515978" cy="191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OSM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0D62D3E-9184-881D-D20A-98584343AF5D}"/>
              </a:ext>
            </a:extLst>
          </p:cNvPr>
          <p:cNvSpPr/>
          <p:nvPr/>
        </p:nvSpPr>
        <p:spPr bwMode="auto">
          <a:xfrm>
            <a:off x="3353218" y="4905556"/>
            <a:ext cx="515978" cy="191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OSM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3178D57-F6F7-3B63-50CD-16BB85B92FAC}"/>
              </a:ext>
            </a:extLst>
          </p:cNvPr>
          <p:cNvSpPr/>
          <p:nvPr/>
        </p:nvSpPr>
        <p:spPr bwMode="auto">
          <a:xfrm>
            <a:off x="4208980" y="4162544"/>
            <a:ext cx="1065402" cy="10343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F8AD62F-03F2-2F08-9BDF-F4384E2635C8}"/>
              </a:ext>
            </a:extLst>
          </p:cNvPr>
          <p:cNvSpPr/>
          <p:nvPr/>
        </p:nvSpPr>
        <p:spPr bwMode="auto">
          <a:xfrm>
            <a:off x="5502601" y="4162544"/>
            <a:ext cx="1065402" cy="3743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C6DEC25-47AB-0244-FE6A-BF45E7B8120E}"/>
              </a:ext>
            </a:extLst>
          </p:cNvPr>
          <p:cNvSpPr/>
          <p:nvPr/>
        </p:nvSpPr>
        <p:spPr bwMode="auto">
          <a:xfrm>
            <a:off x="4711537" y="3915682"/>
            <a:ext cx="515978" cy="191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A5133F6-5E83-88AB-6F50-B488D4464130}"/>
              </a:ext>
            </a:extLst>
          </p:cNvPr>
          <p:cNvSpPr/>
          <p:nvPr/>
        </p:nvSpPr>
        <p:spPr bwMode="auto">
          <a:xfrm>
            <a:off x="6057298" y="3072135"/>
            <a:ext cx="515978" cy="191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OSM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E8ECD39-B8C2-B174-B618-E51CAE15DD7D}"/>
              </a:ext>
            </a:extLst>
          </p:cNvPr>
          <p:cNvSpPr/>
          <p:nvPr/>
        </p:nvSpPr>
        <p:spPr bwMode="auto">
          <a:xfrm>
            <a:off x="6057298" y="3591267"/>
            <a:ext cx="515978" cy="191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68962F2-8F44-9622-0048-91887C4B0812}"/>
              </a:ext>
            </a:extLst>
          </p:cNvPr>
          <p:cNvSpPr/>
          <p:nvPr/>
        </p:nvSpPr>
        <p:spPr bwMode="auto">
          <a:xfrm>
            <a:off x="8863843" y="4196873"/>
            <a:ext cx="515978" cy="191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OSM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FDEA03F-4DAF-27FB-B8DC-AF9B43B97B71}"/>
              </a:ext>
            </a:extLst>
          </p:cNvPr>
          <p:cNvSpPr/>
          <p:nvPr/>
        </p:nvSpPr>
        <p:spPr bwMode="auto">
          <a:xfrm>
            <a:off x="6811715" y="5330091"/>
            <a:ext cx="1065402" cy="7347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OSADL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24E457E-923F-291F-B227-3BBA1699C368}"/>
              </a:ext>
            </a:extLst>
          </p:cNvPr>
          <p:cNvSpPr/>
          <p:nvPr/>
        </p:nvSpPr>
        <p:spPr bwMode="auto">
          <a:xfrm>
            <a:off x="7311918" y="5845501"/>
            <a:ext cx="515978" cy="1916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OSM</a:t>
            </a:r>
          </a:p>
        </p:txBody>
      </p:sp>
    </p:spTree>
    <p:extLst>
      <p:ext uri="{BB962C8B-B14F-4D97-AF65-F5344CB8AC3E}">
        <p14:creationId xmlns:p14="http://schemas.microsoft.com/office/powerpoint/2010/main" val="65677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72205"/>
              </p:ext>
            </p:extLst>
          </p:nvPr>
        </p:nvGraphicFramePr>
        <p:xfrm>
          <a:off x="503339" y="1364207"/>
          <a:ext cx="10582477" cy="4852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04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3966983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361622">
                  <a:extLst>
                    <a:ext uri="{9D8B030D-6E8A-4147-A177-3AD203B41FA5}">
                      <a16:colId xmlns:a16="http://schemas.microsoft.com/office/drawing/2014/main" val="2379212679"/>
                    </a:ext>
                  </a:extLst>
                </a:gridCol>
                <a:gridCol w="185363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  <a:gridCol w="1853634">
                  <a:extLst>
                    <a:ext uri="{9D8B030D-6E8A-4147-A177-3AD203B41FA5}">
                      <a16:colId xmlns:a16="http://schemas.microsoft.com/office/drawing/2014/main" val="1464267541"/>
                    </a:ext>
                  </a:extLst>
                </a:gridCol>
              </a:tblGrid>
              <a:tr h="32645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Linux Distro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617125">
                <a:tc>
                  <a:txBody>
                    <a:bodyPr/>
                    <a:lstStyle/>
                    <a:p>
                      <a:endParaRPr lang="en-US" sz="14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Yocto</a:t>
                      </a:r>
                      <a:r>
                        <a:rPr lang="en-US" sz="14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Bitbake</a:t>
                      </a:r>
                      <a:r>
                        <a:rPr lang="en-US" sz="14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+ ORT (replacing meta-</a:t>
                      </a:r>
                      <a:r>
                        <a:rPr lang="en-US" sz="1400" noProof="0" dirty="0" err="1">
                          <a:effectLst/>
                          <a:latin typeface="+mn-lt"/>
                          <a:ea typeface="Calibri" panose="020F0502020204030204" pitchFamily="34" charset="0"/>
                        </a:rPr>
                        <a:t>doubleopen</a:t>
                      </a:r>
                      <a:r>
                        <a:rPr lang="en-US" sz="14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/do-convert)    </a:t>
                      </a:r>
                      <a:endParaRPr lang="en-US" sz="14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+mn-lt"/>
                        </a:rPr>
                        <a:t>Double Open, </a:t>
                      </a:r>
                      <a:r>
                        <a:rPr lang="en-US" sz="1400" noProof="0" dirty="0" err="1">
                          <a:latin typeface="+mn-lt"/>
                        </a:rPr>
                        <a:t>OpenEmbedded</a:t>
                      </a:r>
                      <a:endParaRPr lang="en-US" sz="14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err="1">
                          <a:latin typeface="+mn-lt"/>
                        </a:rPr>
                        <a:t>Yocto</a:t>
                      </a:r>
                      <a:endParaRPr lang="en-US" sz="14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latin typeface="+mn-lt"/>
                          <a:hlinkClick r:id="rId2"/>
                        </a:rPr>
                        <a:t>https://www.youtube.com/watch?v=Q5UQUM6zxVU</a:t>
                      </a:r>
                      <a:r>
                        <a:rPr lang="en-US" sz="800" noProof="0" dirty="0">
                          <a:latin typeface="+mn-lt"/>
                        </a:rPr>
                        <a:t> ; </a:t>
                      </a:r>
                      <a:r>
                        <a:rPr lang="en-US" sz="800" noProof="0" dirty="0">
                          <a:latin typeface="+mn-lt"/>
                          <a:hlinkClick r:id="rId3"/>
                        </a:rPr>
                        <a:t>https://github.com/oss-review-toolkit/ort/issues/722</a:t>
                      </a:r>
                      <a:r>
                        <a:rPr lang="en-US" sz="800" noProof="0" dirty="0">
                          <a:latin typeface="+mn-lt"/>
                        </a:rPr>
                        <a:t> </a:t>
                      </a:r>
                      <a:endParaRPr lang="en-US" sz="14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1690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+mn-lt"/>
                        </a:rPr>
                        <a:t>Aliens4Friends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+mn-lt"/>
                        </a:rPr>
                        <a:t>Eclipse </a:t>
                      </a:r>
                      <a:r>
                        <a:rPr lang="en-US" sz="1400" noProof="0" dirty="0" err="1">
                          <a:latin typeface="+mn-lt"/>
                        </a:rPr>
                        <a:t>Oniro</a:t>
                      </a:r>
                      <a:r>
                        <a:rPr lang="en-US" sz="1400" noProof="0" dirty="0">
                          <a:latin typeface="+mn-lt"/>
                        </a:rPr>
                        <a:t>, Eclipse Leda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err="1">
                          <a:effectLst/>
                          <a:latin typeface="+mn-lt"/>
                        </a:rPr>
                        <a:t>Yocto</a:t>
                      </a:r>
                      <a:endParaRPr lang="en-US" sz="14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noProof="0" dirty="0">
                          <a:latin typeface="+mn-lt"/>
                          <a:hlinkClick r:id="rId4"/>
                        </a:rPr>
                        <a:t>https://gitlab.eclipse.org/eclipse/oniro-compliancetoolchain/toolchain/pipelines/-/raw/master/img/aliens4friends-schema-2021-12-17.png ;</a:t>
                      </a:r>
                    </a:p>
                    <a:p>
                      <a:pPr algn="ctr"/>
                      <a:r>
                        <a:rPr lang="en-US" sz="800" noProof="0" dirty="0">
                          <a:latin typeface="+mn-lt"/>
                          <a:hlinkClick r:id="rId4"/>
                        </a:rPr>
                        <a:t>https://gitlab.eclipse.org/eclipse/oniro-compliancetoolchain/toolchain/docs/-/blob/main/audit_workflow/oniro_ip_audit_guidelines.md</a:t>
                      </a:r>
                      <a:r>
                        <a:rPr lang="en-US" sz="800" noProof="0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56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OSADL Base images;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FOSSology</a:t>
                      </a:r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4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OSSelot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OSADL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Alpine, Ubuntu, Debian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noProof="0" dirty="0">
                          <a:hlinkClick r:id="rId5"/>
                        </a:rPr>
                        <a:t>https://hub.docker.com/u/osadl</a:t>
                      </a:r>
                      <a:r>
                        <a:rPr lang="en-US" sz="900" noProof="0" dirty="0"/>
                        <a:t> 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noProof="0" dirty="0">
                          <a:hlinkClick r:id="rId6"/>
                        </a:rPr>
                        <a:t>https://www.osselot.org</a:t>
                      </a:r>
                      <a:r>
                        <a:rPr lang="en-US" sz="900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  <a:tr h="34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Apertis</a:t>
                      </a:r>
                      <a:r>
                        <a:rPr lang="en-US" sz="1400" noProof="0" dirty="0"/>
                        <a:t> + “ort-analyzer” + 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Apertis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Apertis</a:t>
                      </a:r>
                      <a:r>
                        <a:rPr lang="en-US" sz="1400" noProof="0" dirty="0"/>
                        <a:t>(Debian)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hlinkClick r:id="rId7"/>
                        </a:rPr>
                        <a:t>https://gitlab.apertis.org/infrastructure/ort-analyzer</a:t>
                      </a:r>
                      <a:r>
                        <a:rPr lang="en-US" sz="800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0737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CentOS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7923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Debian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63179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04596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6344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BCBAA0E0-0000-4241-AFCA-84723F043039}"/>
              </a:ext>
            </a:extLst>
          </p:cNvPr>
          <p:cNvSpPr txBox="1"/>
          <p:nvPr/>
        </p:nvSpPr>
        <p:spPr>
          <a:xfrm>
            <a:off x="11137187" y="656518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417509-B7C4-DF4B-9BF5-2643EFC53595}"/>
              </a:ext>
            </a:extLst>
          </p:cNvPr>
          <p:cNvSpPr txBox="1"/>
          <p:nvPr/>
        </p:nvSpPr>
        <p:spPr>
          <a:xfrm>
            <a:off x="11085816" y="666792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780791-113F-DB1A-1AD1-6D023B3CB596}"/>
              </a:ext>
            </a:extLst>
          </p:cNvPr>
          <p:cNvSpPr/>
          <p:nvPr/>
        </p:nvSpPr>
        <p:spPr bwMode="auto">
          <a:xfrm>
            <a:off x="3032385" y="6064813"/>
            <a:ext cx="8053431" cy="450040"/>
          </a:xfrm>
          <a:prstGeom prst="rect">
            <a:avLst/>
          </a:prstGeom>
          <a:solidFill>
            <a:srgbClr val="EB780A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>
                <a:solidFill>
                  <a:schemeClr val="tx1"/>
                </a:solidFill>
              </a:rPr>
              <a:t>Plan </a:t>
            </a:r>
            <a:r>
              <a:rPr lang="de-DE" sz="1800" b="1" dirty="0" err="1">
                <a:solidFill>
                  <a:schemeClr val="tx1"/>
                </a:solidFill>
              </a:rPr>
              <a:t>to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have</a:t>
            </a:r>
            <a:r>
              <a:rPr lang="de-DE" sz="1800" b="1" dirty="0">
                <a:solidFill>
                  <a:schemeClr val="tx1"/>
                </a:solidFill>
              </a:rPr>
              <a:t> Webinars </a:t>
            </a:r>
            <a:r>
              <a:rPr lang="de-DE" sz="1800" b="1" dirty="0" err="1">
                <a:solidFill>
                  <a:schemeClr val="tx1"/>
                </a:solidFill>
              </a:rPr>
              <a:t>for</a:t>
            </a:r>
            <a:r>
              <a:rPr lang="de-DE" sz="1800" b="1" dirty="0">
                <a:solidFill>
                  <a:schemeClr val="tx1"/>
                </a:solidFill>
              </a:rPr>
              <a:t> all </a:t>
            </a:r>
            <a:r>
              <a:rPr lang="de-DE" sz="1800" b="1" dirty="0" err="1">
                <a:solidFill>
                  <a:schemeClr val="tx1"/>
                </a:solidFill>
              </a:rPr>
              <a:t>known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approaches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to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get</a:t>
            </a:r>
            <a:r>
              <a:rPr lang="de-DE" sz="1800" b="1" dirty="0">
                <a:solidFill>
                  <a:schemeClr val="tx1"/>
                </a:solidFill>
              </a:rPr>
              <a:t> a </a:t>
            </a:r>
            <a:r>
              <a:rPr lang="de-DE" sz="1800" b="1" dirty="0" err="1">
                <a:solidFill>
                  <a:schemeClr val="tx1"/>
                </a:solidFill>
              </a:rPr>
              <a:t>deeper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insight</a:t>
            </a:r>
            <a:endParaRPr lang="de-DE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4483F-DC86-7267-8FFE-D757C309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6E3FCF-1ECB-ABB7-A9BD-C560BCAB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3" y="1352303"/>
            <a:ext cx="8724550" cy="490236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Fünfeck 5">
            <a:extLst>
              <a:ext uri="{FF2B5EF4-FFF2-40B4-BE49-F238E27FC236}">
                <a16:creationId xmlns:a16="http://schemas.microsoft.com/office/drawing/2014/main" id="{834CE7B6-0C75-D76D-B88B-A8AA8FD8C9BF}"/>
              </a:ext>
            </a:extLst>
          </p:cNvPr>
          <p:cNvSpPr/>
          <p:nvPr/>
        </p:nvSpPr>
        <p:spPr bwMode="auto">
          <a:xfrm>
            <a:off x="2579613" y="5008228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</a:t>
            </a:r>
            <a:r>
              <a:rPr lang="de-DE" sz="700" b="1" dirty="0" err="1">
                <a:solidFill>
                  <a:schemeClr val="tx1"/>
                </a:solidFill>
              </a:rPr>
              <a:t>Component</a:t>
            </a:r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224D2065-0D6A-7693-DC41-84560092F7D6}"/>
              </a:ext>
            </a:extLst>
          </p:cNvPr>
          <p:cNvSpPr/>
          <p:nvPr/>
        </p:nvSpPr>
        <p:spPr bwMode="auto">
          <a:xfrm>
            <a:off x="3319242" y="5008227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License (</a:t>
            </a:r>
            <a:r>
              <a:rPr lang="de-DE" sz="700" b="1" dirty="0" err="1">
                <a:solidFill>
                  <a:schemeClr val="tx1"/>
                </a:solidFill>
              </a:rPr>
              <a:t>Metadata</a:t>
            </a:r>
            <a:r>
              <a:rPr lang="de-DE" sz="7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4D6436D3-1607-EAD4-A42F-9A59AC149C28}"/>
              </a:ext>
            </a:extLst>
          </p:cNvPr>
          <p:cNvSpPr/>
          <p:nvPr/>
        </p:nvSpPr>
        <p:spPr bwMode="auto">
          <a:xfrm>
            <a:off x="4077046" y="5008228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Obligation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6E3B28-6189-4DFF-523C-249777091A0A}"/>
              </a:ext>
            </a:extLst>
          </p:cNvPr>
          <p:cNvSpPr/>
          <p:nvPr/>
        </p:nvSpPr>
        <p:spPr bwMode="auto">
          <a:xfrm>
            <a:off x="3208788" y="4848837"/>
            <a:ext cx="924186" cy="76339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4C3369B-A5C6-FB6F-5AB6-16EDC0B6F64D}"/>
              </a:ext>
            </a:extLst>
          </p:cNvPr>
          <p:cNvSpPr txBox="1"/>
          <p:nvPr/>
        </p:nvSpPr>
        <p:spPr>
          <a:xfrm>
            <a:off x="9618737" y="4848837"/>
            <a:ext cx="2470556" cy="10486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First Goal: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Align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method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reproducibly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identify</a:t>
            </a:r>
            <a:r>
              <a:rPr lang="de-DE" sz="1400" dirty="0">
                <a:solidFill>
                  <a:schemeClr val="tx1"/>
                </a:solidFill>
              </a:rPr>
              <a:t> and </a:t>
            </a:r>
            <a:r>
              <a:rPr lang="de-DE" sz="1400" dirty="0" err="1">
                <a:solidFill>
                  <a:schemeClr val="tx1"/>
                </a:solidFill>
              </a:rPr>
              <a:t>document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component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specific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metadata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F49A236-2730-30DA-01A5-431B306ED783}"/>
              </a:ext>
            </a:extLst>
          </p:cNvPr>
          <p:cNvCxnSpPr/>
          <p:nvPr/>
        </p:nvCxnSpPr>
        <p:spPr bwMode="auto">
          <a:xfrm>
            <a:off x="4132974" y="5503178"/>
            <a:ext cx="5329808" cy="0"/>
          </a:xfrm>
          <a:prstGeom prst="straightConnector1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4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steps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8592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 + Navigation</Name>
  <PpLayout>32</PpLayout>
  <Index>19</Index>
</p4ppTags>
</file>

<file path=customXml/item10.xml><?xml version="1.0" encoding="utf-8"?>
<p4ppTags>
  <Name>Two rows</Name>
  <PpLayout>32</PpLayout>
  <Index>13</Index>
</p4ppTags>
</file>

<file path=customXml/item11.xml><?xml version="1.0" encoding="utf-8"?>
<p4ppTags>
  <Name>Two columns</Name>
  <PpLayout>29</PpLayout>
  <Index>12</Index>
</p4ppTags>
</file>

<file path=customXml/item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3.xml><?xml version="1.0" encoding="utf-8"?>
<p4ppTags>
  <Name>Three columns</Name>
  <PpLayout>32</PpLayout>
  <Index>14</Index>
</p4ppTags>
</file>

<file path=customXml/item14.xml><?xml version="1.0" encoding="utf-8"?>
<p4ppTags>
  <Name>One object (large)</Name>
  <PpLayout>16</PpLayout>
  <Index>10</Index>
</p4ppTags>
</file>

<file path=customXml/item15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7.xml><?xml version="1.0" encoding="utf-8"?>
<p4ppTags>
  <Name>Two rows + Navigation</Name>
  <PpLayout>32</PpLayout>
  <Index>21</Index>
</p4ppTags>
</file>

<file path=customXml/item18.xml><?xml version="1.0" encoding="utf-8"?>
<p4ppTags>
  <Name>Free Content + Navigation</Name>
  <PpLayout>32</PpLayout>
  <Index>16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Three columns + Navigation</Name>
  <PpLayout>32</PpLayout>
  <Index>20</Index>
</p4ppTags>
</file>

<file path=customXml/item6.xml><?xml version="1.0" encoding="utf-8"?>
<p4ppTags>
  <Name>One object (small) + Navigation</Name>
  <PpLayout>32</PpLayout>
  <Index>18</Index>
</p4ppTags>
</file>

<file path=customXml/item7.xml><?xml version="1.0" encoding="utf-8"?>
<p4ppTags/>
</file>

<file path=customXml/item8.xml><?xml version="1.0" encoding="utf-8"?>
<p4ppTags>
  <Name>Four objects</Name>
  <PpLayout>24</PpLayout>
  <Index>15</Index>
</p4ppTags>
</file>

<file path=customXml/item9.xml><?xml version="1.0" encoding="utf-8"?>
<p4ppTags>
  <Name>Text + Index</Name>
  <PpLayout>32</PpLayout>
  <Index>8</Index>
</p4ppTags>
</file>

<file path=customXml/itemProps1.xml><?xml version="1.0" encoding="utf-8"?>
<ds:datastoreItem xmlns:ds="http://schemas.openxmlformats.org/officeDocument/2006/customXml" ds:itemID="{D7BABA95-BFFE-422B-8591-3271669EEA88}">
  <ds:schemaRefs/>
</ds:datastoreItem>
</file>

<file path=customXml/itemProps10.xml><?xml version="1.0" encoding="utf-8"?>
<ds:datastoreItem xmlns:ds="http://schemas.openxmlformats.org/officeDocument/2006/customXml" ds:itemID="{38AB8DE4-FD9B-4166-BEC3-3F1753596133}">
  <ds:schemaRefs/>
</ds:datastoreItem>
</file>

<file path=customXml/itemProps11.xml><?xml version="1.0" encoding="utf-8"?>
<ds:datastoreItem xmlns:ds="http://schemas.openxmlformats.org/officeDocument/2006/customXml" ds:itemID="{1666F4C2-68F5-4840-A44A-1A646C0925A1}">
  <ds:schemaRefs/>
</ds:datastoreItem>
</file>

<file path=customXml/itemProps12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3.xml><?xml version="1.0" encoding="utf-8"?>
<ds:datastoreItem xmlns:ds="http://schemas.openxmlformats.org/officeDocument/2006/customXml" ds:itemID="{15CF3461-70D1-4B54-AFAB-DAFDA0A238CD}">
  <ds:schemaRefs/>
</ds:datastoreItem>
</file>

<file path=customXml/itemProps14.xml><?xml version="1.0" encoding="utf-8"?>
<ds:datastoreItem xmlns:ds="http://schemas.openxmlformats.org/officeDocument/2006/customXml" ds:itemID="{80661B8B-A327-44F9-823B-4D9EE0B3EC78}">
  <ds:schemaRefs/>
</ds:datastoreItem>
</file>

<file path=customXml/itemProps15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7.xml><?xml version="1.0" encoding="utf-8"?>
<ds:datastoreItem xmlns:ds="http://schemas.openxmlformats.org/officeDocument/2006/customXml" ds:itemID="{6C79E4F8-DCFB-483C-880A-AEEC6AAFC838}">
  <ds:schemaRefs/>
</ds:datastoreItem>
</file>

<file path=customXml/itemProps18.xml><?xml version="1.0" encoding="utf-8"?>
<ds:datastoreItem xmlns:ds="http://schemas.openxmlformats.org/officeDocument/2006/customXml" ds:itemID="{7CC5F709-E74B-4E5F-A728-923D5062EBEF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customXml/itemProps3.xml><?xml version="1.0" encoding="utf-8"?>
<ds:datastoreItem xmlns:ds="http://schemas.openxmlformats.org/officeDocument/2006/customXml" ds:itemID="{B27F640E-84DF-4F97-BC70-D045F1E6594F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5.xml><?xml version="1.0" encoding="utf-8"?>
<ds:datastoreItem xmlns:ds="http://schemas.openxmlformats.org/officeDocument/2006/customXml" ds:itemID="{85D77EE6-52B7-48BE-9EDB-748F1EBB53DE}">
  <ds:schemaRefs/>
</ds:datastoreItem>
</file>

<file path=customXml/itemProps6.xml><?xml version="1.0" encoding="utf-8"?>
<ds:datastoreItem xmlns:ds="http://schemas.openxmlformats.org/officeDocument/2006/customXml" ds:itemID="{D9FE249F-833E-4CF0-BECB-552D01D7DC9E}">
  <ds:schemaRefs/>
</ds:datastoreItem>
</file>

<file path=customXml/itemProps7.xml><?xml version="1.0" encoding="utf-8"?>
<ds:datastoreItem xmlns:ds="http://schemas.openxmlformats.org/officeDocument/2006/customXml" ds:itemID="{572FBA73-6DBF-45DA-8282-9342320CFAB0}">
  <ds:schemaRefs/>
</ds:datastoreItem>
</file>

<file path=customXml/itemProps8.xml><?xml version="1.0" encoding="utf-8"?>
<ds:datastoreItem xmlns:ds="http://schemas.openxmlformats.org/officeDocument/2006/customXml" ds:itemID="{1581BFFB-B4CE-47A8-BE77-DC1339B1E5A7}">
  <ds:schemaRefs/>
</ds:datastoreItem>
</file>

<file path=customXml/itemProps9.xml><?xml version="1.0" encoding="utf-8"?>
<ds:datastoreItem xmlns:ds="http://schemas.openxmlformats.org/officeDocument/2006/customXml" ds:itemID="{7E35FEDB-1F0E-4D67-A313-4AC59C26FF2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Benutzerdefiniert</PresentationFormat>
  <Paragraphs>75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Wingdings</vt:lpstr>
      <vt:lpstr>Siemens 2016 – 16:9</vt:lpstr>
      <vt:lpstr>think-cell Folie</vt:lpstr>
      <vt:lpstr>Sharing FOSS License Management Data</vt:lpstr>
      <vt:lpstr>Current Situation</vt:lpstr>
      <vt:lpstr>Overview</vt:lpstr>
      <vt:lpstr>What all have in common…</vt:lpstr>
      <vt:lpstr>Next steps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Kurzmann Marcel (BD/PDL23)</cp:lastModifiedBy>
  <cp:revision>1417</cp:revision>
  <cp:lastPrinted>2018-03-01T11:33:30Z</cp:lastPrinted>
  <dcterms:created xsi:type="dcterms:W3CDTF">2006-04-07T10:01:45Z</dcterms:created>
  <dcterms:modified xsi:type="dcterms:W3CDTF">2023-11-15T17:07:55Z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2021-02-25T08:24:18Z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