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sldIdLst>
    <p:sldId id="256" r:id="rId2"/>
    <p:sldId id="278" r:id="rId3"/>
    <p:sldId id="296" r:id="rId4"/>
    <p:sldId id="257" r:id="rId5"/>
    <p:sldId id="299" r:id="rId6"/>
    <p:sldId id="258" r:id="rId7"/>
    <p:sldId id="298" r:id="rId8"/>
    <p:sldId id="259" r:id="rId9"/>
    <p:sldId id="260" r:id="rId10"/>
    <p:sldId id="261" r:id="rId11"/>
    <p:sldId id="262" r:id="rId12"/>
    <p:sldId id="289" r:id="rId13"/>
    <p:sldId id="291" r:id="rId14"/>
    <p:sldId id="266" r:id="rId15"/>
    <p:sldId id="263" r:id="rId16"/>
    <p:sldId id="264" r:id="rId17"/>
    <p:sldId id="294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4" r:id="rId26"/>
    <p:sldId id="275" r:id="rId27"/>
    <p:sldId id="276" r:id="rId28"/>
    <p:sldId id="295" r:id="rId29"/>
    <p:sldId id="297" r:id="rId30"/>
    <p:sldId id="280" r:id="rId31"/>
    <p:sldId id="284" r:id="rId32"/>
    <p:sldId id="285" r:id="rId33"/>
    <p:sldId id="288" r:id="rId34"/>
    <p:sldId id="286" r:id="rId35"/>
    <p:sldId id="293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503"/>
    <a:srgbClr val="FF7E7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259"/>
  </p:normalViewPr>
  <p:slideViewPr>
    <p:cSldViewPr snapToGrid="0">
      <p:cViewPr varScale="1">
        <p:scale>
          <a:sx n="123" d="100"/>
          <a:sy n="123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354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(v1.6.0)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OpenChain Automation Work Group</a:t>
            </a:r>
            <a:r>
              <a:rPr dirty="0"/>
              <a:t>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.6.0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611970251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1352759507"/>
              </p:ext>
            </p:extLst>
          </p:nvPr>
        </p:nvGraphicFramePr>
        <p:xfrm>
          <a:off x="573759" y="1023206"/>
          <a:ext cx="10826683" cy="51511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Precise scanning of sources to determine exact situation for proper compliance declarations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3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35D7FC-64D4-20D6-775B-9F21A3E2EBDE}"/>
              </a:ext>
            </a:extLst>
          </p:cNvPr>
          <p:cNvSpPr txBox="1"/>
          <p:nvPr/>
        </p:nvSpPr>
        <p:spPr>
          <a:xfrm>
            <a:off x="715432" y="5399867"/>
            <a:ext cx="239584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OSG = Open Source Governance</a:t>
            </a:r>
          </a:p>
        </p:txBody>
      </p:sp>
      <p:sp>
        <p:nvSpPr>
          <p:cNvPr id="3" name="Data Flow">
            <a:extLst>
              <a:ext uri="{FF2B5EF4-FFF2-40B4-BE49-F238E27FC236}">
                <a16:creationId xmlns:a16="http://schemas.microsoft.com/office/drawing/2014/main" id="{360B3581-0780-AEC6-B96B-C324F7C30C0B}"/>
              </a:ext>
            </a:extLst>
          </p:cNvPr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sp>
        <p:nvSpPr>
          <p:cNvPr id="4" name="Data Flow">
            <a:extLst>
              <a:ext uri="{FF2B5EF4-FFF2-40B4-BE49-F238E27FC236}">
                <a16:creationId xmlns:a16="http://schemas.microsoft.com/office/drawing/2014/main" id="{2E2F75C2-D274-7B4D-2825-A1F368B2CE43}"/>
              </a:ext>
            </a:extLst>
          </p:cNvPr>
          <p:cNvSpPr txBox="1"/>
          <p:nvPr/>
        </p:nvSpPr>
        <p:spPr>
          <a:xfrm>
            <a:off x="10210016" y="51390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740560896"/>
              </p:ext>
            </p:extLst>
          </p:nvPr>
        </p:nvGraphicFramePr>
        <p:xfrm>
          <a:off x="573759" y="1046301"/>
          <a:ext cx="10003300" cy="53333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Provide bracket for all compliance relevant information that is not directly related to source </a:t>
                      </a:r>
                      <a:r>
                        <a:rPr lang="en-GB" sz="1400" dirty="0"/>
                        <a:t>of a product / distribution item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Ensure completeness of </a:t>
                      </a:r>
                      <a:r>
                        <a:rPr lang="en-GB" sz="1400" dirty="0"/>
                        <a:t>case</a:t>
                      </a:r>
                      <a:r>
                        <a:rPr sz="1400"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all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 specific information,</a:t>
                      </a:r>
                      <a:r>
                        <a:rPr lang="en-GB" sz="1400" dirty="0"/>
                        <a:t> including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change &amp; linkage status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(via </a:t>
                      </a:r>
                      <a:r>
                        <a:rPr lang="de-DE" sz="1400" dirty="0" err="1"/>
                        <a:t>history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Follow the release cycle of a particular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Build canvas for reporting and 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r>
                        <a:rPr lang="de-DE" sz="1400" dirty="0"/>
                        <a:t> &amp; in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endParaRPr lang="de-DE"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Versioning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results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map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Business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, external </a:t>
                      </a:r>
                      <a:r>
                        <a:rPr lang="de-DE" sz="1400" dirty="0" err="1"/>
                        <a:t>contractual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Software Bill of Materials (SBOM) + Component meta data (see </a:t>
                      </a:r>
                      <a:r>
                        <a:rPr lang="en-GB" sz="14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External components, e.g. runtime environments, middleware or resources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solution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delivery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, source (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 , COTS and </a:t>
                      </a:r>
                      <a:r>
                        <a:rPr lang="de-DE" sz="1400" dirty="0" err="1"/>
                        <a:t>combinations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Participants / Stakeholders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audience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Approval</a:t>
                      </a:r>
                      <a:r>
                        <a:rPr lang="de-DE" sz="1400" dirty="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events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changes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27496027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Interpret all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deltas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warnings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Check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Copyright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business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Case Data (</a:t>
                      </a:r>
                      <a:r>
                        <a:rPr lang="de-DE" dirty="0" err="1"/>
                        <a:t>see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Policy &amp; Rules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Legal </a:t>
                      </a:r>
                      <a:r>
                        <a:rPr lang="de-DE" dirty="0" err="1"/>
                        <a:t>interpretation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Analysis 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further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Review after </a:t>
                      </a:r>
                      <a:r>
                        <a:rPr lang="de-DE" dirty="0" err="1"/>
                        <a:t>re</a:t>
                      </a:r>
                      <a:r>
                        <a:rPr lang="de-DE" dirty="0"/>
                        <a:t>-draw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2857591565"/>
              </p:ext>
            </p:extLst>
          </p:nvPr>
        </p:nvGraphicFramePr>
        <p:xfrm>
          <a:off x="573759" y="1063840"/>
          <a:ext cx="10915126" cy="45112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Capturing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Organisation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interpretation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objectives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goals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Represent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derived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organisations</a:t>
                      </a:r>
                      <a:r>
                        <a:rPr lang="de-DE" sz="1400" dirty="0"/>
                        <a:t> legal </a:t>
                      </a:r>
                      <a:r>
                        <a:rPr lang="de-DE" sz="1400" dirty="0" err="1"/>
                        <a:t>understanding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9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Rules </a:t>
                      </a:r>
                      <a:r>
                        <a:rPr lang="de-DE" sz="1400" dirty="0" err="1"/>
                        <a:t>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legal circumstances, e.g. commercial aspects, trade secrets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or IP protection </a:t>
                      </a:r>
                      <a:r>
                        <a:rPr lang="en-GB" sz="1400" dirty="0"/>
                        <a:t>requirements</a:t>
                      </a:r>
                      <a:r>
                        <a:rPr sz="1400" dirty="0"/>
                        <a:t>, etc.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Translate</a:t>
                      </a:r>
                      <a:r>
                        <a:rPr lang="de-DE" sz="1400" dirty="0"/>
                        <a:t> human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policies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instructions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Document </a:t>
                      </a:r>
                      <a:r>
                        <a:rPr lang="de-DE" sz="1400" dirty="0"/>
                        <a:t>/ Track </a:t>
                      </a:r>
                      <a:r>
                        <a:rPr sz="1400" dirty="0"/>
                        <a:t>changes in project specific </a:t>
                      </a:r>
                      <a:r>
                        <a:rPr lang="de-DE" sz="1400" dirty="0" err="1"/>
                        <a:t>allow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 lists or </a:t>
                      </a:r>
                      <a:r>
                        <a:rPr lang="de-DE" sz="1400" dirty="0" err="1"/>
                        <a:t>deny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lists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licenses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frameworks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Allow managing groups of projects with consistent policies &amp;</a:t>
                      </a:r>
                      <a:r>
                        <a:rPr lang="en-GB" sz="14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baseline="0" dirty="0"/>
                        <a:t>Optional: Store open source policy for reference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Legal requirements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particular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application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scenarios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Definition allow- and deny-l</a:t>
                      </a:r>
                      <a:r>
                        <a:rPr sz="1400" dirty="0" err="1"/>
                        <a:t>ists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Project specific r</a:t>
                      </a:r>
                      <a:r>
                        <a:rPr lang="de-DE" sz="1400" dirty="0" err="1"/>
                        <a:t>u</a:t>
                      </a:r>
                      <a:r>
                        <a:rPr sz="1400" dirty="0"/>
                        <a:t>les </a:t>
                      </a:r>
                      <a:r>
                        <a:rPr lang="de-DE" sz="1400" dirty="0"/>
                        <a:t>and</a:t>
                      </a:r>
                      <a:r>
                        <a:rPr sz="1400" dirty="0"/>
                        <a:t> policies</a:t>
                      </a:r>
                      <a:r>
                        <a:rPr lang="de-DE" sz="1400" dirty="0"/>
                        <a:t> (e.g. </a:t>
                      </a:r>
                      <a:r>
                        <a:rPr lang="de-DE" sz="1400" dirty="0" err="1"/>
                        <a:t>versions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OpenSSF</a:t>
                      </a:r>
                      <a:r>
                        <a:rPr lang="de-DE" sz="1400" dirty="0"/>
                        <a:t> Score,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viability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9CF93-9F0C-5E6E-62D8-3311F12A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501954008"/>
              </p:ext>
            </p:extLst>
          </p:nvPr>
        </p:nvGraphicFramePr>
        <p:xfrm>
          <a:off x="703116" y="1080343"/>
          <a:ext cx="10826683" cy="5120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Manage </a:t>
                      </a:r>
                      <a:r>
                        <a:rPr lang="en-GB" sz="1400" dirty="0"/>
                        <a:t>Commercial-</a:t>
                      </a:r>
                      <a:r>
                        <a:rPr sz="1400" dirty="0"/>
                        <a:t>Of</a:t>
                      </a:r>
                      <a:r>
                        <a:rPr lang="en-GB" sz="1400" dirty="0"/>
                        <a:t>f-</a:t>
                      </a:r>
                      <a:r>
                        <a:rPr sz="1400" dirty="0"/>
                        <a:t>The</a:t>
                      </a:r>
                      <a:r>
                        <a:rPr lang="en-GB" sz="1400" dirty="0"/>
                        <a:t>-</a:t>
                      </a:r>
                      <a:r>
                        <a:rPr sz="1400" dirty="0"/>
                        <a:t>Shelf (COTS) and infrastructure </a:t>
                      </a:r>
                      <a:r>
                        <a:rPr lang="de-DE" sz="1400" dirty="0"/>
                        <a:t>(open source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COTS) </a:t>
                      </a:r>
                      <a:r>
                        <a:rPr lang="en-GB" sz="1400" dirty="0"/>
                        <a:t>packages</a:t>
                      </a:r>
                      <a:r>
                        <a:rPr sz="1400"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tracking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concerning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and provide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data for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or infrastructure </a:t>
                      </a:r>
                      <a:r>
                        <a:rPr lang="en-GB" sz="1400" dirty="0"/>
                        <a:t>packages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package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quality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verification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status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concenring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completeness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correctness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information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about</a:t>
                      </a:r>
                      <a:r>
                        <a:rPr lang="de-DE" sz="1400" dirty="0"/>
                        <a:t> 3rd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/private </a:t>
                      </a:r>
                      <a:r>
                        <a:rPr lang="de-DE" sz="1400" dirty="0" err="1"/>
                        <a:t>commercial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conditions</a:t>
                      </a:r>
                      <a:r>
                        <a:rPr lang="de-DE" sz="1400" dirty="0"/>
                        <a:t> (</a:t>
                      </a:r>
                      <a:r>
                        <a:rPr sz="1400" dirty="0"/>
                        <a:t>license information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Optional: </a:t>
                      </a:r>
                      <a:r>
                        <a:rPr sz="1400" dirty="0"/>
                        <a:t>Review 3</a:t>
                      </a:r>
                      <a:r>
                        <a:rPr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assemblies for known vulnerabilities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data</a:t>
                      </a:r>
                      <a:r>
                        <a:rPr lang="en-GB" sz="1400" dirty="0"/>
                        <a:t> and metadata (if known)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License information about 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party components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0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PLEASE NOTE: </a:t>
                      </a:r>
                      <a:r>
                        <a:rPr lang="en-GB" sz="14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071D51-779E-F60D-89F8-1611DB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3476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32407"/>
              </p:ext>
            </p:extLst>
          </p:nvPr>
        </p:nvGraphicFramePr>
        <p:xfrm>
          <a:off x="665655" y="1161100"/>
          <a:ext cx="11011340" cy="2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Comments/Changes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Initial draft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Rename Case Data =&gt; Situation Data, delete „Compliance Artefacts“ as capability, change Mission of Snippet scanner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 dirty="0">
                          <a:latin typeface="+mn-lt"/>
                        </a:rPr>
                        <a:t>Reviewed Capabilities Package Crawler, Scanners (Binary, Source and Container) as well as License &amp; Copyright Scanner, added CI/CD rule enforcement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11.5.22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 dirty="0">
                          <a:latin typeface="+mn-lt"/>
                        </a:rPr>
                        <a:t>Split Case Data into Case Data Analyzer &amp; Collector Capabilities, re-arranged overview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1.5.2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8.6.22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Reviewed Legal Solver, Policies &amp; Rules, 3rd party component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noProof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noProof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noProof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688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02.11.22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Begin adding security / export control 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873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7.12.22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Automation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Adding first variation concerning security 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268719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1639" y="5856227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725635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PLEASE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391720052"/>
              </p:ext>
            </p:extLst>
          </p:nvPr>
        </p:nvGraphicFramePr>
        <p:xfrm>
          <a:off x="715432" y="1193800"/>
          <a:ext cx="10826683" cy="4499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legal rights and obligations resulting from the usage of the listed packages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Verify license compatibility under given circumstances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Assess license information from all packages (recent BoMs, infrastructure and 3</a:t>
                      </a:r>
                      <a:r>
                        <a:rPr lang="en-GB" sz="1400" baseline="30000" noProof="0"/>
                        <a:t>rd</a:t>
                      </a:r>
                      <a:r>
                        <a:rPr lang="en-GB" sz="14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license obligations and potential violations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Legal circumstances and requirements of the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Information on license in-compatibility (yes, no, why?)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How to handle jurisdiction specific decisions? Would this be the place to put the information?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36B39E-F8A5-B67E-1655-C4F9920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6198" y="461791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2041981641"/>
              </p:ext>
            </p:extLst>
          </p:nvPr>
        </p:nvGraphicFramePr>
        <p:xfrm>
          <a:off x="715432" y="1193800"/>
          <a:ext cx="10826683" cy="44814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</a:t>
                      </a:r>
                      <a:r>
                        <a:rPr lang="en-GB" baseline="0" noProof="0" dirty="0"/>
                        <a:t> and archive</a:t>
                      </a:r>
                      <a:r>
                        <a:rPr lang="en-GB" noProof="0" dirty="0"/>
                        <a:t> legal information &amp; interpretation about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and provide legal information about known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 &amp; Update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classification and tagging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+ interpretations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(updated) machine readable format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How to represent different jurisdictions (e.g. case law UK / US)?</a:t>
                      </a:r>
                      <a:br>
                        <a:rPr lang="en-GB" noProof="0" dirty="0"/>
                      </a:br>
                      <a:r>
                        <a:rPr lang="en-GB" noProof="0" dirty="0"/>
                        <a:t>=&gt; probably overdone, stay with most restrictive interpretation to prevent failure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EDF8A-26CA-78A9-9799-D856B1B8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0853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2963531817"/>
              </p:ext>
            </p:extLst>
          </p:nvPr>
        </p:nvGraphicFramePr>
        <p:xfrm>
          <a:off x="715432" y="1193800"/>
          <a:ext cx="10826683" cy="4770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</a:t>
                      </a:r>
                      <a:r>
                        <a:rPr lang="en-US" noProof="0" dirty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Assemble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objects (version management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links</a:t>
                      </a:r>
                      <a:r>
                        <a:rPr dirty="0"/>
                        <a:t>)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formats</a:t>
                      </a:r>
                      <a:r>
                        <a:rPr lang="de-DE" dirty="0"/>
                        <a:t>, </a:t>
                      </a:r>
                      <a:r>
                        <a:rPr lang="en-GB" dirty="0"/>
                        <a:t>e.g. JSON,</a:t>
                      </a:r>
                      <a:r>
                        <a:rPr lang="en-GB" baseline="0" dirty="0"/>
                        <a:t> SPDX, </a:t>
                      </a:r>
                      <a:r>
                        <a:rPr lang="en-GB" baseline="0" dirty="0" err="1"/>
                        <a:t>CyDX</a:t>
                      </a:r>
                      <a:r>
                        <a:rPr lang="en-GB" baseline="0" dirty="0"/>
                        <a:t>, etc.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their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58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</a:t>
                      </a:r>
                      <a:r>
                        <a:rPr lang="de-DE" dirty="0" err="1"/>
                        <a:t>ies</a:t>
                      </a:r>
                      <a:r>
                        <a:rPr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4603F-F289-4BE4-E2A6-E44FB87C2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8403" y="46347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3825286414"/>
              </p:ext>
            </p:extLst>
          </p:nvPr>
        </p:nvGraphicFramePr>
        <p:xfrm>
          <a:off x="715432" y="1193800"/>
          <a:ext cx="10826683" cy="48606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outgoing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purpose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Support for different roles / instances of approval flows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approved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approval</a:t>
                      </a:r>
                      <a:r>
                        <a:rPr lang="de-DE" dirty="0"/>
                        <a:t> type (e.g. </a:t>
                      </a:r>
                      <a:r>
                        <a:rPr lang="de-DE" dirty="0" err="1"/>
                        <a:t>security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</a:t>
                      </a:r>
                      <a:r>
                        <a:rPr lang="de-DE" dirty="0" err="1"/>
                        <a:t>u</a:t>
                      </a:r>
                      <a:r>
                        <a:rPr dirty="0" err="1"/>
                        <a:t>tomation</a:t>
                      </a:r>
                      <a:r>
                        <a:rPr dirty="0"/>
                        <a:t> support for all prior steps reduces the need for Compliance Managers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objects</a:t>
                      </a:r>
                      <a:r>
                        <a:rPr lang="de-DE" dirty="0"/>
                        <a:t>, e.g.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packages</a:t>
                      </a:r>
                      <a:r>
                        <a:rPr lang="de-DE" dirty="0"/>
                        <a:t>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695251-23EC-EC51-FE9B-62F1EFA2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28619731"/>
              </p:ext>
            </p:extLst>
          </p:nvPr>
        </p:nvGraphicFramePr>
        <p:xfrm>
          <a:off x="715432" y="1193800"/>
          <a:ext cx="10826683" cy="3760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and/or map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Manage </a:t>
                      </a:r>
                      <a:r>
                        <a:rPr lang="de-DE" dirty="0" err="1"/>
                        <a:t>programmatical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access</a:t>
                      </a:r>
                      <a:r>
                        <a:rPr lang="de-DE" dirty="0"/>
                        <a:t> (e.g. API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Authenticated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associated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roles</a:t>
                      </a:r>
                      <a:r>
                        <a:rPr lang="de-DE" dirty="0"/>
                        <a:t> (e.g. via a</a:t>
                      </a:r>
                      <a:r>
                        <a:rPr dirty="0" err="1"/>
                        <a:t>ccess</a:t>
                      </a:r>
                      <a:r>
                        <a:rPr dirty="0"/>
                        <a:t> token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Agreement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these</a:t>
                      </a:r>
                      <a:r>
                        <a:rPr lang="de-DE" dirty="0"/>
                        <a:t> „</a:t>
                      </a:r>
                      <a:r>
                        <a:rPr lang="de-DE" dirty="0" err="1"/>
                        <a:t>infrastructural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added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described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836023" y="5773783"/>
            <a:ext cx="734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ADA21A-812E-2783-D450-7585B69F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3670" y="43442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936365226"/>
              </p:ext>
            </p:extLst>
          </p:nvPr>
        </p:nvGraphicFramePr>
        <p:xfrm>
          <a:off x="715432" y="1193800"/>
          <a:ext cx="10826683" cy="46050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 (create accountability)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</a:t>
                      </a:r>
                      <a:r>
                        <a:rPr lang="en-US" noProof="0" dirty="0"/>
                        <a:t>traceability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Derive configuration status at a certain point in history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History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changes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configurations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decisions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particular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artefact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version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scanner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CFFF16-C02F-6EF3-0749-6BC10501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1604703489"/>
              </p:ext>
            </p:extLst>
          </p:nvPr>
        </p:nvGraphicFramePr>
        <p:xfrm>
          <a:off x="715432" y="1193800"/>
          <a:ext cx="10826683" cy="4156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Visualize </a:t>
                      </a:r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, 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effort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dirty="0"/>
                        <a:t>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insights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portfolio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Create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workload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help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priorities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Measure compliance related activity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Collect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reporting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Report design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data required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Reports</a:t>
                      </a:r>
                      <a:r>
                        <a:rPr lang="de-DE" dirty="0"/>
                        <a:t> (human AND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</a:t>
                      </a:r>
                      <a:r>
                        <a:rPr dirty="0" err="1"/>
                        <a:t>pecific</a:t>
                      </a:r>
                      <a:r>
                        <a:rPr dirty="0"/>
                        <a:t> reports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be </a:t>
                      </a:r>
                      <a:r>
                        <a:rPr lang="de-DE" dirty="0" err="1"/>
                        <a:t>defined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org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level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See </a:t>
                      </a:r>
                      <a:r>
                        <a:rPr lang="de-DE" dirty="0" err="1"/>
                        <a:t>Todo</a:t>
                      </a:r>
                      <a:r>
                        <a:rPr lang="de-DE" dirty="0"/>
                        <a:t> Group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potential KPI </a:t>
                      </a:r>
                      <a:r>
                        <a:rPr lang="de-DE" dirty="0" err="1"/>
                        <a:t>ideas</a:t>
                      </a:r>
                      <a:r>
                        <a:rPr lang="de-DE" dirty="0"/>
                        <a:t> , e.g. </a:t>
                      </a:r>
                      <a:r>
                        <a:rPr lang="de-DE" dirty="0" err="1"/>
                        <a:t>scans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period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products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issues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found</a:t>
                      </a:r>
                      <a:r>
                        <a:rPr lang="de-DE" dirty="0"/>
                        <a:t> 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7DE043-0B09-611E-B05D-4ED76B9E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71617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1781000821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Co-ordinate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workflow(s)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Depending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degree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orchestrator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combination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engine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a ticket </a:t>
                      </a:r>
                      <a:r>
                        <a:rPr lang="de-DE" dirty="0" err="1"/>
                        <a:t>system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8AED643-A7BB-978C-3DEC-093932DF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78951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for further discussions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polices)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constitutes a policy? = document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makes a rule ? Allow / Deny  a User or Group to execute an action</a:t>
            </a:r>
          </a:p>
          <a:p>
            <a:r>
              <a:rPr lang="en-GB" dirty="0"/>
              <a:t>2. Defined list of use cases that should be covered (check at </a:t>
            </a:r>
            <a:r>
              <a:rPr lang="en-GB" dirty="0" err="1"/>
              <a:t>Todo</a:t>
            </a:r>
            <a:r>
              <a:rPr lang="en-GB" dirty="0"/>
              <a:t> Group)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Product/Solution compliance (create the output)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Handling an inquiry (internal/external)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Running an audit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/ update compliance documentation 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Finding specific components across the portfolio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Pre-analysis of potentially useful components (or contributions)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Verifying 3</a:t>
            </a:r>
            <a:r>
              <a:rPr lang="en-GB" baseline="30000" dirty="0"/>
              <a:t>rd</a:t>
            </a:r>
            <a:r>
              <a:rPr lang="en-GB" dirty="0"/>
              <a:t> party components (COTS)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Showing progress in compliance (visualizing metrics)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proper functionality of tooling chain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Update license list / interpretation &amp; handling consequences of it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2E6AF-DFAF-3686-70FC-B2224CBC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MEETING – Add Agenda Here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D32EC7-1D4D-508E-13E9-897CC96E5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D6D433-00F6-F434-3B48-E0E4E5F456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43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of data sources, decisions and configs as a General Requirement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to provide the general requirement, that all decisions, data and sources need to be tracible, so that it always is possible to track why and on what basis a decision has been made. This involves: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Provide all information available under which a certain decision is made and that point in time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Track changes and their originators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Archive sources / binaries that are used in a solution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Link notice files and other documentation with sources/binaries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Document decisions and choices made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Arial"/>
              </a:rPr>
              <a:t>ToolChain Capabilities (v1.3.1)</a:t>
            </a: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Mapping of Tools (example TrustSource Scanners)</a:t>
            </a:r>
            <a:endParaRPr lang="en-GB" sz="2000" b="0" strike="noStrike" spc="-1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35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en-US" sz="900" dirty="0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19099" y="987321"/>
            <a:ext cx="2205089" cy="1169549"/>
          </a:xfrm>
          <a:prstGeom prst="rect">
            <a:avLst/>
          </a:prstGeom>
          <a:solidFill>
            <a:srgbClr val="FF7E7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Security and export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control is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not represented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in this model. See the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Security variant on the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next slide.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 dirty="0"/>
              <a:t>Control</a:t>
            </a:r>
            <a:r>
              <a:rPr sz="900" dirty="0"/>
              <a:t> 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Overview</a:t>
            </a:r>
            <a:r>
              <a:rPr lang="de-DE" dirty="0"/>
              <a:t> Security Variant</a:t>
            </a:r>
            <a:endParaRPr dirty="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Snippet </a:t>
              </a:r>
              <a:r>
                <a:rPr lang="de-DE" sz="900" dirty="0">
                  <a:solidFill>
                    <a:schemeClr val="bg1">
                      <a:lumMod val="85000"/>
                    </a:schemeClr>
                  </a:solidFill>
                </a:rPr>
                <a:t>&amp; </a:t>
              </a:r>
              <a:r>
                <a:rPr lang="en-US" sz="900" dirty="0">
                  <a:solidFill>
                    <a:schemeClr val="bg1">
                      <a:lumMod val="85000"/>
                    </a:schemeClr>
                  </a:solidFill>
                </a:rPr>
                <a:t>Similarity</a:t>
              </a:r>
              <a:r>
                <a:rPr lang="de-DE" sz="9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Scanner</a:t>
              </a:r>
              <a:br>
                <a:rPr sz="9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(</a:t>
              </a:r>
              <a:r>
                <a:rPr lang="en-GB" sz="900" dirty="0">
                  <a:solidFill>
                    <a:schemeClr val="bg1">
                      <a:lumMod val="85000"/>
                    </a:schemeClr>
                  </a:solidFill>
                </a:rPr>
                <a:t>forensics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>
                  <a:solidFill>
                    <a:schemeClr val="bg1">
                      <a:lumMod val="85000"/>
                    </a:schemeClr>
                  </a:solidFill>
                </a:rPr>
                <a:t>License Repository 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Legal Solver (</a:t>
              </a:r>
              <a:r>
                <a:rPr lang="en-GB" sz="900" dirty="0">
                  <a:solidFill>
                    <a:schemeClr val="bg1">
                      <a:lumMod val="85000"/>
                    </a:schemeClr>
                  </a:solidFill>
                </a:rPr>
                <a:t>determine obligations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50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51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28148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 dirty="0"/>
              <a:t>Control</a:t>
            </a:r>
            <a:r>
              <a:rPr sz="900" dirty="0"/>
              <a:t> Flow</a:t>
            </a:r>
          </a:p>
        </p:txBody>
      </p:sp>
      <p:grpSp>
        <p:nvGrpSpPr>
          <p:cNvPr id="21" name="Copyright &amp; Authors Scanner">
            <a:extLst>
              <a:ext uri="{FF2B5EF4-FFF2-40B4-BE49-F238E27FC236}">
                <a16:creationId xmlns:a16="http://schemas.microsoft.com/office/drawing/2014/main" id="{6D8DFBDB-906D-EC2C-9D3C-A9D8AE15101B}"/>
              </a:ext>
            </a:extLst>
          </p:cNvPr>
          <p:cNvGrpSpPr/>
          <p:nvPr/>
        </p:nvGrpSpPr>
        <p:grpSpPr>
          <a:xfrm>
            <a:off x="229774" y="5244558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22" name="Rechteck">
              <a:extLst>
                <a:ext uri="{FF2B5EF4-FFF2-40B4-BE49-F238E27FC236}">
                  <a16:creationId xmlns:a16="http://schemas.microsoft.com/office/drawing/2014/main" id="{DB5EACC9-E79B-94CE-988E-1286A225EFE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29" name="License, Copyright &amp; Authors Scanner">
              <a:extLst>
                <a:ext uri="{FF2B5EF4-FFF2-40B4-BE49-F238E27FC236}">
                  <a16:creationId xmlns:a16="http://schemas.microsoft.com/office/drawing/2014/main" id="{2FFD13A6-44A3-7709-3814-F9144DB1B035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CVE scanner?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Copyright &amp; Authors Scanner">
            <a:extLst>
              <a:ext uri="{FF2B5EF4-FFF2-40B4-BE49-F238E27FC236}">
                <a16:creationId xmlns:a16="http://schemas.microsoft.com/office/drawing/2014/main" id="{5A3FA7A3-F7C1-E730-25B0-4C75C9D840A6}"/>
              </a:ext>
            </a:extLst>
          </p:cNvPr>
          <p:cNvGrpSpPr/>
          <p:nvPr/>
        </p:nvGrpSpPr>
        <p:grpSpPr>
          <a:xfrm>
            <a:off x="229775" y="3469221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32" name="Rechteck">
              <a:extLst>
                <a:ext uri="{FF2B5EF4-FFF2-40B4-BE49-F238E27FC236}">
                  <a16:creationId xmlns:a16="http://schemas.microsoft.com/office/drawing/2014/main" id="{2FC88B74-18B3-1382-09B0-8F16B2D5C00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3" name="License, Copyright &amp; Authors Scanner">
              <a:extLst>
                <a:ext uri="{FF2B5EF4-FFF2-40B4-BE49-F238E27FC236}">
                  <a16:creationId xmlns:a16="http://schemas.microsoft.com/office/drawing/2014/main" id="{0127231C-7CA7-ACDC-4A61-57E077E751F6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Internal security rules repo?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Copyright &amp; Authors Scanner">
            <a:extLst>
              <a:ext uri="{FF2B5EF4-FFF2-40B4-BE49-F238E27FC236}">
                <a16:creationId xmlns:a16="http://schemas.microsoft.com/office/drawing/2014/main" id="{281312B6-BE2A-694D-581E-C27BDB87065A}"/>
              </a:ext>
            </a:extLst>
          </p:cNvPr>
          <p:cNvGrpSpPr/>
          <p:nvPr/>
        </p:nvGrpSpPr>
        <p:grpSpPr>
          <a:xfrm>
            <a:off x="192522" y="4374788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35" name="Rechteck">
              <a:extLst>
                <a:ext uri="{FF2B5EF4-FFF2-40B4-BE49-F238E27FC236}">
                  <a16:creationId xmlns:a16="http://schemas.microsoft.com/office/drawing/2014/main" id="{0487BC6E-E409-3A7B-6A02-4030B31D34C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6" name="License, Copyright &amp; Authors Scanner">
              <a:extLst>
                <a:ext uri="{FF2B5EF4-FFF2-40B4-BE49-F238E27FC236}">
                  <a16:creationId xmlns:a16="http://schemas.microsoft.com/office/drawing/2014/main" id="{032A5BB1-2CA7-277B-5CD8-CBA8943E4D05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Security Solver?</a:t>
              </a:r>
              <a:br>
                <a:rPr lang="en-US" sz="900" dirty="0">
                  <a:solidFill>
                    <a:schemeClr val="bg1"/>
                  </a:solidFill>
                </a:rPr>
              </a:br>
              <a:r>
                <a:rPr lang="en-US" sz="900" dirty="0">
                  <a:solidFill>
                    <a:schemeClr val="bg1"/>
                  </a:solidFill>
                </a:rPr>
                <a:t>(determine requirements)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Copyright &amp; Authors Scanner">
            <a:extLst>
              <a:ext uri="{FF2B5EF4-FFF2-40B4-BE49-F238E27FC236}">
                <a16:creationId xmlns:a16="http://schemas.microsoft.com/office/drawing/2014/main" id="{AE1CAF03-C59D-E7B4-D33B-BF13312BC854}"/>
              </a:ext>
            </a:extLst>
          </p:cNvPr>
          <p:cNvGrpSpPr/>
          <p:nvPr/>
        </p:nvGrpSpPr>
        <p:grpSpPr>
          <a:xfrm>
            <a:off x="6491548" y="1138998"/>
            <a:ext cx="1069516" cy="728542"/>
            <a:chOff x="0" y="0"/>
            <a:chExt cx="1287356" cy="698500"/>
          </a:xfrm>
        </p:grpSpPr>
        <p:sp>
          <p:nvSpPr>
            <p:cNvPr id="38" name="Rechteck">
              <a:extLst>
                <a:ext uri="{FF2B5EF4-FFF2-40B4-BE49-F238E27FC236}">
                  <a16:creationId xmlns:a16="http://schemas.microsoft.com/office/drawing/2014/main" id="{2C81E97E-68F4-C1D8-0C3F-59ECDC12428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9" name="Package Source Archiver">
              <a:extLst>
                <a:ext uri="{FF2B5EF4-FFF2-40B4-BE49-F238E27FC236}">
                  <a16:creationId xmlns:a16="http://schemas.microsoft.com/office/drawing/2014/main" id="{1DB01075-67B9-8742-D3C0-8DF92A66F8CB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900" dirty="0"/>
                <a:t>SAST </a:t>
              </a:r>
              <a:endParaRPr sz="900" dirty="0"/>
            </a:p>
          </p:txBody>
        </p:sp>
      </p:grpSp>
      <p:grpSp>
        <p:nvGrpSpPr>
          <p:cNvPr id="40" name="Copyright &amp; Authors Scanner">
            <a:extLst>
              <a:ext uri="{FF2B5EF4-FFF2-40B4-BE49-F238E27FC236}">
                <a16:creationId xmlns:a16="http://schemas.microsoft.com/office/drawing/2014/main" id="{8F1F80BF-A17D-AAEF-5382-776985EDF25F}"/>
              </a:ext>
            </a:extLst>
          </p:cNvPr>
          <p:cNvGrpSpPr/>
          <p:nvPr/>
        </p:nvGrpSpPr>
        <p:grpSpPr>
          <a:xfrm>
            <a:off x="8225213" y="1136393"/>
            <a:ext cx="1097577" cy="728543"/>
            <a:chOff x="1903340" y="-148613"/>
            <a:chExt cx="1321133" cy="698501"/>
          </a:xfrm>
        </p:grpSpPr>
        <p:sp>
          <p:nvSpPr>
            <p:cNvPr id="41" name="Rechteck">
              <a:extLst>
                <a:ext uri="{FF2B5EF4-FFF2-40B4-BE49-F238E27FC236}">
                  <a16:creationId xmlns:a16="http://schemas.microsoft.com/office/drawing/2014/main" id="{A79319BF-5B51-8D68-B4BA-A967B6B881DE}"/>
                </a:ext>
              </a:extLst>
            </p:cNvPr>
            <p:cNvSpPr/>
            <p:nvPr/>
          </p:nvSpPr>
          <p:spPr>
            <a:xfrm>
              <a:off x="1937115" y="-148613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42" name="Package Source Archiver">
              <a:extLst>
                <a:ext uri="{FF2B5EF4-FFF2-40B4-BE49-F238E27FC236}">
                  <a16:creationId xmlns:a16="http://schemas.microsoft.com/office/drawing/2014/main" id="{C690FD6B-5150-AFA5-C7A2-04DD98AB1384}"/>
                </a:ext>
              </a:extLst>
            </p:cNvPr>
            <p:cNvSpPr txBox="1"/>
            <p:nvPr/>
          </p:nvSpPr>
          <p:spPr>
            <a:xfrm>
              <a:off x="1903340" y="-33004"/>
              <a:ext cx="1287357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900" dirty="0" err="1"/>
                <a:t>OpenSSF</a:t>
              </a:r>
              <a:br>
                <a:rPr lang="de-DE" sz="900" dirty="0"/>
              </a:br>
              <a:r>
                <a:rPr lang="de-DE" sz="900" dirty="0" err="1"/>
                <a:t>Scorecard</a:t>
              </a:r>
              <a:r>
                <a:rPr lang="de-DE" sz="900" dirty="0"/>
                <a:t> </a:t>
              </a:r>
              <a:endParaRPr sz="900" dirty="0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2ECCA03-6201-F511-2A80-0AE237B4A398}"/>
              </a:ext>
            </a:extLst>
          </p:cNvPr>
          <p:cNvGrpSpPr/>
          <p:nvPr/>
        </p:nvGrpSpPr>
        <p:grpSpPr>
          <a:xfrm>
            <a:off x="8416162" y="4087972"/>
            <a:ext cx="1097577" cy="728543"/>
            <a:chOff x="8799982" y="3932150"/>
            <a:chExt cx="1097577" cy="728543"/>
          </a:xfrm>
        </p:grpSpPr>
        <p:grpSp>
          <p:nvGrpSpPr>
            <p:cNvPr id="43" name="Copyright &amp; Authors Scanner">
              <a:extLst>
                <a:ext uri="{FF2B5EF4-FFF2-40B4-BE49-F238E27FC236}">
                  <a16:creationId xmlns:a16="http://schemas.microsoft.com/office/drawing/2014/main" id="{F6EE6A2C-F839-272A-5A9A-5D78D98092CF}"/>
                </a:ext>
              </a:extLst>
            </p:cNvPr>
            <p:cNvGrpSpPr/>
            <p:nvPr/>
          </p:nvGrpSpPr>
          <p:grpSpPr>
            <a:xfrm>
              <a:off x="8799982" y="3932150"/>
              <a:ext cx="1097577" cy="728543"/>
              <a:chOff x="1903340" y="-148613"/>
              <a:chExt cx="1321133" cy="698501"/>
            </a:xfrm>
          </p:grpSpPr>
          <p:sp>
            <p:nvSpPr>
              <p:cNvPr id="44" name="Rechteck">
                <a:extLst>
                  <a:ext uri="{FF2B5EF4-FFF2-40B4-BE49-F238E27FC236}">
                    <a16:creationId xmlns:a16="http://schemas.microsoft.com/office/drawing/2014/main" id="{DFABD4B0-33D0-3986-B204-EC0C9DC823B6}"/>
                  </a:ext>
                </a:extLst>
              </p:cNvPr>
              <p:cNvSpPr/>
              <p:nvPr/>
            </p:nvSpPr>
            <p:spPr>
              <a:xfrm>
                <a:off x="1937115" y="-148613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45" name="Package Source Archiver">
                <a:extLst>
                  <a:ext uri="{FF2B5EF4-FFF2-40B4-BE49-F238E27FC236}">
                    <a16:creationId xmlns:a16="http://schemas.microsoft.com/office/drawing/2014/main" id="{DC00771F-F78C-57BB-50DE-0464125A0E89}"/>
                  </a:ext>
                </a:extLst>
              </p:cNvPr>
              <p:cNvSpPr txBox="1"/>
              <p:nvPr/>
            </p:nvSpPr>
            <p:spPr>
              <a:xfrm>
                <a:off x="1903340" y="-33004"/>
                <a:ext cx="1287357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lang="en-GB" sz="900" dirty="0"/>
                  <a:t>Vulnerability</a:t>
                </a:r>
                <a:r>
                  <a:rPr lang="de-DE" sz="900" dirty="0"/>
                  <a:t> Repository</a:t>
                </a:r>
                <a:endParaRPr sz="900" dirty="0"/>
              </a:p>
            </p:txBody>
          </p:sp>
        </p:grpSp>
        <p:grpSp>
          <p:nvGrpSpPr>
            <p:cNvPr id="46" name="Flowchart: Magnetic Disk 47">
              <a:extLst>
                <a:ext uri="{FF2B5EF4-FFF2-40B4-BE49-F238E27FC236}">
                  <a16:creationId xmlns:a16="http://schemas.microsoft.com/office/drawing/2014/main" id="{06137ED2-9EBA-BE38-277C-9C9FC894210A}"/>
                </a:ext>
              </a:extLst>
            </p:cNvPr>
            <p:cNvGrpSpPr/>
            <p:nvPr/>
          </p:nvGrpSpPr>
          <p:grpSpPr>
            <a:xfrm>
              <a:off x="9503368" y="4379773"/>
              <a:ext cx="343266" cy="275322"/>
              <a:chOff x="0" y="0"/>
              <a:chExt cx="413182" cy="263967"/>
            </a:xfrm>
          </p:grpSpPr>
          <p:sp>
            <p:nvSpPr>
              <p:cNvPr id="47" name="Form">
                <a:extLst>
                  <a:ext uri="{FF2B5EF4-FFF2-40B4-BE49-F238E27FC236}">
                    <a16:creationId xmlns:a16="http://schemas.microsoft.com/office/drawing/2014/main" id="{762AB3D6-8508-6E53-7B42-32B501A1DBAD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12385937-2962-A2B4-0C2C-49952D5E07BA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06C31E23-EDDA-BAA3-CA64-7341142C69FB}"/>
              </a:ext>
            </a:extLst>
          </p:cNvPr>
          <p:cNvSpPr txBox="1"/>
          <p:nvPr/>
        </p:nvSpPr>
        <p:spPr>
          <a:xfrm rot="20587296">
            <a:off x="1025928" y="1030102"/>
            <a:ext cx="105253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F76503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Work in</a:t>
            </a:r>
            <a:b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F76503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lang="en-GB" b="1" dirty="0">
                <a:solidFill>
                  <a:srgbClr val="F76503"/>
                </a:solidFill>
              </a:rPr>
              <a:t>progress!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F76503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66322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3051445686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=&gt; Distinguish between component loader &amp; assessment or just </a:t>
                      </a:r>
                      <a:r>
                        <a:rPr lang="en-US" noProof="0" dirty="0" err="1"/>
                        <a:t>cralwer</a:t>
                      </a:r>
                      <a:r>
                        <a:rPr lang="en-US" noProof="0" dirty="0"/>
                        <a:t> for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/>
              <a:t>Archive</a:t>
            </a:r>
            <a:endParaRPr dirty="0"/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2058142337"/>
              </p:ext>
            </p:extLst>
          </p:nvPr>
        </p:nvGraphicFramePr>
        <p:xfrm>
          <a:off x="715432" y="1193800"/>
          <a:ext cx="10826683" cy="511029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Store binaries or sources used in Software releases, so that they are available for later analysis / proof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Longterm immutable storage of artefacts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Accept payload (sources of project or component) for longterm storage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Create and provide unique reference to payload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Allow download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Prevent / detect modification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 storage objects automatically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reference, name or repository URL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Sources associated with 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lang="en-US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028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128701175"/>
              </p:ext>
            </p:extLst>
          </p:nvPr>
        </p:nvGraphicFramePr>
        <p:xfrm>
          <a:off x="715432" y="1193800"/>
          <a:ext cx="10826683" cy="50927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4281</Words>
  <Application>Microsoft Macintosh PowerPoint</Application>
  <PresentationFormat>Widescreen</PresentationFormat>
  <Paragraphs>752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Avenir Book</vt:lpstr>
      <vt:lpstr>Avenir Book Oblique</vt:lpstr>
      <vt:lpstr>Avenir Heavy</vt:lpstr>
      <vt:lpstr>Bradley Hand</vt:lpstr>
      <vt:lpstr>Times New Roman</vt:lpstr>
      <vt:lpstr>Wingdings</vt:lpstr>
      <vt:lpstr>Office-Design</vt:lpstr>
      <vt:lpstr>Capability Map</vt:lpstr>
      <vt:lpstr>Changelog</vt:lpstr>
      <vt:lpstr>Traceability of data sources, decisions and configs as a General Requirement</vt:lpstr>
      <vt:lpstr>ToolChain Capabilities - Overview</vt:lpstr>
      <vt:lpstr>ToolChain Capabilities – Overview Security Variant</vt:lpstr>
      <vt:lpstr>ToolChain Capabilities - Package Crawler/Finder</vt:lpstr>
      <vt:lpstr>ToolChain Capabilities - Package Archive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Open Questions for further discussions</vt:lpstr>
      <vt:lpstr>NEXT MEETING – Add Agenda Here</vt:lpstr>
      <vt:lpstr>ToolChain Capabilities (v1.3.1) – Mapping of Tools (example BANG)</vt:lpstr>
      <vt:lpstr>ToolChain Capabilities (v1.3.1) – Mapping of Tools (example Software Heritage)</vt:lpstr>
      <vt:lpstr>ToolChain Capabilities (v1.3.1) – Mapping of Tools (example TERN) </vt:lpstr>
      <vt:lpstr>ToolChain Capabilities (v1.3.1) – Mapping of Tools (example ClearlyDefined) </vt:lpstr>
      <vt:lpstr>ToolChain Capabilities (v1.3.1) – Mapping of Tools (example TrustSource Scanners)</vt:lpstr>
      <vt:lpstr>ToolChain Capabilities (v1.3.1) – Mapping of Tools (example TrustSource Scanners)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Coughlan Shane</cp:lastModifiedBy>
  <cp:revision>72</cp:revision>
  <cp:lastPrinted>2019-12-06T17:03:19Z</cp:lastPrinted>
  <dcterms:modified xsi:type="dcterms:W3CDTF">2023-06-07T11:53:48Z</dcterms:modified>
</cp:coreProperties>
</file>