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B900"/>
    <a:srgbClr val="86D536"/>
    <a:srgbClr val="84D034"/>
    <a:srgbClr val="7FD02D"/>
    <a:srgbClr val="79D033"/>
    <a:srgbClr val="81D039"/>
    <a:srgbClr val="81D040"/>
    <a:srgbClr val="74D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0"/>
    <p:restoredTop sz="94638"/>
  </p:normalViewPr>
  <p:slideViewPr>
    <p:cSldViewPr snapToGrid="0">
      <p:cViewPr>
        <p:scale>
          <a:sx n="125" d="100"/>
          <a:sy n="125" d="100"/>
        </p:scale>
        <p:origin x="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39907972118949"/>
          <c:y val="0.14447540118748994"/>
          <c:w val="0.76689989739980491"/>
          <c:h val="0.748864644931431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Umsatz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2020-01</c:v>
                </c:pt>
                <c:pt idx="1">
                  <c:v>2021-01</c:v>
                </c:pt>
                <c:pt idx="2">
                  <c:v>2022-01</c:v>
                </c:pt>
                <c:pt idx="3">
                  <c:v>2023-01</c:v>
                </c:pt>
                <c:pt idx="4">
                  <c:v>2024-01</c:v>
                </c:pt>
                <c:pt idx="5">
                  <c:v>2025-01</c:v>
                </c:pt>
              </c:strCache>
            </c:strRef>
          </c:cat>
          <c:val>
            <c:numRef>
              <c:f>Tabelle1!$B$2:$B$7</c:f>
              <c:numCache>
                <c:formatCode>#,##0_);[Red]\(#,##0\)</c:formatCode>
                <c:ptCount val="6"/>
                <c:pt idx="0">
                  <c:v>10918</c:v>
                </c:pt>
                <c:pt idx="1">
                  <c:v>16675</c:v>
                </c:pt>
                <c:pt idx="2">
                  <c:v>26914</c:v>
                </c:pt>
                <c:pt idx="3">
                  <c:v>26974</c:v>
                </c:pt>
                <c:pt idx="4">
                  <c:v>60922</c:v>
                </c:pt>
                <c:pt idx="5">
                  <c:v>130497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EA-8F4F-B251-102C921CA9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581615"/>
        <c:axId val="119247375"/>
      </c:barChart>
      <c:lineChart>
        <c:grouping val="standard"/>
        <c:varyColors val="0"/>
        <c:ser>
          <c:idx val="1"/>
          <c:order val="1"/>
          <c:tx>
            <c:strRef>
              <c:f>Tabelle1!$C$1</c:f>
              <c:strCache>
                <c:ptCount val="1"/>
                <c:pt idx="0">
                  <c:v>Nettogewinn in % </c:v>
                </c:pt>
              </c:strCache>
            </c:strRef>
          </c:tx>
          <c:spPr>
            <a:ln w="28575" cap="rnd">
              <a:solidFill>
                <a:srgbClr val="76B900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Tabelle1!$A$2:$A$7</c:f>
              <c:strCache>
                <c:ptCount val="6"/>
                <c:pt idx="0">
                  <c:v>2020-01</c:v>
                </c:pt>
                <c:pt idx="1">
                  <c:v>2021-01</c:v>
                </c:pt>
                <c:pt idx="2">
                  <c:v>2022-01</c:v>
                </c:pt>
                <c:pt idx="3">
                  <c:v>2023-01</c:v>
                </c:pt>
                <c:pt idx="4">
                  <c:v>2024-01</c:v>
                </c:pt>
                <c:pt idx="5">
                  <c:v>2025-01</c:v>
                </c:pt>
              </c:strCache>
            </c:strRef>
          </c:cat>
          <c:val>
            <c:numRef>
              <c:f>Tabelle1!$C$2:$C$7</c:f>
              <c:numCache>
                <c:formatCode>0%</c:formatCode>
                <c:ptCount val="6"/>
                <c:pt idx="0">
                  <c:v>0.25609085913170909</c:v>
                </c:pt>
                <c:pt idx="1">
                  <c:v>0.25979010494752625</c:v>
                </c:pt>
                <c:pt idx="2">
                  <c:v>0.36233930296499961</c:v>
                </c:pt>
                <c:pt idx="3">
                  <c:v>0.16193371394676356</c:v>
                </c:pt>
                <c:pt idx="4">
                  <c:v>0.4884934834706674</c:v>
                </c:pt>
                <c:pt idx="5">
                  <c:v>0.55848027157712443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EA-8F4F-B251-102C921CA9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281935"/>
        <c:axId val="1862901792"/>
      </c:lineChart>
      <c:catAx>
        <c:axId val="18058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19247375"/>
        <c:crosses val="autoZero"/>
        <c:auto val="1"/>
        <c:lblAlgn val="ctr"/>
        <c:lblOffset val="100"/>
        <c:noMultiLvlLbl val="0"/>
      </c:catAx>
      <c:valAx>
        <c:axId val="119247375"/>
        <c:scaling>
          <c:orientation val="minMax"/>
        </c:scaling>
        <c:delete val="0"/>
        <c:axPos val="l"/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80581615"/>
        <c:crosses val="autoZero"/>
        <c:crossBetween val="between"/>
        <c:majorUnit val="30000"/>
      </c:valAx>
      <c:valAx>
        <c:axId val="1862901792"/>
        <c:scaling>
          <c:orientation val="minMax"/>
          <c:max val="0.6"/>
          <c:min val="0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11281935"/>
        <c:crosses val="max"/>
        <c:crossBetween val="between"/>
        <c:majorUnit val="0.1"/>
      </c:valAx>
      <c:catAx>
        <c:axId val="11128193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629017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812702467812712"/>
          <c:y val="0"/>
          <c:w val="0.66374595064374575"/>
          <c:h val="0.155325643716529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1EBA7-CE59-9B40-82DA-E68E1D5211F7}" type="datetimeFigureOut">
              <a:rPr lang="de-DE" smtClean="0"/>
              <a:t>06.06.25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10075-7837-AA4F-8D12-2FF51567C8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868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3E3E2-1054-BF65-5BD4-6E1B46CBE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890088D-4595-D94D-DF72-B3833556CA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AE98A3A-78E8-2335-D518-F9D3C58BE7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DCC0A7-D1DE-37FD-00B0-2D6B99D666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10075-7837-AA4F-8D12-2FF51567C83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873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DC221-F2EA-3D11-8622-5B04F8A9A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C883CB-9D8F-5222-39F9-B4E9CFA89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805531-43EB-F297-DF89-05E9A660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06.06.25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5DE17D-7217-0443-EA0A-13C06004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CFD75F-EBF2-BBCC-0309-FD3D4B37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17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746EF-50B8-B46C-3591-BDD722526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FF66B5-7FFE-D254-A3C7-C94652F18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3569C2-1A5A-1C7C-2511-C137F0CE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06.06.25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E00D9D-3395-EEEC-E2FC-C410B7EE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891E1B-88EA-123C-6ED1-1EDF7E8BB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99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54BB0A0-51A9-6A8E-FC56-24C73917D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22427B-AF07-5DE3-2CB0-DB635BAB3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02E668-9D28-EAB2-6245-66097C8D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06.06.25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D070B5-4976-4489-A057-2D02E44E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E72AEE-4F0C-8995-6B22-708E1131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33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B7E58-56B1-884A-5014-D39FCB99B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734A08-ED50-4AB3-3A7C-7A92D1358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7B144F-F005-87B6-6F65-84811A24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06.06.25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7A860C-85F2-059B-86A8-1B83E4E0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6D730B-E34D-19E7-F170-96E9ADCE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62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B0620A-66C2-BE35-A67D-6A128CAC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B99D82-DF5C-73DA-A020-DB90EC15F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FD3157-89B8-1190-16D1-A7B04A3F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06.06.25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FF67E0-052E-106D-A2A9-A6E47EE6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955FEF-111B-B113-9361-722D609E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809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52FBA-151F-8CFD-D773-77632BD7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FEC7FD-4FEC-CDF6-EDDC-2561E1579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FAE4DA-BB7D-6639-96EA-75A061F59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DF4CC7-A000-ADDD-11D9-AEA147FF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06.06.25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B19104-A533-8474-02F2-F1B8A0DA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249141-2244-051A-161B-52B87D28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52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DA22C-DE1E-DBE8-49A4-26C15C22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86B399-A54E-F66C-1D11-C35DFA769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57A47A-7EF8-9EF8-6150-CB1312D35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D6F304-C8D5-8400-7B2A-0025FF63B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FBFED5-7FA4-F9BC-C2C8-4930952F4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F8D8DD1-C115-FDCB-CBC6-3D6D8335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06.06.25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1E33BEC-9A06-05A5-8AD4-B62512140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F98792B-EB70-75F2-EF79-189063E6D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89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758AD-DB8B-91E6-EA94-F041B4F01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33C025-E77B-A6B7-2906-8D3BAD83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06.06.25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00384F-A6A6-8795-1747-4F56B0C0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FC3B14-8915-0E0A-A2C5-0FD09626D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6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AF29E5E-2CF2-5FDC-FE85-958C017A5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06.06.25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F8E22A-F12C-E64B-6542-54C78D2B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E39AE2-D2E2-D30D-92C0-B3A2CC8AB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95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1E830-6712-0335-A81B-500329170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BB8E5E-56B3-9A98-0095-F64C50CA3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7C97F1-97D0-A31C-F7DA-9B8AA9FC3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905DA9-387F-7B1A-8C80-FFE0882B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06.06.25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FBC918-193C-BD9C-A1CB-6265443CE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94F58F-35D2-CAE0-4EE0-1C675D0E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99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6F5283-38E0-D5A6-9AC0-54DBA7EBA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4C6E86-A030-379C-E4B2-4F3648FEB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CED8A2-50C6-3B6B-0077-F24AB76B9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999180-62AE-81A6-BF10-3A710A1F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06.06.25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707FDA-6D67-385A-C92F-5C64300B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722AE3-284C-9492-9F89-7596A5AC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86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04AF05-358C-3824-0F1B-381677C5D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FAAE38-F75D-1931-C1D4-516275DA5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E6911F-F9CD-8BBD-A298-C0701380C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A8D178-4A4C-C847-80EE-DE93BB02239C}" type="datetimeFigureOut">
              <a:rPr lang="de-DE" smtClean="0"/>
              <a:t>06.06.25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E3686A-D5FA-6BDE-17C7-811DF4607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2B7094-9264-B2E3-147A-B5C2DF9DC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70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hyperlink" Target="https://investor.nvidia.com/financial-info/financial-reports/" TargetMode="External"/><Relationship Id="rId4" Type="http://schemas.openxmlformats.org/officeDocument/2006/relationships/hyperlink" Target="https://investor.nvidia.com/financial-info/financial-repor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685C81-2817-A37F-5871-EF4AA5FB4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2E1B871-99BB-9AC5-6270-C08EE57E184F}"/>
              </a:ext>
            </a:extLst>
          </p:cNvPr>
          <p:cNvSpPr txBox="1"/>
          <p:nvPr/>
        </p:nvSpPr>
        <p:spPr>
          <a:xfrm>
            <a:off x="1888054" y="490038"/>
            <a:ext cx="728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spc="-7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Company Profile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AC9551-176D-F087-D417-9167E5825C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145" t="16447" r="33792" b="37749"/>
          <a:stretch>
            <a:fillRect/>
          </a:stretch>
        </p:blipFill>
        <p:spPr>
          <a:xfrm>
            <a:off x="539750" y="371475"/>
            <a:ext cx="1348304" cy="91426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3FCB830-1F5C-F4C7-5DF6-073834D257CF}"/>
              </a:ext>
            </a:extLst>
          </p:cNvPr>
          <p:cNvSpPr txBox="1"/>
          <p:nvPr/>
        </p:nvSpPr>
        <p:spPr>
          <a:xfrm>
            <a:off x="539750" y="1540077"/>
            <a:ext cx="5380990" cy="564770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just"/>
            <a:r>
              <a:rPr lang="de-DE" sz="12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NVIDIA ist ein weltweit führender Anbieter von Grafik-prozessoren (GPUs) und System-on-a-Chip-Lösungen, die insbesondere in den Bereichen Künstliche Intelligenz, High-Performance-Computing, Gaming und Rechenzentren Anwendung finden. </a:t>
            </a:r>
          </a:p>
          <a:p>
            <a:pPr algn="just"/>
            <a:r>
              <a:rPr lang="de-DE" sz="12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Das Unternehmen entwickelt sowohl Hardware als auch Softwareplattformen, die leistungsstarke Visualisierungen und datengetriebene Anwendungen ermöglichen.</a:t>
            </a:r>
          </a:p>
          <a:p>
            <a:pPr algn="just"/>
            <a:endParaRPr lang="de-DE" sz="12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2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2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🧩 </a:t>
            </a:r>
            <a:r>
              <a:rPr lang="de-DE" sz="1200" b="1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Key Facts</a:t>
            </a:r>
          </a:p>
          <a:p>
            <a:endParaRPr lang="de-DE" sz="12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2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🗓️ </a:t>
            </a:r>
            <a:r>
              <a:rPr lang="de-DE" sz="12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Founded</a:t>
            </a:r>
            <a:r>
              <a:rPr lang="de-DE" sz="12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1993, Santa Clara (Kalifornien, USA) |   </a:t>
            </a:r>
          </a:p>
          <a:p>
            <a:r>
              <a:rPr lang="de-DE" sz="12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👤 CEO: 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Jensen Huang (Mitgründer &amp; CEO) | </a:t>
            </a:r>
          </a:p>
          <a:p>
            <a:r>
              <a:rPr lang="de-DE" sz="12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📍 HQ: 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Santa Clara, Kalifornien, USA | </a:t>
            </a:r>
          </a:p>
          <a:p>
            <a:r>
              <a:rPr lang="de-DE" sz="12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👥 Mitarbeiter: 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\~26.000 weltweit (per 2024) |</a:t>
            </a:r>
          </a:p>
          <a:p>
            <a:endParaRPr lang="de-DE" sz="12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2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2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📊 </a:t>
            </a:r>
            <a:r>
              <a:rPr lang="de-DE" sz="1200" b="1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Kapitalmarktdaten (2025-06)</a:t>
            </a:r>
          </a:p>
          <a:p>
            <a:endParaRPr lang="de-DE" sz="12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2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📈 Ticker: 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NASDAQ: NVDA | </a:t>
            </a:r>
          </a:p>
          <a:p>
            <a:r>
              <a:rPr lang="de-DE" sz="12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💵 Aktienkurs: 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$142,29 USD (per 2025-06-06) | </a:t>
            </a:r>
          </a:p>
          <a:p>
            <a:r>
              <a:rPr lang="de-DE" sz="12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📄 Ausstehende Aktien: 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rd. 24,55 Mrd. (per 2025-06-06) |</a:t>
            </a:r>
          </a:p>
          <a:p>
            <a:r>
              <a:rPr lang="de-DE" sz="12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🏢 Marktkapitalisierung: </a:t>
            </a:r>
            <a:r>
              <a:rPr lang="de-DE" sz="12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rd. $3,49 Bio. (per 2025-06-06) |</a:t>
            </a:r>
          </a:p>
          <a:p>
            <a:r>
              <a:rPr lang="de-DE" sz="12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💰 Gewinn je Aktie*: 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\$2,97 (per 2025-01) | </a:t>
            </a:r>
          </a:p>
          <a:p>
            <a:r>
              <a:rPr lang="de-DE" sz="12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📊 KGV: 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rd. x48 (Aktienkurs / </a:t>
            </a:r>
            <a:r>
              <a:rPr lang="de-DE" sz="12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2025-01) |</a:t>
            </a:r>
          </a:p>
          <a:p>
            <a:endParaRPr lang="de-DE" sz="8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/>
            <a:r>
              <a:rPr lang="de-DE" sz="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Zahlenangaben erfolgen im deutschen Format </a:t>
            </a:r>
          </a:p>
          <a:p>
            <a:pPr algn="just"/>
            <a:r>
              <a:rPr lang="de-DE" sz="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(Komma = Dezimaltrennzeichen, Punkt = Tausendertrennzeichen)</a:t>
            </a:r>
            <a:r>
              <a:rPr lang="de-DE" sz="600" dirty="0"/>
              <a:t> </a:t>
            </a:r>
            <a:endParaRPr lang="de-DE" sz="6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/>
            <a:r>
              <a:rPr lang="de-DE" sz="6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4"/>
              </a:rPr>
              <a:t>https://investor.nvidia.com/financial-info/financial-reports</a:t>
            </a:r>
            <a:r>
              <a:rPr lang="de-DE" sz="6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5"/>
              </a:rPr>
              <a:t>/</a:t>
            </a:r>
            <a:r>
              <a:rPr lang="de-DE" sz="6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algn="just"/>
            <a:r>
              <a:rPr lang="de-DE" sz="600" dirty="0">
                <a:solidFill>
                  <a:srgbClr val="76B900"/>
                </a:solidFill>
              </a:rPr>
              <a:t>© Oliver Gerd Schüürmann</a:t>
            </a:r>
            <a:endParaRPr lang="de-DE" sz="6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/>
            <a:endParaRPr lang="de-DE" sz="8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419CAF81-0FC9-472E-BA93-130375045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57415"/>
              </p:ext>
            </p:extLst>
          </p:nvPr>
        </p:nvGraphicFramePr>
        <p:xfrm>
          <a:off x="6400796" y="2598180"/>
          <a:ext cx="5791205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4345">
                  <a:extLst>
                    <a:ext uri="{9D8B030D-6E8A-4147-A177-3AD203B41FA5}">
                      <a16:colId xmlns:a16="http://schemas.microsoft.com/office/drawing/2014/main" val="126177758"/>
                    </a:ext>
                  </a:extLst>
                </a:gridCol>
                <a:gridCol w="1165620">
                  <a:extLst>
                    <a:ext uri="{9D8B030D-6E8A-4147-A177-3AD203B41FA5}">
                      <a16:colId xmlns:a16="http://schemas.microsoft.com/office/drawing/2014/main" val="648215602"/>
                    </a:ext>
                  </a:extLst>
                </a:gridCol>
                <a:gridCol w="1165620">
                  <a:extLst>
                    <a:ext uri="{9D8B030D-6E8A-4147-A177-3AD203B41FA5}">
                      <a16:colId xmlns:a16="http://schemas.microsoft.com/office/drawing/2014/main" val="3144572067"/>
                    </a:ext>
                  </a:extLst>
                </a:gridCol>
                <a:gridCol w="1165620">
                  <a:extLst>
                    <a:ext uri="{9D8B030D-6E8A-4147-A177-3AD203B41FA5}">
                      <a16:colId xmlns:a16="http://schemas.microsoft.com/office/drawing/2014/main" val="1532428058"/>
                    </a:ext>
                  </a:extLst>
                </a:gridCol>
              </a:tblGrid>
              <a:tr h="225461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2023-01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2024-01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2025-01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037924"/>
                  </a:ext>
                </a:extLst>
              </a:tr>
              <a:tr h="225461"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307702"/>
                  </a:ext>
                </a:extLst>
              </a:tr>
              <a:tr h="225461"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Data Center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15.005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47.525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115.186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83573"/>
                  </a:ext>
                </a:extLst>
              </a:tr>
              <a:tr h="225461"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Gaming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9.067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10.447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11.350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849278"/>
                  </a:ext>
                </a:extLst>
              </a:tr>
              <a:tr h="225461">
                <a:tc>
                  <a:txBody>
                    <a:bodyPr/>
                    <a:lstStyle/>
                    <a:p>
                      <a:r>
                        <a:rPr lang="de-DE" sz="1000" b="0" dirty="0" err="1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Visualization</a:t>
                      </a:r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1.544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1.553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1.878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619130"/>
                  </a:ext>
                </a:extLst>
              </a:tr>
              <a:tr h="225461"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Automotive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1.091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1.694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097762"/>
                  </a:ext>
                </a:extLst>
              </a:tr>
              <a:tr h="225461"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OEM &amp; Other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455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306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389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653411"/>
                  </a:ext>
                </a:extLst>
              </a:tr>
              <a:tr h="225461"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197520"/>
                  </a:ext>
                </a:extLst>
              </a:tr>
              <a:tr h="225461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Umsatz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26.974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60.922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130.497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491813"/>
                  </a:ext>
                </a:extLst>
              </a:tr>
              <a:tr h="225461">
                <a:tc>
                  <a:txBody>
                    <a:bodyPr/>
                    <a:lstStyle/>
                    <a:p>
                      <a:r>
                        <a:rPr lang="de-DE" sz="1000" b="1" dirty="0" err="1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YoY</a:t>
                      </a:r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Wachstum in 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125,8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114,2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532641"/>
                  </a:ext>
                </a:extLst>
              </a:tr>
              <a:tr h="225461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CAGR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69,1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089620"/>
                  </a:ext>
                </a:extLst>
              </a:tr>
              <a:tr h="225461">
                <a:tc>
                  <a:txBody>
                    <a:bodyPr/>
                    <a:lstStyle/>
                    <a:p>
                      <a:endParaRPr lang="de-DE" sz="1000" b="1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544730"/>
                  </a:ext>
                </a:extLst>
              </a:tr>
              <a:tr h="225461">
                <a:tc>
                  <a:txBody>
                    <a:bodyPr/>
                    <a:lstStyle/>
                    <a:p>
                      <a:r>
                        <a:rPr lang="de-DE" sz="1000" b="1" dirty="0" err="1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Comps</a:t>
                      </a:r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(TTM)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KGV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MK/Umsatz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MK/EBITDA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266076"/>
                  </a:ext>
                </a:extLst>
              </a:tr>
              <a:tr h="225461"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NVIDIA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x48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x27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x42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9664205"/>
                  </a:ext>
                </a:extLst>
              </a:tr>
              <a:tr h="225461"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AMD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x85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199158"/>
                  </a:ext>
                </a:extLst>
              </a:tr>
              <a:tr h="225461"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Broadcom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x117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497404"/>
                  </a:ext>
                </a:extLst>
              </a:tr>
              <a:tr h="225461">
                <a:tc>
                  <a:txBody>
                    <a:bodyPr/>
                    <a:lstStyle/>
                    <a:p>
                      <a:r>
                        <a:rPr lang="de-DE" sz="1000" b="1" i="0" u="none" strike="noStrike" kern="1200" dirty="0" err="1">
                          <a:solidFill>
                            <a:srgbClr val="76B9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lang="de-DE" sz="1000" b="1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x83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x38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6468789"/>
                  </a:ext>
                </a:extLst>
              </a:tr>
            </a:tbl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8FE4D489-B250-B4E1-F95E-7D8721A806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9844065"/>
              </p:ext>
            </p:extLst>
          </p:nvPr>
        </p:nvGraphicFramePr>
        <p:xfrm>
          <a:off x="6400796" y="371475"/>
          <a:ext cx="5460195" cy="2077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E988EF28-C43B-1E78-DC5E-1520D926E18B}"/>
              </a:ext>
            </a:extLst>
          </p:cNvPr>
          <p:cNvSpPr/>
          <p:nvPr/>
        </p:nvSpPr>
        <p:spPr>
          <a:xfrm>
            <a:off x="6400796" y="5384387"/>
            <a:ext cx="5407029" cy="45719"/>
          </a:xfrm>
          <a:prstGeom prst="rect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95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Macintosh PowerPoint</Application>
  <PresentationFormat>Breitbild</PresentationFormat>
  <Paragraphs>80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Menlo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Oliver Schüürmann</dc:creator>
  <cp:lastModifiedBy>Oliver Schüürmann</cp:lastModifiedBy>
  <cp:revision>3</cp:revision>
  <dcterms:created xsi:type="dcterms:W3CDTF">2025-06-06T10:36:53Z</dcterms:created>
  <dcterms:modified xsi:type="dcterms:W3CDTF">2025-06-06T14:49:59Z</dcterms:modified>
</cp:coreProperties>
</file>