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Varela Round"/>
      <p:regular r:id="rId25"/>
    </p:embeddedFont>
    <p:embeddedFont>
      <p:font typeface="Karl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Karla-regular.fntdata"/><Relationship Id="rId25" Type="http://schemas.openxmlformats.org/officeDocument/2006/relationships/font" Target="fonts/VarelaRound-regular.fntdata"/><Relationship Id="rId28" Type="http://schemas.openxmlformats.org/officeDocument/2006/relationships/font" Target="fonts/Karla-italic.fntdata"/><Relationship Id="rId27" Type="http://schemas.openxmlformats.org/officeDocument/2006/relationships/font" Target="fonts/Karl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Karl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07c70d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7c70d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07c70de2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07c70de2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07c70de2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07c70de2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7c70de2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7c70de2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07c70de2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07c70de2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07c70de2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07c70de2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7c70de2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7c70de2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07c70de2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07c70de2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07c70de2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07c70de2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07c70de2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07c70de28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07c70de2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07c70de2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7c70de2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7c70de2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7c70de2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7c70de2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7c70de2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7c70de2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56" name="Google Shape;56;p1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57" name="Google Shape;57;p14"/>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8" name="Shape 58"/>
        <p:cNvGrpSpPr/>
        <p:nvPr/>
      </p:nvGrpSpPr>
      <p:grpSpPr>
        <a:xfrm>
          <a:off x="0" y="0"/>
          <a:ext cx="0" cy="0"/>
          <a:chOff x="0" y="0"/>
          <a:chExt cx="0" cy="0"/>
        </a:xfrm>
      </p:grpSpPr>
      <p:sp>
        <p:nvSpPr>
          <p:cNvPr id="59" name="Google Shape;59;p15"/>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60" name="Google Shape;60;p15"/>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61" name="Google Shape;61;p15"/>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15"/>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63" name="Shape 63"/>
        <p:cNvGrpSpPr/>
        <p:nvPr/>
      </p:nvGrpSpPr>
      <p:grpSpPr>
        <a:xfrm>
          <a:off x="0" y="0"/>
          <a:ext cx="0" cy="0"/>
          <a:chOff x="0" y="0"/>
          <a:chExt cx="0" cy="0"/>
        </a:xfrm>
      </p:grpSpPr>
      <p:sp>
        <p:nvSpPr>
          <p:cNvPr id="64" name="Google Shape;64;p16"/>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65" name="Google Shape;65;p16"/>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66" name="Google Shape;66;p16"/>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7" name="Google Shape;67;p16"/>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68" name="Google Shape;68;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69" name="Shape 69"/>
        <p:cNvGrpSpPr/>
        <p:nvPr/>
      </p:nvGrpSpPr>
      <p:grpSpPr>
        <a:xfrm>
          <a:off x="0" y="0"/>
          <a:ext cx="0" cy="0"/>
          <a:chOff x="0" y="0"/>
          <a:chExt cx="0" cy="0"/>
        </a:xfrm>
      </p:grpSpPr>
      <p:sp>
        <p:nvSpPr>
          <p:cNvPr id="70" name="Google Shape;70;p17"/>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71" name="Google Shape;71;p17"/>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72" name="Google Shape;72;p17"/>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3" name="Google Shape;73;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sp>
        <p:nvSpPr>
          <p:cNvPr id="75" name="Google Shape;75;p1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6" name="Google Shape;76;p1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7" name="Google Shape;77;p18"/>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78" name="Google Shape;78;p18"/>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79" name="Google Shape;79;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atin typeface="Montserrat"/>
                <a:ea typeface="Montserrat"/>
                <a:cs typeface="Montserrat"/>
                <a:sym typeface="Montserrat"/>
              </a:defRPr>
            </a:lvl1pPr>
            <a:lvl2pPr lvl="1" rtl="0">
              <a:buNone/>
              <a:defRPr>
                <a:latin typeface="Montserrat"/>
                <a:ea typeface="Montserrat"/>
                <a:cs typeface="Montserrat"/>
                <a:sym typeface="Montserrat"/>
              </a:defRPr>
            </a:lvl2pPr>
            <a:lvl3pPr lvl="2" rtl="0">
              <a:buNone/>
              <a:defRPr>
                <a:latin typeface="Montserrat"/>
                <a:ea typeface="Montserrat"/>
                <a:cs typeface="Montserrat"/>
                <a:sym typeface="Montserrat"/>
              </a:defRPr>
            </a:lvl3pPr>
            <a:lvl4pPr lvl="3" rtl="0">
              <a:buNone/>
              <a:defRPr>
                <a:latin typeface="Montserrat"/>
                <a:ea typeface="Montserrat"/>
                <a:cs typeface="Montserrat"/>
                <a:sym typeface="Montserrat"/>
              </a:defRPr>
            </a:lvl4pPr>
            <a:lvl5pPr lvl="4" rtl="0">
              <a:buNone/>
              <a:defRPr>
                <a:latin typeface="Montserrat"/>
                <a:ea typeface="Montserrat"/>
                <a:cs typeface="Montserrat"/>
                <a:sym typeface="Montserrat"/>
              </a:defRPr>
            </a:lvl5pPr>
            <a:lvl6pPr lvl="5" rtl="0">
              <a:buNone/>
              <a:defRPr>
                <a:latin typeface="Montserrat"/>
                <a:ea typeface="Montserrat"/>
                <a:cs typeface="Montserrat"/>
                <a:sym typeface="Montserrat"/>
              </a:defRPr>
            </a:lvl6pPr>
            <a:lvl7pPr lvl="6" rtl="0">
              <a:buNone/>
              <a:defRPr>
                <a:latin typeface="Montserrat"/>
                <a:ea typeface="Montserrat"/>
                <a:cs typeface="Montserrat"/>
                <a:sym typeface="Montserrat"/>
              </a:defRPr>
            </a:lvl7pPr>
            <a:lvl8pPr lvl="7" rtl="0">
              <a:buNone/>
              <a:defRPr>
                <a:latin typeface="Montserrat"/>
                <a:ea typeface="Montserrat"/>
                <a:cs typeface="Montserrat"/>
                <a:sym typeface="Montserrat"/>
              </a:defRPr>
            </a:lvl8pPr>
            <a:lvl9pPr lvl="8" rtl="0">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0" name="Shape 80"/>
        <p:cNvGrpSpPr/>
        <p:nvPr/>
      </p:nvGrpSpPr>
      <p:grpSpPr>
        <a:xfrm>
          <a:off x="0" y="0"/>
          <a:ext cx="0" cy="0"/>
          <a:chOff x="0" y="0"/>
          <a:chExt cx="0" cy="0"/>
        </a:xfrm>
      </p:grpSpPr>
      <p:sp>
        <p:nvSpPr>
          <p:cNvPr id="81" name="Google Shape;81;p1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82" name="Google Shape;82;p1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83" name="Google Shape;83;p19"/>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4" name="Google Shape;84;p19"/>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85" name="Google Shape;85;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6" name="Shape 86"/>
        <p:cNvGrpSpPr/>
        <p:nvPr/>
      </p:nvGrpSpPr>
      <p:grpSpPr>
        <a:xfrm>
          <a:off x="0" y="0"/>
          <a:ext cx="0" cy="0"/>
          <a:chOff x="0" y="0"/>
          <a:chExt cx="0" cy="0"/>
        </a:xfrm>
      </p:grpSpPr>
      <p:sp>
        <p:nvSpPr>
          <p:cNvPr id="87" name="Google Shape;87;p2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88" name="Google Shape;88;p2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89" name="Google Shape;89;p2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0" name="Google Shape;90;p20"/>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91" name="Google Shape;91;p20"/>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92" name="Google Shape;92;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3" name="Shape 93"/>
        <p:cNvGrpSpPr/>
        <p:nvPr/>
      </p:nvGrpSpPr>
      <p:grpSpPr>
        <a:xfrm>
          <a:off x="0" y="0"/>
          <a:ext cx="0" cy="0"/>
          <a:chOff x="0" y="0"/>
          <a:chExt cx="0" cy="0"/>
        </a:xfrm>
      </p:grpSpPr>
      <p:sp>
        <p:nvSpPr>
          <p:cNvPr id="94" name="Google Shape;94;p2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95" name="Google Shape;95;p2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96" name="Google Shape;96;p21"/>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7" name="Google Shape;97;p21"/>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8" name="Google Shape;98;p21"/>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9" name="Google Shape;99;p21"/>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0" name="Google Shape;100;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sp>
        <p:nvSpPr>
          <p:cNvPr id="102" name="Google Shape;102;p2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03" name="Google Shape;103;p2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04" name="Google Shape;104;p22"/>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5" name="Google Shape;105;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sp>
        <p:nvSpPr>
          <p:cNvPr id="107" name="Google Shape;107;p2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08" name="Google Shape;108;p2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09" name="Google Shape;109;p23"/>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rtl="0">
              <a:spcBef>
                <a:spcPts val="360"/>
              </a:spcBef>
              <a:spcAft>
                <a:spcPts val="0"/>
              </a:spcAft>
              <a:buSzPts val="2000"/>
              <a:buNone/>
              <a:defRPr/>
            </a:lvl1pPr>
          </a:lstStyle>
          <a:p/>
        </p:txBody>
      </p:sp>
      <p:sp>
        <p:nvSpPr>
          <p:cNvPr id="110" name="Google Shape;110;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1" name="Shape 111"/>
        <p:cNvGrpSpPr/>
        <p:nvPr/>
      </p:nvGrpSpPr>
      <p:grpSpPr>
        <a:xfrm>
          <a:off x="0" y="0"/>
          <a:ext cx="0" cy="0"/>
          <a:chOff x="0" y="0"/>
          <a:chExt cx="0" cy="0"/>
        </a:xfrm>
      </p:grpSpPr>
      <p:sp>
        <p:nvSpPr>
          <p:cNvPr id="112" name="Google Shape;112;p2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13" name="Google Shape;113;p2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14" name="Google Shape;114;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115" name="Shape 115"/>
        <p:cNvGrpSpPr/>
        <p:nvPr/>
      </p:nvGrpSpPr>
      <p:grpSpPr>
        <a:xfrm>
          <a:off x="0" y="0"/>
          <a:ext cx="0" cy="0"/>
          <a:chOff x="0" y="0"/>
          <a:chExt cx="0" cy="0"/>
        </a:xfrm>
      </p:grpSpPr>
      <p:sp>
        <p:nvSpPr>
          <p:cNvPr id="116" name="Google Shape;116;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8BC34A"/>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52" name="Google Shape;52;p13"/>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
        <p:nvSpPr>
          <p:cNvPr id="53" name="Google Shape;53;p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FFFFFF"/>
                </a:solidFill>
                <a:latin typeface="Montserrat"/>
                <a:ea typeface="Montserrat"/>
                <a:cs typeface="Montserrat"/>
                <a:sym typeface="Montserrat"/>
              </a:defRPr>
            </a:lvl1pPr>
            <a:lvl2pPr lvl="1" rtl="0" algn="r">
              <a:buNone/>
              <a:defRPr b="1" sz="1300">
                <a:solidFill>
                  <a:srgbClr val="FFFFFF"/>
                </a:solidFill>
                <a:latin typeface="Montserrat"/>
                <a:ea typeface="Montserrat"/>
                <a:cs typeface="Montserrat"/>
                <a:sym typeface="Montserrat"/>
              </a:defRPr>
            </a:lvl2pPr>
            <a:lvl3pPr lvl="2" rtl="0" algn="r">
              <a:buNone/>
              <a:defRPr b="1" sz="1300">
                <a:solidFill>
                  <a:srgbClr val="FFFFFF"/>
                </a:solidFill>
                <a:latin typeface="Montserrat"/>
                <a:ea typeface="Montserrat"/>
                <a:cs typeface="Montserrat"/>
                <a:sym typeface="Montserrat"/>
              </a:defRPr>
            </a:lvl3pPr>
            <a:lvl4pPr lvl="3" rtl="0" algn="r">
              <a:buNone/>
              <a:defRPr b="1" sz="1300">
                <a:solidFill>
                  <a:srgbClr val="FFFFFF"/>
                </a:solidFill>
                <a:latin typeface="Montserrat"/>
                <a:ea typeface="Montserrat"/>
                <a:cs typeface="Montserrat"/>
                <a:sym typeface="Montserrat"/>
              </a:defRPr>
            </a:lvl4pPr>
            <a:lvl5pPr lvl="4" rtl="0" algn="r">
              <a:buNone/>
              <a:defRPr b="1" sz="1300">
                <a:solidFill>
                  <a:srgbClr val="FFFFFF"/>
                </a:solidFill>
                <a:latin typeface="Montserrat"/>
                <a:ea typeface="Montserrat"/>
                <a:cs typeface="Montserrat"/>
                <a:sym typeface="Montserrat"/>
              </a:defRPr>
            </a:lvl5pPr>
            <a:lvl6pPr lvl="5" rtl="0" algn="r">
              <a:buNone/>
              <a:defRPr b="1" sz="1300">
                <a:solidFill>
                  <a:srgbClr val="FFFFFF"/>
                </a:solidFill>
                <a:latin typeface="Montserrat"/>
                <a:ea typeface="Montserrat"/>
                <a:cs typeface="Montserrat"/>
                <a:sym typeface="Montserrat"/>
              </a:defRPr>
            </a:lvl6pPr>
            <a:lvl7pPr lvl="6" rtl="0" algn="r">
              <a:buNone/>
              <a:defRPr b="1" sz="1300">
                <a:solidFill>
                  <a:srgbClr val="FFFFFF"/>
                </a:solidFill>
                <a:latin typeface="Montserrat"/>
                <a:ea typeface="Montserrat"/>
                <a:cs typeface="Montserrat"/>
                <a:sym typeface="Montserrat"/>
              </a:defRPr>
            </a:lvl7pPr>
            <a:lvl8pPr lvl="7" rtl="0" algn="r">
              <a:buNone/>
              <a:defRPr b="1" sz="1300">
                <a:solidFill>
                  <a:srgbClr val="FFFFFF"/>
                </a:solidFill>
                <a:latin typeface="Montserrat"/>
                <a:ea typeface="Montserrat"/>
                <a:cs typeface="Montserrat"/>
                <a:sym typeface="Montserrat"/>
              </a:defRPr>
            </a:lvl8pPr>
            <a:lvl9pPr lvl="8" rtl="0" algn="r">
              <a:buNone/>
              <a:defRPr b="1" sz="13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p14:gallery dir="l"/>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9999"/>
        </a:solidFill>
      </p:bgPr>
    </p:bg>
    <p:spTree>
      <p:nvGrpSpPr>
        <p:cNvPr id="120" name="Shape 120"/>
        <p:cNvGrpSpPr/>
        <p:nvPr/>
      </p:nvGrpSpPr>
      <p:grpSpPr>
        <a:xfrm>
          <a:off x="0" y="0"/>
          <a:ext cx="0" cy="0"/>
          <a:chOff x="0" y="0"/>
          <a:chExt cx="0" cy="0"/>
        </a:xfrm>
      </p:grpSpPr>
      <p:sp>
        <p:nvSpPr>
          <p:cNvPr id="121" name="Google Shape;121;p26"/>
          <p:cNvSpPr txBox="1"/>
          <p:nvPr>
            <p:ph type="ctrTitle"/>
          </p:nvPr>
        </p:nvSpPr>
        <p:spPr>
          <a:xfrm>
            <a:off x="1010325" y="782650"/>
            <a:ext cx="4633200" cy="270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800">
                <a:latin typeface="Varela Round"/>
                <a:ea typeface="Varela Round"/>
                <a:cs typeface="Varela Round"/>
                <a:sym typeface="Varela Round"/>
              </a:rPr>
              <a:t>Scope </a:t>
            </a:r>
            <a:endParaRPr sz="4800">
              <a:latin typeface="Varela Round"/>
              <a:ea typeface="Varela Round"/>
              <a:cs typeface="Varela Round"/>
              <a:sym typeface="Varela Round"/>
            </a:endParaRPr>
          </a:p>
          <a:p>
            <a:pPr indent="0" lvl="0" marL="0" rtl="0" algn="l">
              <a:spcBef>
                <a:spcPts val="0"/>
              </a:spcBef>
              <a:spcAft>
                <a:spcPts val="0"/>
              </a:spcAft>
              <a:buNone/>
            </a:pPr>
            <a:r>
              <a:rPr lang="es" sz="4800">
                <a:latin typeface="Varela Round"/>
                <a:ea typeface="Varela Round"/>
                <a:cs typeface="Varela Round"/>
                <a:sym typeface="Varela Round"/>
              </a:rPr>
              <a:t>    vs </a:t>
            </a:r>
            <a:endParaRPr sz="4800">
              <a:latin typeface="Varela Round"/>
              <a:ea typeface="Varela Round"/>
              <a:cs typeface="Varela Round"/>
              <a:sym typeface="Varela Round"/>
            </a:endParaRPr>
          </a:p>
          <a:p>
            <a:pPr indent="0" lvl="0" marL="0" rtl="0" algn="l">
              <a:spcBef>
                <a:spcPts val="0"/>
              </a:spcBef>
              <a:spcAft>
                <a:spcPts val="0"/>
              </a:spcAft>
              <a:buNone/>
            </a:pPr>
            <a:r>
              <a:rPr lang="es" sz="4800">
                <a:latin typeface="Varela Round"/>
                <a:ea typeface="Varela Round"/>
                <a:cs typeface="Varela Round"/>
                <a:sym typeface="Varela Round"/>
              </a:rPr>
              <a:t>context </a:t>
            </a:r>
            <a:endParaRPr b="1" sz="4800">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70" name="Shape 170"/>
        <p:cNvGrpSpPr/>
        <p:nvPr/>
      </p:nvGrpSpPr>
      <p:grpSpPr>
        <a:xfrm>
          <a:off x="0" y="0"/>
          <a:ext cx="0" cy="0"/>
          <a:chOff x="0" y="0"/>
          <a:chExt cx="0" cy="0"/>
        </a:xfrm>
      </p:grpSpPr>
      <p:sp>
        <p:nvSpPr>
          <p:cNvPr id="171" name="Google Shape;171;p35"/>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What is “context”?</a:t>
            </a:r>
            <a:endParaRPr>
              <a:solidFill>
                <a:srgbClr val="666666"/>
              </a:solidFill>
            </a:endParaRPr>
          </a:p>
        </p:txBody>
      </p:sp>
      <p:sp>
        <p:nvSpPr>
          <p:cNvPr id="172" name="Google Shape;172;p35"/>
          <p:cNvSpPr txBox="1"/>
          <p:nvPr/>
        </p:nvSpPr>
        <p:spPr>
          <a:xfrm>
            <a:off x="438500" y="913250"/>
            <a:ext cx="6906300" cy="3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Context refers to the object within which a function is executed.</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The context can be the global context or any other object that “owns” the method that is being executed.</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When a function is executed, the keyword “this” refers to the object that the function is executed in.</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The value of “this” is determined by a set of rules at execution time.</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76" name="Shape 176"/>
        <p:cNvGrpSpPr/>
        <p:nvPr/>
      </p:nvGrpSpPr>
      <p:grpSpPr>
        <a:xfrm>
          <a:off x="0" y="0"/>
          <a:ext cx="0" cy="0"/>
          <a:chOff x="0" y="0"/>
          <a:chExt cx="0" cy="0"/>
        </a:xfrm>
      </p:grpSpPr>
      <p:sp>
        <p:nvSpPr>
          <p:cNvPr id="177" name="Google Shape;177;p36"/>
          <p:cNvSpPr txBox="1"/>
          <p:nvPr>
            <p:ph type="title"/>
          </p:nvPr>
        </p:nvSpPr>
        <p:spPr>
          <a:xfrm>
            <a:off x="1548375" y="1446600"/>
            <a:ext cx="5234700" cy="123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666666"/>
                </a:solidFill>
              </a:rPr>
              <a:t>Context !== Scope</a:t>
            </a:r>
            <a:endParaRPr sz="36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81" name="Shape 181"/>
        <p:cNvGrpSpPr/>
        <p:nvPr/>
      </p:nvGrpSpPr>
      <p:grpSpPr>
        <a:xfrm>
          <a:off x="0" y="0"/>
          <a:ext cx="0" cy="0"/>
          <a:chOff x="0" y="0"/>
          <a:chExt cx="0" cy="0"/>
        </a:xfrm>
      </p:grpSpPr>
      <p:sp>
        <p:nvSpPr>
          <p:cNvPr id="182" name="Google Shape;182;p37"/>
          <p:cNvSpPr txBox="1"/>
          <p:nvPr/>
        </p:nvSpPr>
        <p:spPr>
          <a:xfrm>
            <a:off x="438500" y="913250"/>
            <a:ext cx="6906300" cy="37908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400"/>
              <a:buFont typeface="Arial"/>
              <a:buNone/>
            </a:pPr>
            <a:r>
              <a:rPr b="1" lang="es" sz="1800">
                <a:solidFill>
                  <a:srgbClr val="AA22FF"/>
                </a:solidFill>
                <a:latin typeface="Verdana"/>
                <a:ea typeface="Verdana"/>
                <a:cs typeface="Verdana"/>
                <a:sym typeface="Verdana"/>
              </a:rPr>
              <a:t>function</a:t>
            </a:r>
            <a:r>
              <a:rPr lang="es" sz="1800">
                <a:solidFill>
                  <a:srgbClr val="333333"/>
                </a:solidFill>
                <a:latin typeface="Verdana"/>
                <a:ea typeface="Verdana"/>
                <a:cs typeface="Verdana"/>
                <a:sym typeface="Verdana"/>
              </a:rPr>
              <a:t> doSomething() {</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a:t>
            </a:r>
            <a:r>
              <a:rPr b="1" lang="es" sz="1800">
                <a:solidFill>
                  <a:srgbClr val="AA22FF"/>
                </a:solidFill>
                <a:latin typeface="Verdana"/>
                <a:ea typeface="Verdana"/>
                <a:cs typeface="Verdana"/>
                <a:sym typeface="Verdana"/>
              </a:rPr>
              <a:t>var</a:t>
            </a:r>
            <a:r>
              <a:rPr lang="es" sz="1800">
                <a:solidFill>
                  <a:srgbClr val="333333"/>
                </a:solidFill>
                <a:latin typeface="Verdana"/>
                <a:ea typeface="Verdana"/>
                <a:cs typeface="Verdana"/>
                <a:sym typeface="Verdana"/>
              </a:rPr>
              <a:t> someVar </a:t>
            </a:r>
            <a:r>
              <a:rPr lang="es" sz="1800">
                <a:solidFill>
                  <a:schemeClr val="dk2"/>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BB4444"/>
                </a:solidFill>
                <a:latin typeface="Verdana"/>
                <a:ea typeface="Verdana"/>
                <a:cs typeface="Verdana"/>
                <a:sym typeface="Verdana"/>
              </a:rPr>
              <a:t>'XD'</a:t>
            </a:r>
            <a:br>
              <a:rPr lang="es" sz="1800">
                <a:solidFill>
                  <a:srgbClr val="333333"/>
                </a:solidFill>
                <a:latin typeface="Verdana"/>
                <a:ea typeface="Verdana"/>
                <a:cs typeface="Verdana"/>
                <a:sym typeface="Verdana"/>
              </a:rPr>
            </a:b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a:t>
            </a:r>
            <a:r>
              <a:rPr b="1" lang="es" sz="1800">
                <a:solidFill>
                  <a:srgbClr val="AA22FF"/>
                </a:solidFill>
                <a:latin typeface="Verdana"/>
                <a:ea typeface="Verdana"/>
                <a:cs typeface="Verdana"/>
                <a:sym typeface="Verdana"/>
              </a:rPr>
              <a:t>this</a:t>
            </a:r>
            <a:r>
              <a:rPr lang="es" sz="1800">
                <a:solidFill>
                  <a:srgbClr val="333333"/>
                </a:solidFill>
                <a:latin typeface="Verdana"/>
                <a:ea typeface="Verdana"/>
                <a:cs typeface="Verdana"/>
                <a:sym typeface="Verdana"/>
              </a:rPr>
              <a:t>.someVar) </a:t>
            </a:r>
            <a:r>
              <a:rPr i="1" lang="es" sz="1800">
                <a:solidFill>
                  <a:srgbClr val="008800"/>
                </a:solidFill>
                <a:latin typeface="Verdana"/>
                <a:ea typeface="Verdana"/>
                <a:cs typeface="Verdana"/>
                <a:sym typeface="Verdana"/>
              </a:rPr>
              <a:t>// undefined</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a:t>
            </a:r>
            <a:r>
              <a:rPr b="1" lang="es" sz="1800">
                <a:solidFill>
                  <a:srgbClr val="AA22FF"/>
                </a:solidFill>
                <a:latin typeface="Verdana"/>
                <a:ea typeface="Verdana"/>
                <a:cs typeface="Verdana"/>
                <a:sym typeface="Verdana"/>
              </a:rPr>
              <a:t>this</a:t>
            </a:r>
            <a:r>
              <a:rPr lang="es" sz="1800">
                <a:solidFill>
                  <a:srgbClr val="333333"/>
                </a:solidFill>
                <a:latin typeface="Verdana"/>
                <a:ea typeface="Verdana"/>
                <a:cs typeface="Verdana"/>
                <a:sym typeface="Verdana"/>
              </a:rPr>
              <a:t> </a:t>
            </a:r>
            <a:r>
              <a:rPr lang="es" sz="1800">
                <a:solidFill>
                  <a:schemeClr val="dk2"/>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AA22FF"/>
                </a:solidFill>
                <a:latin typeface="Verdana"/>
                <a:ea typeface="Verdana"/>
                <a:cs typeface="Verdana"/>
                <a:sym typeface="Verdana"/>
              </a:rPr>
              <a:t>window</a:t>
            </a:r>
            <a:r>
              <a:rPr lang="es" sz="1800">
                <a:solidFill>
                  <a:srgbClr val="333333"/>
                </a:solidFill>
                <a:latin typeface="Verdana"/>
                <a:ea typeface="Verdana"/>
                <a:cs typeface="Verdana"/>
                <a:sym typeface="Verdana"/>
              </a:rPr>
              <a:t>) </a:t>
            </a:r>
            <a:r>
              <a:rPr i="1" lang="es" sz="1800">
                <a:solidFill>
                  <a:srgbClr val="008800"/>
                </a:solidFill>
                <a:latin typeface="Verdana"/>
                <a:ea typeface="Verdana"/>
                <a:cs typeface="Verdana"/>
                <a:sym typeface="Verdana"/>
              </a:rPr>
              <a:t>// true</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a:t>
            </a:r>
            <a:br>
              <a:rPr lang="es" sz="1800">
                <a:solidFill>
                  <a:srgbClr val="333333"/>
                </a:solidFill>
                <a:latin typeface="Verdana"/>
                <a:ea typeface="Verdana"/>
                <a:cs typeface="Verdana"/>
                <a:sym typeface="Verdana"/>
              </a:rPr>
            </a:b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doSomething()</a:t>
            </a:r>
            <a:endParaRPr sz="1800">
              <a:solidFill>
                <a:srgbClr val="333333"/>
              </a:solidFill>
              <a:latin typeface="Verdana"/>
              <a:ea typeface="Verdana"/>
              <a:cs typeface="Verdana"/>
              <a:sym typeface="Verdan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86" name="Shape 186"/>
        <p:cNvGrpSpPr/>
        <p:nvPr/>
      </p:nvGrpSpPr>
      <p:grpSpPr>
        <a:xfrm>
          <a:off x="0" y="0"/>
          <a:ext cx="0" cy="0"/>
          <a:chOff x="0" y="0"/>
          <a:chExt cx="0" cy="0"/>
        </a:xfrm>
      </p:grpSpPr>
      <p:sp>
        <p:nvSpPr>
          <p:cNvPr id="187" name="Google Shape;187;p38"/>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What is “Closure”?</a:t>
            </a:r>
            <a:endParaRPr>
              <a:solidFill>
                <a:srgbClr val="666666"/>
              </a:solidFill>
            </a:endParaRPr>
          </a:p>
        </p:txBody>
      </p:sp>
      <p:sp>
        <p:nvSpPr>
          <p:cNvPr id="188" name="Google Shape;188;p38"/>
          <p:cNvSpPr txBox="1"/>
          <p:nvPr/>
        </p:nvSpPr>
        <p:spPr>
          <a:xfrm>
            <a:off x="438500" y="913250"/>
            <a:ext cx="6906300" cy="3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A closure is a function that remembers its outer variables (also the arguments of the outer function if there is one) and can access them. In other words, the function ‘remembers’ the environment(scope) in which it was created.</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In JavaScript all functions are naturally closures (*except the ones created with "new Function" syntax).</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92" name="Shape 192"/>
        <p:cNvGrpSpPr/>
        <p:nvPr/>
      </p:nvGrpSpPr>
      <p:grpSpPr>
        <a:xfrm>
          <a:off x="0" y="0"/>
          <a:ext cx="0" cy="0"/>
          <a:chOff x="0" y="0"/>
          <a:chExt cx="0" cy="0"/>
        </a:xfrm>
      </p:grpSpPr>
      <p:sp>
        <p:nvSpPr>
          <p:cNvPr id="193" name="Google Shape;193;p39"/>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What is “Closure”?</a:t>
            </a:r>
            <a:endParaRPr>
              <a:solidFill>
                <a:srgbClr val="666666"/>
              </a:solidFill>
            </a:endParaRPr>
          </a:p>
        </p:txBody>
      </p:sp>
      <p:sp>
        <p:nvSpPr>
          <p:cNvPr id="194" name="Google Shape;194;p39"/>
          <p:cNvSpPr txBox="1"/>
          <p:nvPr/>
        </p:nvSpPr>
        <p:spPr>
          <a:xfrm>
            <a:off x="438500" y="913250"/>
            <a:ext cx="6906300" cy="3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What the closure is?</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Function + access to current scope = closure</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All JavaScript functions are closures.</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When is it created?</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When a function is defined (*not when executed)</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25" name="Shape 125"/>
        <p:cNvGrpSpPr/>
        <p:nvPr/>
      </p:nvGrpSpPr>
      <p:grpSpPr>
        <a:xfrm>
          <a:off x="0" y="0"/>
          <a:ext cx="0" cy="0"/>
          <a:chOff x="0" y="0"/>
          <a:chExt cx="0" cy="0"/>
        </a:xfrm>
      </p:grpSpPr>
      <p:sp>
        <p:nvSpPr>
          <p:cNvPr id="126" name="Google Shape;126;p27"/>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What is a scope</a:t>
            </a:r>
            <a:endParaRPr>
              <a:solidFill>
                <a:srgbClr val="666666"/>
              </a:solidFill>
            </a:endParaRPr>
          </a:p>
        </p:txBody>
      </p:sp>
      <p:sp>
        <p:nvSpPr>
          <p:cNvPr id="127" name="Google Shape;127;p27"/>
          <p:cNvSpPr txBox="1"/>
          <p:nvPr/>
        </p:nvSpPr>
        <p:spPr>
          <a:xfrm>
            <a:off x="642525" y="1063325"/>
            <a:ext cx="65496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Scope refers to the region where variables or methods are visible/available in one part of a program.</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Scoped are defined at compilation time.</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There are two types of scopes: global and local</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31" name="Shape 131"/>
        <p:cNvGrpSpPr/>
        <p:nvPr/>
      </p:nvGrpSpPr>
      <p:grpSpPr>
        <a:xfrm>
          <a:off x="0" y="0"/>
          <a:ext cx="0" cy="0"/>
          <a:chOff x="0" y="0"/>
          <a:chExt cx="0" cy="0"/>
        </a:xfrm>
      </p:grpSpPr>
      <p:sp>
        <p:nvSpPr>
          <p:cNvPr id="132" name="Google Shape;132;p28"/>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Global Scope</a:t>
            </a:r>
            <a:endParaRPr>
              <a:solidFill>
                <a:srgbClr val="666666"/>
              </a:solidFill>
            </a:endParaRPr>
          </a:p>
        </p:txBody>
      </p:sp>
      <p:sp>
        <p:nvSpPr>
          <p:cNvPr id="133" name="Google Shape;133;p28"/>
          <p:cNvSpPr txBox="1"/>
          <p:nvPr/>
        </p:nvSpPr>
        <p:spPr>
          <a:xfrm>
            <a:off x="642525" y="1063325"/>
            <a:ext cx="65496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Is the default scope, it is accessible from anywhere in the application.</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There is only one global scope.</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In a browser environment, the global scope is controlled by the “window” object</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In Node.js, it’s controlled by the “global” object.</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37" name="Shape 137"/>
        <p:cNvGrpSpPr/>
        <p:nvPr/>
      </p:nvGrpSpPr>
      <p:grpSpPr>
        <a:xfrm>
          <a:off x="0" y="0"/>
          <a:ext cx="0" cy="0"/>
          <a:chOff x="0" y="0"/>
          <a:chExt cx="0" cy="0"/>
        </a:xfrm>
      </p:grpSpPr>
      <p:sp>
        <p:nvSpPr>
          <p:cNvPr id="138" name="Google Shape;138;p29"/>
          <p:cNvSpPr txBox="1"/>
          <p:nvPr/>
        </p:nvSpPr>
        <p:spPr>
          <a:xfrm>
            <a:off x="642525" y="1063325"/>
            <a:ext cx="6549600" cy="36408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Clr>
                <a:srgbClr val="000000"/>
              </a:buClr>
              <a:buSzPts val="1100"/>
              <a:buFont typeface="Arial"/>
              <a:buNone/>
            </a:pPr>
            <a:r>
              <a:t/>
            </a:r>
            <a:endParaRPr sz="1800">
              <a:solidFill>
                <a:srgbClr val="333333"/>
              </a:solidFill>
              <a:latin typeface="Verdana"/>
              <a:ea typeface="Verdana"/>
              <a:cs typeface="Verdana"/>
              <a:sym typeface="Verdana"/>
            </a:endParaRPr>
          </a:p>
          <a:p>
            <a:pPr indent="0" lvl="0" marL="0" rtl="0" algn="l">
              <a:lnSpc>
                <a:spcPct val="110795"/>
              </a:lnSpc>
              <a:spcBef>
                <a:spcPts val="0"/>
              </a:spcBef>
              <a:spcAft>
                <a:spcPts val="0"/>
              </a:spcAft>
              <a:buClr>
                <a:srgbClr val="000000"/>
              </a:buClr>
              <a:buSzPts val="1100"/>
              <a:buFont typeface="Arial"/>
              <a:buNone/>
            </a:pPr>
            <a:r>
              <a:rPr b="1" lang="es" sz="1800">
                <a:solidFill>
                  <a:srgbClr val="AA22FF"/>
                </a:solidFill>
                <a:latin typeface="Verdana"/>
                <a:ea typeface="Verdana"/>
                <a:cs typeface="Verdana"/>
                <a:sym typeface="Verdana"/>
              </a:rPr>
              <a:t>var</a:t>
            </a:r>
            <a:r>
              <a:rPr lang="es" sz="1800">
                <a:solidFill>
                  <a:srgbClr val="333333"/>
                </a:solidFill>
                <a:latin typeface="Verdana"/>
                <a:ea typeface="Verdana"/>
                <a:cs typeface="Verdana"/>
                <a:sym typeface="Verdana"/>
              </a:rPr>
              <a:t> a </a:t>
            </a:r>
            <a:r>
              <a:rPr lang="es" sz="1800">
                <a:solidFill>
                  <a:srgbClr val="666666"/>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BB4444"/>
                </a:solidFill>
                <a:latin typeface="Verdana"/>
                <a:ea typeface="Verdana"/>
                <a:cs typeface="Verdana"/>
                <a:sym typeface="Verdana"/>
              </a:rPr>
              <a:t>'I am</a:t>
            </a:r>
            <a:r>
              <a:rPr lang="es" sz="1800">
                <a:solidFill>
                  <a:srgbClr val="BB4444"/>
                </a:solidFill>
                <a:latin typeface="Verdana"/>
                <a:ea typeface="Verdana"/>
                <a:cs typeface="Verdana"/>
                <a:sym typeface="Verdana"/>
              </a:rPr>
              <a:t> </a:t>
            </a:r>
            <a:r>
              <a:rPr lang="es" sz="1800">
                <a:solidFill>
                  <a:srgbClr val="BB4444"/>
                </a:solidFill>
                <a:latin typeface="Verdana"/>
                <a:ea typeface="Verdana"/>
                <a:cs typeface="Verdana"/>
                <a:sym typeface="Verdana"/>
              </a:rPr>
              <a:t>"a"' </a:t>
            </a:r>
            <a:r>
              <a:rPr i="1" lang="es" sz="1800">
                <a:solidFill>
                  <a:srgbClr val="008800"/>
                </a:solidFill>
                <a:latin typeface="Verdana"/>
                <a:ea typeface="Verdana"/>
                <a:cs typeface="Verdana"/>
                <a:sym typeface="Verdana"/>
              </a:rPr>
              <a:t>// global declaration</a:t>
            </a:r>
            <a:br>
              <a:rPr lang="es" sz="1800">
                <a:solidFill>
                  <a:srgbClr val="333333"/>
                </a:solidFill>
                <a:latin typeface="Verdana"/>
                <a:ea typeface="Verdana"/>
                <a:cs typeface="Verdana"/>
                <a:sym typeface="Verdana"/>
              </a:rPr>
            </a:br>
            <a:br>
              <a:rPr lang="es" sz="1800">
                <a:solidFill>
                  <a:srgbClr val="333333"/>
                </a:solidFill>
                <a:latin typeface="Verdana"/>
                <a:ea typeface="Verdana"/>
                <a:cs typeface="Verdana"/>
                <a:sym typeface="Verdana"/>
              </a:rPr>
            </a:br>
            <a:r>
              <a:rPr b="1" lang="es" sz="1800">
                <a:solidFill>
                  <a:srgbClr val="AA22FF"/>
                </a:solidFill>
                <a:latin typeface="Verdana"/>
                <a:ea typeface="Verdana"/>
                <a:cs typeface="Verdana"/>
                <a:sym typeface="Verdana"/>
              </a:rPr>
              <a:t>function</a:t>
            </a:r>
            <a:r>
              <a:rPr lang="es" sz="1800">
                <a:solidFill>
                  <a:srgbClr val="333333"/>
                </a:solidFill>
                <a:latin typeface="Verdana"/>
                <a:ea typeface="Verdana"/>
                <a:cs typeface="Verdana"/>
                <a:sym typeface="Verdana"/>
              </a:rPr>
              <a:t> doSomething () { </a:t>
            </a:r>
            <a:r>
              <a:rPr i="1" lang="es" sz="1800">
                <a:solidFill>
                  <a:srgbClr val="008800"/>
                </a:solidFill>
                <a:latin typeface="Verdana"/>
                <a:ea typeface="Verdana"/>
                <a:cs typeface="Verdana"/>
                <a:sym typeface="Verdana"/>
              </a:rPr>
              <a:t>// global declaration</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console.log(a) </a:t>
            </a:r>
            <a:r>
              <a:rPr i="1" lang="es" sz="1800">
                <a:solidFill>
                  <a:srgbClr val="008800"/>
                </a:solidFill>
                <a:latin typeface="Verdana"/>
                <a:ea typeface="Verdana"/>
                <a:cs typeface="Verdana"/>
                <a:sym typeface="Verdana"/>
              </a:rPr>
              <a:t>// variables accessible from anywhere</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console.log(b) </a:t>
            </a:r>
            <a:r>
              <a:rPr i="1" lang="es" sz="1800">
                <a:solidFill>
                  <a:srgbClr val="008800"/>
                </a:solidFill>
                <a:latin typeface="Verdana"/>
                <a:ea typeface="Verdana"/>
                <a:cs typeface="Verdana"/>
                <a:sym typeface="Verdana"/>
              </a:rPr>
              <a:t>// variables accessible from anywhere</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a:t>
            </a:r>
            <a:br>
              <a:rPr lang="es" sz="1800">
                <a:solidFill>
                  <a:srgbClr val="333333"/>
                </a:solidFill>
                <a:latin typeface="Verdana"/>
                <a:ea typeface="Verdana"/>
                <a:cs typeface="Verdana"/>
                <a:sym typeface="Verdana"/>
              </a:rPr>
            </a:br>
            <a:br>
              <a:rPr lang="es" sz="1800">
                <a:solidFill>
                  <a:srgbClr val="333333"/>
                </a:solidFill>
                <a:latin typeface="Verdana"/>
                <a:ea typeface="Verdana"/>
                <a:cs typeface="Verdana"/>
                <a:sym typeface="Verdana"/>
              </a:rPr>
            </a:br>
            <a:r>
              <a:rPr b="1" lang="es" sz="1800">
                <a:solidFill>
                  <a:srgbClr val="AA22FF"/>
                </a:solidFill>
                <a:latin typeface="Verdana"/>
                <a:ea typeface="Verdana"/>
                <a:cs typeface="Verdana"/>
                <a:sym typeface="Verdana"/>
              </a:rPr>
              <a:t>var</a:t>
            </a:r>
            <a:r>
              <a:rPr lang="es" sz="1800">
                <a:solidFill>
                  <a:srgbClr val="333333"/>
                </a:solidFill>
                <a:latin typeface="Verdana"/>
                <a:ea typeface="Verdana"/>
                <a:cs typeface="Verdana"/>
                <a:sym typeface="Verdana"/>
              </a:rPr>
              <a:t> b </a:t>
            </a:r>
            <a:r>
              <a:rPr lang="es" sz="1800">
                <a:solidFill>
                  <a:srgbClr val="666666"/>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BB4444"/>
                </a:solidFill>
                <a:latin typeface="Verdana"/>
                <a:ea typeface="Verdana"/>
                <a:cs typeface="Verdana"/>
                <a:sym typeface="Verdana"/>
              </a:rPr>
              <a:t>'I am "b"' </a:t>
            </a:r>
            <a:r>
              <a:rPr i="1" lang="es" sz="1800">
                <a:solidFill>
                  <a:srgbClr val="008800"/>
                </a:solidFill>
                <a:latin typeface="Verdana"/>
                <a:ea typeface="Verdana"/>
                <a:cs typeface="Verdana"/>
                <a:sym typeface="Verdana"/>
              </a:rPr>
              <a:t>// global declaration</a:t>
            </a:r>
            <a:endParaRPr sz="1800">
              <a:solidFill>
                <a:srgbClr val="BB4444"/>
              </a:solidFill>
              <a:latin typeface="Verdana"/>
              <a:ea typeface="Verdana"/>
              <a:cs typeface="Verdana"/>
              <a:sym typeface="Verdana"/>
            </a:endParaRPr>
          </a:p>
          <a:p>
            <a:pPr indent="0" lvl="0" marL="0" rtl="0" algn="l">
              <a:spcBef>
                <a:spcPts val="0"/>
              </a:spcBef>
              <a:spcAft>
                <a:spcPts val="0"/>
              </a:spcAft>
              <a:buNone/>
            </a:pPr>
            <a:r>
              <a:t/>
            </a:r>
            <a:endParaRPr sz="18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1800">
              <a:solidFill>
                <a:srgbClr val="999999"/>
              </a:solidFill>
              <a:highlight>
                <a:srgbClr val="FFFFFF"/>
              </a:highlight>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42" name="Shape 142"/>
        <p:cNvGrpSpPr/>
        <p:nvPr/>
      </p:nvGrpSpPr>
      <p:grpSpPr>
        <a:xfrm>
          <a:off x="0" y="0"/>
          <a:ext cx="0" cy="0"/>
          <a:chOff x="0" y="0"/>
          <a:chExt cx="0" cy="0"/>
        </a:xfrm>
      </p:grpSpPr>
      <p:sp>
        <p:nvSpPr>
          <p:cNvPr id="143" name="Google Shape;143;p30"/>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Local Scope</a:t>
            </a:r>
            <a:endParaRPr>
              <a:solidFill>
                <a:srgbClr val="666666"/>
              </a:solidFill>
            </a:endParaRPr>
          </a:p>
        </p:txBody>
      </p:sp>
      <p:sp>
        <p:nvSpPr>
          <p:cNvPr id="144" name="Google Shape;144;p30"/>
          <p:cNvSpPr txBox="1"/>
          <p:nvPr/>
        </p:nvSpPr>
        <p:spPr>
          <a:xfrm>
            <a:off x="642525" y="1063325"/>
            <a:ext cx="65496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 Is the opposite of global scope;</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it is defined and accessible in a certain (restricted) part of the code.</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In JS there are two types of local scope: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function scope and block scope (ES2015)</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48" name="Shape 148"/>
        <p:cNvGrpSpPr/>
        <p:nvPr/>
      </p:nvGrpSpPr>
      <p:grpSpPr>
        <a:xfrm>
          <a:off x="0" y="0"/>
          <a:ext cx="0" cy="0"/>
          <a:chOff x="0" y="0"/>
          <a:chExt cx="0" cy="0"/>
        </a:xfrm>
      </p:grpSpPr>
      <p:sp>
        <p:nvSpPr>
          <p:cNvPr id="149" name="Google Shape;149;p31"/>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Function scope</a:t>
            </a:r>
            <a:endParaRPr>
              <a:solidFill>
                <a:srgbClr val="666666"/>
              </a:solidFill>
            </a:endParaRPr>
          </a:p>
        </p:txBody>
      </p:sp>
      <p:sp>
        <p:nvSpPr>
          <p:cNvPr id="150" name="Google Shape;150;p31"/>
          <p:cNvSpPr txBox="1"/>
          <p:nvPr/>
        </p:nvSpPr>
        <p:spPr>
          <a:xfrm>
            <a:off x="642525" y="1063325"/>
            <a:ext cx="65496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Original scoping model</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Variables exist and are accessible from anywhere inside the function’s body</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Functions create new scopes on each execution</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Variables declared with “var” are function-scoped</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54" name="Shape 154"/>
        <p:cNvGrpSpPr/>
        <p:nvPr/>
      </p:nvGrpSpPr>
      <p:grpSpPr>
        <a:xfrm>
          <a:off x="0" y="0"/>
          <a:ext cx="0" cy="0"/>
          <a:chOff x="0" y="0"/>
          <a:chExt cx="0" cy="0"/>
        </a:xfrm>
      </p:grpSpPr>
      <p:sp>
        <p:nvSpPr>
          <p:cNvPr id="155" name="Google Shape;155;p32"/>
          <p:cNvSpPr txBox="1"/>
          <p:nvPr/>
        </p:nvSpPr>
        <p:spPr>
          <a:xfrm>
            <a:off x="642525" y="1063325"/>
            <a:ext cx="6549600" cy="36408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s" sz="1800">
                <a:solidFill>
                  <a:srgbClr val="AA22FF"/>
                </a:solidFill>
                <a:latin typeface="Verdana"/>
                <a:ea typeface="Verdana"/>
                <a:cs typeface="Verdana"/>
                <a:sym typeface="Verdana"/>
              </a:rPr>
              <a:t>function</a:t>
            </a:r>
            <a:r>
              <a:rPr lang="es" sz="1800">
                <a:solidFill>
                  <a:srgbClr val="333333"/>
                </a:solidFill>
                <a:latin typeface="Verdana"/>
                <a:ea typeface="Verdana"/>
                <a:cs typeface="Verdana"/>
                <a:sym typeface="Verdana"/>
              </a:rPr>
              <a:t> doSomething() {</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console.log(a) </a:t>
            </a:r>
            <a:r>
              <a:rPr i="1" lang="es" sz="1800">
                <a:solidFill>
                  <a:srgbClr val="008800"/>
                </a:solidFill>
                <a:latin typeface="Verdana"/>
                <a:ea typeface="Verdana"/>
                <a:cs typeface="Verdana"/>
                <a:sym typeface="Verdana"/>
              </a:rPr>
              <a:t>// "a" used before declaration //undefined</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a:t>
            </a:r>
            <a:r>
              <a:rPr b="1" lang="es" sz="1800">
                <a:solidFill>
                  <a:srgbClr val="AA22FF"/>
                </a:solidFill>
                <a:latin typeface="Verdana"/>
                <a:ea typeface="Verdana"/>
                <a:cs typeface="Verdana"/>
                <a:sym typeface="Verdana"/>
              </a:rPr>
              <a:t>var</a:t>
            </a:r>
            <a:r>
              <a:rPr lang="es" sz="1800">
                <a:solidFill>
                  <a:srgbClr val="333333"/>
                </a:solidFill>
                <a:latin typeface="Verdana"/>
                <a:ea typeface="Verdana"/>
                <a:cs typeface="Verdana"/>
                <a:sym typeface="Verdana"/>
              </a:rPr>
              <a:t> b </a:t>
            </a:r>
            <a:r>
              <a:rPr lang="es" sz="1800">
                <a:solidFill>
                  <a:schemeClr val="dk2"/>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BB4444"/>
                </a:solidFill>
                <a:latin typeface="Verdana"/>
                <a:ea typeface="Verdana"/>
                <a:cs typeface="Verdana"/>
                <a:sym typeface="Verdana"/>
              </a:rPr>
              <a:t>'I am "b"'</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a:t>
            </a:r>
            <a:r>
              <a:rPr b="1" lang="es" sz="1800">
                <a:solidFill>
                  <a:srgbClr val="AA22FF"/>
                </a:solidFill>
                <a:latin typeface="Verdana"/>
                <a:ea typeface="Verdana"/>
                <a:cs typeface="Verdana"/>
                <a:sym typeface="Verdana"/>
              </a:rPr>
              <a:t>var</a:t>
            </a:r>
            <a:r>
              <a:rPr lang="es" sz="1800">
                <a:solidFill>
                  <a:srgbClr val="333333"/>
                </a:solidFill>
                <a:latin typeface="Verdana"/>
                <a:ea typeface="Verdana"/>
                <a:cs typeface="Verdana"/>
                <a:sym typeface="Verdana"/>
              </a:rPr>
              <a:t> a </a:t>
            </a:r>
            <a:r>
              <a:rPr lang="es" sz="1800">
                <a:solidFill>
                  <a:schemeClr val="dk2"/>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BB4444"/>
                </a:solidFill>
                <a:latin typeface="Verdana"/>
                <a:ea typeface="Verdana"/>
                <a:cs typeface="Verdana"/>
                <a:sym typeface="Verdana"/>
              </a:rPr>
              <a:t>'I am "a"'</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console.log(b) </a:t>
            </a:r>
            <a:r>
              <a:rPr i="1" lang="es" sz="1800">
                <a:solidFill>
                  <a:srgbClr val="008800"/>
                </a:solidFill>
                <a:latin typeface="Verdana"/>
                <a:ea typeface="Verdana"/>
                <a:cs typeface="Verdana"/>
                <a:sym typeface="Verdana"/>
              </a:rPr>
              <a:t>// "b" before declaration</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a:t>
            </a:r>
            <a:br>
              <a:rPr lang="es" sz="1800">
                <a:solidFill>
                  <a:srgbClr val="333333"/>
                </a:solidFill>
                <a:latin typeface="Verdana"/>
                <a:ea typeface="Verdana"/>
                <a:cs typeface="Verdana"/>
                <a:sym typeface="Verdana"/>
              </a:rPr>
            </a:b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console.log(a) </a:t>
            </a:r>
            <a:r>
              <a:rPr i="1" lang="es" sz="1800">
                <a:solidFill>
                  <a:srgbClr val="008800"/>
                </a:solidFill>
                <a:latin typeface="Verdana"/>
                <a:ea typeface="Verdana"/>
                <a:cs typeface="Verdana"/>
                <a:sym typeface="Verdana"/>
              </a:rPr>
              <a:t>// ReferenceError</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console.log(b) </a:t>
            </a:r>
            <a:r>
              <a:rPr i="1" lang="es" sz="1800">
                <a:solidFill>
                  <a:srgbClr val="008800"/>
                </a:solidFill>
                <a:latin typeface="Verdana"/>
                <a:ea typeface="Verdana"/>
                <a:cs typeface="Verdana"/>
                <a:sym typeface="Verdana"/>
              </a:rPr>
              <a:t>// ReferenceError</a:t>
            </a:r>
            <a:endParaRPr i="1" sz="1800">
              <a:solidFill>
                <a:srgbClr val="008800"/>
              </a:solidFill>
              <a:latin typeface="Verdana"/>
              <a:ea typeface="Verdana"/>
              <a:cs typeface="Verdana"/>
              <a:sym typeface="Verdana"/>
            </a:endParaRPr>
          </a:p>
          <a:p>
            <a:pPr indent="0" lvl="0" marL="0" rtl="0" algn="l">
              <a:lnSpc>
                <a:spcPct val="110795"/>
              </a:lnSpc>
              <a:spcBef>
                <a:spcPts val="0"/>
              </a:spcBef>
              <a:spcAft>
                <a:spcPts val="0"/>
              </a:spcAft>
              <a:buClr>
                <a:schemeClr val="dk1"/>
              </a:buClr>
              <a:buSzPts val="1400"/>
              <a:buFont typeface="Arial"/>
              <a:buNone/>
            </a:pPr>
            <a:r>
              <a:t/>
            </a:r>
            <a:endParaRPr b="1">
              <a:solidFill>
                <a:srgbClr val="AA22FF"/>
              </a:solidFill>
              <a:latin typeface="Verdana"/>
              <a:ea typeface="Verdana"/>
              <a:cs typeface="Verdana"/>
              <a:sym typeface="Verdan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59" name="Shape 159"/>
        <p:cNvGrpSpPr/>
        <p:nvPr/>
      </p:nvGrpSpPr>
      <p:grpSpPr>
        <a:xfrm>
          <a:off x="0" y="0"/>
          <a:ext cx="0" cy="0"/>
          <a:chOff x="0" y="0"/>
          <a:chExt cx="0" cy="0"/>
        </a:xfrm>
      </p:grpSpPr>
      <p:sp>
        <p:nvSpPr>
          <p:cNvPr id="160" name="Google Shape;160;p33"/>
          <p:cNvSpPr txBox="1"/>
          <p:nvPr>
            <p:ph type="title"/>
          </p:nvPr>
        </p:nvSpPr>
        <p:spPr>
          <a:xfrm>
            <a:off x="808975" y="3507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Block </a:t>
            </a:r>
            <a:r>
              <a:rPr lang="es">
                <a:solidFill>
                  <a:srgbClr val="666666"/>
                </a:solidFill>
              </a:rPr>
              <a:t>scope ES6</a:t>
            </a:r>
            <a:endParaRPr>
              <a:solidFill>
                <a:srgbClr val="666666"/>
              </a:solidFill>
            </a:endParaRPr>
          </a:p>
        </p:txBody>
      </p:sp>
      <p:sp>
        <p:nvSpPr>
          <p:cNvPr id="161" name="Google Shape;161;p33"/>
          <p:cNvSpPr txBox="1"/>
          <p:nvPr/>
        </p:nvSpPr>
        <p:spPr>
          <a:xfrm>
            <a:off x="438500" y="1063325"/>
            <a:ext cx="69063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999999"/>
                </a:solidFill>
                <a:highlight>
                  <a:srgbClr val="FFFFFF"/>
                </a:highlight>
                <a:latin typeface="Karla"/>
                <a:ea typeface="Karla"/>
                <a:cs typeface="Karla"/>
                <a:sym typeface="Karla"/>
              </a:rPr>
              <a:t>let and const keywords support the declaration of block scope local variables.</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Block scope variables exist and are accessible inside the block they are defined in.</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A block is the region between the opening and closing of curly braces.</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s" sz="2400">
                <a:solidFill>
                  <a:srgbClr val="999999"/>
                </a:solidFill>
                <a:highlight>
                  <a:srgbClr val="FFFFFF"/>
                </a:highlight>
                <a:latin typeface="Karla"/>
                <a:ea typeface="Karla"/>
                <a:cs typeface="Karla"/>
                <a:sym typeface="Karla"/>
              </a:rPr>
              <a:t>A new scope is created for each block containing the variables declared with let and const</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24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2400">
              <a:solidFill>
                <a:srgbClr val="999999"/>
              </a:solidFill>
              <a:highlight>
                <a:srgbClr val="FFFFFF"/>
              </a:highlight>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65" name="Shape 165"/>
        <p:cNvGrpSpPr/>
        <p:nvPr/>
      </p:nvGrpSpPr>
      <p:grpSpPr>
        <a:xfrm>
          <a:off x="0" y="0"/>
          <a:ext cx="0" cy="0"/>
          <a:chOff x="0" y="0"/>
          <a:chExt cx="0" cy="0"/>
        </a:xfrm>
      </p:grpSpPr>
      <p:sp>
        <p:nvSpPr>
          <p:cNvPr id="166" name="Google Shape;166;p34"/>
          <p:cNvSpPr txBox="1"/>
          <p:nvPr/>
        </p:nvSpPr>
        <p:spPr>
          <a:xfrm>
            <a:off x="642525" y="1063325"/>
            <a:ext cx="6549600" cy="36408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s" sz="1800">
                <a:solidFill>
                  <a:srgbClr val="AA22FF"/>
                </a:solidFill>
                <a:latin typeface="Verdana"/>
                <a:ea typeface="Verdana"/>
                <a:cs typeface="Verdana"/>
                <a:sym typeface="Verdana"/>
              </a:rPr>
              <a:t>var</a:t>
            </a:r>
            <a:r>
              <a:rPr lang="es" sz="1800">
                <a:solidFill>
                  <a:srgbClr val="333333"/>
                </a:solidFill>
                <a:latin typeface="Verdana"/>
                <a:ea typeface="Verdana"/>
                <a:cs typeface="Verdana"/>
                <a:sym typeface="Verdana"/>
              </a:rPr>
              <a:t> b </a:t>
            </a:r>
            <a:r>
              <a:rPr lang="es" sz="1800">
                <a:solidFill>
                  <a:schemeClr val="dk2"/>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BB4444"/>
                </a:solidFill>
                <a:latin typeface="Verdana"/>
                <a:ea typeface="Verdana"/>
                <a:cs typeface="Verdana"/>
                <a:sym typeface="Verdana"/>
              </a:rPr>
              <a:t>'I am "b"'</a:t>
            </a:r>
            <a:r>
              <a:rPr lang="es" sz="1800">
                <a:solidFill>
                  <a:srgbClr val="333333"/>
                </a:solidFill>
                <a:latin typeface="Verdana"/>
                <a:ea typeface="Verdana"/>
                <a:cs typeface="Verdana"/>
                <a:sym typeface="Verdana"/>
              </a:rPr>
              <a:t> </a:t>
            </a:r>
            <a:r>
              <a:rPr i="1" lang="es" sz="1800">
                <a:solidFill>
                  <a:srgbClr val="008800"/>
                </a:solidFill>
                <a:latin typeface="Verdana"/>
                <a:ea typeface="Verdana"/>
                <a:cs typeface="Verdana"/>
                <a:sym typeface="Verdana"/>
              </a:rPr>
              <a:t>// global variable</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a:t>
            </a:r>
            <a:r>
              <a:rPr i="1" lang="es" sz="1800">
                <a:solidFill>
                  <a:srgbClr val="008800"/>
                </a:solidFill>
                <a:latin typeface="Verdana"/>
                <a:ea typeface="Verdana"/>
                <a:cs typeface="Verdana"/>
                <a:sym typeface="Verdana"/>
              </a:rPr>
              <a:t>//block</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a:t>
            </a:r>
            <a:r>
              <a:rPr b="1" lang="es" sz="1800">
                <a:solidFill>
                  <a:srgbClr val="AA22FF"/>
                </a:solidFill>
                <a:latin typeface="Verdana"/>
                <a:ea typeface="Verdana"/>
                <a:cs typeface="Verdana"/>
                <a:sym typeface="Verdana"/>
              </a:rPr>
              <a:t>let</a:t>
            </a:r>
            <a:r>
              <a:rPr lang="es" sz="1800">
                <a:solidFill>
                  <a:srgbClr val="333333"/>
                </a:solidFill>
                <a:latin typeface="Verdana"/>
                <a:ea typeface="Verdana"/>
                <a:cs typeface="Verdana"/>
                <a:sym typeface="Verdana"/>
              </a:rPr>
              <a:t> a </a:t>
            </a:r>
            <a:r>
              <a:rPr lang="es" sz="1800">
                <a:solidFill>
                  <a:schemeClr val="dk2"/>
                </a:solidFill>
                <a:latin typeface="Verdana"/>
                <a:ea typeface="Verdana"/>
                <a:cs typeface="Verdana"/>
                <a:sym typeface="Verdana"/>
              </a:rPr>
              <a:t>=</a:t>
            </a:r>
            <a:r>
              <a:rPr lang="es" sz="1800">
                <a:solidFill>
                  <a:srgbClr val="333333"/>
                </a:solidFill>
                <a:latin typeface="Verdana"/>
                <a:ea typeface="Verdana"/>
                <a:cs typeface="Verdana"/>
                <a:sym typeface="Verdana"/>
              </a:rPr>
              <a:t> </a:t>
            </a:r>
            <a:r>
              <a:rPr lang="es" sz="1800">
                <a:solidFill>
                  <a:srgbClr val="BB4444"/>
                </a:solidFill>
                <a:latin typeface="Verdana"/>
                <a:ea typeface="Verdana"/>
                <a:cs typeface="Verdana"/>
                <a:sym typeface="Verdana"/>
              </a:rPr>
              <a:t>'I am "a"'</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console.log(a) </a:t>
            </a:r>
            <a:r>
              <a:rPr i="1" lang="es" sz="1800">
                <a:solidFill>
                  <a:srgbClr val="008800"/>
                </a:solidFill>
                <a:latin typeface="Verdana"/>
                <a:ea typeface="Verdana"/>
                <a:cs typeface="Verdana"/>
                <a:sym typeface="Verdana"/>
              </a:rPr>
              <a:t>// works!</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  console.log(b) </a:t>
            </a:r>
            <a:r>
              <a:rPr i="1" lang="es" sz="1800">
                <a:solidFill>
                  <a:srgbClr val="008800"/>
                </a:solidFill>
                <a:latin typeface="Verdana"/>
                <a:ea typeface="Verdana"/>
                <a:cs typeface="Verdana"/>
                <a:sym typeface="Verdana"/>
              </a:rPr>
              <a:t>// works too!</a:t>
            </a: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a:t>
            </a:r>
            <a:br>
              <a:rPr lang="es" sz="1800">
                <a:solidFill>
                  <a:srgbClr val="333333"/>
                </a:solidFill>
                <a:latin typeface="Verdana"/>
                <a:ea typeface="Verdana"/>
                <a:cs typeface="Verdana"/>
                <a:sym typeface="Verdana"/>
              </a:rPr>
            </a:br>
            <a:br>
              <a:rPr lang="es" sz="1800">
                <a:solidFill>
                  <a:srgbClr val="333333"/>
                </a:solidFill>
                <a:latin typeface="Verdana"/>
                <a:ea typeface="Verdana"/>
                <a:cs typeface="Verdana"/>
                <a:sym typeface="Verdana"/>
              </a:rPr>
            </a:br>
            <a:r>
              <a:rPr lang="es" sz="1800">
                <a:solidFill>
                  <a:srgbClr val="333333"/>
                </a:solidFill>
                <a:latin typeface="Verdana"/>
                <a:ea typeface="Verdana"/>
                <a:cs typeface="Verdana"/>
                <a:sym typeface="Verdana"/>
              </a:rPr>
              <a:t>console.log(a) </a:t>
            </a:r>
            <a:r>
              <a:rPr i="1" lang="es" sz="1800">
                <a:solidFill>
                  <a:srgbClr val="008800"/>
                </a:solidFill>
                <a:latin typeface="Verdana"/>
                <a:ea typeface="Verdana"/>
                <a:cs typeface="Verdana"/>
                <a:sym typeface="Verdana"/>
              </a:rPr>
              <a:t>// ReferenceError</a:t>
            </a:r>
            <a:endParaRPr i="1" sz="1800">
              <a:solidFill>
                <a:srgbClr val="008800"/>
              </a:solidFill>
              <a:latin typeface="Verdana"/>
              <a:ea typeface="Verdana"/>
              <a:cs typeface="Verdana"/>
              <a:sym typeface="Verdana"/>
            </a:endParaRPr>
          </a:p>
          <a:p>
            <a:pPr indent="0" lvl="0" marL="0" rtl="0" algn="l">
              <a:lnSpc>
                <a:spcPct val="110795"/>
              </a:lnSpc>
              <a:spcBef>
                <a:spcPts val="0"/>
              </a:spcBef>
              <a:spcAft>
                <a:spcPts val="0"/>
              </a:spcAft>
              <a:buNone/>
            </a:pPr>
            <a:r>
              <a:t/>
            </a:r>
            <a:endParaRPr b="1" sz="1800">
              <a:solidFill>
                <a:srgbClr val="AA22FF"/>
              </a:solidFill>
              <a:latin typeface="Verdana"/>
              <a:ea typeface="Verdana"/>
              <a:cs typeface="Verdana"/>
              <a:sym typeface="Verdana"/>
            </a:endParaRPr>
          </a:p>
          <a:p>
            <a:pPr indent="0" lvl="0" marL="0" rtl="0" algn="l">
              <a:spcBef>
                <a:spcPts val="0"/>
              </a:spcBef>
              <a:spcAft>
                <a:spcPts val="0"/>
              </a:spcAft>
              <a:buNone/>
            </a:pPr>
            <a:r>
              <a:t/>
            </a:r>
            <a:endParaRPr sz="1800">
              <a:solidFill>
                <a:srgbClr val="999999"/>
              </a:solidFill>
              <a:highlight>
                <a:srgbClr val="FFFFFF"/>
              </a:highlight>
              <a:latin typeface="Karla"/>
              <a:ea typeface="Karla"/>
              <a:cs typeface="Karla"/>
              <a:sym typeface="Karla"/>
            </a:endParaRPr>
          </a:p>
          <a:p>
            <a:pPr indent="0" lvl="0" marL="0" rtl="0" algn="l">
              <a:spcBef>
                <a:spcPts val="0"/>
              </a:spcBef>
              <a:spcAft>
                <a:spcPts val="0"/>
              </a:spcAft>
              <a:buNone/>
            </a:pPr>
            <a:r>
              <a:t/>
            </a:r>
            <a:endParaRPr sz="1800">
              <a:solidFill>
                <a:srgbClr val="999999"/>
              </a:solidFill>
              <a:highlight>
                <a:srgbClr val="FFFFFF"/>
              </a:highlight>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