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9" r:id="rId2"/>
    <p:sldId id="267" r:id="rId3"/>
    <p:sldId id="270" r:id="rId4"/>
    <p:sldId id="256" r:id="rId5"/>
    <p:sldId id="257" r:id="rId6"/>
    <p:sldId id="268" r:id="rId7"/>
    <p:sldId id="266" r:id="rId8"/>
    <p:sldId id="264" r:id="rId9"/>
    <p:sldId id="272" r:id="rId10"/>
    <p:sldId id="26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iver Castro" initials="OC" lastIdx="0" clrIdx="0">
    <p:extLst>
      <p:ext uri="{19B8F6BF-5375-455C-9EA6-DF929625EA0E}">
        <p15:presenceInfo xmlns:p15="http://schemas.microsoft.com/office/powerpoint/2012/main" userId="S-1-5-21-458959949-1661322348-1216269518-179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C5E1-4BD0-4A62-8421-F5204AD08E14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5938-C754-46E8-AFE6-B8E4A4C63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75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C5E1-4BD0-4A62-8421-F5204AD08E14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5938-C754-46E8-AFE6-B8E4A4C63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48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C5E1-4BD0-4A62-8421-F5204AD08E14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5938-C754-46E8-AFE6-B8E4A4C63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50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C5E1-4BD0-4A62-8421-F5204AD08E14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5938-C754-46E8-AFE6-B8E4A4C63F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0966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C5E1-4BD0-4A62-8421-F5204AD08E14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5938-C754-46E8-AFE6-B8E4A4C63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87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C5E1-4BD0-4A62-8421-F5204AD08E14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5938-C754-46E8-AFE6-B8E4A4C63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93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C5E1-4BD0-4A62-8421-F5204AD08E14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5938-C754-46E8-AFE6-B8E4A4C63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08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C5E1-4BD0-4A62-8421-F5204AD08E14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5938-C754-46E8-AFE6-B8E4A4C63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76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C5E1-4BD0-4A62-8421-F5204AD08E14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5938-C754-46E8-AFE6-B8E4A4C63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47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C5E1-4BD0-4A62-8421-F5204AD08E14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5938-C754-46E8-AFE6-B8E4A4C63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92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C5E1-4BD0-4A62-8421-F5204AD08E14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5938-C754-46E8-AFE6-B8E4A4C63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23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C5E1-4BD0-4A62-8421-F5204AD08E14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5938-C754-46E8-AFE6-B8E4A4C63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44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C5E1-4BD0-4A62-8421-F5204AD08E14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5938-C754-46E8-AFE6-B8E4A4C63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5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C5E1-4BD0-4A62-8421-F5204AD08E14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5938-C754-46E8-AFE6-B8E4A4C63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03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C5E1-4BD0-4A62-8421-F5204AD08E14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5938-C754-46E8-AFE6-B8E4A4C63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61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C5E1-4BD0-4A62-8421-F5204AD08E14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5938-C754-46E8-AFE6-B8E4A4C63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18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C5E1-4BD0-4A62-8421-F5204AD08E14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5938-C754-46E8-AFE6-B8E4A4C63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3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AC5E1-4BD0-4A62-8421-F5204AD08E14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F5938-C754-46E8-AFE6-B8E4A4C63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026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DCDF0-17B4-4492-AFA3-31B6B91D3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88916-4FA3-47CF-A5F7-12986DFF0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747" y="2161231"/>
            <a:ext cx="6181294" cy="1842019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pPr lvl="1"/>
            <a:r>
              <a:rPr lang="en-US" sz="2000" dirty="0"/>
              <a:t>Developed by Microsoft in 2007</a:t>
            </a:r>
          </a:p>
          <a:p>
            <a:pPr lvl="1"/>
            <a:r>
              <a:rPr lang="en-US" sz="2000" dirty="0"/>
              <a:t>Building and consuming RESTful APIs.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C1F337-BD98-4F90-973F-387C95375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134" y="2450064"/>
            <a:ext cx="3947184" cy="184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11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0DFEC-C77C-44B0-A1D4-7DC46ACB8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EC506D66-4962-4B16-85C6-2FEC835911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0396461"/>
              </p:ext>
            </p:extLst>
          </p:nvPr>
        </p:nvGraphicFramePr>
        <p:xfrm>
          <a:off x="1493664" y="2369977"/>
          <a:ext cx="9194022" cy="238252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3064674">
                  <a:extLst>
                    <a:ext uri="{9D8B030D-6E8A-4147-A177-3AD203B41FA5}">
                      <a16:colId xmlns:a16="http://schemas.microsoft.com/office/drawing/2014/main" val="3294195775"/>
                    </a:ext>
                  </a:extLst>
                </a:gridCol>
                <a:gridCol w="3064674">
                  <a:extLst>
                    <a:ext uri="{9D8B030D-6E8A-4147-A177-3AD203B41FA5}">
                      <a16:colId xmlns:a16="http://schemas.microsoft.com/office/drawing/2014/main" val="3217037156"/>
                    </a:ext>
                  </a:extLst>
                </a:gridCol>
                <a:gridCol w="3064674">
                  <a:extLst>
                    <a:ext uri="{9D8B030D-6E8A-4147-A177-3AD203B41FA5}">
                      <a16:colId xmlns:a16="http://schemas.microsoft.com/office/drawing/2014/main" val="3841672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GraphQL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48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Language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C#, </a:t>
                      </a:r>
                      <a:r>
                        <a:rPr lang="en-US" dirty="0" err="1"/>
                        <a:t>Javascript</a:t>
                      </a:r>
                      <a:r>
                        <a:rPr lang="en-US" dirty="0"/>
                        <a:t>, C++, PHP, </a:t>
                      </a:r>
                      <a:r>
                        <a:rPr lang="en-US" dirty="0" err="1"/>
                        <a:t>Phyton</a:t>
                      </a:r>
                      <a:r>
                        <a:rPr lang="en-US" dirty="0"/>
                        <a:t>, Ruby, Go, java/</a:t>
                      </a:r>
                      <a:r>
                        <a:rPr lang="en-US" dirty="0" err="1"/>
                        <a:t>kotlin</a:t>
                      </a:r>
                      <a:r>
                        <a:rPr lang="en-US" dirty="0"/>
                        <a:t>, Rust, Elixir, Scala, </a:t>
                      </a:r>
                      <a:r>
                        <a:rPr lang="en-US" dirty="0" err="1"/>
                        <a:t>Fluter</a:t>
                      </a:r>
                      <a:r>
                        <a:rPr lang="en-US" dirty="0"/>
                        <a:t>, Clojure, Haskell, Elm, </a:t>
                      </a:r>
                      <a:r>
                        <a:rPr lang="en-US" dirty="0" err="1"/>
                        <a:t>OCaml</a:t>
                      </a:r>
                      <a:r>
                        <a:rPr lang="en-US" dirty="0"/>
                        <a:t>/Reason, Erlang, </a:t>
                      </a:r>
                      <a:r>
                        <a:rPr lang="en-US" dirty="0" err="1"/>
                        <a:t>Groovi</a:t>
                      </a:r>
                      <a:r>
                        <a:rPr lang="en-US" dirty="0"/>
                        <a:t>, R, Julia, Perl,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C#, Java, </a:t>
                      </a:r>
                      <a:r>
                        <a:rPr lang="en-US" dirty="0" err="1"/>
                        <a:t>Javascript</a:t>
                      </a:r>
                      <a:r>
                        <a:rPr lang="en-US" dirty="0"/>
                        <a:t>, C++, PHP, </a:t>
                      </a:r>
                      <a:r>
                        <a:rPr lang="en-US" dirty="0" err="1"/>
                        <a:t>Phyton</a:t>
                      </a:r>
                      <a:r>
                        <a:rPr lang="en-US" dirty="0"/>
                        <a:t>, Ruby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714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978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7205D-5295-467F-A8FC-48844212C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9D1F04-BDEF-49FE-A7FD-C44A47171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05" y="2588686"/>
            <a:ext cx="11510390" cy="365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779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63579-BC53-42E0-906C-9DC1ECF54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EDM </a:t>
            </a:r>
            <a:r>
              <a:rPr lang="en-US" dirty="0" err="1"/>
              <a:t>odata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FECA7-432A-4842-91B8-BA38CE8FB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839" y="4572000"/>
            <a:ext cx="5044655" cy="1558213"/>
          </a:xfrm>
        </p:spPr>
        <p:txBody>
          <a:bodyPr>
            <a:noAutofit/>
          </a:bodyPr>
          <a:lstStyle/>
          <a:p>
            <a:r>
              <a:rPr lang="en-US" dirty="0">
                <a:effectLst/>
              </a:rPr>
              <a:t>OData service uses an abstract data model called Entity Data Model (EDM) to describe the exposed data in the service.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3F3F65-FCE5-4D29-A2C6-170DFB0F7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610" y="2034074"/>
            <a:ext cx="7507936" cy="217407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5C65FE8-6671-43A3-AAC2-F707C67DC0DF}"/>
              </a:ext>
            </a:extLst>
          </p:cNvPr>
          <p:cNvSpPr txBox="1">
            <a:spLocks/>
          </p:cNvSpPr>
          <p:nvPr/>
        </p:nvSpPr>
        <p:spPr>
          <a:xfrm>
            <a:off x="6556407" y="4571999"/>
            <a:ext cx="5044655" cy="15582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>
                <a:effectLst/>
              </a:rPr>
              <a:t>Model explicit</a:t>
            </a:r>
          </a:p>
          <a:p>
            <a:pPr lvl="0"/>
            <a:r>
              <a:rPr lang="en-US" dirty="0">
                <a:effectLst/>
              </a:rPr>
              <a:t>Convention model builder</a:t>
            </a:r>
          </a:p>
          <a:p>
            <a:pPr lvl="0"/>
            <a:r>
              <a:rPr lang="en-US" dirty="0">
                <a:effectLst/>
              </a:rPr>
              <a:t>Non convention model builder</a:t>
            </a:r>
          </a:p>
        </p:txBody>
      </p:sp>
    </p:spTree>
    <p:extLst>
      <p:ext uri="{BB962C8B-B14F-4D97-AF65-F5344CB8AC3E}">
        <p14:creationId xmlns:p14="http://schemas.microsoft.com/office/powerpoint/2010/main" val="1858287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D5B07-F360-4F89-9BF3-00F91D596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components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418554-6886-4729-8037-E9B5620C4E1D}"/>
              </a:ext>
            </a:extLst>
          </p:cNvPr>
          <p:cNvSpPr/>
          <p:nvPr/>
        </p:nvSpPr>
        <p:spPr>
          <a:xfrm>
            <a:off x="1153886" y="2525305"/>
            <a:ext cx="103537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http://host:port/path/SampleService.svc/Categories(1)/Products?$top=2&amp;$orderby=Name</a:t>
            </a:r>
          </a:p>
          <a:p>
            <a:r>
              <a:rPr lang="en-US" dirty="0"/>
              <a:t>\______________________________________/\____________________/ \__________________/</a:t>
            </a:r>
          </a:p>
          <a:p>
            <a:r>
              <a:rPr lang="en-US" dirty="0"/>
              <a:t>                  |                               |                       |</a:t>
            </a:r>
          </a:p>
          <a:p>
            <a:r>
              <a:rPr lang="en-US" dirty="0"/>
              <a:t>          service root URL                  resource path           query options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60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9A6E5-EB1A-4914-9020-A055C3452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578497"/>
            <a:ext cx="9001462" cy="897392"/>
          </a:xfrm>
        </p:spPr>
        <p:txBody>
          <a:bodyPr/>
          <a:lstStyle/>
          <a:p>
            <a:r>
              <a:rPr lang="en-US" dirty="0"/>
              <a:t>GRAPHQL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D5B354-2A68-4747-A5E7-ECBEA7AE0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205" y="2184225"/>
            <a:ext cx="2489550" cy="248955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54A3A27-5FE1-4A4E-A322-E07F89607A4F}"/>
              </a:ext>
            </a:extLst>
          </p:cNvPr>
          <p:cNvSpPr txBox="1">
            <a:spLocks/>
          </p:cNvSpPr>
          <p:nvPr/>
        </p:nvSpPr>
        <p:spPr>
          <a:xfrm>
            <a:off x="1377820" y="2184226"/>
            <a:ext cx="5386874" cy="2854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Developed by Facebook in 2012,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Query language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Alternative to REST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Single endpoint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POST requests</a:t>
            </a:r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84066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A25B-75FE-4B07-B699-46E44FF3D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E9E95-A132-4C85-987F-364702EF6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432" y="2180040"/>
            <a:ext cx="2967740" cy="1850785"/>
          </a:xfrm>
        </p:spPr>
        <p:txBody>
          <a:bodyPr/>
          <a:lstStyle/>
          <a:p>
            <a:r>
              <a:rPr lang="en-US" dirty="0"/>
              <a:t>Query</a:t>
            </a:r>
          </a:p>
          <a:p>
            <a:r>
              <a:rPr lang="en-US" dirty="0"/>
              <a:t>Mutation</a:t>
            </a:r>
          </a:p>
          <a:p>
            <a:r>
              <a:rPr lang="en-US" dirty="0"/>
              <a:t>Subscription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099A36-C059-4373-9B3C-DBAEC388A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561" y="1935921"/>
            <a:ext cx="1847850" cy="2962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17166A-B9AA-4DD9-B598-06CA6D5AF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833" y="1935921"/>
            <a:ext cx="43053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266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6962A-9FF2-4012-B417-0B1AEEEA1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1163216"/>
          </a:xfrm>
        </p:spPr>
        <p:txBody>
          <a:bodyPr/>
          <a:lstStyle/>
          <a:p>
            <a:r>
              <a:rPr lang="en-US" dirty="0"/>
              <a:t>Type system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C7EFFB-E3D2-415E-B73C-46C8C226AFF6}"/>
              </a:ext>
            </a:extLst>
          </p:cNvPr>
          <p:cNvSpPr txBox="1">
            <a:spLocks/>
          </p:cNvSpPr>
          <p:nvPr/>
        </p:nvSpPr>
        <p:spPr>
          <a:xfrm>
            <a:off x="1517780" y="2258871"/>
            <a:ext cx="3698033" cy="28263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/>
              <a:t>ScalarType</a:t>
            </a: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/>
              <a:t>ObjectType</a:t>
            </a: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/>
              <a:t>InterfaceType</a:t>
            </a: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/>
              <a:t>UnionType</a:t>
            </a: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/>
              <a:t>EnumType</a:t>
            </a: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/>
              <a:t>InputObjectType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0DF906-F6AA-4594-BB0C-560D6AED7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661" y="1974469"/>
            <a:ext cx="4152634" cy="415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81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1E1BC-4550-40C6-B119-C85F12122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Contrasting the standard </a:t>
            </a:r>
            <a:r>
              <a:rPr lang="en-US" dirty="0" err="1"/>
              <a:t>apis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CC7D74B-7B49-4FB4-B457-8F1056B9B5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3630944"/>
              </p:ext>
            </p:extLst>
          </p:nvPr>
        </p:nvGraphicFramePr>
        <p:xfrm>
          <a:off x="914400" y="2095500"/>
          <a:ext cx="10353675" cy="185420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3451225">
                  <a:extLst>
                    <a:ext uri="{9D8B030D-6E8A-4147-A177-3AD203B41FA5}">
                      <a16:colId xmlns:a16="http://schemas.microsoft.com/office/drawing/2014/main" val="2694322465"/>
                    </a:ext>
                  </a:extLst>
                </a:gridCol>
                <a:gridCol w="3451225">
                  <a:extLst>
                    <a:ext uri="{9D8B030D-6E8A-4147-A177-3AD203B41FA5}">
                      <a16:colId xmlns:a16="http://schemas.microsoft.com/office/drawing/2014/main" val="2702880096"/>
                    </a:ext>
                  </a:extLst>
                </a:gridCol>
                <a:gridCol w="3451225">
                  <a:extLst>
                    <a:ext uri="{9D8B030D-6E8A-4147-A177-3AD203B41FA5}">
                      <a16:colId xmlns:a16="http://schemas.microsoft.com/office/drawing/2014/main" val="908919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GraphQL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077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Standars</a:t>
                      </a:r>
                      <a:r>
                        <a:rPr lang="en-US" dirty="0"/>
                        <a:t> query capabilities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450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Surfacing metadata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713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Maturity of specification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695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Api</a:t>
                      </a:r>
                      <a:r>
                        <a:rPr lang="en-US" dirty="0"/>
                        <a:t> versioning maintenance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975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131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3EC57-BE0E-4901-85C9-7A1B8F841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query capabilities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07DE8B8-0850-490B-B95A-96E7764315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6548386"/>
              </p:ext>
            </p:extLst>
          </p:nvPr>
        </p:nvGraphicFramePr>
        <p:xfrm>
          <a:off x="914400" y="2095500"/>
          <a:ext cx="10353675" cy="222504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3451225">
                  <a:extLst>
                    <a:ext uri="{9D8B030D-6E8A-4147-A177-3AD203B41FA5}">
                      <a16:colId xmlns:a16="http://schemas.microsoft.com/office/drawing/2014/main" val="1070604124"/>
                    </a:ext>
                  </a:extLst>
                </a:gridCol>
                <a:gridCol w="3451225">
                  <a:extLst>
                    <a:ext uri="{9D8B030D-6E8A-4147-A177-3AD203B41FA5}">
                      <a16:colId xmlns:a16="http://schemas.microsoft.com/office/drawing/2014/main" val="1098892911"/>
                    </a:ext>
                  </a:extLst>
                </a:gridCol>
                <a:gridCol w="3451225">
                  <a:extLst>
                    <a:ext uri="{9D8B030D-6E8A-4147-A177-3AD203B41FA5}">
                      <a16:colId xmlns:a16="http://schemas.microsoft.com/office/drawing/2014/main" val="233696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GraphQL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284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030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383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407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34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75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2887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1350C-2BA7-4D8B-912F-477E969D9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considerations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D9411D-DC7D-45AE-B8DC-90FDF2251F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100025"/>
              </p:ext>
            </p:extLst>
          </p:nvPr>
        </p:nvGraphicFramePr>
        <p:xfrm>
          <a:off x="914400" y="2095500"/>
          <a:ext cx="10353675" cy="360680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3451225">
                  <a:extLst>
                    <a:ext uri="{9D8B030D-6E8A-4147-A177-3AD203B41FA5}">
                      <a16:colId xmlns:a16="http://schemas.microsoft.com/office/drawing/2014/main" val="475872797"/>
                    </a:ext>
                  </a:extLst>
                </a:gridCol>
                <a:gridCol w="3451225">
                  <a:extLst>
                    <a:ext uri="{9D8B030D-6E8A-4147-A177-3AD203B41FA5}">
                      <a16:colId xmlns:a16="http://schemas.microsoft.com/office/drawing/2014/main" val="484446496"/>
                    </a:ext>
                  </a:extLst>
                </a:gridCol>
                <a:gridCol w="3451225">
                  <a:extLst>
                    <a:ext uri="{9D8B030D-6E8A-4147-A177-3AD203B41FA5}">
                      <a16:colId xmlns:a16="http://schemas.microsoft.com/office/drawing/2014/main" val="2965271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GraphQL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476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Over fetching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2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Under fetching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960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Relational/No relational</a:t>
                      </a:r>
                    </a:p>
                    <a:p>
                      <a:r>
                        <a:rPr lang="en-US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15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Self documented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76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Batching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(data loader library)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291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239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Introspection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199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Subscriptions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053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09977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1538</TotalTime>
  <Words>267</Words>
  <Application>Microsoft Office PowerPoint</Application>
  <PresentationFormat>Widescreen</PresentationFormat>
  <Paragraphs>100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Bookman Old Style</vt:lpstr>
      <vt:lpstr>Rockwell</vt:lpstr>
      <vt:lpstr>Damask</vt:lpstr>
      <vt:lpstr>ODATA</vt:lpstr>
      <vt:lpstr>EDM odata</vt:lpstr>
      <vt:lpstr>URL components</vt:lpstr>
      <vt:lpstr>GRAPHQL</vt:lpstr>
      <vt:lpstr>Graphql</vt:lpstr>
      <vt:lpstr>Type system</vt:lpstr>
      <vt:lpstr>Contrasting the standard apis</vt:lpstr>
      <vt:lpstr>Standard query capabilities</vt:lpstr>
      <vt:lpstr>Another considerations</vt:lpstr>
      <vt:lpstr>Support</vt:lpstr>
      <vt:lpstr>Popularity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GRAPHQL</dc:title>
  <dc:creator>Oliver Castro</dc:creator>
  <cp:lastModifiedBy>Oliver Castro</cp:lastModifiedBy>
  <cp:revision>46</cp:revision>
  <dcterms:created xsi:type="dcterms:W3CDTF">2021-05-18T13:24:17Z</dcterms:created>
  <dcterms:modified xsi:type="dcterms:W3CDTF">2021-05-20T18:34:40Z</dcterms:modified>
</cp:coreProperties>
</file>