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
  </p:notesMasterIdLst>
  <p:handoutMasterIdLst>
    <p:handoutMasterId r:id="rId8"/>
  </p:handoutMasterIdLst>
  <p:sldIdLst>
    <p:sldId id="256" r:id="rId2"/>
    <p:sldId id="257" r:id="rId3"/>
    <p:sldId id="258" r:id="rId4"/>
    <p:sldId id="261" r:id="rId5"/>
    <p:sldId id="26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12ABDB"/>
    <a:srgbClr val="FF7E83"/>
    <a:srgbClr val="FFC000"/>
    <a:srgbClr val="FF304C"/>
    <a:srgbClr val="FFFF00"/>
    <a:srgbClr val="45EAED"/>
    <a:srgbClr val="70AD10"/>
    <a:srgbClr val="FF8394"/>
    <a:srgbClr val="E3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p:cViewPr varScale="1">
        <p:scale>
          <a:sx n="62" d="100"/>
          <a:sy n="62" d="100"/>
        </p:scale>
        <p:origin x="79" y="68"/>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10/07/2020</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10/07/2020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hidden="1">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hidden="1">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hidden="1">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3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hidden="1">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hidden="1">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hidden="1">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2019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6"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Projektplan.pptx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53E-761B-4C17-8A51-8AF50613E29F}"/>
              </a:ext>
            </a:extLst>
          </p:cNvPr>
          <p:cNvSpPr>
            <a:spLocks noGrp="1"/>
          </p:cNvSpPr>
          <p:nvPr>
            <p:ph type="ctrTitle"/>
          </p:nvPr>
        </p:nvSpPr>
        <p:spPr/>
        <p:txBody>
          <a:bodyPr/>
          <a:lstStyle/>
          <a:p>
            <a:r>
              <a:rPr lang="de-DE" dirty="0"/>
              <a:t>Projektplan</a:t>
            </a:r>
          </a:p>
        </p:txBody>
      </p:sp>
      <p:sp>
        <p:nvSpPr>
          <p:cNvPr id="3" name="Subtitle 2">
            <a:extLst>
              <a:ext uri="{FF2B5EF4-FFF2-40B4-BE49-F238E27FC236}">
                <a16:creationId xmlns:a16="http://schemas.microsoft.com/office/drawing/2014/main" id="{CAC74F47-6539-4BA8-80A2-17822132729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2045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Juni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2</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360195A7-C45A-4C57-A843-F4567BCA6F43}"/>
              </a:ext>
            </a:extLst>
          </p:cNvPr>
          <p:cNvCxnSpPr/>
          <p:nvPr/>
        </p:nvCxnSpPr>
        <p:spPr>
          <a:xfrm>
            <a:off x="5538881" y="3640390"/>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5CDE9E21-482C-4F03-BAA9-33601CDCE36F}"/>
              </a:ext>
            </a:extLst>
          </p:cNvPr>
          <p:cNvSpPr txBox="1"/>
          <p:nvPr/>
        </p:nvSpPr>
        <p:spPr bwMode="auto">
          <a:xfrm>
            <a:off x="5141454"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13.06</a:t>
            </a:r>
          </a:p>
        </p:txBody>
      </p:sp>
      <p:sp>
        <p:nvSpPr>
          <p:cNvPr id="11" name="TextBox 10">
            <a:extLst>
              <a:ext uri="{FF2B5EF4-FFF2-40B4-BE49-F238E27FC236}">
                <a16:creationId xmlns:a16="http://schemas.microsoft.com/office/drawing/2014/main" id="{8F7377EC-1FFA-4575-9AF3-C99AE2CB44D0}"/>
              </a:ext>
            </a:extLst>
          </p:cNvPr>
          <p:cNvSpPr txBox="1"/>
          <p:nvPr/>
        </p:nvSpPr>
        <p:spPr bwMode="auto">
          <a:xfrm>
            <a:off x="5140535" y="4271846"/>
            <a:ext cx="79669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Beginn</a:t>
            </a:r>
          </a:p>
        </p:txBody>
      </p:sp>
      <p:sp>
        <p:nvSpPr>
          <p:cNvPr id="12" name="TextBox 11">
            <a:extLst>
              <a:ext uri="{FF2B5EF4-FFF2-40B4-BE49-F238E27FC236}">
                <a16:creationId xmlns:a16="http://schemas.microsoft.com/office/drawing/2014/main" id="{2C19CE87-2977-4AD1-B92E-D6873FC5188C}"/>
              </a:ext>
            </a:extLst>
          </p:cNvPr>
          <p:cNvSpPr txBox="1"/>
          <p:nvPr/>
        </p:nvSpPr>
        <p:spPr bwMode="auto">
          <a:xfrm>
            <a:off x="3432535" y="4271846"/>
            <a:ext cx="130965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Anmeldung</a:t>
            </a:r>
          </a:p>
        </p:txBody>
      </p:sp>
      <p:sp>
        <p:nvSpPr>
          <p:cNvPr id="14" name="TextBox 13">
            <a:extLst>
              <a:ext uri="{FF2B5EF4-FFF2-40B4-BE49-F238E27FC236}">
                <a16:creationId xmlns:a16="http://schemas.microsoft.com/office/drawing/2014/main" id="{A1E1B88E-326C-422B-8572-7E07AD02CCE4}"/>
              </a:ext>
            </a:extLst>
          </p:cNvPr>
          <p:cNvSpPr txBox="1"/>
          <p:nvPr/>
        </p:nvSpPr>
        <p:spPr bwMode="auto">
          <a:xfrm>
            <a:off x="3726371"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08.06</a:t>
            </a:r>
          </a:p>
        </p:txBody>
      </p:sp>
      <p:cxnSp>
        <p:nvCxnSpPr>
          <p:cNvPr id="15" name="Straight Connector 14">
            <a:extLst>
              <a:ext uri="{FF2B5EF4-FFF2-40B4-BE49-F238E27FC236}">
                <a16:creationId xmlns:a16="http://schemas.microsoft.com/office/drawing/2014/main" id="{53E66D50-7519-4AB8-90D9-8F24B238A58F}"/>
              </a:ext>
            </a:extLst>
          </p:cNvPr>
          <p:cNvCxnSpPr>
            <a:cxnSpLocks/>
            <a:endCxn id="12" idx="0"/>
          </p:cNvCxnSpPr>
          <p:nvPr/>
        </p:nvCxnSpPr>
        <p:spPr>
          <a:xfrm>
            <a:off x="4079776"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8238B6A2-4C1B-4F4D-A206-E3C22BB353BF}"/>
              </a:ext>
            </a:extLst>
          </p:cNvPr>
          <p:cNvSpPr txBox="1"/>
          <p:nvPr/>
        </p:nvSpPr>
        <p:spPr bwMode="auto">
          <a:xfrm>
            <a:off x="6652524" y="321935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19.06</a:t>
            </a:r>
          </a:p>
        </p:txBody>
      </p:sp>
      <p:cxnSp>
        <p:nvCxnSpPr>
          <p:cNvPr id="18" name="Straight Connector 17">
            <a:extLst>
              <a:ext uri="{FF2B5EF4-FFF2-40B4-BE49-F238E27FC236}">
                <a16:creationId xmlns:a16="http://schemas.microsoft.com/office/drawing/2014/main" id="{1B5B6135-8C62-4FC4-8750-C37E4B5BCEB0}"/>
              </a:ext>
            </a:extLst>
          </p:cNvPr>
          <p:cNvCxnSpPr>
            <a:cxnSpLocks/>
          </p:cNvCxnSpPr>
          <p:nvPr/>
        </p:nvCxnSpPr>
        <p:spPr>
          <a:xfrm>
            <a:off x="6981540"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ABFCDE17-5460-43C8-B6A4-76838813A339}"/>
              </a:ext>
            </a:extLst>
          </p:cNvPr>
          <p:cNvSpPr txBox="1"/>
          <p:nvPr/>
        </p:nvSpPr>
        <p:spPr bwMode="auto">
          <a:xfrm>
            <a:off x="6429791" y="4288462"/>
            <a:ext cx="140126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Projektplan</a:t>
            </a:r>
          </a:p>
        </p:txBody>
      </p:sp>
      <p:cxnSp>
        <p:nvCxnSpPr>
          <p:cNvPr id="20" name="Straight Connector 19">
            <a:extLst>
              <a:ext uri="{FF2B5EF4-FFF2-40B4-BE49-F238E27FC236}">
                <a16:creationId xmlns:a16="http://schemas.microsoft.com/office/drawing/2014/main" id="{BA539EF1-991A-42E5-8695-3EC44CF29F38}"/>
              </a:ext>
            </a:extLst>
          </p:cNvPr>
          <p:cNvCxnSpPr>
            <a:cxnSpLocks/>
          </p:cNvCxnSpPr>
          <p:nvPr/>
        </p:nvCxnSpPr>
        <p:spPr>
          <a:xfrm>
            <a:off x="8553895" y="364313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E3908A80-953F-466E-A3E8-E57DE51F8BBC}"/>
              </a:ext>
            </a:extLst>
          </p:cNvPr>
          <p:cNvSpPr txBox="1"/>
          <p:nvPr/>
        </p:nvSpPr>
        <p:spPr bwMode="auto">
          <a:xfrm>
            <a:off x="8163594" y="3195422"/>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22.06</a:t>
            </a:r>
          </a:p>
        </p:txBody>
      </p:sp>
      <p:sp>
        <p:nvSpPr>
          <p:cNvPr id="22" name="TextBox 21">
            <a:extLst>
              <a:ext uri="{FF2B5EF4-FFF2-40B4-BE49-F238E27FC236}">
                <a16:creationId xmlns:a16="http://schemas.microsoft.com/office/drawing/2014/main" id="{DAD97BCF-C20F-4AA5-8631-2C917D2460EC}"/>
              </a:ext>
            </a:extLst>
          </p:cNvPr>
          <p:cNvSpPr txBox="1"/>
          <p:nvPr/>
        </p:nvSpPr>
        <p:spPr bwMode="auto">
          <a:xfrm>
            <a:off x="7860849" y="4288462"/>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Trainings</a:t>
            </a:r>
            <a:br>
              <a:rPr lang="de-DE" dirty="0">
                <a:latin typeface="Verdana" panose="020B0604030504040204" pitchFamily="34" charset="0"/>
              </a:rPr>
            </a:br>
            <a:r>
              <a:rPr lang="de-DE" dirty="0">
                <a:latin typeface="Verdana" panose="020B0604030504040204" pitchFamily="34" charset="0"/>
              </a:rPr>
              <a:t>Datensatz</a:t>
            </a:r>
          </a:p>
        </p:txBody>
      </p:sp>
      <p:cxnSp>
        <p:nvCxnSpPr>
          <p:cNvPr id="23" name="Straight Connector 22">
            <a:extLst>
              <a:ext uri="{FF2B5EF4-FFF2-40B4-BE49-F238E27FC236}">
                <a16:creationId xmlns:a16="http://schemas.microsoft.com/office/drawing/2014/main" id="{7CA41D00-8D6B-4D37-95CC-549641BAF226}"/>
              </a:ext>
            </a:extLst>
          </p:cNvPr>
          <p:cNvCxnSpPr>
            <a:cxnSpLocks/>
          </p:cNvCxnSpPr>
          <p:nvPr/>
        </p:nvCxnSpPr>
        <p:spPr>
          <a:xfrm>
            <a:off x="10704512"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97050B9F-41A5-4BC7-8D3E-6B0A0E2B26DD}"/>
              </a:ext>
            </a:extLst>
          </p:cNvPr>
          <p:cNvSpPr txBox="1"/>
          <p:nvPr/>
        </p:nvSpPr>
        <p:spPr bwMode="auto">
          <a:xfrm>
            <a:off x="10306625" y="318356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28.06</a:t>
            </a:r>
          </a:p>
        </p:txBody>
      </p:sp>
      <p:sp>
        <p:nvSpPr>
          <p:cNvPr id="25" name="TextBox 24">
            <a:extLst>
              <a:ext uri="{FF2B5EF4-FFF2-40B4-BE49-F238E27FC236}">
                <a16:creationId xmlns:a16="http://schemas.microsoft.com/office/drawing/2014/main" id="{1E2E1F76-EB88-4DBB-9E7F-ED3C8CEAEBC7}"/>
              </a:ext>
            </a:extLst>
          </p:cNvPr>
          <p:cNvSpPr txBox="1"/>
          <p:nvPr/>
        </p:nvSpPr>
        <p:spPr bwMode="auto">
          <a:xfrm>
            <a:off x="9950021" y="4276630"/>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Referenz</a:t>
            </a:r>
            <a:br>
              <a:rPr lang="de-DE" dirty="0">
                <a:latin typeface="Verdana" panose="020B0604030504040204" pitchFamily="34" charset="0"/>
              </a:rPr>
            </a:br>
            <a:r>
              <a:rPr lang="de-DE" dirty="0">
                <a:latin typeface="Verdana" panose="020B0604030504040204" pitchFamily="34" charset="0"/>
              </a:rPr>
              <a:t>modell</a:t>
            </a:r>
          </a:p>
        </p:txBody>
      </p:sp>
      <p:cxnSp>
        <p:nvCxnSpPr>
          <p:cNvPr id="26" name="Straight Connector 25">
            <a:extLst>
              <a:ext uri="{FF2B5EF4-FFF2-40B4-BE49-F238E27FC236}">
                <a16:creationId xmlns:a16="http://schemas.microsoft.com/office/drawing/2014/main" id="{49D4F9C7-EB92-448D-82C4-288D6B2142B7}"/>
              </a:ext>
            </a:extLst>
          </p:cNvPr>
          <p:cNvCxnSpPr>
            <a:cxnSpLocks/>
          </p:cNvCxnSpPr>
          <p:nvPr/>
        </p:nvCxnSpPr>
        <p:spPr>
          <a:xfrm>
            <a:off x="2590607"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3E296B4C-AE66-4810-98EC-6F208CFB6A25}"/>
              </a:ext>
            </a:extLst>
          </p:cNvPr>
          <p:cNvSpPr txBox="1"/>
          <p:nvPr/>
        </p:nvSpPr>
        <p:spPr bwMode="auto">
          <a:xfrm>
            <a:off x="2256969" y="3234570"/>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05.06</a:t>
            </a:r>
          </a:p>
        </p:txBody>
      </p:sp>
      <p:sp>
        <p:nvSpPr>
          <p:cNvPr id="28" name="TextBox 27">
            <a:extLst>
              <a:ext uri="{FF2B5EF4-FFF2-40B4-BE49-F238E27FC236}">
                <a16:creationId xmlns:a16="http://schemas.microsoft.com/office/drawing/2014/main" id="{0E6588AD-FBCA-4384-86CA-CFE1B6C2EF8A}"/>
              </a:ext>
            </a:extLst>
          </p:cNvPr>
          <p:cNvSpPr txBox="1"/>
          <p:nvPr/>
        </p:nvSpPr>
        <p:spPr bwMode="auto">
          <a:xfrm>
            <a:off x="2043681" y="4281610"/>
            <a:ext cx="109010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Versuchs</a:t>
            </a:r>
            <a:br>
              <a:rPr lang="de-DE" dirty="0">
                <a:latin typeface="Verdana" panose="020B0604030504040204" pitchFamily="34" charset="0"/>
              </a:rPr>
            </a:br>
            <a:r>
              <a:rPr lang="de-DE" dirty="0">
                <a:latin typeface="Verdana" panose="020B0604030504040204" pitchFamily="34" charset="0"/>
              </a:rPr>
              <a:t>aufbau</a:t>
            </a:r>
          </a:p>
        </p:txBody>
      </p:sp>
      <p:cxnSp>
        <p:nvCxnSpPr>
          <p:cNvPr id="30" name="Straight Connector 29">
            <a:extLst>
              <a:ext uri="{FF2B5EF4-FFF2-40B4-BE49-F238E27FC236}">
                <a16:creationId xmlns:a16="http://schemas.microsoft.com/office/drawing/2014/main" id="{171BCA60-E355-4EB8-94E8-F34CED03361B}"/>
              </a:ext>
            </a:extLst>
          </p:cNvPr>
          <p:cNvCxnSpPr>
            <a:cxnSpLocks/>
          </p:cNvCxnSpPr>
          <p:nvPr/>
        </p:nvCxnSpPr>
        <p:spPr>
          <a:xfrm>
            <a:off x="1268652"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3780DB73-1298-4F20-9E4B-4C963F356E6D}"/>
              </a:ext>
            </a:extLst>
          </p:cNvPr>
          <p:cNvSpPr txBox="1"/>
          <p:nvPr/>
        </p:nvSpPr>
        <p:spPr bwMode="auto">
          <a:xfrm>
            <a:off x="1813510" y="4953352"/>
            <a:ext cx="1682691"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Komponenten Tests</a:t>
            </a:r>
          </a:p>
        </p:txBody>
      </p:sp>
      <p:sp>
        <p:nvSpPr>
          <p:cNvPr id="33" name="TextBox 32">
            <a:extLst>
              <a:ext uri="{FF2B5EF4-FFF2-40B4-BE49-F238E27FC236}">
                <a16:creationId xmlns:a16="http://schemas.microsoft.com/office/drawing/2014/main" id="{7348D2E8-DFC5-4E38-8886-41BA56908A08}"/>
              </a:ext>
            </a:extLst>
          </p:cNvPr>
          <p:cNvSpPr txBox="1"/>
          <p:nvPr/>
        </p:nvSpPr>
        <p:spPr bwMode="auto">
          <a:xfrm>
            <a:off x="9783189" y="4963496"/>
            <a:ext cx="1857818" cy="646331"/>
          </a:xfrm>
          <a:prstGeom prst="rect">
            <a:avLst/>
          </a:prstGeom>
          <a:noFill/>
          <a:ln>
            <a:solidFill>
              <a:srgbClr val="95E616"/>
            </a:solid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Dokumentation Datenerhebung</a:t>
            </a:r>
          </a:p>
        </p:txBody>
      </p:sp>
    </p:spTree>
    <p:custDataLst>
      <p:tags r:id="rId1"/>
    </p:custDataLst>
    <p:extLst>
      <p:ext uri="{BB962C8B-B14F-4D97-AF65-F5344CB8AC3E}">
        <p14:creationId xmlns:p14="http://schemas.microsoft.com/office/powerpoint/2010/main" val="303989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Juli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3</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05.07</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923330"/>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 / Tranformations Konzept</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09.07</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Lokale Demo Implementierung</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10.07</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Netzwerk / Cloud Test</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14.07</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a:t>
            </a:r>
            <a:br>
              <a:rPr lang="de-DE" dirty="0">
                <a:latin typeface="Verdana" panose="020B0604030504040204" pitchFamily="34" charset="0"/>
              </a:rPr>
            </a:br>
            <a:r>
              <a:rPr lang="de-DE" dirty="0">
                <a:latin typeface="Verdana" panose="020B0604030504040204" pitchFamily="34" charset="0"/>
              </a:rPr>
              <a:t>Dokumentation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6095999"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5769903" y="42980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15.07</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5260765" y="5368136"/>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Clients (Docker)</a:t>
            </a:r>
          </a:p>
        </p:txBody>
      </p:sp>
      <p:sp>
        <p:nvSpPr>
          <p:cNvPr id="25" name="TextBox 24">
            <a:extLst>
              <a:ext uri="{FF2B5EF4-FFF2-40B4-BE49-F238E27FC236}">
                <a16:creationId xmlns:a16="http://schemas.microsoft.com/office/drawing/2014/main" id="{0BF8DF52-7583-45A9-A722-F022821023D4}"/>
              </a:ext>
            </a:extLst>
          </p:cNvPr>
          <p:cNvSpPr txBox="1"/>
          <p:nvPr/>
        </p:nvSpPr>
        <p:spPr bwMode="auto">
          <a:xfrm>
            <a:off x="5260764" y="6017149"/>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Finetuning</a:t>
            </a:r>
          </a:p>
        </p:txBody>
      </p:sp>
      <p:cxnSp>
        <p:nvCxnSpPr>
          <p:cNvPr id="26" name="Straight Connector 25">
            <a:extLst>
              <a:ext uri="{FF2B5EF4-FFF2-40B4-BE49-F238E27FC236}">
                <a16:creationId xmlns:a16="http://schemas.microsoft.com/office/drawing/2014/main" id="{9B9139DA-6C81-4894-BF8A-7EC40881E7EC}"/>
              </a:ext>
            </a:extLst>
          </p:cNvPr>
          <p:cNvCxnSpPr>
            <a:cxnSpLocks/>
          </p:cNvCxnSpPr>
          <p:nvPr/>
        </p:nvCxnSpPr>
        <p:spPr>
          <a:xfrm>
            <a:off x="8040216"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C2869304-F77A-482A-BE78-2969DED60755}"/>
              </a:ext>
            </a:extLst>
          </p:cNvPr>
          <p:cNvSpPr txBox="1"/>
          <p:nvPr/>
        </p:nvSpPr>
        <p:spPr bwMode="auto">
          <a:xfrm>
            <a:off x="7588240" y="42665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17.07</a:t>
            </a:r>
          </a:p>
        </p:txBody>
      </p:sp>
      <p:sp>
        <p:nvSpPr>
          <p:cNvPr id="28" name="TextBox 27">
            <a:extLst>
              <a:ext uri="{FF2B5EF4-FFF2-40B4-BE49-F238E27FC236}">
                <a16:creationId xmlns:a16="http://schemas.microsoft.com/office/drawing/2014/main" id="{F98DBCE6-2490-4E90-B12F-C17A75796CE7}"/>
              </a:ext>
            </a:extLst>
          </p:cNvPr>
          <p:cNvSpPr txBox="1"/>
          <p:nvPr/>
        </p:nvSpPr>
        <p:spPr bwMode="auto">
          <a:xfrm>
            <a:off x="7214263" y="5390504"/>
            <a:ext cx="1826479"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Testing und</a:t>
            </a:r>
            <a:br>
              <a:rPr lang="de-DE" dirty="0">
                <a:latin typeface="Verdana" panose="020B0604030504040204" pitchFamily="34" charset="0"/>
              </a:rPr>
            </a:br>
            <a:r>
              <a:rPr lang="de-DE" dirty="0">
                <a:latin typeface="Verdana" panose="020B0604030504040204" pitchFamily="34" charset="0"/>
              </a:rPr>
              <a:t>Dokumentation</a:t>
            </a:r>
          </a:p>
        </p:txBody>
      </p:sp>
    </p:spTree>
    <p:custDataLst>
      <p:tags r:id="rId1"/>
    </p:custDataLst>
    <p:extLst>
      <p:ext uri="{BB962C8B-B14F-4D97-AF65-F5344CB8AC3E}">
        <p14:creationId xmlns:p14="http://schemas.microsoft.com/office/powerpoint/2010/main" val="256508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August</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4</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Strucktur</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09.08</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Projekt </a:t>
            </a:r>
            <a:br>
              <a:rPr lang="de-DE" dirty="0">
                <a:latin typeface="Verdana" panose="020B0604030504040204" pitchFamily="34" charset="0"/>
              </a:rPr>
            </a:br>
            <a:r>
              <a:rPr lang="de-DE" dirty="0">
                <a:latin typeface="Verdana" panose="020B0604030504040204" pitchFamily="34" charset="0"/>
              </a:rPr>
              <a:t>Finalisieren</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15.08</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Evaluierung</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Grundlagen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7752184"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7429044" y="429315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26.08</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6926231" y="5415135"/>
            <a:ext cx="166707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UI</a:t>
            </a:r>
          </a:p>
        </p:txBody>
      </p:sp>
      <p:cxnSp>
        <p:nvCxnSpPr>
          <p:cNvPr id="27" name="Straight Connector 26">
            <a:extLst>
              <a:ext uri="{FF2B5EF4-FFF2-40B4-BE49-F238E27FC236}">
                <a16:creationId xmlns:a16="http://schemas.microsoft.com/office/drawing/2014/main" id="{C44B3E49-9041-4517-929B-26DB2931C639}"/>
              </a:ext>
            </a:extLst>
          </p:cNvPr>
          <p:cNvCxnSpPr>
            <a:cxnSpLocks/>
          </p:cNvCxnSpPr>
          <p:nvPr/>
        </p:nvCxnSpPr>
        <p:spPr>
          <a:xfrm>
            <a:off x="6456040" y="2194294"/>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F5F41EFC-FDAE-417D-9FD0-4EFBCA4AFB5B}"/>
              </a:ext>
            </a:extLst>
          </p:cNvPr>
          <p:cNvSpPr txBox="1"/>
          <p:nvPr/>
        </p:nvSpPr>
        <p:spPr bwMode="auto">
          <a:xfrm>
            <a:off x="6058153" y="17102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9" name="TextBox 28">
            <a:extLst>
              <a:ext uri="{FF2B5EF4-FFF2-40B4-BE49-F238E27FC236}">
                <a16:creationId xmlns:a16="http://schemas.microsoft.com/office/drawing/2014/main" id="{BDF8E87F-D533-41DC-A630-3DBF156EE54F}"/>
              </a:ext>
            </a:extLst>
          </p:cNvPr>
          <p:cNvSpPr txBox="1"/>
          <p:nvPr/>
        </p:nvSpPr>
        <p:spPr bwMode="auto">
          <a:xfrm>
            <a:off x="5225231" y="2843690"/>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Konzept </a:t>
            </a:r>
            <a:br>
              <a:rPr lang="de-DE" dirty="0">
                <a:latin typeface="Verdana" panose="020B0604030504040204" pitchFamily="34" charset="0"/>
              </a:rPr>
            </a:br>
            <a:r>
              <a:rPr lang="de-DE" dirty="0">
                <a:latin typeface="Verdana" panose="020B0604030504040204" pitchFamily="34" charset="0"/>
              </a:rPr>
              <a:t>Evaluierung</a:t>
            </a:r>
          </a:p>
        </p:txBody>
      </p:sp>
      <p:cxnSp>
        <p:nvCxnSpPr>
          <p:cNvPr id="30" name="Straight Connector 29">
            <a:extLst>
              <a:ext uri="{FF2B5EF4-FFF2-40B4-BE49-F238E27FC236}">
                <a16:creationId xmlns:a16="http://schemas.microsoft.com/office/drawing/2014/main" id="{3B7231AF-441E-42DF-8DAB-0D185416C2E0}"/>
              </a:ext>
            </a:extLst>
          </p:cNvPr>
          <p:cNvCxnSpPr>
            <a:cxnSpLocks/>
          </p:cNvCxnSpPr>
          <p:nvPr/>
        </p:nvCxnSpPr>
        <p:spPr>
          <a:xfrm>
            <a:off x="8516831" y="2166908"/>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73C6F210-308F-424D-9F93-4660811B3F4A}"/>
              </a:ext>
            </a:extLst>
          </p:cNvPr>
          <p:cNvSpPr txBox="1"/>
          <p:nvPr/>
        </p:nvSpPr>
        <p:spPr bwMode="auto">
          <a:xfrm>
            <a:off x="7351333" y="2841365"/>
            <a:ext cx="2406525" cy="120032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Erkentnisse</a:t>
            </a:r>
          </a:p>
          <a:p>
            <a:pPr algn="ctr">
              <a:spcBef>
                <a:spcPts val="0"/>
              </a:spcBef>
            </a:pPr>
            <a:endParaRPr lang="de-DE" dirty="0">
              <a:latin typeface="Verdana" panose="020B0604030504040204" pitchFamily="34" charset="0"/>
            </a:endParaRPr>
          </a:p>
          <a:p>
            <a:pPr algn="ctr">
              <a:spcBef>
                <a:spcPts val="0"/>
              </a:spcBef>
            </a:pPr>
            <a:r>
              <a:rPr lang="de-DE" dirty="0">
                <a:latin typeface="Verdana" panose="020B0604030504040204" pitchFamily="34" charset="0"/>
              </a:rPr>
              <a:t>Ausbau möglichkeiten</a:t>
            </a:r>
          </a:p>
        </p:txBody>
      </p:sp>
      <p:sp>
        <p:nvSpPr>
          <p:cNvPr id="32" name="TextBox 31">
            <a:extLst>
              <a:ext uri="{FF2B5EF4-FFF2-40B4-BE49-F238E27FC236}">
                <a16:creationId xmlns:a16="http://schemas.microsoft.com/office/drawing/2014/main" id="{F548FF84-6A28-4FF0-A9DD-3736AA80E686}"/>
              </a:ext>
            </a:extLst>
          </p:cNvPr>
          <p:cNvSpPr txBox="1"/>
          <p:nvPr/>
        </p:nvSpPr>
        <p:spPr bwMode="auto">
          <a:xfrm>
            <a:off x="6931433" y="5865188"/>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Vorstellung</a:t>
            </a:r>
          </a:p>
        </p:txBody>
      </p:sp>
    </p:spTree>
    <p:custDataLst>
      <p:tags r:id="rId1"/>
    </p:custDataLst>
    <p:extLst>
      <p:ext uri="{BB962C8B-B14F-4D97-AF65-F5344CB8AC3E}">
        <p14:creationId xmlns:p14="http://schemas.microsoft.com/office/powerpoint/2010/main" val="417857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September</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5</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890A91F-EA2B-4D42-9389-5C43339B54DC}"/>
              </a:ext>
            </a:extLst>
          </p:cNvPr>
          <p:cNvCxnSpPr/>
          <p:nvPr/>
        </p:nvCxnSpPr>
        <p:spPr>
          <a:xfrm>
            <a:off x="6023992" y="3645024"/>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899D410D-081B-4BFA-82D4-DFE8D3E9959C}"/>
              </a:ext>
            </a:extLst>
          </p:cNvPr>
          <p:cNvSpPr txBox="1"/>
          <p:nvPr/>
        </p:nvSpPr>
        <p:spPr bwMode="auto">
          <a:xfrm>
            <a:off x="5519046" y="4288462"/>
            <a:ext cx="100989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Deadline</a:t>
            </a:r>
          </a:p>
        </p:txBody>
      </p:sp>
      <p:sp>
        <p:nvSpPr>
          <p:cNvPr id="12" name="TextBox 11">
            <a:extLst>
              <a:ext uri="{FF2B5EF4-FFF2-40B4-BE49-F238E27FC236}">
                <a16:creationId xmlns:a16="http://schemas.microsoft.com/office/drawing/2014/main" id="{171E7A4C-3085-4544-B656-C9BC168EFBEE}"/>
              </a:ext>
            </a:extLst>
          </p:cNvPr>
          <p:cNvSpPr txBox="1"/>
          <p:nvPr/>
        </p:nvSpPr>
        <p:spPr bwMode="auto">
          <a:xfrm>
            <a:off x="5663952"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14.09</a:t>
            </a:r>
          </a:p>
        </p:txBody>
      </p:sp>
      <p:cxnSp>
        <p:nvCxnSpPr>
          <p:cNvPr id="14" name="Straight Connector 13">
            <a:extLst>
              <a:ext uri="{FF2B5EF4-FFF2-40B4-BE49-F238E27FC236}">
                <a16:creationId xmlns:a16="http://schemas.microsoft.com/office/drawing/2014/main" id="{FE37979A-DDA5-40CD-A053-48C1D1871FAE}"/>
              </a:ext>
            </a:extLst>
          </p:cNvPr>
          <p:cNvCxnSpPr/>
          <p:nvPr/>
        </p:nvCxnSpPr>
        <p:spPr>
          <a:xfrm>
            <a:off x="4727848"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E041A474-452E-4A21-9C6E-402A8A71DF2D}"/>
              </a:ext>
            </a:extLst>
          </p:cNvPr>
          <p:cNvSpPr txBox="1"/>
          <p:nvPr/>
        </p:nvSpPr>
        <p:spPr bwMode="auto">
          <a:xfrm>
            <a:off x="4367808"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09.09</a:t>
            </a:r>
          </a:p>
        </p:txBody>
      </p:sp>
      <p:sp>
        <p:nvSpPr>
          <p:cNvPr id="16" name="TextBox 15">
            <a:extLst>
              <a:ext uri="{FF2B5EF4-FFF2-40B4-BE49-F238E27FC236}">
                <a16:creationId xmlns:a16="http://schemas.microsoft.com/office/drawing/2014/main" id="{EDEBB1F1-50B6-40EB-BFC9-1F9443621F7E}"/>
              </a:ext>
            </a:extLst>
          </p:cNvPr>
          <p:cNvSpPr txBox="1"/>
          <p:nvPr/>
        </p:nvSpPr>
        <p:spPr bwMode="auto">
          <a:xfrm>
            <a:off x="4295037" y="4279169"/>
            <a:ext cx="86562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Abgabe</a:t>
            </a:r>
          </a:p>
        </p:txBody>
      </p:sp>
      <p:sp>
        <p:nvSpPr>
          <p:cNvPr id="17" name="TextBox 16">
            <a:extLst>
              <a:ext uri="{FF2B5EF4-FFF2-40B4-BE49-F238E27FC236}">
                <a16:creationId xmlns:a16="http://schemas.microsoft.com/office/drawing/2014/main" id="{564E0C2A-3134-4617-AD7D-0AB6D10DDD14}"/>
              </a:ext>
            </a:extLst>
          </p:cNvPr>
          <p:cNvSpPr txBox="1"/>
          <p:nvPr/>
        </p:nvSpPr>
        <p:spPr bwMode="auto">
          <a:xfrm>
            <a:off x="3005745"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06.09</a:t>
            </a:r>
          </a:p>
        </p:txBody>
      </p:sp>
      <p:cxnSp>
        <p:nvCxnSpPr>
          <p:cNvPr id="18" name="Straight Connector 17">
            <a:extLst>
              <a:ext uri="{FF2B5EF4-FFF2-40B4-BE49-F238E27FC236}">
                <a16:creationId xmlns:a16="http://schemas.microsoft.com/office/drawing/2014/main" id="{F9D16009-529B-4C58-A299-E03DFD6E1730}"/>
              </a:ext>
            </a:extLst>
          </p:cNvPr>
          <p:cNvCxnSpPr/>
          <p:nvPr/>
        </p:nvCxnSpPr>
        <p:spPr>
          <a:xfrm>
            <a:off x="3359696"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3B704FB4-3736-4F03-8F59-5595434514F1}"/>
              </a:ext>
            </a:extLst>
          </p:cNvPr>
          <p:cNvSpPr txBox="1"/>
          <p:nvPr/>
        </p:nvSpPr>
        <p:spPr bwMode="auto">
          <a:xfrm>
            <a:off x="2934131" y="4288462"/>
            <a:ext cx="851130"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Finale</a:t>
            </a:r>
            <a:br>
              <a:rPr lang="de-DE" dirty="0">
                <a:latin typeface="Verdana" panose="020B0604030504040204" pitchFamily="34" charset="0"/>
              </a:rPr>
            </a:br>
            <a:r>
              <a:rPr lang="de-DE" dirty="0">
                <a:latin typeface="Verdana" panose="020B0604030504040204" pitchFamily="34" charset="0"/>
              </a:rPr>
              <a:t>Version</a:t>
            </a:r>
          </a:p>
        </p:txBody>
      </p:sp>
      <p:cxnSp>
        <p:nvCxnSpPr>
          <p:cNvPr id="21" name="Straight Connector 20">
            <a:extLst>
              <a:ext uri="{FF2B5EF4-FFF2-40B4-BE49-F238E27FC236}">
                <a16:creationId xmlns:a16="http://schemas.microsoft.com/office/drawing/2014/main" id="{70A1A0A9-3167-4AA6-850C-6D9915113695}"/>
              </a:ext>
            </a:extLst>
          </p:cNvPr>
          <p:cNvCxnSpPr/>
          <p:nvPr/>
        </p:nvCxnSpPr>
        <p:spPr>
          <a:xfrm>
            <a:off x="839416" y="3545929"/>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D61F18E0-4BE0-42ED-8079-E1F1A070E857}"/>
              </a:ext>
            </a:extLst>
          </p:cNvPr>
          <p:cNvSpPr txBox="1"/>
          <p:nvPr/>
        </p:nvSpPr>
        <p:spPr bwMode="auto">
          <a:xfrm>
            <a:off x="479376"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01.09</a:t>
            </a:r>
          </a:p>
        </p:txBody>
      </p:sp>
      <p:sp>
        <p:nvSpPr>
          <p:cNvPr id="23" name="TextBox 22">
            <a:extLst>
              <a:ext uri="{FF2B5EF4-FFF2-40B4-BE49-F238E27FC236}">
                <a16:creationId xmlns:a16="http://schemas.microsoft.com/office/drawing/2014/main" id="{524492DC-420B-445D-BDE5-AC16C8E43DDD}"/>
              </a:ext>
            </a:extLst>
          </p:cNvPr>
          <p:cNvSpPr txBox="1"/>
          <p:nvPr/>
        </p:nvSpPr>
        <p:spPr bwMode="auto">
          <a:xfrm>
            <a:off x="291125" y="4249145"/>
            <a:ext cx="1096582"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Korrektur</a:t>
            </a:r>
            <a:br>
              <a:rPr lang="de-DE" dirty="0">
                <a:latin typeface="Verdana" panose="020B0604030504040204" pitchFamily="34" charset="0"/>
              </a:rPr>
            </a:br>
            <a:endParaRPr lang="de-DE" dirty="0">
              <a:latin typeface="Verdana" panose="020B0604030504040204" pitchFamily="34" charset="0"/>
            </a:endParaRPr>
          </a:p>
        </p:txBody>
      </p:sp>
    </p:spTree>
    <p:custDataLst>
      <p:tags r:id="rId1"/>
    </p:custDataLst>
    <p:extLst>
      <p:ext uri="{BB962C8B-B14F-4D97-AF65-F5344CB8AC3E}">
        <p14:creationId xmlns:p14="http://schemas.microsoft.com/office/powerpoint/2010/main" val="3502721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1"/>
</p:tagLst>
</file>

<file path=ppt/tags/tag10.xml><?xml version="1.0" encoding="utf-8"?>
<p:tagLst xmlns:a="http://schemas.openxmlformats.org/drawingml/2006/main" xmlns:r="http://schemas.openxmlformats.org/officeDocument/2006/relationships" xmlns:p="http://schemas.openxmlformats.org/presentationml/2006/main">
  <p:tag name="CG_SECLEVEL" val="SEC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CG_SECLEVEL" val="SEC1"/>
</p:tagLst>
</file>

<file path=ppt/tags/tag8.xml><?xml version="1.0" encoding="utf-8"?>
<p:tagLst xmlns:a="http://schemas.openxmlformats.org/drawingml/2006/main" xmlns:r="http://schemas.openxmlformats.org/officeDocument/2006/relationships" xmlns:p="http://schemas.openxmlformats.org/presentationml/2006/main">
  <p:tag name="CG_SECLEVEL" val="SEC1"/>
</p:tagLst>
</file>

<file path=ppt/tags/tag9.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117</Words>
  <Application>Microsoft Office PowerPoint</Application>
  <PresentationFormat>Widescreen</PresentationFormat>
  <Paragraphs>68</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Verdana</vt:lpstr>
      <vt:lpstr>Wingdings</vt:lpstr>
      <vt:lpstr>Capgemini Global 2019</vt:lpstr>
      <vt:lpstr>think-cell Slide</vt:lpstr>
      <vt:lpstr>Projektplan</vt:lpstr>
      <vt:lpstr>Juni</vt:lpstr>
      <vt:lpstr>Juli</vt:lpstr>
      <vt:lpstr>August</vt:lpstr>
      <vt:lpstr>September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Projektplan</dc:title>
  <dc:creator>Gorges, Oliver</dc:creator>
  <cp:lastModifiedBy>Gorges, Oliver</cp:lastModifiedBy>
  <cp:revision>14</cp:revision>
  <dcterms:created xsi:type="dcterms:W3CDTF">2020-06-19T08:20:59Z</dcterms:created>
  <dcterms:modified xsi:type="dcterms:W3CDTF">2020-07-15T09:52:44Z</dcterms:modified>
  <cp:category>Security Level: SEC1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