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77" r:id="rId4"/>
    <p:sldId id="258" r:id="rId5"/>
    <p:sldId id="259" r:id="rId6"/>
    <p:sldId id="280" r:id="rId7"/>
    <p:sldId id="263" r:id="rId8"/>
    <p:sldId id="266" r:id="rId9"/>
    <p:sldId id="267" r:id="rId10"/>
    <p:sldId id="274" r:id="rId11"/>
    <p:sldId id="278" r:id="rId12"/>
    <p:sldId id="270" r:id="rId13"/>
    <p:sldId id="271" r:id="rId14"/>
    <p:sldId id="272" r:id="rId15"/>
    <p:sldId id="275" r:id="rId16"/>
    <p:sldId id="27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36" autoAdjust="0"/>
  </p:normalViewPr>
  <p:slideViewPr>
    <p:cSldViewPr snapToGrid="0" showGuides="1">
      <p:cViewPr varScale="1">
        <p:scale>
          <a:sx n="93" d="100"/>
          <a:sy n="93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5340-C696-45B8-B8F9-264ACC8035B6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3DB00-4E42-4B5F-84F5-C970D409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EC data to see if there is higher salt concentration at end of winter.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DB00-4E42-4B5F-84F5-C970D4094F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F14-135C-44EA-A574-97ADD2E5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3F188-D48E-477B-BB8D-C8A71DDD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0FF0-B635-4B1E-829A-AADEA67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2DF7-BC63-4A04-BF69-FA5A6E6B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00F4-E037-4A18-827D-57BC3CAC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20C4-AFC8-4730-B10E-D8FD47D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0836B-CFA4-4BD6-9C5C-4873B9A8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DC4C-9F4A-4841-8ED3-4BFA37E6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A583-21A3-4BFC-B0AB-0AF20B14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7319-0DD3-4491-93AC-43A4C90E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EFCF4-AD8D-4CBB-A73D-57B73AF89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7BE7A-D98A-4F49-B207-90DA7F40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7B5B-8F66-46A0-9839-A761CED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FFAE-1208-44E7-962C-9A5ED95B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0CF1-FA67-4234-9780-C3E1C22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20F5-3441-4CD5-BC3B-6DE36191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1139-7C2F-4C8C-B30D-4AAAEEDB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4A59-BF95-490A-8D09-263CD38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E430-0949-45DE-A7E7-A0183A0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E099-E344-4034-80E9-A8BC2BF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B07-A85A-47DF-8EB4-B609B57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76EF-8AE9-41A3-9937-2983C32F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C6B5-F1A2-45E0-9A58-AF339561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8806-F7DD-484A-9F87-E406B0BC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9ED3-1123-4307-A5F0-0545EA52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74D8-569D-4F4F-AE98-CD0E801E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D24A-FAC1-4D99-A372-0D8C6E787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F699-18AF-40D4-AEAD-85DBDE5F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45EE-2317-4EDE-A5FB-49A8A2C9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C0BC-DA88-49BC-A4F5-124BAC8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4335-440D-4CF9-89C2-CB92D05F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B83F-82D1-4AE6-808B-B8D2ADFB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8E5E-20BC-4ABE-A31D-DF2C716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40B6-B0AF-4D8D-8398-63CB35B52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9C095-6270-4211-BEAD-41ADB8B69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3FD15-B251-46F7-B1E8-9FCCE6DA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3A460-5DF6-4F30-99AA-BEC4779B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92C2E-70CB-4E5A-ABA6-47742F02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8088C-670D-4216-97E5-73BED1B7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D05F-335F-45FC-BDCE-65604608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E5955-55BE-4B9E-B404-7C449B71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DB62-D952-42C2-B4CA-D3D76067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A489F-76D3-45EB-864A-383B5C81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161F7-A756-4927-8DB5-92D2FC42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AF5D4-4C6F-4C44-82A1-C9AB8BB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E35A-7313-40D1-8F79-1A430671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062A-45FD-46DE-BC24-5665176F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6C7-4E96-4265-A1FB-34BF91DB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5CE87-CB29-4D38-AB83-E3851AEF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AFCA6-46DD-4DF1-A669-F9BFB1B5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D580-B376-4176-BDA8-9FF861DB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A5068-2CEC-4EA0-AB32-B87662D1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DF5F-0B61-4DD1-886A-A897AF92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F9977-4F32-42ED-B7F3-AEE0C763D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2D89-F7B5-490C-A434-23AA7C9EF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CADCE-A565-4436-A892-B98CE99E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E122A-F0EA-4498-BD6A-A2E76534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D3D4B-9D41-4181-AD65-380FCFE4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1FB47-E7DB-4373-B8D2-0DD6E35F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223A-5226-4FED-8B65-51DBBCD6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9E43-37C6-4959-A84E-8932E2EB7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E19B-386C-4965-89F8-D9CFC6AB5BAC}" type="datetimeFigureOut">
              <a:rPr lang="en-US" smtClean="0"/>
              <a:t>14-Dec-21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6553-551A-4B2E-AB11-8013E25D4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6A76-5980-4ED4-81FF-7402BECE0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2B15-4C06-4D30-97D6-2FDC9CF3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D1D2336-12FC-49BB-82CE-9D50B3F7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84" y="2888549"/>
            <a:ext cx="5683832" cy="3969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9CFA53-4228-45BE-84BA-E7A574147482}"/>
              </a:ext>
            </a:extLst>
          </p:cNvPr>
          <p:cNvSpPr txBox="1"/>
          <p:nvPr/>
        </p:nvSpPr>
        <p:spPr>
          <a:xfrm>
            <a:off x="592476" y="626391"/>
            <a:ext cx="55035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No runoff (R=0).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No groundwater losses: no deep percolation  (DP=0).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No groundwater gains: deep water table.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No root growth restricting layers in the profile: absence of a hard pan.</a:t>
            </a:r>
          </a:p>
          <a:p>
            <a:r>
              <a:rPr lang="en-US" sz="1600" dirty="0">
                <a:latin typeface="Gill Sans MT" panose="020B0502020104020203" pitchFamily="34" charset="0"/>
              </a:rPr>
              <a:t>This means that the soil moisture is decreasing only due to evapotranspiration (</a:t>
            </a:r>
            <a:r>
              <a:rPr lang="el-GR" sz="1600" dirty="0"/>
              <a:t>Δ</a:t>
            </a:r>
            <a:r>
              <a:rPr lang="en-US" sz="1600" dirty="0">
                <a:latin typeface="Gill Sans MT" panose="020B0502020104020203" pitchFamily="34" charset="0"/>
              </a:rPr>
              <a:t>θ=ET).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55C9-149D-4362-BE9B-7D4DD18D7636}"/>
              </a:ext>
            </a:extLst>
          </p:cNvPr>
          <p:cNvSpPr txBox="1"/>
          <p:nvPr/>
        </p:nvSpPr>
        <p:spPr>
          <a:xfrm>
            <a:off x="6096000" y="626391"/>
            <a:ext cx="55035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Method description: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A</a:t>
            </a:r>
            <a:r>
              <a:rPr lang="en-US" sz="1600" dirty="0">
                <a:latin typeface="Gill Sans MT" panose="020B0502020104020203" pitchFamily="34" charset="0"/>
              </a:rPr>
              <a:t>: water balance over the entire soil depth at once.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B</a:t>
            </a:r>
            <a:r>
              <a:rPr lang="en-US" sz="1600" dirty="0">
                <a:latin typeface="Gill Sans MT" panose="020B0502020104020203" pitchFamily="34" charset="0"/>
              </a:rPr>
              <a:t>: water balance applied to every soil layer individually.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C</a:t>
            </a:r>
            <a:r>
              <a:rPr lang="en-US" sz="1600" dirty="0">
                <a:latin typeface="Gill Sans MT" panose="020B0502020104020203" pitchFamily="34" charset="0"/>
              </a:rPr>
              <a:t>: water balance applied to every soil layer individually accounting for root depth. Root depth is assumed to be a constant 2m for the alfalfa in Vernal</a:t>
            </a:r>
            <a:r>
              <a:rPr lang="en-US" sz="1400" dirty="0">
                <a:latin typeface="Gill Sans MT" panose="020B0502020104020203" pitchFamily="34" charset="0"/>
              </a:rPr>
              <a:t>.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AF5A9-9313-4702-9B21-00A4AB917546}"/>
              </a:ext>
            </a:extLst>
          </p:cNvPr>
          <p:cNvSpPr txBox="1"/>
          <p:nvPr/>
        </p:nvSpPr>
        <p:spPr>
          <a:xfrm>
            <a:off x="3254084" y="5700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Gill Sans MT" panose="020B0502020104020203" pitchFamily="34" charset="0"/>
              </a:rPr>
              <a:t>Water balance approach</a:t>
            </a:r>
          </a:p>
        </p:txBody>
      </p:sp>
    </p:spTree>
    <p:extLst>
      <p:ext uri="{BB962C8B-B14F-4D97-AF65-F5344CB8AC3E}">
        <p14:creationId xmlns:p14="http://schemas.microsoft.com/office/powerpoint/2010/main" val="11426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AC9804-7FDB-4D15-8EE2-791E0F8B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4DED4-D7C3-4F41-9386-214AA5FC8CDF}"/>
              </a:ext>
            </a:extLst>
          </p:cNvPr>
          <p:cNvSpPr txBox="1"/>
          <p:nvPr/>
        </p:nvSpPr>
        <p:spPr>
          <a:xfrm>
            <a:off x="508001" y="6045848"/>
            <a:ext cx="35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*Eliminated days with ET&gt;20mm/day</a:t>
            </a:r>
          </a:p>
        </p:txBody>
      </p:sp>
    </p:spTree>
    <p:extLst>
      <p:ext uri="{BB962C8B-B14F-4D97-AF65-F5344CB8AC3E}">
        <p14:creationId xmlns:p14="http://schemas.microsoft.com/office/powerpoint/2010/main" val="216756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B3AD9-A0AF-47FF-9EF7-D5A2076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112A1-8B1C-4DA0-B316-40B28764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BA78-BAB7-48DF-812C-EF4CEB64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AAFAE-9198-452F-B51D-8576C8C9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8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2B5A9-C632-4FA5-A78C-EB4BAD6E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46FC5-4A83-49FD-9160-0200B6CB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A7B9A-B6AD-4D71-8187-1FA7FCB0F10A}"/>
              </a:ext>
            </a:extLst>
          </p:cNvPr>
          <p:cNvSpPr txBox="1"/>
          <p:nvPr/>
        </p:nvSpPr>
        <p:spPr>
          <a:xfrm>
            <a:off x="1850571" y="1582340"/>
            <a:ext cx="84908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Data needed to continue the analysis: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ET values from the flux tower: determine whether any method has similar results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ETr: needed for gap-filling process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Irrigation dates: needed for gap-filling process</a:t>
            </a:r>
          </a:p>
          <a:p>
            <a:pPr marL="171450" indent="-171450">
              <a:buFontTx/>
              <a:buChar char="-"/>
            </a:pP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Additional information for the report: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Coordinates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Irrigation type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Pictures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Gill Sans MT" panose="020B0502020104020203" pitchFamily="34" charset="0"/>
              </a:rPr>
              <a:t>Field capacity, PWP, EC</a:t>
            </a:r>
          </a:p>
          <a:p>
            <a:pPr marL="171450" indent="-171450">
              <a:buFontTx/>
              <a:buChar char="-"/>
            </a:pP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Did something change from 2</a:t>
            </a:r>
            <a:r>
              <a:rPr lang="en-US" baseline="30000" dirty="0">
                <a:latin typeface="Gill Sans MT" panose="020B0502020104020203" pitchFamily="34" charset="0"/>
              </a:rPr>
              <a:t>nd</a:t>
            </a:r>
            <a:r>
              <a:rPr lang="en-US" dirty="0">
                <a:latin typeface="Gill Sans MT" panose="020B0502020104020203" pitchFamily="34" charset="0"/>
              </a:rPr>
              <a:t> to 3</a:t>
            </a:r>
            <a:r>
              <a:rPr lang="en-US" baseline="30000" dirty="0">
                <a:latin typeface="Gill Sans MT" panose="020B0502020104020203" pitchFamily="34" charset="0"/>
              </a:rPr>
              <a:t>rd</a:t>
            </a:r>
            <a:r>
              <a:rPr lang="en-US" dirty="0">
                <a:latin typeface="Gill Sans MT" panose="020B0502020104020203" pitchFamily="34" charset="0"/>
              </a:rPr>
              <a:t> year? There appears to be  a significant drop in soil moisture from 2020 to 2021. </a:t>
            </a:r>
          </a:p>
        </p:txBody>
      </p:sp>
    </p:spTree>
    <p:extLst>
      <p:ext uri="{BB962C8B-B14F-4D97-AF65-F5344CB8AC3E}">
        <p14:creationId xmlns:p14="http://schemas.microsoft.com/office/powerpoint/2010/main" val="183841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3FA50-9EC8-4485-9533-A4F0A47E742A}"/>
              </a:ext>
            </a:extLst>
          </p:cNvPr>
          <p:cNvSpPr txBox="1"/>
          <p:nvPr/>
        </p:nvSpPr>
        <p:spPr>
          <a:xfrm>
            <a:off x="429805" y="638543"/>
            <a:ext cx="5664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After an irrigation event the soil moisture will decrease rapidly at first as its draining until it reached field capacity.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Once FC is reached soil moisture will decrease only due to ET.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Gill Sans MT" panose="020B0502020104020203" pitchFamily="34" charset="0"/>
              </a:rPr>
              <a:t>ET rate can be estimated as the slope of this second, less steep, curve.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DCCA2-94B2-421B-B3FD-E4CB6F749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0" b="6973"/>
          <a:stretch/>
        </p:blipFill>
        <p:spPr>
          <a:xfrm>
            <a:off x="614338" y="2300669"/>
            <a:ext cx="10963322" cy="455733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3BCF56-05F1-492D-864C-DED9FF0BD915}"/>
              </a:ext>
            </a:extLst>
          </p:cNvPr>
          <p:cNvCxnSpPr/>
          <p:nvPr/>
        </p:nvCxnSpPr>
        <p:spPr>
          <a:xfrm flipH="1">
            <a:off x="2764465" y="4019107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3E15E-1F0A-48FC-8975-71DAB8F4FC1E}"/>
              </a:ext>
            </a:extLst>
          </p:cNvPr>
          <p:cNvCxnSpPr/>
          <p:nvPr/>
        </p:nvCxnSpPr>
        <p:spPr>
          <a:xfrm flipH="1">
            <a:off x="3714307" y="4019106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C754F6-BAEE-4F89-8942-12DD8D021493}"/>
              </a:ext>
            </a:extLst>
          </p:cNvPr>
          <p:cNvCxnSpPr/>
          <p:nvPr/>
        </p:nvCxnSpPr>
        <p:spPr>
          <a:xfrm flipH="1">
            <a:off x="4745665" y="4087539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A3B53E-4B98-49AF-99A2-B53088F2C431}"/>
              </a:ext>
            </a:extLst>
          </p:cNvPr>
          <p:cNvCxnSpPr/>
          <p:nvPr/>
        </p:nvCxnSpPr>
        <p:spPr>
          <a:xfrm flipH="1">
            <a:off x="5670697" y="4087539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6DB1F-800E-472B-AB65-870B562B6DE4}"/>
              </a:ext>
            </a:extLst>
          </p:cNvPr>
          <p:cNvCxnSpPr/>
          <p:nvPr/>
        </p:nvCxnSpPr>
        <p:spPr>
          <a:xfrm flipH="1">
            <a:off x="6618170" y="4119437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A7711-89B5-43CF-BB97-B9FA40AB0D4E}"/>
              </a:ext>
            </a:extLst>
          </p:cNvPr>
          <p:cNvCxnSpPr/>
          <p:nvPr/>
        </p:nvCxnSpPr>
        <p:spPr>
          <a:xfrm flipH="1">
            <a:off x="7592820" y="4070911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346DF-EBBA-4C38-A3F6-4F6C4E814BEF}"/>
              </a:ext>
            </a:extLst>
          </p:cNvPr>
          <p:cNvCxnSpPr/>
          <p:nvPr/>
        </p:nvCxnSpPr>
        <p:spPr>
          <a:xfrm flipH="1">
            <a:off x="8540293" y="4029738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ED56CE-6B00-46F6-9B2E-FAF6D69D4E00}"/>
              </a:ext>
            </a:extLst>
          </p:cNvPr>
          <p:cNvCxnSpPr/>
          <p:nvPr/>
        </p:nvCxnSpPr>
        <p:spPr>
          <a:xfrm flipH="1">
            <a:off x="9487766" y="4087539"/>
            <a:ext cx="212651" cy="318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094EBC-6A7A-45B2-BCDB-1D199A97DED2}"/>
              </a:ext>
            </a:extLst>
          </p:cNvPr>
          <p:cNvSpPr txBox="1"/>
          <p:nvPr/>
        </p:nvSpPr>
        <p:spPr>
          <a:xfrm>
            <a:off x="6094288" y="644319"/>
            <a:ext cx="609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Method description: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D</a:t>
            </a:r>
            <a:r>
              <a:rPr lang="en-US" sz="1600" dirty="0">
                <a:latin typeface="Gill Sans MT" panose="020B0502020104020203" pitchFamily="34" charset="0"/>
              </a:rPr>
              <a:t>: slope method applied to the entire soil profile.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E</a:t>
            </a:r>
            <a:r>
              <a:rPr lang="en-US" sz="1600" dirty="0">
                <a:latin typeface="Gill Sans MT" panose="020B0502020104020203" pitchFamily="34" charset="0"/>
              </a:rPr>
              <a:t>: slope method applied to each soil layer individually.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Gill Sans MT" panose="020B0502020104020203" pitchFamily="34" charset="0"/>
              </a:rPr>
              <a:t>Method F</a:t>
            </a:r>
            <a:r>
              <a:rPr lang="en-US" sz="1600" dirty="0">
                <a:latin typeface="Gill Sans MT" panose="020B0502020104020203" pitchFamily="34" charset="0"/>
              </a:rPr>
              <a:t>: slope method applied to each soil layer individually accounting for root growth (FAO 56).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7B39D-1E11-4134-B3B2-1F62EBD9073E}"/>
              </a:ext>
            </a:extLst>
          </p:cNvPr>
          <p:cNvSpPr txBox="1"/>
          <p:nvPr/>
        </p:nvSpPr>
        <p:spPr>
          <a:xfrm>
            <a:off x="5022930" y="169758"/>
            <a:ext cx="214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Gill Sans MT" panose="020B0502020104020203" pitchFamily="34" charset="0"/>
              </a:rPr>
              <a:t>“Slope” method</a:t>
            </a:r>
          </a:p>
        </p:txBody>
      </p:sp>
    </p:spTree>
    <p:extLst>
      <p:ext uri="{BB962C8B-B14F-4D97-AF65-F5344CB8AC3E}">
        <p14:creationId xmlns:p14="http://schemas.microsoft.com/office/powerpoint/2010/main" val="6453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95DBE-8BA2-434C-A402-B1D37F264BE7}"/>
                  </a:ext>
                </a:extLst>
              </p:cNvPr>
              <p:cNvSpPr txBox="1"/>
              <p:nvPr/>
            </p:nvSpPr>
            <p:spPr>
              <a:xfrm>
                <a:off x="6095999" y="1043731"/>
                <a:ext cx="5780927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ill Sans MT" panose="020B0502020104020203" pitchFamily="34" charset="0"/>
                  </a:rPr>
                  <a:t>Sensor depths (m)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z1=0.03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z2=0.10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z3=0.25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z4=0.65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z5=1.05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z6=1.45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z7=2.15</a:t>
                </a:r>
              </a:p>
              <a:p>
                <a:endParaRPr lang="en-US" sz="1600" dirty="0">
                  <a:latin typeface="Gill Sans MT" panose="020B0502020104020203" pitchFamily="34" charset="0"/>
                </a:endParaRPr>
              </a:p>
              <a:p>
                <a:r>
                  <a:rPr lang="en-US" sz="1600" dirty="0">
                    <a:latin typeface="Gill Sans MT" panose="020B0502020104020203" pitchFamily="34" charset="0"/>
                  </a:rPr>
                  <a:t>Soil layer representation: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</a:rPr>
                  <a:t>Sensor 1</a:t>
                </a: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i="0" dirty="0">
                        <a:latin typeface="Cambria Math" panose="02040503050406030204" pitchFamily="18" charset="0"/>
                      </a:rPr>
                      <m:t>=[0, 0.065] </m:t>
                    </m:r>
                    <m:r>
                      <m:rPr>
                        <m:sty m:val="p"/>
                      </m:rPr>
                      <a:rPr lang="en-US" sz="1600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600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Sensor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0.065, 0.175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 Math" panose="02040503050406030204" pitchFamily="18" charset="0"/>
                  </a:rPr>
                  <a:t>Sensor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0.175, 0.45]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Sensor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Sensor 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1.25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Sensor 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1.25, 1.80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  <a:ea typeface="Cambria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>
                    <a:latin typeface="Gill Sans MT" panose="020B0502020104020203" pitchFamily="34" charset="0"/>
                    <a:ea typeface="Cambria" panose="02040503050406030204" pitchFamily="18" charset="0"/>
                  </a:rPr>
                  <a:t>Sensor 7: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1.80, 2.50]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>
                  <a:latin typeface="Gill Sans MT" panose="020B0502020104020203" pitchFamily="34" charset="0"/>
                </a:endParaRPr>
              </a:p>
              <a:p>
                <a:r>
                  <a:rPr lang="en-US" sz="1600" dirty="0">
                    <a:latin typeface="Gill Sans MT" panose="020B0502020104020203" pitchFamily="34" charset="0"/>
                  </a:rPr>
                  <a:t>Alfalfa root depth (mature):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sty m:val="p"/>
                      </m:rPr>
                      <a:rPr lang="en-US" sz="1600" i="0" dirty="0" err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60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95DBE-8BA2-434C-A402-B1D37F26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043731"/>
                <a:ext cx="5780927" cy="4770537"/>
              </a:xfrm>
              <a:prstGeom prst="rect">
                <a:avLst/>
              </a:prstGeom>
              <a:blipFill>
                <a:blip r:embed="rId2"/>
                <a:stretch>
                  <a:fillRect l="-527" t="-383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D2955F-3BC8-4F17-92EA-A1B2B218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8" y="0"/>
            <a:ext cx="537180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607885-9194-4369-A9F4-AFBC5F528C55}"/>
              </a:ext>
            </a:extLst>
          </p:cNvPr>
          <p:cNvSpPr txBox="1"/>
          <p:nvPr/>
        </p:nvSpPr>
        <p:spPr>
          <a:xfrm>
            <a:off x="3039438" y="105013"/>
            <a:ext cx="611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Sensor distribution and soil layer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4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46C36-2888-4FFB-AB94-2B078411C9A6}"/>
              </a:ext>
            </a:extLst>
          </p:cNvPr>
          <p:cNvSpPr txBox="1"/>
          <p:nvPr/>
        </p:nvSpPr>
        <p:spPr>
          <a:xfrm>
            <a:off x="2924822" y="105252"/>
            <a:ext cx="634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Raw</a:t>
            </a:r>
            <a:r>
              <a:rPr lang="en-US" sz="1600" dirty="0">
                <a:latin typeface="Gill Sans MT" panose="020B0502020104020203" pitchFamily="34" charset="0"/>
              </a:rPr>
              <a:t> soil moisture data of each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4DDD7-77DB-4F6F-8EAA-AC24E69A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6A6AF-CFAD-4AFB-8CD6-F6498E560583}"/>
              </a:ext>
            </a:extLst>
          </p:cNvPr>
          <p:cNvSpPr txBox="1"/>
          <p:nvPr/>
        </p:nvSpPr>
        <p:spPr>
          <a:xfrm>
            <a:off x="613879" y="5820175"/>
            <a:ext cx="10728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* 18 values for sensor 1 were interpolated because they had unrealistic values (&gt;50%). </a:t>
            </a:r>
          </a:p>
          <a:p>
            <a:r>
              <a:rPr lang="en-US" sz="1600" dirty="0">
                <a:latin typeface="Gill Sans MT" panose="020B0502020104020203" pitchFamily="34" charset="0"/>
              </a:rPr>
              <a:t>   All instances occurred from 28-jun-2019 to 30-jul-2019.</a:t>
            </a:r>
          </a:p>
        </p:txBody>
      </p:sp>
    </p:spTree>
    <p:extLst>
      <p:ext uri="{BB962C8B-B14F-4D97-AF65-F5344CB8AC3E}">
        <p14:creationId xmlns:p14="http://schemas.microsoft.com/office/powerpoint/2010/main" val="208542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AA396-5A69-48C1-BA35-49F59973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F9F21-FA6C-4863-A25A-D0D0664C4D7C}"/>
              </a:ext>
            </a:extLst>
          </p:cNvPr>
          <p:cNvSpPr txBox="1"/>
          <p:nvPr/>
        </p:nvSpPr>
        <p:spPr>
          <a:xfrm>
            <a:off x="1654690" y="104265"/>
            <a:ext cx="88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Total water depth of the soil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A062A-DB47-4566-B91D-EA146A4D4257}"/>
              </a:ext>
            </a:extLst>
          </p:cNvPr>
          <p:cNvSpPr txBox="1"/>
          <p:nvPr/>
        </p:nvSpPr>
        <p:spPr>
          <a:xfrm>
            <a:off x="1047964" y="62775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8C80C-77DC-4D5F-A258-4E400F29FEF7}"/>
                  </a:ext>
                </a:extLst>
              </p:cNvPr>
              <p:cNvSpPr txBox="1"/>
              <p:nvPr/>
            </p:nvSpPr>
            <p:spPr>
              <a:xfrm>
                <a:off x="554804" y="5952716"/>
                <a:ext cx="1079813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Gill Sans MT" panose="020B0502020104020203" pitchFamily="34" charset="0"/>
                  </a:rPr>
                  <a:t>Total water depth calculated as the sum of each sensor multiplied by the soil depth represented by each sensor: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∙2</m:t>
                      </m:r>
                      <m:d>
                        <m:dPr>
                          <m:ctrlPr>
                            <a:rPr lang="en-US" sz="1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8C80C-77DC-4D5F-A258-4E400F29F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4" y="5952716"/>
                <a:ext cx="10798139" cy="584775"/>
              </a:xfrm>
              <a:prstGeom prst="rect">
                <a:avLst/>
              </a:prstGeom>
              <a:blipFill>
                <a:blip r:embed="rId4"/>
                <a:stretch>
                  <a:fillRect l="-282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9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A647B-FEAE-471D-9320-0BF7619E09A1}"/>
              </a:ext>
            </a:extLst>
          </p:cNvPr>
          <p:cNvSpPr txBox="1"/>
          <p:nvPr/>
        </p:nvSpPr>
        <p:spPr>
          <a:xfrm>
            <a:off x="1482903" y="2136338"/>
            <a:ext cx="9226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The following 10 slides contain the plots of the results of applying the methods A-F previously described to the soil moisture data from the Vernal project site from 2019 to 2021.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The bar charts represent the total daily ET (from the entire soil profile) and heatmaps represent the single soil layer (as previously defined) contribution to the total daily ET.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The daily total ET results for methods A, B, and C were modified in order to exclude any values greater than 20mm/day because such high values are attributed to deep percolation. This will be verified if irrigation dates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239024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6728D-BED1-44FB-9FD1-BDB2D1F6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810085-46D6-4136-9F39-06B8D8175335}"/>
              </a:ext>
            </a:extLst>
          </p:cNvPr>
          <p:cNvSpPr txBox="1"/>
          <p:nvPr/>
        </p:nvSpPr>
        <p:spPr>
          <a:xfrm>
            <a:off x="508001" y="6045848"/>
            <a:ext cx="35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*Eliminated days with ET&gt;20mm/day</a:t>
            </a:r>
          </a:p>
        </p:txBody>
      </p:sp>
    </p:spTree>
    <p:extLst>
      <p:ext uri="{BB962C8B-B14F-4D97-AF65-F5344CB8AC3E}">
        <p14:creationId xmlns:p14="http://schemas.microsoft.com/office/powerpoint/2010/main" val="362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7BDD7-E479-436B-ACE9-A1DC70EE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BDB52-5C1D-480C-BF9E-0A3DB5F26C5D}"/>
              </a:ext>
            </a:extLst>
          </p:cNvPr>
          <p:cNvSpPr txBox="1"/>
          <p:nvPr/>
        </p:nvSpPr>
        <p:spPr>
          <a:xfrm>
            <a:off x="508001" y="6045848"/>
            <a:ext cx="355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*Eliminated days with ET&gt;20mm/day</a:t>
            </a:r>
          </a:p>
        </p:txBody>
      </p:sp>
    </p:spTree>
    <p:extLst>
      <p:ext uri="{BB962C8B-B14F-4D97-AF65-F5344CB8AC3E}">
        <p14:creationId xmlns:p14="http://schemas.microsoft.com/office/powerpoint/2010/main" val="334238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BA61C-B9FE-45CA-A4B9-32C96196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597"/>
            <a:ext cx="12192000" cy="59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654</Words>
  <Application>Microsoft Office PowerPoint</Application>
  <PresentationFormat>Widescreen</PresentationFormat>
  <Paragraphs>74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Hargreaves</dc:creator>
  <cp:lastModifiedBy>Oliver Hargreaves</cp:lastModifiedBy>
  <cp:revision>16</cp:revision>
  <dcterms:created xsi:type="dcterms:W3CDTF">2021-12-10T20:56:17Z</dcterms:created>
  <dcterms:modified xsi:type="dcterms:W3CDTF">2021-12-14T20:06:30Z</dcterms:modified>
</cp:coreProperties>
</file>