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57" r:id="rId4"/>
    <p:sldId id="270" r:id="rId5"/>
    <p:sldId id="271" r:id="rId6"/>
    <p:sldId id="272" r:id="rId7"/>
    <p:sldId id="273" r:id="rId8"/>
    <p:sldId id="274" r:id="rId9"/>
    <p:sldId id="275" r:id="rId10"/>
    <p:sldId id="280" r:id="rId11"/>
    <p:sldId id="281" r:id="rId12"/>
    <p:sldId id="282" r:id="rId13"/>
    <p:sldId id="276" r:id="rId14"/>
    <p:sldId id="27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/>
    <p:restoredTop sz="94737"/>
  </p:normalViewPr>
  <p:slideViewPr>
    <p:cSldViewPr snapToGrid="0">
      <p:cViewPr varScale="1">
        <p:scale>
          <a:sx n="84" d="100"/>
          <a:sy n="84" d="100"/>
        </p:scale>
        <p:origin x="18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/>
              <a:t>&lt;Virtual Internship&gt;</a:t>
            </a:r>
          </a:p>
          <a:p>
            <a:endParaRPr lang="en-US" sz="4000" dirty="0"/>
          </a:p>
          <a:p>
            <a:r>
              <a:rPr lang="en-US" sz="2800" b="1" dirty="0"/>
              <a:t>&lt;20-July-2023&gt;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City-wise Cab Users by Company</a:t>
            </a:r>
          </a:p>
        </p:txBody>
      </p:sp>
      <p:pic>
        <p:nvPicPr>
          <p:cNvPr id="5" name="Picture 4" descr="A graph of a number of bars&#10;&#10;Description automatically generated">
            <a:extLst>
              <a:ext uri="{FF2B5EF4-FFF2-40B4-BE49-F238E27FC236}">
                <a16:creationId xmlns:a16="http://schemas.microsoft.com/office/drawing/2014/main" id="{AE748E14-748F-8B9F-3181-4CF86CE27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11142483" cy="5486400"/>
          </a:xfrm>
          <a:prstGeom prst="rect">
            <a:avLst/>
          </a:prstGeom>
        </p:spPr>
      </p:pic>
      <p:pic>
        <p:nvPicPr>
          <p:cNvPr id="8" name="Graphic 7" descr="City with solid fill">
            <a:extLst>
              <a:ext uri="{FF2B5EF4-FFF2-40B4-BE49-F238E27FC236}">
                <a16:creationId xmlns:a16="http://schemas.microsoft.com/office/drawing/2014/main" id="{734286C2-4B13-B4BD-3A27-86BEF5196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51043" y="1828800"/>
            <a:ext cx="914400" cy="914400"/>
          </a:xfrm>
          <a:prstGeom prst="rect">
            <a:avLst/>
          </a:prstGeom>
        </p:spPr>
      </p:pic>
      <p:pic>
        <p:nvPicPr>
          <p:cNvPr id="10" name="Graphic 9" descr="Car with solid fill">
            <a:extLst>
              <a:ext uri="{FF2B5EF4-FFF2-40B4-BE49-F238E27FC236}">
                <a16:creationId xmlns:a16="http://schemas.microsoft.com/office/drawing/2014/main" id="{D33C8300-B3BB-3DD4-68F2-BE63E43FC1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51043" y="3200400"/>
            <a:ext cx="914400" cy="914400"/>
          </a:xfrm>
          <a:prstGeom prst="rect">
            <a:avLst/>
          </a:prstGeom>
        </p:spPr>
      </p:pic>
      <p:pic>
        <p:nvPicPr>
          <p:cNvPr id="12" name="Graphic 11" descr="Target Audience with solid fill">
            <a:extLst>
              <a:ext uri="{FF2B5EF4-FFF2-40B4-BE49-F238E27FC236}">
                <a16:creationId xmlns:a16="http://schemas.microsoft.com/office/drawing/2014/main" id="{156FCA46-5B7B-3DE3-0617-933C3624C2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51043" y="4572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46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Yearly growth by Company</a:t>
            </a:r>
          </a:p>
        </p:txBody>
      </p:sp>
      <p:pic>
        <p:nvPicPr>
          <p:cNvPr id="3" name="Picture 2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03466B88-FF7A-18F2-60B7-DACAD29E2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1600"/>
            <a:ext cx="9584502" cy="544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26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Seasonaly</a:t>
            </a:r>
            <a:r>
              <a:rPr lang="en-US" sz="4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growth by Company</a:t>
            </a:r>
          </a:p>
        </p:txBody>
      </p:sp>
      <p:pic>
        <p:nvPicPr>
          <p:cNvPr id="5" name="Picture 4" descr="A graph of growth of transactions&#10;&#10;Description automatically generated">
            <a:extLst>
              <a:ext uri="{FF2B5EF4-FFF2-40B4-BE49-F238E27FC236}">
                <a16:creationId xmlns:a16="http://schemas.microsoft.com/office/drawing/2014/main" id="{D573FE9C-DAF1-E140-9A6A-00796A12D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1600"/>
            <a:ext cx="10847888" cy="544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19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EDA  Summary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A4EF49-EEF7-8CB6-ECC3-7ABF8691425E}"/>
              </a:ext>
            </a:extLst>
          </p:cNvPr>
          <p:cNvSpPr txBox="1"/>
          <p:nvPr/>
        </p:nvSpPr>
        <p:spPr>
          <a:xfrm>
            <a:off x="1005839" y="2090172"/>
            <a:ext cx="1018032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The exploratory data analysis reveals valuable insights:</a:t>
            </a:r>
          </a:p>
          <a:p>
            <a:endParaRPr lang="en-US" sz="2800" dirty="0">
              <a:solidFill>
                <a:srgbClr val="374151"/>
              </a:solidFill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Profitability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Cities based Customer analysis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Business growth rate</a:t>
            </a:r>
          </a:p>
        </p:txBody>
      </p:sp>
    </p:spTree>
    <p:extLst>
      <p:ext uri="{BB962C8B-B14F-4D97-AF65-F5344CB8AC3E}">
        <p14:creationId xmlns:p14="http://schemas.microsoft.com/office/powerpoint/2010/main" val="1559938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A4EF49-EEF7-8CB6-ECC3-7ABF8691425E}"/>
              </a:ext>
            </a:extLst>
          </p:cNvPr>
          <p:cNvSpPr txBox="1"/>
          <p:nvPr/>
        </p:nvSpPr>
        <p:spPr>
          <a:xfrm>
            <a:off x="259080" y="1902678"/>
            <a:ext cx="116738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We recommend Pink Cab for following reasons</a:t>
            </a:r>
          </a:p>
          <a:p>
            <a:pPr algn="l"/>
            <a:endParaRPr lang="en-US" sz="2800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374151"/>
                </a:solidFill>
                <a:latin typeface="Söhne"/>
              </a:rPr>
              <a:t>Profitability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 Although profitability is smaller than Yellow Cab</a:t>
            </a:r>
            <a:r>
              <a:rPr lang="en-US" altLang="zh-CN" sz="2800" b="0" i="0" dirty="0">
                <a:solidFill>
                  <a:srgbClr val="374151"/>
                </a:solidFill>
                <a:effectLst/>
                <a:latin typeface="Söhne"/>
              </a:rPr>
              <a:t>,</a:t>
            </a:r>
            <a:r>
              <a:rPr lang="zh-CN" alt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sz="2800" b="0" i="0" dirty="0">
                <a:solidFill>
                  <a:srgbClr val="374151"/>
                </a:solidFill>
                <a:effectLst/>
                <a:latin typeface="Söhne"/>
              </a:rPr>
              <a:t>but</a:t>
            </a:r>
            <a:r>
              <a:rPr lang="zh-CN" alt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sz="2800" b="0" i="0" dirty="0">
                <a:solidFill>
                  <a:srgbClr val="374151"/>
                </a:solidFill>
                <a:effectLst/>
                <a:latin typeface="Söhne"/>
              </a:rPr>
              <a:t>it</a:t>
            </a:r>
            <a:r>
              <a:rPr lang="zh-CN" alt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sz="2800" b="0" i="0" dirty="0">
                <a:solidFill>
                  <a:srgbClr val="374151"/>
                </a:solidFill>
                <a:effectLst/>
                <a:latin typeface="Söhne"/>
              </a:rPr>
              <a:t>has</a:t>
            </a:r>
            <a:r>
              <a:rPr lang="zh-CN" alt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sz="2800" b="0" i="0" dirty="0">
                <a:solidFill>
                  <a:srgbClr val="374151"/>
                </a:solidFill>
                <a:effectLst/>
                <a:latin typeface="Söhne"/>
              </a:rPr>
              <a:t>other</a:t>
            </a:r>
            <a:r>
              <a:rPr lang="zh-CN" alt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sz="2800" b="0" i="0" dirty="0">
                <a:solidFill>
                  <a:srgbClr val="374151"/>
                </a:solidFill>
                <a:effectLst/>
                <a:latin typeface="Söhne"/>
              </a:rPr>
              <a:t>advantages</a:t>
            </a:r>
            <a:r>
              <a:rPr lang="zh-CN" alt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sz="2800" b="0" i="0" dirty="0">
                <a:solidFill>
                  <a:srgbClr val="374151"/>
                </a:solidFill>
                <a:effectLst/>
                <a:latin typeface="Söhne"/>
              </a:rPr>
              <a:t>in</a:t>
            </a:r>
            <a:r>
              <a:rPr lang="zh-CN" alt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sz="2800" b="0" i="0" dirty="0">
                <a:solidFill>
                  <a:srgbClr val="374151"/>
                </a:solidFill>
                <a:effectLst/>
                <a:latin typeface="Söhne"/>
              </a:rPr>
              <a:t>terms</a:t>
            </a:r>
            <a:r>
              <a:rPr lang="zh-CN" alt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sz="2800" dirty="0">
                <a:solidFill>
                  <a:srgbClr val="374151"/>
                </a:solidFill>
                <a:latin typeface="Söhne"/>
              </a:rPr>
              <a:t>of</a:t>
            </a:r>
            <a:r>
              <a:rPr lang="zh-CN" altLang="en-US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zh-CN" sz="2800" dirty="0">
                <a:solidFill>
                  <a:srgbClr val="374151"/>
                </a:solidFill>
                <a:latin typeface="Söhne"/>
              </a:rPr>
              <a:t>investment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374151"/>
                </a:solidFill>
                <a:latin typeface="Söhne"/>
              </a:rPr>
              <a:t>Growth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altLang="zh-CN" sz="2800" b="0" i="0" dirty="0">
                <a:solidFill>
                  <a:srgbClr val="374151"/>
                </a:solidFill>
                <a:effectLst/>
                <a:latin typeface="Söhne"/>
              </a:rPr>
              <a:t>Compared</a:t>
            </a:r>
            <a:r>
              <a:rPr lang="zh-CN" alt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sz="2800" b="0" i="0" dirty="0">
                <a:solidFill>
                  <a:srgbClr val="374151"/>
                </a:solidFill>
                <a:effectLst/>
                <a:latin typeface="Söhne"/>
              </a:rPr>
              <a:t>with</a:t>
            </a:r>
            <a:r>
              <a:rPr lang="zh-CN" alt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sz="2800" b="0" i="0" dirty="0">
                <a:solidFill>
                  <a:srgbClr val="374151"/>
                </a:solidFill>
                <a:effectLst/>
                <a:latin typeface="Söhne"/>
              </a:rPr>
              <a:t>Yellow</a:t>
            </a:r>
            <a:r>
              <a:rPr lang="zh-CN" alt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sz="2800" b="0" i="0" dirty="0">
                <a:solidFill>
                  <a:srgbClr val="374151"/>
                </a:solidFill>
                <a:effectLst/>
                <a:latin typeface="Söhne"/>
              </a:rPr>
              <a:t>Cab,</a:t>
            </a:r>
            <a:r>
              <a:rPr lang="zh-CN" alt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sz="2800" dirty="0">
                <a:solidFill>
                  <a:srgbClr val="374151"/>
                </a:solidFill>
                <a:latin typeface="Söhne"/>
              </a:rPr>
              <a:t>the</a:t>
            </a:r>
            <a:r>
              <a:rPr lang="zh-CN" altLang="en-US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zh-CN" sz="2800" dirty="0">
                <a:solidFill>
                  <a:srgbClr val="374151"/>
                </a:solidFill>
                <a:latin typeface="Söhne"/>
              </a:rPr>
              <a:t>growth</a:t>
            </a:r>
            <a:r>
              <a:rPr lang="zh-CN" altLang="en-US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zh-CN" sz="2800" dirty="0">
                <a:solidFill>
                  <a:srgbClr val="374151"/>
                </a:solidFill>
                <a:latin typeface="Söhne"/>
              </a:rPr>
              <a:t>of</a:t>
            </a:r>
            <a:r>
              <a:rPr lang="zh-CN" altLang="en-US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zh-CN" sz="2800" dirty="0">
                <a:solidFill>
                  <a:srgbClr val="374151"/>
                </a:solidFill>
                <a:latin typeface="Söhne"/>
              </a:rPr>
              <a:t>Pink</a:t>
            </a:r>
            <a:r>
              <a:rPr lang="zh-CN" altLang="en-US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zh-CN" sz="2800" dirty="0">
                <a:solidFill>
                  <a:srgbClr val="374151"/>
                </a:solidFill>
                <a:latin typeface="Söhne"/>
              </a:rPr>
              <a:t>Cab</a:t>
            </a:r>
            <a:r>
              <a:rPr lang="zh-CN" altLang="en-US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zh-CN" sz="2800" dirty="0">
                <a:solidFill>
                  <a:srgbClr val="374151"/>
                </a:solidFill>
                <a:latin typeface="Söhne"/>
              </a:rPr>
              <a:t>is</a:t>
            </a:r>
            <a:r>
              <a:rPr lang="zh-CN" altLang="en-US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zh-CN" sz="2800" dirty="0">
                <a:solidFill>
                  <a:srgbClr val="374151"/>
                </a:solidFill>
                <a:latin typeface="Söhne"/>
              </a:rPr>
              <a:t>more</a:t>
            </a:r>
            <a:r>
              <a:rPr lang="zh-CN" altLang="en-US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zh-CN" sz="2800" dirty="0">
                <a:solidFill>
                  <a:srgbClr val="374151"/>
                </a:solidFill>
                <a:latin typeface="Söhne"/>
              </a:rPr>
              <a:t>steady</a:t>
            </a:r>
            <a:r>
              <a:rPr lang="zh-CN" altLang="en-US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zh-CN" sz="2800" dirty="0">
                <a:solidFill>
                  <a:srgbClr val="374151"/>
                </a:solidFill>
                <a:latin typeface="Söhne"/>
              </a:rPr>
              <a:t>and</a:t>
            </a:r>
            <a:r>
              <a:rPr lang="zh-CN" altLang="en-US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zh-CN" sz="2800" dirty="0">
                <a:solidFill>
                  <a:srgbClr val="374151"/>
                </a:solidFill>
                <a:latin typeface="Söhne"/>
              </a:rPr>
              <a:t>shows</a:t>
            </a:r>
            <a:r>
              <a:rPr lang="zh-CN" altLang="en-US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zh-CN" sz="2800" dirty="0">
                <a:solidFill>
                  <a:srgbClr val="374151"/>
                </a:solidFill>
                <a:latin typeface="Söhne"/>
              </a:rPr>
              <a:t>more</a:t>
            </a:r>
            <a:r>
              <a:rPr lang="zh-CN" altLang="en-US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zh-CN" sz="2800">
                <a:solidFill>
                  <a:srgbClr val="374151"/>
                </a:solidFill>
                <a:latin typeface="Söhne"/>
              </a:rPr>
              <a:t>potential</a:t>
            </a:r>
            <a:r>
              <a:rPr lang="en-US" sz="2800" b="0" i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City-Specific Strategies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altLang="zh-CN" sz="2800" b="0" i="0" dirty="0">
                <a:solidFill>
                  <a:srgbClr val="374151"/>
                </a:solidFill>
                <a:effectLst/>
                <a:latin typeface="Söhne"/>
              </a:rPr>
              <a:t>In</a:t>
            </a:r>
            <a:r>
              <a:rPr lang="zh-CN" alt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sz="2800" b="0" i="0" dirty="0">
                <a:solidFill>
                  <a:srgbClr val="374151"/>
                </a:solidFill>
                <a:effectLst/>
                <a:latin typeface="Söhne"/>
              </a:rPr>
              <a:t>the</a:t>
            </a:r>
            <a:r>
              <a:rPr lang="zh-CN" alt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sz="2800" dirty="0">
                <a:solidFill>
                  <a:srgbClr val="374151"/>
                </a:solidFill>
                <a:latin typeface="Söhne"/>
              </a:rPr>
              <a:t>most</a:t>
            </a:r>
            <a:r>
              <a:rPr lang="zh-CN" altLang="en-US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zh-CN" sz="2800" dirty="0">
                <a:solidFill>
                  <a:srgbClr val="374151"/>
                </a:solidFill>
                <a:latin typeface="Söhne"/>
              </a:rPr>
              <a:t>profitable</a:t>
            </a:r>
            <a:r>
              <a:rPr lang="zh-CN" altLang="en-US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zh-CN" sz="2800" dirty="0">
                <a:solidFill>
                  <a:srgbClr val="374151"/>
                </a:solidFill>
                <a:latin typeface="Söhne"/>
              </a:rPr>
              <a:t>cities</a:t>
            </a:r>
            <a:r>
              <a:rPr lang="zh-CN" altLang="en-US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zh-CN" sz="2800" dirty="0">
                <a:solidFill>
                  <a:srgbClr val="374151"/>
                </a:solidFill>
                <a:latin typeface="Söhne"/>
              </a:rPr>
              <a:t>we</a:t>
            </a:r>
            <a:r>
              <a:rPr lang="zh-CN" altLang="en-US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zh-CN" sz="2800" dirty="0">
                <a:solidFill>
                  <a:srgbClr val="374151"/>
                </a:solidFill>
                <a:latin typeface="Söhne"/>
              </a:rPr>
              <a:t>identified,</a:t>
            </a:r>
            <a:r>
              <a:rPr lang="zh-CN" altLang="en-US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zh-CN" sz="2800" dirty="0">
                <a:solidFill>
                  <a:srgbClr val="374151"/>
                </a:solidFill>
                <a:latin typeface="Söhne"/>
              </a:rPr>
              <a:t>total</a:t>
            </a:r>
            <a:r>
              <a:rPr lang="zh-CN" altLang="en-US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zh-CN" sz="2800" dirty="0">
                <a:solidFill>
                  <a:srgbClr val="374151"/>
                </a:solidFill>
                <a:latin typeface="Söhne"/>
              </a:rPr>
              <a:t>transactions</a:t>
            </a:r>
            <a:r>
              <a:rPr lang="zh-CN" altLang="en-US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zh-CN" sz="2800" dirty="0">
                <a:solidFill>
                  <a:srgbClr val="374151"/>
                </a:solidFill>
                <a:latin typeface="Söhne"/>
              </a:rPr>
              <a:t>of</a:t>
            </a:r>
            <a:r>
              <a:rPr lang="zh-CN" altLang="en-US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zh-CN" sz="2800" dirty="0">
                <a:solidFill>
                  <a:srgbClr val="374151"/>
                </a:solidFill>
                <a:latin typeface="Söhne"/>
              </a:rPr>
              <a:t>two</a:t>
            </a:r>
            <a:r>
              <a:rPr lang="zh-CN" altLang="en-US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zh-CN" sz="2800" dirty="0">
                <a:solidFill>
                  <a:srgbClr val="374151"/>
                </a:solidFill>
                <a:latin typeface="Söhne"/>
              </a:rPr>
              <a:t>companies</a:t>
            </a:r>
            <a:r>
              <a:rPr lang="zh-CN" altLang="en-US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zh-CN" sz="2800" dirty="0">
                <a:solidFill>
                  <a:srgbClr val="374151"/>
                </a:solidFill>
                <a:latin typeface="Söhne"/>
              </a:rPr>
              <a:t>are</a:t>
            </a:r>
            <a:r>
              <a:rPr lang="zh-CN" altLang="en-US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zh-CN" sz="2800" dirty="0">
                <a:solidFill>
                  <a:srgbClr val="374151"/>
                </a:solidFill>
                <a:latin typeface="Söhne"/>
              </a:rPr>
              <a:t>close.</a:t>
            </a: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810617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endParaRPr lang="en-US" sz="2800" dirty="0">
              <a:solidFill>
                <a:srgbClr val="FF6600"/>
              </a:solidFill>
            </a:endParaRP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12608"/>
            <a:ext cx="8884920" cy="4602052"/>
          </a:xfrm>
        </p:spPr>
        <p:txBody>
          <a:bodyPr>
            <a:normAutofit/>
          </a:bodyPr>
          <a:lstStyle/>
          <a:p>
            <a:r>
              <a:rPr lang="en-US" dirty="0"/>
              <a:t>Background: XYZ, a US-based private firm, intends to explore investment opportunities in Cab Industry, which has experienced remarkable growth recently. As part of their Go-to-Market (G2M) strategy, they aim to gain comprehensive market insights before making any final decisions.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Objective : Leverage data to provide actionable business insights for XYZ firm, supporting their decision-making on which cab company to invest.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pic>
        <p:nvPicPr>
          <p:cNvPr id="5" name="Graphic 4" descr="Taxi with solid fill">
            <a:extLst>
              <a:ext uri="{FF2B5EF4-FFF2-40B4-BE49-F238E27FC236}">
                <a16:creationId xmlns:a16="http://schemas.microsoft.com/office/drawing/2014/main" id="{765841DC-56DE-3A29-E986-19A8D17A0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0917" y="4998009"/>
            <a:ext cx="1645920" cy="1645920"/>
          </a:xfrm>
          <a:prstGeom prst="rect">
            <a:avLst/>
          </a:prstGeom>
        </p:spPr>
      </p:pic>
      <p:pic>
        <p:nvPicPr>
          <p:cNvPr id="10" name="Graphic 9" descr="Coins with solid fill">
            <a:extLst>
              <a:ext uri="{FF2B5EF4-FFF2-40B4-BE49-F238E27FC236}">
                <a16:creationId xmlns:a16="http://schemas.microsoft.com/office/drawing/2014/main" id="{131F9E29-0383-25C9-9F5F-CA8E2A74F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40917" y="1435564"/>
            <a:ext cx="1645920" cy="1645920"/>
          </a:xfrm>
          <a:prstGeom prst="rect">
            <a:avLst/>
          </a:prstGeom>
        </p:spPr>
      </p:pic>
      <p:pic>
        <p:nvPicPr>
          <p:cNvPr id="16" name="Graphic 15" descr="Transfer with solid fill">
            <a:extLst>
              <a:ext uri="{FF2B5EF4-FFF2-40B4-BE49-F238E27FC236}">
                <a16:creationId xmlns:a16="http://schemas.microsoft.com/office/drawing/2014/main" id="{27DBEA2F-D0FC-09CA-2BA4-8E9DD36D73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10332719" y="3429000"/>
            <a:ext cx="1271237" cy="127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3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17637"/>
            <a:ext cx="8884920" cy="49970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3900" dirty="0"/>
          </a:p>
          <a:p>
            <a:r>
              <a:rPr lang="en-US" sz="3900" dirty="0"/>
              <a:t>Data Preprocessing</a:t>
            </a:r>
          </a:p>
          <a:p>
            <a:endParaRPr lang="en-US" sz="3900" dirty="0"/>
          </a:p>
          <a:p>
            <a:r>
              <a:rPr lang="en-US" sz="3900" dirty="0"/>
              <a:t>Hypothesis Generation</a:t>
            </a:r>
          </a:p>
          <a:p>
            <a:endParaRPr lang="en-US" sz="3900" dirty="0"/>
          </a:p>
          <a:p>
            <a:r>
              <a:rPr lang="en-US" sz="3900" dirty="0"/>
              <a:t>Explorative Data Analysis</a:t>
            </a:r>
          </a:p>
          <a:p>
            <a:endParaRPr lang="en-US" sz="3900" dirty="0"/>
          </a:p>
          <a:p>
            <a:r>
              <a:rPr lang="en-US" sz="3900" dirty="0"/>
              <a:t>Data Visualization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</a:p>
        </p:txBody>
      </p:sp>
      <p:pic>
        <p:nvPicPr>
          <p:cNvPr id="7" name="Graphic 6" descr="Bar chart with solid fill">
            <a:extLst>
              <a:ext uri="{FF2B5EF4-FFF2-40B4-BE49-F238E27FC236}">
                <a16:creationId xmlns:a16="http://schemas.microsoft.com/office/drawing/2014/main" id="{A5B84559-0EA8-7A84-3035-66AD6B8C8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6920" y="2194562"/>
            <a:ext cx="1645919" cy="1645919"/>
          </a:xfrm>
          <a:prstGeom prst="rect">
            <a:avLst/>
          </a:prstGeom>
        </p:spPr>
      </p:pic>
      <p:pic>
        <p:nvPicPr>
          <p:cNvPr id="9" name="Graphic 8" descr="Statistics with solid fill">
            <a:extLst>
              <a:ext uri="{FF2B5EF4-FFF2-40B4-BE49-F238E27FC236}">
                <a16:creationId xmlns:a16="http://schemas.microsoft.com/office/drawing/2014/main" id="{A89BCFB6-1DC1-971F-8E73-FF6B988A7B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6144" y="4617404"/>
            <a:ext cx="1645918" cy="1645918"/>
          </a:xfrm>
          <a:prstGeom prst="rect">
            <a:avLst/>
          </a:prstGeom>
        </p:spPr>
      </p:pic>
      <p:pic>
        <p:nvPicPr>
          <p:cNvPr id="12" name="Graphic 11" descr="Folder Search with solid fill">
            <a:extLst>
              <a:ext uri="{FF2B5EF4-FFF2-40B4-BE49-F238E27FC236}">
                <a16:creationId xmlns:a16="http://schemas.microsoft.com/office/drawing/2014/main" id="{7D0CB047-755E-82B6-31A5-DE612A9DDD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46920" y="4617404"/>
            <a:ext cx="1645918" cy="1645918"/>
          </a:xfrm>
          <a:prstGeom prst="rect">
            <a:avLst/>
          </a:prstGeom>
        </p:spPr>
      </p:pic>
      <p:pic>
        <p:nvPicPr>
          <p:cNvPr id="14" name="Graphic 13" descr="Research with solid fill">
            <a:extLst>
              <a:ext uri="{FF2B5EF4-FFF2-40B4-BE49-F238E27FC236}">
                <a16:creationId xmlns:a16="http://schemas.microsoft.com/office/drawing/2014/main" id="{0AD6D0BD-B036-EA6B-64BD-30D5554233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56144" y="2194562"/>
            <a:ext cx="1645918" cy="164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5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EDA  </a:t>
            </a:r>
          </a:p>
        </p:txBody>
      </p:sp>
      <p:pic>
        <p:nvPicPr>
          <p:cNvPr id="10" name="Picture 9" descr="A graph of a company&#10;&#10;Description automatically generated">
            <a:extLst>
              <a:ext uri="{FF2B5EF4-FFF2-40B4-BE49-F238E27FC236}">
                <a16:creationId xmlns:a16="http://schemas.microsoft.com/office/drawing/2014/main" id="{D658A9D3-ACF2-7712-1267-E5D0B1FCD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19" y="1417638"/>
            <a:ext cx="7271127" cy="53943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A4EF49-EEF7-8CB6-ECC3-7ABF8691425E}"/>
              </a:ext>
            </a:extLst>
          </p:cNvPr>
          <p:cNvSpPr txBox="1"/>
          <p:nvPr/>
        </p:nvSpPr>
        <p:spPr>
          <a:xfrm>
            <a:off x="8214361" y="2801838"/>
            <a:ext cx="33223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terms of total transactions, Yellow Cab is significantly more than Pink Cab</a:t>
            </a:r>
          </a:p>
        </p:txBody>
      </p:sp>
    </p:spTree>
    <p:extLst>
      <p:ext uri="{BB962C8B-B14F-4D97-AF65-F5344CB8AC3E}">
        <p14:creationId xmlns:p14="http://schemas.microsoft.com/office/powerpoint/2010/main" val="3691221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Price and Cost per trip by Company </a:t>
            </a:r>
          </a:p>
        </p:txBody>
      </p:sp>
      <p:pic>
        <p:nvPicPr>
          <p:cNvPr id="3" name="Picture 2" descr="A chart of different colored squares&#10;&#10;Description automatically generated">
            <a:extLst>
              <a:ext uri="{FF2B5EF4-FFF2-40B4-BE49-F238E27FC236}">
                <a16:creationId xmlns:a16="http://schemas.microsoft.com/office/drawing/2014/main" id="{1E217771-6B9C-E677-6BF2-E873D061E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3807"/>
            <a:ext cx="6096000" cy="4582228"/>
          </a:xfrm>
          <a:prstGeom prst="rect">
            <a:avLst/>
          </a:prstGeom>
        </p:spPr>
      </p:pic>
      <p:pic>
        <p:nvPicPr>
          <p:cNvPr id="7" name="Picture 6" descr="A chart of a company&#10;&#10;Description automatically generated">
            <a:extLst>
              <a:ext uri="{FF2B5EF4-FFF2-40B4-BE49-F238E27FC236}">
                <a16:creationId xmlns:a16="http://schemas.microsoft.com/office/drawing/2014/main" id="{7D7E4AA9-AE52-830B-4A9B-35738AAEB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202" y="1643719"/>
            <a:ext cx="6089798" cy="471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56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Profit by Company  </a:t>
            </a:r>
          </a:p>
        </p:txBody>
      </p:sp>
      <p:pic>
        <p:nvPicPr>
          <p:cNvPr id="3" name="Picture 2" descr="A graph of a graph showing a graph of a company&#10;&#10;Description automatically generated">
            <a:extLst>
              <a:ext uri="{FF2B5EF4-FFF2-40B4-BE49-F238E27FC236}">
                <a16:creationId xmlns:a16="http://schemas.microsoft.com/office/drawing/2014/main" id="{E515FA5C-1FFC-AF22-A861-EDF1EAC81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1432877"/>
            <a:ext cx="7208520" cy="54456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EA5D72-6863-1B87-E801-90DA37AB4277}"/>
              </a:ext>
            </a:extLst>
          </p:cNvPr>
          <p:cNvSpPr txBox="1"/>
          <p:nvPr/>
        </p:nvSpPr>
        <p:spPr>
          <a:xfrm>
            <a:off x="8122920" y="3463195"/>
            <a:ext cx="35204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Generally, Yellow Cab has better profitability than Pink Cab</a:t>
            </a:r>
          </a:p>
        </p:txBody>
      </p:sp>
    </p:spTree>
    <p:extLst>
      <p:ext uri="{BB962C8B-B14F-4D97-AF65-F5344CB8AC3E}">
        <p14:creationId xmlns:p14="http://schemas.microsoft.com/office/powerpoint/2010/main" val="3506152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Transactions by City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A4EF49-EEF7-8CB6-ECC3-7ABF8691425E}"/>
              </a:ext>
            </a:extLst>
          </p:cNvPr>
          <p:cNvSpPr txBox="1"/>
          <p:nvPr/>
        </p:nvSpPr>
        <p:spPr>
          <a:xfrm>
            <a:off x="7391400" y="1917918"/>
            <a:ext cx="46634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Big cities have significantly more transactions.</a:t>
            </a:r>
          </a:p>
          <a:p>
            <a:endParaRPr lang="en-US" sz="2800" dirty="0"/>
          </a:p>
          <a:p>
            <a:r>
              <a:rPr lang="en-US" sz="2800" dirty="0"/>
              <a:t>Significant Cities:</a:t>
            </a:r>
          </a:p>
          <a:p>
            <a:r>
              <a:rPr lang="en-US" sz="2800" dirty="0"/>
              <a:t>  -New York</a:t>
            </a:r>
          </a:p>
          <a:p>
            <a:pPr algn="just"/>
            <a:r>
              <a:rPr lang="en-US" sz="2800" dirty="0"/>
              <a:t>  -Los Angles</a:t>
            </a:r>
          </a:p>
          <a:p>
            <a:r>
              <a:rPr lang="en-US" sz="2800" dirty="0"/>
              <a:t>  -Boston</a:t>
            </a:r>
          </a:p>
          <a:p>
            <a:r>
              <a:rPr lang="en-US" sz="2800" dirty="0"/>
              <a:t>  -Washington</a:t>
            </a:r>
          </a:p>
          <a:p>
            <a:r>
              <a:rPr lang="en-US" sz="2800" dirty="0"/>
              <a:t>  -Chicago</a:t>
            </a:r>
          </a:p>
          <a:p>
            <a:r>
              <a:rPr lang="en-US" sz="2800" dirty="0"/>
              <a:t>  -San Diego</a:t>
            </a:r>
          </a:p>
          <a:p>
            <a:endParaRPr lang="en-US" sz="2800" dirty="0"/>
          </a:p>
        </p:txBody>
      </p:sp>
      <p:pic>
        <p:nvPicPr>
          <p:cNvPr id="3" name="Picture 2" descr="A graph of a number of transactions&#10;&#10;Description automatically generated">
            <a:extLst>
              <a:ext uri="{FF2B5EF4-FFF2-40B4-BE49-F238E27FC236}">
                <a16:creationId xmlns:a16="http://schemas.microsoft.com/office/drawing/2014/main" id="{79B20A80-180D-88B4-9DA9-1A2D75B23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6"/>
            <a:ext cx="7391400" cy="545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61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Profitability by Cities</a:t>
            </a:r>
          </a:p>
        </p:txBody>
      </p:sp>
      <p:pic>
        <p:nvPicPr>
          <p:cNvPr id="3" name="Picture 2" descr="A graph of a graph of a number of different colored bars&#10;&#10;Description automatically generated">
            <a:extLst>
              <a:ext uri="{FF2B5EF4-FFF2-40B4-BE49-F238E27FC236}">
                <a16:creationId xmlns:a16="http://schemas.microsoft.com/office/drawing/2014/main" id="{4735A738-45CD-FEEC-5989-B7D8CEE5B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571" y="1371600"/>
            <a:ext cx="9330858" cy="552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01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</TotalTime>
  <Words>283</Words>
  <Application>Microsoft Macintosh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Söhne</vt:lpstr>
      <vt:lpstr>Arial</vt:lpstr>
      <vt:lpstr>Calibri</vt:lpstr>
      <vt:lpstr>Calibri Light</vt:lpstr>
      <vt:lpstr>Office Theme</vt:lpstr>
      <vt:lpstr>PowerPoint Presentation</vt:lpstr>
      <vt:lpstr>   Agenda</vt:lpstr>
      <vt:lpstr>Problem Statement</vt:lpstr>
      <vt:lpstr>Approach</vt:lpstr>
      <vt:lpstr>EDA  </vt:lpstr>
      <vt:lpstr>Price and Cost per trip by Company </vt:lpstr>
      <vt:lpstr>Profit by Company  </vt:lpstr>
      <vt:lpstr>Transactions by City  </vt:lpstr>
      <vt:lpstr>Profitability by Cities</vt:lpstr>
      <vt:lpstr>City-wise Cab Users by Company</vt:lpstr>
      <vt:lpstr>Yearly growth by Company</vt:lpstr>
      <vt:lpstr>Seasonaly growth by Company</vt:lpstr>
      <vt:lpstr>EDA  Summary</vt:lpstr>
      <vt:lpstr>Recommendation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OliverHu</dc:creator>
  <cp:lastModifiedBy>OliverHu</cp:lastModifiedBy>
  <cp:revision>1</cp:revision>
  <dcterms:created xsi:type="dcterms:W3CDTF">2023-07-20T20:34:14Z</dcterms:created>
  <dcterms:modified xsi:type="dcterms:W3CDTF">2023-07-21T04:09:05Z</dcterms:modified>
</cp:coreProperties>
</file>