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70" r:id="rId5"/>
    <p:sldId id="271" r:id="rId6"/>
    <p:sldId id="283" r:id="rId7"/>
    <p:sldId id="284" r:id="rId8"/>
    <p:sldId id="285" r:id="rId9"/>
    <p:sldId id="273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276" r:id="rId38"/>
    <p:sldId id="268" r:id="rId39"/>
    <p:sldId id="2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737"/>
  </p:normalViewPr>
  <p:slideViewPr>
    <p:cSldViewPr snapToGrid="0">
      <p:cViewPr varScale="1">
        <p:scale>
          <a:sx n="87" d="100"/>
          <a:sy n="8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200404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Cross-Selling Data Analysis</a:t>
            </a:r>
          </a:p>
          <a:p>
            <a:r>
              <a:rPr lang="en-US" sz="4000" dirty="0"/>
              <a:t>&lt;Virtual Internship&gt;</a:t>
            </a:r>
          </a:p>
          <a:p>
            <a:endParaRPr lang="en-US" sz="4000" dirty="0"/>
          </a:p>
          <a:p>
            <a:r>
              <a:rPr lang="en-US" sz="2800" b="1" dirty="0"/>
              <a:t>&lt;20-Sep-2023&gt;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Long-term Deposit</a:t>
            </a:r>
          </a:p>
        </p:txBody>
      </p:sp>
      <p:pic>
        <p:nvPicPr>
          <p:cNvPr id="3" name="Picture 2" descr="A group of pie charts&#10;&#10;Description automatically generated">
            <a:extLst>
              <a:ext uri="{FF2B5EF4-FFF2-40B4-BE49-F238E27FC236}">
                <a16:creationId xmlns:a16="http://schemas.microsoft.com/office/drawing/2014/main" id="{3DD27D9B-2D5B-4F4E-3740-49D7F4B0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84" y="1396314"/>
            <a:ext cx="85801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8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Long-term Deposit</a:t>
            </a:r>
          </a:p>
        </p:txBody>
      </p:sp>
      <p:pic>
        <p:nvPicPr>
          <p:cNvPr id="7" name="Picture 6" descr="A group of blue and orange circles with text&#10;&#10;Description automatically generated">
            <a:extLst>
              <a:ext uri="{FF2B5EF4-FFF2-40B4-BE49-F238E27FC236}">
                <a16:creationId xmlns:a16="http://schemas.microsoft.com/office/drawing/2014/main" id="{F6301683-44CC-0F22-FD92-11B1DEABA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03" y="1406546"/>
            <a:ext cx="8513805" cy="55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Long-term Deposit</a:t>
            </a:r>
          </a:p>
        </p:txBody>
      </p:sp>
      <p:pic>
        <p:nvPicPr>
          <p:cNvPr id="7" name="Picture 6" descr="A group of pie charts&#10;&#10;Description automatically generated">
            <a:extLst>
              <a:ext uri="{FF2B5EF4-FFF2-40B4-BE49-F238E27FC236}">
                <a16:creationId xmlns:a16="http://schemas.microsoft.com/office/drawing/2014/main" id="{59FC335D-D4D7-0E96-E722-54D1867C2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23" y="1375858"/>
            <a:ext cx="8205555" cy="55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Long-term Deposit</a:t>
            </a:r>
          </a:p>
        </p:txBody>
      </p:sp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D1BA459F-03A8-97EB-A5E0-7351D0A4A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" y="1986280"/>
            <a:ext cx="5604956" cy="417677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56DFC6C-9207-777A-0DBC-4AB3C3F24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23350"/>
            <a:ext cx="5604955" cy="406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88AA9-91BE-B9C7-88AA-E53D2EB4EB97}"/>
              </a:ext>
            </a:extLst>
          </p:cNvPr>
          <p:cNvSpPr txBox="1"/>
          <p:nvPr/>
        </p:nvSpPr>
        <p:spPr>
          <a:xfrm>
            <a:off x="1813070" y="1609638"/>
            <a:ext cx="342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Gross Income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9A13E-23A5-9376-5336-A5A851532A0A}"/>
              </a:ext>
            </a:extLst>
          </p:cNvPr>
          <p:cNvSpPr txBox="1"/>
          <p:nvPr/>
        </p:nvSpPr>
        <p:spPr>
          <a:xfrm>
            <a:off x="7051594" y="1609637"/>
            <a:ext cx="411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 Seniority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5432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Long-term Deposit</a:t>
            </a:r>
          </a:p>
        </p:txBody>
      </p:sp>
      <p:pic>
        <p:nvPicPr>
          <p:cNvPr id="7" name="Picture 6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C4DFB04F-A860-EBA3-39BA-2236CEC6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1417637"/>
            <a:ext cx="7895967" cy="5440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DE8C5-8E07-5A9C-2458-DD7DD72988B3}"/>
              </a:ext>
            </a:extLst>
          </p:cNvPr>
          <p:cNvSpPr txBox="1"/>
          <p:nvPr/>
        </p:nvSpPr>
        <p:spPr>
          <a:xfrm>
            <a:off x="8353168" y="2527480"/>
            <a:ext cx="3616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Customers from </a:t>
            </a:r>
          </a:p>
          <a:p>
            <a:r>
              <a:rPr lang="en-US" sz="3200" dirty="0"/>
              <a:t>KAT, KFC and KFA should be our target</a:t>
            </a:r>
          </a:p>
        </p:txBody>
      </p:sp>
    </p:spTree>
    <p:extLst>
      <p:ext uri="{BB962C8B-B14F-4D97-AF65-F5344CB8AC3E}">
        <p14:creationId xmlns:p14="http://schemas.microsoft.com/office/powerpoint/2010/main" val="152052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Long-term Deposit</a:t>
            </a:r>
          </a:p>
        </p:txBody>
      </p:sp>
      <p:pic>
        <p:nvPicPr>
          <p:cNvPr id="3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F43EF5E9-A2C9-B207-E7DE-25E8541C3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" y="1371600"/>
            <a:ext cx="8417010" cy="5440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42099-6EC9-597D-2AE7-16F1226ABA89}"/>
              </a:ext>
            </a:extLst>
          </p:cNvPr>
          <p:cNvSpPr txBox="1"/>
          <p:nvPr/>
        </p:nvSpPr>
        <p:spPr>
          <a:xfrm>
            <a:off x="8515865" y="2397948"/>
            <a:ext cx="36761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Customers from Madrid, Barcelona and Valencia should be our target</a:t>
            </a:r>
          </a:p>
        </p:txBody>
      </p:sp>
    </p:spTree>
    <p:extLst>
      <p:ext uri="{BB962C8B-B14F-4D97-AF65-F5344CB8AC3E}">
        <p14:creationId xmlns:p14="http://schemas.microsoft.com/office/powerpoint/2010/main" val="245870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A5D72-6863-1B87-E801-90DA37AB4277}"/>
              </a:ext>
            </a:extLst>
          </p:cNvPr>
          <p:cNvSpPr txBox="1"/>
          <p:nvPr/>
        </p:nvSpPr>
        <p:spPr>
          <a:xfrm>
            <a:off x="7665720" y="3182388"/>
            <a:ext cx="4130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group 18-35, and 36-65 years old are the largest age group choosing long-term deposit</a:t>
            </a:r>
          </a:p>
        </p:txBody>
      </p:sp>
      <p:pic>
        <p:nvPicPr>
          <p:cNvPr id="3" name="Picture 2" descr="A pie chart with numbers and a number of people&#10;&#10;Description automatically generated">
            <a:extLst>
              <a:ext uri="{FF2B5EF4-FFF2-40B4-BE49-F238E27FC236}">
                <a16:creationId xmlns:a16="http://schemas.microsoft.com/office/drawing/2014/main" id="{57FEE304-130A-4F8D-1F79-5332CBF1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2" y="1417637"/>
            <a:ext cx="6808008" cy="54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3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 Account</a:t>
            </a:r>
          </a:p>
        </p:txBody>
      </p:sp>
      <p:pic>
        <p:nvPicPr>
          <p:cNvPr id="10" name="Picture 9" descr="A group of pie charts&#10;&#10;Description automatically generated">
            <a:extLst>
              <a:ext uri="{FF2B5EF4-FFF2-40B4-BE49-F238E27FC236}">
                <a16:creationId xmlns:a16="http://schemas.microsoft.com/office/drawing/2014/main" id="{779280CB-E233-1689-44F2-67DAB153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00" y="1417636"/>
            <a:ext cx="8274642" cy="54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 Account</a:t>
            </a:r>
          </a:p>
        </p:txBody>
      </p:sp>
      <p:pic>
        <p:nvPicPr>
          <p:cNvPr id="10" name="Picture 9" descr="A group of pie charts&#10;&#10;Description automatically generated">
            <a:extLst>
              <a:ext uri="{FF2B5EF4-FFF2-40B4-BE49-F238E27FC236}">
                <a16:creationId xmlns:a16="http://schemas.microsoft.com/office/drawing/2014/main" id="{6302AD38-7FA5-0809-D295-5E61FD46E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50" y="1417637"/>
            <a:ext cx="8200899" cy="54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5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 Account</a:t>
            </a:r>
          </a:p>
        </p:txBody>
      </p:sp>
      <p:pic>
        <p:nvPicPr>
          <p:cNvPr id="10" name="Picture 9" descr="A group of pie charts&#10;&#10;Description automatically generated">
            <a:extLst>
              <a:ext uri="{FF2B5EF4-FFF2-40B4-BE49-F238E27FC236}">
                <a16:creationId xmlns:a16="http://schemas.microsoft.com/office/drawing/2014/main" id="{9E8CE1A4-1489-509A-3CFA-AFF3C17D7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27" y="1386348"/>
            <a:ext cx="8168946" cy="54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General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Further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88AA9-91BE-B9C7-88AA-E53D2EB4EB97}"/>
              </a:ext>
            </a:extLst>
          </p:cNvPr>
          <p:cNvSpPr txBox="1"/>
          <p:nvPr/>
        </p:nvSpPr>
        <p:spPr>
          <a:xfrm>
            <a:off x="1813070" y="1609638"/>
            <a:ext cx="342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Gross Income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9A13E-23A5-9376-5336-A5A851532A0A}"/>
              </a:ext>
            </a:extLst>
          </p:cNvPr>
          <p:cNvSpPr txBox="1"/>
          <p:nvPr/>
        </p:nvSpPr>
        <p:spPr>
          <a:xfrm>
            <a:off x="7051594" y="1609637"/>
            <a:ext cx="411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 Seniority Distribution</a:t>
            </a:r>
          </a:p>
        </p:txBody>
      </p:sp>
      <p:pic>
        <p:nvPicPr>
          <p:cNvPr id="17" name="Picture 16" descr="A graph with a blue line&#10;&#10;Description automatically generated">
            <a:extLst>
              <a:ext uri="{FF2B5EF4-FFF2-40B4-BE49-F238E27FC236}">
                <a16:creationId xmlns:a16="http://schemas.microsoft.com/office/drawing/2014/main" id="{6FD0184F-D234-A184-84CF-666AF57C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5" y="2309341"/>
            <a:ext cx="5283200" cy="3937000"/>
          </a:xfrm>
          <a:prstGeom prst="rect">
            <a:avLst/>
          </a:prstGeom>
        </p:spPr>
      </p:pic>
      <p:pic>
        <p:nvPicPr>
          <p:cNvPr id="19" name="Picture 1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41501D0-1D23-5ECA-52E1-9A667DECA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03" y="2239491"/>
            <a:ext cx="49911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DE8C5-8E07-5A9C-2458-DD7DD72988B3}"/>
              </a:ext>
            </a:extLst>
          </p:cNvPr>
          <p:cNvSpPr txBox="1"/>
          <p:nvPr/>
        </p:nvSpPr>
        <p:spPr>
          <a:xfrm>
            <a:off x="8217244" y="2397948"/>
            <a:ext cx="3974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Customers from </a:t>
            </a:r>
          </a:p>
          <a:p>
            <a:r>
              <a:rPr lang="en-US" sz="3200" dirty="0"/>
              <a:t>KAT, KFC, KHE and KFA should be our target</a:t>
            </a:r>
          </a:p>
        </p:txBody>
      </p:sp>
      <p:pic>
        <p:nvPicPr>
          <p:cNvPr id="13" name="Picture 12" descr="A graph with colorful bars&#10;&#10;Description automatically generated">
            <a:extLst>
              <a:ext uri="{FF2B5EF4-FFF2-40B4-BE49-F238E27FC236}">
                <a16:creationId xmlns:a16="http://schemas.microsoft.com/office/drawing/2014/main" id="{8A226E40-55FE-C889-5390-9BCC5ACBC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8" y="1417637"/>
            <a:ext cx="7974785" cy="53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6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42099-6EC9-597D-2AE7-16F1226ABA89}"/>
              </a:ext>
            </a:extLst>
          </p:cNvPr>
          <p:cNvSpPr txBox="1"/>
          <p:nvPr/>
        </p:nvSpPr>
        <p:spPr>
          <a:xfrm>
            <a:off x="8649728" y="2527480"/>
            <a:ext cx="35422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Customers from Madrid, Barcelona, Sevilla, and Valencia should be our target</a:t>
            </a:r>
          </a:p>
        </p:txBody>
      </p:sp>
      <p:pic>
        <p:nvPicPr>
          <p:cNvPr id="11" name="Picture 10" descr="A graph with colorful squares&#10;&#10;Description automatically generated">
            <a:extLst>
              <a:ext uri="{FF2B5EF4-FFF2-40B4-BE49-F238E27FC236}">
                <a16:creationId xmlns:a16="http://schemas.microsoft.com/office/drawing/2014/main" id="{789A51A8-4416-CE82-6CE3-273AE48B8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5" y="1417637"/>
            <a:ext cx="8476734" cy="5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A5D72-6863-1B87-E801-90DA37AB4277}"/>
              </a:ext>
            </a:extLst>
          </p:cNvPr>
          <p:cNvSpPr txBox="1"/>
          <p:nvPr/>
        </p:nvSpPr>
        <p:spPr>
          <a:xfrm>
            <a:off x="7665720" y="3182388"/>
            <a:ext cx="4130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group 36-65 years old are the largest age group choosing long-term deposit</a:t>
            </a:r>
          </a:p>
        </p:txBody>
      </p:sp>
      <p:pic>
        <p:nvPicPr>
          <p:cNvPr id="7" name="Picture 6" descr="A pie chart with numbers and a number of people&#10;&#10;Description automatically generated">
            <a:extLst>
              <a:ext uri="{FF2B5EF4-FFF2-40B4-BE49-F238E27FC236}">
                <a16:creationId xmlns:a16="http://schemas.microsoft.com/office/drawing/2014/main" id="{BC0F52C8-8F6D-0593-C693-971E56B93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8" y="1371600"/>
            <a:ext cx="6932315" cy="55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E-Account</a:t>
            </a:r>
          </a:p>
        </p:txBody>
      </p:sp>
      <p:pic>
        <p:nvPicPr>
          <p:cNvPr id="8" name="Picture 7" descr="A group of pie charts&#10;&#10;Description automatically generated">
            <a:extLst>
              <a:ext uri="{FF2B5EF4-FFF2-40B4-BE49-F238E27FC236}">
                <a16:creationId xmlns:a16="http://schemas.microsoft.com/office/drawing/2014/main" id="{7304AE8D-93D9-2C19-E8DD-48D1A25CC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53" y="1417636"/>
            <a:ext cx="8259893" cy="54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19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E-Account</a:t>
            </a:r>
          </a:p>
        </p:txBody>
      </p:sp>
      <p:pic>
        <p:nvPicPr>
          <p:cNvPr id="8" name="Picture 7" descr="A group of blue circles with orange numbers&#10;&#10;Description automatically generated">
            <a:extLst>
              <a:ext uri="{FF2B5EF4-FFF2-40B4-BE49-F238E27FC236}">
                <a16:creationId xmlns:a16="http://schemas.microsoft.com/office/drawing/2014/main" id="{937CD0BA-EB0E-ED38-1D8A-8F4FAFAE1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43" y="1417637"/>
            <a:ext cx="8187813" cy="54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3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E-Account</a:t>
            </a:r>
          </a:p>
        </p:txBody>
      </p:sp>
      <p:pic>
        <p:nvPicPr>
          <p:cNvPr id="8" name="Picture 7" descr="A group of pie charts&#10;&#10;Description automatically generated">
            <a:extLst>
              <a:ext uri="{FF2B5EF4-FFF2-40B4-BE49-F238E27FC236}">
                <a16:creationId xmlns:a16="http://schemas.microsoft.com/office/drawing/2014/main" id="{79630CF5-2DD1-74F9-D4C7-5CE472584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27" y="1417637"/>
            <a:ext cx="7901549" cy="53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0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88AA9-91BE-B9C7-88AA-E53D2EB4EB97}"/>
              </a:ext>
            </a:extLst>
          </p:cNvPr>
          <p:cNvSpPr txBox="1"/>
          <p:nvPr/>
        </p:nvSpPr>
        <p:spPr>
          <a:xfrm>
            <a:off x="1813070" y="1609638"/>
            <a:ext cx="342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Gross Income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9A13E-23A5-9376-5336-A5A851532A0A}"/>
              </a:ext>
            </a:extLst>
          </p:cNvPr>
          <p:cNvSpPr txBox="1"/>
          <p:nvPr/>
        </p:nvSpPr>
        <p:spPr>
          <a:xfrm>
            <a:off x="7051594" y="1609637"/>
            <a:ext cx="411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 Seniority Distribution</a:t>
            </a:r>
          </a:p>
        </p:txBody>
      </p:sp>
      <p:pic>
        <p:nvPicPr>
          <p:cNvPr id="13" name="Picture 12" descr="A graph with a blue line&#10;&#10;Description automatically generated">
            <a:extLst>
              <a:ext uri="{FF2B5EF4-FFF2-40B4-BE49-F238E27FC236}">
                <a16:creationId xmlns:a16="http://schemas.microsoft.com/office/drawing/2014/main" id="{B825B0E9-B345-7DC5-5B29-6BEF88FA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146525"/>
            <a:ext cx="5283200" cy="3937000"/>
          </a:xfrm>
          <a:prstGeom prst="rect">
            <a:avLst/>
          </a:prstGeom>
        </p:spPr>
      </p:pic>
      <p:pic>
        <p:nvPicPr>
          <p:cNvPr id="15" name="Picture 14" descr="A graph with a bar&#10;&#10;Description automatically generated">
            <a:extLst>
              <a:ext uri="{FF2B5EF4-FFF2-40B4-BE49-F238E27FC236}">
                <a16:creationId xmlns:a16="http://schemas.microsoft.com/office/drawing/2014/main" id="{9012B8D9-EEF4-2580-0BEC-345D4FA58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03" y="2071302"/>
            <a:ext cx="49911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9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DE8C5-8E07-5A9C-2458-DD7DD72988B3}"/>
              </a:ext>
            </a:extLst>
          </p:cNvPr>
          <p:cNvSpPr txBox="1"/>
          <p:nvPr/>
        </p:nvSpPr>
        <p:spPr>
          <a:xfrm>
            <a:off x="8217244" y="2397948"/>
            <a:ext cx="3974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Customers from </a:t>
            </a:r>
          </a:p>
          <a:p>
            <a:r>
              <a:rPr lang="en-US" sz="3200" dirty="0"/>
              <a:t>KAT, KFC and KFA should be our target</a:t>
            </a:r>
          </a:p>
        </p:txBody>
      </p:sp>
      <p:pic>
        <p:nvPicPr>
          <p:cNvPr id="9" name="Picture 8" descr="A graph with numbers and bars&#10;&#10;Description automatically generated with medium confidence">
            <a:extLst>
              <a:ext uri="{FF2B5EF4-FFF2-40B4-BE49-F238E27FC236}">
                <a16:creationId xmlns:a16="http://schemas.microsoft.com/office/drawing/2014/main" id="{D240ECF9-9FCB-FF90-E240-E3E3F2E6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2" y="1417637"/>
            <a:ext cx="8013687" cy="53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1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42099-6EC9-597D-2AE7-16F1226ABA89}"/>
              </a:ext>
            </a:extLst>
          </p:cNvPr>
          <p:cNvSpPr txBox="1"/>
          <p:nvPr/>
        </p:nvSpPr>
        <p:spPr>
          <a:xfrm>
            <a:off x="8649729" y="2527480"/>
            <a:ext cx="3369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Customers from Madrid, Barcelona, and Valencia should be our target</a:t>
            </a:r>
          </a:p>
        </p:txBody>
      </p:sp>
      <p:pic>
        <p:nvPicPr>
          <p:cNvPr id="9" name="Picture 8" descr="A graph with colorful squares&#10;&#10;Description automatically generated">
            <a:extLst>
              <a:ext uri="{FF2B5EF4-FFF2-40B4-BE49-F238E27FC236}">
                <a16:creationId xmlns:a16="http://schemas.microsoft.com/office/drawing/2014/main" id="{AFC50769-207D-A815-6060-6FE65979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4" y="1417637"/>
            <a:ext cx="8467536" cy="53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9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45" y="1812608"/>
            <a:ext cx="9359144" cy="4602052"/>
          </a:xfrm>
        </p:spPr>
        <p:txBody>
          <a:bodyPr>
            <a:normAutofit/>
          </a:bodyPr>
          <a:lstStyle/>
          <a:p>
            <a:r>
              <a:rPr lang="en-US" dirty="0"/>
              <a:t>Background: XYZ, a US-based private firm, intends to explore investment opportunities in Cab Industry, which has experienced remarkable growth recently. As part of their Go-to-Market (G2M) strategy, they aim to gain comprehensive market insights before making any final decisions.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 : Leverage data to provide actionable business insights for XYZ firm, supporting their decision-making on which cab company to invest.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pic>
        <p:nvPicPr>
          <p:cNvPr id="7" name="Graphic 6" descr="Bank check with solid fill">
            <a:extLst>
              <a:ext uri="{FF2B5EF4-FFF2-40B4-BE49-F238E27FC236}">
                <a16:creationId xmlns:a16="http://schemas.microsoft.com/office/drawing/2014/main" id="{0C143970-36F4-4193-2298-6BEE3F9E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0917" y="1501851"/>
            <a:ext cx="1645920" cy="1645920"/>
          </a:xfrm>
          <a:prstGeom prst="rect">
            <a:avLst/>
          </a:prstGeom>
        </p:spPr>
      </p:pic>
      <p:pic>
        <p:nvPicPr>
          <p:cNvPr id="9" name="Graphic 8" descr="Sort with solid fill">
            <a:extLst>
              <a:ext uri="{FF2B5EF4-FFF2-40B4-BE49-F238E27FC236}">
                <a16:creationId xmlns:a16="http://schemas.microsoft.com/office/drawing/2014/main" id="{FAF5DD2A-6130-040B-3BD1-FC41B8922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1417" y="3221838"/>
            <a:ext cx="1264920" cy="1264920"/>
          </a:xfrm>
          <a:prstGeom prst="rect">
            <a:avLst/>
          </a:prstGeom>
        </p:spPr>
      </p:pic>
      <p:pic>
        <p:nvPicPr>
          <p:cNvPr id="12" name="Graphic 11" descr="Coins with solid fill">
            <a:extLst>
              <a:ext uri="{FF2B5EF4-FFF2-40B4-BE49-F238E27FC236}">
                <a16:creationId xmlns:a16="http://schemas.microsoft.com/office/drawing/2014/main" id="{DB8DDD0C-E63F-1AE1-BBE2-3A79F0D26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0917" y="4768740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Debit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A5D72-6863-1B87-E801-90DA37AB4277}"/>
              </a:ext>
            </a:extLst>
          </p:cNvPr>
          <p:cNvSpPr txBox="1"/>
          <p:nvPr/>
        </p:nvSpPr>
        <p:spPr>
          <a:xfrm>
            <a:off x="7665720" y="3182388"/>
            <a:ext cx="4130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group 36-65 years old are the largest age group choosing long-term deposit</a:t>
            </a:r>
          </a:p>
        </p:txBody>
      </p:sp>
      <p:pic>
        <p:nvPicPr>
          <p:cNvPr id="7" name="Picture 6" descr="A pie chart with numbers and a blue and green triangle&#10;&#10;Description automatically generated">
            <a:extLst>
              <a:ext uri="{FF2B5EF4-FFF2-40B4-BE49-F238E27FC236}">
                <a16:creationId xmlns:a16="http://schemas.microsoft.com/office/drawing/2014/main" id="{7E0C1261-C56C-FFE1-0F01-39A6B0641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1401096"/>
            <a:ext cx="6827520" cy="54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0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Debit</a:t>
            </a:r>
          </a:p>
        </p:txBody>
      </p:sp>
      <p:pic>
        <p:nvPicPr>
          <p:cNvPr id="3" name="Picture 2" descr="A group of pie charts&#10;&#10;Description automatically generated">
            <a:extLst>
              <a:ext uri="{FF2B5EF4-FFF2-40B4-BE49-F238E27FC236}">
                <a16:creationId xmlns:a16="http://schemas.microsoft.com/office/drawing/2014/main" id="{FE3471F8-3D39-5DA9-74E8-195D5656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00" y="1417636"/>
            <a:ext cx="8200899" cy="54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77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Debit</a:t>
            </a:r>
          </a:p>
        </p:txBody>
      </p:sp>
      <p:pic>
        <p:nvPicPr>
          <p:cNvPr id="5" name="Picture 4" descr="A group of blue circles with a number of percentages&#10;&#10;Description automatically generated">
            <a:extLst>
              <a:ext uri="{FF2B5EF4-FFF2-40B4-BE49-F238E27FC236}">
                <a16:creationId xmlns:a16="http://schemas.microsoft.com/office/drawing/2014/main" id="{8D36160D-6B9B-6192-E7E0-B30E293D2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52" y="1401095"/>
            <a:ext cx="8198858" cy="54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18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Debit</a:t>
            </a:r>
          </a:p>
        </p:txBody>
      </p:sp>
      <p:pic>
        <p:nvPicPr>
          <p:cNvPr id="5" name="Picture 4" descr="A group of pie charts&#10;&#10;Description automatically generated">
            <a:extLst>
              <a:ext uri="{FF2B5EF4-FFF2-40B4-BE49-F238E27FC236}">
                <a16:creationId xmlns:a16="http://schemas.microsoft.com/office/drawing/2014/main" id="{8ACD3326-2429-A354-4395-8F513AE03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51" y="1417637"/>
            <a:ext cx="8127158" cy="5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92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Debit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88AA9-91BE-B9C7-88AA-E53D2EB4EB97}"/>
              </a:ext>
            </a:extLst>
          </p:cNvPr>
          <p:cNvSpPr txBox="1"/>
          <p:nvPr/>
        </p:nvSpPr>
        <p:spPr>
          <a:xfrm>
            <a:off x="1813070" y="1609638"/>
            <a:ext cx="342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Gross Income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9A13E-23A5-9376-5336-A5A851532A0A}"/>
              </a:ext>
            </a:extLst>
          </p:cNvPr>
          <p:cNvSpPr txBox="1"/>
          <p:nvPr/>
        </p:nvSpPr>
        <p:spPr>
          <a:xfrm>
            <a:off x="7051594" y="1609637"/>
            <a:ext cx="411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 Seniority Distribution</a:t>
            </a:r>
          </a:p>
        </p:txBody>
      </p:sp>
      <p:pic>
        <p:nvPicPr>
          <p:cNvPr id="5" name="Picture 4" descr="A blue graph with numbers&#10;&#10;Description automatically generated">
            <a:extLst>
              <a:ext uri="{FF2B5EF4-FFF2-40B4-BE49-F238E27FC236}">
                <a16:creationId xmlns:a16="http://schemas.microsoft.com/office/drawing/2014/main" id="{B663F4D0-09F9-D382-CD06-1ADE563B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3" y="2309341"/>
            <a:ext cx="5283200" cy="3937000"/>
          </a:xfrm>
          <a:prstGeom prst="rect">
            <a:avLst/>
          </a:prstGeom>
        </p:spPr>
      </p:pic>
      <p:pic>
        <p:nvPicPr>
          <p:cNvPr id="9" name="Picture 8" descr="A graph with a bar&#10;&#10;Description automatically generated">
            <a:extLst>
              <a:ext uri="{FF2B5EF4-FFF2-40B4-BE49-F238E27FC236}">
                <a16:creationId xmlns:a16="http://schemas.microsoft.com/office/drawing/2014/main" id="{A7154C04-26C0-7D51-6855-BCB41EBB1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53" y="2279843"/>
            <a:ext cx="5080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8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Debit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DE8C5-8E07-5A9C-2458-DD7DD72988B3}"/>
              </a:ext>
            </a:extLst>
          </p:cNvPr>
          <p:cNvSpPr txBox="1"/>
          <p:nvPr/>
        </p:nvSpPr>
        <p:spPr>
          <a:xfrm>
            <a:off x="8217244" y="2397948"/>
            <a:ext cx="3974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Customers from </a:t>
            </a:r>
          </a:p>
          <a:p>
            <a:r>
              <a:rPr lang="en-US" sz="3200" dirty="0"/>
              <a:t>KAT, KFC and KHE should be our target</a:t>
            </a:r>
          </a:p>
        </p:txBody>
      </p:sp>
      <p:pic>
        <p:nvPicPr>
          <p:cNvPr id="3" name="Picture 2" descr="A graph with colorful bars&#10;&#10;Description automatically generated">
            <a:extLst>
              <a:ext uri="{FF2B5EF4-FFF2-40B4-BE49-F238E27FC236}">
                <a16:creationId xmlns:a16="http://schemas.microsoft.com/office/drawing/2014/main" id="{658501DC-A8CA-2F8A-90EA-577752E4C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" y="1366537"/>
            <a:ext cx="7895968" cy="54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 Debit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42099-6EC9-597D-2AE7-16F1226ABA89}"/>
              </a:ext>
            </a:extLst>
          </p:cNvPr>
          <p:cNvSpPr txBox="1"/>
          <p:nvPr/>
        </p:nvSpPr>
        <p:spPr>
          <a:xfrm>
            <a:off x="8649729" y="2527480"/>
            <a:ext cx="3369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Customers from Madrid, Barcelona, and Sevilla should be our target</a:t>
            </a:r>
          </a:p>
        </p:txBody>
      </p:sp>
      <p:pic>
        <p:nvPicPr>
          <p:cNvPr id="5" name="Picture 4" descr="A graph with colorful squares&#10;&#10;Description automatically generated">
            <a:extLst>
              <a:ext uri="{FF2B5EF4-FFF2-40B4-BE49-F238E27FC236}">
                <a16:creationId xmlns:a16="http://schemas.microsoft.com/office/drawing/2014/main" id="{EFFDF932-EA3A-B5F0-2BAD-115AEB53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7637"/>
            <a:ext cx="8464379" cy="53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3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4EF49-EEF7-8CB6-ECC3-7ABF8691425E}"/>
              </a:ext>
            </a:extLst>
          </p:cNvPr>
          <p:cNvSpPr txBox="1"/>
          <p:nvPr/>
        </p:nvSpPr>
        <p:spPr>
          <a:xfrm>
            <a:off x="1005839" y="2090172"/>
            <a:ext cx="101803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exploratory data analysis reveals valuable insights:</a:t>
            </a:r>
          </a:p>
          <a:p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Dominant products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Product based Customer analysis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Cross-selling insights on target customers</a:t>
            </a:r>
          </a:p>
        </p:txBody>
      </p:sp>
    </p:spTree>
    <p:extLst>
      <p:ext uri="{BB962C8B-B14F-4D97-AF65-F5344CB8AC3E}">
        <p14:creationId xmlns:p14="http://schemas.microsoft.com/office/powerpoint/2010/main" val="1559938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129" y="2506657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Model: GBM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4EF49-EEF7-8CB6-ECC3-7ABF8691425E}"/>
              </a:ext>
            </a:extLst>
          </p:cNvPr>
          <p:cNvSpPr txBox="1"/>
          <p:nvPr/>
        </p:nvSpPr>
        <p:spPr>
          <a:xfrm>
            <a:off x="0" y="1076773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öhne"/>
              </a:rPr>
              <a:t>Robustness to Outliers and Irregularities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GBM can handle noises and outliers the dataset without compromising its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öhne"/>
              </a:rPr>
              <a:t>Feature Importance Analysis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GBM provides insights into feature importance, helping us understand the most influential variables in our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öhne"/>
              </a:rPr>
              <a:t>Handling Mixed Data Type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GBM can effectively handle mixed data types, including both numeric and categorical variables</a:t>
            </a:r>
            <a:r>
              <a:rPr lang="en-US" altLang="zh-CN" sz="28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öhne"/>
              </a:rPr>
              <a:t>Efficiency on Large Datasets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GBM implementations like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is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designed to be memory-efficient and capable of handling large datasets with millions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81061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17637"/>
            <a:ext cx="8884920" cy="4997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900" dirty="0"/>
          </a:p>
          <a:p>
            <a:r>
              <a:rPr lang="en-US" sz="3900" dirty="0"/>
              <a:t>Data Preprocessing</a:t>
            </a:r>
          </a:p>
          <a:p>
            <a:endParaRPr lang="en-US" sz="3900" dirty="0"/>
          </a:p>
          <a:p>
            <a:r>
              <a:rPr lang="en-US" sz="3900" dirty="0"/>
              <a:t>Hypothesis Generation</a:t>
            </a:r>
          </a:p>
          <a:p>
            <a:endParaRPr lang="en-US" sz="3900" dirty="0"/>
          </a:p>
          <a:p>
            <a:r>
              <a:rPr lang="en-US" sz="3900" dirty="0"/>
              <a:t>Explorative Data Analysis</a:t>
            </a:r>
          </a:p>
          <a:p>
            <a:endParaRPr lang="en-US" sz="3900" dirty="0"/>
          </a:p>
          <a:p>
            <a:r>
              <a:rPr lang="en-US" sz="3900" dirty="0"/>
              <a:t>Data Visualization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pic>
        <p:nvPicPr>
          <p:cNvPr id="5" name="Graphic 4" descr="Folder Search with solid fill">
            <a:extLst>
              <a:ext uri="{FF2B5EF4-FFF2-40B4-BE49-F238E27FC236}">
                <a16:creationId xmlns:a16="http://schemas.microsoft.com/office/drawing/2014/main" id="{D2FA6A11-2F22-54A8-5A63-117CAA686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4386" y="2102805"/>
            <a:ext cx="1737676" cy="1737676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D5925691-9438-6A5E-9143-7B495607F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386" y="4368313"/>
            <a:ext cx="1737676" cy="1737676"/>
          </a:xfrm>
          <a:prstGeom prst="rect">
            <a:avLst/>
          </a:prstGeom>
        </p:spPr>
      </p:pic>
      <p:pic>
        <p:nvPicPr>
          <p:cNvPr id="16" name="Graphic 15" descr="Business Growth with solid fill">
            <a:extLst>
              <a:ext uri="{FF2B5EF4-FFF2-40B4-BE49-F238E27FC236}">
                <a16:creationId xmlns:a16="http://schemas.microsoft.com/office/drawing/2014/main" id="{9C5D39AD-E47D-B006-1099-6F6F71128D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6626" y="4571686"/>
            <a:ext cx="1534303" cy="1534303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720DB1BE-3414-B516-F5DA-875D6A92D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6626" y="2102805"/>
            <a:ext cx="1737676" cy="17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EDA for different products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4EF49-EEF7-8CB6-ECC3-7ABF8691425E}"/>
              </a:ext>
            </a:extLst>
          </p:cNvPr>
          <p:cNvSpPr txBox="1"/>
          <p:nvPr/>
        </p:nvSpPr>
        <p:spPr>
          <a:xfrm>
            <a:off x="8198297" y="3429000"/>
            <a:ext cx="3845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short-term, mid-term  and long-term deposit, the long-term deposit outrages the other two</a:t>
            </a:r>
          </a:p>
        </p:txBody>
      </p:sp>
      <p:pic>
        <p:nvPicPr>
          <p:cNvPr id="3" name="Picture 2" descr="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DA68EB45-53A7-163A-04C7-1C026F26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" y="1532236"/>
            <a:ext cx="7193692" cy="5039005"/>
          </a:xfrm>
          <a:prstGeom prst="rect">
            <a:avLst/>
          </a:prstGeom>
        </p:spPr>
      </p:pic>
      <p:pic>
        <p:nvPicPr>
          <p:cNvPr id="9" name="Graphic 8" descr="Coins with solid fill">
            <a:extLst>
              <a:ext uri="{FF2B5EF4-FFF2-40B4-BE49-F238E27FC236}">
                <a16:creationId xmlns:a16="http://schemas.microsoft.com/office/drawing/2014/main" id="{BDE64023-1E4D-4008-A303-073CB7C15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4460" y="1722120"/>
            <a:ext cx="1661160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2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EDA for different products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4EF49-EEF7-8CB6-ECC3-7ABF8691425E}"/>
              </a:ext>
            </a:extLst>
          </p:cNvPr>
          <p:cNvSpPr txBox="1"/>
          <p:nvPr/>
        </p:nvSpPr>
        <p:spPr>
          <a:xfrm>
            <a:off x="7954869" y="3539598"/>
            <a:ext cx="40530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bank account products, the Payroll account and e-account have largest number of users.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61EB86D-6C1B-9E56-334A-407CBFE4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7" y="1445841"/>
            <a:ext cx="7449253" cy="5412159"/>
          </a:xfrm>
          <a:prstGeom prst="rect">
            <a:avLst/>
          </a:prstGeom>
        </p:spPr>
      </p:pic>
      <p:pic>
        <p:nvPicPr>
          <p:cNvPr id="8" name="Graphic 7" descr="Bank with solid fill">
            <a:extLst>
              <a:ext uri="{FF2B5EF4-FFF2-40B4-BE49-F238E27FC236}">
                <a16:creationId xmlns:a16="http://schemas.microsoft.com/office/drawing/2014/main" id="{2F16B098-B450-ED18-FF73-41336342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2560" y="17697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8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EDA for different products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4EF49-EEF7-8CB6-ECC3-7ABF8691425E}"/>
              </a:ext>
            </a:extLst>
          </p:cNvPr>
          <p:cNvSpPr txBox="1"/>
          <p:nvPr/>
        </p:nvSpPr>
        <p:spPr>
          <a:xfrm>
            <a:off x="8152577" y="4034552"/>
            <a:ext cx="38458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bank services product, Direct Debit has largest number of user.</a:t>
            </a:r>
          </a:p>
        </p:txBody>
      </p:sp>
      <p:pic>
        <p:nvPicPr>
          <p:cNvPr id="5" name="Picture 4" descr="A graph of a customer&#10;&#10;Description automatically generated with medium confidence">
            <a:extLst>
              <a:ext uri="{FF2B5EF4-FFF2-40B4-BE49-F238E27FC236}">
                <a16:creationId xmlns:a16="http://schemas.microsoft.com/office/drawing/2014/main" id="{31D89687-6AF8-0F45-4627-F25FB05F0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" y="1417637"/>
            <a:ext cx="7772400" cy="5294790"/>
          </a:xfrm>
          <a:prstGeom prst="rect">
            <a:avLst/>
          </a:prstGeom>
        </p:spPr>
      </p:pic>
      <p:pic>
        <p:nvPicPr>
          <p:cNvPr id="8" name="Graphic 7" descr="Wallet with solid fill">
            <a:extLst>
              <a:ext uri="{FF2B5EF4-FFF2-40B4-BE49-F238E27FC236}">
                <a16:creationId xmlns:a16="http://schemas.microsoft.com/office/drawing/2014/main" id="{66E0E9F8-74A8-3F9B-231B-D2A6DC5F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5440" y="2103120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9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45" y="2071688"/>
            <a:ext cx="9359144" cy="4602052"/>
          </a:xfrm>
        </p:spPr>
        <p:txBody>
          <a:bodyPr>
            <a:normAutofit/>
          </a:bodyPr>
          <a:lstStyle/>
          <a:p>
            <a:r>
              <a:rPr lang="en-US" sz="4000" dirty="0"/>
              <a:t>Based on previous analysis, we have selected 4 most popular products for further analysis. The purpose for this is to paint</a:t>
            </a:r>
            <a:r>
              <a:rPr lang="zh-CN" altLang="en-US" sz="4000" dirty="0"/>
              <a:t> </a:t>
            </a:r>
            <a:r>
              <a:rPr lang="en-US" altLang="zh-CN" sz="4000" dirty="0"/>
              <a:t>a ’User portrait’ (identifying features of customers).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83889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Long-term Deposit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A5D72-6863-1B87-E801-90DA37AB4277}"/>
              </a:ext>
            </a:extLst>
          </p:cNvPr>
          <p:cNvSpPr txBox="1"/>
          <p:nvPr/>
        </p:nvSpPr>
        <p:spPr>
          <a:xfrm>
            <a:off x="7665720" y="3182388"/>
            <a:ext cx="4130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group 36-65, and over 65 years old are the largest age group choosing long-term deposit</a:t>
            </a:r>
          </a:p>
        </p:txBody>
      </p:sp>
      <p:pic>
        <p:nvPicPr>
          <p:cNvPr id="7" name="Picture 6" descr="A pie chart with numbers and a triangle&#10;&#10;Description automatically generated">
            <a:extLst>
              <a:ext uri="{FF2B5EF4-FFF2-40B4-BE49-F238E27FC236}">
                <a16:creationId xmlns:a16="http://schemas.microsoft.com/office/drawing/2014/main" id="{7FFAEA74-53D8-4E33-F2C1-F2322CDC1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" y="1614917"/>
            <a:ext cx="6540500" cy="51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5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544</Words>
  <Application>Microsoft Macintosh PowerPoint</Application>
  <PresentationFormat>Widescreen</PresentationFormat>
  <Paragraphs>105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Söhne</vt:lpstr>
      <vt:lpstr>Arial</vt:lpstr>
      <vt:lpstr>Calibri</vt:lpstr>
      <vt:lpstr>Calibri Light</vt:lpstr>
      <vt:lpstr>Office Theme</vt:lpstr>
      <vt:lpstr>PowerPoint Presentation</vt:lpstr>
      <vt:lpstr>   Agenda</vt:lpstr>
      <vt:lpstr>Problem Statement</vt:lpstr>
      <vt:lpstr>Approach</vt:lpstr>
      <vt:lpstr>General EDA for different products  </vt:lpstr>
      <vt:lpstr>General EDA for different products  </vt:lpstr>
      <vt:lpstr>General EDA for different products  </vt:lpstr>
      <vt:lpstr>Further Analysis</vt:lpstr>
      <vt:lpstr>Long-term Deposit</vt:lpstr>
      <vt:lpstr>Long-term Deposit</vt:lpstr>
      <vt:lpstr>Long-term Deposit</vt:lpstr>
      <vt:lpstr>Long-term Deposit</vt:lpstr>
      <vt:lpstr>Long-term Deposit</vt:lpstr>
      <vt:lpstr>Long-term Deposit</vt:lpstr>
      <vt:lpstr>Long-term Deposit</vt:lpstr>
      <vt:lpstr>Payroll Account</vt:lpstr>
      <vt:lpstr>Payroll Account</vt:lpstr>
      <vt:lpstr>Payroll Account</vt:lpstr>
      <vt:lpstr>Payroll Account</vt:lpstr>
      <vt:lpstr>Payroll Account</vt:lpstr>
      <vt:lpstr>Payroll Account</vt:lpstr>
      <vt:lpstr>Payroll Account</vt:lpstr>
      <vt:lpstr>E-Account</vt:lpstr>
      <vt:lpstr>E-Account</vt:lpstr>
      <vt:lpstr>E-Account</vt:lpstr>
      <vt:lpstr>E-Account</vt:lpstr>
      <vt:lpstr>E-Account</vt:lpstr>
      <vt:lpstr>E-Account</vt:lpstr>
      <vt:lpstr>E-Account</vt:lpstr>
      <vt:lpstr>Direct Debit</vt:lpstr>
      <vt:lpstr>Direct Debit</vt:lpstr>
      <vt:lpstr>Direct Debit</vt:lpstr>
      <vt:lpstr>Direct Debit</vt:lpstr>
      <vt:lpstr>Direct Debit</vt:lpstr>
      <vt:lpstr>Direct Debit</vt:lpstr>
      <vt:lpstr>Direct Debit</vt:lpstr>
      <vt:lpstr>EDA  Summary</vt:lpstr>
      <vt:lpstr>PowerPoint Presentation</vt:lpstr>
      <vt:lpstr>Recommended Model: GBM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OliverHu</dc:creator>
  <cp:lastModifiedBy>OliverHu</cp:lastModifiedBy>
  <cp:revision>6</cp:revision>
  <dcterms:created xsi:type="dcterms:W3CDTF">2023-07-20T20:34:14Z</dcterms:created>
  <dcterms:modified xsi:type="dcterms:W3CDTF">2023-09-22T18:54:25Z</dcterms:modified>
</cp:coreProperties>
</file>