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handoutMasterIdLst>
    <p:handoutMasterId r:id="rId38"/>
  </p:handoutMasterIdLst>
  <p:sldIdLst>
    <p:sldId id="259" r:id="rId2"/>
    <p:sldId id="258" r:id="rId3"/>
    <p:sldId id="260" r:id="rId4"/>
    <p:sldId id="261" r:id="rId5"/>
    <p:sldId id="262" r:id="rId6"/>
    <p:sldId id="263" r:id="rId7"/>
    <p:sldId id="264" r:id="rId8"/>
    <p:sldId id="265" r:id="rId9"/>
    <p:sldId id="267" r:id="rId10"/>
    <p:sldId id="268" r:id="rId11"/>
    <p:sldId id="269" r:id="rId12"/>
    <p:sldId id="351" r:id="rId13"/>
    <p:sldId id="398" r:id="rId14"/>
    <p:sldId id="399" r:id="rId15"/>
    <p:sldId id="271" r:id="rId16"/>
    <p:sldId id="328" r:id="rId17"/>
    <p:sldId id="272" r:id="rId18"/>
    <p:sldId id="358" r:id="rId19"/>
    <p:sldId id="461" r:id="rId20"/>
    <p:sldId id="400" r:id="rId21"/>
    <p:sldId id="462" r:id="rId22"/>
    <p:sldId id="360" r:id="rId23"/>
    <p:sldId id="361" r:id="rId24"/>
    <p:sldId id="278" r:id="rId25"/>
    <p:sldId id="362" r:id="rId26"/>
    <p:sldId id="363" r:id="rId27"/>
    <p:sldId id="404" r:id="rId28"/>
    <p:sldId id="280" r:id="rId29"/>
    <p:sldId id="330" r:id="rId30"/>
    <p:sldId id="329" r:id="rId31"/>
    <p:sldId id="405" r:id="rId32"/>
    <p:sldId id="407" r:id="rId33"/>
    <p:sldId id="281" r:id="rId34"/>
    <p:sldId id="282" r:id="rId35"/>
    <p:sldId id="457" r:id="rId36"/>
  </p:sldIdLst>
  <p:sldSz cx="12192000" cy="6858000"/>
  <p:notesSz cx="6797675" cy="9928225"/>
  <p:custDataLst>
    <p:tags r:id="rId39"/>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2" autoAdjust="0"/>
    <p:restoredTop sz="94694"/>
  </p:normalViewPr>
  <p:slideViewPr>
    <p:cSldViewPr>
      <p:cViewPr varScale="1">
        <p:scale>
          <a:sx n="120" d="100"/>
          <a:sy n="120" d="100"/>
        </p:scale>
        <p:origin x="216" y="2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25742"/>
    </p:cViewPr>
  </p:sorterViewPr>
  <p:notesViewPr>
    <p:cSldViewPr>
      <p:cViewPr varScale="1">
        <p:scale>
          <a:sx n="49" d="100"/>
          <a:sy n="49" d="100"/>
        </p:scale>
        <p:origin x="-2958" y="-9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2A54B3E-95B5-4E7A-9C78-B4F8E410A24F}"/>
              </a:ext>
            </a:extLst>
          </p:cNvPr>
          <p:cNvSpPr>
            <a:spLocks noGrp="1" noChangeArrowheads="1"/>
          </p:cNvSpPr>
          <p:nvPr>
            <p:ph type="hdr" sz="quarter"/>
          </p:nvPr>
        </p:nvSpPr>
        <p:spPr bwMode="auto">
          <a:xfrm>
            <a:off x="0"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eaLnBrk="1" hangingPunct="1">
              <a:defRPr sz="1300">
                <a:latin typeface="Arial" charset="0"/>
              </a:defRPr>
            </a:lvl1pPr>
          </a:lstStyle>
          <a:p>
            <a:pPr>
              <a:defRPr/>
            </a:pPr>
            <a:endParaRPr lang="zh-TW" altLang="zh-TW"/>
          </a:p>
        </p:txBody>
      </p:sp>
      <p:sp>
        <p:nvSpPr>
          <p:cNvPr id="117763" name="Rectangle 3">
            <a:extLst>
              <a:ext uri="{FF2B5EF4-FFF2-40B4-BE49-F238E27FC236}">
                <a16:creationId xmlns:a16="http://schemas.microsoft.com/office/drawing/2014/main" id="{7646FA7A-6DE4-48A2-AE1F-DC94A91904B3}"/>
              </a:ext>
            </a:extLst>
          </p:cNvPr>
          <p:cNvSpPr>
            <a:spLocks noGrp="1" noChangeArrowheads="1"/>
          </p:cNvSpPr>
          <p:nvPr>
            <p:ph type="dt" sz="quarter" idx="1"/>
          </p:nvPr>
        </p:nvSpPr>
        <p:spPr bwMode="auto">
          <a:xfrm>
            <a:off x="3850294"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eaLnBrk="1" hangingPunct="1">
              <a:defRPr sz="1300">
                <a:latin typeface="Arial" charset="0"/>
              </a:defRPr>
            </a:lvl1pPr>
          </a:lstStyle>
          <a:p>
            <a:pPr>
              <a:defRPr/>
            </a:pPr>
            <a:endParaRPr lang="zh-TW" altLang="zh-TW"/>
          </a:p>
        </p:txBody>
      </p:sp>
      <p:sp>
        <p:nvSpPr>
          <p:cNvPr id="117764" name="Rectangle 4">
            <a:extLst>
              <a:ext uri="{FF2B5EF4-FFF2-40B4-BE49-F238E27FC236}">
                <a16:creationId xmlns:a16="http://schemas.microsoft.com/office/drawing/2014/main" id="{B02607F8-C678-4A61-87E2-717E1D695E6E}"/>
              </a:ext>
            </a:extLst>
          </p:cNvPr>
          <p:cNvSpPr>
            <a:spLocks noGrp="1" noChangeArrowheads="1"/>
          </p:cNvSpPr>
          <p:nvPr>
            <p:ph type="ftr" sz="quarter" idx="2"/>
          </p:nvPr>
        </p:nvSpPr>
        <p:spPr bwMode="auto">
          <a:xfrm>
            <a:off x="0" y="943081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eaLnBrk="1" hangingPunct="1">
              <a:defRPr sz="1300">
                <a:latin typeface="Arial" charset="0"/>
              </a:defRPr>
            </a:lvl1pPr>
          </a:lstStyle>
          <a:p>
            <a:pPr>
              <a:defRPr/>
            </a:pPr>
            <a:endParaRPr lang="zh-TW" altLang="zh-TW"/>
          </a:p>
        </p:txBody>
      </p:sp>
      <p:sp>
        <p:nvSpPr>
          <p:cNvPr id="117765" name="Rectangle 5">
            <a:extLst>
              <a:ext uri="{FF2B5EF4-FFF2-40B4-BE49-F238E27FC236}">
                <a16:creationId xmlns:a16="http://schemas.microsoft.com/office/drawing/2014/main" id="{CCF64841-B2E6-40BA-8750-054F097C3C3C}"/>
              </a:ext>
            </a:extLst>
          </p:cNvPr>
          <p:cNvSpPr>
            <a:spLocks noGrp="1" noChangeArrowheads="1"/>
          </p:cNvSpPr>
          <p:nvPr>
            <p:ph type="sldNum" sz="quarter" idx="3"/>
          </p:nvPr>
        </p:nvSpPr>
        <p:spPr bwMode="auto">
          <a:xfrm>
            <a:off x="3850294" y="943081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eaLnBrk="1" hangingPunct="1">
              <a:defRPr sz="1300">
                <a:latin typeface="Arial" charset="0"/>
              </a:defRPr>
            </a:lvl1pPr>
          </a:lstStyle>
          <a:p>
            <a:pPr>
              <a:defRPr/>
            </a:pPr>
            <a:endParaRPr lang="en-US" altLang="zh-TW"/>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9A08641-3B36-4F30-A16E-8B83F85A02C7}"/>
              </a:ext>
            </a:extLst>
          </p:cNvPr>
          <p:cNvSpPr>
            <a:spLocks noGrp="1" noChangeArrowheads="1"/>
          </p:cNvSpPr>
          <p:nvPr>
            <p:ph type="hdr" sz="quarter"/>
          </p:nvPr>
        </p:nvSpPr>
        <p:spPr bwMode="auto">
          <a:xfrm>
            <a:off x="0"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eaLnBrk="1" hangingPunct="1">
              <a:defRPr sz="1300">
                <a:latin typeface="Arial" charset="0"/>
              </a:defRPr>
            </a:lvl1pPr>
          </a:lstStyle>
          <a:p>
            <a:pPr>
              <a:defRPr/>
            </a:pPr>
            <a:endParaRPr lang="zh-TW" altLang="zh-TW"/>
          </a:p>
        </p:txBody>
      </p:sp>
      <p:sp>
        <p:nvSpPr>
          <p:cNvPr id="8195" name="Rectangle 3">
            <a:extLst>
              <a:ext uri="{FF2B5EF4-FFF2-40B4-BE49-F238E27FC236}">
                <a16:creationId xmlns:a16="http://schemas.microsoft.com/office/drawing/2014/main" id="{5DCE00C2-DC33-4095-BF5D-81167B2B0442}"/>
              </a:ext>
            </a:extLst>
          </p:cNvPr>
          <p:cNvSpPr>
            <a:spLocks noGrp="1" noChangeArrowheads="1"/>
          </p:cNvSpPr>
          <p:nvPr>
            <p:ph type="dt" idx="1"/>
          </p:nvPr>
        </p:nvSpPr>
        <p:spPr bwMode="auto">
          <a:xfrm>
            <a:off x="3850294"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eaLnBrk="1" hangingPunct="1">
              <a:defRPr sz="1300">
                <a:latin typeface="Arial" charset="0"/>
              </a:defRPr>
            </a:lvl1pPr>
          </a:lstStyle>
          <a:p>
            <a:pPr>
              <a:defRPr/>
            </a:pPr>
            <a:endParaRPr lang="zh-TW" altLang="zh-TW"/>
          </a:p>
        </p:txBody>
      </p:sp>
      <p:sp>
        <p:nvSpPr>
          <p:cNvPr id="3076" name="Rectangle 4">
            <a:extLst>
              <a:ext uri="{FF2B5EF4-FFF2-40B4-BE49-F238E27FC236}">
                <a16:creationId xmlns:a16="http://schemas.microsoft.com/office/drawing/2014/main" id="{0BB677FE-3578-4775-AD58-3578886A2366}"/>
              </a:ext>
            </a:extLst>
          </p:cNvPr>
          <p:cNvSpPr>
            <a:spLocks noGrp="1" noRot="1" noChangeAspect="1" noChangeArrowheads="1" noTextEdit="1"/>
          </p:cNvSpPr>
          <p:nvPr>
            <p:ph type="sldImg" idx="2"/>
          </p:nvPr>
        </p:nvSpPr>
        <p:spPr bwMode="auto">
          <a:xfrm>
            <a:off x="92075" y="746125"/>
            <a:ext cx="66135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666DB5D2-49C5-4826-8092-591FD68819AF}"/>
              </a:ext>
            </a:extLst>
          </p:cNvPr>
          <p:cNvSpPr>
            <a:spLocks noGrp="1" noChangeArrowheads="1"/>
          </p:cNvSpPr>
          <p:nvPr>
            <p:ph type="body" sz="quarter" idx="3"/>
          </p:nvPr>
        </p:nvSpPr>
        <p:spPr bwMode="auto">
          <a:xfrm>
            <a:off x="679464" y="4715406"/>
            <a:ext cx="5438748" cy="4467471"/>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A362BD8A-7456-404D-B4F7-2AF2F0527F98}"/>
              </a:ext>
            </a:extLst>
          </p:cNvPr>
          <p:cNvSpPr>
            <a:spLocks noGrp="1" noChangeArrowheads="1"/>
          </p:cNvSpPr>
          <p:nvPr>
            <p:ph type="ftr" sz="quarter" idx="4"/>
          </p:nvPr>
        </p:nvSpPr>
        <p:spPr bwMode="auto">
          <a:xfrm>
            <a:off x="0" y="943081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eaLnBrk="1" hangingPunct="1">
              <a:defRPr sz="1300">
                <a:latin typeface="Arial" charset="0"/>
              </a:defRPr>
            </a:lvl1pPr>
          </a:lstStyle>
          <a:p>
            <a:pPr>
              <a:defRPr/>
            </a:pPr>
            <a:endParaRPr lang="zh-TW" altLang="zh-TW"/>
          </a:p>
        </p:txBody>
      </p:sp>
      <p:sp>
        <p:nvSpPr>
          <p:cNvPr id="8199" name="Rectangle 7">
            <a:extLst>
              <a:ext uri="{FF2B5EF4-FFF2-40B4-BE49-F238E27FC236}">
                <a16:creationId xmlns:a16="http://schemas.microsoft.com/office/drawing/2014/main" id="{F94A58DF-615B-4AA0-AADE-D00C65168183}"/>
              </a:ext>
            </a:extLst>
          </p:cNvPr>
          <p:cNvSpPr>
            <a:spLocks noGrp="1" noChangeArrowheads="1"/>
          </p:cNvSpPr>
          <p:nvPr>
            <p:ph type="sldNum" sz="quarter" idx="5"/>
          </p:nvPr>
        </p:nvSpPr>
        <p:spPr bwMode="auto">
          <a:xfrm>
            <a:off x="3850294" y="943081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eaLnBrk="1" hangingPunct="1">
              <a:defRPr sz="1300"/>
            </a:lvl1pPr>
          </a:lstStyle>
          <a:p>
            <a:pPr>
              <a:defRPr/>
            </a:pPr>
            <a:fld id="{C6C19D79-F25B-4DE1-A858-35C6403AFEB9}"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783F752-CEF0-4FEB-BEFF-6AAFEC1559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6872" indent="-275720">
              <a:spcBef>
                <a:spcPct val="30000"/>
              </a:spcBef>
              <a:defRPr sz="1200">
                <a:solidFill>
                  <a:schemeClr val="tx1"/>
                </a:solidFill>
                <a:latin typeface="Arial" panose="020B0604020202020204" pitchFamily="34" charset="0"/>
              </a:defRPr>
            </a:lvl2pPr>
            <a:lvl3pPr marL="1102881" indent="-220576">
              <a:spcBef>
                <a:spcPct val="30000"/>
              </a:spcBef>
              <a:defRPr sz="1200">
                <a:solidFill>
                  <a:schemeClr val="tx1"/>
                </a:solidFill>
                <a:latin typeface="Arial" panose="020B0604020202020204" pitchFamily="34" charset="0"/>
              </a:defRPr>
            </a:lvl3pPr>
            <a:lvl4pPr marL="1544033" indent="-220576">
              <a:spcBef>
                <a:spcPct val="30000"/>
              </a:spcBef>
              <a:defRPr sz="1200">
                <a:solidFill>
                  <a:schemeClr val="tx1"/>
                </a:solidFill>
                <a:latin typeface="Arial" panose="020B0604020202020204" pitchFamily="34" charset="0"/>
              </a:defRPr>
            </a:lvl4pPr>
            <a:lvl5pPr marL="1985185" indent="-220576">
              <a:spcBef>
                <a:spcPct val="30000"/>
              </a:spcBef>
              <a:defRPr sz="1200">
                <a:solidFill>
                  <a:schemeClr val="tx1"/>
                </a:solidFill>
                <a:latin typeface="Arial" panose="020B0604020202020204" pitchFamily="34" charset="0"/>
              </a:defRPr>
            </a:lvl5pPr>
            <a:lvl6pPr marL="2426338" indent="-220576" eaLnBrk="0" fontAlgn="base" hangingPunct="0">
              <a:spcBef>
                <a:spcPct val="30000"/>
              </a:spcBef>
              <a:spcAft>
                <a:spcPct val="0"/>
              </a:spcAft>
              <a:defRPr sz="1200">
                <a:solidFill>
                  <a:schemeClr val="tx1"/>
                </a:solidFill>
                <a:latin typeface="Arial" panose="020B0604020202020204" pitchFamily="34" charset="0"/>
              </a:defRPr>
            </a:lvl6pPr>
            <a:lvl7pPr marL="2867490" indent="-220576" eaLnBrk="0" fontAlgn="base" hangingPunct="0">
              <a:spcBef>
                <a:spcPct val="30000"/>
              </a:spcBef>
              <a:spcAft>
                <a:spcPct val="0"/>
              </a:spcAft>
              <a:defRPr sz="1200">
                <a:solidFill>
                  <a:schemeClr val="tx1"/>
                </a:solidFill>
                <a:latin typeface="Arial" panose="020B0604020202020204" pitchFamily="34" charset="0"/>
              </a:defRPr>
            </a:lvl7pPr>
            <a:lvl8pPr marL="3308642" indent="-220576" eaLnBrk="0" fontAlgn="base" hangingPunct="0">
              <a:spcBef>
                <a:spcPct val="30000"/>
              </a:spcBef>
              <a:spcAft>
                <a:spcPct val="0"/>
              </a:spcAft>
              <a:defRPr sz="1200">
                <a:solidFill>
                  <a:schemeClr val="tx1"/>
                </a:solidFill>
                <a:latin typeface="Arial" panose="020B0604020202020204" pitchFamily="34" charset="0"/>
              </a:defRPr>
            </a:lvl8pPr>
            <a:lvl9pPr marL="3749794" indent="-220576"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4DAD80-6815-491A-8769-406818CE0BFA}" type="slidenum">
              <a:rPr lang="en-US" altLang="zh-TW" sz="1300"/>
              <a:pPr>
                <a:spcBef>
                  <a:spcPct val="0"/>
                </a:spcBef>
              </a:pPr>
              <a:t>1</a:t>
            </a:fld>
            <a:endParaRPr lang="en-US" altLang="zh-TW" sz="1300"/>
          </a:p>
        </p:txBody>
      </p:sp>
      <p:sp>
        <p:nvSpPr>
          <p:cNvPr id="6147" name="Rectangle 2">
            <a:extLst>
              <a:ext uri="{FF2B5EF4-FFF2-40B4-BE49-F238E27FC236}">
                <a16:creationId xmlns:a16="http://schemas.microsoft.com/office/drawing/2014/main" id="{130AF54A-8FE5-434F-8B75-1B8B83B2BC96}"/>
              </a:ext>
            </a:extLst>
          </p:cNvPr>
          <p:cNvSpPr>
            <a:spLocks noGrp="1" noRot="1" noChangeAspect="1" noChangeArrowheads="1" noTextEdit="1"/>
          </p:cNvSpPr>
          <p:nvPr>
            <p:ph type="sldImg"/>
          </p:nvPr>
        </p:nvSpPr>
        <p:spPr>
          <a:xfrm>
            <a:off x="92075" y="746125"/>
            <a:ext cx="6613525" cy="3721100"/>
          </a:xfrm>
          <a:ln/>
        </p:spPr>
      </p:sp>
      <p:sp>
        <p:nvSpPr>
          <p:cNvPr id="6148" name="Rectangle 3">
            <a:extLst>
              <a:ext uri="{FF2B5EF4-FFF2-40B4-BE49-F238E27FC236}">
                <a16:creationId xmlns:a16="http://schemas.microsoft.com/office/drawing/2014/main" id="{D8EACCC8-FFE3-481F-B980-0E4F989A86CD}"/>
              </a:ext>
            </a:extLst>
          </p:cNvPr>
          <p:cNvSpPr>
            <a:spLocks noGrp="1" noChangeArrowheads="1"/>
          </p:cNvSpPr>
          <p:nvPr>
            <p:ph type="body" idx="1"/>
          </p:nvPr>
        </p:nvSpPr>
        <p:spPr>
          <a:xfrm>
            <a:off x="905952" y="4715406"/>
            <a:ext cx="4985772" cy="446747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r>
              <a:rPr lang="en-TW" dirty="0"/>
              <a:t>ooled variance estimator – conceptually like weighed variance estimator</a:t>
            </a:r>
          </a:p>
          <a:p>
            <a:r>
              <a:rPr lang="en-US" dirty="0"/>
              <a:t>d</a:t>
            </a:r>
            <a:r>
              <a:rPr lang="en-TW" dirty="0"/>
              <a:t>f: considering both populations, so sum up two ns and minus 2 </a:t>
            </a:r>
          </a:p>
        </p:txBody>
      </p:sp>
      <p:sp>
        <p:nvSpPr>
          <p:cNvPr id="4" name="Slide Number Placeholder 3"/>
          <p:cNvSpPr>
            <a:spLocks noGrp="1"/>
          </p:cNvSpPr>
          <p:nvPr>
            <p:ph type="sldNum" sz="quarter" idx="5"/>
          </p:nvPr>
        </p:nvSpPr>
        <p:spPr/>
        <p:txBody>
          <a:bodyPr/>
          <a:lstStyle/>
          <a:p>
            <a:pPr>
              <a:defRPr/>
            </a:pPr>
            <a:fld id="{C6C19D79-F25B-4DE1-A858-35C6403AFEB9}" type="slidenum">
              <a:rPr lang="en-US" altLang="zh-TW" smtClean="0"/>
              <a:pPr>
                <a:defRPr/>
              </a:pPr>
              <a:t>9</a:t>
            </a:fld>
            <a:endParaRPr lang="en-US" altLang="zh-TW"/>
          </a:p>
        </p:txBody>
      </p:sp>
    </p:spTree>
    <p:extLst>
      <p:ext uri="{BB962C8B-B14F-4D97-AF65-F5344CB8AC3E}">
        <p14:creationId xmlns:p14="http://schemas.microsoft.com/office/powerpoint/2010/main" val="220408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TW" dirty="0"/>
              <a:t>wo-tail</a:t>
            </a:r>
          </a:p>
        </p:txBody>
      </p:sp>
      <p:sp>
        <p:nvSpPr>
          <p:cNvPr id="4" name="Slide Number Placeholder 3"/>
          <p:cNvSpPr>
            <a:spLocks noGrp="1"/>
          </p:cNvSpPr>
          <p:nvPr>
            <p:ph type="sldNum" sz="quarter" idx="5"/>
          </p:nvPr>
        </p:nvSpPr>
        <p:spPr/>
        <p:txBody>
          <a:bodyPr/>
          <a:lstStyle/>
          <a:p>
            <a:pPr>
              <a:defRPr/>
            </a:pPr>
            <a:fld id="{C6C19D79-F25B-4DE1-A858-35C6403AFEB9}" type="slidenum">
              <a:rPr lang="en-US" altLang="zh-TW" smtClean="0"/>
              <a:pPr>
                <a:defRPr/>
              </a:pPr>
              <a:t>10</a:t>
            </a:fld>
            <a:endParaRPr lang="en-US" altLang="zh-TW"/>
          </a:p>
        </p:txBody>
      </p:sp>
    </p:spTree>
    <p:extLst>
      <p:ext uri="{BB962C8B-B14F-4D97-AF65-F5344CB8AC3E}">
        <p14:creationId xmlns:p14="http://schemas.microsoft.com/office/powerpoint/2010/main" val="338221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a:extLst>
              <a:ext uri="{FF2B5EF4-FFF2-40B4-BE49-F238E27FC236}">
                <a16:creationId xmlns:a16="http://schemas.microsoft.com/office/drawing/2014/main" id="{A7ABD478-89A3-483C-827F-EE3A7B76C420}"/>
              </a:ext>
            </a:extLst>
          </p:cNvPr>
          <p:cNvSpPr>
            <a:spLocks noChangeShapeType="1"/>
          </p:cNvSpPr>
          <p:nvPr/>
        </p:nvSpPr>
        <p:spPr bwMode="auto">
          <a:xfrm>
            <a:off x="0" y="6553200"/>
            <a:ext cx="1219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6" name="Rectangle 2"/>
          <p:cNvSpPr>
            <a:spLocks noGrp="1" noChangeArrowheads="1"/>
          </p:cNvSpPr>
          <p:nvPr>
            <p:ph type="ctrTitle"/>
          </p:nvPr>
        </p:nvSpPr>
        <p:spPr>
          <a:xfrm>
            <a:off x="914400" y="2286000"/>
            <a:ext cx="10363200" cy="1143000"/>
          </a:xfrm>
        </p:spPr>
        <p:txBody>
          <a:bodyPr/>
          <a:lstStyle>
            <a:lvl1pPr algn="ctr">
              <a:defRPr/>
            </a:lvl1pPr>
          </a:lstStyle>
          <a:p>
            <a:r>
              <a:rPr lang="en-US"/>
              <a:t>Click to edit Master title style</a:t>
            </a:r>
          </a:p>
        </p:txBody>
      </p:sp>
      <p:sp>
        <p:nvSpPr>
          <p:cNvPr id="6147" name="Rectangle 3"/>
          <p:cNvSpPr>
            <a:spLocks noGrp="1" noChangeArrowheads="1"/>
          </p:cNvSpPr>
          <p:nvPr>
            <p:ph type="subTitle" idx="1"/>
          </p:nvPr>
        </p:nvSpPr>
        <p:spPr>
          <a:xfrm>
            <a:off x="1828800" y="3886200"/>
            <a:ext cx="8534400" cy="1752600"/>
          </a:xfrm>
        </p:spPr>
        <p:txBody>
          <a:bodyPr/>
          <a:lstStyle>
            <a:lvl1pPr algn="ctr">
              <a:defRPr>
                <a:latin typeface="Tahoma" pitchFamily="34" charset="0"/>
              </a:defRPr>
            </a:lvl1pPr>
          </a:lstStyle>
          <a:p>
            <a:r>
              <a:rPr lang="en-US"/>
              <a:t>Click to edit Master subtitle style</a:t>
            </a:r>
          </a:p>
        </p:txBody>
      </p:sp>
      <p:sp>
        <p:nvSpPr>
          <p:cNvPr id="5" name="Rectangle 4">
            <a:extLst>
              <a:ext uri="{FF2B5EF4-FFF2-40B4-BE49-F238E27FC236}">
                <a16:creationId xmlns:a16="http://schemas.microsoft.com/office/drawing/2014/main" id="{60395CC0-369A-4874-A75A-C7B5EB509295}"/>
              </a:ext>
            </a:extLst>
          </p:cNvPr>
          <p:cNvSpPr>
            <a:spLocks noGrp="1" noChangeArrowheads="1"/>
          </p:cNvSpPr>
          <p:nvPr>
            <p:ph type="dt" sz="half" idx="10"/>
          </p:nvPr>
        </p:nvSpPr>
        <p:spPr/>
        <p:txBody>
          <a:bodyPr/>
          <a:lstStyle>
            <a:lvl1pPr>
              <a:defRPr/>
            </a:lvl1pPr>
          </a:lstStyle>
          <a:p>
            <a:pPr>
              <a:defRPr/>
            </a:pPr>
            <a:endParaRPr lang="zh-TW" altLang="zh-TW"/>
          </a:p>
        </p:txBody>
      </p:sp>
      <p:sp>
        <p:nvSpPr>
          <p:cNvPr id="6" name="Rectangle 5">
            <a:extLst>
              <a:ext uri="{FF2B5EF4-FFF2-40B4-BE49-F238E27FC236}">
                <a16:creationId xmlns:a16="http://schemas.microsoft.com/office/drawing/2014/main" id="{E7977071-8962-44A4-95BA-3765894B14E1}"/>
              </a:ext>
            </a:extLst>
          </p:cNvPr>
          <p:cNvSpPr>
            <a:spLocks noGrp="1" noChangeArrowheads="1"/>
          </p:cNvSpPr>
          <p:nvPr>
            <p:ph type="ftr" sz="quarter" idx="11"/>
          </p:nvPr>
        </p:nvSpPr>
        <p:spPr/>
        <p:txBody>
          <a:bodyPr/>
          <a:lstStyle>
            <a:lvl1pPr>
              <a:defRPr/>
            </a:lvl1pPr>
          </a:lstStyle>
          <a:p>
            <a:pPr>
              <a:defRPr/>
            </a:pPr>
            <a:endParaRPr lang="zh-TW" altLang="zh-TW"/>
          </a:p>
        </p:txBody>
      </p:sp>
      <p:sp>
        <p:nvSpPr>
          <p:cNvPr id="7" name="Rectangle 6">
            <a:extLst>
              <a:ext uri="{FF2B5EF4-FFF2-40B4-BE49-F238E27FC236}">
                <a16:creationId xmlns:a16="http://schemas.microsoft.com/office/drawing/2014/main" id="{D0E00692-9BE3-48AC-BEA3-226F5C68DA09}"/>
              </a:ext>
            </a:extLst>
          </p:cNvPr>
          <p:cNvSpPr>
            <a:spLocks noGrp="1" noChangeArrowheads="1"/>
          </p:cNvSpPr>
          <p:nvPr>
            <p:ph type="sldNum" sz="quarter" idx="12"/>
          </p:nvPr>
        </p:nvSpPr>
        <p:spPr/>
        <p:txBody>
          <a:bodyPr/>
          <a:lstStyle>
            <a:lvl1pPr>
              <a:defRPr/>
            </a:lvl1pPr>
          </a:lstStyle>
          <a:p>
            <a:pPr>
              <a:defRPr/>
            </a:pPr>
            <a:r>
              <a:rPr lang="en-US" altLang="zh-TW"/>
              <a:t>13.</a:t>
            </a:r>
            <a:fld id="{B3E61BB8-FCE6-4820-90F5-DAFA492669B6}" type="slidenum">
              <a:rPr lang="en-US" altLang="zh-TW"/>
              <a:pPr>
                <a:defRPr/>
              </a:pPr>
              <a:t>‹#›</a:t>
            </a:fld>
            <a:endParaRPr lang="en-US" altLang="zh-TW"/>
          </a:p>
        </p:txBody>
      </p:sp>
    </p:spTree>
    <p:extLst>
      <p:ext uri="{BB962C8B-B14F-4D97-AF65-F5344CB8AC3E}">
        <p14:creationId xmlns:p14="http://schemas.microsoft.com/office/powerpoint/2010/main" val="299825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800DA4B-CF07-4D4B-9824-CDF196498B85}"/>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5">
            <a:extLst>
              <a:ext uri="{FF2B5EF4-FFF2-40B4-BE49-F238E27FC236}">
                <a16:creationId xmlns:a16="http://schemas.microsoft.com/office/drawing/2014/main" id="{E3F4FBB9-88D3-492A-8325-EF3E10DB0C48}"/>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a:extLst>
              <a:ext uri="{FF2B5EF4-FFF2-40B4-BE49-F238E27FC236}">
                <a16:creationId xmlns:a16="http://schemas.microsoft.com/office/drawing/2014/main" id="{ABDEFDE5-ABE2-4804-9C26-EFB9DBF8F0ED}"/>
              </a:ext>
            </a:extLst>
          </p:cNvPr>
          <p:cNvSpPr>
            <a:spLocks noGrp="1" noChangeArrowheads="1"/>
          </p:cNvSpPr>
          <p:nvPr>
            <p:ph type="sldNum" sz="quarter" idx="12"/>
          </p:nvPr>
        </p:nvSpPr>
        <p:spPr>
          <a:ln/>
        </p:spPr>
        <p:txBody>
          <a:bodyPr/>
          <a:lstStyle>
            <a:lvl1pPr>
              <a:defRPr/>
            </a:lvl1pPr>
          </a:lstStyle>
          <a:p>
            <a:pPr>
              <a:defRPr/>
            </a:pPr>
            <a:r>
              <a:rPr lang="en-US" altLang="zh-TW"/>
              <a:t>13.</a:t>
            </a:r>
            <a:fld id="{0B55C0D4-7F9E-43C0-8969-1723F0B4E1E3}" type="slidenum">
              <a:rPr lang="en-US" altLang="zh-TW"/>
              <a:pPr>
                <a:defRPr/>
              </a:pPr>
              <a:t>‹#›</a:t>
            </a:fld>
            <a:endParaRPr lang="en-US" altLang="zh-TW"/>
          </a:p>
        </p:txBody>
      </p:sp>
    </p:spTree>
    <p:extLst>
      <p:ext uri="{BB962C8B-B14F-4D97-AF65-F5344CB8AC3E}">
        <p14:creationId xmlns:p14="http://schemas.microsoft.com/office/powerpoint/2010/main" val="100879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0200" y="152400"/>
            <a:ext cx="29718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87122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7B7F113-484D-4C3A-8DA3-931F791EE907}"/>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5">
            <a:extLst>
              <a:ext uri="{FF2B5EF4-FFF2-40B4-BE49-F238E27FC236}">
                <a16:creationId xmlns:a16="http://schemas.microsoft.com/office/drawing/2014/main" id="{83EA49AC-1937-49D7-82A2-F27222039D1C}"/>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a:extLst>
              <a:ext uri="{FF2B5EF4-FFF2-40B4-BE49-F238E27FC236}">
                <a16:creationId xmlns:a16="http://schemas.microsoft.com/office/drawing/2014/main" id="{6BCDD774-ADE5-435F-A49C-6ABB47AFC22E}"/>
              </a:ext>
            </a:extLst>
          </p:cNvPr>
          <p:cNvSpPr>
            <a:spLocks noGrp="1" noChangeArrowheads="1"/>
          </p:cNvSpPr>
          <p:nvPr>
            <p:ph type="sldNum" sz="quarter" idx="12"/>
          </p:nvPr>
        </p:nvSpPr>
        <p:spPr>
          <a:ln/>
        </p:spPr>
        <p:txBody>
          <a:bodyPr/>
          <a:lstStyle>
            <a:lvl1pPr>
              <a:defRPr/>
            </a:lvl1pPr>
          </a:lstStyle>
          <a:p>
            <a:pPr>
              <a:defRPr/>
            </a:pPr>
            <a:r>
              <a:rPr lang="en-US" altLang="zh-TW"/>
              <a:t>13.</a:t>
            </a:r>
            <a:fld id="{1BF56DF9-BF44-48C6-A640-BDE14C8E6B1A}" type="slidenum">
              <a:rPr lang="en-US" altLang="zh-TW"/>
              <a:pPr>
                <a:defRPr/>
              </a:pPr>
              <a:t>‹#›</a:t>
            </a:fld>
            <a:endParaRPr lang="en-US" altLang="zh-TW"/>
          </a:p>
        </p:txBody>
      </p:sp>
    </p:spTree>
    <p:extLst>
      <p:ext uri="{BB962C8B-B14F-4D97-AF65-F5344CB8AC3E}">
        <p14:creationId xmlns:p14="http://schemas.microsoft.com/office/powerpoint/2010/main" val="2754716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684000" cy="609600"/>
          </a:xfrm>
        </p:spPr>
        <p:txBody>
          <a:bodyPr/>
          <a:lstStyle/>
          <a:p>
            <a:r>
              <a:rPr lang="en-US"/>
              <a:t>Click to edit Master title style</a:t>
            </a:r>
          </a:p>
        </p:txBody>
      </p:sp>
      <p:sp>
        <p:nvSpPr>
          <p:cNvPr id="3" name="Text Placeholder 2"/>
          <p:cNvSpPr>
            <a:spLocks noGrp="1"/>
          </p:cNvSpPr>
          <p:nvPr>
            <p:ph type="body" sz="half" idx="1"/>
          </p:nvPr>
        </p:nvSpPr>
        <p:spPr>
          <a:xfrm>
            <a:off x="321734" y="914400"/>
            <a:ext cx="5833533"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8467" y="914400"/>
            <a:ext cx="5833533"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09936EC-A2A6-42C3-84D2-A6AB858C5EE6}"/>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6" name="Rectangle 5">
            <a:extLst>
              <a:ext uri="{FF2B5EF4-FFF2-40B4-BE49-F238E27FC236}">
                <a16:creationId xmlns:a16="http://schemas.microsoft.com/office/drawing/2014/main" id="{CB05A991-8A5B-4471-837C-5F3D61656D47}"/>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7" name="Rectangle 6">
            <a:extLst>
              <a:ext uri="{FF2B5EF4-FFF2-40B4-BE49-F238E27FC236}">
                <a16:creationId xmlns:a16="http://schemas.microsoft.com/office/drawing/2014/main" id="{35E2A4C7-6D9E-44CD-BC53-CA3AB2C9ED90}"/>
              </a:ext>
            </a:extLst>
          </p:cNvPr>
          <p:cNvSpPr>
            <a:spLocks noGrp="1" noChangeArrowheads="1"/>
          </p:cNvSpPr>
          <p:nvPr>
            <p:ph type="sldNum" sz="quarter" idx="12"/>
          </p:nvPr>
        </p:nvSpPr>
        <p:spPr>
          <a:ln/>
        </p:spPr>
        <p:txBody>
          <a:bodyPr/>
          <a:lstStyle>
            <a:lvl1pPr>
              <a:defRPr/>
            </a:lvl1pPr>
          </a:lstStyle>
          <a:p>
            <a:pPr>
              <a:defRPr/>
            </a:pPr>
            <a:r>
              <a:rPr lang="en-US" altLang="zh-TW"/>
              <a:t>13.</a:t>
            </a:r>
            <a:fld id="{BF35CBF7-4C99-4E2D-A81E-6A7118CC527F}" type="slidenum">
              <a:rPr lang="en-US" altLang="zh-TW"/>
              <a:pPr>
                <a:defRPr/>
              </a:pPr>
              <a:t>‹#›</a:t>
            </a:fld>
            <a:endParaRPr lang="en-US" altLang="zh-TW"/>
          </a:p>
        </p:txBody>
      </p:sp>
    </p:spTree>
    <p:extLst>
      <p:ext uri="{BB962C8B-B14F-4D97-AF65-F5344CB8AC3E}">
        <p14:creationId xmlns:p14="http://schemas.microsoft.com/office/powerpoint/2010/main" val="30813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30F2F68-6329-417E-B5F7-8833A3991C3A}"/>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5">
            <a:extLst>
              <a:ext uri="{FF2B5EF4-FFF2-40B4-BE49-F238E27FC236}">
                <a16:creationId xmlns:a16="http://schemas.microsoft.com/office/drawing/2014/main" id="{05795074-2F45-45CA-9C31-2ACB80919B5B}"/>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a:extLst>
              <a:ext uri="{FF2B5EF4-FFF2-40B4-BE49-F238E27FC236}">
                <a16:creationId xmlns:a16="http://schemas.microsoft.com/office/drawing/2014/main" id="{DB01FDBF-9272-49ED-B811-10FDCA620FC9}"/>
              </a:ext>
            </a:extLst>
          </p:cNvPr>
          <p:cNvSpPr>
            <a:spLocks noGrp="1" noChangeArrowheads="1"/>
          </p:cNvSpPr>
          <p:nvPr>
            <p:ph type="sldNum" sz="quarter" idx="12"/>
          </p:nvPr>
        </p:nvSpPr>
        <p:spPr>
          <a:ln/>
        </p:spPr>
        <p:txBody>
          <a:bodyPr/>
          <a:lstStyle>
            <a:lvl1pPr>
              <a:defRPr/>
            </a:lvl1pPr>
          </a:lstStyle>
          <a:p>
            <a:pPr>
              <a:defRPr/>
            </a:pPr>
            <a:r>
              <a:rPr lang="en-US" altLang="zh-TW"/>
              <a:t>13.</a:t>
            </a:r>
            <a:fld id="{6F9C04E0-2737-4BEA-98DD-330C24CAD04C}" type="slidenum">
              <a:rPr lang="en-US" altLang="zh-TW"/>
              <a:pPr>
                <a:defRPr/>
              </a:pPr>
              <a:t>‹#›</a:t>
            </a:fld>
            <a:endParaRPr lang="en-US" altLang="zh-TW"/>
          </a:p>
        </p:txBody>
      </p:sp>
    </p:spTree>
    <p:extLst>
      <p:ext uri="{BB962C8B-B14F-4D97-AF65-F5344CB8AC3E}">
        <p14:creationId xmlns:p14="http://schemas.microsoft.com/office/powerpoint/2010/main" val="92041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D6BCC86-E0B9-4738-9944-82762DAEF916}"/>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5">
            <a:extLst>
              <a:ext uri="{FF2B5EF4-FFF2-40B4-BE49-F238E27FC236}">
                <a16:creationId xmlns:a16="http://schemas.microsoft.com/office/drawing/2014/main" id="{AAE0EB62-0674-454C-968A-4DE67C1C0489}"/>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a:extLst>
              <a:ext uri="{FF2B5EF4-FFF2-40B4-BE49-F238E27FC236}">
                <a16:creationId xmlns:a16="http://schemas.microsoft.com/office/drawing/2014/main" id="{BC4D8301-02B3-4C76-AA7D-276568D4B1B0}"/>
              </a:ext>
            </a:extLst>
          </p:cNvPr>
          <p:cNvSpPr>
            <a:spLocks noGrp="1" noChangeArrowheads="1"/>
          </p:cNvSpPr>
          <p:nvPr>
            <p:ph type="sldNum" sz="quarter" idx="12"/>
          </p:nvPr>
        </p:nvSpPr>
        <p:spPr>
          <a:ln/>
        </p:spPr>
        <p:txBody>
          <a:bodyPr/>
          <a:lstStyle>
            <a:lvl1pPr>
              <a:defRPr/>
            </a:lvl1pPr>
          </a:lstStyle>
          <a:p>
            <a:pPr>
              <a:defRPr/>
            </a:pPr>
            <a:r>
              <a:rPr lang="en-US" altLang="zh-TW"/>
              <a:t>13.</a:t>
            </a:r>
            <a:fld id="{7E068E88-B039-473F-B97D-B415A1F8E204}" type="slidenum">
              <a:rPr lang="en-US" altLang="zh-TW"/>
              <a:pPr>
                <a:defRPr/>
              </a:pPr>
              <a:t>‹#›</a:t>
            </a:fld>
            <a:endParaRPr lang="en-US" altLang="zh-TW"/>
          </a:p>
        </p:txBody>
      </p:sp>
    </p:spTree>
    <p:extLst>
      <p:ext uri="{BB962C8B-B14F-4D97-AF65-F5344CB8AC3E}">
        <p14:creationId xmlns:p14="http://schemas.microsoft.com/office/powerpoint/2010/main" val="6738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1734" y="914400"/>
            <a:ext cx="5833533"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8467" y="914400"/>
            <a:ext cx="5833533"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399CCF5-FCC3-499C-89D3-6BA2B9EF1DEA}"/>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6" name="Rectangle 5">
            <a:extLst>
              <a:ext uri="{FF2B5EF4-FFF2-40B4-BE49-F238E27FC236}">
                <a16:creationId xmlns:a16="http://schemas.microsoft.com/office/drawing/2014/main" id="{4130BB8B-3D99-4BD1-823D-2D4E42BF0B7F}"/>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7" name="Rectangle 6">
            <a:extLst>
              <a:ext uri="{FF2B5EF4-FFF2-40B4-BE49-F238E27FC236}">
                <a16:creationId xmlns:a16="http://schemas.microsoft.com/office/drawing/2014/main" id="{B518857A-6FF4-4B3D-BFA0-1B130A8C8B4F}"/>
              </a:ext>
            </a:extLst>
          </p:cNvPr>
          <p:cNvSpPr>
            <a:spLocks noGrp="1" noChangeArrowheads="1"/>
          </p:cNvSpPr>
          <p:nvPr>
            <p:ph type="sldNum" sz="quarter" idx="12"/>
          </p:nvPr>
        </p:nvSpPr>
        <p:spPr>
          <a:ln/>
        </p:spPr>
        <p:txBody>
          <a:bodyPr/>
          <a:lstStyle>
            <a:lvl1pPr>
              <a:defRPr/>
            </a:lvl1pPr>
          </a:lstStyle>
          <a:p>
            <a:pPr>
              <a:defRPr/>
            </a:pPr>
            <a:r>
              <a:rPr lang="en-US" altLang="zh-TW"/>
              <a:t>13.</a:t>
            </a:r>
            <a:fld id="{04DE01C3-3C58-4BFB-A798-ECA7A8E754E4}" type="slidenum">
              <a:rPr lang="en-US" altLang="zh-TW"/>
              <a:pPr>
                <a:defRPr/>
              </a:pPr>
              <a:t>‹#›</a:t>
            </a:fld>
            <a:endParaRPr lang="en-US" altLang="zh-TW"/>
          </a:p>
        </p:txBody>
      </p:sp>
    </p:spTree>
    <p:extLst>
      <p:ext uri="{BB962C8B-B14F-4D97-AF65-F5344CB8AC3E}">
        <p14:creationId xmlns:p14="http://schemas.microsoft.com/office/powerpoint/2010/main" val="95064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0C565A9-434B-48CF-8FC6-C88A9ECAF142}"/>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8" name="Rectangle 5">
            <a:extLst>
              <a:ext uri="{FF2B5EF4-FFF2-40B4-BE49-F238E27FC236}">
                <a16:creationId xmlns:a16="http://schemas.microsoft.com/office/drawing/2014/main" id="{0061E1B2-E779-4C7C-83C2-0685CF625A4D}"/>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9" name="Rectangle 6">
            <a:extLst>
              <a:ext uri="{FF2B5EF4-FFF2-40B4-BE49-F238E27FC236}">
                <a16:creationId xmlns:a16="http://schemas.microsoft.com/office/drawing/2014/main" id="{F8CFEDA3-7423-4409-9CB9-05372326A034}"/>
              </a:ext>
            </a:extLst>
          </p:cNvPr>
          <p:cNvSpPr>
            <a:spLocks noGrp="1" noChangeArrowheads="1"/>
          </p:cNvSpPr>
          <p:nvPr>
            <p:ph type="sldNum" sz="quarter" idx="12"/>
          </p:nvPr>
        </p:nvSpPr>
        <p:spPr>
          <a:ln/>
        </p:spPr>
        <p:txBody>
          <a:bodyPr/>
          <a:lstStyle>
            <a:lvl1pPr>
              <a:defRPr/>
            </a:lvl1pPr>
          </a:lstStyle>
          <a:p>
            <a:pPr>
              <a:defRPr/>
            </a:pPr>
            <a:r>
              <a:rPr lang="en-US" altLang="zh-TW"/>
              <a:t>13.</a:t>
            </a:r>
            <a:fld id="{B1ECBCC7-B8F2-4BDA-A1E5-52F51A3E1E51}" type="slidenum">
              <a:rPr lang="en-US" altLang="zh-TW"/>
              <a:pPr>
                <a:defRPr/>
              </a:pPr>
              <a:t>‹#›</a:t>
            </a:fld>
            <a:endParaRPr lang="en-US" altLang="zh-TW"/>
          </a:p>
        </p:txBody>
      </p:sp>
    </p:spTree>
    <p:extLst>
      <p:ext uri="{BB962C8B-B14F-4D97-AF65-F5344CB8AC3E}">
        <p14:creationId xmlns:p14="http://schemas.microsoft.com/office/powerpoint/2010/main" val="74837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2693135-F908-45DA-8C9D-78E3C26B792C}"/>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4" name="Rectangle 5">
            <a:extLst>
              <a:ext uri="{FF2B5EF4-FFF2-40B4-BE49-F238E27FC236}">
                <a16:creationId xmlns:a16="http://schemas.microsoft.com/office/drawing/2014/main" id="{D7F3C17D-7851-4198-A3F8-E47E71996323}"/>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5" name="Rectangle 6">
            <a:extLst>
              <a:ext uri="{FF2B5EF4-FFF2-40B4-BE49-F238E27FC236}">
                <a16:creationId xmlns:a16="http://schemas.microsoft.com/office/drawing/2014/main" id="{F6A68DB4-FE9A-40DB-8FC7-C1F2692F3CDE}"/>
              </a:ext>
            </a:extLst>
          </p:cNvPr>
          <p:cNvSpPr>
            <a:spLocks noGrp="1" noChangeArrowheads="1"/>
          </p:cNvSpPr>
          <p:nvPr>
            <p:ph type="sldNum" sz="quarter" idx="12"/>
          </p:nvPr>
        </p:nvSpPr>
        <p:spPr>
          <a:ln/>
        </p:spPr>
        <p:txBody>
          <a:bodyPr/>
          <a:lstStyle>
            <a:lvl1pPr>
              <a:defRPr/>
            </a:lvl1pPr>
          </a:lstStyle>
          <a:p>
            <a:pPr>
              <a:defRPr/>
            </a:pPr>
            <a:r>
              <a:rPr lang="en-US" altLang="zh-TW"/>
              <a:t>13.</a:t>
            </a:r>
            <a:fld id="{188EC780-6CF9-4DDF-8AAB-890BC3DA82C8}" type="slidenum">
              <a:rPr lang="en-US" altLang="zh-TW"/>
              <a:pPr>
                <a:defRPr/>
              </a:pPr>
              <a:t>‹#›</a:t>
            </a:fld>
            <a:endParaRPr lang="en-US" altLang="zh-TW"/>
          </a:p>
        </p:txBody>
      </p:sp>
    </p:spTree>
    <p:extLst>
      <p:ext uri="{BB962C8B-B14F-4D97-AF65-F5344CB8AC3E}">
        <p14:creationId xmlns:p14="http://schemas.microsoft.com/office/powerpoint/2010/main" val="409729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B9FEE8B-1A98-4B70-8CFB-C62EBEE52128}"/>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3" name="Rectangle 5">
            <a:extLst>
              <a:ext uri="{FF2B5EF4-FFF2-40B4-BE49-F238E27FC236}">
                <a16:creationId xmlns:a16="http://schemas.microsoft.com/office/drawing/2014/main" id="{AD39BD13-9890-4733-B191-2D3FC34E129A}"/>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4" name="Rectangle 6">
            <a:extLst>
              <a:ext uri="{FF2B5EF4-FFF2-40B4-BE49-F238E27FC236}">
                <a16:creationId xmlns:a16="http://schemas.microsoft.com/office/drawing/2014/main" id="{DF531178-B171-4B44-B5CF-391746FC2D5D}"/>
              </a:ext>
            </a:extLst>
          </p:cNvPr>
          <p:cNvSpPr>
            <a:spLocks noGrp="1" noChangeArrowheads="1"/>
          </p:cNvSpPr>
          <p:nvPr>
            <p:ph type="sldNum" sz="quarter" idx="12"/>
          </p:nvPr>
        </p:nvSpPr>
        <p:spPr>
          <a:ln/>
        </p:spPr>
        <p:txBody>
          <a:bodyPr/>
          <a:lstStyle>
            <a:lvl1pPr>
              <a:defRPr/>
            </a:lvl1pPr>
          </a:lstStyle>
          <a:p>
            <a:pPr>
              <a:defRPr/>
            </a:pPr>
            <a:r>
              <a:rPr lang="en-US" altLang="zh-TW"/>
              <a:t>13.</a:t>
            </a:r>
            <a:fld id="{9687B341-6570-47B9-8471-275B9F537EFC}" type="slidenum">
              <a:rPr lang="en-US" altLang="zh-TW"/>
              <a:pPr>
                <a:defRPr/>
              </a:pPr>
              <a:t>‹#›</a:t>
            </a:fld>
            <a:endParaRPr lang="en-US" altLang="zh-TW"/>
          </a:p>
        </p:txBody>
      </p:sp>
    </p:spTree>
    <p:extLst>
      <p:ext uri="{BB962C8B-B14F-4D97-AF65-F5344CB8AC3E}">
        <p14:creationId xmlns:p14="http://schemas.microsoft.com/office/powerpoint/2010/main" val="209599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EBD20A4-73E0-4872-B9ED-2D36455EC5F3}"/>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6" name="Rectangle 5">
            <a:extLst>
              <a:ext uri="{FF2B5EF4-FFF2-40B4-BE49-F238E27FC236}">
                <a16:creationId xmlns:a16="http://schemas.microsoft.com/office/drawing/2014/main" id="{C7834239-AA58-433E-8B20-C1D8227A3049}"/>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7" name="Rectangle 6">
            <a:extLst>
              <a:ext uri="{FF2B5EF4-FFF2-40B4-BE49-F238E27FC236}">
                <a16:creationId xmlns:a16="http://schemas.microsoft.com/office/drawing/2014/main" id="{CE0614D5-0D7C-49C5-AEB4-A2835EDAC416}"/>
              </a:ext>
            </a:extLst>
          </p:cNvPr>
          <p:cNvSpPr>
            <a:spLocks noGrp="1" noChangeArrowheads="1"/>
          </p:cNvSpPr>
          <p:nvPr>
            <p:ph type="sldNum" sz="quarter" idx="12"/>
          </p:nvPr>
        </p:nvSpPr>
        <p:spPr>
          <a:ln/>
        </p:spPr>
        <p:txBody>
          <a:bodyPr/>
          <a:lstStyle>
            <a:lvl1pPr>
              <a:defRPr/>
            </a:lvl1pPr>
          </a:lstStyle>
          <a:p>
            <a:pPr>
              <a:defRPr/>
            </a:pPr>
            <a:r>
              <a:rPr lang="en-US" altLang="zh-TW"/>
              <a:t>13.</a:t>
            </a:r>
            <a:fld id="{3C835758-E70F-49D6-A99D-46D9429048DC}" type="slidenum">
              <a:rPr lang="en-US" altLang="zh-TW"/>
              <a:pPr>
                <a:defRPr/>
              </a:pPr>
              <a:t>‹#›</a:t>
            </a:fld>
            <a:endParaRPr lang="en-US" altLang="zh-TW"/>
          </a:p>
        </p:txBody>
      </p:sp>
    </p:spTree>
    <p:extLst>
      <p:ext uri="{BB962C8B-B14F-4D97-AF65-F5344CB8AC3E}">
        <p14:creationId xmlns:p14="http://schemas.microsoft.com/office/powerpoint/2010/main" val="262515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B5BC127-C7B5-46B9-A262-FF6BA0D74C29}"/>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6" name="Rectangle 5">
            <a:extLst>
              <a:ext uri="{FF2B5EF4-FFF2-40B4-BE49-F238E27FC236}">
                <a16:creationId xmlns:a16="http://schemas.microsoft.com/office/drawing/2014/main" id="{F4047F3F-CEFD-4AEB-B7E9-4ABA7189C1A4}"/>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7" name="Rectangle 6">
            <a:extLst>
              <a:ext uri="{FF2B5EF4-FFF2-40B4-BE49-F238E27FC236}">
                <a16:creationId xmlns:a16="http://schemas.microsoft.com/office/drawing/2014/main" id="{EC28253A-48D9-4813-9FE0-CDA883932F7C}"/>
              </a:ext>
            </a:extLst>
          </p:cNvPr>
          <p:cNvSpPr>
            <a:spLocks noGrp="1" noChangeArrowheads="1"/>
          </p:cNvSpPr>
          <p:nvPr>
            <p:ph type="sldNum" sz="quarter" idx="12"/>
          </p:nvPr>
        </p:nvSpPr>
        <p:spPr>
          <a:ln/>
        </p:spPr>
        <p:txBody>
          <a:bodyPr/>
          <a:lstStyle>
            <a:lvl1pPr>
              <a:defRPr/>
            </a:lvl1pPr>
          </a:lstStyle>
          <a:p>
            <a:pPr>
              <a:defRPr/>
            </a:pPr>
            <a:r>
              <a:rPr lang="en-US" altLang="zh-TW"/>
              <a:t>13.</a:t>
            </a:r>
            <a:fld id="{921184D7-4EC7-4CA9-9588-4D732076B96B}" type="slidenum">
              <a:rPr lang="en-US" altLang="zh-TW"/>
              <a:pPr>
                <a:defRPr/>
              </a:pPr>
              <a:t>‹#›</a:t>
            </a:fld>
            <a:endParaRPr lang="en-US" altLang="zh-TW"/>
          </a:p>
        </p:txBody>
      </p:sp>
    </p:spTree>
    <p:extLst>
      <p:ext uri="{BB962C8B-B14F-4D97-AF65-F5344CB8AC3E}">
        <p14:creationId xmlns:p14="http://schemas.microsoft.com/office/powerpoint/2010/main" val="151920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1A462EE-EAB3-4A0D-8F15-A93168AEADD0}"/>
              </a:ext>
            </a:extLst>
          </p:cNvPr>
          <p:cNvSpPr>
            <a:spLocks noGrp="1" noChangeArrowheads="1"/>
          </p:cNvSpPr>
          <p:nvPr>
            <p:ph type="title"/>
          </p:nvPr>
        </p:nvSpPr>
        <p:spPr bwMode="auto">
          <a:xfrm>
            <a:off x="304800" y="152400"/>
            <a:ext cx="1168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a:extLst>
              <a:ext uri="{FF2B5EF4-FFF2-40B4-BE49-F238E27FC236}">
                <a16:creationId xmlns:a16="http://schemas.microsoft.com/office/drawing/2014/main" id="{F58A54B5-5C67-45F0-98E2-7099B793F483}"/>
              </a:ext>
            </a:extLst>
          </p:cNvPr>
          <p:cNvSpPr>
            <a:spLocks noGrp="1" noChangeArrowheads="1"/>
          </p:cNvSpPr>
          <p:nvPr>
            <p:ph type="body" idx="1"/>
          </p:nvPr>
        </p:nvSpPr>
        <p:spPr bwMode="auto">
          <a:xfrm>
            <a:off x="321733" y="914400"/>
            <a:ext cx="1187026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5124" name="Rectangle 4">
            <a:extLst>
              <a:ext uri="{FF2B5EF4-FFF2-40B4-BE49-F238E27FC236}">
                <a16:creationId xmlns:a16="http://schemas.microsoft.com/office/drawing/2014/main" id="{3D39F897-632C-4512-A748-6346FFAAA051}"/>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Times" pitchFamily="18" charset="0"/>
                <a:ea typeface="新細明體" charset="-120"/>
              </a:defRPr>
            </a:lvl1pPr>
          </a:lstStyle>
          <a:p>
            <a:pPr>
              <a:defRPr/>
            </a:pPr>
            <a:endParaRPr lang="zh-TW" altLang="zh-TW"/>
          </a:p>
        </p:txBody>
      </p:sp>
      <p:sp>
        <p:nvSpPr>
          <p:cNvPr id="5125" name="Rectangle 5">
            <a:extLst>
              <a:ext uri="{FF2B5EF4-FFF2-40B4-BE49-F238E27FC236}">
                <a16:creationId xmlns:a16="http://schemas.microsoft.com/office/drawing/2014/main" id="{91AD5249-F4B6-40B9-B7B4-4EF48D7A61D2}"/>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Times" pitchFamily="18" charset="0"/>
                <a:ea typeface="新細明體" charset="-120"/>
              </a:defRPr>
            </a:lvl1pPr>
          </a:lstStyle>
          <a:p>
            <a:pPr>
              <a:defRPr/>
            </a:pPr>
            <a:endParaRPr lang="zh-TW" altLang="zh-TW"/>
          </a:p>
        </p:txBody>
      </p:sp>
      <p:sp>
        <p:nvSpPr>
          <p:cNvPr id="5126" name="Rectangle 6">
            <a:extLst>
              <a:ext uri="{FF2B5EF4-FFF2-40B4-BE49-F238E27FC236}">
                <a16:creationId xmlns:a16="http://schemas.microsoft.com/office/drawing/2014/main" id="{6769C74C-0143-42B8-8AEB-0DBC07F1BBBD}"/>
              </a:ext>
            </a:extLst>
          </p:cNvPr>
          <p:cNvSpPr>
            <a:spLocks noGrp="1" noChangeArrowheads="1"/>
          </p:cNvSpPr>
          <p:nvPr>
            <p:ph type="sldNum" sz="quarter" idx="4"/>
          </p:nvPr>
        </p:nvSpPr>
        <p:spPr bwMode="auto">
          <a:xfrm>
            <a:off x="9652000" y="6553200"/>
            <a:ext cx="2540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ahoma" panose="020B0604030504040204" pitchFamily="34" charset="0"/>
                <a:ea typeface="新細明體" panose="02020500000000000000" pitchFamily="18" charset="-120"/>
              </a:defRPr>
            </a:lvl1pPr>
          </a:lstStyle>
          <a:p>
            <a:pPr>
              <a:defRPr/>
            </a:pPr>
            <a:r>
              <a:rPr lang="en-US" altLang="zh-TW"/>
              <a:t>13.</a:t>
            </a:r>
            <a:fld id="{8979D0B3-3C4F-425B-8D3C-682C681B92EA}" type="slidenum">
              <a:rPr lang="en-US" altLang="zh-TW"/>
              <a:pPr>
                <a:defRPr/>
              </a:pPr>
              <a:t>‹#›</a:t>
            </a:fld>
            <a:endParaRPr lang="en-US" altLang="zh-TW"/>
          </a:p>
        </p:txBody>
      </p:sp>
      <p:sp>
        <p:nvSpPr>
          <p:cNvPr id="1031" name="Line 8">
            <a:extLst>
              <a:ext uri="{FF2B5EF4-FFF2-40B4-BE49-F238E27FC236}">
                <a16:creationId xmlns:a16="http://schemas.microsoft.com/office/drawing/2014/main" id="{8AA4ADB9-424F-44D1-B79B-218304C9EF20}"/>
              </a:ext>
            </a:extLst>
          </p:cNvPr>
          <p:cNvSpPr>
            <a:spLocks noChangeShapeType="1"/>
          </p:cNvSpPr>
          <p:nvPr/>
        </p:nvSpPr>
        <p:spPr bwMode="auto">
          <a:xfrm>
            <a:off x="0" y="6553200"/>
            <a:ext cx="1219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2" name="Line 9">
            <a:extLst>
              <a:ext uri="{FF2B5EF4-FFF2-40B4-BE49-F238E27FC236}">
                <a16:creationId xmlns:a16="http://schemas.microsoft.com/office/drawing/2014/main" id="{8DD9F30E-7176-4B92-9737-48ABB4621B6D}"/>
              </a:ext>
            </a:extLst>
          </p:cNvPr>
          <p:cNvSpPr>
            <a:spLocks noChangeShapeType="1"/>
          </p:cNvSpPr>
          <p:nvPr/>
        </p:nvSpPr>
        <p:spPr bwMode="auto">
          <a:xfrm>
            <a:off x="304800" y="762000"/>
            <a:ext cx="90424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3"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hyperlink" Target="../../../../Program%20Files/TurningPoint/2003/Questions.html" TargetMode="Externa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hyperlink" Target="Hyperlinks/Chapter%2013/Xm13-01.xls" TargetMode="Externa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0.emf"/><Relationship Id="rId5" Type="http://schemas.openxmlformats.org/officeDocument/2006/relationships/oleObject" Target="../embeddings/oleObject4.bin"/><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23.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6.emf"/></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hyperlink" Target="Hyperlinks/Chapter%2013/Xm13-02.xls" TargetMode="Externa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29.wmf"/><Relationship Id="rId5" Type="http://schemas.openxmlformats.org/officeDocument/2006/relationships/oleObject" Target="../embeddings/oleObject8.bin"/><Relationship Id="rId4" Type="http://schemas.openxmlformats.org/officeDocument/2006/relationships/image" Target="../media/image28.wmf"/></Relationships>
</file>

<file path=ppt/slides/_rels/slide3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23.wmf"/><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AF054C2-EE2D-4226-B30B-17BC10FAF3F6}"/>
              </a:ext>
            </a:extLst>
          </p:cNvPr>
          <p:cNvSpPr>
            <a:spLocks noGrp="1" noChangeArrowheads="1"/>
          </p:cNvSpPr>
          <p:nvPr>
            <p:ph type="ctrTitle"/>
          </p:nvPr>
        </p:nvSpPr>
        <p:spPr/>
        <p:txBody>
          <a:bodyPr/>
          <a:lstStyle/>
          <a:p>
            <a:pPr eaLnBrk="1" hangingPunct="1"/>
            <a:r>
              <a:rPr lang="en-US" altLang="zh-TW" b="1">
                <a:ea typeface="新細明體" panose="02020500000000000000" pitchFamily="18" charset="-120"/>
              </a:rPr>
              <a:t>Chapter 13</a:t>
            </a:r>
          </a:p>
        </p:txBody>
      </p:sp>
      <p:sp>
        <p:nvSpPr>
          <p:cNvPr id="5123" name="Rectangle 3">
            <a:extLst>
              <a:ext uri="{FF2B5EF4-FFF2-40B4-BE49-F238E27FC236}">
                <a16:creationId xmlns:a16="http://schemas.microsoft.com/office/drawing/2014/main" id="{43F6570C-A89C-4EC1-BDD2-C6CF8F89D699}"/>
              </a:ext>
            </a:extLst>
          </p:cNvPr>
          <p:cNvSpPr>
            <a:spLocks noGrp="1" noChangeArrowheads="1"/>
          </p:cNvSpPr>
          <p:nvPr>
            <p:ph type="subTitle" idx="1"/>
          </p:nvPr>
        </p:nvSpPr>
        <p:spPr/>
        <p:txBody>
          <a:bodyPr/>
          <a:lstStyle/>
          <a:p>
            <a:pPr marL="0" indent="0" eaLnBrk="1" hangingPunct="1">
              <a:buNone/>
            </a:pPr>
            <a:r>
              <a:rPr lang="en-US" altLang="zh-TW" b="1">
                <a:ea typeface="新細明體" panose="02020500000000000000" pitchFamily="18" charset="-120"/>
              </a:rPr>
              <a:t>Inference About Comparing</a:t>
            </a:r>
          </a:p>
          <a:p>
            <a:pPr marL="0" indent="0" eaLnBrk="1" hangingPunct="1">
              <a:buNone/>
            </a:pPr>
            <a:r>
              <a:rPr lang="en-US" altLang="zh-TW" b="1">
                <a:ea typeface="新細明體" panose="02020500000000000000" pitchFamily="18" charset="-120"/>
              </a:rPr>
              <a:t>Two Populations</a:t>
            </a:r>
          </a:p>
        </p:txBody>
      </p:sp>
      <p:sp>
        <p:nvSpPr>
          <p:cNvPr id="5124" name="Slide Number Placeholder 3">
            <a:extLst>
              <a:ext uri="{FF2B5EF4-FFF2-40B4-BE49-F238E27FC236}">
                <a16:creationId xmlns:a16="http://schemas.microsoft.com/office/drawing/2014/main" id="{104D3CE2-4345-48A1-B3F1-803DE60BB8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8AA9AABB-0C4F-4FA7-8D76-5076C6F9F01B}" type="slidenum">
              <a:rPr lang="en-US" altLang="zh-TW" sz="1200">
                <a:latin typeface="Tahoma" panose="020B0604030504040204" pitchFamily="34" charset="0"/>
              </a:rPr>
              <a:pPr>
                <a:spcBef>
                  <a:spcPct val="0"/>
                </a:spcBef>
                <a:buFontTx/>
                <a:buNone/>
              </a:pPr>
              <a:t>1</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1949683B-EC10-4E99-8DEE-D84F4AD1BB49}"/>
              </a:ext>
            </a:extLst>
          </p:cNvPr>
          <p:cNvSpPr>
            <a:spLocks noGrp="1" noChangeArrowheads="1"/>
          </p:cNvSpPr>
          <p:nvPr>
            <p:ph type="title"/>
          </p:nvPr>
        </p:nvSpPr>
        <p:spPr>
          <a:xfrm>
            <a:off x="365919" y="38100"/>
            <a:ext cx="8763000" cy="609600"/>
          </a:xfrm>
        </p:spPr>
        <p:txBody>
          <a:bodyPr/>
          <a:lstStyle/>
          <a:p>
            <a:pPr eaLnBrk="1" hangingPunct="1"/>
            <a:r>
              <a:rPr lang="en-US" altLang="zh-TW" dirty="0">
                <a:ea typeface="新細明體" panose="02020500000000000000" pitchFamily="18" charset="-120"/>
              </a:rPr>
              <a:t>CI Estimator for </a:t>
            </a:r>
            <a:r>
              <a:rPr lang="el-GR" altLang="zh-TW" dirty="0">
                <a:cs typeface="Tahoma" panose="020B0604030504040204" pitchFamily="34" charset="0"/>
              </a:rPr>
              <a:t>μ</a:t>
            </a:r>
            <a:r>
              <a:rPr lang="en-US" altLang="zh-TW" baseline="-25000" dirty="0">
                <a:ea typeface="新細明體" panose="02020500000000000000" pitchFamily="18" charset="-120"/>
                <a:cs typeface="Tahoma" panose="020B0604030504040204" pitchFamily="34" charset="0"/>
              </a:rPr>
              <a:t>1</a:t>
            </a:r>
            <a:r>
              <a:rPr lang="en-US" altLang="zh-TW" dirty="0">
                <a:ea typeface="新細明體" panose="02020500000000000000" pitchFamily="18" charset="-120"/>
                <a:cs typeface="Tahoma" panose="020B0604030504040204" pitchFamily="34" charset="0"/>
              </a:rPr>
              <a:t>-</a:t>
            </a:r>
            <a:r>
              <a:rPr lang="el-GR" altLang="zh-TW" dirty="0">
                <a:cs typeface="Tahoma" panose="020B0604030504040204" pitchFamily="34" charset="0"/>
              </a:rPr>
              <a:t>μ</a:t>
            </a:r>
            <a:r>
              <a:rPr lang="en-US" altLang="zh-TW" baseline="-25000" dirty="0">
                <a:ea typeface="新細明體" panose="02020500000000000000" pitchFamily="18" charset="-120"/>
              </a:rPr>
              <a:t>2</a:t>
            </a:r>
            <a:r>
              <a:rPr lang="en-US" altLang="zh-TW" dirty="0">
                <a:ea typeface="新細明體" panose="02020500000000000000" pitchFamily="18" charset="-120"/>
              </a:rPr>
              <a:t> (equal variances) </a:t>
            </a:r>
          </a:p>
        </p:txBody>
      </p:sp>
      <p:sp>
        <p:nvSpPr>
          <p:cNvPr id="14339" name="Rectangle 4">
            <a:extLst>
              <a:ext uri="{FF2B5EF4-FFF2-40B4-BE49-F238E27FC236}">
                <a16:creationId xmlns:a16="http://schemas.microsoft.com/office/drawing/2014/main" id="{710D355D-3802-48B6-BC9D-13E6CD234E07}"/>
              </a:ext>
            </a:extLst>
          </p:cNvPr>
          <p:cNvSpPr>
            <a:spLocks noGrp="1" noChangeArrowheads="1"/>
          </p:cNvSpPr>
          <p:nvPr>
            <p:ph type="body" idx="1"/>
          </p:nvPr>
        </p:nvSpPr>
        <p:spPr/>
        <p:txBody>
          <a:bodyPr/>
          <a:lstStyle/>
          <a:p>
            <a:pPr marL="533400" indent="-533400" eaLnBrk="1" hangingPunct="1">
              <a:buNone/>
            </a:pPr>
            <a:r>
              <a:rPr lang="en-US" altLang="zh-TW">
                <a:ea typeface="新細明體" panose="02020500000000000000" pitchFamily="18" charset="-120"/>
              </a:rPr>
              <a:t>The confidence interval estimator for </a:t>
            </a:r>
            <a:r>
              <a:rPr lang="el-GR" altLang="zh-TW">
                <a:cs typeface="Tahoma" panose="020B0604030504040204" pitchFamily="34" charset="0"/>
              </a:rPr>
              <a:t>μ</a:t>
            </a:r>
            <a:r>
              <a:rPr lang="en-US" altLang="zh-TW" baseline="-25000">
                <a:ea typeface="新細明體" panose="02020500000000000000" pitchFamily="18" charset="-120"/>
                <a:cs typeface="Tahoma" panose="020B0604030504040204" pitchFamily="34" charset="0"/>
              </a:rPr>
              <a:t>1</a:t>
            </a:r>
            <a:r>
              <a:rPr lang="en-US" altLang="zh-TW">
                <a:ea typeface="新細明體" panose="02020500000000000000" pitchFamily="18" charset="-120"/>
                <a:cs typeface="Tahoma" panose="020B0604030504040204" pitchFamily="34" charset="0"/>
              </a:rPr>
              <a:t>-</a:t>
            </a:r>
            <a:r>
              <a:rPr lang="el-GR" altLang="zh-TW">
                <a:cs typeface="Tahoma" panose="020B0604030504040204" pitchFamily="34" charset="0"/>
              </a:rPr>
              <a:t>μ</a:t>
            </a:r>
            <a:r>
              <a:rPr lang="en-US" altLang="zh-TW" baseline="-25000">
                <a:ea typeface="新細明體" panose="02020500000000000000" pitchFamily="18" charset="-120"/>
              </a:rPr>
              <a:t>2</a:t>
            </a:r>
            <a:r>
              <a:rPr lang="en-US" altLang="zh-TW">
                <a:ea typeface="新細明體" panose="02020500000000000000" pitchFamily="18" charset="-120"/>
              </a:rPr>
              <a:t> when the </a:t>
            </a:r>
          </a:p>
          <a:p>
            <a:pPr marL="533400" indent="-533400" eaLnBrk="1" hangingPunct="1">
              <a:buNone/>
            </a:pPr>
            <a:r>
              <a:rPr lang="en-US" altLang="zh-TW">
                <a:ea typeface="新細明體" panose="02020500000000000000" pitchFamily="18" charset="-120"/>
              </a:rPr>
              <a:t>population variances are equal is given by:</a:t>
            </a:r>
          </a:p>
        </p:txBody>
      </p:sp>
      <p:sp>
        <p:nvSpPr>
          <p:cNvPr id="14340" name="Line 5">
            <a:extLst>
              <a:ext uri="{FF2B5EF4-FFF2-40B4-BE49-F238E27FC236}">
                <a16:creationId xmlns:a16="http://schemas.microsoft.com/office/drawing/2014/main" id="{0A83B6A9-5274-4DC1-AA83-E99A4D545B4A}"/>
              </a:ext>
            </a:extLst>
          </p:cNvPr>
          <p:cNvSpPr>
            <a:spLocks noChangeShapeType="1"/>
          </p:cNvSpPr>
          <p:nvPr/>
        </p:nvSpPr>
        <p:spPr bwMode="auto">
          <a:xfrm>
            <a:off x="1752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4341" name="Picture 7">
            <a:extLst>
              <a:ext uri="{FF2B5EF4-FFF2-40B4-BE49-F238E27FC236}">
                <a16:creationId xmlns:a16="http://schemas.microsoft.com/office/drawing/2014/main" id="{4EDED134-893E-4CD6-A6C0-DF4E02030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133600"/>
            <a:ext cx="65532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 Box 8">
            <a:extLst>
              <a:ext uri="{FF2B5EF4-FFF2-40B4-BE49-F238E27FC236}">
                <a16:creationId xmlns:a16="http://schemas.microsoft.com/office/drawing/2014/main" id="{65045170-DD4F-424C-9F33-F81BA5200A2B}"/>
              </a:ext>
            </a:extLst>
          </p:cNvPr>
          <p:cNvSpPr txBox="1">
            <a:spLocks noChangeArrowheads="1"/>
          </p:cNvSpPr>
          <p:nvPr/>
        </p:nvSpPr>
        <p:spPr bwMode="auto">
          <a:xfrm>
            <a:off x="8047038" y="4572000"/>
            <a:ext cx="2163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1800">
                <a:latin typeface="Tahoma" panose="020B0604030504040204" pitchFamily="34" charset="0"/>
                <a:ea typeface="新細明體" panose="02020500000000000000" pitchFamily="18" charset="-120"/>
              </a:rPr>
              <a:t>degrees of freedom</a:t>
            </a:r>
          </a:p>
        </p:txBody>
      </p:sp>
      <p:sp>
        <p:nvSpPr>
          <p:cNvPr id="14343" name="Freeform 9">
            <a:extLst>
              <a:ext uri="{FF2B5EF4-FFF2-40B4-BE49-F238E27FC236}">
                <a16:creationId xmlns:a16="http://schemas.microsoft.com/office/drawing/2014/main" id="{1AF8EF9B-5A87-4C8C-89DD-96F4BE1FC139}"/>
              </a:ext>
            </a:extLst>
          </p:cNvPr>
          <p:cNvSpPr>
            <a:spLocks/>
          </p:cNvSpPr>
          <p:nvPr/>
        </p:nvSpPr>
        <p:spPr bwMode="auto">
          <a:xfrm flipH="1">
            <a:off x="8763000" y="3276600"/>
            <a:ext cx="533400" cy="1066800"/>
          </a:xfrm>
          <a:custGeom>
            <a:avLst/>
            <a:gdLst>
              <a:gd name="T0" fmla="*/ 0 w 336"/>
              <a:gd name="T1" fmla="*/ 2147483646 h 672"/>
              <a:gd name="T2" fmla="*/ 2147483646 w 336"/>
              <a:gd name="T3" fmla="*/ 2147483646 h 672"/>
              <a:gd name="T4" fmla="*/ 2147483646 w 336"/>
              <a:gd name="T5" fmla="*/ 2147483646 h 672"/>
              <a:gd name="T6" fmla="*/ 214748364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0" y="672"/>
                </a:moveTo>
                <a:cubicBezTo>
                  <a:pt x="36" y="564"/>
                  <a:pt x="72" y="456"/>
                  <a:pt x="96" y="432"/>
                </a:cubicBezTo>
                <a:cubicBezTo>
                  <a:pt x="120" y="408"/>
                  <a:pt x="104" y="600"/>
                  <a:pt x="144" y="528"/>
                </a:cubicBezTo>
                <a:cubicBezTo>
                  <a:pt x="184" y="456"/>
                  <a:pt x="260" y="228"/>
                  <a:pt x="336" y="0"/>
                </a:cubicBez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4" name="Text Box 10">
            <a:extLst>
              <a:ext uri="{FF2B5EF4-FFF2-40B4-BE49-F238E27FC236}">
                <a16:creationId xmlns:a16="http://schemas.microsoft.com/office/drawing/2014/main" id="{319AD4B7-747D-4A32-8CF9-238CF936E08F}"/>
              </a:ext>
            </a:extLst>
          </p:cNvPr>
          <p:cNvSpPr txBox="1">
            <a:spLocks noChangeArrowheads="1"/>
          </p:cNvSpPr>
          <p:nvPr/>
        </p:nvSpPr>
        <p:spPr bwMode="auto">
          <a:xfrm>
            <a:off x="3838576" y="4572000"/>
            <a:ext cx="2790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1800">
                <a:latin typeface="Tahoma" panose="020B0604030504040204" pitchFamily="34" charset="0"/>
                <a:ea typeface="新細明體" panose="02020500000000000000" pitchFamily="18" charset="-120"/>
              </a:rPr>
              <a:t>pooled variance estimator</a:t>
            </a:r>
          </a:p>
        </p:txBody>
      </p:sp>
      <p:sp>
        <p:nvSpPr>
          <p:cNvPr id="14345" name="Freeform 11">
            <a:extLst>
              <a:ext uri="{FF2B5EF4-FFF2-40B4-BE49-F238E27FC236}">
                <a16:creationId xmlns:a16="http://schemas.microsoft.com/office/drawing/2014/main" id="{B149C4AB-6432-4BC3-AD14-04686624DEB8}"/>
              </a:ext>
            </a:extLst>
          </p:cNvPr>
          <p:cNvSpPr>
            <a:spLocks/>
          </p:cNvSpPr>
          <p:nvPr/>
        </p:nvSpPr>
        <p:spPr bwMode="auto">
          <a:xfrm>
            <a:off x="5334000" y="3352800"/>
            <a:ext cx="533400" cy="1066800"/>
          </a:xfrm>
          <a:custGeom>
            <a:avLst/>
            <a:gdLst>
              <a:gd name="T0" fmla="*/ 0 w 336"/>
              <a:gd name="T1" fmla="*/ 2147483646 h 672"/>
              <a:gd name="T2" fmla="*/ 2147483646 w 336"/>
              <a:gd name="T3" fmla="*/ 2147483646 h 672"/>
              <a:gd name="T4" fmla="*/ 2147483646 w 336"/>
              <a:gd name="T5" fmla="*/ 2147483646 h 672"/>
              <a:gd name="T6" fmla="*/ 214748364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0" y="672"/>
                </a:moveTo>
                <a:cubicBezTo>
                  <a:pt x="36" y="564"/>
                  <a:pt x="72" y="456"/>
                  <a:pt x="96" y="432"/>
                </a:cubicBezTo>
                <a:cubicBezTo>
                  <a:pt x="120" y="408"/>
                  <a:pt x="104" y="600"/>
                  <a:pt x="144" y="528"/>
                </a:cubicBezTo>
                <a:cubicBezTo>
                  <a:pt x="184" y="456"/>
                  <a:pt x="260" y="228"/>
                  <a:pt x="336" y="0"/>
                </a:cubicBez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6" name="Slide Number Placeholder 9">
            <a:extLst>
              <a:ext uri="{FF2B5EF4-FFF2-40B4-BE49-F238E27FC236}">
                <a16:creationId xmlns:a16="http://schemas.microsoft.com/office/drawing/2014/main" id="{E0383D5E-CD29-46A8-A253-05C0333D99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5DEAD45F-4068-495B-BBA7-DD1208A53971}" type="slidenum">
              <a:rPr lang="en-US" altLang="zh-TW" sz="1200">
                <a:latin typeface="Tahoma" panose="020B0604030504040204" pitchFamily="34" charset="0"/>
              </a:rPr>
              <a:pPr>
                <a:spcBef>
                  <a:spcPct val="0"/>
                </a:spcBef>
                <a:buFontTx/>
                <a:buNone/>
              </a:pPr>
              <a:t>10</a:t>
            </a:fld>
            <a:endParaRPr lang="en-US" altLang="zh-TW" sz="1200">
              <a:latin typeface="Tahoma" panose="020B0604030504040204" pitchFamily="34" charset="0"/>
            </a:endParaRPr>
          </a:p>
        </p:txBody>
      </p:sp>
      <p:sp>
        <p:nvSpPr>
          <p:cNvPr id="2" name="Oval 1">
            <a:extLst>
              <a:ext uri="{FF2B5EF4-FFF2-40B4-BE49-F238E27FC236}">
                <a16:creationId xmlns:a16="http://schemas.microsoft.com/office/drawing/2014/main" id="{272F66E8-ED1A-291A-9DBB-B6C71DEA73C8}"/>
              </a:ext>
            </a:extLst>
          </p:cNvPr>
          <p:cNvSpPr/>
          <p:nvPr/>
        </p:nvSpPr>
        <p:spPr>
          <a:xfrm>
            <a:off x="5181600" y="2819400"/>
            <a:ext cx="457200"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9EF95317-6A5A-4FF5-B314-A6D77F9615A5}"/>
              </a:ext>
            </a:extLst>
          </p:cNvPr>
          <p:cNvSpPr>
            <a:spLocks noGrp="1" noChangeArrowheads="1"/>
          </p:cNvSpPr>
          <p:nvPr>
            <p:ph type="title"/>
          </p:nvPr>
        </p:nvSpPr>
        <p:spPr>
          <a:xfrm>
            <a:off x="303557" y="52314"/>
            <a:ext cx="8763000" cy="609600"/>
          </a:xfrm>
        </p:spPr>
        <p:txBody>
          <a:bodyPr/>
          <a:lstStyle/>
          <a:p>
            <a:pPr eaLnBrk="1" hangingPunct="1"/>
            <a:r>
              <a:rPr lang="en-US" altLang="zh-TW" sz="3200" dirty="0">
                <a:ea typeface="新細明體" panose="02020500000000000000" pitchFamily="18" charset="-120"/>
              </a:rPr>
              <a:t>Test Statistic for </a:t>
            </a:r>
            <a:r>
              <a:rPr lang="el-GR" altLang="zh-TW" sz="3200" dirty="0">
                <a:cs typeface="Tahoma" panose="020B0604030504040204" pitchFamily="34" charset="0"/>
              </a:rPr>
              <a:t>μ</a:t>
            </a:r>
            <a:r>
              <a:rPr lang="en-US" altLang="zh-TW" sz="3200" baseline="-25000" dirty="0">
                <a:ea typeface="新細明體" panose="02020500000000000000" pitchFamily="18" charset="-120"/>
                <a:cs typeface="Tahoma" panose="020B0604030504040204" pitchFamily="34" charset="0"/>
              </a:rPr>
              <a:t>1</a:t>
            </a:r>
            <a:r>
              <a:rPr lang="en-US" altLang="zh-TW" sz="3200" dirty="0">
                <a:ea typeface="新細明體" panose="02020500000000000000" pitchFamily="18" charset="-120"/>
                <a:cs typeface="Tahoma" panose="020B0604030504040204" pitchFamily="34" charset="0"/>
              </a:rPr>
              <a:t>-</a:t>
            </a:r>
            <a:r>
              <a:rPr lang="el-GR" altLang="zh-TW" sz="3200" dirty="0">
                <a:cs typeface="Tahoma" panose="020B0604030504040204" pitchFamily="34" charset="0"/>
              </a:rPr>
              <a:t>μ</a:t>
            </a:r>
            <a:r>
              <a:rPr lang="en-US" altLang="zh-TW" sz="3200" baseline="-25000" dirty="0">
                <a:ea typeface="新細明體" panose="02020500000000000000" pitchFamily="18" charset="-120"/>
              </a:rPr>
              <a:t>2</a:t>
            </a:r>
            <a:r>
              <a:rPr lang="en-US" altLang="zh-TW" sz="3200" dirty="0">
                <a:ea typeface="新細明體" panose="02020500000000000000" pitchFamily="18" charset="-120"/>
              </a:rPr>
              <a:t> (unequal variances)</a:t>
            </a:r>
            <a:r>
              <a:rPr lang="en-US" altLang="zh-TW" dirty="0">
                <a:ea typeface="新細明體" panose="02020500000000000000" pitchFamily="18" charset="-120"/>
              </a:rPr>
              <a:t> </a:t>
            </a:r>
          </a:p>
        </p:txBody>
      </p:sp>
      <p:sp>
        <p:nvSpPr>
          <p:cNvPr id="15363" name="Rectangle 4">
            <a:extLst>
              <a:ext uri="{FF2B5EF4-FFF2-40B4-BE49-F238E27FC236}">
                <a16:creationId xmlns:a16="http://schemas.microsoft.com/office/drawing/2014/main" id="{C78320F3-2AF2-4CA7-ACF5-124B9BF9E93D}"/>
              </a:ext>
            </a:extLst>
          </p:cNvPr>
          <p:cNvSpPr>
            <a:spLocks noGrp="1" noChangeArrowheads="1"/>
          </p:cNvSpPr>
          <p:nvPr>
            <p:ph type="body" idx="1"/>
          </p:nvPr>
        </p:nvSpPr>
        <p:spPr/>
        <p:txBody>
          <a:bodyPr/>
          <a:lstStyle/>
          <a:p>
            <a:pPr marL="533400" indent="-533400" eaLnBrk="1" hangingPunct="1">
              <a:buNone/>
            </a:pPr>
            <a:r>
              <a:rPr lang="en-US" altLang="zh-TW">
                <a:ea typeface="新細明體" panose="02020500000000000000" pitchFamily="18" charset="-120"/>
              </a:rPr>
              <a:t>The test statistic for </a:t>
            </a:r>
            <a:r>
              <a:rPr lang="el-GR" altLang="zh-TW">
                <a:cs typeface="Tahoma" panose="020B0604030504040204" pitchFamily="34" charset="0"/>
              </a:rPr>
              <a:t>μ</a:t>
            </a:r>
            <a:r>
              <a:rPr lang="en-US" altLang="zh-TW" baseline="-25000">
                <a:ea typeface="新細明體" panose="02020500000000000000" pitchFamily="18" charset="-120"/>
                <a:cs typeface="Tahoma" panose="020B0604030504040204" pitchFamily="34" charset="0"/>
              </a:rPr>
              <a:t>1</a:t>
            </a:r>
            <a:r>
              <a:rPr lang="en-US" altLang="zh-TW">
                <a:ea typeface="新細明體" panose="02020500000000000000" pitchFamily="18" charset="-120"/>
                <a:cs typeface="Tahoma" panose="020B0604030504040204" pitchFamily="34" charset="0"/>
              </a:rPr>
              <a:t>-</a:t>
            </a:r>
            <a:r>
              <a:rPr lang="el-GR" altLang="zh-TW">
                <a:cs typeface="Tahoma" panose="020B0604030504040204" pitchFamily="34" charset="0"/>
              </a:rPr>
              <a:t>μ</a:t>
            </a:r>
            <a:r>
              <a:rPr lang="en-US" altLang="zh-TW" baseline="-25000">
                <a:ea typeface="新細明體" panose="02020500000000000000" pitchFamily="18" charset="-120"/>
              </a:rPr>
              <a:t>2</a:t>
            </a:r>
            <a:r>
              <a:rPr lang="en-US" altLang="zh-TW">
                <a:ea typeface="新細明體" panose="02020500000000000000" pitchFamily="18" charset="-120"/>
              </a:rPr>
              <a:t> when the population variances are </a:t>
            </a:r>
          </a:p>
          <a:p>
            <a:pPr marL="533400" indent="-533400" eaLnBrk="1" hangingPunct="1">
              <a:buNone/>
            </a:pPr>
            <a:r>
              <a:rPr lang="en-US" altLang="zh-TW" b="1" i="1">
                <a:ea typeface="新細明體" panose="02020500000000000000" pitchFamily="18" charset="-120"/>
              </a:rPr>
              <a:t>unequal</a:t>
            </a:r>
            <a:r>
              <a:rPr lang="en-US" altLang="zh-TW">
                <a:ea typeface="新細明體" panose="02020500000000000000" pitchFamily="18" charset="-120"/>
              </a:rPr>
              <a:t> is given by:</a:t>
            </a:r>
          </a:p>
          <a:p>
            <a:pPr marL="533400" indent="-533400" eaLnBrk="1" hangingPunct="1">
              <a:buNone/>
            </a:pPr>
            <a:endParaRPr lang="en-US" altLang="zh-TW">
              <a:ea typeface="新細明體" panose="02020500000000000000" pitchFamily="18" charset="-120"/>
            </a:endParaRPr>
          </a:p>
          <a:p>
            <a:pPr marL="533400" indent="-533400" eaLnBrk="1" hangingPunct="1">
              <a:buNone/>
            </a:pPr>
            <a:endParaRPr lang="en-US" altLang="zh-TW">
              <a:ea typeface="新細明體" panose="02020500000000000000" pitchFamily="18" charset="-120"/>
            </a:endParaRPr>
          </a:p>
          <a:p>
            <a:pPr marL="533400" indent="-533400" eaLnBrk="1" hangingPunct="1">
              <a:buNone/>
            </a:pPr>
            <a:endParaRPr lang="en-US" altLang="zh-TW">
              <a:ea typeface="新細明體" panose="02020500000000000000" pitchFamily="18" charset="-120"/>
            </a:endParaRPr>
          </a:p>
          <a:p>
            <a:pPr marL="533400" indent="-533400" eaLnBrk="1" hangingPunct="1">
              <a:buNone/>
            </a:pPr>
            <a:endParaRPr lang="en-US" altLang="zh-TW">
              <a:ea typeface="新細明體" panose="02020500000000000000" pitchFamily="18" charset="-120"/>
            </a:endParaRPr>
          </a:p>
          <a:p>
            <a:pPr marL="533400" indent="-533400" eaLnBrk="1" hangingPunct="1">
              <a:buNone/>
            </a:pPr>
            <a:r>
              <a:rPr lang="en-US" altLang="zh-TW">
                <a:ea typeface="新細明體" panose="02020500000000000000" pitchFamily="18" charset="-120"/>
              </a:rPr>
              <a:t>Likewise, the confidence interval estimator is:</a:t>
            </a:r>
          </a:p>
        </p:txBody>
      </p:sp>
      <p:sp>
        <p:nvSpPr>
          <p:cNvPr id="15364" name="Line 5">
            <a:extLst>
              <a:ext uri="{FF2B5EF4-FFF2-40B4-BE49-F238E27FC236}">
                <a16:creationId xmlns:a16="http://schemas.microsoft.com/office/drawing/2014/main" id="{205EA18A-D064-4D1D-A26E-E98A7BD9FAA5}"/>
              </a:ext>
            </a:extLst>
          </p:cNvPr>
          <p:cNvSpPr>
            <a:spLocks noChangeShapeType="1"/>
          </p:cNvSpPr>
          <p:nvPr/>
        </p:nvSpPr>
        <p:spPr bwMode="auto">
          <a:xfrm>
            <a:off x="1752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5" name="Text Box 6">
            <a:extLst>
              <a:ext uri="{FF2B5EF4-FFF2-40B4-BE49-F238E27FC236}">
                <a16:creationId xmlns:a16="http://schemas.microsoft.com/office/drawing/2014/main" id="{62A86106-BED8-42EE-8A2D-31F3FB0A9E93}"/>
              </a:ext>
            </a:extLst>
          </p:cNvPr>
          <p:cNvSpPr txBox="1">
            <a:spLocks noChangeArrowheads="1"/>
          </p:cNvSpPr>
          <p:nvPr/>
        </p:nvSpPr>
        <p:spPr bwMode="auto">
          <a:xfrm>
            <a:off x="8153401" y="3429000"/>
            <a:ext cx="2316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1800" i="1">
                <a:solidFill>
                  <a:srgbClr val="0000FF"/>
                </a:solidFill>
                <a:latin typeface="Tahoma" panose="020B0604030504040204" pitchFamily="34" charset="0"/>
                <a:ea typeface="新細明體" panose="02020500000000000000" pitchFamily="18" charset="-120"/>
              </a:rPr>
              <a:t>degrees of freedom</a:t>
            </a:r>
          </a:p>
        </p:txBody>
      </p:sp>
      <p:pic>
        <p:nvPicPr>
          <p:cNvPr id="15366" name="Picture 8">
            <a:extLst>
              <a:ext uri="{FF2B5EF4-FFF2-40B4-BE49-F238E27FC236}">
                <a16:creationId xmlns:a16="http://schemas.microsoft.com/office/drawing/2014/main" id="{A682304D-8570-4D82-9D0B-F5F55B104B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125664"/>
            <a:ext cx="62738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9">
            <a:extLst>
              <a:ext uri="{FF2B5EF4-FFF2-40B4-BE49-F238E27FC236}">
                <a16:creationId xmlns:a16="http://schemas.microsoft.com/office/drawing/2014/main" id="{15AB612B-9039-478C-8B6E-FE892F6229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648201"/>
            <a:ext cx="651510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Freeform 10">
            <a:extLst>
              <a:ext uri="{FF2B5EF4-FFF2-40B4-BE49-F238E27FC236}">
                <a16:creationId xmlns:a16="http://schemas.microsoft.com/office/drawing/2014/main" id="{67863A8D-C033-4430-AB53-C8574167D70E}"/>
              </a:ext>
            </a:extLst>
          </p:cNvPr>
          <p:cNvSpPr>
            <a:spLocks/>
          </p:cNvSpPr>
          <p:nvPr/>
        </p:nvSpPr>
        <p:spPr bwMode="auto">
          <a:xfrm>
            <a:off x="8382000" y="2590800"/>
            <a:ext cx="1143000" cy="838200"/>
          </a:xfrm>
          <a:custGeom>
            <a:avLst/>
            <a:gdLst>
              <a:gd name="T0" fmla="*/ 2147483646 w 720"/>
              <a:gd name="T1" fmla="*/ 2147483646 h 528"/>
              <a:gd name="T2" fmla="*/ 2147483646 w 720"/>
              <a:gd name="T3" fmla="*/ 2147483646 h 528"/>
              <a:gd name="T4" fmla="*/ 0 w 720"/>
              <a:gd name="T5" fmla="*/ 0 h 528"/>
              <a:gd name="T6" fmla="*/ 0 60000 65536"/>
              <a:gd name="T7" fmla="*/ 0 60000 65536"/>
              <a:gd name="T8" fmla="*/ 0 60000 65536"/>
              <a:gd name="T9" fmla="*/ 0 w 720"/>
              <a:gd name="T10" fmla="*/ 0 h 528"/>
              <a:gd name="T11" fmla="*/ 720 w 720"/>
              <a:gd name="T12" fmla="*/ 528 h 528"/>
            </a:gdLst>
            <a:ahLst/>
            <a:cxnLst>
              <a:cxn ang="T6">
                <a:pos x="T0" y="T1"/>
              </a:cxn>
              <a:cxn ang="T7">
                <a:pos x="T2" y="T3"/>
              </a:cxn>
              <a:cxn ang="T8">
                <a:pos x="T4" y="T5"/>
              </a:cxn>
            </a:cxnLst>
            <a:rect l="T9" t="T10" r="T11" b="T12"/>
            <a:pathLst>
              <a:path w="720" h="528">
                <a:moveTo>
                  <a:pt x="288" y="528"/>
                </a:moveTo>
                <a:cubicBezTo>
                  <a:pt x="504" y="380"/>
                  <a:pt x="720" y="232"/>
                  <a:pt x="672" y="144"/>
                </a:cubicBezTo>
                <a:cubicBezTo>
                  <a:pt x="624" y="56"/>
                  <a:pt x="312" y="28"/>
                  <a:pt x="0" y="0"/>
                </a:cubicBezTo>
              </a:path>
            </a:pathLst>
          </a:custGeom>
          <a:noFill/>
          <a:ln w="190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9" name="Freeform 11">
            <a:extLst>
              <a:ext uri="{FF2B5EF4-FFF2-40B4-BE49-F238E27FC236}">
                <a16:creationId xmlns:a16="http://schemas.microsoft.com/office/drawing/2014/main" id="{7068FCDA-BB21-4AEF-8B2D-934ACED1488C}"/>
              </a:ext>
            </a:extLst>
          </p:cNvPr>
          <p:cNvSpPr>
            <a:spLocks/>
          </p:cNvSpPr>
          <p:nvPr/>
        </p:nvSpPr>
        <p:spPr bwMode="auto">
          <a:xfrm>
            <a:off x="8763000" y="3810000"/>
            <a:ext cx="1320800" cy="1295400"/>
          </a:xfrm>
          <a:custGeom>
            <a:avLst/>
            <a:gdLst>
              <a:gd name="T0" fmla="*/ 2147483646 w 832"/>
              <a:gd name="T1" fmla="*/ 0 h 816"/>
              <a:gd name="T2" fmla="*/ 2147483646 w 832"/>
              <a:gd name="T3" fmla="*/ 2147483646 h 816"/>
              <a:gd name="T4" fmla="*/ 0 w 832"/>
              <a:gd name="T5" fmla="*/ 2147483646 h 816"/>
              <a:gd name="T6" fmla="*/ 0 60000 65536"/>
              <a:gd name="T7" fmla="*/ 0 60000 65536"/>
              <a:gd name="T8" fmla="*/ 0 60000 65536"/>
              <a:gd name="T9" fmla="*/ 0 w 832"/>
              <a:gd name="T10" fmla="*/ 0 h 816"/>
              <a:gd name="T11" fmla="*/ 832 w 832"/>
              <a:gd name="T12" fmla="*/ 816 h 816"/>
            </a:gdLst>
            <a:ahLst/>
            <a:cxnLst>
              <a:cxn ang="T6">
                <a:pos x="T0" y="T1"/>
              </a:cxn>
              <a:cxn ang="T7">
                <a:pos x="T2" y="T3"/>
              </a:cxn>
              <a:cxn ang="T8">
                <a:pos x="T4" y="T5"/>
              </a:cxn>
            </a:cxnLst>
            <a:rect l="T9" t="T10" r="T11" b="T12"/>
            <a:pathLst>
              <a:path w="832" h="816">
                <a:moveTo>
                  <a:pt x="384" y="0"/>
                </a:moveTo>
                <a:cubicBezTo>
                  <a:pt x="608" y="268"/>
                  <a:pt x="832" y="536"/>
                  <a:pt x="768" y="672"/>
                </a:cubicBezTo>
                <a:cubicBezTo>
                  <a:pt x="704" y="808"/>
                  <a:pt x="352" y="812"/>
                  <a:pt x="0" y="816"/>
                </a:cubicBezTo>
              </a:path>
            </a:pathLst>
          </a:custGeom>
          <a:noFill/>
          <a:ln w="190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70" name="FlagCount" hidden="1">
            <a:hlinkClick r:id="rId5" action="ppaction://hlinkfile"/>
            <a:extLst>
              <a:ext uri="{FF2B5EF4-FFF2-40B4-BE49-F238E27FC236}">
                <a16:creationId xmlns:a16="http://schemas.microsoft.com/office/drawing/2014/main" id="{9878C418-96CA-4149-8A25-9233B070C0BB}"/>
              </a:ext>
            </a:extLst>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US" altLang="zh-TW" sz="1400" b="1">
                <a:latin typeface="Tahoma" panose="020B0604030504040204" pitchFamily="34" charset="0"/>
                <a:ea typeface="新細明體" panose="02020500000000000000" pitchFamily="18" charset="-120"/>
                <a:cs typeface="Tahoma" panose="020B0604030504040204" pitchFamily="34" charset="0"/>
              </a:rPr>
              <a:t>0</a:t>
            </a:r>
          </a:p>
        </p:txBody>
      </p:sp>
      <p:sp>
        <p:nvSpPr>
          <p:cNvPr id="15371" name="Slide Number Placeholder 10">
            <a:extLst>
              <a:ext uri="{FF2B5EF4-FFF2-40B4-BE49-F238E27FC236}">
                <a16:creationId xmlns:a16="http://schemas.microsoft.com/office/drawing/2014/main" id="{C76E3176-129F-498C-948D-67E21E6275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2BF66C2A-BD0E-4DE3-AC5F-0C821E61A932}" type="slidenum">
              <a:rPr lang="en-US" altLang="zh-TW" sz="1200">
                <a:latin typeface="Tahoma" panose="020B0604030504040204" pitchFamily="34" charset="0"/>
              </a:rPr>
              <a:pPr>
                <a:spcBef>
                  <a:spcPct val="0"/>
                </a:spcBef>
                <a:buFontTx/>
                <a:buNone/>
              </a:pPr>
              <a:t>11</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0CBF92E-0E15-46AE-B598-B54207CA1C9E}"/>
              </a:ext>
            </a:extLst>
          </p:cNvPr>
          <p:cNvSpPr>
            <a:spLocks noGrp="1" noChangeArrowheads="1"/>
          </p:cNvSpPr>
          <p:nvPr>
            <p:ph type="title"/>
          </p:nvPr>
        </p:nvSpPr>
        <p:spPr>
          <a:xfrm>
            <a:off x="339909" y="76200"/>
            <a:ext cx="8763000" cy="609600"/>
          </a:xfrm>
        </p:spPr>
        <p:txBody>
          <a:bodyPr/>
          <a:lstStyle/>
          <a:p>
            <a:pPr eaLnBrk="1" hangingPunct="1"/>
            <a:r>
              <a:rPr lang="en-US" altLang="zh-TW" sz="3200" b="1" dirty="0">
                <a:ea typeface="新細明體" panose="02020500000000000000" pitchFamily="18" charset="-120"/>
              </a:rPr>
              <a:t>Testing the Population Variances</a:t>
            </a:r>
            <a:endParaRPr lang="en-US" altLang="zh-TW" sz="3200" dirty="0">
              <a:ea typeface="新細明體" panose="02020500000000000000" pitchFamily="18" charset="-120"/>
            </a:endParaRPr>
          </a:p>
        </p:txBody>
      </p:sp>
      <p:sp>
        <p:nvSpPr>
          <p:cNvPr id="16387" name="Rectangle 3">
            <a:extLst>
              <a:ext uri="{FF2B5EF4-FFF2-40B4-BE49-F238E27FC236}">
                <a16:creationId xmlns:a16="http://schemas.microsoft.com/office/drawing/2014/main" id="{172C6310-4EA9-4992-AF09-B4F4FF83C841}"/>
              </a:ext>
            </a:extLst>
          </p:cNvPr>
          <p:cNvSpPr>
            <a:spLocks noGrp="1" noChangeArrowheads="1"/>
          </p:cNvSpPr>
          <p:nvPr>
            <p:ph type="body" idx="1"/>
          </p:nvPr>
        </p:nvSpPr>
        <p:spPr>
          <a:xfrm>
            <a:off x="321733" y="914400"/>
            <a:ext cx="10803467" cy="5486400"/>
          </a:xfrm>
        </p:spPr>
        <p:txBody>
          <a:bodyPr/>
          <a:lstStyle/>
          <a:p>
            <a:pPr marL="0" indent="0" eaLnBrk="1" hangingPunct="1">
              <a:buNone/>
            </a:pPr>
            <a:r>
              <a:rPr lang="en-US" altLang="zh-TW" dirty="0">
                <a:ea typeface="新細明體" panose="02020500000000000000" pitchFamily="18" charset="-120"/>
              </a:rPr>
              <a:t> Testing the Population Variances</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0</a:t>
            </a:r>
            <a:r>
              <a:rPr lang="en-US" altLang="zh-TW" dirty="0">
                <a:ea typeface="新細明體" panose="02020500000000000000" pitchFamily="18" charset="-120"/>
              </a:rPr>
              <a:t>: </a:t>
            </a:r>
            <a:r>
              <a:rPr lang="el-GR" altLang="zh-TW" dirty="0"/>
              <a:t>σ</a:t>
            </a:r>
            <a:r>
              <a:rPr lang="en-US" altLang="zh-TW" baseline="-25000" dirty="0">
                <a:ea typeface="新細明體" panose="02020500000000000000" pitchFamily="18" charset="-120"/>
              </a:rPr>
              <a:t>1</a:t>
            </a:r>
            <a:r>
              <a:rPr lang="en-US" altLang="zh-TW" baseline="30000" dirty="0">
                <a:ea typeface="新細明體" panose="02020500000000000000" pitchFamily="18" charset="-120"/>
              </a:rPr>
              <a:t>2</a:t>
            </a:r>
            <a:r>
              <a:rPr lang="en-US" altLang="zh-TW" dirty="0">
                <a:ea typeface="新細明體" panose="02020500000000000000" pitchFamily="18" charset="-120"/>
              </a:rPr>
              <a:t> / </a:t>
            </a:r>
            <a:r>
              <a:rPr lang="el-GR" altLang="zh-TW" dirty="0"/>
              <a:t>σ</a:t>
            </a:r>
            <a:r>
              <a:rPr lang="en-US" altLang="zh-TW" baseline="-25000" dirty="0">
                <a:ea typeface="新細明體" panose="02020500000000000000" pitchFamily="18" charset="-120"/>
              </a:rPr>
              <a:t>2</a:t>
            </a:r>
            <a:r>
              <a:rPr lang="en-US" altLang="zh-TW" baseline="30000" dirty="0">
                <a:ea typeface="新細明體" panose="02020500000000000000" pitchFamily="18" charset="-120"/>
              </a:rPr>
              <a:t>2</a:t>
            </a:r>
            <a:r>
              <a:rPr lang="en-US" altLang="zh-TW" dirty="0">
                <a:ea typeface="新細明體" panose="02020500000000000000" pitchFamily="18" charset="-120"/>
              </a:rPr>
              <a:t> = 1 (</a:t>
            </a:r>
            <a:r>
              <a:rPr lang="en-US" altLang="zh-TW" i="1" dirty="0">
                <a:ea typeface="新細明體" panose="02020500000000000000" pitchFamily="18" charset="-120"/>
              </a:rPr>
              <a:t>equal variance</a:t>
            </a:r>
            <a:r>
              <a:rPr lang="en-US" altLang="zh-TW" dirty="0">
                <a:ea typeface="新細明體" panose="02020500000000000000" pitchFamily="18" charset="-120"/>
              </a:rPr>
              <a:t>)</a:t>
            </a: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1</a:t>
            </a:r>
            <a:r>
              <a:rPr lang="en-US" altLang="zh-TW" dirty="0">
                <a:ea typeface="新細明體" panose="02020500000000000000" pitchFamily="18" charset="-120"/>
              </a:rPr>
              <a:t>: </a:t>
            </a:r>
            <a:r>
              <a:rPr lang="el-GR" altLang="zh-TW" dirty="0"/>
              <a:t>σ</a:t>
            </a:r>
            <a:r>
              <a:rPr lang="en-US" altLang="zh-TW" baseline="-25000" dirty="0">
                <a:ea typeface="新細明體" panose="02020500000000000000" pitchFamily="18" charset="-120"/>
              </a:rPr>
              <a:t>1</a:t>
            </a:r>
            <a:r>
              <a:rPr lang="en-US" altLang="zh-TW" baseline="30000" dirty="0">
                <a:ea typeface="新細明體" panose="02020500000000000000" pitchFamily="18" charset="-120"/>
              </a:rPr>
              <a:t>2</a:t>
            </a:r>
            <a:r>
              <a:rPr lang="en-US" altLang="zh-TW" dirty="0">
                <a:ea typeface="新細明體" panose="02020500000000000000" pitchFamily="18" charset="-120"/>
              </a:rPr>
              <a:t> / </a:t>
            </a:r>
            <a:r>
              <a:rPr lang="el-GR" altLang="zh-TW" dirty="0"/>
              <a:t>σ</a:t>
            </a:r>
            <a:r>
              <a:rPr lang="en-US" altLang="zh-TW" baseline="-25000" dirty="0">
                <a:ea typeface="新細明體" panose="02020500000000000000" pitchFamily="18" charset="-120"/>
              </a:rPr>
              <a:t>2</a:t>
            </a:r>
            <a:r>
              <a:rPr lang="en-US" altLang="zh-TW" baseline="30000" dirty="0">
                <a:ea typeface="新細明體" panose="02020500000000000000" pitchFamily="18" charset="-120"/>
              </a:rPr>
              <a:t>2</a:t>
            </a:r>
            <a:r>
              <a:rPr lang="en-US" altLang="zh-TW" dirty="0">
                <a:ea typeface="新細明體" panose="02020500000000000000" pitchFamily="18" charset="-120"/>
              </a:rPr>
              <a:t> ≠ 1</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Test statistic: s</a:t>
            </a:r>
            <a:r>
              <a:rPr lang="en-US" altLang="zh-TW" baseline="-25000" dirty="0">
                <a:ea typeface="新細明體" panose="02020500000000000000" pitchFamily="18" charset="-120"/>
              </a:rPr>
              <a:t>1</a:t>
            </a:r>
            <a:r>
              <a:rPr lang="en-US" altLang="zh-TW" baseline="30000" dirty="0">
                <a:ea typeface="新細明體" panose="02020500000000000000" pitchFamily="18" charset="-120"/>
              </a:rPr>
              <a:t>2</a:t>
            </a:r>
            <a:r>
              <a:rPr lang="en-US" altLang="zh-TW" dirty="0">
                <a:ea typeface="新細明體" panose="02020500000000000000" pitchFamily="18" charset="-120"/>
              </a:rPr>
              <a:t> / s</a:t>
            </a:r>
            <a:r>
              <a:rPr lang="en-US" altLang="zh-TW" baseline="-25000" dirty="0">
                <a:ea typeface="新細明體" panose="02020500000000000000" pitchFamily="18" charset="-120"/>
              </a:rPr>
              <a:t>2</a:t>
            </a:r>
            <a:r>
              <a:rPr lang="en-US" altLang="zh-TW" baseline="30000" dirty="0">
                <a:ea typeface="新細明體" panose="02020500000000000000" pitchFamily="18" charset="-120"/>
              </a:rPr>
              <a:t>2</a:t>
            </a:r>
            <a:r>
              <a:rPr lang="en-US" altLang="zh-TW" dirty="0">
                <a:ea typeface="新細明體" panose="02020500000000000000" pitchFamily="18" charset="-120"/>
              </a:rPr>
              <a:t>, which  is F-distributed with degrees of freedom ν</a:t>
            </a:r>
            <a:r>
              <a:rPr lang="en-US" altLang="zh-TW" baseline="-25000" dirty="0">
                <a:ea typeface="新細明體" panose="02020500000000000000" pitchFamily="18" charset="-120"/>
              </a:rPr>
              <a:t>1</a:t>
            </a:r>
            <a:r>
              <a:rPr lang="en-US" altLang="zh-TW" dirty="0">
                <a:ea typeface="新細明體" panose="02020500000000000000" pitchFamily="18" charset="-120"/>
              </a:rPr>
              <a:t> = n</a:t>
            </a:r>
            <a:r>
              <a:rPr lang="en-US" altLang="zh-TW" baseline="-25000" dirty="0">
                <a:ea typeface="新細明體" panose="02020500000000000000" pitchFamily="18" charset="-120"/>
              </a:rPr>
              <a:t>1</a:t>
            </a:r>
            <a:r>
              <a:rPr lang="en-US" altLang="zh-TW" dirty="0">
                <a:ea typeface="新細明體" panose="02020500000000000000" pitchFamily="18" charset="-120"/>
              </a:rPr>
              <a:t>– 1 and ν</a:t>
            </a:r>
            <a:r>
              <a:rPr lang="en-US" altLang="zh-TW" baseline="-25000" dirty="0">
                <a:ea typeface="新細明體" panose="02020500000000000000" pitchFamily="18" charset="-120"/>
              </a:rPr>
              <a:t>2</a:t>
            </a:r>
            <a:r>
              <a:rPr lang="en-US" altLang="zh-TW" dirty="0">
                <a:ea typeface="新細明體" panose="02020500000000000000" pitchFamily="18" charset="-120"/>
              </a:rPr>
              <a:t> = n</a:t>
            </a:r>
            <a:r>
              <a:rPr lang="en-US" altLang="zh-TW" baseline="-25000" dirty="0">
                <a:ea typeface="新細明體" panose="02020500000000000000" pitchFamily="18" charset="-120"/>
              </a:rPr>
              <a:t>2 </a:t>
            </a:r>
            <a:r>
              <a:rPr lang="en-US" altLang="zh-TW" dirty="0">
                <a:ea typeface="新細明體" panose="02020500000000000000" pitchFamily="18" charset="-120"/>
              </a:rPr>
              <a:t>−1.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required condition is the same as that for the t-test of </a:t>
            </a:r>
          </a:p>
          <a:p>
            <a:pPr marL="0" indent="0" eaLnBrk="1" hangingPunct="1">
              <a:buNone/>
            </a:pPr>
            <a:r>
              <a:rPr lang="en-US" altLang="zh-TW" dirty="0">
                <a:ea typeface="新細明體" panose="02020500000000000000" pitchFamily="18" charset="-120"/>
              </a:rPr>
              <a:t>µ</a:t>
            </a:r>
            <a:r>
              <a:rPr lang="en-US" altLang="zh-TW" baseline="-25000" dirty="0">
                <a:ea typeface="新細明體" panose="02020500000000000000" pitchFamily="18" charset="-120"/>
              </a:rPr>
              <a:t>1</a:t>
            </a:r>
            <a:r>
              <a:rPr lang="en-US" altLang="zh-TW" dirty="0">
                <a:ea typeface="新細明體" panose="02020500000000000000" pitchFamily="18" charset="-120"/>
              </a:rPr>
              <a:t> - µ</a:t>
            </a:r>
            <a:r>
              <a:rPr lang="en-US" altLang="zh-TW" baseline="-25000" dirty="0">
                <a:ea typeface="新細明體" panose="02020500000000000000" pitchFamily="18" charset="-120"/>
              </a:rPr>
              <a:t>2</a:t>
            </a:r>
            <a:r>
              <a:rPr lang="en-US" altLang="zh-TW" dirty="0">
                <a:ea typeface="新細明體" panose="02020500000000000000" pitchFamily="18" charset="-120"/>
              </a:rPr>
              <a:t> </a:t>
            </a:r>
            <a:r>
              <a:rPr lang="en-US" altLang="zh-TW" b="1" dirty="0">
                <a:ea typeface="新細明體" panose="02020500000000000000" pitchFamily="18" charset="-120"/>
              </a:rPr>
              <a:t>, </a:t>
            </a:r>
            <a:r>
              <a:rPr lang="en-US" altLang="zh-TW" dirty="0">
                <a:ea typeface="新細明體" panose="02020500000000000000" pitchFamily="18" charset="-120"/>
              </a:rPr>
              <a:t>which is both populations are normally distributed.</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p:txBody>
      </p:sp>
      <p:sp>
        <p:nvSpPr>
          <p:cNvPr id="16388" name="Slide Number Placeholder 3">
            <a:extLst>
              <a:ext uri="{FF2B5EF4-FFF2-40B4-BE49-F238E27FC236}">
                <a16:creationId xmlns:a16="http://schemas.microsoft.com/office/drawing/2014/main" id="{AB9F614E-EA2E-4034-9168-6543D1C512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3F4A2BCB-5C19-4367-9172-86594EB6BF1B}" type="slidenum">
              <a:rPr lang="en-US" altLang="zh-TW" sz="1200">
                <a:latin typeface="Tahoma" panose="020B0604030504040204" pitchFamily="34" charset="0"/>
              </a:rPr>
              <a:pPr>
                <a:spcBef>
                  <a:spcPct val="0"/>
                </a:spcBef>
                <a:buFontTx/>
                <a:buNone/>
              </a:pPr>
              <a:t>12</a:t>
            </a:fld>
            <a:endParaRPr lang="en-US" altLang="zh-TW" sz="1200">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8C23C73-E1FA-4C97-910A-957ADCA4168C}"/>
              </a:ext>
            </a:extLst>
          </p:cNvPr>
          <p:cNvSpPr>
            <a:spLocks noGrp="1" noChangeArrowheads="1"/>
          </p:cNvSpPr>
          <p:nvPr>
            <p:ph type="title"/>
          </p:nvPr>
        </p:nvSpPr>
        <p:spPr/>
        <p:txBody>
          <a:bodyPr/>
          <a:lstStyle/>
          <a:p>
            <a:pPr eaLnBrk="1" hangingPunct="1"/>
            <a:r>
              <a:rPr lang="en-US" altLang="zh-TW" sz="3200" b="1">
                <a:ea typeface="新細明體" panose="02020500000000000000" pitchFamily="18" charset="-120"/>
              </a:rPr>
              <a:t>Testing the Population Variances</a:t>
            </a:r>
            <a:endParaRPr lang="en-US" altLang="zh-TW" sz="3200">
              <a:ea typeface="新細明體" panose="02020500000000000000" pitchFamily="18" charset="-120"/>
            </a:endParaRPr>
          </a:p>
        </p:txBody>
      </p:sp>
      <p:sp>
        <p:nvSpPr>
          <p:cNvPr id="17411" name="Rectangle 3">
            <a:extLst>
              <a:ext uri="{FF2B5EF4-FFF2-40B4-BE49-F238E27FC236}">
                <a16:creationId xmlns:a16="http://schemas.microsoft.com/office/drawing/2014/main" id="{57288783-345A-487C-9BE3-FB857D1E4382}"/>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This is a two-tail test so that the rejection region is</a:t>
            </a: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                                       or  </a:t>
            </a: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p:txBody>
      </p:sp>
      <p:graphicFrame>
        <p:nvGraphicFramePr>
          <p:cNvPr id="17412" name="Object 2">
            <a:extLst>
              <a:ext uri="{FF2B5EF4-FFF2-40B4-BE49-F238E27FC236}">
                <a16:creationId xmlns:a16="http://schemas.microsoft.com/office/drawing/2014/main" id="{4268617F-83BB-4AD8-A570-E18ABF703816}"/>
              </a:ext>
            </a:extLst>
          </p:cNvPr>
          <p:cNvGraphicFramePr>
            <a:graphicFrameLocks noChangeAspect="1"/>
          </p:cNvGraphicFramePr>
          <p:nvPr>
            <p:extLst>
              <p:ext uri="{D42A27DB-BD31-4B8C-83A1-F6EECF244321}">
                <p14:modId xmlns:p14="http://schemas.microsoft.com/office/powerpoint/2010/main" val="2163075743"/>
              </p:ext>
            </p:extLst>
          </p:nvPr>
        </p:nvGraphicFramePr>
        <p:xfrm>
          <a:off x="1143000" y="1828800"/>
          <a:ext cx="2236788" cy="685800"/>
        </p:xfrm>
        <a:graphic>
          <a:graphicData uri="http://schemas.openxmlformats.org/presentationml/2006/ole">
            <mc:AlternateContent xmlns:mc="http://schemas.openxmlformats.org/markup-compatibility/2006">
              <mc:Choice xmlns:v="urn:schemas-microsoft-com:vml" Requires="v">
                <p:oleObj name="Equation" r:id="rId2" imgW="714583" imgH="218466" progId="Equation.3">
                  <p:embed/>
                </p:oleObj>
              </mc:Choice>
              <mc:Fallback>
                <p:oleObj name="Equation" r:id="rId2" imgW="714583" imgH="218466"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223678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3" name="Object 3">
            <a:extLst>
              <a:ext uri="{FF2B5EF4-FFF2-40B4-BE49-F238E27FC236}">
                <a16:creationId xmlns:a16="http://schemas.microsoft.com/office/drawing/2014/main" id="{E7A06F1F-C918-475C-B46D-CDE0FF485C51}"/>
              </a:ext>
            </a:extLst>
          </p:cNvPr>
          <p:cNvGraphicFramePr>
            <a:graphicFrameLocks noChangeAspect="1"/>
          </p:cNvGraphicFramePr>
          <p:nvPr>
            <p:extLst>
              <p:ext uri="{D42A27DB-BD31-4B8C-83A1-F6EECF244321}">
                <p14:modId xmlns:p14="http://schemas.microsoft.com/office/powerpoint/2010/main" val="18999814"/>
              </p:ext>
            </p:extLst>
          </p:nvPr>
        </p:nvGraphicFramePr>
        <p:xfrm>
          <a:off x="4800600" y="1905000"/>
          <a:ext cx="2200275" cy="609600"/>
        </p:xfrm>
        <a:graphic>
          <a:graphicData uri="http://schemas.openxmlformats.org/presentationml/2006/ole">
            <mc:AlternateContent xmlns:mc="http://schemas.openxmlformats.org/markup-compatibility/2006">
              <mc:Choice xmlns:v="urn:schemas-microsoft-com:vml" Requires="v">
                <p:oleObj name="Equation" r:id="rId4" imgW="790618" imgH="218466" progId="Equation.3">
                  <p:embed/>
                </p:oleObj>
              </mc:Choice>
              <mc:Fallback>
                <p:oleObj name="Equation" r:id="rId4" imgW="790618" imgH="218466"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905000"/>
                        <a:ext cx="22002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Slide Number Placeholder 5">
            <a:extLst>
              <a:ext uri="{FF2B5EF4-FFF2-40B4-BE49-F238E27FC236}">
                <a16:creationId xmlns:a16="http://schemas.microsoft.com/office/drawing/2014/main" id="{4443C3DC-78C7-475B-989D-6C3355C3E9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65E05100-17B3-40C3-96B5-8096A363AD62}" type="slidenum">
              <a:rPr lang="en-US" altLang="zh-TW" sz="1200">
                <a:latin typeface="Tahoma" panose="020B0604030504040204" pitchFamily="34" charset="0"/>
              </a:rPr>
              <a:pPr>
                <a:spcBef>
                  <a:spcPct val="0"/>
                </a:spcBef>
                <a:buFontTx/>
                <a:buNone/>
              </a:pPr>
              <a:t>13</a:t>
            </a:fld>
            <a:endParaRPr lang="en-US" altLang="zh-TW" sz="1200">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D7D9595-2DF2-4648-87B4-69707C0A0C36}"/>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13.1					</a:t>
            </a:r>
          </a:p>
        </p:txBody>
      </p:sp>
      <p:sp>
        <p:nvSpPr>
          <p:cNvPr id="18435" name="Rectangle 3">
            <a:extLst>
              <a:ext uri="{FF2B5EF4-FFF2-40B4-BE49-F238E27FC236}">
                <a16:creationId xmlns:a16="http://schemas.microsoft.com/office/drawing/2014/main" id="{0F6D4A6E-6349-4E64-9D36-29740D4E79EC}"/>
              </a:ext>
            </a:extLst>
          </p:cNvPr>
          <p:cNvSpPr>
            <a:spLocks noGrp="1" noChangeArrowheads="1"/>
          </p:cNvSpPr>
          <p:nvPr>
            <p:ph type="body" idx="1"/>
          </p:nvPr>
        </p:nvSpPr>
        <p:spPr>
          <a:xfrm>
            <a:off x="321733" y="914400"/>
            <a:ext cx="10803467" cy="5486400"/>
          </a:xfrm>
        </p:spPr>
        <p:txBody>
          <a:bodyPr/>
          <a:lstStyle/>
          <a:p>
            <a:pPr marL="0" indent="0" eaLnBrk="1" hangingPunct="1">
              <a:buNone/>
            </a:pPr>
            <a:r>
              <a:rPr lang="en-US" altLang="zh-TW" dirty="0">
                <a:ea typeface="新細明體" panose="02020500000000000000" pitchFamily="18" charset="-120"/>
              </a:rPr>
              <a:t>Millions of investors buy mutual funds choosing from thousands of possibilities.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Some funds can be purchased directly from banks or other financial institutions while others must be purchased through brokers, who charge a fee for this service.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This raises the question, can investors do better by buying mutual funds directly than by purchasing mutual funds through brokers. </a:t>
            </a:r>
          </a:p>
          <a:p>
            <a:pPr marL="0" indent="0" eaLnBrk="1" hangingPunct="1">
              <a:buNone/>
            </a:pPr>
            <a:endParaRPr lang="en-US" altLang="zh-TW" sz="2400" dirty="0">
              <a:ea typeface="新細明體" panose="02020500000000000000" pitchFamily="18" charset="-120"/>
            </a:endParaRPr>
          </a:p>
        </p:txBody>
      </p:sp>
      <p:sp>
        <p:nvSpPr>
          <p:cNvPr id="18436" name="Slide Number Placeholder 3">
            <a:extLst>
              <a:ext uri="{FF2B5EF4-FFF2-40B4-BE49-F238E27FC236}">
                <a16:creationId xmlns:a16="http://schemas.microsoft.com/office/drawing/2014/main" id="{50C0593D-665A-43B7-A793-5E650511C4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05256540-2565-4D2E-ADC6-88003E9164D6}" type="slidenum">
              <a:rPr lang="en-US" altLang="zh-TW" sz="1200">
                <a:latin typeface="Tahoma" panose="020B0604030504040204" pitchFamily="34" charset="0"/>
              </a:rPr>
              <a:pPr>
                <a:spcBef>
                  <a:spcPct val="0"/>
                </a:spcBef>
                <a:buFontTx/>
                <a:buNone/>
              </a:pPr>
              <a:t>14</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BF6F1C5-701E-49D2-83A4-10BBE0DC5572}"/>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13.1					</a:t>
            </a:r>
          </a:p>
        </p:txBody>
      </p:sp>
      <p:sp>
        <p:nvSpPr>
          <p:cNvPr id="19459" name="Rectangle 3">
            <a:extLst>
              <a:ext uri="{FF2B5EF4-FFF2-40B4-BE49-F238E27FC236}">
                <a16:creationId xmlns:a16="http://schemas.microsoft.com/office/drawing/2014/main" id="{1E5BF064-20E8-46B1-9F14-2F035D5869CE}"/>
              </a:ext>
            </a:extLst>
          </p:cNvPr>
          <p:cNvSpPr>
            <a:spLocks noGrp="1" noChangeArrowheads="1"/>
          </p:cNvSpPr>
          <p:nvPr>
            <p:ph type="body" idx="1"/>
          </p:nvPr>
        </p:nvSpPr>
        <p:spPr>
          <a:xfrm>
            <a:off x="321733" y="914400"/>
            <a:ext cx="10879667" cy="5486400"/>
          </a:xfrm>
        </p:spPr>
        <p:txBody>
          <a:bodyPr/>
          <a:lstStyle/>
          <a:p>
            <a:pPr marL="0" indent="0" eaLnBrk="1" hangingPunct="1">
              <a:buNone/>
            </a:pPr>
            <a:r>
              <a:rPr lang="en-US" altLang="zh-TW" dirty="0">
                <a:ea typeface="新細明體" panose="02020500000000000000" pitchFamily="18" charset="-120"/>
              </a:rPr>
              <a:t>To help answer this question a group of researchers randomly sampled the annual returns from mutual funds that can be acquired directly and mutual funds that are bought through brokers and recorded the net annual returns, which are the returns on investment after deducting all relevant fees.						</a:t>
            </a:r>
            <a:r>
              <a:rPr lang="en-US" altLang="zh-TW" dirty="0">
                <a:ea typeface="新細明體" panose="02020500000000000000" pitchFamily="18" charset="-120"/>
                <a:hlinkClick r:id="rId3" action="ppaction://hlinkfile"/>
              </a:rPr>
              <a:t> Xm13-01</a:t>
            </a: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Can we conclude at the 5% significance level that directly-purchased mutual funds outperform mutual funds bought through brokers?</a:t>
            </a:r>
          </a:p>
          <a:p>
            <a:pPr marL="0" indent="0" eaLnBrk="1" hangingPunct="1">
              <a:buNone/>
            </a:pP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p:txBody>
      </p:sp>
      <p:sp>
        <p:nvSpPr>
          <p:cNvPr id="19460" name="Slide Number Placeholder 3">
            <a:extLst>
              <a:ext uri="{FF2B5EF4-FFF2-40B4-BE49-F238E27FC236}">
                <a16:creationId xmlns:a16="http://schemas.microsoft.com/office/drawing/2014/main" id="{1D02D045-46C6-4359-9554-491C5FA6B1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392A9C31-99DB-462B-AE20-75D1C68BC8DE}" type="slidenum">
              <a:rPr lang="en-US" altLang="zh-TW" sz="1200">
                <a:latin typeface="Tahoma" panose="020B0604030504040204" pitchFamily="34" charset="0"/>
              </a:rPr>
              <a:pPr>
                <a:spcBef>
                  <a:spcPct val="0"/>
                </a:spcBef>
                <a:buFontTx/>
                <a:buNone/>
              </a:pPr>
              <a:t>15</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38FF515-44DF-433B-9717-68875182ABAF}"/>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13.1</a:t>
            </a:r>
          </a:p>
        </p:txBody>
      </p:sp>
      <p:sp>
        <p:nvSpPr>
          <p:cNvPr id="20483" name="Rectangle 3">
            <a:extLst>
              <a:ext uri="{FF2B5EF4-FFF2-40B4-BE49-F238E27FC236}">
                <a16:creationId xmlns:a16="http://schemas.microsoft.com/office/drawing/2014/main" id="{01BC9FEF-5463-46D1-B722-39FFA7646315}"/>
              </a:ext>
            </a:extLst>
          </p:cNvPr>
          <p:cNvSpPr>
            <a:spLocks noGrp="1" noChangeArrowheads="1"/>
          </p:cNvSpPr>
          <p:nvPr>
            <p:ph type="body" idx="1"/>
          </p:nvPr>
        </p:nvSpPr>
        <p:spPr>
          <a:xfrm>
            <a:off x="321733" y="914400"/>
            <a:ext cx="10651067" cy="5486400"/>
          </a:xfrm>
        </p:spPr>
        <p:txBody>
          <a:bodyPr/>
          <a:lstStyle/>
          <a:p>
            <a:pPr marL="0" indent="0" eaLnBrk="1" hangingPunct="1">
              <a:buNone/>
            </a:pPr>
            <a:r>
              <a:rPr lang="en-US" altLang="zh-TW" dirty="0">
                <a:ea typeface="新細明體" panose="02020500000000000000" pitchFamily="18" charset="-120"/>
              </a:rPr>
              <a:t>To answer the question we need to compare the population of returns from direct and the returns from broker- bought mutual funds.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data are obviously interval (we've recorded real numbers).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This problem objective - data type combination tells us that the parameter to be tested is the difference between two means 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endParaRPr lang="en-US" altLang="zh-TW" dirty="0">
              <a:ea typeface="新細明體" panose="02020500000000000000" pitchFamily="18" charset="-120"/>
            </a:endParaRPr>
          </a:p>
        </p:txBody>
      </p:sp>
      <p:sp>
        <p:nvSpPr>
          <p:cNvPr id="20484" name="AutoShape 7">
            <a:extLst>
              <a:ext uri="{FF2B5EF4-FFF2-40B4-BE49-F238E27FC236}">
                <a16:creationId xmlns:a16="http://schemas.microsoft.com/office/drawing/2014/main" id="{CDB1107F-964B-4E2B-8CDD-A2EB7D039E7D}"/>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sp>
        <p:nvSpPr>
          <p:cNvPr id="20485" name="Slide Number Placeholder 4">
            <a:extLst>
              <a:ext uri="{FF2B5EF4-FFF2-40B4-BE49-F238E27FC236}">
                <a16:creationId xmlns:a16="http://schemas.microsoft.com/office/drawing/2014/main" id="{6117987A-0DCF-4AE5-9FDF-7354B2F00D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401D760C-7C6F-465D-820A-79E222A24E5B}" type="slidenum">
              <a:rPr lang="en-US" altLang="zh-TW" sz="1200">
                <a:latin typeface="Tahoma" panose="020B0604030504040204" pitchFamily="34" charset="0"/>
              </a:rPr>
              <a:pPr>
                <a:spcBef>
                  <a:spcPct val="0"/>
                </a:spcBef>
                <a:buFontTx/>
                <a:buNone/>
              </a:pPr>
              <a:t>16</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C549E16-6720-44EE-A5D0-E098BB0588ED}"/>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13.1</a:t>
            </a:r>
          </a:p>
        </p:txBody>
      </p:sp>
      <p:sp>
        <p:nvSpPr>
          <p:cNvPr id="21507" name="Rectangle 3">
            <a:extLst>
              <a:ext uri="{FF2B5EF4-FFF2-40B4-BE49-F238E27FC236}">
                <a16:creationId xmlns:a16="http://schemas.microsoft.com/office/drawing/2014/main" id="{BA7A20AB-5A54-41CD-AD72-CB6F1C0CAF9B}"/>
              </a:ext>
            </a:extLst>
          </p:cNvPr>
          <p:cNvSpPr>
            <a:spLocks noGrp="1" noChangeArrowheads="1"/>
          </p:cNvSpPr>
          <p:nvPr>
            <p:ph type="body" idx="1"/>
          </p:nvPr>
        </p:nvSpPr>
        <p:spPr>
          <a:xfrm>
            <a:off x="321733" y="914400"/>
            <a:ext cx="10727267" cy="5486400"/>
          </a:xfrm>
        </p:spPr>
        <p:txBody>
          <a:bodyPr/>
          <a:lstStyle/>
          <a:p>
            <a:pPr marL="0" indent="0" eaLnBrk="1" hangingPunct="1">
              <a:buNone/>
            </a:pPr>
            <a:r>
              <a:rPr lang="en-US" altLang="zh-TW" dirty="0">
                <a:ea typeface="新細明體" panose="02020500000000000000" pitchFamily="18" charset="-120"/>
              </a:rPr>
              <a:t>The hypothesis to be tested is that the mean net annual return from directly-purchased mutual funds (µ</a:t>
            </a:r>
            <a:r>
              <a:rPr lang="en-US" altLang="zh-TW" baseline="-25000" dirty="0">
                <a:ea typeface="新細明體" panose="02020500000000000000" pitchFamily="18" charset="-120"/>
              </a:rPr>
              <a:t>1</a:t>
            </a:r>
            <a:r>
              <a:rPr lang="en-US" altLang="zh-TW" dirty="0">
                <a:ea typeface="新細明體" panose="02020500000000000000" pitchFamily="18" charset="-120"/>
              </a:rPr>
              <a:t>) is larger than the mean of broker-purchased funds (µ</a:t>
            </a:r>
            <a:r>
              <a:rPr lang="en-US" altLang="zh-TW" baseline="-25000" dirty="0">
                <a:ea typeface="新細明體" panose="02020500000000000000" pitchFamily="18" charset="-120"/>
              </a:rPr>
              <a:t>2</a:t>
            </a:r>
            <a:r>
              <a:rPr lang="en-US" altLang="zh-TW" dirty="0">
                <a:ea typeface="新細明體" panose="02020500000000000000" pitchFamily="18" charset="-120"/>
              </a:rPr>
              <a:t>).</a:t>
            </a:r>
            <a:r>
              <a:rPr lang="en-US" altLang="zh-TW" b="1" dirty="0">
                <a:ea typeface="新細明體" panose="02020500000000000000" pitchFamily="18" charset="-120"/>
              </a:rPr>
              <a:t> </a:t>
            </a:r>
            <a:r>
              <a:rPr lang="en-US" altLang="zh-TW" dirty="0">
                <a:ea typeface="新細明體" panose="02020500000000000000" pitchFamily="18" charset="-120"/>
              </a:rPr>
              <a:t>Hence the alternative hypothesis is</a:t>
            </a:r>
          </a:p>
          <a:p>
            <a:pPr marL="0" indent="0" eaLnBrk="1" hangingPunct="1">
              <a:buNone/>
            </a:pPr>
            <a:r>
              <a:rPr lang="en-US" altLang="zh-TW" dirty="0">
                <a:ea typeface="新細明體" panose="02020500000000000000" pitchFamily="18" charset="-120"/>
              </a:rPr>
              <a:t>	</a:t>
            </a: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&gt; 0</a:t>
            </a:r>
          </a:p>
          <a:p>
            <a:pPr marL="0" indent="0" eaLnBrk="1" hangingPunct="1">
              <a:buNone/>
            </a:pPr>
            <a:r>
              <a:rPr lang="en-US" altLang="zh-TW" dirty="0">
                <a:ea typeface="新細明體" panose="02020500000000000000" pitchFamily="18" charset="-120"/>
              </a:rPr>
              <a:t>and 	</a:t>
            </a: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0</a:t>
            </a:r>
            <a:r>
              <a:rPr lang="en-US" altLang="zh-TW" dirty="0">
                <a:ea typeface="新細明體" panose="02020500000000000000" pitchFamily="18" charset="-120"/>
              </a:rPr>
              <a:t>: 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 0</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To decide which of the t-tests of µ</a:t>
            </a:r>
            <a:r>
              <a:rPr lang="en-US" altLang="zh-TW" baseline="-25000" dirty="0">
                <a:ea typeface="新細明體" panose="02020500000000000000" pitchFamily="18" charset="-120"/>
              </a:rPr>
              <a:t>1</a:t>
            </a:r>
            <a:r>
              <a:rPr lang="en-US" altLang="zh-TW" dirty="0">
                <a:ea typeface="新細明體" panose="02020500000000000000" pitchFamily="18" charset="-120"/>
              </a:rPr>
              <a:t> - µ</a:t>
            </a:r>
            <a:r>
              <a:rPr lang="en-US" altLang="zh-TW" baseline="-25000" dirty="0">
                <a:ea typeface="新細明體" panose="02020500000000000000" pitchFamily="18" charset="-120"/>
              </a:rPr>
              <a:t>2</a:t>
            </a:r>
            <a:r>
              <a:rPr lang="en-US" altLang="zh-TW" dirty="0">
                <a:ea typeface="新細明體" panose="02020500000000000000" pitchFamily="18" charset="-120"/>
              </a:rPr>
              <a:t> to apply we conduct the F-test of </a:t>
            </a:r>
            <a:r>
              <a:rPr lang="el-GR" altLang="zh-TW" dirty="0"/>
              <a:t>σ</a:t>
            </a:r>
            <a:r>
              <a:rPr lang="en-US" altLang="zh-TW" baseline="-25000" dirty="0">
                <a:ea typeface="新細明體" panose="02020500000000000000" pitchFamily="18" charset="-120"/>
              </a:rPr>
              <a:t>1</a:t>
            </a:r>
            <a:r>
              <a:rPr lang="en-US" altLang="zh-TW" baseline="30000" dirty="0">
                <a:ea typeface="新細明體" panose="02020500000000000000" pitchFamily="18" charset="-120"/>
              </a:rPr>
              <a:t>2</a:t>
            </a:r>
            <a:r>
              <a:rPr lang="en-US" altLang="zh-TW" dirty="0">
                <a:ea typeface="新細明體" panose="02020500000000000000" pitchFamily="18" charset="-120"/>
              </a:rPr>
              <a:t>/ </a:t>
            </a:r>
            <a:r>
              <a:rPr lang="el-GR" altLang="zh-TW" dirty="0"/>
              <a:t>σ</a:t>
            </a:r>
            <a:r>
              <a:rPr lang="en-US" altLang="zh-TW" baseline="-25000" dirty="0">
                <a:ea typeface="新細明體" panose="02020500000000000000" pitchFamily="18" charset="-120"/>
              </a:rPr>
              <a:t>2</a:t>
            </a:r>
            <a:r>
              <a:rPr lang="en-US" altLang="zh-TW" baseline="30000" dirty="0">
                <a:ea typeface="新細明體" panose="02020500000000000000" pitchFamily="18" charset="-120"/>
              </a:rPr>
              <a:t>2</a:t>
            </a:r>
            <a:r>
              <a:rPr lang="en-US" altLang="zh-TW" dirty="0">
                <a:ea typeface="新細明體" panose="02020500000000000000" pitchFamily="18" charset="-120"/>
              </a:rPr>
              <a:t>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	</a:t>
            </a:r>
          </a:p>
        </p:txBody>
      </p:sp>
      <p:sp>
        <p:nvSpPr>
          <p:cNvPr id="21508" name="AutoShape 9">
            <a:extLst>
              <a:ext uri="{FF2B5EF4-FFF2-40B4-BE49-F238E27FC236}">
                <a16:creationId xmlns:a16="http://schemas.microsoft.com/office/drawing/2014/main" id="{D42DFCB0-5B9D-49FF-AD74-97B946A18765}"/>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sp>
        <p:nvSpPr>
          <p:cNvPr id="21509" name="Slide Number Placeholder 4">
            <a:extLst>
              <a:ext uri="{FF2B5EF4-FFF2-40B4-BE49-F238E27FC236}">
                <a16:creationId xmlns:a16="http://schemas.microsoft.com/office/drawing/2014/main" id="{76F21854-7C66-4C2C-A43D-31DB2D584A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426FB027-5D1C-4BE3-9F8A-0BF8BBC5BCFF}" type="slidenum">
              <a:rPr lang="en-US" altLang="zh-TW" sz="1200">
                <a:latin typeface="Tahoma" panose="020B0604030504040204" pitchFamily="34" charset="0"/>
              </a:rPr>
              <a:pPr>
                <a:spcBef>
                  <a:spcPct val="0"/>
                </a:spcBef>
                <a:buFontTx/>
                <a:buNone/>
              </a:pPr>
              <a:t>17</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38D2550-E631-4945-89D3-094471BE91C5}"/>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Example 13.1</a:t>
            </a:r>
          </a:p>
        </p:txBody>
      </p:sp>
      <p:sp>
        <p:nvSpPr>
          <p:cNvPr id="22531" name="Rectangle 3">
            <a:extLst>
              <a:ext uri="{FF2B5EF4-FFF2-40B4-BE49-F238E27FC236}">
                <a16:creationId xmlns:a16="http://schemas.microsoft.com/office/drawing/2014/main" id="{B3990F27-70EA-4E46-962A-3F5B6A368EBD}"/>
              </a:ext>
            </a:extLst>
          </p:cNvPr>
          <p:cNvSpPr>
            <a:spLocks noGrp="1" noChangeArrowheads="1"/>
          </p:cNvSpPr>
          <p:nvPr>
            <p:ph type="body" idx="1"/>
          </p:nvPr>
        </p:nvSpPr>
        <p:spPr/>
        <p:txBody>
          <a:bodyPr/>
          <a:lstStyle/>
          <a:p>
            <a:pPr marL="0" indent="0" eaLnBrk="1" hangingPunct="1">
              <a:buNone/>
            </a:pPr>
            <a:r>
              <a:rPr lang="en-US" altLang="zh-TW" sz="2400">
                <a:ea typeface="新細明體" panose="02020500000000000000" pitchFamily="18" charset="-120"/>
              </a:rPr>
              <a:t>From the data we calculated the following statistics.</a:t>
            </a:r>
          </a:p>
          <a:p>
            <a:pPr marL="0" indent="0" eaLnBrk="1" hangingPunct="1">
              <a:buNone/>
            </a:pPr>
            <a:r>
              <a:rPr lang="en-US" altLang="zh-TW" sz="2400">
                <a:ea typeface="新細明體" panose="02020500000000000000" pitchFamily="18" charset="-120"/>
              </a:rPr>
              <a:t>	</a:t>
            </a:r>
          </a:p>
          <a:p>
            <a:pPr marL="0" indent="0" eaLnBrk="1" hangingPunct="1">
              <a:buNone/>
            </a:pPr>
            <a:r>
              <a:rPr lang="en-US" altLang="zh-TW" sz="2400">
                <a:ea typeface="新細明體" panose="02020500000000000000" pitchFamily="18" charset="-120"/>
              </a:rPr>
              <a:t>	s</a:t>
            </a:r>
            <a:r>
              <a:rPr lang="en-US" altLang="zh-TW" sz="2400" baseline="-25000">
                <a:ea typeface="新細明體" panose="02020500000000000000" pitchFamily="18" charset="-120"/>
              </a:rPr>
              <a:t>1</a:t>
            </a:r>
            <a:r>
              <a:rPr lang="en-US" altLang="zh-TW" sz="2400" baseline="30000">
                <a:ea typeface="新細明體" panose="02020500000000000000" pitchFamily="18" charset="-120"/>
              </a:rPr>
              <a:t>2</a:t>
            </a:r>
            <a:r>
              <a:rPr lang="en-US" altLang="zh-TW" sz="2400">
                <a:ea typeface="新細明體" panose="02020500000000000000" pitchFamily="18" charset="-120"/>
              </a:rPr>
              <a:t> =  37.49 and s</a:t>
            </a:r>
            <a:r>
              <a:rPr lang="en-US" altLang="zh-TW" sz="2400" baseline="-25000">
                <a:ea typeface="新細明體" panose="02020500000000000000" pitchFamily="18" charset="-120"/>
              </a:rPr>
              <a:t>2</a:t>
            </a:r>
            <a:r>
              <a:rPr lang="en-US" altLang="zh-TW" sz="2400" baseline="30000">
                <a:ea typeface="新細明體" panose="02020500000000000000" pitchFamily="18" charset="-120"/>
              </a:rPr>
              <a:t>2 </a:t>
            </a:r>
            <a:r>
              <a:rPr lang="en-US" altLang="zh-TW" sz="2400">
                <a:ea typeface="新細明體" panose="02020500000000000000" pitchFamily="18" charset="-120"/>
              </a:rPr>
              <a:t>= </a:t>
            </a:r>
            <a:r>
              <a:rPr lang="en-US" altLang="zh-TW" sz="2400" baseline="30000">
                <a:ea typeface="新細明體" panose="02020500000000000000" pitchFamily="18" charset="-120"/>
              </a:rPr>
              <a:t> </a:t>
            </a:r>
            <a:r>
              <a:rPr lang="en-US" altLang="zh-TW" sz="2400">
                <a:ea typeface="新細明體" panose="02020500000000000000" pitchFamily="18" charset="-120"/>
              </a:rPr>
              <a:t>43.34</a:t>
            </a:r>
          </a:p>
          <a:p>
            <a:pPr marL="0" indent="0" eaLnBrk="1" hangingPunct="1">
              <a:buNone/>
            </a:pPr>
            <a:endParaRPr lang="en-US" altLang="zh-TW" sz="2400">
              <a:ea typeface="新細明體" panose="02020500000000000000" pitchFamily="18" charset="-120"/>
            </a:endParaRPr>
          </a:p>
          <a:p>
            <a:pPr marL="0" indent="0" eaLnBrk="1" hangingPunct="1">
              <a:buNone/>
            </a:pPr>
            <a:r>
              <a:rPr lang="en-US" altLang="zh-TW" sz="2400">
                <a:ea typeface="新細明體" panose="02020500000000000000" pitchFamily="18" charset="-120"/>
              </a:rPr>
              <a:t>Test statistic: F =  37.49/43.34 = 0.86</a:t>
            </a:r>
          </a:p>
          <a:p>
            <a:pPr marL="0" indent="0" eaLnBrk="1" hangingPunct="1">
              <a:buNone/>
            </a:pPr>
            <a:endParaRPr lang="en-US" altLang="zh-TW" sz="2400">
              <a:ea typeface="新細明體" panose="02020500000000000000" pitchFamily="18" charset="-120"/>
            </a:endParaRPr>
          </a:p>
          <a:p>
            <a:pPr marL="0" indent="0" eaLnBrk="1" hangingPunct="1">
              <a:buNone/>
            </a:pPr>
            <a:r>
              <a:rPr lang="en-US" altLang="zh-TW" sz="2400">
                <a:ea typeface="新細明體" panose="02020500000000000000" pitchFamily="18" charset="-120"/>
              </a:rPr>
              <a:t>Rejection region: </a:t>
            </a:r>
          </a:p>
          <a:p>
            <a:pPr marL="0" indent="0" eaLnBrk="1" hangingPunct="1">
              <a:buNone/>
            </a:pPr>
            <a:endParaRPr lang="en-US" altLang="zh-TW" sz="2400">
              <a:ea typeface="新細明體" panose="02020500000000000000" pitchFamily="18" charset="-120"/>
            </a:endParaRPr>
          </a:p>
          <a:p>
            <a:pPr marL="0" indent="0" eaLnBrk="1" hangingPunct="1">
              <a:buNone/>
            </a:pPr>
            <a:endParaRPr lang="en-US" altLang="zh-TW" sz="2400">
              <a:ea typeface="新細明體" panose="02020500000000000000" pitchFamily="18" charset="-120"/>
            </a:endParaRPr>
          </a:p>
          <a:p>
            <a:pPr marL="0" indent="0" eaLnBrk="1" hangingPunct="1">
              <a:buNone/>
            </a:pPr>
            <a:r>
              <a:rPr lang="en-US" altLang="zh-TW" sz="2400">
                <a:ea typeface="新細明體" panose="02020500000000000000" pitchFamily="18" charset="-120"/>
              </a:rPr>
              <a:t>or   	</a:t>
            </a:r>
          </a:p>
          <a:p>
            <a:pPr marL="0" indent="0" eaLnBrk="1" hangingPunct="1">
              <a:buNone/>
            </a:pPr>
            <a:endParaRPr lang="en-US" altLang="zh-TW" sz="2400">
              <a:ea typeface="新細明體" panose="02020500000000000000" pitchFamily="18" charset="-120"/>
            </a:endParaRPr>
          </a:p>
          <a:p>
            <a:pPr marL="0" indent="0" eaLnBrk="1" hangingPunct="1">
              <a:buNone/>
            </a:pPr>
            <a:endParaRPr lang="en-US" altLang="zh-TW" sz="2400">
              <a:ea typeface="新細明體" panose="02020500000000000000" pitchFamily="18" charset="-120"/>
            </a:endParaRPr>
          </a:p>
          <a:p>
            <a:pPr marL="0" indent="0" eaLnBrk="1" hangingPunct="1">
              <a:buNone/>
            </a:pPr>
            <a:endParaRPr lang="en-US" altLang="zh-TW" sz="2400">
              <a:ea typeface="新細明體" panose="02020500000000000000" pitchFamily="18" charset="-120"/>
            </a:endParaRPr>
          </a:p>
          <a:p>
            <a:pPr marL="0" indent="0" eaLnBrk="1" hangingPunct="1">
              <a:buNone/>
            </a:pPr>
            <a:r>
              <a:rPr lang="en-US" altLang="zh-TW" sz="2400">
                <a:ea typeface="新細明體" panose="02020500000000000000" pitchFamily="18" charset="-120"/>
              </a:rPr>
              <a:t>	</a:t>
            </a:r>
            <a:endParaRPr lang="en-US" altLang="zh-TW">
              <a:ea typeface="新細明體" panose="02020500000000000000" pitchFamily="18" charset="-120"/>
            </a:endParaRPr>
          </a:p>
        </p:txBody>
      </p:sp>
      <p:sp>
        <p:nvSpPr>
          <p:cNvPr id="22532" name="AutoShape 4">
            <a:extLst>
              <a:ext uri="{FF2B5EF4-FFF2-40B4-BE49-F238E27FC236}">
                <a16:creationId xmlns:a16="http://schemas.microsoft.com/office/drawing/2014/main" id="{3C8149AC-E0EB-40BE-8951-EC87CBE8E92A}"/>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sp>
        <p:nvSpPr>
          <p:cNvPr id="22535" name="Slide Number Placeholder 6">
            <a:extLst>
              <a:ext uri="{FF2B5EF4-FFF2-40B4-BE49-F238E27FC236}">
                <a16:creationId xmlns:a16="http://schemas.microsoft.com/office/drawing/2014/main" id="{E93CFE1D-62FB-42F6-AC91-71A57B1695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4D27BA5B-2670-425D-BD4C-703F55B02B82}" type="slidenum">
              <a:rPr lang="en-US" altLang="zh-TW" sz="1200">
                <a:latin typeface="Tahoma" panose="020B0604030504040204" pitchFamily="34" charset="0"/>
              </a:rPr>
              <a:pPr>
                <a:spcBef>
                  <a:spcPct val="0"/>
                </a:spcBef>
                <a:buFontTx/>
                <a:buNone/>
              </a:pPr>
              <a:t>18</a:t>
            </a:fld>
            <a:endParaRPr lang="en-US" altLang="zh-TW" sz="1200">
              <a:latin typeface="Tahoma" panose="020B0604030504040204" pitchFamily="34" charset="0"/>
            </a:endParaRPr>
          </a:p>
        </p:txBody>
      </p:sp>
      <p:graphicFrame>
        <p:nvGraphicFramePr>
          <p:cNvPr id="2" name="Object 6">
            <a:extLst>
              <a:ext uri="{FF2B5EF4-FFF2-40B4-BE49-F238E27FC236}">
                <a16:creationId xmlns:a16="http://schemas.microsoft.com/office/drawing/2014/main" id="{33700022-ACA3-5772-D99F-B0366BA2C183}"/>
              </a:ext>
            </a:extLst>
          </p:cNvPr>
          <p:cNvGraphicFramePr>
            <a:graphicFrameLocks noChangeAspect="1"/>
          </p:cNvGraphicFramePr>
          <p:nvPr>
            <p:extLst>
              <p:ext uri="{D42A27DB-BD31-4B8C-83A1-F6EECF244321}">
                <p14:modId xmlns:p14="http://schemas.microsoft.com/office/powerpoint/2010/main" val="2638391236"/>
              </p:ext>
            </p:extLst>
          </p:nvPr>
        </p:nvGraphicFramePr>
        <p:xfrm>
          <a:off x="2209800" y="4191000"/>
          <a:ext cx="5959475" cy="579438"/>
        </p:xfrm>
        <a:graphic>
          <a:graphicData uri="http://schemas.openxmlformats.org/presentationml/2006/ole">
            <mc:AlternateContent xmlns:mc="http://schemas.openxmlformats.org/markup-compatibility/2006">
              <mc:Choice xmlns:v="urn:schemas-microsoft-com:vml" Requires="v">
                <p:oleObj name="Equation" r:id="rId3" imgW="51206400" imgH="4978400" progId="Equation.3">
                  <p:embed/>
                </p:oleObj>
              </mc:Choice>
              <mc:Fallback>
                <p:oleObj name="Equation" r:id="rId3" imgW="51206400" imgH="4978400" progId="Equation.3">
                  <p:embed/>
                  <p:pic>
                    <p:nvPicPr>
                      <p:cNvPr id="20485" name="Object 6">
                        <a:extLst>
                          <a:ext uri="{FF2B5EF4-FFF2-40B4-BE49-F238E27FC236}">
                            <a16:creationId xmlns:a16="http://schemas.microsoft.com/office/drawing/2014/main" id="{9F1E05C7-1FD7-3463-721F-A91BBAB2A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191000"/>
                        <a:ext cx="5959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7">
            <a:extLst>
              <a:ext uri="{FF2B5EF4-FFF2-40B4-BE49-F238E27FC236}">
                <a16:creationId xmlns:a16="http://schemas.microsoft.com/office/drawing/2014/main" id="{1161B4CA-FFBA-27C8-997C-413927323841}"/>
              </a:ext>
            </a:extLst>
          </p:cNvPr>
          <p:cNvGraphicFramePr>
            <a:graphicFrameLocks noChangeAspect="1"/>
          </p:cNvGraphicFramePr>
          <p:nvPr>
            <p:extLst>
              <p:ext uri="{D42A27DB-BD31-4B8C-83A1-F6EECF244321}">
                <p14:modId xmlns:p14="http://schemas.microsoft.com/office/powerpoint/2010/main" val="1589399865"/>
              </p:ext>
            </p:extLst>
          </p:nvPr>
        </p:nvGraphicFramePr>
        <p:xfrm>
          <a:off x="1562100" y="5398604"/>
          <a:ext cx="9067800" cy="571500"/>
        </p:xfrm>
        <a:graphic>
          <a:graphicData uri="http://schemas.openxmlformats.org/presentationml/2006/ole">
            <mc:AlternateContent xmlns:mc="http://schemas.openxmlformats.org/markup-compatibility/2006">
              <mc:Choice xmlns:v="urn:schemas-microsoft-com:vml" Requires="v">
                <p:oleObj name="Equation" r:id="rId5" imgW="3619500" imgH="228600" progId="Equation.3">
                  <p:embed/>
                </p:oleObj>
              </mc:Choice>
              <mc:Fallback>
                <p:oleObj name="Equation" r:id="rId5" imgW="3619500" imgH="228600" progId="Equation.3">
                  <p:embed/>
                  <p:pic>
                    <p:nvPicPr>
                      <p:cNvPr id="20486" name="Object 7">
                        <a:extLst>
                          <a:ext uri="{FF2B5EF4-FFF2-40B4-BE49-F238E27FC236}">
                            <a16:creationId xmlns:a16="http://schemas.microsoft.com/office/drawing/2014/main" id="{C2D8CAB6-6257-592F-3251-3C25B787BC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2100" y="5398604"/>
                        <a:ext cx="90678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17D3B-0D19-E8AB-396E-98A644741489}"/>
            </a:ext>
          </a:extLst>
        </p:cNvPr>
        <p:cNvGrpSpPr/>
        <p:nvPr/>
      </p:nvGrpSpPr>
      <p:grpSpPr>
        <a:xfrm>
          <a:off x="0" y="0"/>
          <a:ext cx="0" cy="0"/>
          <a:chOff x="0" y="0"/>
          <a:chExt cx="0" cy="0"/>
        </a:xfrm>
      </p:grpSpPr>
      <p:sp>
        <p:nvSpPr>
          <p:cNvPr id="22530" name="Rectangle 2">
            <a:extLst>
              <a:ext uri="{FF2B5EF4-FFF2-40B4-BE49-F238E27FC236}">
                <a16:creationId xmlns:a16="http://schemas.microsoft.com/office/drawing/2014/main" id="{147E8859-F5B3-DAF4-C0B9-5B4238302930}"/>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Example 13.1</a:t>
            </a:r>
          </a:p>
        </p:txBody>
      </p:sp>
      <p:sp>
        <p:nvSpPr>
          <p:cNvPr id="22532" name="AutoShape 4">
            <a:extLst>
              <a:ext uri="{FF2B5EF4-FFF2-40B4-BE49-F238E27FC236}">
                <a16:creationId xmlns:a16="http://schemas.microsoft.com/office/drawing/2014/main" id="{2767F389-4A07-5709-ED16-5C956756B614}"/>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sp>
        <p:nvSpPr>
          <p:cNvPr id="22535" name="Slide Number Placeholder 6">
            <a:extLst>
              <a:ext uri="{FF2B5EF4-FFF2-40B4-BE49-F238E27FC236}">
                <a16:creationId xmlns:a16="http://schemas.microsoft.com/office/drawing/2014/main" id="{332AE761-6FCB-87D8-3F47-D55963711C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4D27BA5B-2670-425D-BD4C-703F55B02B82}" type="slidenum">
              <a:rPr lang="en-US" altLang="zh-TW" sz="1200">
                <a:latin typeface="Tahoma" panose="020B0604030504040204" pitchFamily="34" charset="0"/>
              </a:rPr>
              <a:pPr>
                <a:spcBef>
                  <a:spcPct val="0"/>
                </a:spcBef>
                <a:buFontTx/>
                <a:buNone/>
              </a:pPr>
              <a:t>19</a:t>
            </a:fld>
            <a:endParaRPr lang="en-US" altLang="zh-TW" sz="1200">
              <a:latin typeface="Tahoma" panose="020B0604030504040204" pitchFamily="34" charset="0"/>
            </a:endParaRPr>
          </a:p>
        </p:txBody>
      </p:sp>
      <p:sp>
        <p:nvSpPr>
          <p:cNvPr id="3" name="Rectangle 3">
            <a:extLst>
              <a:ext uri="{FF2B5EF4-FFF2-40B4-BE49-F238E27FC236}">
                <a16:creationId xmlns:a16="http://schemas.microsoft.com/office/drawing/2014/main" id="{141B1AE5-56B7-EC95-892F-C856D77D68F9}"/>
              </a:ext>
            </a:extLst>
          </p:cNvPr>
          <p:cNvSpPr txBox="1">
            <a:spLocks noChangeArrowheads="1"/>
          </p:cNvSpPr>
          <p:nvPr/>
        </p:nvSpPr>
        <p:spPr bwMode="auto">
          <a:xfrm>
            <a:off x="241300" y="914400"/>
            <a:ext cx="8902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a:lstStyle>
          <a:p>
            <a:pPr marL="0" indent="0" eaLnBrk="1" hangingPunct="1">
              <a:buFontTx/>
              <a:buNone/>
            </a:pPr>
            <a:r>
              <a:rPr lang="en-US" altLang="en-US" kern="0"/>
              <a:t>Click Data, Data Analysis, and F-Test Two Sample for  Variances</a:t>
            </a:r>
          </a:p>
          <a:p>
            <a:pPr marL="0" indent="0" eaLnBrk="1" hangingPunct="1">
              <a:buFontTx/>
              <a:buNone/>
            </a:pPr>
            <a:endParaRPr lang="en-US" altLang="en-US" kern="0"/>
          </a:p>
          <a:p>
            <a:pPr marL="0" indent="0" eaLnBrk="1" hangingPunct="1">
              <a:buFontTx/>
              <a:buNone/>
            </a:pPr>
            <a:endParaRPr lang="en-US" altLang="en-US" kern="0"/>
          </a:p>
          <a:p>
            <a:pPr marL="0" indent="0" eaLnBrk="1" hangingPunct="1">
              <a:buFontTx/>
              <a:buNone/>
            </a:pPr>
            <a:endParaRPr lang="en-US" altLang="en-US" kern="0"/>
          </a:p>
          <a:p>
            <a:pPr marL="0" indent="0" eaLnBrk="1" hangingPunct="1">
              <a:buFontTx/>
              <a:buNone/>
            </a:pPr>
            <a:endParaRPr lang="en-US" altLang="en-US" kern="0"/>
          </a:p>
          <a:p>
            <a:pPr marL="0" indent="0" eaLnBrk="1" hangingPunct="1">
              <a:buFontTx/>
              <a:buNone/>
            </a:pPr>
            <a:endParaRPr lang="en-US" altLang="en-US" kern="0"/>
          </a:p>
          <a:p>
            <a:pPr marL="0" indent="0" eaLnBrk="1" hangingPunct="1">
              <a:buFontTx/>
              <a:buNone/>
            </a:pPr>
            <a:endParaRPr lang="en-US" altLang="en-US" kern="0"/>
          </a:p>
          <a:p>
            <a:pPr marL="0" indent="0" eaLnBrk="1" hangingPunct="1">
              <a:buFontTx/>
              <a:buNone/>
            </a:pPr>
            <a:endParaRPr lang="en-US" altLang="en-US" kern="0"/>
          </a:p>
          <a:p>
            <a:pPr marL="0" indent="0" eaLnBrk="1" hangingPunct="1">
              <a:buFontTx/>
              <a:buNone/>
            </a:pPr>
            <a:endParaRPr lang="en-US" altLang="en-US" kern="0"/>
          </a:p>
          <a:p>
            <a:pPr marL="0" indent="0" eaLnBrk="1" hangingPunct="1">
              <a:buFontTx/>
              <a:buNone/>
            </a:pPr>
            <a:r>
              <a:rPr lang="en-US" altLang="en-US" kern="0"/>
              <a:t> </a:t>
            </a:r>
            <a:endParaRPr lang="en-US" altLang="en-US" kern="0" dirty="0"/>
          </a:p>
        </p:txBody>
      </p:sp>
      <p:pic>
        <p:nvPicPr>
          <p:cNvPr id="4" name="Picture 2">
            <a:extLst>
              <a:ext uri="{FF2B5EF4-FFF2-40B4-BE49-F238E27FC236}">
                <a16:creationId xmlns:a16="http://schemas.microsoft.com/office/drawing/2014/main" id="{BFDFA32B-67B8-C942-8723-DBFA1D627E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70866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7608519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a:extLst>
              <a:ext uri="{FF2B5EF4-FFF2-40B4-BE49-F238E27FC236}">
                <a16:creationId xmlns:a16="http://schemas.microsoft.com/office/drawing/2014/main" id="{A1ED990E-6599-08FB-6799-D49D39EDF0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pitchFamily="1" charset="0"/>
              </a:defRPr>
            </a:lvl1pPr>
            <a:lvl2pPr marL="742950" indent="-285750" algn="ctr">
              <a:defRPr sz="2400">
                <a:solidFill>
                  <a:schemeClr val="tx1"/>
                </a:solidFill>
                <a:latin typeface="Times" pitchFamily="1" charset="0"/>
              </a:defRPr>
            </a:lvl2pPr>
            <a:lvl3pPr marL="1143000" indent="-228600" algn="ctr">
              <a:defRPr sz="2400">
                <a:solidFill>
                  <a:schemeClr val="tx1"/>
                </a:solidFill>
                <a:latin typeface="Times" pitchFamily="1" charset="0"/>
              </a:defRPr>
            </a:lvl3pPr>
            <a:lvl4pPr marL="1600200" indent="-228600" algn="ctr">
              <a:defRPr sz="2400">
                <a:solidFill>
                  <a:schemeClr val="tx1"/>
                </a:solidFill>
                <a:latin typeface="Times" pitchFamily="1" charset="0"/>
              </a:defRPr>
            </a:lvl4pPr>
            <a:lvl5pPr marL="2057400" indent="-228600" algn="ctr">
              <a:defRPr sz="2400">
                <a:solidFill>
                  <a:schemeClr val="tx1"/>
                </a:solidFill>
                <a:latin typeface="Times" pitchFamily="1" charset="0"/>
              </a:defRPr>
            </a:lvl5pPr>
            <a:lvl6pPr marL="2514600" indent="-228600" algn="ctr" eaLnBrk="0" fontAlgn="base" hangingPunct="0">
              <a:spcBef>
                <a:spcPct val="0"/>
              </a:spcBef>
              <a:spcAft>
                <a:spcPct val="0"/>
              </a:spcAft>
              <a:defRPr sz="2400">
                <a:solidFill>
                  <a:schemeClr val="tx1"/>
                </a:solidFill>
                <a:latin typeface="Times" pitchFamily="1" charset="0"/>
              </a:defRPr>
            </a:lvl6pPr>
            <a:lvl7pPr marL="2971800" indent="-228600" algn="ctr" eaLnBrk="0" fontAlgn="base" hangingPunct="0">
              <a:spcBef>
                <a:spcPct val="0"/>
              </a:spcBef>
              <a:spcAft>
                <a:spcPct val="0"/>
              </a:spcAft>
              <a:defRPr sz="2400">
                <a:solidFill>
                  <a:schemeClr val="tx1"/>
                </a:solidFill>
                <a:latin typeface="Times" pitchFamily="1" charset="0"/>
              </a:defRPr>
            </a:lvl7pPr>
            <a:lvl8pPr marL="3429000" indent="-228600" algn="ctr" eaLnBrk="0" fontAlgn="base" hangingPunct="0">
              <a:spcBef>
                <a:spcPct val="0"/>
              </a:spcBef>
              <a:spcAft>
                <a:spcPct val="0"/>
              </a:spcAft>
              <a:defRPr sz="2400">
                <a:solidFill>
                  <a:schemeClr val="tx1"/>
                </a:solidFill>
                <a:latin typeface="Times" pitchFamily="1" charset="0"/>
              </a:defRPr>
            </a:lvl8pPr>
            <a:lvl9pPr marL="3886200" indent="-228600" algn="ctr" eaLnBrk="0" fontAlgn="base" hangingPunct="0">
              <a:spcBef>
                <a:spcPct val="0"/>
              </a:spcBef>
              <a:spcAft>
                <a:spcPct val="0"/>
              </a:spcAft>
              <a:defRPr sz="2400">
                <a:solidFill>
                  <a:schemeClr val="tx1"/>
                </a:solidFill>
                <a:latin typeface="Times" pitchFamily="1" charset="0"/>
              </a:defRPr>
            </a:lvl9pPr>
          </a:lstStyle>
          <a:p>
            <a:pPr algn="r"/>
            <a:r>
              <a:rPr lang="en-US" altLang="zh-TW" sz="1200">
                <a:latin typeface="Tahoma" panose="020B0604030504040204" pitchFamily="34" charset="0"/>
              </a:rPr>
              <a:t>12.</a:t>
            </a:r>
            <a:fld id="{012363E9-8F15-ED44-ADE5-F2EFBB92E53D}" type="slidenum">
              <a:rPr lang="en-US" altLang="zh-TW" sz="1200">
                <a:latin typeface="Tahoma" panose="020B0604030504040204" pitchFamily="34" charset="0"/>
              </a:rPr>
              <a:pPr algn="r"/>
              <a:t>2</a:t>
            </a:fld>
            <a:endParaRPr lang="en-US" altLang="zh-TW" sz="1200">
              <a:latin typeface="Tahoma" panose="020B0604030504040204" pitchFamily="34" charset="0"/>
            </a:endParaRPr>
          </a:p>
        </p:txBody>
      </p:sp>
      <p:sp>
        <p:nvSpPr>
          <p:cNvPr id="18434" name="Rectangle 2">
            <a:extLst>
              <a:ext uri="{FF2B5EF4-FFF2-40B4-BE49-F238E27FC236}">
                <a16:creationId xmlns:a16="http://schemas.microsoft.com/office/drawing/2014/main" id="{0B2B49DC-6326-B2DC-0096-2585C7DA37F4}"/>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Inference About A Population</a:t>
            </a:r>
          </a:p>
        </p:txBody>
      </p:sp>
      <p:pic>
        <p:nvPicPr>
          <p:cNvPr id="18436" name="Picture 4">
            <a:extLst>
              <a:ext uri="{FF2B5EF4-FFF2-40B4-BE49-F238E27FC236}">
                <a16:creationId xmlns:a16="http://schemas.microsoft.com/office/drawing/2014/main" id="{47F672A0-71B1-0802-F0BB-FB2988370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326" y="855664"/>
            <a:ext cx="6481763"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079319E3-9991-8084-1DB2-AA10EE1973FF}"/>
              </a:ext>
            </a:extLst>
          </p:cNvPr>
          <p:cNvSpPr txBox="1"/>
          <p:nvPr/>
        </p:nvSpPr>
        <p:spPr>
          <a:xfrm>
            <a:off x="533400" y="3733800"/>
            <a:ext cx="10058400" cy="2677656"/>
          </a:xfrm>
          <a:prstGeom prst="rect">
            <a:avLst/>
          </a:prstGeom>
          <a:noFill/>
        </p:spPr>
        <p:txBody>
          <a:bodyPr wrap="square">
            <a:spAutoFit/>
          </a:bodyPr>
          <a:lstStyle/>
          <a:p>
            <a:pPr marL="0" indent="0" eaLnBrk="1" hangingPunct="1">
              <a:buNone/>
            </a:pPr>
            <a:r>
              <a:rPr lang="en-US" altLang="zh-TW" sz="2800" dirty="0">
                <a:latin typeface="Times New Roman" panose="02020603050405020304" pitchFamily="18" charset="0"/>
                <a:ea typeface="新細明體" panose="02020500000000000000" pitchFamily="18" charset="-120"/>
                <a:cs typeface="Times New Roman" panose="02020603050405020304" pitchFamily="18" charset="0"/>
              </a:rPr>
              <a:t>To recap, in previous chapter we discussed techniques to estimate and test parameters for </a:t>
            </a:r>
            <a:r>
              <a:rPr lang="en-US" altLang="zh-TW" sz="2800" b="1" i="1" dirty="0">
                <a:solidFill>
                  <a:srgbClr val="0000FF"/>
                </a:solidFill>
                <a:latin typeface="Times New Roman" panose="02020603050405020304" pitchFamily="18" charset="0"/>
                <a:ea typeface="新細明體" panose="02020500000000000000" pitchFamily="18" charset="-120"/>
                <a:cs typeface="Times New Roman" panose="02020603050405020304" pitchFamily="18" charset="0"/>
              </a:rPr>
              <a:t>one population</a:t>
            </a:r>
            <a:r>
              <a:rPr lang="en-US" altLang="zh-TW" sz="2800" dirty="0">
                <a:latin typeface="Times New Roman" panose="02020603050405020304" pitchFamily="18" charset="0"/>
                <a:ea typeface="新細明體" panose="02020500000000000000" pitchFamily="18" charset="-120"/>
                <a:cs typeface="Times New Roman" panose="02020603050405020304" pitchFamily="18" charset="0"/>
              </a:rPr>
              <a:t>:</a:t>
            </a:r>
          </a:p>
          <a:p>
            <a:pPr marL="0" indent="0" eaLnBrk="1" hangingPunct="1">
              <a:buNone/>
            </a:pPr>
            <a:endParaRPr lang="en-US" altLang="zh-TW" sz="2800" dirty="0">
              <a:latin typeface="Times New Roman" panose="02020603050405020304" pitchFamily="18" charset="0"/>
              <a:ea typeface="新細明體" panose="02020500000000000000" pitchFamily="18" charset="-120"/>
              <a:cs typeface="Times New Roman" panose="02020603050405020304" pitchFamily="18" charset="0"/>
            </a:endParaRPr>
          </a:p>
          <a:p>
            <a:pPr marL="0" indent="0" eaLnBrk="1" hangingPunct="1">
              <a:buNone/>
            </a:pPr>
            <a:r>
              <a:rPr lang="en-US" altLang="zh-TW" sz="2800" dirty="0">
                <a:latin typeface="Times New Roman" panose="02020603050405020304" pitchFamily="18" charset="0"/>
                <a:ea typeface="新細明體" panose="02020500000000000000" pitchFamily="18" charset="-120"/>
                <a:cs typeface="Times New Roman" panose="02020603050405020304" pitchFamily="18" charset="0"/>
              </a:rPr>
              <a:t>Population Mean µ</a:t>
            </a:r>
          </a:p>
          <a:p>
            <a:pPr marL="0" indent="0" eaLnBrk="1" hangingPunct="1">
              <a:buNone/>
            </a:pPr>
            <a:r>
              <a:rPr lang="en-US" altLang="zh-TW" sz="2800" dirty="0">
                <a:latin typeface="Times New Roman" panose="02020603050405020304" pitchFamily="18" charset="0"/>
                <a:ea typeface="新細明體" panose="02020500000000000000" pitchFamily="18" charset="-120"/>
                <a:cs typeface="Times New Roman" panose="02020603050405020304" pitchFamily="18" charset="0"/>
              </a:rPr>
              <a:t>Population Variance </a:t>
            </a:r>
          </a:p>
          <a:p>
            <a:pPr marL="0" indent="0" eaLnBrk="1" hangingPunct="1">
              <a:buNone/>
            </a:pPr>
            <a:r>
              <a:rPr lang="en-US" altLang="zh-TW" sz="2800" dirty="0">
                <a:latin typeface="Times New Roman" panose="02020603050405020304" pitchFamily="18" charset="0"/>
                <a:ea typeface="新細明體" panose="02020500000000000000" pitchFamily="18" charset="-120"/>
                <a:cs typeface="Times New Roman" panose="02020603050405020304" pitchFamily="18" charset="0"/>
              </a:rPr>
              <a:t>Population Proportion </a:t>
            </a:r>
            <a:r>
              <a:rPr lang="en-US" altLang="zh-TW" sz="2800" b="1" i="1" dirty="0">
                <a:latin typeface="Times New Roman" panose="02020603050405020304" pitchFamily="18" charset="0"/>
                <a:ea typeface="新細明體" panose="02020500000000000000" pitchFamily="18" charset="-120"/>
                <a:cs typeface="Times New Roman" panose="02020603050405020304" pitchFamily="18" charset="0"/>
              </a:rPr>
              <a:t>p</a:t>
            </a:r>
            <a:endParaRPr lang="en-US" altLang="zh-TW" sz="2800" dirty="0">
              <a:latin typeface="Times New Roman" panose="02020603050405020304" pitchFamily="18" charset="0"/>
              <a:ea typeface="新細明體" panose="02020500000000000000" pitchFamily="18" charset="-120"/>
              <a:cs typeface="Times New Roman" panose="02020603050405020304" pitchFamily="18" charset="0"/>
            </a:endParaRPr>
          </a:p>
        </p:txBody>
      </p:sp>
      <p:pic>
        <p:nvPicPr>
          <p:cNvPr id="8" name="Picture 7" descr="A black number on a white background&#10;&#10;Description automatically generated">
            <a:extLst>
              <a:ext uri="{FF2B5EF4-FFF2-40B4-BE49-F238E27FC236}">
                <a16:creationId xmlns:a16="http://schemas.microsoft.com/office/drawing/2014/main" id="{C9D51DAF-9B07-101A-EB81-87E08940E6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5486400"/>
            <a:ext cx="457200" cy="446567"/>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A176EB2-92C2-44F2-9A8A-F82EF2D51270}"/>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13.1</a:t>
            </a:r>
          </a:p>
        </p:txBody>
      </p:sp>
      <p:sp>
        <p:nvSpPr>
          <p:cNvPr id="23555" name="Rectangle 3">
            <a:extLst>
              <a:ext uri="{FF2B5EF4-FFF2-40B4-BE49-F238E27FC236}">
                <a16:creationId xmlns:a16="http://schemas.microsoft.com/office/drawing/2014/main" id="{7E6A3E58-7352-48B6-90A9-BFCED39A5E0A}"/>
              </a:ext>
            </a:extLst>
          </p:cNvPr>
          <p:cNvSpPr>
            <a:spLocks noGrp="1" noChangeArrowheads="1"/>
          </p:cNvSpPr>
          <p:nvPr>
            <p:ph type="body" idx="1"/>
          </p:nvPr>
        </p:nvSpPr>
        <p:spPr>
          <a:xfrm>
            <a:off x="304800" y="786468"/>
            <a:ext cx="11870267" cy="5486400"/>
          </a:xfrm>
        </p:spPr>
        <p:txBody>
          <a:bodyPr/>
          <a:lstStyle/>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value of the test statistic is F = .86. Excel outputs the one-tail p-value. Because we're conducting a two-tail test, we double that value. Thus, the p-value of the test we're conducting is 2      .3068 = .6136.</a:t>
            </a:r>
          </a:p>
          <a:p>
            <a:pPr marL="0" indent="0" eaLnBrk="1" hangingPunct="1">
              <a:buNone/>
            </a:pPr>
            <a:r>
              <a:rPr lang="en-US" altLang="zh-TW" dirty="0">
                <a:ea typeface="新細明體" panose="02020500000000000000" pitchFamily="18" charset="-120"/>
              </a:rPr>
              <a:t>There is not enough evidence to infer that the population variances differ. It follows that we must apply the </a:t>
            </a:r>
            <a:r>
              <a:rPr lang="en-US" altLang="zh-TW" b="1" dirty="0">
                <a:solidFill>
                  <a:srgbClr val="FF0000"/>
                </a:solidFill>
                <a:ea typeface="新細明體" panose="02020500000000000000" pitchFamily="18" charset="-120"/>
              </a:rPr>
              <a:t>equal-variances</a:t>
            </a:r>
            <a:r>
              <a:rPr lang="en-US" altLang="zh-TW" dirty="0">
                <a:ea typeface="新細明體" panose="02020500000000000000" pitchFamily="18" charset="-120"/>
              </a:rPr>
              <a:t> t-test of 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p:txBody>
      </p:sp>
      <p:sp>
        <p:nvSpPr>
          <p:cNvPr id="23556" name="AutoShape 4">
            <a:extLst>
              <a:ext uri="{FF2B5EF4-FFF2-40B4-BE49-F238E27FC236}">
                <a16:creationId xmlns:a16="http://schemas.microsoft.com/office/drawing/2014/main" id="{73F01D0C-FD0C-41E0-B646-4D919856E5E7}"/>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pic>
        <p:nvPicPr>
          <p:cNvPr id="23557" name="Picture 71">
            <a:extLst>
              <a:ext uri="{FF2B5EF4-FFF2-40B4-BE49-F238E27FC236}">
                <a16:creationId xmlns:a16="http://schemas.microsoft.com/office/drawing/2014/main" id="{56EBA9B1-1BC7-405A-8B24-9CE96FF4D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838200"/>
            <a:ext cx="5334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8" name="Object 6">
            <a:extLst>
              <a:ext uri="{FF2B5EF4-FFF2-40B4-BE49-F238E27FC236}">
                <a16:creationId xmlns:a16="http://schemas.microsoft.com/office/drawing/2014/main" id="{85BB873C-889C-4BC7-B7E2-A869F856BFE9}"/>
              </a:ext>
            </a:extLst>
          </p:cNvPr>
          <p:cNvGraphicFramePr>
            <a:graphicFrameLocks noChangeAspect="1"/>
          </p:cNvGraphicFramePr>
          <p:nvPr>
            <p:extLst>
              <p:ext uri="{D42A27DB-BD31-4B8C-83A1-F6EECF244321}">
                <p14:modId xmlns:p14="http://schemas.microsoft.com/office/powerpoint/2010/main" val="1325966472"/>
              </p:ext>
            </p:extLst>
          </p:nvPr>
        </p:nvGraphicFramePr>
        <p:xfrm>
          <a:off x="5029200" y="5410200"/>
          <a:ext cx="381000" cy="381000"/>
        </p:xfrm>
        <a:graphic>
          <a:graphicData uri="http://schemas.openxmlformats.org/presentationml/2006/ole">
            <mc:AlternateContent xmlns:mc="http://schemas.openxmlformats.org/markup-compatibility/2006">
              <mc:Choice xmlns:v="urn:schemas-microsoft-com:vml" Requires="v">
                <p:oleObj name="Equation" r:id="rId4" imgW="114102" imgH="114102" progId="Equation.3">
                  <p:embed/>
                </p:oleObj>
              </mc:Choice>
              <mc:Fallback>
                <p:oleObj name="Equation" r:id="rId4" imgW="114102" imgH="114102"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541020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9" name="Slide Number Placeholder 6">
            <a:extLst>
              <a:ext uri="{FF2B5EF4-FFF2-40B4-BE49-F238E27FC236}">
                <a16:creationId xmlns:a16="http://schemas.microsoft.com/office/drawing/2014/main" id="{1F48157B-BFE6-4840-8258-B613B17D68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8049796F-DFEC-4809-8514-7426C75B97C2}" type="slidenum">
              <a:rPr lang="en-US" altLang="zh-TW" sz="1200">
                <a:latin typeface="Tahoma" panose="020B0604030504040204" pitchFamily="34" charset="0"/>
              </a:rPr>
              <a:pPr>
                <a:spcBef>
                  <a:spcPct val="0"/>
                </a:spcBef>
                <a:buFontTx/>
                <a:buNone/>
              </a:pPr>
              <a:t>20</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CBB43-7DC9-D592-18BD-8F093EB765EC}"/>
            </a:ext>
          </a:extLst>
        </p:cNvPr>
        <p:cNvGrpSpPr/>
        <p:nvPr/>
      </p:nvGrpSpPr>
      <p:grpSpPr>
        <a:xfrm>
          <a:off x="0" y="0"/>
          <a:ext cx="0" cy="0"/>
          <a:chOff x="0" y="0"/>
          <a:chExt cx="0" cy="0"/>
        </a:xfrm>
      </p:grpSpPr>
      <p:sp>
        <p:nvSpPr>
          <p:cNvPr id="22530" name="Rectangle 2">
            <a:extLst>
              <a:ext uri="{FF2B5EF4-FFF2-40B4-BE49-F238E27FC236}">
                <a16:creationId xmlns:a16="http://schemas.microsoft.com/office/drawing/2014/main" id="{45765D35-EFC6-E665-C15A-51897A8D94DE}"/>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Example 13.1</a:t>
            </a:r>
          </a:p>
        </p:txBody>
      </p:sp>
      <p:sp>
        <p:nvSpPr>
          <p:cNvPr id="22532" name="AutoShape 4">
            <a:extLst>
              <a:ext uri="{FF2B5EF4-FFF2-40B4-BE49-F238E27FC236}">
                <a16:creationId xmlns:a16="http://schemas.microsoft.com/office/drawing/2014/main" id="{F52DF60D-F71D-E53C-0C6D-AA7880338A09}"/>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sp>
        <p:nvSpPr>
          <p:cNvPr id="22535" name="Slide Number Placeholder 6">
            <a:extLst>
              <a:ext uri="{FF2B5EF4-FFF2-40B4-BE49-F238E27FC236}">
                <a16:creationId xmlns:a16="http://schemas.microsoft.com/office/drawing/2014/main" id="{11276883-1800-4CDE-A5B8-88ABBC2DE6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4D27BA5B-2670-425D-BD4C-703F55B02B82}" type="slidenum">
              <a:rPr lang="en-US" altLang="zh-TW" sz="1200">
                <a:latin typeface="Tahoma" panose="020B0604030504040204" pitchFamily="34" charset="0"/>
              </a:rPr>
              <a:pPr>
                <a:spcBef>
                  <a:spcPct val="0"/>
                </a:spcBef>
                <a:buFontTx/>
                <a:buNone/>
              </a:pPr>
              <a:t>21</a:t>
            </a:fld>
            <a:endParaRPr lang="en-US" altLang="zh-TW" sz="1200">
              <a:latin typeface="Tahoma" panose="020B0604030504040204" pitchFamily="34" charset="0"/>
            </a:endParaRPr>
          </a:p>
        </p:txBody>
      </p:sp>
      <p:sp>
        <p:nvSpPr>
          <p:cNvPr id="2" name="Rectangle 4">
            <a:extLst>
              <a:ext uri="{FF2B5EF4-FFF2-40B4-BE49-F238E27FC236}">
                <a16:creationId xmlns:a16="http://schemas.microsoft.com/office/drawing/2014/main" id="{B1676B54-15B9-B1F9-AC0A-F1DC6F56C297}"/>
              </a:ext>
            </a:extLst>
          </p:cNvPr>
          <p:cNvSpPr txBox="1">
            <a:spLocks noChangeArrowheads="1"/>
          </p:cNvSpPr>
          <p:nvPr/>
        </p:nvSpPr>
        <p:spPr bwMode="auto">
          <a:xfrm>
            <a:off x="88900" y="990600"/>
            <a:ext cx="115697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a:lstStyle>
          <a:p>
            <a:pPr marL="0" indent="0" eaLnBrk="1" hangingPunct="1">
              <a:buFontTx/>
              <a:buNone/>
            </a:pPr>
            <a:r>
              <a:rPr lang="en-US" altLang="en-US" kern="0" dirty="0"/>
              <a:t>Click Data, Data Analysis, t-Test: Two-Sample Assuming Equal Variances</a:t>
            </a:r>
          </a:p>
          <a:p>
            <a:pPr marL="0" indent="0" eaLnBrk="1" hangingPunct="1">
              <a:buFontTx/>
              <a:buNone/>
            </a:pPr>
            <a:endParaRPr lang="en-US" altLang="en-US" kern="0" dirty="0"/>
          </a:p>
          <a:p>
            <a:pPr marL="0" indent="0" eaLnBrk="1" hangingPunct="1">
              <a:buFontTx/>
              <a:buNone/>
            </a:pPr>
            <a:endParaRPr lang="en-US" altLang="en-US" kern="0" dirty="0"/>
          </a:p>
          <a:p>
            <a:pPr marL="0" indent="0" eaLnBrk="1" hangingPunct="1">
              <a:buFontTx/>
              <a:buNone/>
            </a:pPr>
            <a:endParaRPr lang="en-US" altLang="en-US" kern="0" dirty="0"/>
          </a:p>
          <a:p>
            <a:pPr marL="0" indent="0" eaLnBrk="1" hangingPunct="1">
              <a:buFontTx/>
              <a:buNone/>
            </a:pPr>
            <a:endParaRPr lang="en-US" altLang="en-US" kern="0" dirty="0"/>
          </a:p>
          <a:p>
            <a:pPr marL="0" indent="0" eaLnBrk="1" hangingPunct="1">
              <a:buFontTx/>
              <a:buNone/>
            </a:pPr>
            <a:endParaRPr lang="en-US" altLang="en-US" kern="0" dirty="0"/>
          </a:p>
        </p:txBody>
      </p:sp>
      <p:pic>
        <p:nvPicPr>
          <p:cNvPr id="5" name="Picture 15">
            <a:extLst>
              <a:ext uri="{FF2B5EF4-FFF2-40B4-BE49-F238E27FC236}">
                <a16:creationId xmlns:a16="http://schemas.microsoft.com/office/drawing/2014/main" id="{0FEC4A50-F31D-157D-2D45-A9BACF9B0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81200"/>
            <a:ext cx="6781800"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953743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6E31CBB-A4B2-4F94-ACCD-47E0389B9F20}"/>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13.1</a:t>
            </a:r>
          </a:p>
        </p:txBody>
      </p:sp>
      <p:sp>
        <p:nvSpPr>
          <p:cNvPr id="25603" name="Rectangle 3">
            <a:extLst>
              <a:ext uri="{FF2B5EF4-FFF2-40B4-BE49-F238E27FC236}">
                <a16:creationId xmlns:a16="http://schemas.microsoft.com/office/drawing/2014/main" id="{1785CBCB-51D0-469B-8546-BA7D8D6F1F9D}"/>
              </a:ext>
            </a:extLst>
          </p:cNvPr>
          <p:cNvSpPr>
            <a:spLocks noGrp="1" noChangeArrowheads="1"/>
          </p:cNvSpPr>
          <p:nvPr>
            <p:ph type="body" idx="1"/>
          </p:nvPr>
        </p:nvSpPr>
        <p:spPr>
          <a:xfrm>
            <a:off x="1612900" y="990600"/>
            <a:ext cx="8902700" cy="5486400"/>
          </a:xfrm>
        </p:spPr>
        <p:txBody>
          <a:bodyPr/>
          <a:lstStyle/>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p:txBody>
      </p:sp>
      <p:sp>
        <p:nvSpPr>
          <p:cNvPr id="25604" name="AutoShape 4">
            <a:extLst>
              <a:ext uri="{FF2B5EF4-FFF2-40B4-BE49-F238E27FC236}">
                <a16:creationId xmlns:a16="http://schemas.microsoft.com/office/drawing/2014/main" id="{16A8C593-E4EA-412F-BFD9-7A75E05BB964}"/>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COMPUTE</a:t>
            </a:r>
          </a:p>
        </p:txBody>
      </p:sp>
      <p:pic>
        <p:nvPicPr>
          <p:cNvPr id="25605" name="Picture 6">
            <a:extLst>
              <a:ext uri="{FF2B5EF4-FFF2-40B4-BE49-F238E27FC236}">
                <a16:creationId xmlns:a16="http://schemas.microsoft.com/office/drawing/2014/main" id="{574785ED-EA22-4F5D-A6EE-6DDA8C657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988" y="990601"/>
            <a:ext cx="6704012"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Slide Number Placeholder 5">
            <a:extLst>
              <a:ext uri="{FF2B5EF4-FFF2-40B4-BE49-F238E27FC236}">
                <a16:creationId xmlns:a16="http://schemas.microsoft.com/office/drawing/2014/main" id="{7963EF79-A33A-4D3E-A18D-7D91F21DE3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8C4511E2-8E0F-4E4E-A8FB-B0738B47DD64}" type="slidenum">
              <a:rPr lang="en-US" altLang="zh-TW" sz="1200">
                <a:latin typeface="Tahoma" panose="020B0604030504040204" pitchFamily="34" charset="0"/>
              </a:rPr>
              <a:pPr>
                <a:spcBef>
                  <a:spcPct val="0"/>
                </a:spcBef>
                <a:buFontTx/>
                <a:buNone/>
              </a:pPr>
              <a:t>22</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E5A48D0-B9AB-434E-8840-BA6F0AAC07F7}"/>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13.1</a:t>
            </a:r>
          </a:p>
        </p:txBody>
      </p:sp>
      <p:sp>
        <p:nvSpPr>
          <p:cNvPr id="26627" name="Rectangle 3">
            <a:extLst>
              <a:ext uri="{FF2B5EF4-FFF2-40B4-BE49-F238E27FC236}">
                <a16:creationId xmlns:a16="http://schemas.microsoft.com/office/drawing/2014/main" id="{0DA01062-1975-4A33-B16B-BF372666025A}"/>
              </a:ext>
            </a:extLst>
          </p:cNvPr>
          <p:cNvSpPr>
            <a:spLocks noGrp="1" noChangeArrowheads="1"/>
          </p:cNvSpPr>
          <p:nvPr>
            <p:ph type="body" idx="1"/>
          </p:nvPr>
        </p:nvSpPr>
        <p:spPr>
          <a:xfrm>
            <a:off x="321733" y="914400"/>
            <a:ext cx="10498667" cy="5486400"/>
          </a:xfrm>
        </p:spPr>
        <p:txBody>
          <a:bodyPr/>
          <a:lstStyle/>
          <a:p>
            <a:pPr marL="0" indent="0" eaLnBrk="1" hangingPunct="1">
              <a:buNone/>
            </a:pPr>
            <a:r>
              <a:rPr lang="en-US" altLang="zh-TW" dirty="0">
                <a:ea typeface="新細明體" panose="02020500000000000000" pitchFamily="18" charset="-120"/>
              </a:rPr>
              <a:t>The value of the test statistic is 2.29. The one-tail p-value is .0122.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We observe that the p-value of the test is small (and the test statistic falls into the rejection region).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As a result we conclude that there is sufficient evidence to infer that on average directly-purchased mutual funds outperform broker-purchased mutual funds</a:t>
            </a:r>
          </a:p>
          <a:p>
            <a:pPr marL="0" indent="0" eaLnBrk="1" hangingPunct="1">
              <a:buNone/>
            </a:pPr>
            <a:endParaRPr lang="en-US" altLang="zh-TW" dirty="0">
              <a:ea typeface="新細明體" panose="02020500000000000000" pitchFamily="18" charset="-120"/>
            </a:endParaRPr>
          </a:p>
        </p:txBody>
      </p:sp>
      <p:sp>
        <p:nvSpPr>
          <p:cNvPr id="26628" name="AutoShape 4">
            <a:extLst>
              <a:ext uri="{FF2B5EF4-FFF2-40B4-BE49-F238E27FC236}">
                <a16:creationId xmlns:a16="http://schemas.microsoft.com/office/drawing/2014/main" id="{20D713B0-F18A-4856-AD01-6794F8EBF2CD}"/>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INTERPRET</a:t>
            </a:r>
          </a:p>
        </p:txBody>
      </p:sp>
      <p:sp>
        <p:nvSpPr>
          <p:cNvPr id="26629" name="Slide Number Placeholder 4">
            <a:extLst>
              <a:ext uri="{FF2B5EF4-FFF2-40B4-BE49-F238E27FC236}">
                <a16:creationId xmlns:a16="http://schemas.microsoft.com/office/drawing/2014/main" id="{C3D13A56-7D9C-4441-83CA-5AE9358E17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0AADCB6B-68FB-442B-A23C-D49EF2C3AEAE}" type="slidenum">
              <a:rPr lang="en-US" altLang="zh-TW" sz="1200">
                <a:latin typeface="Tahoma" panose="020B0604030504040204" pitchFamily="34" charset="0"/>
              </a:rPr>
              <a:pPr>
                <a:spcBef>
                  <a:spcPct val="0"/>
                </a:spcBef>
                <a:buFontTx/>
                <a:buNone/>
              </a:pPr>
              <a:t>23</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DB2CAC3-3F9B-4F46-ACFD-48910E8849E4}"/>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Confidence Interval Estimator</a:t>
            </a:r>
          </a:p>
        </p:txBody>
      </p:sp>
      <p:sp>
        <p:nvSpPr>
          <p:cNvPr id="27651" name="Rectangle 3">
            <a:extLst>
              <a:ext uri="{FF2B5EF4-FFF2-40B4-BE49-F238E27FC236}">
                <a16:creationId xmlns:a16="http://schemas.microsoft.com/office/drawing/2014/main" id="{6E4E777A-242E-4897-9B56-1EDFF61A1BD3}"/>
              </a:ext>
            </a:extLst>
          </p:cNvPr>
          <p:cNvSpPr>
            <a:spLocks noGrp="1" noChangeArrowheads="1"/>
          </p:cNvSpPr>
          <p:nvPr>
            <p:ph type="body" idx="1"/>
          </p:nvPr>
        </p:nvSpPr>
        <p:spPr>
          <a:xfrm>
            <a:off x="321733" y="914400"/>
            <a:ext cx="10727267" cy="5486400"/>
          </a:xfrm>
        </p:spPr>
        <p:txBody>
          <a:bodyPr/>
          <a:lstStyle/>
          <a:p>
            <a:pPr marL="0" indent="0" eaLnBrk="1" hangingPunct="1">
              <a:buNone/>
            </a:pPr>
            <a:r>
              <a:rPr lang="en-US" altLang="zh-TW" dirty="0">
                <a:ea typeface="新細明體" panose="02020500000000000000" pitchFamily="18" charset="-120"/>
              </a:rPr>
              <a:t>Suppose we wanted to compute a 95% confidence interval estimate of the </a:t>
            </a:r>
            <a:r>
              <a:rPr lang="en-US" altLang="zh-TW" b="1" i="1" dirty="0">
                <a:ea typeface="新細明體" panose="02020500000000000000" pitchFamily="18" charset="-120"/>
              </a:rPr>
              <a:t>difference</a:t>
            </a:r>
            <a:r>
              <a:rPr lang="en-US" altLang="zh-TW" dirty="0">
                <a:ea typeface="新細明體" panose="02020500000000000000" pitchFamily="18" charset="-120"/>
              </a:rPr>
              <a:t> between direct mutual fund and broker-purchased mutual funds. The equal-variances estimator is</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a:buFontTx/>
              <a:buNone/>
            </a:pPr>
            <a:r>
              <a:rPr lang="en-US" altLang="zh-TW" dirty="0">
                <a:ea typeface="新細明體" panose="02020500000000000000" pitchFamily="18" charset="-120"/>
              </a:rPr>
              <a:t>We estimate that the return on directly purchased mutual </a:t>
            </a:r>
          </a:p>
          <a:p>
            <a:pPr>
              <a:buFontTx/>
              <a:buNone/>
            </a:pPr>
            <a:r>
              <a:rPr lang="en-US" altLang="zh-TW" dirty="0">
                <a:ea typeface="新細明體" panose="02020500000000000000" pitchFamily="18" charset="-120"/>
              </a:rPr>
              <a:t>funds is on average between .38 and 5.43 percentage points </a:t>
            </a:r>
          </a:p>
          <a:p>
            <a:pPr>
              <a:buFontTx/>
              <a:buNone/>
            </a:pPr>
            <a:r>
              <a:rPr lang="en-US" altLang="zh-TW" dirty="0">
                <a:ea typeface="新細明體" panose="02020500000000000000" pitchFamily="18" charset="-120"/>
              </a:rPr>
              <a:t>larger than broker-purchased mutual funds.</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p:txBody>
      </p:sp>
      <p:sp>
        <p:nvSpPr>
          <p:cNvPr id="27652" name="Rectangle 8">
            <a:extLst>
              <a:ext uri="{FF2B5EF4-FFF2-40B4-BE49-F238E27FC236}">
                <a16:creationId xmlns:a16="http://schemas.microsoft.com/office/drawing/2014/main" id="{8E94CD2A-5995-491C-BE6B-3EEC3D214D13}"/>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graphicFrame>
        <p:nvGraphicFramePr>
          <p:cNvPr id="27653" name="Object 6">
            <a:extLst>
              <a:ext uri="{FF2B5EF4-FFF2-40B4-BE49-F238E27FC236}">
                <a16:creationId xmlns:a16="http://schemas.microsoft.com/office/drawing/2014/main" id="{5BCB1F52-12F7-4D4B-9007-5BCA5AC262AF}"/>
              </a:ext>
            </a:extLst>
          </p:cNvPr>
          <p:cNvGraphicFramePr>
            <a:graphicFrameLocks noChangeAspect="1"/>
          </p:cNvGraphicFramePr>
          <p:nvPr/>
        </p:nvGraphicFramePr>
        <p:xfrm>
          <a:off x="2209801" y="2895600"/>
          <a:ext cx="4475163" cy="1219200"/>
        </p:xfrm>
        <a:graphic>
          <a:graphicData uri="http://schemas.openxmlformats.org/presentationml/2006/ole">
            <mc:AlternateContent xmlns:mc="http://schemas.openxmlformats.org/markup-compatibility/2006">
              <mc:Choice xmlns:v="urn:schemas-microsoft-com:vml" Requires="v">
                <p:oleObj name="Equation" r:id="rId3" imgW="1678172" imgH="457088" progId="Equation.3">
                  <p:embed/>
                </p:oleObj>
              </mc:Choice>
              <mc:Fallback>
                <p:oleObj name="Equation" r:id="rId3" imgW="1678172" imgH="457088"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1" y="2895600"/>
                        <a:ext cx="447516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4" name="Slide Number Placeholder 5">
            <a:extLst>
              <a:ext uri="{FF2B5EF4-FFF2-40B4-BE49-F238E27FC236}">
                <a16:creationId xmlns:a16="http://schemas.microsoft.com/office/drawing/2014/main" id="{465ED8E9-7F09-49B9-8FA6-3FBE18C35F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D90B4CA6-0DB5-4A4D-95A6-DEBAA3F4BB6B}" type="slidenum">
              <a:rPr lang="en-US" altLang="zh-TW" sz="1200">
                <a:latin typeface="Tahoma" panose="020B0604030504040204" pitchFamily="34" charset="0"/>
              </a:rPr>
              <a:pPr>
                <a:spcBef>
                  <a:spcPct val="0"/>
                </a:spcBef>
                <a:buFontTx/>
                <a:buNone/>
              </a:pPr>
              <a:t>24</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D44E331-680F-7650-675F-8090DED0D955}"/>
              </a:ext>
            </a:extLst>
          </p:cNvPr>
          <p:cNvSpPr>
            <a:spLocks noGrp="1" noChangeArrowheads="1"/>
          </p:cNvSpPr>
          <p:nvPr>
            <p:ph type="title"/>
          </p:nvPr>
        </p:nvSpPr>
        <p:spPr/>
        <p:txBody>
          <a:bodyPr/>
          <a:lstStyle/>
          <a:p>
            <a:pPr eaLnBrk="1" hangingPunct="1"/>
            <a:r>
              <a:rPr lang="en-US" altLang="en-US" sz="3200"/>
              <a:t>Confidence Interval Estimator</a:t>
            </a:r>
          </a:p>
        </p:txBody>
      </p:sp>
      <p:sp>
        <p:nvSpPr>
          <p:cNvPr id="29699" name="Rectangle 3">
            <a:extLst>
              <a:ext uri="{FF2B5EF4-FFF2-40B4-BE49-F238E27FC236}">
                <a16:creationId xmlns:a16="http://schemas.microsoft.com/office/drawing/2014/main" id="{FDC4CC8B-701E-EFCF-0665-1E2DC50B137A}"/>
              </a:ext>
            </a:extLst>
          </p:cNvPr>
          <p:cNvSpPr>
            <a:spLocks noGrp="1" noChangeArrowheads="1"/>
          </p:cNvSpPr>
          <p:nvPr>
            <p:ph type="body" idx="1"/>
          </p:nvPr>
        </p:nvSpPr>
        <p:spPr>
          <a:xfrm>
            <a:off x="1612900" y="990600"/>
            <a:ext cx="8902700" cy="5486400"/>
          </a:xfrm>
        </p:spPr>
        <p:txBody>
          <a:bodyPr/>
          <a:lstStyle/>
          <a:p>
            <a:pPr marL="0" indent="0" eaLnBrk="1" hangingPunct="1">
              <a:buNone/>
            </a:pPr>
            <a:endParaRPr lang="en-US" altLang="en-US"/>
          </a:p>
          <a:p>
            <a:pPr marL="0" indent="0" eaLnBrk="1" hangingPunct="1">
              <a:buNone/>
            </a:pPr>
            <a:endParaRPr lang="en-US" altLang="en-US"/>
          </a:p>
          <a:p>
            <a:pPr marL="0" indent="0" eaLnBrk="1" hangingPunct="1">
              <a:buNone/>
            </a:pPr>
            <a:endParaRPr lang="en-US" altLang="en-US"/>
          </a:p>
          <a:p>
            <a:pPr marL="0" indent="0" eaLnBrk="1" hangingPunct="1">
              <a:buNone/>
            </a:pPr>
            <a:endParaRPr lang="en-US" altLang="en-US"/>
          </a:p>
        </p:txBody>
      </p:sp>
      <p:sp>
        <p:nvSpPr>
          <p:cNvPr id="29701" name="Text Box 6">
            <a:extLst>
              <a:ext uri="{FF2B5EF4-FFF2-40B4-BE49-F238E27FC236}">
                <a16:creationId xmlns:a16="http://schemas.microsoft.com/office/drawing/2014/main" id="{130FC847-5E69-81E4-1271-C6257D2D4CCA}"/>
              </a:ext>
            </a:extLst>
          </p:cNvPr>
          <p:cNvSpPr txBox="1">
            <a:spLocks noChangeArrowheads="1"/>
          </p:cNvSpPr>
          <p:nvPr/>
        </p:nvSpPr>
        <p:spPr bwMode="auto">
          <a:xfrm>
            <a:off x="3032125" y="16367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29702" name="Picture 7">
            <a:extLst>
              <a:ext uri="{FF2B5EF4-FFF2-40B4-BE49-F238E27FC236}">
                <a16:creationId xmlns:a16="http://schemas.microsoft.com/office/drawing/2014/main" id="{7049E2E3-14D2-DE1B-9B48-DE10AE351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38200"/>
            <a:ext cx="10439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Slide Number Placeholder 1">
            <a:extLst>
              <a:ext uri="{FF2B5EF4-FFF2-40B4-BE49-F238E27FC236}">
                <a16:creationId xmlns:a16="http://schemas.microsoft.com/office/drawing/2014/main" id="{4D4DBE68-5E62-D88F-1142-05D9E67244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ahoma" panose="020B0604030504040204" pitchFamily="34" charset="0"/>
              </a:rPr>
              <a:t>13.</a:t>
            </a:r>
            <a:fld id="{00A3FAA4-8F70-CF40-BFFC-9406D2F766B9}" type="slidenum">
              <a:rPr lang="en-US" altLang="zh-TW">
                <a:latin typeface="Tahoma" panose="020B0604030504040204" pitchFamily="34" charset="0"/>
              </a:rPr>
              <a:pPr/>
              <a:t>25</a:t>
            </a:fld>
            <a:endParaRPr lang="en-US" altLang="zh-TW">
              <a:latin typeface="Tahoma" panose="020B0604030504040204" pitchFamily="34" charset="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95A191C-A524-D06C-49C8-63A7AC8B6FD1}"/>
              </a:ext>
            </a:extLst>
          </p:cNvPr>
          <p:cNvSpPr>
            <a:spLocks noGrp="1" noChangeArrowheads="1"/>
          </p:cNvSpPr>
          <p:nvPr>
            <p:ph type="title"/>
          </p:nvPr>
        </p:nvSpPr>
        <p:spPr/>
        <p:txBody>
          <a:bodyPr/>
          <a:lstStyle/>
          <a:p>
            <a:pPr eaLnBrk="1" hangingPunct="1"/>
            <a:r>
              <a:rPr lang="en-US" altLang="en-US" sz="3200"/>
              <a:t>Confidence Interval Estimator</a:t>
            </a:r>
          </a:p>
        </p:txBody>
      </p:sp>
      <p:sp>
        <p:nvSpPr>
          <p:cNvPr id="30723" name="Rectangle 3">
            <a:extLst>
              <a:ext uri="{FF2B5EF4-FFF2-40B4-BE49-F238E27FC236}">
                <a16:creationId xmlns:a16="http://schemas.microsoft.com/office/drawing/2014/main" id="{0B21BDCE-5BFF-9452-9D98-8C2716DA284E}"/>
              </a:ext>
            </a:extLst>
          </p:cNvPr>
          <p:cNvSpPr>
            <a:spLocks noGrp="1" noChangeArrowheads="1"/>
          </p:cNvSpPr>
          <p:nvPr>
            <p:ph type="body" idx="1"/>
          </p:nvPr>
        </p:nvSpPr>
        <p:spPr/>
        <p:txBody>
          <a:bodyPr/>
          <a:lstStyle/>
          <a:p>
            <a:pPr>
              <a:buFontTx/>
              <a:buNone/>
            </a:pPr>
            <a:r>
              <a:rPr lang="en-US" altLang="en-US"/>
              <a:t>We estimate that the return on directly purchased mutual </a:t>
            </a:r>
          </a:p>
          <a:p>
            <a:pPr>
              <a:buFontTx/>
              <a:buNone/>
            </a:pPr>
            <a:r>
              <a:rPr lang="en-US" altLang="en-US"/>
              <a:t>funds is on average between .38 and 5.43 percentage points </a:t>
            </a:r>
          </a:p>
          <a:p>
            <a:pPr>
              <a:buFontTx/>
              <a:buNone/>
            </a:pPr>
            <a:r>
              <a:rPr lang="en-US" altLang="en-US"/>
              <a:t>larger than broker-purchased mutual funds.</a:t>
            </a:r>
          </a:p>
        </p:txBody>
      </p:sp>
      <p:sp>
        <p:nvSpPr>
          <p:cNvPr id="30725" name="Slide Number Placeholder 1">
            <a:extLst>
              <a:ext uri="{FF2B5EF4-FFF2-40B4-BE49-F238E27FC236}">
                <a16:creationId xmlns:a16="http://schemas.microsoft.com/office/drawing/2014/main" id="{168DE281-A3AB-AB66-5542-81961EC2FA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ahoma" panose="020B0604030504040204" pitchFamily="34" charset="0"/>
              </a:rPr>
              <a:t>13.</a:t>
            </a:r>
            <a:fld id="{92FD1C85-172D-4346-BB9E-2D076584D48D}" type="slidenum">
              <a:rPr lang="en-US" altLang="zh-TW">
                <a:latin typeface="Tahoma" panose="020B0604030504040204" pitchFamily="34" charset="0"/>
              </a:rPr>
              <a:pPr/>
              <a:t>26</a:t>
            </a:fld>
            <a:endParaRPr lang="en-US" altLang="zh-TW">
              <a:latin typeface="Tahoma" panose="020B0604030504040204" pitchFamily="34" charset="0"/>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F391980-F906-4DF3-B68F-30CABD891F94}"/>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13.2                            </a:t>
            </a:r>
          </a:p>
        </p:txBody>
      </p:sp>
      <p:sp>
        <p:nvSpPr>
          <p:cNvPr id="30723" name="Rectangle 3">
            <a:extLst>
              <a:ext uri="{FF2B5EF4-FFF2-40B4-BE49-F238E27FC236}">
                <a16:creationId xmlns:a16="http://schemas.microsoft.com/office/drawing/2014/main" id="{5846604C-6220-48D8-88E6-6816EF255E2A}"/>
              </a:ext>
            </a:extLst>
          </p:cNvPr>
          <p:cNvSpPr>
            <a:spLocks noGrp="1" noChangeArrowheads="1"/>
          </p:cNvSpPr>
          <p:nvPr>
            <p:ph type="body" idx="1"/>
          </p:nvPr>
        </p:nvSpPr>
        <p:spPr>
          <a:xfrm>
            <a:off x="321733" y="914400"/>
            <a:ext cx="9050867" cy="5486400"/>
          </a:xfrm>
        </p:spPr>
        <p:txBody>
          <a:bodyPr/>
          <a:lstStyle/>
          <a:p>
            <a:pPr marL="0" indent="0" eaLnBrk="1" hangingPunct="1">
              <a:lnSpc>
                <a:spcPct val="90000"/>
              </a:lnSpc>
              <a:buNone/>
            </a:pPr>
            <a:r>
              <a:rPr lang="en-US" altLang="zh-TW" dirty="0">
                <a:ea typeface="新細明體" panose="02020500000000000000" pitchFamily="18" charset="-120"/>
              </a:rPr>
              <a:t>What happens to the family-run business when the boss’s son or daughter takes over? </a:t>
            </a:r>
          </a:p>
          <a:p>
            <a:pPr marL="0" indent="0" eaLnBrk="1" hangingPunct="1">
              <a:lnSpc>
                <a:spcPct val="90000"/>
              </a:lnSpc>
              <a:buNone/>
            </a:pPr>
            <a:endParaRPr lang="en-US" altLang="zh-TW" dirty="0">
              <a:ea typeface="新細明體" panose="02020500000000000000" pitchFamily="18" charset="-120"/>
            </a:endParaRPr>
          </a:p>
          <a:p>
            <a:pPr marL="0" indent="0" eaLnBrk="1" hangingPunct="1">
              <a:lnSpc>
                <a:spcPct val="90000"/>
              </a:lnSpc>
              <a:buNone/>
            </a:pPr>
            <a:r>
              <a:rPr lang="en-US" altLang="zh-TW" dirty="0">
                <a:ea typeface="新細明體" panose="02020500000000000000" pitchFamily="18" charset="-120"/>
              </a:rPr>
              <a:t>Does the business do better after the change if the new boss is the offspring of the owner or does the business do better when an outsider is made chief executive officer (CEO)? </a:t>
            </a:r>
          </a:p>
          <a:p>
            <a:pPr marL="0" indent="0" eaLnBrk="1" hangingPunct="1">
              <a:lnSpc>
                <a:spcPct val="90000"/>
              </a:lnSpc>
              <a:buNone/>
            </a:pPr>
            <a:endParaRPr lang="en-US" altLang="zh-TW" dirty="0">
              <a:ea typeface="新細明體" panose="02020500000000000000" pitchFamily="18" charset="-120"/>
            </a:endParaRPr>
          </a:p>
          <a:p>
            <a:pPr marL="0" indent="0" eaLnBrk="1" hangingPunct="1">
              <a:lnSpc>
                <a:spcPct val="90000"/>
              </a:lnSpc>
              <a:buNone/>
            </a:pPr>
            <a:r>
              <a:rPr lang="en-US" altLang="zh-TW" dirty="0">
                <a:ea typeface="新細明體" panose="02020500000000000000" pitchFamily="18" charset="-120"/>
              </a:rPr>
              <a:t>In pursuit of an answer researchers randomly selected 140 firms between 1994 and 2002, 30% of which passed ownership to an offspring and 70% appointed an outsider as CEO. </a:t>
            </a:r>
          </a:p>
        </p:txBody>
      </p:sp>
      <p:sp>
        <p:nvSpPr>
          <p:cNvPr id="30724" name="Slide Number Placeholder 3">
            <a:extLst>
              <a:ext uri="{FF2B5EF4-FFF2-40B4-BE49-F238E27FC236}">
                <a16:creationId xmlns:a16="http://schemas.microsoft.com/office/drawing/2014/main" id="{E99E1785-C192-4E4C-A130-C3CDBB94BC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0FF85C84-31F0-446A-938A-6F1D26F8B3B4}" type="slidenum">
              <a:rPr lang="en-US" altLang="zh-TW" sz="1200">
                <a:latin typeface="Tahoma" panose="020B0604030504040204" pitchFamily="34" charset="0"/>
              </a:rPr>
              <a:pPr>
                <a:spcBef>
                  <a:spcPct val="0"/>
                </a:spcBef>
                <a:buFontTx/>
                <a:buNone/>
              </a:pPr>
              <a:t>27</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EC12B2F-A92B-499F-8425-FA5C5F64ACA1}"/>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13.2</a:t>
            </a:r>
          </a:p>
        </p:txBody>
      </p:sp>
      <p:sp>
        <p:nvSpPr>
          <p:cNvPr id="31747" name="Rectangle 3">
            <a:extLst>
              <a:ext uri="{FF2B5EF4-FFF2-40B4-BE49-F238E27FC236}">
                <a16:creationId xmlns:a16="http://schemas.microsoft.com/office/drawing/2014/main" id="{7B8BEDC0-F3F1-46D3-84E2-A24E3B43983D}"/>
              </a:ext>
            </a:extLst>
          </p:cNvPr>
          <p:cNvSpPr>
            <a:spLocks noGrp="1" noChangeArrowheads="1"/>
          </p:cNvSpPr>
          <p:nvPr>
            <p:ph type="body" idx="1"/>
          </p:nvPr>
        </p:nvSpPr>
        <p:spPr>
          <a:xfrm>
            <a:off x="321733" y="914400"/>
            <a:ext cx="10117667" cy="5486400"/>
          </a:xfrm>
        </p:spPr>
        <p:txBody>
          <a:bodyPr/>
          <a:lstStyle/>
          <a:p>
            <a:pPr marL="0" indent="0" eaLnBrk="1" hangingPunct="1">
              <a:lnSpc>
                <a:spcPct val="90000"/>
              </a:lnSpc>
              <a:buNone/>
            </a:pPr>
            <a:r>
              <a:rPr lang="en-US" altLang="zh-TW" dirty="0">
                <a:ea typeface="新細明體" panose="02020500000000000000" pitchFamily="18" charset="-120"/>
              </a:rPr>
              <a:t>For each company the researchers calculated the operating income as a proportion of assets in the year before and the year after the new CEO took over. </a:t>
            </a:r>
          </a:p>
          <a:p>
            <a:pPr marL="0" indent="0" eaLnBrk="1" hangingPunct="1">
              <a:lnSpc>
                <a:spcPct val="90000"/>
              </a:lnSpc>
              <a:buNone/>
            </a:pPr>
            <a:endParaRPr lang="en-US" altLang="zh-TW" dirty="0">
              <a:ea typeface="新細明體" panose="02020500000000000000" pitchFamily="18" charset="-120"/>
            </a:endParaRPr>
          </a:p>
          <a:p>
            <a:pPr marL="0" indent="0" eaLnBrk="1" hangingPunct="1">
              <a:lnSpc>
                <a:spcPct val="90000"/>
              </a:lnSpc>
              <a:buNone/>
            </a:pPr>
            <a:r>
              <a:rPr lang="en-US" altLang="zh-TW" dirty="0">
                <a:ea typeface="新細明體" panose="02020500000000000000" pitchFamily="18" charset="-120"/>
              </a:rPr>
              <a:t>The change (operating income after – operating income before) in this variable was recorded.		 </a:t>
            </a:r>
            <a:r>
              <a:rPr lang="en-US" altLang="zh-TW" dirty="0">
                <a:ea typeface="新細明體" panose="02020500000000000000" pitchFamily="18" charset="-120"/>
                <a:hlinkClick r:id="rId3" action="ppaction://hlinkfile"/>
              </a:rPr>
              <a:t>Xm13-02</a:t>
            </a:r>
            <a:endParaRPr lang="en-US" altLang="zh-TW" dirty="0">
              <a:ea typeface="新細明體" panose="02020500000000000000" pitchFamily="18" charset="-120"/>
            </a:endParaRPr>
          </a:p>
          <a:p>
            <a:pPr marL="0" indent="0" eaLnBrk="1" hangingPunct="1">
              <a:lnSpc>
                <a:spcPct val="90000"/>
              </a:lnSpc>
              <a:buNone/>
            </a:pPr>
            <a:endParaRPr lang="en-US" altLang="zh-TW" dirty="0">
              <a:ea typeface="新細明體" panose="02020500000000000000" pitchFamily="18" charset="-120"/>
            </a:endParaRPr>
          </a:p>
          <a:p>
            <a:pPr marL="0" indent="0" eaLnBrk="1" hangingPunct="1">
              <a:lnSpc>
                <a:spcPct val="90000"/>
              </a:lnSpc>
              <a:buNone/>
            </a:pPr>
            <a:r>
              <a:rPr lang="en-US" altLang="zh-TW" dirty="0">
                <a:ea typeface="新細明體" panose="02020500000000000000" pitchFamily="18" charset="-120"/>
              </a:rPr>
              <a:t>Do these data allow us to infer that the effect of making an offspring CEO is different from the effect of hiring an outsider as CEO?</a:t>
            </a:r>
          </a:p>
          <a:p>
            <a:pPr marL="0" indent="0" eaLnBrk="1" hangingPunct="1">
              <a:lnSpc>
                <a:spcPct val="90000"/>
              </a:lnSpc>
              <a:buNone/>
            </a:pPr>
            <a:endParaRPr lang="en-US" altLang="zh-TW" dirty="0">
              <a:ea typeface="新細明體" panose="02020500000000000000" pitchFamily="18" charset="-120"/>
            </a:endParaRPr>
          </a:p>
        </p:txBody>
      </p:sp>
      <p:sp>
        <p:nvSpPr>
          <p:cNvPr id="31748" name="Slide Number Placeholder 3">
            <a:extLst>
              <a:ext uri="{FF2B5EF4-FFF2-40B4-BE49-F238E27FC236}">
                <a16:creationId xmlns:a16="http://schemas.microsoft.com/office/drawing/2014/main" id="{152CFDC2-FDD3-49F4-9072-6066733EF3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93EB75ED-19E6-4F61-8E4C-A90587765036}" type="slidenum">
              <a:rPr lang="en-US" altLang="zh-TW" sz="1200">
                <a:latin typeface="Tahoma" panose="020B0604030504040204" pitchFamily="34" charset="0"/>
              </a:rPr>
              <a:pPr>
                <a:spcBef>
                  <a:spcPct val="0"/>
                </a:spcBef>
                <a:buFontTx/>
                <a:buNone/>
              </a:pPr>
              <a:t>28</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748CE20-0C5F-4175-BD20-9400C5E87E6C}"/>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13.2</a:t>
            </a:r>
          </a:p>
        </p:txBody>
      </p:sp>
      <p:sp>
        <p:nvSpPr>
          <p:cNvPr id="32771" name="Rectangle 3">
            <a:extLst>
              <a:ext uri="{FF2B5EF4-FFF2-40B4-BE49-F238E27FC236}">
                <a16:creationId xmlns:a16="http://schemas.microsoft.com/office/drawing/2014/main" id="{8B329954-9F54-4F8A-B23D-96CFCFE5516E}"/>
              </a:ext>
            </a:extLst>
          </p:cNvPr>
          <p:cNvSpPr>
            <a:spLocks noGrp="1" noChangeArrowheads="1"/>
          </p:cNvSpPr>
          <p:nvPr>
            <p:ph type="body" idx="1"/>
          </p:nvPr>
        </p:nvSpPr>
        <p:spPr>
          <a:xfrm>
            <a:off x="321733" y="914400"/>
            <a:ext cx="10346267" cy="5486400"/>
          </a:xfrm>
        </p:spPr>
        <p:txBody>
          <a:bodyPr/>
          <a:lstStyle/>
          <a:p>
            <a:pPr marL="0" indent="0" eaLnBrk="1" hangingPunct="1">
              <a:buNone/>
            </a:pPr>
            <a:r>
              <a:rPr lang="en-US" altLang="zh-TW" dirty="0">
                <a:ea typeface="新細明體" panose="02020500000000000000" pitchFamily="18" charset="-120"/>
              </a:rPr>
              <a:t>The problem objective is to compare two populations.</a:t>
            </a:r>
          </a:p>
          <a:p>
            <a:pPr marL="0" indent="0" eaLnBrk="1" hangingPunct="1">
              <a:buNone/>
            </a:pPr>
            <a:r>
              <a:rPr lang="en-US" altLang="zh-TW" dirty="0">
                <a:ea typeface="新細明體" panose="02020500000000000000" pitchFamily="18" charset="-120"/>
              </a:rPr>
              <a:t>Population 1: Operating income of companies whose CEO is an offspring of the previous CEO</a:t>
            </a:r>
          </a:p>
          <a:p>
            <a:pPr marL="0" indent="0" eaLnBrk="1" hangingPunct="1">
              <a:buNone/>
            </a:pPr>
            <a:r>
              <a:rPr lang="en-US" altLang="zh-TW" dirty="0">
                <a:ea typeface="新細明體" panose="02020500000000000000" pitchFamily="18" charset="-120"/>
              </a:rPr>
              <a:t>Population 2: Operating income of companies whose CEO is an outsider</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data type is interval (operating incomes).</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Thus, the parameter to be tested is 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where µ</a:t>
            </a:r>
            <a:r>
              <a:rPr lang="en-US" altLang="zh-TW" baseline="-25000" dirty="0">
                <a:ea typeface="新細明體" panose="02020500000000000000" pitchFamily="18" charset="-120"/>
              </a:rPr>
              <a:t>1</a:t>
            </a:r>
            <a:r>
              <a:rPr lang="en-US" altLang="zh-TW" dirty="0">
                <a:ea typeface="新細明體" panose="02020500000000000000" pitchFamily="18" charset="-120"/>
              </a:rPr>
              <a:t> = mean operating income for population 1 and µ</a:t>
            </a:r>
            <a:r>
              <a:rPr lang="en-US" altLang="zh-TW" baseline="-25000" dirty="0">
                <a:ea typeface="新細明體" panose="02020500000000000000" pitchFamily="18" charset="-120"/>
              </a:rPr>
              <a:t>2</a:t>
            </a:r>
            <a:r>
              <a:rPr lang="en-US" altLang="zh-TW" dirty="0">
                <a:ea typeface="新細明體" panose="02020500000000000000" pitchFamily="18" charset="-120"/>
              </a:rPr>
              <a:t> = mean operating income for population 2.</a:t>
            </a:r>
          </a:p>
        </p:txBody>
      </p:sp>
      <p:sp>
        <p:nvSpPr>
          <p:cNvPr id="32773" name="Slide Number Placeholder 4">
            <a:extLst>
              <a:ext uri="{FF2B5EF4-FFF2-40B4-BE49-F238E27FC236}">
                <a16:creationId xmlns:a16="http://schemas.microsoft.com/office/drawing/2014/main" id="{6DC59FD2-1AEF-4749-A6EB-4FD1639379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7EC6C467-FFA8-4C35-8B51-C80453F7CA3A}" type="slidenum">
              <a:rPr lang="en-US" altLang="zh-TW" sz="1200">
                <a:latin typeface="Tahoma" panose="020B0604030504040204" pitchFamily="34" charset="0"/>
              </a:rPr>
              <a:pPr>
                <a:spcBef>
                  <a:spcPct val="0"/>
                </a:spcBef>
                <a:buFontTx/>
                <a:buNone/>
              </a:pPr>
              <a:t>29</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5EA2F9C-B544-4553-9F59-0B24C8AFD2D0}"/>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Inference About Two Populations</a:t>
            </a:r>
          </a:p>
        </p:txBody>
      </p:sp>
      <p:sp>
        <p:nvSpPr>
          <p:cNvPr id="7171" name="Rectangle 3">
            <a:extLst>
              <a:ext uri="{FF2B5EF4-FFF2-40B4-BE49-F238E27FC236}">
                <a16:creationId xmlns:a16="http://schemas.microsoft.com/office/drawing/2014/main" id="{40E6408B-AC31-4CC1-86DE-A5E93EE376BE}"/>
              </a:ext>
            </a:extLst>
          </p:cNvPr>
          <p:cNvSpPr>
            <a:spLocks noGrp="1" noChangeArrowheads="1"/>
          </p:cNvSpPr>
          <p:nvPr>
            <p:ph type="body" idx="1"/>
          </p:nvPr>
        </p:nvSpPr>
        <p:spPr>
          <a:xfrm>
            <a:off x="321733" y="914400"/>
            <a:ext cx="11032067" cy="5486400"/>
          </a:xfrm>
        </p:spPr>
        <p:txBody>
          <a:bodyPr/>
          <a:lstStyle/>
          <a:p>
            <a:pPr marL="0" indent="0" eaLnBrk="1" hangingPunct="1">
              <a:buNone/>
            </a:pPr>
            <a:r>
              <a:rPr lang="en-US" altLang="zh-TW" dirty="0">
                <a:ea typeface="新細明體" panose="02020500000000000000" pitchFamily="18" charset="-120"/>
              </a:rPr>
              <a:t>We will still consider these parameters when we are looking at </a:t>
            </a:r>
            <a:r>
              <a:rPr lang="en-US" altLang="zh-TW" b="1" i="1" dirty="0">
                <a:solidFill>
                  <a:srgbClr val="0000FF"/>
                </a:solidFill>
                <a:ea typeface="新細明體" panose="02020500000000000000" pitchFamily="18" charset="-120"/>
              </a:rPr>
              <a:t>two populations</a:t>
            </a:r>
            <a:r>
              <a:rPr lang="en-US" altLang="zh-TW" dirty="0">
                <a:ea typeface="新細明體" panose="02020500000000000000" pitchFamily="18" charset="-120"/>
              </a:rPr>
              <a:t>, however our interest will now be:</a:t>
            </a:r>
          </a:p>
          <a:p>
            <a:pPr marL="0" indent="0" eaLnBrk="1" hangingPunct="1">
              <a:buNone/>
            </a:pPr>
            <a:r>
              <a:rPr lang="en-US" altLang="zh-TW" dirty="0">
                <a:ea typeface="新細明體" panose="02020500000000000000" pitchFamily="18" charset="-120"/>
              </a:rPr>
              <a:t>	</a:t>
            </a:r>
            <a:r>
              <a:rPr lang="en-US" altLang="zh-TW" dirty="0">
                <a:ea typeface="新細明體" panose="02020500000000000000" pitchFamily="18" charset="-120"/>
                <a:sym typeface="Wingdings" panose="05000000000000000000" pitchFamily="2" charset="2"/>
              </a:rPr>
              <a:t> </a:t>
            </a:r>
            <a:r>
              <a:rPr lang="en-US" altLang="zh-TW" dirty="0">
                <a:ea typeface="新細明體" panose="02020500000000000000" pitchFamily="18" charset="-120"/>
              </a:rPr>
              <a:t>The </a:t>
            </a:r>
            <a:r>
              <a:rPr lang="en-US" altLang="zh-TW" b="1" i="1" dirty="0">
                <a:ea typeface="新細明體" panose="02020500000000000000" pitchFamily="18" charset="-120"/>
              </a:rPr>
              <a:t>difference</a:t>
            </a:r>
            <a:r>
              <a:rPr lang="en-US" altLang="zh-TW" dirty="0">
                <a:ea typeface="新細明體" panose="02020500000000000000" pitchFamily="18" charset="-120"/>
              </a:rPr>
              <a:t> between two means</a:t>
            </a:r>
          </a:p>
          <a:p>
            <a:pPr marL="0" indent="0" eaLnBrk="1" hangingPunct="1">
              <a:buNone/>
            </a:pPr>
            <a:r>
              <a:rPr lang="en-US" altLang="zh-TW" dirty="0">
                <a:ea typeface="新細明體" panose="02020500000000000000" pitchFamily="18" charset="-120"/>
              </a:rPr>
              <a:t>	</a:t>
            </a:r>
            <a:r>
              <a:rPr lang="en-US" altLang="zh-TW" dirty="0">
                <a:ea typeface="新細明體" panose="02020500000000000000" pitchFamily="18" charset="-120"/>
                <a:sym typeface="Wingdings" panose="05000000000000000000" pitchFamily="2" charset="2"/>
              </a:rPr>
              <a:t> </a:t>
            </a:r>
            <a:r>
              <a:rPr lang="en-US" altLang="zh-TW" dirty="0">
                <a:ea typeface="新細明體" panose="02020500000000000000" pitchFamily="18" charset="-120"/>
              </a:rPr>
              <a:t>The </a:t>
            </a:r>
            <a:r>
              <a:rPr lang="en-US" altLang="zh-TW" b="1" i="1" dirty="0">
                <a:ea typeface="新細明體" panose="02020500000000000000" pitchFamily="18" charset="-120"/>
              </a:rPr>
              <a:t>ratio</a:t>
            </a:r>
            <a:r>
              <a:rPr lang="en-US" altLang="zh-TW" dirty="0">
                <a:ea typeface="新細明體" panose="02020500000000000000" pitchFamily="18" charset="-120"/>
              </a:rPr>
              <a:t> of two variances.</a:t>
            </a:r>
          </a:p>
          <a:p>
            <a:pPr marL="0" indent="0" eaLnBrk="1" hangingPunct="1">
              <a:buNone/>
            </a:pPr>
            <a:r>
              <a:rPr lang="en-US" altLang="zh-TW" dirty="0">
                <a:ea typeface="新細明體" panose="02020500000000000000" pitchFamily="18" charset="-120"/>
              </a:rPr>
              <a:t>	</a:t>
            </a:r>
            <a:r>
              <a:rPr lang="en-US" altLang="zh-TW" dirty="0">
                <a:ea typeface="新細明體" panose="02020500000000000000" pitchFamily="18" charset="-120"/>
                <a:sym typeface="Wingdings" panose="05000000000000000000" pitchFamily="2" charset="2"/>
              </a:rPr>
              <a:t> </a:t>
            </a:r>
            <a:r>
              <a:rPr lang="en-US" altLang="zh-TW" dirty="0">
                <a:ea typeface="新細明體" panose="02020500000000000000" pitchFamily="18" charset="-120"/>
              </a:rPr>
              <a:t>The </a:t>
            </a:r>
            <a:r>
              <a:rPr lang="en-US" altLang="zh-TW" b="1" i="1" dirty="0">
                <a:ea typeface="新細明體" panose="02020500000000000000" pitchFamily="18" charset="-120"/>
              </a:rPr>
              <a:t>difference</a:t>
            </a:r>
            <a:r>
              <a:rPr lang="en-US" altLang="zh-TW" dirty="0">
                <a:ea typeface="新細明體" panose="02020500000000000000" pitchFamily="18" charset="-120"/>
              </a:rPr>
              <a:t> between two proportions.</a:t>
            </a:r>
          </a:p>
        </p:txBody>
      </p:sp>
      <p:sp>
        <p:nvSpPr>
          <p:cNvPr id="7172" name="Slide Number Placeholder 3">
            <a:extLst>
              <a:ext uri="{FF2B5EF4-FFF2-40B4-BE49-F238E27FC236}">
                <a16:creationId xmlns:a16="http://schemas.microsoft.com/office/drawing/2014/main" id="{7797DFFE-E9F4-454B-B2DD-775243D7FA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69F0BBC4-4E7B-46C4-BF21-0C84E243B2DB}" type="slidenum">
              <a:rPr lang="en-US" altLang="zh-TW" sz="1200">
                <a:latin typeface="Tahoma" panose="020B0604030504040204" pitchFamily="34" charset="0"/>
              </a:rPr>
              <a:pPr>
                <a:spcBef>
                  <a:spcPct val="0"/>
                </a:spcBef>
                <a:buFontTx/>
                <a:buNone/>
              </a:pPr>
              <a:t>3</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F4631AF-2540-4347-B6D6-4E81993BCC0E}"/>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13.2</a:t>
            </a:r>
          </a:p>
        </p:txBody>
      </p:sp>
      <p:sp>
        <p:nvSpPr>
          <p:cNvPr id="33795" name="Rectangle 3">
            <a:extLst>
              <a:ext uri="{FF2B5EF4-FFF2-40B4-BE49-F238E27FC236}">
                <a16:creationId xmlns:a16="http://schemas.microsoft.com/office/drawing/2014/main" id="{A1B84689-76AB-4F14-B2D3-42979438A126}"/>
              </a:ext>
            </a:extLst>
          </p:cNvPr>
          <p:cNvSpPr>
            <a:spLocks noGrp="1" noChangeArrowheads="1"/>
          </p:cNvSpPr>
          <p:nvPr>
            <p:ph type="body" idx="1"/>
          </p:nvPr>
        </p:nvSpPr>
        <p:spPr>
          <a:xfrm>
            <a:off x="321733" y="914400"/>
            <a:ext cx="9889067" cy="5486400"/>
          </a:xfrm>
        </p:spPr>
        <p:txBody>
          <a:bodyPr/>
          <a:lstStyle/>
          <a:p>
            <a:pPr marL="0" indent="0" eaLnBrk="1" hangingPunct="1">
              <a:buNone/>
            </a:pPr>
            <a:r>
              <a:rPr lang="en-US" altLang="zh-TW" dirty="0">
                <a:ea typeface="新細明體" panose="02020500000000000000" pitchFamily="18" charset="-120"/>
              </a:rPr>
              <a:t>We want to determine whether there is enough statistical evidence to infer that µ</a:t>
            </a:r>
            <a:r>
              <a:rPr lang="en-US" altLang="zh-TW" baseline="-25000" dirty="0">
                <a:ea typeface="新細明體" panose="02020500000000000000" pitchFamily="18" charset="-120"/>
              </a:rPr>
              <a:t>1</a:t>
            </a:r>
            <a:r>
              <a:rPr lang="en-US" altLang="zh-TW" dirty="0">
                <a:ea typeface="新細明體" panose="02020500000000000000" pitchFamily="18" charset="-120"/>
              </a:rPr>
              <a:t> is different from µ</a:t>
            </a:r>
            <a:r>
              <a:rPr lang="en-US" altLang="zh-TW" baseline="-25000" dirty="0">
                <a:ea typeface="新細明體" panose="02020500000000000000" pitchFamily="18" charset="-120"/>
              </a:rPr>
              <a:t>2</a:t>
            </a:r>
            <a:r>
              <a:rPr lang="en-US" altLang="zh-TW" dirty="0">
                <a:ea typeface="新細明體" panose="02020500000000000000" pitchFamily="18" charset="-120"/>
              </a:rPr>
              <a:t>. That is, that </a:t>
            </a:r>
          </a:p>
          <a:p>
            <a:pPr marL="0" indent="0" eaLnBrk="1" hangingPunct="1">
              <a:buNone/>
            </a:pPr>
            <a:r>
              <a:rPr lang="en-US" altLang="zh-TW" dirty="0">
                <a:ea typeface="新細明體" panose="02020500000000000000" pitchFamily="18" charset="-120"/>
              </a:rPr>
              <a:t>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is not equal to 0. Thus, </a:t>
            </a:r>
          </a:p>
          <a:p>
            <a:pPr marL="0" indent="0" eaLnBrk="1" hangingPunct="1">
              <a:buNone/>
            </a:pPr>
            <a:r>
              <a:rPr lang="en-US" altLang="zh-TW" dirty="0">
                <a:ea typeface="新細明體" panose="02020500000000000000" pitchFamily="18" charset="-120"/>
              </a:rPr>
              <a:t>	</a:t>
            </a: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 0</a:t>
            </a:r>
          </a:p>
          <a:p>
            <a:pPr marL="0" indent="0" eaLnBrk="1" hangingPunct="1">
              <a:buNone/>
            </a:pPr>
            <a:r>
              <a:rPr lang="en-US" altLang="zh-TW" dirty="0">
                <a:ea typeface="新細明體" panose="02020500000000000000" pitchFamily="18" charset="-120"/>
              </a:rPr>
              <a:t>and 	</a:t>
            </a: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0</a:t>
            </a:r>
            <a:r>
              <a:rPr lang="en-US" altLang="zh-TW" dirty="0">
                <a:ea typeface="新細明體" panose="02020500000000000000" pitchFamily="18" charset="-120"/>
              </a:rPr>
              <a:t>: 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 0</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sz="2000" b="1" i="1" dirty="0">
              <a:ea typeface="新細明體" panose="02020500000000000000" pitchFamily="18" charset="-120"/>
            </a:endParaRPr>
          </a:p>
          <a:p>
            <a:pPr marL="0" indent="0" eaLnBrk="1" hangingPunct="1">
              <a:buNone/>
            </a:pPr>
            <a:r>
              <a:rPr lang="en-US" altLang="zh-TW" dirty="0">
                <a:ea typeface="新細明體" panose="02020500000000000000" pitchFamily="18" charset="-120"/>
              </a:rPr>
              <a:t>We need to determine whether to use the equal-variances or unequal-variances t –test of 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a:t>
            </a:r>
          </a:p>
        </p:txBody>
      </p:sp>
      <p:sp>
        <p:nvSpPr>
          <p:cNvPr id="33797" name="Slide Number Placeholder 4">
            <a:extLst>
              <a:ext uri="{FF2B5EF4-FFF2-40B4-BE49-F238E27FC236}">
                <a16:creationId xmlns:a16="http://schemas.microsoft.com/office/drawing/2014/main" id="{2A14601A-74B7-4B66-B0A4-763C489C61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E66BA219-712F-4F52-A753-F02D4A2FB202}" type="slidenum">
              <a:rPr lang="en-US" altLang="zh-TW" sz="1200">
                <a:latin typeface="Tahoma" panose="020B0604030504040204" pitchFamily="34" charset="0"/>
              </a:rPr>
              <a:pPr>
                <a:spcBef>
                  <a:spcPct val="0"/>
                </a:spcBef>
                <a:buFontTx/>
                <a:buNone/>
              </a:pPr>
              <a:t>30</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29F384C-0142-4731-B103-264325318FBF}"/>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13.2</a:t>
            </a:r>
          </a:p>
        </p:txBody>
      </p:sp>
      <p:sp>
        <p:nvSpPr>
          <p:cNvPr id="34819" name="Rectangle 3">
            <a:extLst>
              <a:ext uri="{FF2B5EF4-FFF2-40B4-BE49-F238E27FC236}">
                <a16:creationId xmlns:a16="http://schemas.microsoft.com/office/drawing/2014/main" id="{8F3211B1-D03F-46F8-986B-C03F01333592}"/>
              </a:ext>
            </a:extLst>
          </p:cNvPr>
          <p:cNvSpPr>
            <a:spLocks noGrp="1" noChangeArrowheads="1"/>
          </p:cNvSpPr>
          <p:nvPr>
            <p:ph type="body" idx="1"/>
          </p:nvPr>
        </p:nvSpPr>
        <p:spPr>
          <a:xfrm>
            <a:off x="321733" y="914400"/>
            <a:ext cx="10651067" cy="5486400"/>
          </a:xfrm>
        </p:spPr>
        <p:txBody>
          <a:bodyPr/>
          <a:lstStyle/>
          <a:p>
            <a:pPr marL="0" indent="0" eaLnBrk="1" hangingPunct="1">
              <a:buNone/>
            </a:pPr>
            <a:r>
              <a:rPr lang="en-US" altLang="zh-TW" sz="2400" dirty="0">
                <a:ea typeface="新細明體" panose="02020500000000000000" pitchFamily="18" charset="-120"/>
              </a:rPr>
              <a:t>To decide which t-test to apply we conduct the F-test of </a:t>
            </a:r>
            <a:r>
              <a:rPr lang="el-GR" altLang="zh-TW" sz="2400" dirty="0"/>
              <a:t>σ</a:t>
            </a:r>
            <a:r>
              <a:rPr lang="en-US" altLang="zh-TW" sz="2400" baseline="-25000" dirty="0">
                <a:ea typeface="新細明體" panose="02020500000000000000" pitchFamily="18" charset="-120"/>
              </a:rPr>
              <a:t>1</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 </a:t>
            </a:r>
            <a:r>
              <a:rPr lang="el-GR" altLang="zh-TW" sz="2400" dirty="0"/>
              <a:t>σ</a:t>
            </a:r>
            <a:r>
              <a:rPr lang="en-US" altLang="zh-TW" sz="2400" baseline="-25000" dirty="0">
                <a:ea typeface="新細明體" panose="02020500000000000000" pitchFamily="18" charset="-120"/>
              </a:rPr>
              <a:t>2</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 .</a:t>
            </a:r>
          </a:p>
          <a:p>
            <a:pPr marL="0" indent="0" eaLnBrk="1" hangingPunct="1">
              <a:buNone/>
            </a:pPr>
            <a:r>
              <a:rPr lang="en-US" altLang="zh-TW" sz="2400" dirty="0">
                <a:ea typeface="新細明體" panose="02020500000000000000" pitchFamily="18" charset="-120"/>
              </a:rPr>
              <a:t>From the data we calculated the following statistics.</a:t>
            </a:r>
          </a:p>
          <a:p>
            <a:pPr marL="0" indent="0" eaLnBrk="1" hangingPunct="1">
              <a:buNone/>
            </a:pPr>
            <a:r>
              <a:rPr lang="en-US" altLang="zh-TW" sz="2400" dirty="0">
                <a:ea typeface="新細明體" panose="02020500000000000000" pitchFamily="18" charset="-120"/>
              </a:rPr>
              <a:t>	</a:t>
            </a:r>
          </a:p>
          <a:p>
            <a:pPr marL="0" indent="0" eaLnBrk="1" hangingPunct="1">
              <a:buNone/>
            </a:pPr>
            <a:r>
              <a:rPr lang="en-US" altLang="zh-TW" sz="2400" dirty="0">
                <a:ea typeface="新細明體" panose="02020500000000000000" pitchFamily="18" charset="-120"/>
              </a:rPr>
              <a:t>	s</a:t>
            </a:r>
            <a:r>
              <a:rPr lang="en-US" altLang="zh-TW" sz="2400" baseline="-25000" dirty="0">
                <a:ea typeface="新細明體" panose="02020500000000000000" pitchFamily="18" charset="-120"/>
              </a:rPr>
              <a:t>1</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 =  3.79 and s</a:t>
            </a:r>
            <a:r>
              <a:rPr lang="en-US" altLang="zh-TW" sz="2400" baseline="-25000" dirty="0">
                <a:ea typeface="新細明體" panose="02020500000000000000" pitchFamily="18" charset="-120"/>
              </a:rPr>
              <a:t>2</a:t>
            </a:r>
            <a:r>
              <a:rPr lang="en-US" altLang="zh-TW" sz="2400" baseline="30000" dirty="0">
                <a:ea typeface="新細明體" panose="02020500000000000000" pitchFamily="18" charset="-120"/>
              </a:rPr>
              <a:t>2 </a:t>
            </a:r>
            <a:r>
              <a:rPr lang="en-US" altLang="zh-TW" sz="2400" dirty="0">
                <a:ea typeface="新細明體" panose="02020500000000000000" pitchFamily="18" charset="-120"/>
              </a:rPr>
              <a:t>= 8.03 </a:t>
            </a:r>
            <a:r>
              <a:rPr lang="en-US" altLang="zh-TW" sz="2400" baseline="30000" dirty="0">
                <a:ea typeface="新細明體" panose="02020500000000000000" pitchFamily="18" charset="-120"/>
              </a:rPr>
              <a:t> </a:t>
            </a: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sz="2400" dirty="0">
                <a:ea typeface="新細明體" panose="02020500000000000000" pitchFamily="18" charset="-120"/>
              </a:rPr>
              <a:t>Test statistic: F =  3.79/8.03 = 0.47</a:t>
            </a: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sz="2400" dirty="0">
                <a:ea typeface="新細明體" panose="02020500000000000000" pitchFamily="18" charset="-120"/>
              </a:rPr>
              <a:t>Rejection region: </a:t>
            </a:r>
          </a:p>
          <a:p>
            <a:pPr marL="0" indent="0" eaLnBrk="1" hangingPunct="1">
              <a:buNone/>
            </a:pP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sz="2400" dirty="0">
                <a:ea typeface="新細明體" panose="02020500000000000000" pitchFamily="18" charset="-120"/>
              </a:rPr>
              <a:t>or   	</a:t>
            </a:r>
          </a:p>
          <a:p>
            <a:pPr marL="0" indent="0" eaLnBrk="1" hangingPunct="1">
              <a:buNone/>
            </a:pP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sz="2400" dirty="0">
                <a:ea typeface="新細明體" panose="02020500000000000000" pitchFamily="18" charset="-120"/>
              </a:rPr>
              <a:t>	</a:t>
            </a:r>
            <a:endParaRPr lang="en-US" altLang="zh-TW" dirty="0">
              <a:ea typeface="新細明體" panose="02020500000000000000" pitchFamily="18" charset="-120"/>
            </a:endParaRPr>
          </a:p>
        </p:txBody>
      </p:sp>
      <p:sp>
        <p:nvSpPr>
          <p:cNvPr id="34820" name="AutoShape 4">
            <a:extLst>
              <a:ext uri="{FF2B5EF4-FFF2-40B4-BE49-F238E27FC236}">
                <a16:creationId xmlns:a16="http://schemas.microsoft.com/office/drawing/2014/main" id="{00774018-6825-4416-A45C-F402DBC2DB6C}"/>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graphicFrame>
        <p:nvGraphicFramePr>
          <p:cNvPr id="34821" name="Object 6">
            <a:extLst>
              <a:ext uri="{FF2B5EF4-FFF2-40B4-BE49-F238E27FC236}">
                <a16:creationId xmlns:a16="http://schemas.microsoft.com/office/drawing/2014/main" id="{87784360-8EA2-4D5A-86D7-050C17F35553}"/>
              </a:ext>
            </a:extLst>
          </p:cNvPr>
          <p:cNvGraphicFramePr>
            <a:graphicFrameLocks noChangeAspect="1"/>
          </p:cNvGraphicFramePr>
          <p:nvPr>
            <p:extLst>
              <p:ext uri="{D42A27DB-BD31-4B8C-83A1-F6EECF244321}">
                <p14:modId xmlns:p14="http://schemas.microsoft.com/office/powerpoint/2010/main" val="649965011"/>
              </p:ext>
            </p:extLst>
          </p:nvPr>
        </p:nvGraphicFramePr>
        <p:xfrm>
          <a:off x="728662" y="4648200"/>
          <a:ext cx="5778500" cy="555625"/>
        </p:xfrm>
        <a:graphic>
          <a:graphicData uri="http://schemas.openxmlformats.org/presentationml/2006/ole">
            <mc:AlternateContent xmlns:mc="http://schemas.openxmlformats.org/markup-compatibility/2006">
              <mc:Choice xmlns:v="urn:schemas-microsoft-com:vml" Requires="v">
                <p:oleObj name="方程式" r:id="rId3" imgW="2514600" imgH="241300" progId="Equation.3">
                  <p:embed/>
                </p:oleObj>
              </mc:Choice>
              <mc:Fallback>
                <p:oleObj name="方程式" r:id="rId3" imgW="25146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2" y="4648200"/>
                        <a:ext cx="57785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2" name="Object 7">
            <a:extLst>
              <a:ext uri="{FF2B5EF4-FFF2-40B4-BE49-F238E27FC236}">
                <a16:creationId xmlns:a16="http://schemas.microsoft.com/office/drawing/2014/main" id="{D7BF44B4-BD9C-4213-94A1-31D4B725A773}"/>
              </a:ext>
            </a:extLst>
          </p:cNvPr>
          <p:cNvGraphicFramePr>
            <a:graphicFrameLocks noChangeAspect="1"/>
          </p:cNvGraphicFramePr>
          <p:nvPr>
            <p:extLst>
              <p:ext uri="{D42A27DB-BD31-4B8C-83A1-F6EECF244321}">
                <p14:modId xmlns:p14="http://schemas.microsoft.com/office/powerpoint/2010/main" val="287905460"/>
              </p:ext>
            </p:extLst>
          </p:nvPr>
        </p:nvGraphicFramePr>
        <p:xfrm>
          <a:off x="728662" y="5837237"/>
          <a:ext cx="8923338" cy="563563"/>
        </p:xfrm>
        <a:graphic>
          <a:graphicData uri="http://schemas.openxmlformats.org/presentationml/2006/ole">
            <mc:AlternateContent xmlns:mc="http://schemas.openxmlformats.org/markup-compatibility/2006">
              <mc:Choice xmlns:v="urn:schemas-microsoft-com:vml" Requires="v">
                <p:oleObj name="方程式" r:id="rId5" imgW="4013200" imgH="254000" progId="Equation.3">
                  <p:embed/>
                </p:oleObj>
              </mc:Choice>
              <mc:Fallback>
                <p:oleObj name="方程式" r:id="rId5" imgW="4013200" imgH="254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662" y="5837237"/>
                        <a:ext cx="8923338"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3" name="Slide Number Placeholder 6">
            <a:extLst>
              <a:ext uri="{FF2B5EF4-FFF2-40B4-BE49-F238E27FC236}">
                <a16:creationId xmlns:a16="http://schemas.microsoft.com/office/drawing/2014/main" id="{C2CB19BF-0591-4DD8-A24D-A7DF60170A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9DC1D83F-7431-4E8A-BF9B-EC0641BE9892}" type="slidenum">
              <a:rPr lang="en-US" altLang="zh-TW" sz="1200">
                <a:latin typeface="Tahoma" panose="020B0604030504040204" pitchFamily="34" charset="0"/>
              </a:rPr>
              <a:pPr>
                <a:spcBef>
                  <a:spcPct val="0"/>
                </a:spcBef>
                <a:buFontTx/>
                <a:buNone/>
              </a:pPr>
              <a:t>31</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977615B-C87F-4FA0-B93D-4826781BEADE}"/>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13.2</a:t>
            </a:r>
          </a:p>
        </p:txBody>
      </p:sp>
      <p:sp>
        <p:nvSpPr>
          <p:cNvPr id="35843" name="Rectangle 3">
            <a:extLst>
              <a:ext uri="{FF2B5EF4-FFF2-40B4-BE49-F238E27FC236}">
                <a16:creationId xmlns:a16="http://schemas.microsoft.com/office/drawing/2014/main" id="{582A4D9F-97D5-4027-B6E8-E8D39BC4A904}"/>
              </a:ext>
            </a:extLst>
          </p:cNvPr>
          <p:cNvSpPr>
            <a:spLocks noGrp="1" noChangeArrowheads="1"/>
          </p:cNvSpPr>
          <p:nvPr>
            <p:ph type="body" idx="1"/>
          </p:nvPr>
        </p:nvSpPr>
        <p:spPr/>
        <p:txBody>
          <a:bodyPr/>
          <a:lstStyle/>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The value of the test statistic is F = .47. The p-value of the test we're conducting is 2    .0040 = .0080.</a:t>
            </a:r>
          </a:p>
          <a:p>
            <a:pPr marL="0" indent="0" eaLnBrk="1" hangingPunct="1">
              <a:buNone/>
            </a:pPr>
            <a:endParaRPr lang="en-US" altLang="zh-TW">
              <a:ea typeface="新細明體" panose="02020500000000000000" pitchFamily="18" charset="-120"/>
            </a:endParaRPr>
          </a:p>
        </p:txBody>
      </p:sp>
      <p:sp>
        <p:nvSpPr>
          <p:cNvPr id="35844" name="AutoShape 4">
            <a:extLst>
              <a:ext uri="{FF2B5EF4-FFF2-40B4-BE49-F238E27FC236}">
                <a16:creationId xmlns:a16="http://schemas.microsoft.com/office/drawing/2014/main" id="{7D4F2387-F229-45C7-965A-C12E0E78C42D}"/>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pic>
        <p:nvPicPr>
          <p:cNvPr id="35845" name="Picture 2">
            <a:extLst>
              <a:ext uri="{FF2B5EF4-FFF2-40B4-BE49-F238E27FC236}">
                <a16:creationId xmlns:a16="http://schemas.microsoft.com/office/drawing/2014/main" id="{E07CE057-C020-48CB-BFD4-AFDD964DE03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905000" y="990601"/>
            <a:ext cx="4724400"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846" name="Object 6">
            <a:extLst>
              <a:ext uri="{FF2B5EF4-FFF2-40B4-BE49-F238E27FC236}">
                <a16:creationId xmlns:a16="http://schemas.microsoft.com/office/drawing/2014/main" id="{55BA38BC-BD67-47FC-872F-09E81E3B0783}"/>
              </a:ext>
            </a:extLst>
          </p:cNvPr>
          <p:cNvGraphicFramePr>
            <a:graphicFrameLocks noChangeAspect="1"/>
          </p:cNvGraphicFramePr>
          <p:nvPr>
            <p:extLst>
              <p:ext uri="{D42A27DB-BD31-4B8C-83A1-F6EECF244321}">
                <p14:modId xmlns:p14="http://schemas.microsoft.com/office/powerpoint/2010/main" val="2124391809"/>
              </p:ext>
            </p:extLst>
          </p:nvPr>
        </p:nvGraphicFramePr>
        <p:xfrm>
          <a:off x="990600" y="5029200"/>
          <a:ext cx="381000" cy="381000"/>
        </p:xfrm>
        <a:graphic>
          <a:graphicData uri="http://schemas.openxmlformats.org/presentationml/2006/ole">
            <mc:AlternateContent xmlns:mc="http://schemas.openxmlformats.org/markup-compatibility/2006">
              <mc:Choice xmlns:v="urn:schemas-microsoft-com:vml" Requires="v">
                <p:oleObj name="Equation" r:id="rId4" imgW="114102" imgH="114102" progId="Equation.3">
                  <p:embed/>
                </p:oleObj>
              </mc:Choice>
              <mc:Fallback>
                <p:oleObj name="Equation" r:id="rId4" imgW="114102" imgH="114102"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02920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7" name="Slide Number Placeholder 6">
            <a:extLst>
              <a:ext uri="{FF2B5EF4-FFF2-40B4-BE49-F238E27FC236}">
                <a16:creationId xmlns:a16="http://schemas.microsoft.com/office/drawing/2014/main" id="{A840638B-EC57-4523-9DF6-22748BB7E5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D0D415F3-4207-4335-B89C-2296E3152C94}" type="slidenum">
              <a:rPr lang="en-US" altLang="zh-TW" sz="1200">
                <a:latin typeface="Tahoma" panose="020B0604030504040204" pitchFamily="34" charset="0"/>
              </a:rPr>
              <a:pPr>
                <a:spcBef>
                  <a:spcPct val="0"/>
                </a:spcBef>
                <a:buFontTx/>
                <a:buNone/>
              </a:pPr>
              <a:t>32</a:t>
            </a:fld>
            <a:endParaRPr lang="en-US" altLang="zh-TW" sz="1200">
              <a:latin typeface="Tahoma" panose="020B0604030504040204" pitchFamily="34" charset="0"/>
            </a:endParaRPr>
          </a:p>
        </p:txBody>
      </p:sp>
      <p:sp>
        <p:nvSpPr>
          <p:cNvPr id="2" name="Rectangle 3">
            <a:extLst>
              <a:ext uri="{FF2B5EF4-FFF2-40B4-BE49-F238E27FC236}">
                <a16:creationId xmlns:a16="http://schemas.microsoft.com/office/drawing/2014/main" id="{F2D4306A-79D4-C0C8-EB34-738293C9946C}"/>
              </a:ext>
            </a:extLst>
          </p:cNvPr>
          <p:cNvSpPr txBox="1">
            <a:spLocks noChangeArrowheads="1"/>
          </p:cNvSpPr>
          <p:nvPr/>
        </p:nvSpPr>
        <p:spPr bwMode="auto">
          <a:xfrm>
            <a:off x="321733" y="5715000"/>
            <a:ext cx="11950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a:lstStyle>
          <a:p>
            <a:pPr marL="0" indent="0" eaLnBrk="1" hangingPunct="1">
              <a:buFontTx/>
              <a:buNone/>
            </a:pPr>
            <a:r>
              <a:rPr lang="en-US" altLang="en-US" kern="0" dirty="0"/>
              <a:t>Thus, the correct technique is the </a:t>
            </a:r>
            <a:r>
              <a:rPr lang="en-US" altLang="en-US" b="1" i="1" kern="0" dirty="0"/>
              <a:t>unequal-variances</a:t>
            </a:r>
            <a:r>
              <a:rPr lang="en-US" altLang="en-US" kern="0" dirty="0"/>
              <a:t> t-test of µ</a:t>
            </a:r>
            <a:r>
              <a:rPr lang="en-US" altLang="en-US" kern="0" baseline="-25000" dirty="0"/>
              <a:t>1</a:t>
            </a:r>
            <a:r>
              <a:rPr lang="en-US" altLang="en-US" kern="0" dirty="0"/>
              <a:t>- µ</a:t>
            </a:r>
            <a:r>
              <a:rPr lang="en-US" altLang="en-US" kern="0" baseline="-25000" dirty="0"/>
              <a:t>2.</a:t>
            </a:r>
            <a:r>
              <a:rPr lang="en-US" altLang="en-US" kern="0" dirty="0"/>
              <a:t> </a:t>
            </a:r>
          </a:p>
          <a:p>
            <a:pPr marL="0" indent="0" eaLnBrk="1" hangingPunct="1">
              <a:buFontTx/>
              <a:buNone/>
            </a:pPr>
            <a:r>
              <a:rPr lang="en-US" altLang="en-US" kern="0" dirty="0"/>
              <a:t>	</a:t>
            </a:r>
          </a:p>
          <a:p>
            <a:pPr marL="0" indent="0" eaLnBrk="1" hangingPunct="1">
              <a:buFontTx/>
              <a:buNone/>
            </a:pPr>
            <a:r>
              <a:rPr lang="en-US" altLang="en-US" kern="0" dirty="0"/>
              <a: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5B8579E-34C7-D9FE-BE51-39CBDF5DF6C7}"/>
              </a:ext>
            </a:extLst>
          </p:cNvPr>
          <p:cNvSpPr>
            <a:spLocks noGrp="1" noChangeArrowheads="1"/>
          </p:cNvSpPr>
          <p:nvPr>
            <p:ph type="title"/>
          </p:nvPr>
        </p:nvSpPr>
        <p:spPr/>
        <p:txBody>
          <a:bodyPr/>
          <a:lstStyle/>
          <a:p>
            <a:pPr eaLnBrk="1" hangingPunct="1"/>
            <a:r>
              <a:rPr lang="en-US" altLang="en-US"/>
              <a:t>Example 13.2</a:t>
            </a:r>
          </a:p>
        </p:txBody>
      </p:sp>
      <p:sp>
        <p:nvSpPr>
          <p:cNvPr id="40963" name="Rectangle 3">
            <a:extLst>
              <a:ext uri="{FF2B5EF4-FFF2-40B4-BE49-F238E27FC236}">
                <a16:creationId xmlns:a16="http://schemas.microsoft.com/office/drawing/2014/main" id="{81EEE6E1-3ECF-B796-6308-25B1C359CB98}"/>
              </a:ext>
            </a:extLst>
          </p:cNvPr>
          <p:cNvSpPr>
            <a:spLocks noGrp="1" noChangeArrowheads="1"/>
          </p:cNvSpPr>
          <p:nvPr>
            <p:ph type="body" idx="1"/>
          </p:nvPr>
        </p:nvSpPr>
        <p:spPr/>
        <p:txBody>
          <a:bodyPr/>
          <a:lstStyle/>
          <a:p>
            <a:pPr marL="0" indent="0" eaLnBrk="1" hangingPunct="1">
              <a:buNone/>
            </a:pPr>
            <a:r>
              <a:rPr lang="en-US" altLang="en-US"/>
              <a:t>Click Data, Data Analysis, t-Test: Two-Sample Assuming Unequal Variances</a:t>
            </a:r>
          </a:p>
        </p:txBody>
      </p:sp>
      <p:sp>
        <p:nvSpPr>
          <p:cNvPr id="40964" name="AutoShape 4">
            <a:extLst>
              <a:ext uri="{FF2B5EF4-FFF2-40B4-BE49-F238E27FC236}">
                <a16:creationId xmlns:a16="http://schemas.microsoft.com/office/drawing/2014/main" id="{BAA87DEA-07F6-BD4D-F869-94997AE7EC81}"/>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b="1">
                <a:latin typeface="Tahoma" panose="020B0604030504040204" pitchFamily="34" charset="0"/>
              </a:rPr>
              <a:t>COMPUTE</a:t>
            </a:r>
          </a:p>
        </p:txBody>
      </p:sp>
      <p:pic>
        <p:nvPicPr>
          <p:cNvPr id="40965" name="Picture 6">
            <a:extLst>
              <a:ext uri="{FF2B5EF4-FFF2-40B4-BE49-F238E27FC236}">
                <a16:creationId xmlns:a16="http://schemas.microsoft.com/office/drawing/2014/main" id="{F2F9E27B-BE3B-9665-113D-CAF3164DD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209801"/>
            <a:ext cx="61722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Slide Number Placeholder 1">
            <a:extLst>
              <a:ext uri="{FF2B5EF4-FFF2-40B4-BE49-F238E27FC236}">
                <a16:creationId xmlns:a16="http://schemas.microsoft.com/office/drawing/2014/main" id="{0250145C-8FF9-E719-B104-C3F5FBB4C6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ahoma" panose="020B0604030504040204" pitchFamily="34" charset="0"/>
              </a:rPr>
              <a:t>13.</a:t>
            </a:r>
            <a:fld id="{6B41DCEF-3E0D-B94D-98B3-684C666A3A18}" type="slidenum">
              <a:rPr lang="en-US" altLang="zh-TW">
                <a:latin typeface="Tahoma" panose="020B0604030504040204" pitchFamily="34" charset="0"/>
              </a:rPr>
              <a:pPr/>
              <a:t>33</a:t>
            </a:fld>
            <a:endParaRPr lang="en-US" altLang="zh-TW">
              <a:latin typeface="Tahoma" panose="020B0604030504040204" pitchFamily="34" charset="0"/>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4810A08-2CC6-4660-BC11-345DDD13612E}"/>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13.2…</a:t>
            </a:r>
          </a:p>
        </p:txBody>
      </p:sp>
      <p:sp>
        <p:nvSpPr>
          <p:cNvPr id="36867" name="AutoShape 4">
            <a:extLst>
              <a:ext uri="{FF2B5EF4-FFF2-40B4-BE49-F238E27FC236}">
                <a16:creationId xmlns:a16="http://schemas.microsoft.com/office/drawing/2014/main" id="{3290ABEE-4F5E-4DE9-BE6B-9DC3ADDBD0C2}"/>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COMPUTE</a:t>
            </a:r>
          </a:p>
        </p:txBody>
      </p:sp>
      <p:pic>
        <p:nvPicPr>
          <p:cNvPr id="36868" name="Picture 5">
            <a:extLst>
              <a:ext uri="{FF2B5EF4-FFF2-40B4-BE49-F238E27FC236}">
                <a16:creationId xmlns:a16="http://schemas.microsoft.com/office/drawing/2014/main" id="{15AA15A1-80A3-4098-AF28-32AB1D73B5C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28800" y="1066800"/>
            <a:ext cx="6781800" cy="4427538"/>
          </a:xfrm>
          <a:noFill/>
        </p:spPr>
      </p:pic>
      <p:sp>
        <p:nvSpPr>
          <p:cNvPr id="36869" name="Slide Number Placeholder 4">
            <a:extLst>
              <a:ext uri="{FF2B5EF4-FFF2-40B4-BE49-F238E27FC236}">
                <a16:creationId xmlns:a16="http://schemas.microsoft.com/office/drawing/2014/main" id="{10D34632-59D6-4CD5-9F1F-327ADBC7AA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EFDD5322-74CF-4FF7-BB4E-D4BA98B832B8}" type="slidenum">
              <a:rPr lang="en-US" altLang="zh-TW" sz="1200">
                <a:latin typeface="Tahoma" panose="020B0604030504040204" pitchFamily="34" charset="0"/>
              </a:rPr>
              <a:pPr>
                <a:spcBef>
                  <a:spcPct val="0"/>
                </a:spcBef>
                <a:buFontTx/>
                <a:buNone/>
              </a:pPr>
              <a:t>34</a:t>
            </a:fld>
            <a:endParaRPr lang="en-US" altLang="zh-TW" sz="1200">
              <a:latin typeface="Tahoma" panose="020B0604030504040204" pitchFamily="34" charset="0"/>
            </a:endParaRPr>
          </a:p>
        </p:txBody>
      </p:sp>
      <p:sp>
        <p:nvSpPr>
          <p:cNvPr id="36870" name="矩形 1">
            <a:extLst>
              <a:ext uri="{FF2B5EF4-FFF2-40B4-BE49-F238E27FC236}">
                <a16:creationId xmlns:a16="http://schemas.microsoft.com/office/drawing/2014/main" id="{2CFB5AD0-DBFF-4F81-B651-3978C95B9E06}"/>
              </a:ext>
            </a:extLst>
          </p:cNvPr>
          <p:cNvSpPr>
            <a:spLocks noChangeArrowheads="1"/>
          </p:cNvSpPr>
          <p:nvPr/>
        </p:nvSpPr>
        <p:spPr bwMode="auto">
          <a:xfrm>
            <a:off x="914400" y="56388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lnSpc>
                <a:spcPct val="90000"/>
              </a:lnSpc>
              <a:spcBef>
                <a:spcPct val="0"/>
              </a:spcBef>
              <a:buFontTx/>
              <a:buNone/>
            </a:pPr>
            <a:r>
              <a:rPr lang="en-US" altLang="zh-TW" sz="2000" dirty="0">
                <a:latin typeface="Arial" panose="020B0604020202020204" pitchFamily="34" charset="0"/>
                <a:ea typeface="新細明體" panose="02020500000000000000" pitchFamily="18" charset="-120"/>
              </a:rPr>
              <a:t>The t-statistic is – 3.22 and its p-value is .0017. Accordingly, we conclude that there is sufficient evidence to infer that the mean times differ.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6B03417-B24E-4EEF-BC59-854EAEE6D72A}"/>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Confidence Interval Estimator</a:t>
            </a:r>
          </a:p>
        </p:txBody>
      </p:sp>
      <p:sp>
        <p:nvSpPr>
          <p:cNvPr id="44035" name="Rectangle 3">
            <a:extLst>
              <a:ext uri="{FF2B5EF4-FFF2-40B4-BE49-F238E27FC236}">
                <a16:creationId xmlns:a16="http://schemas.microsoft.com/office/drawing/2014/main" id="{AB8B7220-004F-417A-85EE-406F168D60C7}"/>
              </a:ext>
            </a:extLst>
          </p:cNvPr>
          <p:cNvSpPr>
            <a:spLocks noGrp="1" noChangeArrowheads="1"/>
          </p:cNvSpPr>
          <p:nvPr>
            <p:ph type="body" idx="1"/>
          </p:nvPr>
        </p:nvSpPr>
        <p:spPr>
          <a:xfrm>
            <a:off x="787050" y="990600"/>
            <a:ext cx="8902700" cy="5486400"/>
          </a:xfrm>
        </p:spPr>
        <p:txBody>
          <a:bodyPr/>
          <a:lstStyle/>
          <a:p>
            <a:pPr marL="0" indent="0" eaLnBrk="1" hangingPunct="1">
              <a:buNone/>
            </a:pPr>
            <a:r>
              <a:rPr lang="en-US" altLang="zh-TW" dirty="0">
                <a:ea typeface="新細明體" panose="02020500000000000000" pitchFamily="18" charset="-120"/>
              </a:rPr>
              <a:t>We can also draw inferences about the difference between the two population means by calculating the confidence interval estimator. We use the unequal-variances confidence interval estimator of and a 95% confidence level.</a:t>
            </a:r>
          </a:p>
          <a:p>
            <a:pPr marL="0" indent="0" eaLnBrk="1" hangingPunct="1">
              <a:buNone/>
            </a:pPr>
            <a:endParaRPr lang="en-US" altLang="zh-TW" dirty="0">
              <a:ea typeface="新細明體" panose="02020500000000000000" pitchFamily="18" charset="-120"/>
            </a:endParaRPr>
          </a:p>
          <a:p>
            <a:pPr>
              <a:buFontTx/>
              <a:buNone/>
            </a:pPr>
            <a:r>
              <a:rPr lang="en-US" altLang="zh-TW" dirty="0">
                <a:ea typeface="新細明體" panose="02020500000000000000" pitchFamily="18" charset="-120"/>
              </a:rPr>
              <a:t>We estimate that the mean change in operating incomes for </a:t>
            </a:r>
          </a:p>
          <a:p>
            <a:pPr>
              <a:buFontTx/>
              <a:buNone/>
            </a:pPr>
            <a:r>
              <a:rPr lang="en-US" altLang="zh-TW" dirty="0">
                <a:ea typeface="新細明體" panose="02020500000000000000" pitchFamily="18" charset="-120"/>
              </a:rPr>
              <a:t>outsiders exceeds the mean change in the operating income </a:t>
            </a:r>
          </a:p>
          <a:p>
            <a:pPr>
              <a:buFontTx/>
              <a:buNone/>
            </a:pPr>
            <a:r>
              <a:rPr lang="en-US" altLang="zh-TW" dirty="0">
                <a:ea typeface="新細明體" panose="02020500000000000000" pitchFamily="18" charset="-120"/>
              </a:rPr>
              <a:t>for offspring lies between .51 and 2.16 percentage points.</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p:txBody>
      </p:sp>
      <p:sp>
        <p:nvSpPr>
          <p:cNvPr id="44036" name="Rectangle 8">
            <a:extLst>
              <a:ext uri="{FF2B5EF4-FFF2-40B4-BE49-F238E27FC236}">
                <a16:creationId xmlns:a16="http://schemas.microsoft.com/office/drawing/2014/main" id="{2935C772-E94B-42D5-A232-879189C72F0C}"/>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None/>
              <a:defRPr/>
            </a:pPr>
            <a:endParaRPr lang="zh-TW" altLang="zh-TW" sz="1800">
              <a:solidFill>
                <a:srgbClr val="000000"/>
              </a:solidFill>
              <a:latin typeface="Arial" panose="020B0604020202020204" pitchFamily="34" charset="0"/>
              <a:ea typeface="新細明體" panose="02020500000000000000" pitchFamily="18" charset="-120"/>
            </a:endParaRPr>
          </a:p>
        </p:txBody>
      </p:sp>
      <p:sp>
        <p:nvSpPr>
          <p:cNvPr id="44037" name="Slide Number Placeholder 4">
            <a:extLst>
              <a:ext uri="{FF2B5EF4-FFF2-40B4-BE49-F238E27FC236}">
                <a16:creationId xmlns:a16="http://schemas.microsoft.com/office/drawing/2014/main" id="{7162C546-62B3-40AA-BA66-47DB9FE277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None/>
              <a:defRPr/>
            </a:pPr>
            <a:r>
              <a:rPr lang="en-US" altLang="zh-TW" sz="1200">
                <a:solidFill>
                  <a:srgbClr val="000000"/>
                </a:solidFill>
                <a:latin typeface="Tahoma" panose="020B0604030504040204" pitchFamily="34" charset="0"/>
              </a:rPr>
              <a:t>13.</a:t>
            </a:r>
            <a:fld id="{4D4F9D38-1219-429A-8A4E-9CDE1DD13C48}" type="slidenum">
              <a:rPr lang="en-US" altLang="zh-TW" sz="1200">
                <a:solidFill>
                  <a:srgbClr val="000000"/>
                </a:solidFill>
                <a:latin typeface="Tahoma" panose="020B0604030504040204" pitchFamily="34" charset="0"/>
              </a:rPr>
              <a:pPr>
                <a:spcBef>
                  <a:spcPct val="0"/>
                </a:spcBef>
                <a:buNone/>
                <a:defRPr/>
              </a:pPr>
              <a:t>35</a:t>
            </a:fld>
            <a:endParaRPr lang="en-US" altLang="zh-TW" sz="1200">
              <a:solidFill>
                <a:srgbClr val="000000"/>
              </a:solidFill>
              <a:latin typeface="Tahoma" panose="020B0604030504040204" pitchFamily="34" charset="0"/>
            </a:endParaRPr>
          </a:p>
        </p:txBody>
      </p:sp>
    </p:spTree>
    <p:custDataLst>
      <p:tags r:id="rId1"/>
    </p:custDataLst>
    <p:extLst>
      <p:ext uri="{BB962C8B-B14F-4D97-AF65-F5344CB8AC3E}">
        <p14:creationId xmlns:p14="http://schemas.microsoft.com/office/powerpoint/2010/main" val="15380627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3664A5A-FABE-4275-A492-B5BB6DDDB5FC}"/>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Difference between Two Means</a:t>
            </a:r>
          </a:p>
        </p:txBody>
      </p:sp>
      <p:sp>
        <p:nvSpPr>
          <p:cNvPr id="8195" name="Rectangle 3">
            <a:extLst>
              <a:ext uri="{FF2B5EF4-FFF2-40B4-BE49-F238E27FC236}">
                <a16:creationId xmlns:a16="http://schemas.microsoft.com/office/drawing/2014/main" id="{5DA93E63-865C-4BEA-9832-BC25EE8A7B01}"/>
              </a:ext>
            </a:extLst>
          </p:cNvPr>
          <p:cNvSpPr>
            <a:spLocks noGrp="1" noChangeArrowheads="1"/>
          </p:cNvSpPr>
          <p:nvPr>
            <p:ph type="body" idx="1"/>
          </p:nvPr>
        </p:nvSpPr>
        <p:spPr>
          <a:xfrm>
            <a:off x="321733" y="914400"/>
            <a:ext cx="11413067" cy="5486400"/>
          </a:xfrm>
        </p:spPr>
        <p:txBody>
          <a:bodyPr/>
          <a:lstStyle/>
          <a:p>
            <a:pPr marL="0" indent="0" eaLnBrk="1" hangingPunct="1">
              <a:buNone/>
            </a:pPr>
            <a:r>
              <a:rPr lang="en-US" altLang="zh-TW" dirty="0">
                <a:ea typeface="新細明體" panose="02020500000000000000" pitchFamily="18" charset="-120"/>
              </a:rPr>
              <a:t>In order to test and estimate the difference between </a:t>
            </a:r>
            <a:r>
              <a:rPr lang="en-US" altLang="zh-TW" b="1" i="1" dirty="0">
                <a:ea typeface="新細明體" panose="02020500000000000000" pitchFamily="18" charset="-120"/>
              </a:rPr>
              <a:t>two population means</a:t>
            </a:r>
            <a:r>
              <a:rPr lang="en-US" altLang="zh-TW" dirty="0">
                <a:ea typeface="新細明體" panose="02020500000000000000" pitchFamily="18" charset="-120"/>
              </a:rPr>
              <a:t>, we draw random samples from each of two populations. </a:t>
            </a:r>
          </a:p>
          <a:p>
            <a:pPr marL="0" indent="0" eaLnBrk="1" hangingPunct="1">
              <a:buNone/>
            </a:pPr>
            <a:r>
              <a:rPr lang="en-US" altLang="zh-TW" dirty="0">
                <a:ea typeface="新細明體" panose="02020500000000000000" pitchFamily="18" charset="-120"/>
              </a:rPr>
              <a:t>We first consider </a:t>
            </a:r>
            <a:r>
              <a:rPr lang="en-US" altLang="zh-TW" i="1" dirty="0">
                <a:ea typeface="新細明體" panose="02020500000000000000" pitchFamily="18" charset="-120"/>
              </a:rPr>
              <a:t>independent</a:t>
            </a:r>
            <a:r>
              <a:rPr lang="en-US" altLang="zh-TW" dirty="0">
                <a:ea typeface="新細明體" panose="02020500000000000000" pitchFamily="18" charset="-120"/>
              </a:rPr>
              <a:t> samples, that is, samples that are </a:t>
            </a:r>
            <a:r>
              <a:rPr lang="en-US" altLang="zh-TW" i="1" dirty="0">
                <a:ea typeface="新細明體" panose="02020500000000000000" pitchFamily="18" charset="-120"/>
              </a:rPr>
              <a:t>completely unrelated to one another</a:t>
            </a:r>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(Likewise, we consider                                 for Population 2)</a:t>
            </a:r>
          </a:p>
        </p:txBody>
      </p:sp>
      <p:grpSp>
        <p:nvGrpSpPr>
          <p:cNvPr id="8196" name="Group 4">
            <a:extLst>
              <a:ext uri="{FF2B5EF4-FFF2-40B4-BE49-F238E27FC236}">
                <a16:creationId xmlns:a16="http://schemas.microsoft.com/office/drawing/2014/main" id="{6F77A367-A7AC-46D7-9368-3C3C74A656C8}"/>
              </a:ext>
            </a:extLst>
          </p:cNvPr>
          <p:cNvGrpSpPr>
            <a:grpSpLocks/>
          </p:cNvGrpSpPr>
          <p:nvPr/>
        </p:nvGrpSpPr>
        <p:grpSpPr bwMode="auto">
          <a:xfrm>
            <a:off x="2438401" y="2819400"/>
            <a:ext cx="7205663" cy="2616200"/>
            <a:chOff x="384" y="1920"/>
            <a:chExt cx="4539" cy="1648"/>
          </a:xfrm>
        </p:grpSpPr>
        <p:pic>
          <p:nvPicPr>
            <p:cNvPr id="8199" name="Picture 5">
              <a:extLst>
                <a:ext uri="{FF2B5EF4-FFF2-40B4-BE49-F238E27FC236}">
                  <a16:creationId xmlns:a16="http://schemas.microsoft.com/office/drawing/2014/main" id="{41FDE474-A471-4089-B3FD-18D0FD176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 y="2160"/>
              <a:ext cx="3902" cy="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Text Box 6">
              <a:extLst>
                <a:ext uri="{FF2B5EF4-FFF2-40B4-BE49-F238E27FC236}">
                  <a16:creationId xmlns:a16="http://schemas.microsoft.com/office/drawing/2014/main" id="{F3646726-D6A6-4652-8560-E0F92A29B48F}"/>
                </a:ext>
              </a:extLst>
            </p:cNvPr>
            <p:cNvSpPr txBox="1">
              <a:spLocks noChangeArrowheads="1"/>
            </p:cNvSpPr>
            <p:nvPr/>
          </p:nvSpPr>
          <p:spPr bwMode="auto">
            <a:xfrm>
              <a:off x="3504" y="2224"/>
              <a:ext cx="1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800">
                  <a:latin typeface="Tahoma" panose="020B0604030504040204" pitchFamily="34" charset="0"/>
                  <a:ea typeface="新細明體" panose="02020500000000000000" pitchFamily="18" charset="-120"/>
                </a:rPr>
                <a:t>Sample, size: n</a:t>
              </a:r>
              <a:r>
                <a:rPr lang="en-US" altLang="zh-TW" sz="1800" baseline="-25000">
                  <a:latin typeface="Tahoma" panose="020B0604030504040204" pitchFamily="34" charset="0"/>
                  <a:ea typeface="新細明體" panose="02020500000000000000" pitchFamily="18" charset="-120"/>
                </a:rPr>
                <a:t>1</a:t>
              </a:r>
              <a:endParaRPr lang="en-US" altLang="zh-TW" sz="1800">
                <a:latin typeface="Tahoma" panose="020B0604030504040204" pitchFamily="34" charset="0"/>
                <a:ea typeface="新細明體" panose="02020500000000000000" pitchFamily="18" charset="-120"/>
              </a:endParaRPr>
            </a:p>
          </p:txBody>
        </p:sp>
        <p:sp>
          <p:nvSpPr>
            <p:cNvPr id="8201" name="Text Box 7">
              <a:extLst>
                <a:ext uri="{FF2B5EF4-FFF2-40B4-BE49-F238E27FC236}">
                  <a16:creationId xmlns:a16="http://schemas.microsoft.com/office/drawing/2014/main" id="{A38BFC1A-F9B9-4338-BB18-3FCCA85E691A}"/>
                </a:ext>
              </a:extLst>
            </p:cNvPr>
            <p:cNvSpPr txBox="1">
              <a:spLocks noChangeArrowheads="1"/>
            </p:cNvSpPr>
            <p:nvPr/>
          </p:nvSpPr>
          <p:spPr bwMode="auto">
            <a:xfrm>
              <a:off x="1392" y="1920"/>
              <a:ext cx="90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800">
                  <a:latin typeface="Tahoma" panose="020B0604030504040204" pitchFamily="34" charset="0"/>
                  <a:ea typeface="新細明體" panose="02020500000000000000" pitchFamily="18" charset="-120"/>
                </a:rPr>
                <a:t>Population 1</a:t>
              </a:r>
            </a:p>
          </p:txBody>
        </p:sp>
        <p:sp>
          <p:nvSpPr>
            <p:cNvPr id="8202" name="Text Box 8">
              <a:extLst>
                <a:ext uri="{FF2B5EF4-FFF2-40B4-BE49-F238E27FC236}">
                  <a16:creationId xmlns:a16="http://schemas.microsoft.com/office/drawing/2014/main" id="{C8FFC4D9-5EF5-4D8A-A926-A39509F031A8}"/>
                </a:ext>
              </a:extLst>
            </p:cNvPr>
            <p:cNvSpPr txBox="1">
              <a:spLocks noChangeArrowheads="1"/>
            </p:cNvSpPr>
            <p:nvPr/>
          </p:nvSpPr>
          <p:spPr bwMode="auto">
            <a:xfrm>
              <a:off x="384" y="3312"/>
              <a:ext cx="8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800">
                  <a:latin typeface="Tahoma" panose="020B0604030504040204" pitchFamily="34" charset="0"/>
                  <a:ea typeface="新細明體" panose="02020500000000000000" pitchFamily="18" charset="-120"/>
                </a:rPr>
                <a:t>Parameters:</a:t>
              </a:r>
            </a:p>
          </p:txBody>
        </p:sp>
        <p:sp>
          <p:nvSpPr>
            <p:cNvPr id="8203" name="Text Box 9">
              <a:extLst>
                <a:ext uri="{FF2B5EF4-FFF2-40B4-BE49-F238E27FC236}">
                  <a16:creationId xmlns:a16="http://schemas.microsoft.com/office/drawing/2014/main" id="{DD50E153-9723-4AA2-9BF1-6C119AE1BF72}"/>
                </a:ext>
              </a:extLst>
            </p:cNvPr>
            <p:cNvSpPr txBox="1">
              <a:spLocks noChangeArrowheads="1"/>
            </p:cNvSpPr>
            <p:nvPr/>
          </p:nvSpPr>
          <p:spPr bwMode="auto">
            <a:xfrm>
              <a:off x="3552" y="3264"/>
              <a:ext cx="7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800">
                  <a:latin typeface="Tahoma" panose="020B0604030504040204" pitchFamily="34" charset="0"/>
                  <a:ea typeface="新細明體" panose="02020500000000000000" pitchFamily="18" charset="-120"/>
                </a:rPr>
                <a:t>Statistics:</a:t>
              </a:r>
            </a:p>
          </p:txBody>
        </p:sp>
        <p:pic>
          <p:nvPicPr>
            <p:cNvPr id="8204" name="Picture 10">
              <a:extLst>
                <a:ext uri="{FF2B5EF4-FFF2-40B4-BE49-F238E27FC236}">
                  <a16:creationId xmlns:a16="http://schemas.microsoft.com/office/drawing/2014/main" id="{80089B7F-1928-428A-AF56-BC7948EC16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2" y="3247"/>
              <a:ext cx="69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Picture 11">
              <a:extLst>
                <a:ext uri="{FF2B5EF4-FFF2-40B4-BE49-F238E27FC236}">
                  <a16:creationId xmlns:a16="http://schemas.microsoft.com/office/drawing/2014/main" id="{B1FCD8ED-0ACC-434A-9EDC-024E1C9DB7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3300"/>
              <a:ext cx="72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197" name="Picture 12">
            <a:extLst>
              <a:ext uri="{FF2B5EF4-FFF2-40B4-BE49-F238E27FC236}">
                <a16:creationId xmlns:a16="http://schemas.microsoft.com/office/drawing/2014/main" id="{40BF84F7-DA55-4524-8F95-1C8C0A7432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2320" y="5820984"/>
            <a:ext cx="2614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Slide Number Placeholder 12">
            <a:extLst>
              <a:ext uri="{FF2B5EF4-FFF2-40B4-BE49-F238E27FC236}">
                <a16:creationId xmlns:a16="http://schemas.microsoft.com/office/drawing/2014/main" id="{2B7C9B38-821A-4016-97CF-AFD4B9CCEB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1F57E335-85A3-4017-9CC7-A5FBB14977CA}" type="slidenum">
              <a:rPr lang="en-US" altLang="zh-TW" sz="1200">
                <a:latin typeface="Tahoma" panose="020B0604030504040204" pitchFamily="34" charset="0"/>
              </a:rPr>
              <a:pPr>
                <a:spcBef>
                  <a:spcPct val="0"/>
                </a:spcBef>
                <a:buFontTx/>
                <a:buNone/>
              </a:pPr>
              <a:t>4</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D15C045-8B97-4BDF-8F83-E203B9DFA0CE}"/>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Difference between Two Means</a:t>
            </a:r>
          </a:p>
        </p:txBody>
      </p:sp>
      <p:sp>
        <p:nvSpPr>
          <p:cNvPr id="9219" name="Rectangle 3">
            <a:extLst>
              <a:ext uri="{FF2B5EF4-FFF2-40B4-BE49-F238E27FC236}">
                <a16:creationId xmlns:a16="http://schemas.microsoft.com/office/drawing/2014/main" id="{FB019042-DA2B-4764-AB76-956212543F41}"/>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Because we are comparing two population means, we use the statistic, </a:t>
            </a: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which is an unbiased and consistent estimator of µ</a:t>
            </a:r>
            <a:r>
              <a:rPr lang="en-US" altLang="zh-TW" baseline="-25000">
                <a:ea typeface="新細明體" panose="02020500000000000000" pitchFamily="18" charset="-120"/>
              </a:rPr>
              <a:t>1</a:t>
            </a:r>
            <a:r>
              <a:rPr lang="en-US" altLang="zh-TW">
                <a:ea typeface="新細明體" panose="02020500000000000000" pitchFamily="18" charset="-120"/>
              </a:rPr>
              <a:t>- µ</a:t>
            </a:r>
            <a:r>
              <a:rPr lang="en-US" altLang="zh-TW" baseline="-25000">
                <a:ea typeface="新細明體" panose="02020500000000000000" pitchFamily="18" charset="-120"/>
              </a:rPr>
              <a:t>2.</a:t>
            </a:r>
            <a:endParaRPr lang="en-US" altLang="zh-TW">
              <a:ea typeface="新細明體" panose="02020500000000000000" pitchFamily="18" charset="-120"/>
            </a:endParaRPr>
          </a:p>
        </p:txBody>
      </p:sp>
      <p:pic>
        <p:nvPicPr>
          <p:cNvPr id="9220" name="Picture 4">
            <a:extLst>
              <a:ext uri="{FF2B5EF4-FFF2-40B4-BE49-F238E27FC236}">
                <a16:creationId xmlns:a16="http://schemas.microsoft.com/office/drawing/2014/main" id="{8E54B9C5-53CD-4F0D-8A36-BCDC55707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752600"/>
            <a:ext cx="11430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Slide Number Placeholder 4">
            <a:extLst>
              <a:ext uri="{FF2B5EF4-FFF2-40B4-BE49-F238E27FC236}">
                <a16:creationId xmlns:a16="http://schemas.microsoft.com/office/drawing/2014/main" id="{18A6483A-083B-4368-98F5-18CCC91201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65B70B76-FC68-480B-9D43-BDFD741E0642}" type="slidenum">
              <a:rPr lang="en-US" altLang="zh-TW" sz="1200">
                <a:latin typeface="Tahoma" panose="020B0604030504040204" pitchFamily="34" charset="0"/>
              </a:rPr>
              <a:pPr>
                <a:spcBef>
                  <a:spcPct val="0"/>
                </a:spcBef>
                <a:buFontTx/>
                <a:buNone/>
              </a:pPr>
              <a:t>5</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98B7694-B42D-4759-8DF0-41DCAA8F8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572" y="146050"/>
            <a:ext cx="14224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3">
            <a:extLst>
              <a:ext uri="{FF2B5EF4-FFF2-40B4-BE49-F238E27FC236}">
                <a16:creationId xmlns:a16="http://schemas.microsoft.com/office/drawing/2014/main" id="{BC11F075-5670-4FEC-B8E5-4E68AD05728D}"/>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Sampling Distribution of </a:t>
            </a:r>
          </a:p>
        </p:txBody>
      </p:sp>
      <p:sp>
        <p:nvSpPr>
          <p:cNvPr id="10244" name="Rectangle 4">
            <a:extLst>
              <a:ext uri="{FF2B5EF4-FFF2-40B4-BE49-F238E27FC236}">
                <a16:creationId xmlns:a16="http://schemas.microsoft.com/office/drawing/2014/main" id="{E57E5047-3F96-48FE-88DD-A6B6C980700F}"/>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1.             is normally distributed if the original populations are normal –or– approximately normal if the populations are nonnormal and the sample sizes are large (n</a:t>
            </a:r>
            <a:r>
              <a:rPr lang="en-US" altLang="zh-TW" baseline="-25000" dirty="0">
                <a:ea typeface="新細明體" panose="02020500000000000000" pitchFamily="18" charset="-120"/>
              </a:rPr>
              <a:t>1</a:t>
            </a:r>
            <a:r>
              <a:rPr lang="en-US" altLang="zh-TW" dirty="0">
                <a:ea typeface="新細明體" panose="02020500000000000000" pitchFamily="18" charset="-120"/>
              </a:rPr>
              <a:t>, n</a:t>
            </a:r>
            <a:r>
              <a:rPr lang="en-US" altLang="zh-TW" baseline="-25000" dirty="0">
                <a:ea typeface="新細明體" panose="02020500000000000000" pitchFamily="18" charset="-120"/>
              </a:rPr>
              <a:t>2</a:t>
            </a:r>
            <a:r>
              <a:rPr lang="en-US" altLang="zh-TW" dirty="0">
                <a:ea typeface="新細明體" panose="02020500000000000000" pitchFamily="18" charset="-120"/>
              </a:rPr>
              <a:t> &gt; 30) (central limit theorem)</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2. The expected value of               is 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3. The variance of               is</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     and the standard error is:</a:t>
            </a:r>
          </a:p>
        </p:txBody>
      </p:sp>
      <p:sp>
        <p:nvSpPr>
          <p:cNvPr id="10245" name="Line 5">
            <a:extLst>
              <a:ext uri="{FF2B5EF4-FFF2-40B4-BE49-F238E27FC236}">
                <a16:creationId xmlns:a16="http://schemas.microsoft.com/office/drawing/2014/main" id="{8695C840-11DC-4B59-A50F-20CF39837D43}"/>
              </a:ext>
            </a:extLst>
          </p:cNvPr>
          <p:cNvSpPr>
            <a:spLocks noChangeShapeType="1"/>
          </p:cNvSpPr>
          <p:nvPr/>
        </p:nvSpPr>
        <p:spPr bwMode="auto">
          <a:xfrm>
            <a:off x="1752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246" name="Picture 6">
            <a:extLst>
              <a:ext uri="{FF2B5EF4-FFF2-40B4-BE49-F238E27FC236}">
                <a16:creationId xmlns:a16="http://schemas.microsoft.com/office/drawing/2014/main" id="{9C18926D-5D4A-40DC-9E85-C41F9EBE9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5" y="914399"/>
            <a:ext cx="10699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a:extLst>
              <a:ext uri="{FF2B5EF4-FFF2-40B4-BE49-F238E27FC236}">
                <a16:creationId xmlns:a16="http://schemas.microsoft.com/office/drawing/2014/main" id="{22D35187-2ADA-4617-8604-64257B467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525" y="2819400"/>
            <a:ext cx="10699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8">
            <a:extLst>
              <a:ext uri="{FF2B5EF4-FFF2-40B4-BE49-F238E27FC236}">
                <a16:creationId xmlns:a16="http://schemas.microsoft.com/office/drawing/2014/main" id="{4EDB96C2-89E7-467F-9FDB-C9A30A4C3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893343"/>
            <a:ext cx="10699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10">
            <a:extLst>
              <a:ext uri="{FF2B5EF4-FFF2-40B4-BE49-F238E27FC236}">
                <a16:creationId xmlns:a16="http://schemas.microsoft.com/office/drawing/2014/main" id="{E1052EF5-0BA3-4DFF-80AE-0F47F6FE3E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541" y="3733799"/>
            <a:ext cx="11176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Picture 11">
            <a:extLst>
              <a:ext uri="{FF2B5EF4-FFF2-40B4-BE49-F238E27FC236}">
                <a16:creationId xmlns:a16="http://schemas.microsoft.com/office/drawing/2014/main" id="{9E35EAC4-9052-48DD-BAC6-F4A8F9D3AA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5056639"/>
            <a:ext cx="13081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Slide Number Placeholder 10">
            <a:extLst>
              <a:ext uri="{FF2B5EF4-FFF2-40B4-BE49-F238E27FC236}">
                <a16:creationId xmlns:a16="http://schemas.microsoft.com/office/drawing/2014/main" id="{CB3D9895-E31A-4119-8BCC-F2F5B53DA7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FC0419C0-77FA-4DE8-B66C-79DA4B09544C}" type="slidenum">
              <a:rPr lang="en-US" altLang="zh-TW" sz="1200">
                <a:latin typeface="Tahoma" panose="020B0604030504040204" pitchFamily="34" charset="0"/>
              </a:rPr>
              <a:pPr>
                <a:spcBef>
                  <a:spcPct val="0"/>
                </a:spcBef>
                <a:buFontTx/>
                <a:buNone/>
              </a:pPr>
              <a:t>6</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8DE392F1-CA84-4226-8109-DDDABC244E82}"/>
              </a:ext>
            </a:extLst>
          </p:cNvPr>
          <p:cNvSpPr>
            <a:spLocks noGrp="1" noChangeArrowheads="1"/>
          </p:cNvSpPr>
          <p:nvPr>
            <p:ph type="title"/>
          </p:nvPr>
        </p:nvSpPr>
        <p:spPr>
          <a:xfrm>
            <a:off x="1524000" y="0"/>
            <a:ext cx="8763000" cy="609600"/>
          </a:xfrm>
        </p:spPr>
        <p:txBody>
          <a:bodyPr/>
          <a:lstStyle/>
          <a:p>
            <a:pPr eaLnBrk="1" hangingPunct="1"/>
            <a:r>
              <a:rPr lang="en-US" altLang="zh-TW">
                <a:ea typeface="新細明體" panose="02020500000000000000" pitchFamily="18" charset="-120"/>
              </a:rPr>
              <a:t>Making Inferences About </a:t>
            </a:r>
            <a:r>
              <a:rPr lang="el-GR" altLang="zh-TW">
                <a:cs typeface="Tahoma" panose="020B0604030504040204" pitchFamily="34" charset="0"/>
              </a:rPr>
              <a:t>μ</a:t>
            </a:r>
            <a:r>
              <a:rPr lang="en-US" altLang="zh-TW" baseline="-25000">
                <a:ea typeface="新細明體" panose="02020500000000000000" pitchFamily="18" charset="-120"/>
                <a:cs typeface="Tahoma" panose="020B0604030504040204" pitchFamily="34" charset="0"/>
              </a:rPr>
              <a:t>1</a:t>
            </a:r>
            <a:r>
              <a:rPr lang="en-US" altLang="zh-TW">
                <a:ea typeface="新細明體" panose="02020500000000000000" pitchFamily="18" charset="-120"/>
                <a:cs typeface="Tahoma" panose="020B0604030504040204" pitchFamily="34" charset="0"/>
              </a:rPr>
              <a:t>-</a:t>
            </a:r>
            <a:r>
              <a:rPr lang="el-GR" altLang="zh-TW">
                <a:cs typeface="Tahoma" panose="020B0604030504040204" pitchFamily="34" charset="0"/>
              </a:rPr>
              <a:t>μ</a:t>
            </a:r>
            <a:r>
              <a:rPr lang="en-US" altLang="zh-TW" baseline="-25000">
                <a:ea typeface="新細明體" panose="02020500000000000000" pitchFamily="18" charset="-120"/>
              </a:rPr>
              <a:t>2</a:t>
            </a:r>
            <a:r>
              <a:rPr lang="en-US" altLang="zh-TW">
                <a:ea typeface="新細明體" panose="02020500000000000000" pitchFamily="18" charset="-120"/>
              </a:rPr>
              <a:t> </a:t>
            </a:r>
          </a:p>
        </p:txBody>
      </p:sp>
      <p:sp>
        <p:nvSpPr>
          <p:cNvPr id="11267" name="Rectangle 4">
            <a:extLst>
              <a:ext uri="{FF2B5EF4-FFF2-40B4-BE49-F238E27FC236}">
                <a16:creationId xmlns:a16="http://schemas.microsoft.com/office/drawing/2014/main" id="{64C77FF4-CE92-49A8-9543-194EF64BE185}"/>
              </a:ext>
            </a:extLst>
          </p:cNvPr>
          <p:cNvSpPr>
            <a:spLocks noGrp="1" noChangeArrowheads="1"/>
          </p:cNvSpPr>
          <p:nvPr>
            <p:ph type="body" idx="1"/>
          </p:nvPr>
        </p:nvSpPr>
        <p:spPr>
          <a:xfrm>
            <a:off x="990600" y="762000"/>
            <a:ext cx="9677400" cy="5715000"/>
          </a:xfrm>
        </p:spPr>
        <p:txBody>
          <a:bodyPr/>
          <a:lstStyle/>
          <a:p>
            <a:pPr marL="0" indent="0" eaLnBrk="1" hangingPunct="1">
              <a:buNone/>
            </a:pPr>
            <a:r>
              <a:rPr lang="en-US" altLang="zh-TW" dirty="0">
                <a:ea typeface="新細明體" panose="02020500000000000000" pitchFamily="18" charset="-120"/>
              </a:rPr>
              <a:t>Since              is </a:t>
            </a:r>
            <a:r>
              <a:rPr lang="en-US" altLang="zh-TW" b="1" i="1" dirty="0">
                <a:solidFill>
                  <a:srgbClr val="0000FF"/>
                </a:solidFill>
                <a:ea typeface="新細明體" panose="02020500000000000000" pitchFamily="18" charset="-120"/>
              </a:rPr>
              <a:t>normally distributed</a:t>
            </a:r>
            <a:r>
              <a:rPr lang="en-US" altLang="zh-TW" dirty="0">
                <a:ea typeface="新細明體" panose="02020500000000000000" pitchFamily="18" charset="-120"/>
              </a:rPr>
              <a:t> if the original populations are normal –or– </a:t>
            </a:r>
            <a:r>
              <a:rPr lang="en-US" altLang="zh-TW" b="1" i="1" dirty="0">
                <a:solidFill>
                  <a:srgbClr val="0000FF"/>
                </a:solidFill>
                <a:ea typeface="新細明體" panose="02020500000000000000" pitchFamily="18" charset="-120"/>
              </a:rPr>
              <a:t>approximately normal</a:t>
            </a:r>
            <a:r>
              <a:rPr lang="en-US" altLang="zh-TW" dirty="0">
                <a:ea typeface="新細明體" panose="02020500000000000000" pitchFamily="18" charset="-120"/>
              </a:rPr>
              <a:t> if the populations are </a:t>
            </a:r>
            <a:r>
              <a:rPr lang="en-US" altLang="zh-TW" dirty="0" err="1">
                <a:ea typeface="新細明體" panose="02020500000000000000" pitchFamily="18" charset="-120"/>
              </a:rPr>
              <a:t>nonnormal</a:t>
            </a:r>
            <a:r>
              <a:rPr lang="en-US" altLang="zh-TW" dirty="0">
                <a:ea typeface="新細明體" panose="02020500000000000000" pitchFamily="18" charset="-120"/>
              </a:rPr>
              <a:t> and the sample sizes are large, then:</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is a standard normal (or approximately normal) random variable.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We could use this to build the test statistic and the confidence interval estimator for µ</a:t>
            </a:r>
            <a:r>
              <a:rPr lang="en-US" altLang="zh-TW" baseline="-25000" dirty="0">
                <a:ea typeface="新細明體" panose="02020500000000000000" pitchFamily="18" charset="-120"/>
              </a:rPr>
              <a:t>1</a:t>
            </a:r>
            <a:r>
              <a:rPr lang="en-US" altLang="zh-TW" dirty="0">
                <a:ea typeface="新細明體" panose="02020500000000000000" pitchFamily="18" charset="-120"/>
              </a:rPr>
              <a:t> - µ</a:t>
            </a:r>
            <a:r>
              <a:rPr lang="en-US" altLang="zh-TW" baseline="-25000" dirty="0">
                <a:ea typeface="新細明體" panose="02020500000000000000" pitchFamily="18" charset="-120"/>
              </a:rPr>
              <a:t>2</a:t>
            </a:r>
            <a:r>
              <a:rPr lang="en-US" altLang="zh-TW" dirty="0">
                <a:ea typeface="新細明體" panose="02020500000000000000" pitchFamily="18" charset="-120"/>
              </a:rPr>
              <a:t>.</a:t>
            </a:r>
          </a:p>
        </p:txBody>
      </p:sp>
      <p:sp>
        <p:nvSpPr>
          <p:cNvPr id="11268" name="Line 5">
            <a:extLst>
              <a:ext uri="{FF2B5EF4-FFF2-40B4-BE49-F238E27FC236}">
                <a16:creationId xmlns:a16="http://schemas.microsoft.com/office/drawing/2014/main" id="{380ACDC3-D50F-4E74-969D-5AE3668F4832}"/>
              </a:ext>
            </a:extLst>
          </p:cNvPr>
          <p:cNvSpPr>
            <a:spLocks noChangeShapeType="1"/>
          </p:cNvSpPr>
          <p:nvPr/>
        </p:nvSpPr>
        <p:spPr bwMode="auto">
          <a:xfrm>
            <a:off x="1752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1269" name="Picture 6">
            <a:extLst>
              <a:ext uri="{FF2B5EF4-FFF2-40B4-BE49-F238E27FC236}">
                <a16:creationId xmlns:a16="http://schemas.microsoft.com/office/drawing/2014/main" id="{D9F4DB13-DE8E-4E06-9077-172F6DA02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825" y="835163"/>
            <a:ext cx="10699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7">
            <a:extLst>
              <a:ext uri="{FF2B5EF4-FFF2-40B4-BE49-F238E27FC236}">
                <a16:creationId xmlns:a16="http://schemas.microsoft.com/office/drawing/2014/main" id="{ABB8A29A-869D-42BE-A9C0-167A6AE016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514600"/>
            <a:ext cx="25908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Slide Number Placeholder 6">
            <a:extLst>
              <a:ext uri="{FF2B5EF4-FFF2-40B4-BE49-F238E27FC236}">
                <a16:creationId xmlns:a16="http://schemas.microsoft.com/office/drawing/2014/main" id="{DE6E5ECA-168A-45E7-A4C3-95437A1FFF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93AD7319-6C46-488E-B994-D8428FE8DC4C}" type="slidenum">
              <a:rPr lang="en-US" altLang="zh-TW" sz="1200">
                <a:latin typeface="Tahoma" panose="020B0604030504040204" pitchFamily="34" charset="0"/>
              </a:rPr>
              <a:pPr>
                <a:spcBef>
                  <a:spcPct val="0"/>
                </a:spcBef>
                <a:buFontTx/>
                <a:buNone/>
              </a:pPr>
              <a:t>7</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EE9184A0-2D7C-49D7-A352-4DCC8B9EE284}"/>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Making Inferences About </a:t>
            </a:r>
            <a:r>
              <a:rPr lang="el-GR" altLang="zh-TW">
                <a:cs typeface="Tahoma" panose="020B0604030504040204" pitchFamily="34" charset="0"/>
              </a:rPr>
              <a:t>μ</a:t>
            </a:r>
            <a:r>
              <a:rPr lang="en-US" altLang="zh-TW" baseline="-25000">
                <a:ea typeface="新細明體" panose="02020500000000000000" pitchFamily="18" charset="-120"/>
                <a:cs typeface="Tahoma" panose="020B0604030504040204" pitchFamily="34" charset="0"/>
              </a:rPr>
              <a:t>1</a:t>
            </a:r>
            <a:r>
              <a:rPr lang="en-US" altLang="zh-TW">
                <a:ea typeface="新細明體" panose="02020500000000000000" pitchFamily="18" charset="-120"/>
                <a:cs typeface="Tahoma" panose="020B0604030504040204" pitchFamily="34" charset="0"/>
              </a:rPr>
              <a:t>-</a:t>
            </a:r>
            <a:r>
              <a:rPr lang="el-GR" altLang="zh-TW">
                <a:cs typeface="Tahoma" panose="020B0604030504040204" pitchFamily="34" charset="0"/>
              </a:rPr>
              <a:t>μ</a:t>
            </a:r>
            <a:r>
              <a:rPr lang="en-US" altLang="zh-TW" baseline="-25000">
                <a:ea typeface="新細明體" panose="02020500000000000000" pitchFamily="18" charset="-120"/>
              </a:rPr>
              <a:t>2</a:t>
            </a:r>
            <a:r>
              <a:rPr lang="en-US" altLang="zh-TW">
                <a:ea typeface="新細明體" panose="02020500000000000000" pitchFamily="18" charset="-120"/>
              </a:rPr>
              <a:t> </a:t>
            </a:r>
          </a:p>
        </p:txBody>
      </p:sp>
      <p:sp>
        <p:nvSpPr>
          <p:cNvPr id="12291" name="Rectangle 4">
            <a:extLst>
              <a:ext uri="{FF2B5EF4-FFF2-40B4-BE49-F238E27FC236}">
                <a16:creationId xmlns:a16="http://schemas.microsoft.com/office/drawing/2014/main" id="{B6C7E71C-4C86-4AB7-B67C-1BA2A777E7C7}"/>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…except that, in practice, the z statistic is rarely used since the </a:t>
            </a:r>
            <a:r>
              <a:rPr lang="en-US" altLang="zh-TW" i="1" dirty="0">
                <a:ea typeface="新細明體" panose="02020500000000000000" pitchFamily="18" charset="-120"/>
              </a:rPr>
              <a:t>population means are unknown, and thus variances are rarely known</a:t>
            </a:r>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Instead we use a </a:t>
            </a:r>
            <a:r>
              <a:rPr lang="en-US" altLang="zh-TW" b="1" dirty="0">
                <a:ea typeface="新細明體" panose="02020500000000000000" pitchFamily="18" charset="-120"/>
              </a:rPr>
              <a:t>t</a:t>
            </a:r>
            <a:r>
              <a:rPr lang="en-US" altLang="zh-TW" dirty="0">
                <a:ea typeface="新細明體" panose="02020500000000000000" pitchFamily="18" charset="-120"/>
              </a:rPr>
              <a:t>-statistic. We consider two cases for the unknown population variances: when we believe they are </a:t>
            </a:r>
            <a:r>
              <a:rPr lang="en-US" altLang="zh-TW" b="1" i="1" dirty="0">
                <a:ea typeface="新細明體" panose="02020500000000000000" pitchFamily="18" charset="-120"/>
              </a:rPr>
              <a:t>equal-variance</a:t>
            </a:r>
            <a:r>
              <a:rPr lang="en-US" altLang="zh-TW" dirty="0">
                <a:ea typeface="新細明體" panose="02020500000000000000" pitchFamily="18" charset="-120"/>
              </a:rPr>
              <a:t> and conversely when they are </a:t>
            </a:r>
            <a:r>
              <a:rPr lang="en-US" altLang="zh-TW" b="1" i="1" dirty="0">
                <a:ea typeface="新細明體" panose="02020500000000000000" pitchFamily="18" charset="-120"/>
              </a:rPr>
              <a:t>not equal-variance</a:t>
            </a:r>
            <a:r>
              <a:rPr lang="en-US" altLang="zh-TW" dirty="0">
                <a:ea typeface="新細明體" panose="02020500000000000000" pitchFamily="18" charset="-120"/>
              </a:rPr>
              <a:t>.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More about this later…</a:t>
            </a:r>
          </a:p>
        </p:txBody>
      </p:sp>
      <p:sp>
        <p:nvSpPr>
          <p:cNvPr id="12292" name="Line 5">
            <a:extLst>
              <a:ext uri="{FF2B5EF4-FFF2-40B4-BE49-F238E27FC236}">
                <a16:creationId xmlns:a16="http://schemas.microsoft.com/office/drawing/2014/main" id="{7BF1CDAB-4B6A-41D7-9D28-81BC458D5495}"/>
              </a:ext>
            </a:extLst>
          </p:cNvPr>
          <p:cNvSpPr>
            <a:spLocks noChangeShapeType="1"/>
          </p:cNvSpPr>
          <p:nvPr/>
        </p:nvSpPr>
        <p:spPr bwMode="auto">
          <a:xfrm>
            <a:off x="1752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2293" name="Picture 6">
            <a:extLst>
              <a:ext uri="{FF2B5EF4-FFF2-40B4-BE49-F238E27FC236}">
                <a16:creationId xmlns:a16="http://schemas.microsoft.com/office/drawing/2014/main" id="{54F2C3AD-4227-4FF3-8A59-1FA6E1DA0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7850" y="2133600"/>
            <a:ext cx="34163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Oval 7">
            <a:extLst>
              <a:ext uri="{FF2B5EF4-FFF2-40B4-BE49-F238E27FC236}">
                <a16:creationId xmlns:a16="http://schemas.microsoft.com/office/drawing/2014/main" id="{DDD84926-E203-4043-B98B-2D0346D494F9}"/>
              </a:ext>
            </a:extLst>
          </p:cNvPr>
          <p:cNvSpPr>
            <a:spLocks noChangeArrowheads="1"/>
          </p:cNvSpPr>
          <p:nvPr/>
        </p:nvSpPr>
        <p:spPr bwMode="auto">
          <a:xfrm>
            <a:off x="5791200" y="2590800"/>
            <a:ext cx="609600" cy="6096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sp>
        <p:nvSpPr>
          <p:cNvPr id="12295" name="Oval 8">
            <a:extLst>
              <a:ext uri="{FF2B5EF4-FFF2-40B4-BE49-F238E27FC236}">
                <a16:creationId xmlns:a16="http://schemas.microsoft.com/office/drawing/2014/main" id="{446D9BBC-7EB5-4D4C-ACDF-8F790A9323FE}"/>
              </a:ext>
            </a:extLst>
          </p:cNvPr>
          <p:cNvSpPr>
            <a:spLocks noChangeArrowheads="1"/>
          </p:cNvSpPr>
          <p:nvPr/>
        </p:nvSpPr>
        <p:spPr bwMode="auto">
          <a:xfrm>
            <a:off x="6553200" y="2590800"/>
            <a:ext cx="609600" cy="6096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sp>
        <p:nvSpPr>
          <p:cNvPr id="12296" name="Freeform 9">
            <a:extLst>
              <a:ext uri="{FF2B5EF4-FFF2-40B4-BE49-F238E27FC236}">
                <a16:creationId xmlns:a16="http://schemas.microsoft.com/office/drawing/2014/main" id="{B95A59C2-9BD1-44A1-81EF-CB0DCB8145EF}"/>
              </a:ext>
            </a:extLst>
          </p:cNvPr>
          <p:cNvSpPr>
            <a:spLocks/>
          </p:cNvSpPr>
          <p:nvPr/>
        </p:nvSpPr>
        <p:spPr bwMode="auto">
          <a:xfrm>
            <a:off x="2006600" y="1752600"/>
            <a:ext cx="3632200" cy="1143000"/>
          </a:xfrm>
          <a:custGeom>
            <a:avLst/>
            <a:gdLst>
              <a:gd name="T0" fmla="*/ 2147483646 w 2288"/>
              <a:gd name="T1" fmla="*/ 0 h 624"/>
              <a:gd name="T2" fmla="*/ 2147483646 w 2288"/>
              <a:gd name="T3" fmla="*/ 2147483646 h 624"/>
              <a:gd name="T4" fmla="*/ 2147483646 w 2288"/>
              <a:gd name="T5" fmla="*/ 2147483646 h 624"/>
              <a:gd name="T6" fmla="*/ 0 60000 65536"/>
              <a:gd name="T7" fmla="*/ 0 60000 65536"/>
              <a:gd name="T8" fmla="*/ 0 60000 65536"/>
              <a:gd name="T9" fmla="*/ 0 w 2288"/>
              <a:gd name="T10" fmla="*/ 0 h 624"/>
              <a:gd name="T11" fmla="*/ 2288 w 2288"/>
              <a:gd name="T12" fmla="*/ 624 h 624"/>
            </a:gdLst>
            <a:ahLst/>
            <a:cxnLst>
              <a:cxn ang="T6">
                <a:pos x="T0" y="T1"/>
              </a:cxn>
              <a:cxn ang="T7">
                <a:pos x="T2" y="T3"/>
              </a:cxn>
              <a:cxn ang="T8">
                <a:pos x="T4" y="T5"/>
              </a:cxn>
            </a:cxnLst>
            <a:rect l="T9" t="T10" r="T11" b="T12"/>
            <a:pathLst>
              <a:path w="2288" h="624">
                <a:moveTo>
                  <a:pt x="656" y="0"/>
                </a:moveTo>
                <a:cubicBezTo>
                  <a:pt x="328" y="116"/>
                  <a:pt x="0" y="232"/>
                  <a:pt x="272" y="336"/>
                </a:cubicBezTo>
                <a:cubicBezTo>
                  <a:pt x="544" y="440"/>
                  <a:pt x="1416" y="532"/>
                  <a:pt x="2288" y="624"/>
                </a:cubicBezTo>
              </a:path>
            </a:pathLst>
          </a:custGeom>
          <a:noFill/>
          <a:ln w="1905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7" name="Text Box 10">
            <a:extLst>
              <a:ext uri="{FF2B5EF4-FFF2-40B4-BE49-F238E27FC236}">
                <a16:creationId xmlns:a16="http://schemas.microsoft.com/office/drawing/2014/main" id="{F6F2EE8E-B5F4-416B-8C3A-87436248F070}"/>
              </a:ext>
            </a:extLst>
          </p:cNvPr>
          <p:cNvSpPr txBox="1">
            <a:spLocks noChangeArrowheads="1"/>
          </p:cNvSpPr>
          <p:nvPr/>
        </p:nvSpPr>
        <p:spPr bwMode="auto">
          <a:xfrm>
            <a:off x="7277101" y="2665414"/>
            <a:ext cx="530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solidFill>
                  <a:srgbClr val="FF0000"/>
                </a:solidFill>
                <a:latin typeface="Tahoma" panose="020B0604030504040204" pitchFamily="34" charset="0"/>
                <a:ea typeface="新細明體" panose="02020500000000000000" pitchFamily="18" charset="-120"/>
              </a:rPr>
              <a:t>??</a:t>
            </a:r>
          </a:p>
        </p:txBody>
      </p:sp>
      <p:sp>
        <p:nvSpPr>
          <p:cNvPr id="12298" name="Slide Number Placeholder 9">
            <a:extLst>
              <a:ext uri="{FF2B5EF4-FFF2-40B4-BE49-F238E27FC236}">
                <a16:creationId xmlns:a16="http://schemas.microsoft.com/office/drawing/2014/main" id="{D24C9DE7-6A29-4554-87EB-EF54E037E7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0C998ACF-6BAD-4E78-ABCA-F39DFE95CBE6}" type="slidenum">
              <a:rPr lang="en-US" altLang="zh-TW" sz="1200">
                <a:latin typeface="Tahoma" panose="020B0604030504040204" pitchFamily="34" charset="0"/>
              </a:rPr>
              <a:pPr>
                <a:spcBef>
                  <a:spcPct val="0"/>
                </a:spcBef>
                <a:buFontTx/>
                <a:buNone/>
              </a:pPr>
              <a:t>8</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A03B8AA4-76FF-4CD0-8183-2053F17B8AC9}"/>
              </a:ext>
            </a:extLst>
          </p:cNvPr>
          <p:cNvSpPr>
            <a:spLocks noGrp="1" noChangeArrowheads="1"/>
          </p:cNvSpPr>
          <p:nvPr>
            <p:ph type="title"/>
          </p:nvPr>
        </p:nvSpPr>
        <p:spPr>
          <a:xfrm>
            <a:off x="321733" y="76200"/>
            <a:ext cx="8763000" cy="609600"/>
          </a:xfrm>
        </p:spPr>
        <p:txBody>
          <a:bodyPr/>
          <a:lstStyle/>
          <a:p>
            <a:pPr eaLnBrk="1" hangingPunct="1"/>
            <a:r>
              <a:rPr lang="en-US" altLang="zh-TW" dirty="0">
                <a:ea typeface="新細明體" panose="02020500000000000000" pitchFamily="18" charset="-120"/>
              </a:rPr>
              <a:t>Test Statistic for </a:t>
            </a:r>
            <a:r>
              <a:rPr lang="el-GR" altLang="zh-TW" dirty="0">
                <a:cs typeface="Tahoma" panose="020B0604030504040204" pitchFamily="34" charset="0"/>
              </a:rPr>
              <a:t>μ</a:t>
            </a:r>
            <a:r>
              <a:rPr lang="en-US" altLang="zh-TW" baseline="-25000" dirty="0">
                <a:ea typeface="新細明體" panose="02020500000000000000" pitchFamily="18" charset="-120"/>
                <a:cs typeface="Tahoma" panose="020B0604030504040204" pitchFamily="34" charset="0"/>
              </a:rPr>
              <a:t>1</a:t>
            </a:r>
            <a:r>
              <a:rPr lang="en-US" altLang="zh-TW" dirty="0">
                <a:ea typeface="新細明體" panose="02020500000000000000" pitchFamily="18" charset="-120"/>
                <a:cs typeface="Tahoma" panose="020B0604030504040204" pitchFamily="34" charset="0"/>
              </a:rPr>
              <a:t>-</a:t>
            </a:r>
            <a:r>
              <a:rPr lang="el-GR" altLang="zh-TW" dirty="0">
                <a:cs typeface="Tahoma" panose="020B0604030504040204" pitchFamily="34" charset="0"/>
              </a:rPr>
              <a:t>μ</a:t>
            </a:r>
            <a:r>
              <a:rPr lang="en-US" altLang="zh-TW" baseline="-25000" dirty="0">
                <a:ea typeface="新細明體" panose="02020500000000000000" pitchFamily="18" charset="-120"/>
              </a:rPr>
              <a:t>2</a:t>
            </a:r>
            <a:r>
              <a:rPr lang="en-US" altLang="zh-TW" dirty="0">
                <a:ea typeface="新細明體" panose="02020500000000000000" pitchFamily="18" charset="-120"/>
              </a:rPr>
              <a:t> (equal variances) </a:t>
            </a:r>
          </a:p>
        </p:txBody>
      </p:sp>
      <p:sp>
        <p:nvSpPr>
          <p:cNvPr id="13315" name="Rectangle 4">
            <a:extLst>
              <a:ext uri="{FF2B5EF4-FFF2-40B4-BE49-F238E27FC236}">
                <a16:creationId xmlns:a16="http://schemas.microsoft.com/office/drawing/2014/main" id="{AAD16C93-0CA1-43C8-BAAC-6E17914FF2C5}"/>
              </a:ext>
            </a:extLst>
          </p:cNvPr>
          <p:cNvSpPr>
            <a:spLocks noGrp="1" noChangeArrowheads="1"/>
          </p:cNvSpPr>
          <p:nvPr>
            <p:ph type="body" idx="1"/>
          </p:nvPr>
        </p:nvSpPr>
        <p:spPr/>
        <p:txBody>
          <a:bodyPr/>
          <a:lstStyle/>
          <a:p>
            <a:pPr marL="533400" indent="-533400" eaLnBrk="1" hangingPunct="1">
              <a:buNone/>
            </a:pPr>
            <a:r>
              <a:rPr lang="en-US" altLang="zh-TW" dirty="0">
                <a:ea typeface="新細明體" panose="02020500000000000000" pitchFamily="18" charset="-120"/>
              </a:rPr>
              <a:t>Calculate      – the </a:t>
            </a:r>
            <a:r>
              <a:rPr lang="en-US" altLang="zh-TW" b="1" i="1" dirty="0">
                <a:ea typeface="新細明體" panose="02020500000000000000" pitchFamily="18" charset="-120"/>
              </a:rPr>
              <a:t>pooled variance estimator </a:t>
            </a:r>
            <a:r>
              <a:rPr lang="en-US" altLang="zh-TW" dirty="0">
                <a:ea typeface="新細明體" panose="02020500000000000000" pitchFamily="18" charset="-120"/>
              </a:rPr>
              <a:t>as…</a:t>
            </a:r>
          </a:p>
          <a:p>
            <a:pPr marL="533400" indent="-533400" eaLnBrk="1" hangingPunct="1">
              <a:buNone/>
            </a:pPr>
            <a:endParaRPr lang="en-US" altLang="zh-TW" dirty="0">
              <a:ea typeface="新細明體" panose="02020500000000000000" pitchFamily="18" charset="-120"/>
            </a:endParaRPr>
          </a:p>
          <a:p>
            <a:pPr marL="533400" indent="-533400" eaLnBrk="1" hangingPunct="1">
              <a:buNone/>
            </a:pPr>
            <a:endParaRPr lang="en-US" altLang="zh-TW" dirty="0">
              <a:ea typeface="新細明體" panose="02020500000000000000" pitchFamily="18" charset="-120"/>
            </a:endParaRPr>
          </a:p>
          <a:p>
            <a:pPr marL="533400" indent="-533400" eaLnBrk="1" hangingPunct="1">
              <a:buNone/>
            </a:pPr>
            <a:endParaRPr lang="en-US" altLang="zh-TW" dirty="0">
              <a:ea typeface="新細明體" panose="02020500000000000000" pitchFamily="18" charset="-120"/>
            </a:endParaRPr>
          </a:p>
          <a:p>
            <a:pPr marL="533400" indent="-533400" eaLnBrk="1" hangingPunct="1">
              <a:buNone/>
            </a:pPr>
            <a:endParaRPr lang="en-US" altLang="zh-TW" dirty="0">
              <a:ea typeface="新細明體" panose="02020500000000000000" pitchFamily="18" charset="-120"/>
            </a:endParaRPr>
          </a:p>
          <a:p>
            <a:pPr marL="533400" indent="-533400" eaLnBrk="1" hangingPunct="1">
              <a:buNone/>
            </a:pPr>
            <a:r>
              <a:rPr lang="en-US" altLang="zh-TW" dirty="0">
                <a:ea typeface="新細明體" panose="02020500000000000000" pitchFamily="18" charset="-120"/>
              </a:rPr>
              <a:t>…and use it here:</a:t>
            </a:r>
          </a:p>
        </p:txBody>
      </p:sp>
      <p:sp>
        <p:nvSpPr>
          <p:cNvPr id="13316" name="Line 5">
            <a:extLst>
              <a:ext uri="{FF2B5EF4-FFF2-40B4-BE49-F238E27FC236}">
                <a16:creationId xmlns:a16="http://schemas.microsoft.com/office/drawing/2014/main" id="{3275AC65-59B4-4B4D-9FC9-1A5EACC673E4}"/>
              </a:ext>
            </a:extLst>
          </p:cNvPr>
          <p:cNvSpPr>
            <a:spLocks noChangeShapeType="1"/>
          </p:cNvSpPr>
          <p:nvPr/>
        </p:nvSpPr>
        <p:spPr bwMode="auto">
          <a:xfrm>
            <a:off x="1752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3317" name="Picture 6">
            <a:extLst>
              <a:ext uri="{FF2B5EF4-FFF2-40B4-BE49-F238E27FC236}">
                <a16:creationId xmlns:a16="http://schemas.microsoft.com/office/drawing/2014/main" id="{1D51CC9F-50B7-4DE1-B66B-D449DF2BDD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914400"/>
            <a:ext cx="3556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7">
            <a:extLst>
              <a:ext uri="{FF2B5EF4-FFF2-40B4-BE49-F238E27FC236}">
                <a16:creationId xmlns:a16="http://schemas.microsoft.com/office/drawing/2014/main" id="{6BAB726F-9AE0-4572-A13E-2191CCF80C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905000"/>
            <a:ext cx="3352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8">
            <a:extLst>
              <a:ext uri="{FF2B5EF4-FFF2-40B4-BE49-F238E27FC236}">
                <a16:creationId xmlns:a16="http://schemas.microsoft.com/office/drawing/2014/main" id="{078A9B2F-B0FB-46E3-B8E7-85C598CC11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4191000"/>
            <a:ext cx="43942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Oval 9">
            <a:extLst>
              <a:ext uri="{FF2B5EF4-FFF2-40B4-BE49-F238E27FC236}">
                <a16:creationId xmlns:a16="http://schemas.microsoft.com/office/drawing/2014/main" id="{B17C09F0-D30E-4DFA-8CF5-C3ADCD505E86}"/>
              </a:ext>
            </a:extLst>
          </p:cNvPr>
          <p:cNvSpPr>
            <a:spLocks noChangeArrowheads="1"/>
          </p:cNvSpPr>
          <p:nvPr/>
        </p:nvSpPr>
        <p:spPr bwMode="auto">
          <a:xfrm>
            <a:off x="6781800" y="4762500"/>
            <a:ext cx="609600" cy="60960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sp>
        <p:nvSpPr>
          <p:cNvPr id="13321" name="Freeform 10">
            <a:extLst>
              <a:ext uri="{FF2B5EF4-FFF2-40B4-BE49-F238E27FC236}">
                <a16:creationId xmlns:a16="http://schemas.microsoft.com/office/drawing/2014/main" id="{4A8BE797-6414-4658-A7F9-1101BB7D1907}"/>
              </a:ext>
            </a:extLst>
          </p:cNvPr>
          <p:cNvSpPr>
            <a:spLocks/>
          </p:cNvSpPr>
          <p:nvPr/>
        </p:nvSpPr>
        <p:spPr bwMode="auto">
          <a:xfrm>
            <a:off x="4953000" y="2667000"/>
            <a:ext cx="1752600" cy="2781300"/>
          </a:xfrm>
          <a:custGeom>
            <a:avLst/>
            <a:gdLst>
              <a:gd name="T0" fmla="*/ 0 w 1104"/>
              <a:gd name="T1" fmla="*/ 0 h 1752"/>
              <a:gd name="T2" fmla="*/ 2147483646 w 1104"/>
              <a:gd name="T3" fmla="*/ 2147483646 h 1752"/>
              <a:gd name="T4" fmla="*/ 2147483646 w 1104"/>
              <a:gd name="T5" fmla="*/ 2147483646 h 1752"/>
              <a:gd name="T6" fmla="*/ 0 60000 65536"/>
              <a:gd name="T7" fmla="*/ 0 60000 65536"/>
              <a:gd name="T8" fmla="*/ 0 60000 65536"/>
              <a:gd name="T9" fmla="*/ 0 w 1104"/>
              <a:gd name="T10" fmla="*/ 0 h 1752"/>
              <a:gd name="T11" fmla="*/ 1104 w 1104"/>
              <a:gd name="T12" fmla="*/ 1752 h 1752"/>
            </a:gdLst>
            <a:ahLst/>
            <a:cxnLst>
              <a:cxn ang="T6">
                <a:pos x="T0" y="T1"/>
              </a:cxn>
              <a:cxn ang="T7">
                <a:pos x="T2" y="T3"/>
              </a:cxn>
              <a:cxn ang="T8">
                <a:pos x="T4" y="T5"/>
              </a:cxn>
            </a:cxnLst>
            <a:rect l="T9" t="T10" r="T11" b="T12"/>
            <a:pathLst>
              <a:path w="1104" h="1752">
                <a:moveTo>
                  <a:pt x="0" y="0"/>
                </a:moveTo>
                <a:cubicBezTo>
                  <a:pt x="124" y="612"/>
                  <a:pt x="248" y="1224"/>
                  <a:pt x="432" y="1488"/>
                </a:cubicBezTo>
                <a:cubicBezTo>
                  <a:pt x="616" y="1752"/>
                  <a:pt x="860" y="1668"/>
                  <a:pt x="1104" y="1584"/>
                </a:cubicBezTo>
              </a:path>
            </a:pathLst>
          </a:custGeom>
          <a:noFill/>
          <a:ln w="190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2" name="Text Box 11">
            <a:extLst>
              <a:ext uri="{FF2B5EF4-FFF2-40B4-BE49-F238E27FC236}">
                <a16:creationId xmlns:a16="http://schemas.microsoft.com/office/drawing/2014/main" id="{C969EEF1-4E85-4DE1-87FA-437335A9CD2F}"/>
              </a:ext>
            </a:extLst>
          </p:cNvPr>
          <p:cNvSpPr txBox="1">
            <a:spLocks noChangeArrowheads="1"/>
          </p:cNvSpPr>
          <p:nvPr/>
        </p:nvSpPr>
        <p:spPr bwMode="auto">
          <a:xfrm>
            <a:off x="8305801" y="5943600"/>
            <a:ext cx="2163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1800">
                <a:latin typeface="Tahoma" panose="020B0604030504040204" pitchFamily="34" charset="0"/>
                <a:ea typeface="新細明體" panose="02020500000000000000" pitchFamily="18" charset="-120"/>
              </a:rPr>
              <a:t>degrees of freedom</a:t>
            </a:r>
          </a:p>
        </p:txBody>
      </p:sp>
      <p:sp>
        <p:nvSpPr>
          <p:cNvPr id="13323" name="Freeform 12">
            <a:extLst>
              <a:ext uri="{FF2B5EF4-FFF2-40B4-BE49-F238E27FC236}">
                <a16:creationId xmlns:a16="http://schemas.microsoft.com/office/drawing/2014/main" id="{EFC3F1C8-07DE-4770-8767-C666188876F4}"/>
              </a:ext>
            </a:extLst>
          </p:cNvPr>
          <p:cNvSpPr>
            <a:spLocks/>
          </p:cNvSpPr>
          <p:nvPr/>
        </p:nvSpPr>
        <p:spPr bwMode="auto">
          <a:xfrm>
            <a:off x="8686800" y="4876800"/>
            <a:ext cx="533400" cy="1066800"/>
          </a:xfrm>
          <a:custGeom>
            <a:avLst/>
            <a:gdLst>
              <a:gd name="T0" fmla="*/ 0 w 336"/>
              <a:gd name="T1" fmla="*/ 2147483646 h 672"/>
              <a:gd name="T2" fmla="*/ 2147483646 w 336"/>
              <a:gd name="T3" fmla="*/ 2147483646 h 672"/>
              <a:gd name="T4" fmla="*/ 2147483646 w 336"/>
              <a:gd name="T5" fmla="*/ 2147483646 h 672"/>
              <a:gd name="T6" fmla="*/ 214748364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0" y="672"/>
                </a:moveTo>
                <a:cubicBezTo>
                  <a:pt x="36" y="564"/>
                  <a:pt x="72" y="456"/>
                  <a:pt x="96" y="432"/>
                </a:cubicBezTo>
                <a:cubicBezTo>
                  <a:pt x="120" y="408"/>
                  <a:pt x="104" y="600"/>
                  <a:pt x="144" y="528"/>
                </a:cubicBezTo>
                <a:cubicBezTo>
                  <a:pt x="184" y="456"/>
                  <a:pt x="260" y="228"/>
                  <a:pt x="336" y="0"/>
                </a:cubicBez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4" name="Slide Number Placeholder 11">
            <a:extLst>
              <a:ext uri="{FF2B5EF4-FFF2-40B4-BE49-F238E27FC236}">
                <a16:creationId xmlns:a16="http://schemas.microsoft.com/office/drawing/2014/main" id="{1C13CC39-8411-402E-A4E5-79E7CACF10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CD89AB3A-D849-436D-B376-8022D609D9A0}" type="slidenum">
              <a:rPr lang="en-US" altLang="zh-TW" sz="1200">
                <a:latin typeface="Tahoma" panose="020B0604030504040204" pitchFamily="34" charset="0"/>
              </a:rPr>
              <a:pPr>
                <a:spcBef>
                  <a:spcPct val="0"/>
                </a:spcBef>
                <a:buFontTx/>
                <a:buNone/>
              </a:pPr>
              <a:t>9</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NSWERSOVERCHART" val="True"/>
  <p:tag name="CUSTOMERID" val="2FED-29B1-4FDD-9679"/>
  <p:tag name="TPVERSION" val="2006"/>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fontScheme name="Blank Presentation">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20539</TotalTime>
  <Words>1762</Words>
  <Application>Microsoft Macintosh PowerPoint</Application>
  <PresentationFormat>Widescreen</PresentationFormat>
  <Paragraphs>319</Paragraphs>
  <Slides>35</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43" baseType="lpstr">
      <vt:lpstr>新細明體</vt:lpstr>
      <vt:lpstr>Arial</vt:lpstr>
      <vt:lpstr>Tahoma</vt:lpstr>
      <vt:lpstr>Times</vt:lpstr>
      <vt:lpstr>Times New Roman</vt:lpstr>
      <vt:lpstr>Blank Presentation</vt:lpstr>
      <vt:lpstr>Equation</vt:lpstr>
      <vt:lpstr>方程式</vt:lpstr>
      <vt:lpstr>Chapter 13</vt:lpstr>
      <vt:lpstr>Inference About A Population</vt:lpstr>
      <vt:lpstr>Inference About Two Populations</vt:lpstr>
      <vt:lpstr>Difference between Two Means</vt:lpstr>
      <vt:lpstr>Difference between Two Means</vt:lpstr>
      <vt:lpstr>Sampling Distribution of </vt:lpstr>
      <vt:lpstr>Making Inferences About μ1-μ2 </vt:lpstr>
      <vt:lpstr>Making Inferences About μ1-μ2 </vt:lpstr>
      <vt:lpstr>Test Statistic for μ1-μ2 (equal variances) </vt:lpstr>
      <vt:lpstr>CI Estimator for μ1-μ2 (equal variances) </vt:lpstr>
      <vt:lpstr>Test Statistic for μ1-μ2 (unequal variances) </vt:lpstr>
      <vt:lpstr>Testing the Population Variances</vt:lpstr>
      <vt:lpstr>Testing the Population Variances</vt:lpstr>
      <vt:lpstr>Example 13.1     </vt:lpstr>
      <vt:lpstr>Example 13.1     </vt:lpstr>
      <vt:lpstr>Example 13.1</vt:lpstr>
      <vt:lpstr>Example 13.1</vt:lpstr>
      <vt:lpstr>Example 13.1</vt:lpstr>
      <vt:lpstr>Example 13.1</vt:lpstr>
      <vt:lpstr>Example 13.1</vt:lpstr>
      <vt:lpstr>Example 13.1</vt:lpstr>
      <vt:lpstr>Example 13.1</vt:lpstr>
      <vt:lpstr>Example 13.1</vt:lpstr>
      <vt:lpstr>Confidence Interval Estimator</vt:lpstr>
      <vt:lpstr>Confidence Interval Estimator</vt:lpstr>
      <vt:lpstr>Confidence Interval Estimator</vt:lpstr>
      <vt:lpstr>Example 13.2                            </vt:lpstr>
      <vt:lpstr>Example 13.2</vt:lpstr>
      <vt:lpstr>Example 13.2</vt:lpstr>
      <vt:lpstr>Example 13.2</vt:lpstr>
      <vt:lpstr>Example 13.2</vt:lpstr>
      <vt:lpstr>Example 13.2</vt:lpstr>
      <vt:lpstr>Example 13.2</vt:lpstr>
      <vt:lpstr>Example 13.2…</vt:lpstr>
      <vt:lpstr>Confidence Interval Estimator</vt:lpstr>
    </vt:vector>
  </TitlesOfParts>
  <Company>LudLinks,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maximum number of defective items that can be found in the sample and still lead to acceptance of the lot is</dc:title>
  <dc:creator>Nathan Ludvigson</dc:creator>
  <cp:lastModifiedBy>Chin, Daniel</cp:lastModifiedBy>
  <cp:revision>257</cp:revision>
  <cp:lastPrinted>2019-02-20T06:14:05Z</cp:lastPrinted>
  <dcterms:created xsi:type="dcterms:W3CDTF">2004-06-12T22:24:32Z</dcterms:created>
  <dcterms:modified xsi:type="dcterms:W3CDTF">2025-02-19T21:58:05Z</dcterms:modified>
</cp:coreProperties>
</file>