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5"/>
  </p:notesMasterIdLst>
  <p:handoutMasterIdLst>
    <p:handoutMasterId r:id="rId86"/>
  </p:handoutMasterIdLst>
  <p:sldIdLst>
    <p:sldId id="259" r:id="rId2"/>
    <p:sldId id="260" r:id="rId3"/>
    <p:sldId id="261" r:id="rId4"/>
    <p:sldId id="262" r:id="rId5"/>
    <p:sldId id="265" r:id="rId6"/>
    <p:sldId id="267" r:id="rId7"/>
    <p:sldId id="268" r:id="rId8"/>
    <p:sldId id="269" r:id="rId9"/>
    <p:sldId id="351" r:id="rId10"/>
    <p:sldId id="398" r:id="rId11"/>
    <p:sldId id="404" r:id="rId12"/>
    <p:sldId id="280" r:id="rId13"/>
    <p:sldId id="330" r:id="rId14"/>
    <p:sldId id="329" r:id="rId15"/>
    <p:sldId id="405" r:id="rId16"/>
    <p:sldId id="407" r:id="rId17"/>
    <p:sldId id="281" r:id="rId18"/>
    <p:sldId id="282" r:id="rId19"/>
    <p:sldId id="457" r:id="rId20"/>
    <p:sldId id="436" r:id="rId21"/>
    <p:sldId id="437" r:id="rId22"/>
    <p:sldId id="438" r:id="rId23"/>
    <p:sldId id="461" r:id="rId24"/>
    <p:sldId id="453" r:id="rId25"/>
    <p:sldId id="441" r:id="rId26"/>
    <p:sldId id="456" r:id="rId27"/>
    <p:sldId id="366" r:id="rId28"/>
    <p:sldId id="367" r:id="rId29"/>
    <p:sldId id="368" r:id="rId30"/>
    <p:sldId id="338" r:id="rId31"/>
    <p:sldId id="288" r:id="rId32"/>
    <p:sldId id="289" r:id="rId33"/>
    <p:sldId id="332" r:id="rId34"/>
    <p:sldId id="291" r:id="rId35"/>
    <p:sldId id="418" r:id="rId36"/>
    <p:sldId id="339" r:id="rId37"/>
    <p:sldId id="340" r:id="rId38"/>
    <p:sldId id="341" r:id="rId39"/>
    <p:sldId id="419" r:id="rId40"/>
    <p:sldId id="331" r:id="rId41"/>
    <p:sldId id="420" r:id="rId42"/>
    <p:sldId id="293" r:id="rId43"/>
    <p:sldId id="292" r:id="rId44"/>
    <p:sldId id="370" r:id="rId45"/>
    <p:sldId id="294" r:id="rId46"/>
    <p:sldId id="374" r:id="rId47"/>
    <p:sldId id="443" r:id="rId48"/>
    <p:sldId id="454" r:id="rId49"/>
    <p:sldId id="445" r:id="rId50"/>
    <p:sldId id="446" r:id="rId51"/>
    <p:sldId id="434" r:id="rId52"/>
    <p:sldId id="375" r:id="rId53"/>
    <p:sldId id="298" r:id="rId54"/>
    <p:sldId id="299" r:id="rId55"/>
    <p:sldId id="300" r:id="rId56"/>
    <p:sldId id="301" r:id="rId57"/>
    <p:sldId id="426" r:id="rId58"/>
    <p:sldId id="425" r:id="rId59"/>
    <p:sldId id="377" r:id="rId60"/>
    <p:sldId id="305" r:id="rId61"/>
    <p:sldId id="307" r:id="rId62"/>
    <p:sldId id="308" r:id="rId63"/>
    <p:sldId id="309" r:id="rId64"/>
    <p:sldId id="310" r:id="rId65"/>
    <p:sldId id="311" r:id="rId66"/>
    <p:sldId id="312" r:id="rId67"/>
    <p:sldId id="432" r:id="rId68"/>
    <p:sldId id="313" r:id="rId69"/>
    <p:sldId id="433" r:id="rId70"/>
    <p:sldId id="379" r:id="rId71"/>
    <p:sldId id="378" r:id="rId72"/>
    <p:sldId id="381" r:id="rId73"/>
    <p:sldId id="382" r:id="rId74"/>
    <p:sldId id="317" r:id="rId75"/>
    <p:sldId id="384" r:id="rId76"/>
    <p:sldId id="460" r:id="rId77"/>
    <p:sldId id="447" r:id="rId78"/>
    <p:sldId id="448" r:id="rId79"/>
    <p:sldId id="455" r:id="rId80"/>
    <p:sldId id="450" r:id="rId81"/>
    <p:sldId id="452" r:id="rId82"/>
    <p:sldId id="320" r:id="rId83"/>
    <p:sldId id="322" r:id="rId84"/>
  </p:sldIdLst>
  <p:sldSz cx="12192000" cy="6858000"/>
  <p:notesSz cx="6797675" cy="9928225"/>
  <p:custDataLst>
    <p:tags r:id="rId87"/>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1" autoAdjust="0"/>
    <p:restoredTop sz="94660"/>
  </p:normalViewPr>
  <p:slideViewPr>
    <p:cSldViewPr>
      <p:cViewPr varScale="1">
        <p:scale>
          <a:sx n="115" d="100"/>
          <a:sy n="115" d="100"/>
        </p:scale>
        <p:origin x="208" y="48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25742"/>
    </p:cViewPr>
  </p:sorterViewPr>
  <p:notesViewPr>
    <p:cSldViewPr>
      <p:cViewPr varScale="1">
        <p:scale>
          <a:sx n="49" d="100"/>
          <a:sy n="49" d="100"/>
        </p:scale>
        <p:origin x="-2958"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D2A54B3E-95B5-4E7A-9C78-B4F8E410A24F}"/>
              </a:ext>
            </a:extLst>
          </p:cNvPr>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117763" name="Rectangle 3">
            <a:extLst>
              <a:ext uri="{FF2B5EF4-FFF2-40B4-BE49-F238E27FC236}">
                <a16:creationId xmlns:a16="http://schemas.microsoft.com/office/drawing/2014/main" id="{7646FA7A-6DE4-48A2-AE1F-DC94A91904B3}"/>
              </a:ext>
            </a:extLst>
          </p:cNvPr>
          <p:cNvSpPr>
            <a:spLocks noGrp="1" noChangeArrowheads="1"/>
          </p:cNvSpPr>
          <p:nvPr>
            <p:ph type="dt" sz="quarter"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eaLnBrk="1" hangingPunct="1">
              <a:defRPr sz="1300">
                <a:latin typeface="Arial" charset="0"/>
              </a:defRPr>
            </a:lvl1pPr>
          </a:lstStyle>
          <a:p>
            <a:pPr>
              <a:defRPr/>
            </a:pPr>
            <a:endParaRPr lang="zh-TW" altLang="zh-TW"/>
          </a:p>
        </p:txBody>
      </p:sp>
      <p:sp>
        <p:nvSpPr>
          <p:cNvPr id="117764" name="Rectangle 4">
            <a:extLst>
              <a:ext uri="{FF2B5EF4-FFF2-40B4-BE49-F238E27FC236}">
                <a16:creationId xmlns:a16="http://schemas.microsoft.com/office/drawing/2014/main" id="{B02607F8-C678-4A61-87E2-717E1D695E6E}"/>
              </a:ext>
            </a:extLst>
          </p:cNvPr>
          <p:cNvSpPr>
            <a:spLocks noGrp="1" noChangeArrowheads="1"/>
          </p:cNvSpPr>
          <p:nvPr>
            <p:ph type="ftr" sz="quarter" idx="2"/>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117765" name="Rectangle 5">
            <a:extLst>
              <a:ext uri="{FF2B5EF4-FFF2-40B4-BE49-F238E27FC236}">
                <a16:creationId xmlns:a16="http://schemas.microsoft.com/office/drawing/2014/main" id="{CCF64841-B2E6-40BA-8750-054F097C3C3C}"/>
              </a:ext>
            </a:extLst>
          </p:cNvPr>
          <p:cNvSpPr>
            <a:spLocks noGrp="1" noChangeArrowheads="1"/>
          </p:cNvSpPr>
          <p:nvPr>
            <p:ph type="sldNum" sz="quarter" idx="3"/>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eaLnBrk="1" hangingPunct="1">
              <a:defRPr sz="1300">
                <a:latin typeface="Arial" charset="0"/>
              </a:defRPr>
            </a:lvl1pPr>
          </a:lstStyle>
          <a:p>
            <a:pPr>
              <a:defRPr/>
            </a:pPr>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9A08641-3B36-4F30-A16E-8B83F85A02C7}"/>
              </a:ext>
            </a:extLst>
          </p:cNvPr>
          <p:cNvSpPr>
            <a:spLocks noGrp="1" noChangeArrowheads="1"/>
          </p:cNvSpPr>
          <p:nvPr>
            <p:ph type="hdr" sz="quarter"/>
          </p:nvPr>
        </p:nvSpPr>
        <p:spPr bwMode="auto">
          <a:xfrm>
            <a:off x="0"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8195" name="Rectangle 3">
            <a:extLst>
              <a:ext uri="{FF2B5EF4-FFF2-40B4-BE49-F238E27FC236}">
                <a16:creationId xmlns:a16="http://schemas.microsoft.com/office/drawing/2014/main" id="{5DCE00C2-DC33-4095-BF5D-81167B2B0442}"/>
              </a:ext>
            </a:extLst>
          </p:cNvPr>
          <p:cNvSpPr>
            <a:spLocks noGrp="1" noChangeArrowheads="1"/>
          </p:cNvSpPr>
          <p:nvPr>
            <p:ph type="dt" idx="1"/>
          </p:nvPr>
        </p:nvSpPr>
        <p:spPr bwMode="auto">
          <a:xfrm>
            <a:off x="3850294" y="1"/>
            <a:ext cx="2945862" cy="495872"/>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lvl1pPr algn="r" eaLnBrk="1" hangingPunct="1">
              <a:defRPr sz="1300">
                <a:latin typeface="Arial" charset="0"/>
              </a:defRPr>
            </a:lvl1pPr>
          </a:lstStyle>
          <a:p>
            <a:pPr>
              <a:defRPr/>
            </a:pPr>
            <a:endParaRPr lang="zh-TW" altLang="zh-TW"/>
          </a:p>
        </p:txBody>
      </p:sp>
      <p:sp>
        <p:nvSpPr>
          <p:cNvPr id="3076" name="Rectangle 4">
            <a:extLst>
              <a:ext uri="{FF2B5EF4-FFF2-40B4-BE49-F238E27FC236}">
                <a16:creationId xmlns:a16="http://schemas.microsoft.com/office/drawing/2014/main" id="{0BB677FE-3578-4775-AD58-3578886A2366}"/>
              </a:ext>
            </a:extLst>
          </p:cNvPr>
          <p:cNvSpPr>
            <a:spLocks noGrp="1" noRot="1" noChangeAspect="1" noChangeArrowheads="1" noTextEdit="1"/>
          </p:cNvSpPr>
          <p:nvPr>
            <p:ph type="sldImg" idx="2"/>
          </p:nvPr>
        </p:nvSpPr>
        <p:spPr bwMode="auto">
          <a:xfrm>
            <a:off x="92075" y="746125"/>
            <a:ext cx="6613525" cy="37211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a:extLst>
              <a:ext uri="{FF2B5EF4-FFF2-40B4-BE49-F238E27FC236}">
                <a16:creationId xmlns:a16="http://schemas.microsoft.com/office/drawing/2014/main" id="{666DB5D2-49C5-4826-8092-591FD68819AF}"/>
              </a:ext>
            </a:extLst>
          </p:cNvPr>
          <p:cNvSpPr>
            <a:spLocks noGrp="1" noChangeArrowheads="1"/>
          </p:cNvSpPr>
          <p:nvPr>
            <p:ph type="body" sz="quarter" idx="3"/>
          </p:nvPr>
        </p:nvSpPr>
        <p:spPr bwMode="auto">
          <a:xfrm>
            <a:off x="679464" y="4715406"/>
            <a:ext cx="5438748" cy="4467471"/>
          </a:xfrm>
          <a:prstGeom prst="rect">
            <a:avLst/>
          </a:prstGeom>
          <a:noFill/>
          <a:ln w="9525">
            <a:noFill/>
            <a:miter lim="800000"/>
            <a:headEnd/>
            <a:tailEnd/>
          </a:ln>
          <a:effectLst/>
        </p:spPr>
        <p:txBody>
          <a:bodyPr vert="horz" wrap="square" lIns="95571" tIns="47786" rIns="95571" bIns="477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a:extLst>
              <a:ext uri="{FF2B5EF4-FFF2-40B4-BE49-F238E27FC236}">
                <a16:creationId xmlns:a16="http://schemas.microsoft.com/office/drawing/2014/main" id="{A362BD8A-7456-404D-B4F7-2AF2F0527F98}"/>
              </a:ext>
            </a:extLst>
          </p:cNvPr>
          <p:cNvSpPr>
            <a:spLocks noGrp="1" noChangeArrowheads="1"/>
          </p:cNvSpPr>
          <p:nvPr>
            <p:ph type="ftr" sz="quarter" idx="4"/>
          </p:nvPr>
        </p:nvSpPr>
        <p:spPr bwMode="auto">
          <a:xfrm>
            <a:off x="0"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eaLnBrk="1" hangingPunct="1">
              <a:defRPr sz="1300">
                <a:latin typeface="Arial" charset="0"/>
              </a:defRPr>
            </a:lvl1pPr>
          </a:lstStyle>
          <a:p>
            <a:pPr>
              <a:defRPr/>
            </a:pPr>
            <a:endParaRPr lang="zh-TW" altLang="zh-TW"/>
          </a:p>
        </p:txBody>
      </p:sp>
      <p:sp>
        <p:nvSpPr>
          <p:cNvPr id="8199" name="Rectangle 7">
            <a:extLst>
              <a:ext uri="{FF2B5EF4-FFF2-40B4-BE49-F238E27FC236}">
                <a16:creationId xmlns:a16="http://schemas.microsoft.com/office/drawing/2014/main" id="{F94A58DF-615B-4AA0-AADE-D00C65168183}"/>
              </a:ext>
            </a:extLst>
          </p:cNvPr>
          <p:cNvSpPr>
            <a:spLocks noGrp="1" noChangeArrowheads="1"/>
          </p:cNvSpPr>
          <p:nvPr>
            <p:ph type="sldNum" sz="quarter" idx="5"/>
          </p:nvPr>
        </p:nvSpPr>
        <p:spPr bwMode="auto">
          <a:xfrm>
            <a:off x="3850294" y="9430813"/>
            <a:ext cx="2945862" cy="495872"/>
          </a:xfrm>
          <a:prstGeom prst="rect">
            <a:avLst/>
          </a:prstGeom>
          <a:noFill/>
          <a:ln w="9525">
            <a:noFill/>
            <a:miter lim="800000"/>
            <a:headEnd/>
            <a:tailEnd/>
          </a:ln>
          <a:effectLst/>
        </p:spPr>
        <p:txBody>
          <a:bodyPr vert="horz" wrap="square" lIns="95571" tIns="47786" rIns="95571" bIns="47786" numCol="1" anchor="b" anchorCtr="0" compatLnSpc="1">
            <a:prstTxWarp prst="textNoShape">
              <a:avLst/>
            </a:prstTxWarp>
          </a:bodyPr>
          <a:lstStyle>
            <a:lvl1pPr algn="r" eaLnBrk="1" hangingPunct="1">
              <a:defRPr sz="1300"/>
            </a:lvl1pPr>
          </a:lstStyle>
          <a:p>
            <a:pPr>
              <a:defRPr/>
            </a:pPr>
            <a:fld id="{C6C19D79-F25B-4DE1-A858-35C6403AFEB9}"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D783F752-CEF0-4FEB-BEFF-6AAFEC1559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16872" indent="-275720">
              <a:spcBef>
                <a:spcPct val="30000"/>
              </a:spcBef>
              <a:defRPr sz="1200">
                <a:solidFill>
                  <a:schemeClr val="tx1"/>
                </a:solidFill>
                <a:latin typeface="Arial" panose="020B0604020202020204" pitchFamily="34" charset="0"/>
              </a:defRPr>
            </a:lvl2pPr>
            <a:lvl3pPr marL="1102881" indent="-220576">
              <a:spcBef>
                <a:spcPct val="30000"/>
              </a:spcBef>
              <a:defRPr sz="1200">
                <a:solidFill>
                  <a:schemeClr val="tx1"/>
                </a:solidFill>
                <a:latin typeface="Arial" panose="020B0604020202020204" pitchFamily="34" charset="0"/>
              </a:defRPr>
            </a:lvl3pPr>
            <a:lvl4pPr marL="1544033" indent="-220576">
              <a:spcBef>
                <a:spcPct val="30000"/>
              </a:spcBef>
              <a:defRPr sz="1200">
                <a:solidFill>
                  <a:schemeClr val="tx1"/>
                </a:solidFill>
                <a:latin typeface="Arial" panose="020B0604020202020204" pitchFamily="34" charset="0"/>
              </a:defRPr>
            </a:lvl4pPr>
            <a:lvl5pPr marL="1985185" indent="-220576">
              <a:spcBef>
                <a:spcPct val="30000"/>
              </a:spcBef>
              <a:defRPr sz="1200">
                <a:solidFill>
                  <a:schemeClr val="tx1"/>
                </a:solidFill>
                <a:latin typeface="Arial" panose="020B0604020202020204" pitchFamily="34" charset="0"/>
              </a:defRPr>
            </a:lvl5pPr>
            <a:lvl6pPr marL="2426338" indent="-220576" eaLnBrk="0" fontAlgn="base" hangingPunct="0">
              <a:spcBef>
                <a:spcPct val="30000"/>
              </a:spcBef>
              <a:spcAft>
                <a:spcPct val="0"/>
              </a:spcAft>
              <a:defRPr sz="1200">
                <a:solidFill>
                  <a:schemeClr val="tx1"/>
                </a:solidFill>
                <a:latin typeface="Arial" panose="020B0604020202020204" pitchFamily="34" charset="0"/>
              </a:defRPr>
            </a:lvl6pPr>
            <a:lvl7pPr marL="2867490" indent="-220576" eaLnBrk="0" fontAlgn="base" hangingPunct="0">
              <a:spcBef>
                <a:spcPct val="30000"/>
              </a:spcBef>
              <a:spcAft>
                <a:spcPct val="0"/>
              </a:spcAft>
              <a:defRPr sz="1200">
                <a:solidFill>
                  <a:schemeClr val="tx1"/>
                </a:solidFill>
                <a:latin typeface="Arial" panose="020B0604020202020204" pitchFamily="34" charset="0"/>
              </a:defRPr>
            </a:lvl7pPr>
            <a:lvl8pPr marL="3308642" indent="-220576" eaLnBrk="0" fontAlgn="base" hangingPunct="0">
              <a:spcBef>
                <a:spcPct val="30000"/>
              </a:spcBef>
              <a:spcAft>
                <a:spcPct val="0"/>
              </a:spcAft>
              <a:defRPr sz="1200">
                <a:solidFill>
                  <a:schemeClr val="tx1"/>
                </a:solidFill>
                <a:latin typeface="Arial" panose="020B0604020202020204" pitchFamily="34" charset="0"/>
              </a:defRPr>
            </a:lvl8pPr>
            <a:lvl9pPr marL="3749794" indent="-220576"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4DAD80-6815-491A-8769-406818CE0BFA}" type="slidenum">
              <a:rPr lang="en-US" altLang="zh-TW" sz="1300"/>
              <a:pPr>
                <a:spcBef>
                  <a:spcPct val="0"/>
                </a:spcBef>
              </a:pPr>
              <a:t>1</a:t>
            </a:fld>
            <a:endParaRPr lang="en-US" altLang="zh-TW" sz="1300"/>
          </a:p>
        </p:txBody>
      </p:sp>
      <p:sp>
        <p:nvSpPr>
          <p:cNvPr id="6147" name="Rectangle 2">
            <a:extLst>
              <a:ext uri="{FF2B5EF4-FFF2-40B4-BE49-F238E27FC236}">
                <a16:creationId xmlns:a16="http://schemas.microsoft.com/office/drawing/2014/main" id="{130AF54A-8FE5-434F-8B75-1B8B83B2BC96}"/>
              </a:ext>
            </a:extLst>
          </p:cNvPr>
          <p:cNvSpPr>
            <a:spLocks noGrp="1" noRot="1" noChangeAspect="1" noChangeArrowheads="1" noTextEdit="1"/>
          </p:cNvSpPr>
          <p:nvPr>
            <p:ph type="sldImg"/>
          </p:nvPr>
        </p:nvSpPr>
        <p:spPr>
          <a:xfrm>
            <a:off x="92075" y="746125"/>
            <a:ext cx="6613525" cy="3721100"/>
          </a:xfrm>
          <a:ln/>
        </p:spPr>
      </p:sp>
      <p:sp>
        <p:nvSpPr>
          <p:cNvPr id="6148" name="Rectangle 3">
            <a:extLst>
              <a:ext uri="{FF2B5EF4-FFF2-40B4-BE49-F238E27FC236}">
                <a16:creationId xmlns:a16="http://schemas.microsoft.com/office/drawing/2014/main" id="{D8EACCC8-FFE3-481F-B980-0E4F989A86CD}"/>
              </a:ext>
            </a:extLst>
          </p:cNvPr>
          <p:cNvSpPr>
            <a:spLocks noGrp="1" noChangeArrowheads="1"/>
          </p:cNvSpPr>
          <p:nvPr>
            <p:ph type="body" idx="1"/>
          </p:nvPr>
        </p:nvSpPr>
        <p:spPr>
          <a:xfrm>
            <a:off x="905952" y="4715406"/>
            <a:ext cx="4985772" cy="446747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TW" dirty="0"/>
              <a:t>ooled variance estimator – conceptually like weighed variance estimator</a:t>
            </a:r>
          </a:p>
          <a:p>
            <a:r>
              <a:rPr lang="en-US" dirty="0"/>
              <a:t>d</a:t>
            </a:r>
            <a:r>
              <a:rPr lang="en-TW" dirty="0"/>
              <a:t>f: considering both populations, so sum up two ns and minus 2 </a:t>
            </a:r>
          </a:p>
        </p:txBody>
      </p:sp>
      <p:sp>
        <p:nvSpPr>
          <p:cNvPr id="4" name="Slide Number Placeholder 3"/>
          <p:cNvSpPr>
            <a:spLocks noGrp="1"/>
          </p:cNvSpPr>
          <p:nvPr>
            <p:ph type="sldNum" sz="quarter" idx="5"/>
          </p:nvPr>
        </p:nvSpPr>
        <p:spPr/>
        <p:txBody>
          <a:bodyPr/>
          <a:lstStyle/>
          <a:p>
            <a:pPr>
              <a:defRPr/>
            </a:pPr>
            <a:fld id="{C6C19D79-F25B-4DE1-A858-35C6403AFEB9}" type="slidenum">
              <a:rPr lang="en-US" altLang="zh-TW" smtClean="0"/>
              <a:pPr>
                <a:defRPr/>
              </a:pPr>
              <a:t>6</a:t>
            </a:fld>
            <a:endParaRPr lang="en-US" altLang="zh-TW"/>
          </a:p>
        </p:txBody>
      </p:sp>
    </p:spTree>
    <p:extLst>
      <p:ext uri="{BB962C8B-B14F-4D97-AF65-F5344CB8AC3E}">
        <p14:creationId xmlns:p14="http://schemas.microsoft.com/office/powerpoint/2010/main" val="220408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TW" dirty="0"/>
              <a:t>wo-tail</a:t>
            </a:r>
          </a:p>
        </p:txBody>
      </p:sp>
      <p:sp>
        <p:nvSpPr>
          <p:cNvPr id="4" name="Slide Number Placeholder 3"/>
          <p:cNvSpPr>
            <a:spLocks noGrp="1"/>
          </p:cNvSpPr>
          <p:nvPr>
            <p:ph type="sldNum" sz="quarter" idx="5"/>
          </p:nvPr>
        </p:nvSpPr>
        <p:spPr/>
        <p:txBody>
          <a:bodyPr/>
          <a:lstStyle/>
          <a:p>
            <a:pPr>
              <a:defRPr/>
            </a:pPr>
            <a:fld id="{C6C19D79-F25B-4DE1-A858-35C6403AFEB9}" type="slidenum">
              <a:rPr lang="en-US" altLang="zh-TW" smtClean="0"/>
              <a:pPr>
                <a:defRPr/>
              </a:pPr>
              <a:t>7</a:t>
            </a:fld>
            <a:endParaRPr lang="en-US" altLang="zh-TW"/>
          </a:p>
        </p:txBody>
      </p:sp>
    </p:spTree>
    <p:extLst>
      <p:ext uri="{BB962C8B-B14F-4D97-AF65-F5344CB8AC3E}">
        <p14:creationId xmlns:p14="http://schemas.microsoft.com/office/powerpoint/2010/main" val="338221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8">
            <a:extLst>
              <a:ext uri="{FF2B5EF4-FFF2-40B4-BE49-F238E27FC236}">
                <a16:creationId xmlns:a16="http://schemas.microsoft.com/office/drawing/2014/main" id="{A7ABD478-89A3-483C-827F-EE3A7B76C420}"/>
              </a:ext>
            </a:extLst>
          </p:cNvPr>
          <p:cNvSpPr>
            <a:spLocks noChangeShapeType="1"/>
          </p:cNvSpPr>
          <p:nvPr/>
        </p:nvSpPr>
        <p:spPr bwMode="auto">
          <a:xfrm>
            <a:off x="0" y="65532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 name="Rectangle 2"/>
          <p:cNvSpPr>
            <a:spLocks noGrp="1" noChangeArrowheads="1"/>
          </p:cNvSpPr>
          <p:nvPr>
            <p:ph type="ctrTitle"/>
          </p:nvPr>
        </p:nvSpPr>
        <p:spPr>
          <a:xfrm>
            <a:off x="914400" y="2286000"/>
            <a:ext cx="10363200" cy="1143000"/>
          </a:xfrm>
        </p:spPr>
        <p:txBody>
          <a:bodyPr/>
          <a:lstStyle>
            <a:lvl1pPr algn="ctr">
              <a:defRPr/>
            </a:lvl1pPr>
          </a:lstStyle>
          <a:p>
            <a:r>
              <a:rPr lang="en-US"/>
              <a:t>Click to edit Master title style</a:t>
            </a:r>
          </a:p>
        </p:txBody>
      </p:sp>
      <p:sp>
        <p:nvSpPr>
          <p:cNvPr id="6147" name="Rectangle 3"/>
          <p:cNvSpPr>
            <a:spLocks noGrp="1" noChangeArrowheads="1"/>
          </p:cNvSpPr>
          <p:nvPr>
            <p:ph type="subTitle" idx="1"/>
          </p:nvPr>
        </p:nvSpPr>
        <p:spPr>
          <a:xfrm>
            <a:off x="1828800" y="3886200"/>
            <a:ext cx="8534400" cy="1752600"/>
          </a:xfrm>
        </p:spPr>
        <p:txBody>
          <a:bodyPr/>
          <a:lstStyle>
            <a:lvl1pPr algn="ctr">
              <a:defRPr>
                <a:latin typeface="Tahoma" pitchFamily="34" charset="0"/>
              </a:defRPr>
            </a:lvl1pPr>
          </a:lstStyle>
          <a:p>
            <a:r>
              <a:rPr lang="en-US"/>
              <a:t>Click to edit Master subtitle style</a:t>
            </a:r>
          </a:p>
        </p:txBody>
      </p:sp>
      <p:sp>
        <p:nvSpPr>
          <p:cNvPr id="5" name="Rectangle 4">
            <a:extLst>
              <a:ext uri="{FF2B5EF4-FFF2-40B4-BE49-F238E27FC236}">
                <a16:creationId xmlns:a16="http://schemas.microsoft.com/office/drawing/2014/main" id="{60395CC0-369A-4874-A75A-C7B5EB509295}"/>
              </a:ext>
            </a:extLst>
          </p:cNvPr>
          <p:cNvSpPr>
            <a:spLocks noGrp="1" noChangeArrowheads="1"/>
          </p:cNvSpPr>
          <p:nvPr>
            <p:ph type="dt" sz="half" idx="10"/>
          </p:nvPr>
        </p:nvSpPr>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E7977071-8962-44A4-95BA-3765894B14E1}"/>
              </a:ext>
            </a:extLst>
          </p:cNvPr>
          <p:cNvSpPr>
            <a:spLocks noGrp="1" noChangeArrowheads="1"/>
          </p:cNvSpPr>
          <p:nvPr>
            <p:ph type="ftr" sz="quarter" idx="11"/>
          </p:nvPr>
        </p:nvSpPr>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D0E00692-9BE3-48AC-BEA3-226F5C68DA09}"/>
              </a:ext>
            </a:extLst>
          </p:cNvPr>
          <p:cNvSpPr>
            <a:spLocks noGrp="1" noChangeArrowheads="1"/>
          </p:cNvSpPr>
          <p:nvPr>
            <p:ph type="sldNum" sz="quarter" idx="12"/>
          </p:nvPr>
        </p:nvSpPr>
        <p:spPr/>
        <p:txBody>
          <a:bodyPr/>
          <a:lstStyle>
            <a:lvl1pPr>
              <a:defRPr/>
            </a:lvl1pPr>
          </a:lstStyle>
          <a:p>
            <a:pPr>
              <a:defRPr/>
            </a:pPr>
            <a:r>
              <a:rPr lang="en-US" altLang="zh-TW"/>
              <a:t>13.</a:t>
            </a:r>
            <a:fld id="{B3E61BB8-FCE6-4820-90F5-DAFA492669B6}" type="slidenum">
              <a:rPr lang="en-US" altLang="zh-TW"/>
              <a:pPr>
                <a:defRPr/>
              </a:pPr>
              <a:t>‹#›</a:t>
            </a:fld>
            <a:endParaRPr lang="en-US" altLang="zh-TW"/>
          </a:p>
        </p:txBody>
      </p:sp>
    </p:spTree>
    <p:extLst>
      <p:ext uri="{BB962C8B-B14F-4D97-AF65-F5344CB8AC3E}">
        <p14:creationId xmlns:p14="http://schemas.microsoft.com/office/powerpoint/2010/main" val="2998252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800DA4B-CF07-4D4B-9824-CDF196498B85}"/>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E3F4FBB9-88D3-492A-8325-EF3E10DB0C48}"/>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ABDEFDE5-ABE2-4804-9C26-EFB9DBF8F0ED}"/>
              </a:ext>
            </a:extLst>
          </p:cNvPr>
          <p:cNvSpPr>
            <a:spLocks noGrp="1" noChangeArrowheads="1"/>
          </p:cNvSpPr>
          <p:nvPr>
            <p:ph type="sldNum" sz="quarter" idx="12"/>
          </p:nvPr>
        </p:nvSpPr>
        <p:spPr>
          <a:ln/>
        </p:spPr>
        <p:txBody>
          <a:bodyPr/>
          <a:lstStyle>
            <a:lvl1pPr>
              <a:defRPr/>
            </a:lvl1pPr>
          </a:lstStyle>
          <a:p>
            <a:pPr>
              <a:defRPr/>
            </a:pPr>
            <a:r>
              <a:rPr lang="en-US" altLang="zh-TW"/>
              <a:t>13.</a:t>
            </a:r>
            <a:fld id="{0B55C0D4-7F9E-43C0-8969-1723F0B4E1E3}" type="slidenum">
              <a:rPr lang="en-US" altLang="zh-TW"/>
              <a:pPr>
                <a:defRPr/>
              </a:pPr>
              <a:t>‹#›</a:t>
            </a:fld>
            <a:endParaRPr lang="en-US" altLang="zh-TW"/>
          </a:p>
        </p:txBody>
      </p:sp>
    </p:spTree>
    <p:extLst>
      <p:ext uri="{BB962C8B-B14F-4D97-AF65-F5344CB8AC3E}">
        <p14:creationId xmlns:p14="http://schemas.microsoft.com/office/powerpoint/2010/main" val="100879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20200" y="152400"/>
            <a:ext cx="29718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7122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7B7F113-484D-4C3A-8DA3-931F791EE907}"/>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83EA49AC-1937-49D7-82A2-F27222039D1C}"/>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6BCDD774-ADE5-435F-A49C-6ABB47AFC22E}"/>
              </a:ext>
            </a:extLst>
          </p:cNvPr>
          <p:cNvSpPr>
            <a:spLocks noGrp="1" noChangeArrowheads="1"/>
          </p:cNvSpPr>
          <p:nvPr>
            <p:ph type="sldNum" sz="quarter" idx="12"/>
          </p:nvPr>
        </p:nvSpPr>
        <p:spPr>
          <a:ln/>
        </p:spPr>
        <p:txBody>
          <a:bodyPr/>
          <a:lstStyle>
            <a:lvl1pPr>
              <a:defRPr/>
            </a:lvl1pPr>
          </a:lstStyle>
          <a:p>
            <a:pPr>
              <a:defRPr/>
            </a:pPr>
            <a:r>
              <a:rPr lang="en-US" altLang="zh-TW"/>
              <a:t>13.</a:t>
            </a:r>
            <a:fld id="{1BF56DF9-BF44-48C6-A640-BDE14C8E6B1A}" type="slidenum">
              <a:rPr lang="en-US" altLang="zh-TW"/>
              <a:pPr>
                <a:defRPr/>
              </a:pPr>
              <a:t>‹#›</a:t>
            </a:fld>
            <a:endParaRPr lang="en-US" altLang="zh-TW"/>
          </a:p>
        </p:txBody>
      </p:sp>
    </p:spTree>
    <p:extLst>
      <p:ext uri="{BB962C8B-B14F-4D97-AF65-F5344CB8AC3E}">
        <p14:creationId xmlns:p14="http://schemas.microsoft.com/office/powerpoint/2010/main" val="2754716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321734"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09936EC-A2A6-42C3-84D2-A6AB858C5EE6}"/>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CB05A991-8A5B-4471-837C-5F3D61656D47}"/>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35E2A4C7-6D9E-44CD-BC53-CA3AB2C9ED90}"/>
              </a:ext>
            </a:extLst>
          </p:cNvPr>
          <p:cNvSpPr>
            <a:spLocks noGrp="1" noChangeArrowheads="1"/>
          </p:cNvSpPr>
          <p:nvPr>
            <p:ph type="sldNum" sz="quarter" idx="12"/>
          </p:nvPr>
        </p:nvSpPr>
        <p:spPr>
          <a:ln/>
        </p:spPr>
        <p:txBody>
          <a:bodyPr/>
          <a:lstStyle>
            <a:lvl1pPr>
              <a:defRPr/>
            </a:lvl1pPr>
          </a:lstStyle>
          <a:p>
            <a:pPr>
              <a:defRPr/>
            </a:pPr>
            <a:r>
              <a:rPr lang="en-US" altLang="zh-TW"/>
              <a:t>13.</a:t>
            </a:r>
            <a:fld id="{BF35CBF7-4C99-4E2D-A81E-6A7118CC527F}" type="slidenum">
              <a:rPr lang="en-US" altLang="zh-TW"/>
              <a:pPr>
                <a:defRPr/>
              </a:pPr>
              <a:t>‹#›</a:t>
            </a:fld>
            <a:endParaRPr lang="en-US" altLang="zh-TW"/>
          </a:p>
        </p:txBody>
      </p:sp>
    </p:spTree>
    <p:extLst>
      <p:ext uri="{BB962C8B-B14F-4D97-AF65-F5344CB8AC3E}">
        <p14:creationId xmlns:p14="http://schemas.microsoft.com/office/powerpoint/2010/main" val="30813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0F2F68-6329-417E-B5F7-8833A3991C3A}"/>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05795074-2F45-45CA-9C31-2ACB80919B5B}"/>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DB01FDBF-9272-49ED-B811-10FDCA620FC9}"/>
              </a:ext>
            </a:extLst>
          </p:cNvPr>
          <p:cNvSpPr>
            <a:spLocks noGrp="1" noChangeArrowheads="1"/>
          </p:cNvSpPr>
          <p:nvPr>
            <p:ph type="sldNum" sz="quarter" idx="12"/>
          </p:nvPr>
        </p:nvSpPr>
        <p:spPr>
          <a:ln/>
        </p:spPr>
        <p:txBody>
          <a:bodyPr/>
          <a:lstStyle>
            <a:lvl1pPr>
              <a:defRPr/>
            </a:lvl1pPr>
          </a:lstStyle>
          <a:p>
            <a:pPr>
              <a:defRPr/>
            </a:pPr>
            <a:r>
              <a:rPr lang="en-US" altLang="zh-TW"/>
              <a:t>13.</a:t>
            </a:r>
            <a:fld id="{6F9C04E0-2737-4BEA-98DD-330C24CAD04C}" type="slidenum">
              <a:rPr lang="en-US" altLang="zh-TW"/>
              <a:pPr>
                <a:defRPr/>
              </a:pPr>
              <a:t>‹#›</a:t>
            </a:fld>
            <a:endParaRPr lang="en-US" altLang="zh-TW"/>
          </a:p>
        </p:txBody>
      </p:sp>
    </p:spTree>
    <p:extLst>
      <p:ext uri="{BB962C8B-B14F-4D97-AF65-F5344CB8AC3E}">
        <p14:creationId xmlns:p14="http://schemas.microsoft.com/office/powerpoint/2010/main" val="920412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D6BCC86-E0B9-4738-9944-82762DAEF916}"/>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5" name="Rectangle 5">
            <a:extLst>
              <a:ext uri="{FF2B5EF4-FFF2-40B4-BE49-F238E27FC236}">
                <a16:creationId xmlns:a16="http://schemas.microsoft.com/office/drawing/2014/main" id="{AAE0EB62-0674-454C-968A-4DE67C1C0489}"/>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6" name="Rectangle 6">
            <a:extLst>
              <a:ext uri="{FF2B5EF4-FFF2-40B4-BE49-F238E27FC236}">
                <a16:creationId xmlns:a16="http://schemas.microsoft.com/office/drawing/2014/main" id="{BC4D8301-02B3-4C76-AA7D-276568D4B1B0}"/>
              </a:ext>
            </a:extLst>
          </p:cNvPr>
          <p:cNvSpPr>
            <a:spLocks noGrp="1" noChangeArrowheads="1"/>
          </p:cNvSpPr>
          <p:nvPr>
            <p:ph type="sldNum" sz="quarter" idx="12"/>
          </p:nvPr>
        </p:nvSpPr>
        <p:spPr>
          <a:ln/>
        </p:spPr>
        <p:txBody>
          <a:bodyPr/>
          <a:lstStyle>
            <a:lvl1pPr>
              <a:defRPr/>
            </a:lvl1pPr>
          </a:lstStyle>
          <a:p>
            <a:pPr>
              <a:defRPr/>
            </a:pPr>
            <a:r>
              <a:rPr lang="en-US" altLang="zh-TW"/>
              <a:t>13.</a:t>
            </a:r>
            <a:fld id="{7E068E88-B039-473F-B97D-B415A1F8E204}" type="slidenum">
              <a:rPr lang="en-US" altLang="zh-TW"/>
              <a:pPr>
                <a:defRPr/>
              </a:pPr>
              <a:t>‹#›</a:t>
            </a:fld>
            <a:endParaRPr lang="en-US" altLang="zh-TW"/>
          </a:p>
        </p:txBody>
      </p:sp>
    </p:spTree>
    <p:extLst>
      <p:ext uri="{BB962C8B-B14F-4D97-AF65-F5344CB8AC3E}">
        <p14:creationId xmlns:p14="http://schemas.microsoft.com/office/powerpoint/2010/main" val="6738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1734" y="914400"/>
            <a:ext cx="5833533"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58467" y="914400"/>
            <a:ext cx="5833533"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399CCF5-FCC3-499C-89D3-6BA2B9EF1DEA}"/>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4130BB8B-3D99-4BD1-823D-2D4E42BF0B7F}"/>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B518857A-6FF4-4B3D-BFA0-1B130A8C8B4F}"/>
              </a:ext>
            </a:extLst>
          </p:cNvPr>
          <p:cNvSpPr>
            <a:spLocks noGrp="1" noChangeArrowheads="1"/>
          </p:cNvSpPr>
          <p:nvPr>
            <p:ph type="sldNum" sz="quarter" idx="12"/>
          </p:nvPr>
        </p:nvSpPr>
        <p:spPr>
          <a:ln/>
        </p:spPr>
        <p:txBody>
          <a:bodyPr/>
          <a:lstStyle>
            <a:lvl1pPr>
              <a:defRPr/>
            </a:lvl1pPr>
          </a:lstStyle>
          <a:p>
            <a:pPr>
              <a:defRPr/>
            </a:pPr>
            <a:r>
              <a:rPr lang="en-US" altLang="zh-TW"/>
              <a:t>13.</a:t>
            </a:r>
            <a:fld id="{04DE01C3-3C58-4BFB-A798-ECA7A8E754E4}" type="slidenum">
              <a:rPr lang="en-US" altLang="zh-TW"/>
              <a:pPr>
                <a:defRPr/>
              </a:pPr>
              <a:t>‹#›</a:t>
            </a:fld>
            <a:endParaRPr lang="en-US" altLang="zh-TW"/>
          </a:p>
        </p:txBody>
      </p:sp>
    </p:spTree>
    <p:extLst>
      <p:ext uri="{BB962C8B-B14F-4D97-AF65-F5344CB8AC3E}">
        <p14:creationId xmlns:p14="http://schemas.microsoft.com/office/powerpoint/2010/main" val="95064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00C565A9-434B-48CF-8FC6-C88A9ECAF142}"/>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8" name="Rectangle 5">
            <a:extLst>
              <a:ext uri="{FF2B5EF4-FFF2-40B4-BE49-F238E27FC236}">
                <a16:creationId xmlns:a16="http://schemas.microsoft.com/office/drawing/2014/main" id="{0061E1B2-E779-4C7C-83C2-0685CF625A4D}"/>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9" name="Rectangle 6">
            <a:extLst>
              <a:ext uri="{FF2B5EF4-FFF2-40B4-BE49-F238E27FC236}">
                <a16:creationId xmlns:a16="http://schemas.microsoft.com/office/drawing/2014/main" id="{F8CFEDA3-7423-4409-9CB9-05372326A034}"/>
              </a:ext>
            </a:extLst>
          </p:cNvPr>
          <p:cNvSpPr>
            <a:spLocks noGrp="1" noChangeArrowheads="1"/>
          </p:cNvSpPr>
          <p:nvPr>
            <p:ph type="sldNum" sz="quarter" idx="12"/>
          </p:nvPr>
        </p:nvSpPr>
        <p:spPr>
          <a:ln/>
        </p:spPr>
        <p:txBody>
          <a:bodyPr/>
          <a:lstStyle>
            <a:lvl1pPr>
              <a:defRPr/>
            </a:lvl1pPr>
          </a:lstStyle>
          <a:p>
            <a:pPr>
              <a:defRPr/>
            </a:pPr>
            <a:r>
              <a:rPr lang="en-US" altLang="zh-TW"/>
              <a:t>13.</a:t>
            </a:r>
            <a:fld id="{B1ECBCC7-B8F2-4BDA-A1E5-52F51A3E1E51}" type="slidenum">
              <a:rPr lang="en-US" altLang="zh-TW"/>
              <a:pPr>
                <a:defRPr/>
              </a:pPr>
              <a:t>‹#›</a:t>
            </a:fld>
            <a:endParaRPr lang="en-US" altLang="zh-TW"/>
          </a:p>
        </p:txBody>
      </p:sp>
    </p:spTree>
    <p:extLst>
      <p:ext uri="{BB962C8B-B14F-4D97-AF65-F5344CB8AC3E}">
        <p14:creationId xmlns:p14="http://schemas.microsoft.com/office/powerpoint/2010/main" val="74837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2693135-F908-45DA-8C9D-78E3C26B792C}"/>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4" name="Rectangle 5">
            <a:extLst>
              <a:ext uri="{FF2B5EF4-FFF2-40B4-BE49-F238E27FC236}">
                <a16:creationId xmlns:a16="http://schemas.microsoft.com/office/drawing/2014/main" id="{D7F3C17D-7851-4198-A3F8-E47E71996323}"/>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5" name="Rectangle 6">
            <a:extLst>
              <a:ext uri="{FF2B5EF4-FFF2-40B4-BE49-F238E27FC236}">
                <a16:creationId xmlns:a16="http://schemas.microsoft.com/office/drawing/2014/main" id="{F6A68DB4-FE9A-40DB-8FC7-C1F2692F3CDE}"/>
              </a:ext>
            </a:extLst>
          </p:cNvPr>
          <p:cNvSpPr>
            <a:spLocks noGrp="1" noChangeArrowheads="1"/>
          </p:cNvSpPr>
          <p:nvPr>
            <p:ph type="sldNum" sz="quarter" idx="12"/>
          </p:nvPr>
        </p:nvSpPr>
        <p:spPr>
          <a:ln/>
        </p:spPr>
        <p:txBody>
          <a:bodyPr/>
          <a:lstStyle>
            <a:lvl1pPr>
              <a:defRPr/>
            </a:lvl1pPr>
          </a:lstStyle>
          <a:p>
            <a:pPr>
              <a:defRPr/>
            </a:pPr>
            <a:r>
              <a:rPr lang="en-US" altLang="zh-TW"/>
              <a:t>13.</a:t>
            </a:r>
            <a:fld id="{188EC780-6CF9-4DDF-8AAB-890BC3DA82C8}" type="slidenum">
              <a:rPr lang="en-US" altLang="zh-TW"/>
              <a:pPr>
                <a:defRPr/>
              </a:pPr>
              <a:t>‹#›</a:t>
            </a:fld>
            <a:endParaRPr lang="en-US" altLang="zh-TW"/>
          </a:p>
        </p:txBody>
      </p:sp>
    </p:spTree>
    <p:extLst>
      <p:ext uri="{BB962C8B-B14F-4D97-AF65-F5344CB8AC3E}">
        <p14:creationId xmlns:p14="http://schemas.microsoft.com/office/powerpoint/2010/main" val="409729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B9FEE8B-1A98-4B70-8CFB-C62EBEE52128}"/>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3" name="Rectangle 5">
            <a:extLst>
              <a:ext uri="{FF2B5EF4-FFF2-40B4-BE49-F238E27FC236}">
                <a16:creationId xmlns:a16="http://schemas.microsoft.com/office/drawing/2014/main" id="{AD39BD13-9890-4733-B191-2D3FC34E129A}"/>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4" name="Rectangle 6">
            <a:extLst>
              <a:ext uri="{FF2B5EF4-FFF2-40B4-BE49-F238E27FC236}">
                <a16:creationId xmlns:a16="http://schemas.microsoft.com/office/drawing/2014/main" id="{DF531178-B171-4B44-B5CF-391746FC2D5D}"/>
              </a:ext>
            </a:extLst>
          </p:cNvPr>
          <p:cNvSpPr>
            <a:spLocks noGrp="1" noChangeArrowheads="1"/>
          </p:cNvSpPr>
          <p:nvPr>
            <p:ph type="sldNum" sz="quarter" idx="12"/>
          </p:nvPr>
        </p:nvSpPr>
        <p:spPr>
          <a:ln/>
        </p:spPr>
        <p:txBody>
          <a:bodyPr/>
          <a:lstStyle>
            <a:lvl1pPr>
              <a:defRPr/>
            </a:lvl1pPr>
          </a:lstStyle>
          <a:p>
            <a:pPr>
              <a:defRPr/>
            </a:pPr>
            <a:r>
              <a:rPr lang="en-US" altLang="zh-TW"/>
              <a:t>13.</a:t>
            </a:r>
            <a:fld id="{9687B341-6570-47B9-8471-275B9F537EFC}" type="slidenum">
              <a:rPr lang="en-US" altLang="zh-TW"/>
              <a:pPr>
                <a:defRPr/>
              </a:pPr>
              <a:t>‹#›</a:t>
            </a:fld>
            <a:endParaRPr lang="en-US" altLang="zh-TW"/>
          </a:p>
        </p:txBody>
      </p:sp>
    </p:spTree>
    <p:extLst>
      <p:ext uri="{BB962C8B-B14F-4D97-AF65-F5344CB8AC3E}">
        <p14:creationId xmlns:p14="http://schemas.microsoft.com/office/powerpoint/2010/main" val="209599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EBD20A4-73E0-4872-B9ED-2D36455EC5F3}"/>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C7834239-AA58-433E-8B20-C1D8227A3049}"/>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CE0614D5-0D7C-49C5-AEB4-A2835EDAC416}"/>
              </a:ext>
            </a:extLst>
          </p:cNvPr>
          <p:cNvSpPr>
            <a:spLocks noGrp="1" noChangeArrowheads="1"/>
          </p:cNvSpPr>
          <p:nvPr>
            <p:ph type="sldNum" sz="quarter" idx="12"/>
          </p:nvPr>
        </p:nvSpPr>
        <p:spPr>
          <a:ln/>
        </p:spPr>
        <p:txBody>
          <a:bodyPr/>
          <a:lstStyle>
            <a:lvl1pPr>
              <a:defRPr/>
            </a:lvl1pPr>
          </a:lstStyle>
          <a:p>
            <a:pPr>
              <a:defRPr/>
            </a:pPr>
            <a:r>
              <a:rPr lang="en-US" altLang="zh-TW"/>
              <a:t>13.</a:t>
            </a:r>
            <a:fld id="{3C835758-E70F-49D6-A99D-46D9429048DC}" type="slidenum">
              <a:rPr lang="en-US" altLang="zh-TW"/>
              <a:pPr>
                <a:defRPr/>
              </a:pPr>
              <a:t>‹#›</a:t>
            </a:fld>
            <a:endParaRPr lang="en-US" altLang="zh-TW"/>
          </a:p>
        </p:txBody>
      </p:sp>
    </p:spTree>
    <p:extLst>
      <p:ext uri="{BB962C8B-B14F-4D97-AF65-F5344CB8AC3E}">
        <p14:creationId xmlns:p14="http://schemas.microsoft.com/office/powerpoint/2010/main" val="262515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B5BC127-C7B5-46B9-A262-FF6BA0D74C29}"/>
              </a:ext>
            </a:extLst>
          </p:cNvPr>
          <p:cNvSpPr>
            <a:spLocks noGrp="1" noChangeArrowheads="1"/>
          </p:cNvSpPr>
          <p:nvPr>
            <p:ph type="dt" sz="half" idx="10"/>
          </p:nvPr>
        </p:nvSpPr>
        <p:spPr>
          <a:ln/>
        </p:spPr>
        <p:txBody>
          <a:bodyPr/>
          <a:lstStyle>
            <a:lvl1pPr>
              <a:defRPr/>
            </a:lvl1pPr>
          </a:lstStyle>
          <a:p>
            <a:pPr>
              <a:defRPr/>
            </a:pPr>
            <a:endParaRPr lang="zh-TW" altLang="zh-TW"/>
          </a:p>
        </p:txBody>
      </p:sp>
      <p:sp>
        <p:nvSpPr>
          <p:cNvPr id="6" name="Rectangle 5">
            <a:extLst>
              <a:ext uri="{FF2B5EF4-FFF2-40B4-BE49-F238E27FC236}">
                <a16:creationId xmlns:a16="http://schemas.microsoft.com/office/drawing/2014/main" id="{F4047F3F-CEFD-4AEB-B7E9-4ABA7189C1A4}"/>
              </a:ext>
            </a:extLst>
          </p:cNvPr>
          <p:cNvSpPr>
            <a:spLocks noGrp="1" noChangeArrowheads="1"/>
          </p:cNvSpPr>
          <p:nvPr>
            <p:ph type="ftr" sz="quarter" idx="11"/>
          </p:nvPr>
        </p:nvSpPr>
        <p:spPr>
          <a:ln/>
        </p:spPr>
        <p:txBody>
          <a:bodyPr/>
          <a:lstStyle>
            <a:lvl1pPr>
              <a:defRPr/>
            </a:lvl1pPr>
          </a:lstStyle>
          <a:p>
            <a:pPr>
              <a:defRPr/>
            </a:pPr>
            <a:endParaRPr lang="zh-TW" altLang="zh-TW"/>
          </a:p>
        </p:txBody>
      </p:sp>
      <p:sp>
        <p:nvSpPr>
          <p:cNvPr id="7" name="Rectangle 6">
            <a:extLst>
              <a:ext uri="{FF2B5EF4-FFF2-40B4-BE49-F238E27FC236}">
                <a16:creationId xmlns:a16="http://schemas.microsoft.com/office/drawing/2014/main" id="{EC28253A-48D9-4813-9FE0-CDA883932F7C}"/>
              </a:ext>
            </a:extLst>
          </p:cNvPr>
          <p:cNvSpPr>
            <a:spLocks noGrp="1" noChangeArrowheads="1"/>
          </p:cNvSpPr>
          <p:nvPr>
            <p:ph type="sldNum" sz="quarter" idx="12"/>
          </p:nvPr>
        </p:nvSpPr>
        <p:spPr>
          <a:ln/>
        </p:spPr>
        <p:txBody>
          <a:bodyPr/>
          <a:lstStyle>
            <a:lvl1pPr>
              <a:defRPr/>
            </a:lvl1pPr>
          </a:lstStyle>
          <a:p>
            <a:pPr>
              <a:defRPr/>
            </a:pPr>
            <a:r>
              <a:rPr lang="en-US" altLang="zh-TW"/>
              <a:t>13.</a:t>
            </a:r>
            <a:fld id="{921184D7-4EC7-4CA9-9588-4D732076B96B}" type="slidenum">
              <a:rPr lang="en-US" altLang="zh-TW"/>
              <a:pPr>
                <a:defRPr/>
              </a:pPr>
              <a:t>‹#›</a:t>
            </a:fld>
            <a:endParaRPr lang="en-US" altLang="zh-TW"/>
          </a:p>
        </p:txBody>
      </p:sp>
    </p:spTree>
    <p:extLst>
      <p:ext uri="{BB962C8B-B14F-4D97-AF65-F5344CB8AC3E}">
        <p14:creationId xmlns:p14="http://schemas.microsoft.com/office/powerpoint/2010/main" val="1519207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1A462EE-EAB3-4A0D-8F15-A93168AEADD0}"/>
              </a:ext>
            </a:extLst>
          </p:cNvPr>
          <p:cNvSpPr>
            <a:spLocks noGrp="1" noChangeArrowheads="1"/>
          </p:cNvSpPr>
          <p:nvPr>
            <p:ph type="title"/>
          </p:nvPr>
        </p:nvSpPr>
        <p:spPr bwMode="auto">
          <a:xfrm>
            <a:off x="304800" y="152400"/>
            <a:ext cx="1168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27" name="Rectangle 3">
            <a:extLst>
              <a:ext uri="{FF2B5EF4-FFF2-40B4-BE49-F238E27FC236}">
                <a16:creationId xmlns:a16="http://schemas.microsoft.com/office/drawing/2014/main" id="{F58A54B5-5C67-45F0-98E2-7099B793F483}"/>
              </a:ext>
            </a:extLst>
          </p:cNvPr>
          <p:cNvSpPr>
            <a:spLocks noGrp="1" noChangeArrowheads="1"/>
          </p:cNvSpPr>
          <p:nvPr>
            <p:ph type="body" idx="1"/>
          </p:nvPr>
        </p:nvSpPr>
        <p:spPr bwMode="auto">
          <a:xfrm>
            <a:off x="321733" y="914400"/>
            <a:ext cx="1187026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5124" name="Rectangle 4">
            <a:extLst>
              <a:ext uri="{FF2B5EF4-FFF2-40B4-BE49-F238E27FC236}">
                <a16:creationId xmlns:a16="http://schemas.microsoft.com/office/drawing/2014/main" id="{3D39F897-632C-4512-A748-6346FFAAA051}"/>
              </a:ext>
            </a:extLst>
          </p:cNvPr>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atin typeface="Times" pitchFamily="18" charset="0"/>
                <a:ea typeface="新細明體" charset="-120"/>
              </a:defRPr>
            </a:lvl1pPr>
          </a:lstStyle>
          <a:p>
            <a:pPr>
              <a:defRPr/>
            </a:pPr>
            <a:endParaRPr lang="zh-TW" altLang="zh-TW"/>
          </a:p>
        </p:txBody>
      </p:sp>
      <p:sp>
        <p:nvSpPr>
          <p:cNvPr id="5125" name="Rectangle 5">
            <a:extLst>
              <a:ext uri="{FF2B5EF4-FFF2-40B4-BE49-F238E27FC236}">
                <a16:creationId xmlns:a16="http://schemas.microsoft.com/office/drawing/2014/main" id="{91AD5249-F4B6-40B9-B7B4-4EF48D7A61D2}"/>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atin typeface="Times" pitchFamily="18" charset="0"/>
                <a:ea typeface="新細明體" charset="-120"/>
              </a:defRPr>
            </a:lvl1pPr>
          </a:lstStyle>
          <a:p>
            <a:pPr>
              <a:defRPr/>
            </a:pPr>
            <a:endParaRPr lang="zh-TW" altLang="zh-TW"/>
          </a:p>
        </p:txBody>
      </p:sp>
      <p:sp>
        <p:nvSpPr>
          <p:cNvPr id="5126" name="Rectangle 6">
            <a:extLst>
              <a:ext uri="{FF2B5EF4-FFF2-40B4-BE49-F238E27FC236}">
                <a16:creationId xmlns:a16="http://schemas.microsoft.com/office/drawing/2014/main" id="{6769C74C-0143-42B8-8AEB-0DBC07F1BBBD}"/>
              </a:ext>
            </a:extLst>
          </p:cNvPr>
          <p:cNvSpPr>
            <a:spLocks noGrp="1" noChangeArrowheads="1"/>
          </p:cNvSpPr>
          <p:nvPr>
            <p:ph type="sldNum" sz="quarter" idx="4"/>
          </p:nvPr>
        </p:nvSpPr>
        <p:spPr bwMode="auto">
          <a:xfrm>
            <a:off x="9652000" y="6553200"/>
            <a:ext cx="2540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ahoma" panose="020B0604030504040204" pitchFamily="34" charset="0"/>
                <a:ea typeface="新細明體" panose="02020500000000000000" pitchFamily="18" charset="-120"/>
              </a:defRPr>
            </a:lvl1pPr>
          </a:lstStyle>
          <a:p>
            <a:pPr>
              <a:defRPr/>
            </a:pPr>
            <a:r>
              <a:rPr lang="en-US" altLang="zh-TW"/>
              <a:t>13.</a:t>
            </a:r>
            <a:fld id="{8979D0B3-3C4F-425B-8D3C-682C681B92EA}" type="slidenum">
              <a:rPr lang="en-US" altLang="zh-TW"/>
              <a:pPr>
                <a:defRPr/>
              </a:pPr>
              <a:t>‹#›</a:t>
            </a:fld>
            <a:endParaRPr lang="en-US" altLang="zh-TW"/>
          </a:p>
        </p:txBody>
      </p:sp>
      <p:sp>
        <p:nvSpPr>
          <p:cNvPr id="1031" name="Line 8">
            <a:extLst>
              <a:ext uri="{FF2B5EF4-FFF2-40B4-BE49-F238E27FC236}">
                <a16:creationId xmlns:a16="http://schemas.microsoft.com/office/drawing/2014/main" id="{8AA4ADB9-424F-44D1-B79B-218304C9EF20}"/>
              </a:ext>
            </a:extLst>
          </p:cNvPr>
          <p:cNvSpPr>
            <a:spLocks noChangeShapeType="1"/>
          </p:cNvSpPr>
          <p:nvPr/>
        </p:nvSpPr>
        <p:spPr bwMode="auto">
          <a:xfrm>
            <a:off x="0" y="6553200"/>
            <a:ext cx="12192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32" name="Line 9">
            <a:extLst>
              <a:ext uri="{FF2B5EF4-FFF2-40B4-BE49-F238E27FC236}">
                <a16:creationId xmlns:a16="http://schemas.microsoft.com/office/drawing/2014/main" id="{8DD9F30E-7176-4B92-9737-48ABB4621B6D}"/>
              </a:ext>
            </a:extLst>
          </p:cNvPr>
          <p:cNvSpPr>
            <a:spLocks noChangeShapeType="1"/>
          </p:cNvSpPr>
          <p:nvPr/>
        </p:nvSpPr>
        <p:spPr bwMode="auto">
          <a:xfrm>
            <a:off x="304800" y="762000"/>
            <a:ext cx="90424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973"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hyperlink" Target="Hyperlinks/Chapter%2013/Xm13-02.xls" TargetMode="Externa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2.emf"/></Relationships>
</file>

<file path=ppt/slides/_rels/slide2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9.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0.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hyperlink" Target="Hyperlinks/Chapter%2013/Xm13-04.xls" TargetMode="Externa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29.wmf"/><Relationship Id="rId5" Type="http://schemas.openxmlformats.org/officeDocument/2006/relationships/oleObject" Target="../embeddings/oleObject7.bin"/><Relationship Id="rId4" Type="http://schemas.openxmlformats.org/officeDocument/2006/relationships/image" Target="../media/image28.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36.xml"/><Relationship Id="rId4" Type="http://schemas.openxmlformats.org/officeDocument/2006/relationships/image" Target="../media/image30.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37.x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3" Type="http://schemas.openxmlformats.org/officeDocument/2006/relationships/hyperlink" Target="Hyperlinks/Chapter%2013/Xm13-05.xls" TargetMode="Externa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1.x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42.xml"/><Relationship Id="rId5" Type="http://schemas.openxmlformats.org/officeDocument/2006/relationships/image" Target="../media/image35.png"/><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4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8.xml"/></Relationships>
</file>

<file path=ppt/slides/_rels/slide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12.xml"/><Relationship Id="rId1" Type="http://schemas.openxmlformats.org/officeDocument/2006/relationships/tags" Target="../tags/tag49.xml"/><Relationship Id="rId5" Type="http://schemas.openxmlformats.org/officeDocument/2006/relationships/image" Target="../media/image41.emf"/><Relationship Id="rId4" Type="http://schemas.openxmlformats.org/officeDocument/2006/relationships/oleObject" Target="../embeddings/oleObject10.bin"/></Relationships>
</file>

<file path=ppt/slides/_rels/slide5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5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image" Target="../media/image43.png"/></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5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2.xml"/><Relationship Id="rId1" Type="http://schemas.openxmlformats.org/officeDocument/2006/relationships/tags" Target="../tags/tag59.xml"/><Relationship Id="rId4" Type="http://schemas.openxmlformats.org/officeDocument/2006/relationships/image" Target="../media/image51.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2.xml"/><Relationship Id="rId1" Type="http://schemas.openxmlformats.org/officeDocument/2006/relationships/tags" Target="../tags/tag61.xml"/><Relationship Id="rId4" Type="http://schemas.openxmlformats.org/officeDocument/2006/relationships/image" Target="../media/image53.png"/></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6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3.png"/></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2.xml"/><Relationship Id="rId1" Type="http://schemas.openxmlformats.org/officeDocument/2006/relationships/tags" Target="../tags/tag63.xml"/><Relationship Id="rId4" Type="http://schemas.openxmlformats.org/officeDocument/2006/relationships/image" Target="../media/image53.png"/></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59.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69.xml.rels><?xml version="1.0" encoding="UTF-8" standalone="yes"?>
<Relationships xmlns="http://schemas.openxmlformats.org/package/2006/relationships"><Relationship Id="rId3" Type="http://schemas.openxmlformats.org/officeDocument/2006/relationships/hyperlink" Target="Hyperlinks/Chapter%2013/Xm13-09.xls" TargetMode="Externa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60.wmf"/></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79.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hyperlink" Target="../../../../Program%20Files/TurningPoint/2003/Questions.html" TargetMode="External"/><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8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61.png"/></Relationships>
</file>

<file path=ppt/slides/_rels/slide8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AF054C2-EE2D-4226-B30B-17BC10FAF3F6}"/>
              </a:ext>
            </a:extLst>
          </p:cNvPr>
          <p:cNvSpPr>
            <a:spLocks noGrp="1" noChangeArrowheads="1"/>
          </p:cNvSpPr>
          <p:nvPr>
            <p:ph type="ctrTitle"/>
          </p:nvPr>
        </p:nvSpPr>
        <p:spPr/>
        <p:txBody>
          <a:bodyPr/>
          <a:lstStyle/>
          <a:p>
            <a:pPr eaLnBrk="1" hangingPunct="1"/>
            <a:r>
              <a:rPr lang="en-US" altLang="zh-TW" b="1">
                <a:ea typeface="新細明體" panose="02020500000000000000" pitchFamily="18" charset="-120"/>
              </a:rPr>
              <a:t>Chapter 13</a:t>
            </a:r>
          </a:p>
        </p:txBody>
      </p:sp>
      <p:sp>
        <p:nvSpPr>
          <p:cNvPr id="5123" name="Rectangle 3">
            <a:extLst>
              <a:ext uri="{FF2B5EF4-FFF2-40B4-BE49-F238E27FC236}">
                <a16:creationId xmlns:a16="http://schemas.microsoft.com/office/drawing/2014/main" id="{43F6570C-A89C-4EC1-BDD2-C6CF8F89D699}"/>
              </a:ext>
            </a:extLst>
          </p:cNvPr>
          <p:cNvSpPr>
            <a:spLocks noGrp="1" noChangeArrowheads="1"/>
          </p:cNvSpPr>
          <p:nvPr>
            <p:ph type="subTitle" idx="1"/>
          </p:nvPr>
        </p:nvSpPr>
        <p:spPr/>
        <p:txBody>
          <a:bodyPr/>
          <a:lstStyle/>
          <a:p>
            <a:pPr marL="0" indent="0" eaLnBrk="1" hangingPunct="1">
              <a:buNone/>
            </a:pPr>
            <a:r>
              <a:rPr lang="en-US" altLang="zh-TW" b="1">
                <a:ea typeface="新細明體" panose="02020500000000000000" pitchFamily="18" charset="-120"/>
              </a:rPr>
              <a:t>Inference About Comparing</a:t>
            </a:r>
          </a:p>
          <a:p>
            <a:pPr marL="0" indent="0" eaLnBrk="1" hangingPunct="1">
              <a:buNone/>
            </a:pPr>
            <a:r>
              <a:rPr lang="en-US" altLang="zh-TW" b="1">
                <a:ea typeface="新細明體" panose="02020500000000000000" pitchFamily="18" charset="-120"/>
              </a:rPr>
              <a:t>Two Populations</a:t>
            </a:r>
          </a:p>
        </p:txBody>
      </p:sp>
      <p:sp>
        <p:nvSpPr>
          <p:cNvPr id="5124" name="Slide Number Placeholder 3">
            <a:extLst>
              <a:ext uri="{FF2B5EF4-FFF2-40B4-BE49-F238E27FC236}">
                <a16:creationId xmlns:a16="http://schemas.microsoft.com/office/drawing/2014/main" id="{104D3CE2-4345-48A1-B3F1-803DE60BB8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AA9AABB-0C4F-4FA7-8D76-5076C6F9F01B}" type="slidenum">
              <a:rPr lang="en-US" altLang="zh-TW" sz="1200">
                <a:latin typeface="Tahoma" panose="020B0604030504040204" pitchFamily="34" charset="0"/>
              </a:rPr>
              <a:pPr>
                <a:spcBef>
                  <a:spcPct val="0"/>
                </a:spcBef>
                <a:buFontTx/>
                <a:buNone/>
              </a:pPr>
              <a:t>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8C23C73-E1FA-4C97-910A-957ADCA4168C}"/>
              </a:ext>
            </a:extLst>
          </p:cNvPr>
          <p:cNvSpPr>
            <a:spLocks noGrp="1" noChangeArrowheads="1"/>
          </p:cNvSpPr>
          <p:nvPr>
            <p:ph type="title"/>
          </p:nvPr>
        </p:nvSpPr>
        <p:spPr/>
        <p:txBody>
          <a:bodyPr/>
          <a:lstStyle/>
          <a:p>
            <a:pPr eaLnBrk="1" hangingPunct="1"/>
            <a:r>
              <a:rPr lang="en-US" altLang="zh-TW" sz="3200" b="1">
                <a:ea typeface="新細明體" panose="02020500000000000000" pitchFamily="18" charset="-120"/>
              </a:rPr>
              <a:t>Testing the Population Variances</a:t>
            </a:r>
            <a:endParaRPr lang="en-US" altLang="zh-TW" sz="3200">
              <a:ea typeface="新細明體" panose="02020500000000000000" pitchFamily="18" charset="-120"/>
            </a:endParaRPr>
          </a:p>
        </p:txBody>
      </p:sp>
      <p:sp>
        <p:nvSpPr>
          <p:cNvPr id="17411" name="Rectangle 3">
            <a:extLst>
              <a:ext uri="{FF2B5EF4-FFF2-40B4-BE49-F238E27FC236}">
                <a16:creationId xmlns:a16="http://schemas.microsoft.com/office/drawing/2014/main" id="{57288783-345A-487C-9BE3-FB857D1E4382}"/>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This is a two-tail test so that the rejection region is</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                                       or  </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p:txBody>
      </p:sp>
      <p:graphicFrame>
        <p:nvGraphicFramePr>
          <p:cNvPr id="17412" name="Object 2">
            <a:extLst>
              <a:ext uri="{FF2B5EF4-FFF2-40B4-BE49-F238E27FC236}">
                <a16:creationId xmlns:a16="http://schemas.microsoft.com/office/drawing/2014/main" id="{4268617F-83BB-4AD8-A570-E18ABF703816}"/>
              </a:ext>
            </a:extLst>
          </p:cNvPr>
          <p:cNvGraphicFramePr>
            <a:graphicFrameLocks noChangeAspect="1"/>
          </p:cNvGraphicFramePr>
          <p:nvPr/>
        </p:nvGraphicFramePr>
        <p:xfrm>
          <a:off x="1143000" y="1828800"/>
          <a:ext cx="2236788" cy="685800"/>
        </p:xfrm>
        <a:graphic>
          <a:graphicData uri="http://schemas.openxmlformats.org/presentationml/2006/ole">
            <mc:AlternateContent xmlns:mc="http://schemas.openxmlformats.org/markup-compatibility/2006">
              <mc:Choice xmlns:v="urn:schemas-microsoft-com:vml" Requires="v">
                <p:oleObj name="Equation" r:id="rId2" imgW="714583" imgH="218466" progId="Equation.3">
                  <p:embed/>
                </p:oleObj>
              </mc:Choice>
              <mc:Fallback>
                <p:oleObj name="Equation" r:id="rId2" imgW="714583" imgH="218466" progId="Equation.3">
                  <p:embed/>
                  <p:pic>
                    <p:nvPicPr>
                      <p:cNvPr id="17412" name="Object 2">
                        <a:extLst>
                          <a:ext uri="{FF2B5EF4-FFF2-40B4-BE49-F238E27FC236}">
                            <a16:creationId xmlns:a16="http://schemas.microsoft.com/office/drawing/2014/main" id="{4268617F-83BB-4AD8-A570-E18ABF703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22367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3">
            <a:extLst>
              <a:ext uri="{FF2B5EF4-FFF2-40B4-BE49-F238E27FC236}">
                <a16:creationId xmlns:a16="http://schemas.microsoft.com/office/drawing/2014/main" id="{E7A06F1F-C918-475C-B46D-CDE0FF485C51}"/>
              </a:ext>
            </a:extLst>
          </p:cNvPr>
          <p:cNvGraphicFramePr>
            <a:graphicFrameLocks noChangeAspect="1"/>
          </p:cNvGraphicFramePr>
          <p:nvPr/>
        </p:nvGraphicFramePr>
        <p:xfrm>
          <a:off x="4800600" y="1905000"/>
          <a:ext cx="2200275" cy="609600"/>
        </p:xfrm>
        <a:graphic>
          <a:graphicData uri="http://schemas.openxmlformats.org/presentationml/2006/ole">
            <mc:AlternateContent xmlns:mc="http://schemas.openxmlformats.org/markup-compatibility/2006">
              <mc:Choice xmlns:v="urn:schemas-microsoft-com:vml" Requires="v">
                <p:oleObj name="Equation" r:id="rId4" imgW="790618" imgH="218466" progId="Equation.3">
                  <p:embed/>
                </p:oleObj>
              </mc:Choice>
              <mc:Fallback>
                <p:oleObj name="Equation" r:id="rId4" imgW="790618" imgH="218466" progId="Equation.3">
                  <p:embed/>
                  <p:pic>
                    <p:nvPicPr>
                      <p:cNvPr id="17413" name="Object 3">
                        <a:extLst>
                          <a:ext uri="{FF2B5EF4-FFF2-40B4-BE49-F238E27FC236}">
                            <a16:creationId xmlns:a16="http://schemas.microsoft.com/office/drawing/2014/main" id="{E7A06F1F-C918-475C-B46D-CDE0FF485C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5000"/>
                        <a:ext cx="2200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Slide Number Placeholder 5">
            <a:extLst>
              <a:ext uri="{FF2B5EF4-FFF2-40B4-BE49-F238E27FC236}">
                <a16:creationId xmlns:a16="http://schemas.microsoft.com/office/drawing/2014/main" id="{4443C3DC-78C7-475B-989D-6C3355C3E9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5E05100-17B3-40C3-96B5-8096A363AD62}" type="slidenum">
              <a:rPr lang="en-US" altLang="zh-TW" sz="1200">
                <a:latin typeface="Tahoma" panose="020B0604030504040204" pitchFamily="34" charset="0"/>
              </a:rPr>
              <a:pPr>
                <a:spcBef>
                  <a:spcPct val="0"/>
                </a:spcBef>
                <a:buFontTx/>
                <a:buNone/>
              </a:pPr>
              <a:t>10</a:t>
            </a:fld>
            <a:endParaRPr lang="en-US" altLang="zh-TW" sz="12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391980-F906-4DF3-B68F-30CABD891F9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                            </a:t>
            </a:r>
          </a:p>
        </p:txBody>
      </p:sp>
      <p:sp>
        <p:nvSpPr>
          <p:cNvPr id="30723" name="Rectangle 3">
            <a:extLst>
              <a:ext uri="{FF2B5EF4-FFF2-40B4-BE49-F238E27FC236}">
                <a16:creationId xmlns:a16="http://schemas.microsoft.com/office/drawing/2014/main" id="{5846604C-6220-48D8-88E6-6816EF255E2A}"/>
              </a:ext>
            </a:extLst>
          </p:cNvPr>
          <p:cNvSpPr>
            <a:spLocks noGrp="1" noChangeArrowheads="1"/>
          </p:cNvSpPr>
          <p:nvPr>
            <p:ph type="body" idx="1"/>
          </p:nvPr>
        </p:nvSpPr>
        <p:spPr>
          <a:xfrm>
            <a:off x="321733" y="914400"/>
            <a:ext cx="9050867" cy="5486400"/>
          </a:xfrm>
        </p:spPr>
        <p:txBody>
          <a:bodyPr/>
          <a:lstStyle/>
          <a:p>
            <a:pPr marL="0" indent="0" eaLnBrk="1" hangingPunct="1">
              <a:lnSpc>
                <a:spcPct val="90000"/>
              </a:lnSpc>
              <a:buNone/>
            </a:pPr>
            <a:r>
              <a:rPr lang="en-US" altLang="zh-TW" dirty="0">
                <a:ea typeface="新細明體" panose="02020500000000000000" pitchFamily="18" charset="-120"/>
              </a:rPr>
              <a:t>What happens to the family-run business when the boss’s son or daughter takes over?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Does the business do better after the change if the new boss is the offspring of the owner or does the business do better when an outsider is made chief executive officer (CEO)?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In pursuit of an answer researchers randomly selected 140 firms between 1994 and 2002, 30% of which passed ownership to an offspring and 70% appointed an outsider as CEO. </a:t>
            </a:r>
          </a:p>
        </p:txBody>
      </p:sp>
      <p:sp>
        <p:nvSpPr>
          <p:cNvPr id="30724" name="Slide Number Placeholder 3">
            <a:extLst>
              <a:ext uri="{FF2B5EF4-FFF2-40B4-BE49-F238E27FC236}">
                <a16:creationId xmlns:a16="http://schemas.microsoft.com/office/drawing/2014/main" id="{E99E1785-C192-4E4C-A130-C3CDBB94B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FF85C84-31F0-446A-938A-6F1D26F8B3B4}" type="slidenum">
              <a:rPr lang="en-US" altLang="zh-TW" sz="1200">
                <a:latin typeface="Tahoma" panose="020B0604030504040204" pitchFamily="34" charset="0"/>
              </a:rPr>
              <a:pPr>
                <a:spcBef>
                  <a:spcPct val="0"/>
                </a:spcBef>
                <a:buFontTx/>
                <a:buNone/>
              </a:pPr>
              <a:t>11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EC12B2F-A92B-499F-8425-FA5C5F64ACA1}"/>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1747" name="Rectangle 3">
            <a:extLst>
              <a:ext uri="{FF2B5EF4-FFF2-40B4-BE49-F238E27FC236}">
                <a16:creationId xmlns:a16="http://schemas.microsoft.com/office/drawing/2014/main" id="{7B8BEDC0-F3F1-46D3-84E2-A24E3B43983D}"/>
              </a:ext>
            </a:extLst>
          </p:cNvPr>
          <p:cNvSpPr>
            <a:spLocks noGrp="1" noChangeArrowheads="1"/>
          </p:cNvSpPr>
          <p:nvPr>
            <p:ph type="body" idx="1"/>
          </p:nvPr>
        </p:nvSpPr>
        <p:spPr>
          <a:xfrm>
            <a:off x="321733" y="914400"/>
            <a:ext cx="10117667" cy="5486400"/>
          </a:xfrm>
        </p:spPr>
        <p:txBody>
          <a:bodyPr/>
          <a:lstStyle/>
          <a:p>
            <a:pPr marL="0" indent="0" eaLnBrk="1" hangingPunct="1">
              <a:lnSpc>
                <a:spcPct val="90000"/>
              </a:lnSpc>
              <a:buNone/>
            </a:pPr>
            <a:r>
              <a:rPr lang="en-US" altLang="zh-TW" dirty="0">
                <a:ea typeface="新細明體" panose="02020500000000000000" pitchFamily="18" charset="-120"/>
              </a:rPr>
              <a:t>For each company the researchers calculated the operating income as a proportion of assets in the year before and the year after the new CEO took over.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The change (operating income after – operating income before) in this variable was recorded.		 </a:t>
            </a:r>
            <a:r>
              <a:rPr lang="en-US" altLang="zh-TW" dirty="0">
                <a:ea typeface="新細明體" panose="02020500000000000000" pitchFamily="18" charset="-120"/>
                <a:hlinkClick r:id="rId3" action="ppaction://hlinkfile"/>
              </a:rPr>
              <a:t>Xm13-02</a:t>
            </a:r>
            <a:endParaRPr lang="en-US" altLang="zh-TW" dirty="0">
              <a:ea typeface="新細明體" panose="02020500000000000000" pitchFamily="18" charset="-120"/>
            </a:endParaRP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Do these data allow us to infer that the effect of making an offspring CEO is different from the effect of hiring an outsider as CEO?</a:t>
            </a:r>
          </a:p>
          <a:p>
            <a:pPr marL="0" indent="0" eaLnBrk="1" hangingPunct="1">
              <a:lnSpc>
                <a:spcPct val="90000"/>
              </a:lnSpc>
              <a:buNone/>
            </a:pPr>
            <a:endParaRPr lang="en-US" altLang="zh-TW" dirty="0">
              <a:ea typeface="新細明體" panose="02020500000000000000" pitchFamily="18" charset="-120"/>
            </a:endParaRPr>
          </a:p>
        </p:txBody>
      </p:sp>
      <p:sp>
        <p:nvSpPr>
          <p:cNvPr id="31748" name="Slide Number Placeholder 3">
            <a:extLst>
              <a:ext uri="{FF2B5EF4-FFF2-40B4-BE49-F238E27FC236}">
                <a16:creationId xmlns:a16="http://schemas.microsoft.com/office/drawing/2014/main" id="{152CFDC2-FDD3-49F4-9072-6066733EF3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3EB75ED-19E6-4F61-8E4C-A90587765036}" type="slidenum">
              <a:rPr lang="en-US" altLang="zh-TW" sz="1200">
                <a:latin typeface="Tahoma" panose="020B0604030504040204" pitchFamily="34" charset="0"/>
              </a:rPr>
              <a:pPr>
                <a:spcBef>
                  <a:spcPct val="0"/>
                </a:spcBef>
                <a:buFontTx/>
                <a:buNone/>
              </a:pPr>
              <a:t>12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748CE20-0C5F-4175-BD20-9400C5E87E6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2771" name="Rectangle 3">
            <a:extLst>
              <a:ext uri="{FF2B5EF4-FFF2-40B4-BE49-F238E27FC236}">
                <a16:creationId xmlns:a16="http://schemas.microsoft.com/office/drawing/2014/main" id="{8B329954-9F54-4F8A-B23D-96CFCFE5516E}"/>
              </a:ext>
            </a:extLst>
          </p:cNvPr>
          <p:cNvSpPr>
            <a:spLocks noGrp="1" noChangeArrowheads="1"/>
          </p:cNvSpPr>
          <p:nvPr>
            <p:ph type="body" idx="1"/>
          </p:nvPr>
        </p:nvSpPr>
        <p:spPr>
          <a:xfrm>
            <a:off x="321733" y="914400"/>
            <a:ext cx="10346267" cy="5486400"/>
          </a:xfrm>
        </p:spPr>
        <p:txBody>
          <a:bodyPr/>
          <a:lstStyle/>
          <a:p>
            <a:pPr marL="0" indent="0" eaLnBrk="1" hangingPunct="1">
              <a:buNone/>
            </a:pPr>
            <a:r>
              <a:rPr lang="en-US" altLang="zh-TW" dirty="0">
                <a:ea typeface="新細明體" panose="02020500000000000000" pitchFamily="18" charset="-120"/>
              </a:rPr>
              <a:t>The problem objective is to compare two populations.</a:t>
            </a:r>
          </a:p>
          <a:p>
            <a:pPr marL="0" indent="0" eaLnBrk="1" hangingPunct="1">
              <a:buNone/>
            </a:pPr>
            <a:r>
              <a:rPr lang="en-US" altLang="zh-TW" dirty="0">
                <a:ea typeface="新細明體" panose="02020500000000000000" pitchFamily="18" charset="-120"/>
              </a:rPr>
              <a:t>Population 1: Operating income of companies whose CEO is an offspring of the previous CEO</a:t>
            </a:r>
          </a:p>
          <a:p>
            <a:pPr marL="0" indent="0" eaLnBrk="1" hangingPunct="1">
              <a:buNone/>
            </a:pPr>
            <a:r>
              <a:rPr lang="en-US" altLang="zh-TW" dirty="0">
                <a:ea typeface="新細明體" panose="02020500000000000000" pitchFamily="18" charset="-120"/>
              </a:rPr>
              <a:t>Population 2: Operating income of companies whose CEO is an outsider</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data type is interval (operating incomes).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Thus, the parameter to be tested is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where µ</a:t>
            </a:r>
            <a:r>
              <a:rPr lang="en-US" altLang="zh-TW" baseline="-25000" dirty="0">
                <a:ea typeface="新細明體" panose="02020500000000000000" pitchFamily="18" charset="-120"/>
              </a:rPr>
              <a:t>1</a:t>
            </a:r>
            <a:r>
              <a:rPr lang="en-US" altLang="zh-TW" dirty="0">
                <a:ea typeface="新細明體" panose="02020500000000000000" pitchFamily="18" charset="-120"/>
              </a:rPr>
              <a:t> = mean operating income for population 1 and µ</a:t>
            </a:r>
            <a:r>
              <a:rPr lang="en-US" altLang="zh-TW" baseline="-25000" dirty="0">
                <a:ea typeface="新細明體" panose="02020500000000000000" pitchFamily="18" charset="-120"/>
              </a:rPr>
              <a:t>2</a:t>
            </a:r>
            <a:r>
              <a:rPr lang="en-US" altLang="zh-TW" dirty="0">
                <a:ea typeface="新細明體" panose="02020500000000000000" pitchFamily="18" charset="-120"/>
              </a:rPr>
              <a:t> = mean operating income for population 2.</a:t>
            </a:r>
          </a:p>
        </p:txBody>
      </p:sp>
      <p:sp>
        <p:nvSpPr>
          <p:cNvPr id="32773" name="Slide Number Placeholder 4">
            <a:extLst>
              <a:ext uri="{FF2B5EF4-FFF2-40B4-BE49-F238E27FC236}">
                <a16:creationId xmlns:a16="http://schemas.microsoft.com/office/drawing/2014/main" id="{6DC59FD2-1AEF-4749-A6EB-4FD1639379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7EC6C467-FFA8-4C35-8B51-C80453F7CA3A}" type="slidenum">
              <a:rPr lang="en-US" altLang="zh-TW" sz="1200">
                <a:latin typeface="Tahoma" panose="020B0604030504040204" pitchFamily="34" charset="0"/>
              </a:rPr>
              <a:pPr>
                <a:spcBef>
                  <a:spcPct val="0"/>
                </a:spcBef>
                <a:buFontTx/>
                <a:buNone/>
              </a:pPr>
              <a:t>13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F4631AF-2540-4347-B6D6-4E81993BCC0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3795" name="Rectangle 3">
            <a:extLst>
              <a:ext uri="{FF2B5EF4-FFF2-40B4-BE49-F238E27FC236}">
                <a16:creationId xmlns:a16="http://schemas.microsoft.com/office/drawing/2014/main" id="{A1B84689-76AB-4F14-B2D3-42979438A126}"/>
              </a:ext>
            </a:extLst>
          </p:cNvPr>
          <p:cNvSpPr>
            <a:spLocks noGrp="1" noChangeArrowheads="1"/>
          </p:cNvSpPr>
          <p:nvPr>
            <p:ph type="body" idx="1"/>
          </p:nvPr>
        </p:nvSpPr>
        <p:spPr>
          <a:xfrm>
            <a:off x="321733" y="914400"/>
            <a:ext cx="9889067" cy="5486400"/>
          </a:xfrm>
        </p:spPr>
        <p:txBody>
          <a:bodyPr/>
          <a:lstStyle/>
          <a:p>
            <a:pPr marL="0" indent="0" eaLnBrk="1" hangingPunct="1">
              <a:buNone/>
            </a:pPr>
            <a:r>
              <a:rPr lang="en-US" altLang="zh-TW" dirty="0">
                <a:ea typeface="新細明體" panose="02020500000000000000" pitchFamily="18" charset="-120"/>
              </a:rPr>
              <a:t>We want to determine whether there is enough statistical evidence to infer that µ</a:t>
            </a:r>
            <a:r>
              <a:rPr lang="en-US" altLang="zh-TW" baseline="-25000" dirty="0">
                <a:ea typeface="新細明體" panose="02020500000000000000" pitchFamily="18" charset="-120"/>
              </a:rPr>
              <a:t>1</a:t>
            </a:r>
            <a:r>
              <a:rPr lang="en-US" altLang="zh-TW" dirty="0">
                <a:ea typeface="新細明體" panose="02020500000000000000" pitchFamily="18" charset="-120"/>
              </a:rPr>
              <a:t> is different from µ</a:t>
            </a:r>
            <a:r>
              <a:rPr lang="en-US" altLang="zh-TW" baseline="-25000" dirty="0">
                <a:ea typeface="新細明體" panose="02020500000000000000" pitchFamily="18" charset="-120"/>
              </a:rPr>
              <a:t>2</a:t>
            </a:r>
            <a:r>
              <a:rPr lang="en-US" altLang="zh-TW" dirty="0">
                <a:ea typeface="新細明體" panose="02020500000000000000" pitchFamily="18" charset="-120"/>
              </a:rPr>
              <a:t>. That is, that </a:t>
            </a:r>
          </a:p>
          <a:p>
            <a:pPr marL="0" indent="0" eaLnBrk="1" hangingPunct="1">
              <a:buNone/>
            </a:pP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is not equal to 0. Thus, </a:t>
            </a:r>
          </a:p>
          <a:p>
            <a:pPr marL="0" indent="0" eaLnBrk="1" hangingPunct="1">
              <a:buNone/>
            </a:pP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 0</a:t>
            </a:r>
          </a:p>
          <a:p>
            <a:pPr marL="0" indent="0" eaLnBrk="1" hangingPunct="1">
              <a:buNone/>
            </a:pPr>
            <a:r>
              <a:rPr lang="en-US" altLang="zh-TW" dirty="0">
                <a:ea typeface="新細明體" panose="02020500000000000000" pitchFamily="18" charset="-120"/>
              </a:rPr>
              <a:t>and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 0</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sz="2000" b="1" i="1"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need to determine whether to use the equal-variances or unequal-variances t –test of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a:t>
            </a:r>
          </a:p>
        </p:txBody>
      </p:sp>
      <p:sp>
        <p:nvSpPr>
          <p:cNvPr id="33797" name="Slide Number Placeholder 4">
            <a:extLst>
              <a:ext uri="{FF2B5EF4-FFF2-40B4-BE49-F238E27FC236}">
                <a16:creationId xmlns:a16="http://schemas.microsoft.com/office/drawing/2014/main" id="{2A14601A-74B7-4B66-B0A4-763C489C61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E66BA219-712F-4F52-A753-F02D4A2FB202}" type="slidenum">
              <a:rPr lang="en-US" altLang="zh-TW" sz="1200">
                <a:latin typeface="Tahoma" panose="020B0604030504040204" pitchFamily="34" charset="0"/>
              </a:rPr>
              <a:pPr>
                <a:spcBef>
                  <a:spcPct val="0"/>
                </a:spcBef>
                <a:buFontTx/>
                <a:buNone/>
              </a:pPr>
              <a:t>14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29F384C-0142-4731-B103-264325318FB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4819" name="Rectangle 3">
            <a:extLst>
              <a:ext uri="{FF2B5EF4-FFF2-40B4-BE49-F238E27FC236}">
                <a16:creationId xmlns:a16="http://schemas.microsoft.com/office/drawing/2014/main" id="{8F3211B1-D03F-46F8-986B-C03F01333592}"/>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sz="2400" dirty="0">
                <a:ea typeface="新細明體" panose="02020500000000000000" pitchFamily="18" charset="-120"/>
              </a:rPr>
              <a:t>To decide which t-test to apply we conduct the F-test of </a:t>
            </a:r>
            <a:r>
              <a:rPr lang="el-GR" altLang="zh-TW" sz="2400" dirty="0"/>
              <a:t>σ</a:t>
            </a:r>
            <a:r>
              <a:rPr lang="en-US" altLang="zh-TW" sz="2400" baseline="-25000" dirty="0">
                <a:ea typeface="新細明體" panose="02020500000000000000" pitchFamily="18" charset="-120"/>
              </a:rPr>
              <a:t>1</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a:t>
            </a:r>
            <a:r>
              <a:rPr lang="el-GR" altLang="zh-TW" sz="2400" dirty="0"/>
              <a:t>σ</a:t>
            </a:r>
            <a:r>
              <a:rPr lang="en-US" altLang="zh-TW" sz="2400" baseline="-25000" dirty="0">
                <a:ea typeface="新細明體" panose="02020500000000000000" pitchFamily="18" charset="-120"/>
              </a:rPr>
              <a:t>2</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a:t>
            </a:r>
          </a:p>
          <a:p>
            <a:pPr marL="0" indent="0" eaLnBrk="1" hangingPunct="1">
              <a:buNone/>
            </a:pPr>
            <a:r>
              <a:rPr lang="en-US" altLang="zh-TW" sz="2400" dirty="0">
                <a:ea typeface="新細明體" panose="02020500000000000000" pitchFamily="18" charset="-120"/>
              </a:rPr>
              <a:t>From the data we calculated the following statistics.</a:t>
            </a:r>
          </a:p>
          <a:p>
            <a:pPr marL="0" indent="0" eaLnBrk="1" hangingPunct="1">
              <a:buNone/>
            </a:pPr>
            <a:r>
              <a:rPr lang="en-US" altLang="zh-TW" sz="2400" dirty="0">
                <a:ea typeface="新細明體" panose="02020500000000000000" pitchFamily="18" charset="-120"/>
              </a:rPr>
              <a:t>	</a:t>
            </a:r>
          </a:p>
          <a:p>
            <a:pPr marL="0" indent="0" eaLnBrk="1" hangingPunct="1">
              <a:buNone/>
            </a:pPr>
            <a:r>
              <a:rPr lang="en-US" altLang="zh-TW" sz="2400" dirty="0">
                <a:ea typeface="新細明體" panose="02020500000000000000" pitchFamily="18" charset="-120"/>
              </a:rPr>
              <a:t>	s</a:t>
            </a:r>
            <a:r>
              <a:rPr lang="en-US" altLang="zh-TW" sz="2400" baseline="-25000" dirty="0">
                <a:ea typeface="新細明體" panose="02020500000000000000" pitchFamily="18" charset="-120"/>
              </a:rPr>
              <a:t>1</a:t>
            </a:r>
            <a:r>
              <a:rPr lang="en-US" altLang="zh-TW" sz="2400" baseline="30000" dirty="0">
                <a:ea typeface="新細明體" panose="02020500000000000000" pitchFamily="18" charset="-120"/>
              </a:rPr>
              <a:t>2</a:t>
            </a:r>
            <a:r>
              <a:rPr lang="en-US" altLang="zh-TW" sz="2400" dirty="0">
                <a:ea typeface="新細明體" panose="02020500000000000000" pitchFamily="18" charset="-120"/>
              </a:rPr>
              <a:t> =  3.79 and s</a:t>
            </a:r>
            <a:r>
              <a:rPr lang="en-US" altLang="zh-TW" sz="2400" baseline="-25000" dirty="0">
                <a:ea typeface="新細明體" panose="02020500000000000000" pitchFamily="18" charset="-120"/>
              </a:rPr>
              <a:t>2</a:t>
            </a:r>
            <a:r>
              <a:rPr lang="en-US" altLang="zh-TW" sz="2400" baseline="30000" dirty="0">
                <a:ea typeface="新細明體" panose="02020500000000000000" pitchFamily="18" charset="-120"/>
              </a:rPr>
              <a:t>2 </a:t>
            </a:r>
            <a:r>
              <a:rPr lang="en-US" altLang="zh-TW" sz="2400" dirty="0">
                <a:ea typeface="新細明體" panose="02020500000000000000" pitchFamily="18" charset="-120"/>
              </a:rPr>
              <a:t>= 8.03 </a:t>
            </a:r>
            <a:r>
              <a:rPr lang="en-US" altLang="zh-TW" sz="2400" baseline="30000" dirty="0">
                <a:ea typeface="新細明體" panose="02020500000000000000" pitchFamily="18" charset="-120"/>
              </a:rPr>
              <a:t> </a:t>
            </a: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Test statistic: F =  3.79/8.03 = 0.47</a:t>
            </a: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Rejection region: </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or   	</a:t>
            </a: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endParaRPr lang="en-US" altLang="zh-TW" sz="2400" dirty="0">
              <a:ea typeface="新細明體" panose="02020500000000000000" pitchFamily="18" charset="-120"/>
            </a:endParaRPr>
          </a:p>
          <a:p>
            <a:pPr marL="0" indent="0" eaLnBrk="1" hangingPunct="1">
              <a:buNone/>
            </a:pPr>
            <a:r>
              <a:rPr lang="en-US" altLang="zh-TW" sz="2400" dirty="0">
                <a:ea typeface="新細明體" panose="02020500000000000000" pitchFamily="18" charset="-120"/>
              </a:rPr>
              <a:t>	</a:t>
            </a:r>
            <a:endParaRPr lang="en-US" altLang="zh-TW" dirty="0">
              <a:ea typeface="新細明體" panose="02020500000000000000" pitchFamily="18" charset="-120"/>
            </a:endParaRPr>
          </a:p>
        </p:txBody>
      </p:sp>
      <p:sp>
        <p:nvSpPr>
          <p:cNvPr id="34820" name="AutoShape 4">
            <a:extLst>
              <a:ext uri="{FF2B5EF4-FFF2-40B4-BE49-F238E27FC236}">
                <a16:creationId xmlns:a16="http://schemas.microsoft.com/office/drawing/2014/main" id="{00774018-6825-4416-A45C-F402DBC2DB6C}"/>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graphicFrame>
        <p:nvGraphicFramePr>
          <p:cNvPr id="34821" name="Object 6">
            <a:extLst>
              <a:ext uri="{FF2B5EF4-FFF2-40B4-BE49-F238E27FC236}">
                <a16:creationId xmlns:a16="http://schemas.microsoft.com/office/drawing/2014/main" id="{87784360-8EA2-4D5A-86D7-050C17F35553}"/>
              </a:ext>
            </a:extLst>
          </p:cNvPr>
          <p:cNvGraphicFramePr>
            <a:graphicFrameLocks noChangeAspect="1"/>
          </p:cNvGraphicFramePr>
          <p:nvPr/>
        </p:nvGraphicFramePr>
        <p:xfrm>
          <a:off x="728662" y="4648200"/>
          <a:ext cx="5778500" cy="555625"/>
        </p:xfrm>
        <a:graphic>
          <a:graphicData uri="http://schemas.openxmlformats.org/presentationml/2006/ole">
            <mc:AlternateContent xmlns:mc="http://schemas.openxmlformats.org/markup-compatibility/2006">
              <mc:Choice xmlns:v="urn:schemas-microsoft-com:vml" Requires="v">
                <p:oleObj name="方程式" r:id="rId3" imgW="2514600" imgH="241300" progId="Equation.3">
                  <p:embed/>
                </p:oleObj>
              </mc:Choice>
              <mc:Fallback>
                <p:oleObj name="方程式" r:id="rId3" imgW="2514600" imgH="241300" progId="Equation.3">
                  <p:embed/>
                  <p:pic>
                    <p:nvPicPr>
                      <p:cNvPr id="34821" name="Object 6">
                        <a:extLst>
                          <a:ext uri="{FF2B5EF4-FFF2-40B4-BE49-F238E27FC236}">
                            <a16:creationId xmlns:a16="http://schemas.microsoft.com/office/drawing/2014/main" id="{87784360-8EA2-4D5A-86D7-050C17F355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 y="4648200"/>
                        <a:ext cx="57785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2" name="Object 7">
            <a:extLst>
              <a:ext uri="{FF2B5EF4-FFF2-40B4-BE49-F238E27FC236}">
                <a16:creationId xmlns:a16="http://schemas.microsoft.com/office/drawing/2014/main" id="{D7BF44B4-BD9C-4213-94A1-31D4B725A773}"/>
              </a:ext>
            </a:extLst>
          </p:cNvPr>
          <p:cNvGraphicFramePr>
            <a:graphicFrameLocks noChangeAspect="1"/>
          </p:cNvGraphicFramePr>
          <p:nvPr/>
        </p:nvGraphicFramePr>
        <p:xfrm>
          <a:off x="728662" y="5837237"/>
          <a:ext cx="8923338" cy="563563"/>
        </p:xfrm>
        <a:graphic>
          <a:graphicData uri="http://schemas.openxmlformats.org/presentationml/2006/ole">
            <mc:AlternateContent xmlns:mc="http://schemas.openxmlformats.org/markup-compatibility/2006">
              <mc:Choice xmlns:v="urn:schemas-microsoft-com:vml" Requires="v">
                <p:oleObj name="方程式" r:id="rId5" imgW="4013200" imgH="254000" progId="Equation.3">
                  <p:embed/>
                </p:oleObj>
              </mc:Choice>
              <mc:Fallback>
                <p:oleObj name="方程式" r:id="rId5" imgW="4013200" imgH="254000" progId="Equation.3">
                  <p:embed/>
                  <p:pic>
                    <p:nvPicPr>
                      <p:cNvPr id="34822" name="Object 7">
                        <a:extLst>
                          <a:ext uri="{FF2B5EF4-FFF2-40B4-BE49-F238E27FC236}">
                            <a16:creationId xmlns:a16="http://schemas.microsoft.com/office/drawing/2014/main" id="{D7BF44B4-BD9C-4213-94A1-31D4B725A7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8662" y="5837237"/>
                        <a:ext cx="892333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3" name="Slide Number Placeholder 6">
            <a:extLst>
              <a:ext uri="{FF2B5EF4-FFF2-40B4-BE49-F238E27FC236}">
                <a16:creationId xmlns:a16="http://schemas.microsoft.com/office/drawing/2014/main" id="{C2CB19BF-0591-4DD8-A24D-A7DF60170A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DC1D83F-7431-4E8A-BF9B-EC0641BE9892}" type="slidenum">
              <a:rPr lang="en-US" altLang="zh-TW" sz="1200">
                <a:latin typeface="Tahoma" panose="020B0604030504040204" pitchFamily="34" charset="0"/>
              </a:rPr>
              <a:pPr>
                <a:spcBef>
                  <a:spcPct val="0"/>
                </a:spcBef>
                <a:buFontTx/>
                <a:buNone/>
              </a:pPr>
              <a:t>15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977615B-C87F-4FA0-B93D-4826781BEAD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5843" name="Rectangle 3">
            <a:extLst>
              <a:ext uri="{FF2B5EF4-FFF2-40B4-BE49-F238E27FC236}">
                <a16:creationId xmlns:a16="http://schemas.microsoft.com/office/drawing/2014/main" id="{582A4D9F-97D5-4027-B6E8-E8D39BC4A904}"/>
              </a:ext>
            </a:extLst>
          </p:cNvPr>
          <p:cNvSpPr>
            <a:spLocks noGrp="1" noChangeArrowheads="1"/>
          </p:cNvSpPr>
          <p:nvPr>
            <p:ph type="body" idx="1"/>
          </p:nvPr>
        </p:nvSpPr>
        <p:spPr/>
        <p:txBody>
          <a:bodyPr/>
          <a:lstStyle/>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The value of the test statistic is F = .47. The p-value of the test we're conducting is 2    .0040 = .0080.</a:t>
            </a:r>
          </a:p>
          <a:p>
            <a:pPr marL="0" indent="0" eaLnBrk="1" hangingPunct="1">
              <a:buNone/>
            </a:pPr>
            <a:endParaRPr lang="en-US" altLang="zh-TW">
              <a:ea typeface="新細明體" panose="02020500000000000000" pitchFamily="18" charset="-120"/>
            </a:endParaRPr>
          </a:p>
        </p:txBody>
      </p:sp>
      <p:sp>
        <p:nvSpPr>
          <p:cNvPr id="35844" name="AutoShape 4">
            <a:extLst>
              <a:ext uri="{FF2B5EF4-FFF2-40B4-BE49-F238E27FC236}">
                <a16:creationId xmlns:a16="http://schemas.microsoft.com/office/drawing/2014/main" id="{7D4F2387-F229-45C7-965A-C12E0E78C42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pic>
        <p:nvPicPr>
          <p:cNvPr id="35845" name="Picture 2">
            <a:extLst>
              <a:ext uri="{FF2B5EF4-FFF2-40B4-BE49-F238E27FC236}">
                <a16:creationId xmlns:a16="http://schemas.microsoft.com/office/drawing/2014/main" id="{E07CE057-C020-48CB-BFD4-AFDD964DE03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05000" y="990601"/>
            <a:ext cx="4724400" cy="318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6" name="Object 6">
            <a:extLst>
              <a:ext uri="{FF2B5EF4-FFF2-40B4-BE49-F238E27FC236}">
                <a16:creationId xmlns:a16="http://schemas.microsoft.com/office/drawing/2014/main" id="{55BA38BC-BD67-47FC-872F-09E81E3B0783}"/>
              </a:ext>
            </a:extLst>
          </p:cNvPr>
          <p:cNvGraphicFramePr>
            <a:graphicFrameLocks noChangeAspect="1"/>
          </p:cNvGraphicFramePr>
          <p:nvPr/>
        </p:nvGraphicFramePr>
        <p:xfrm>
          <a:off x="990600" y="5029200"/>
          <a:ext cx="381000" cy="381000"/>
        </p:xfrm>
        <a:graphic>
          <a:graphicData uri="http://schemas.openxmlformats.org/presentationml/2006/ole">
            <mc:AlternateContent xmlns:mc="http://schemas.openxmlformats.org/markup-compatibility/2006">
              <mc:Choice xmlns:v="urn:schemas-microsoft-com:vml" Requires="v">
                <p:oleObj name="Equation" r:id="rId4" imgW="114102" imgH="114102" progId="Equation.3">
                  <p:embed/>
                </p:oleObj>
              </mc:Choice>
              <mc:Fallback>
                <p:oleObj name="Equation" r:id="rId4" imgW="114102" imgH="114102" progId="Equation.3">
                  <p:embed/>
                  <p:pic>
                    <p:nvPicPr>
                      <p:cNvPr id="35846" name="Object 6">
                        <a:extLst>
                          <a:ext uri="{FF2B5EF4-FFF2-40B4-BE49-F238E27FC236}">
                            <a16:creationId xmlns:a16="http://schemas.microsoft.com/office/drawing/2014/main" id="{55BA38BC-BD67-47FC-872F-09E81E3B07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5029200"/>
                        <a:ext cx="381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7" name="Slide Number Placeholder 6">
            <a:extLst>
              <a:ext uri="{FF2B5EF4-FFF2-40B4-BE49-F238E27FC236}">
                <a16:creationId xmlns:a16="http://schemas.microsoft.com/office/drawing/2014/main" id="{A840638B-EC57-4523-9DF6-22748BB7E5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0D415F3-4207-4335-B89C-2296E3152C94}" type="slidenum">
              <a:rPr lang="en-US" altLang="zh-TW" sz="1200">
                <a:latin typeface="Tahoma" panose="020B0604030504040204" pitchFamily="34" charset="0"/>
              </a:rPr>
              <a:pPr>
                <a:spcBef>
                  <a:spcPct val="0"/>
                </a:spcBef>
                <a:buFontTx/>
                <a:buNone/>
              </a:pPr>
              <a:t>16</a:t>
            </a:fld>
            <a:endParaRPr lang="en-US" altLang="zh-TW" sz="1200">
              <a:latin typeface="Tahoma" panose="020B0604030504040204" pitchFamily="34" charset="0"/>
            </a:endParaRPr>
          </a:p>
        </p:txBody>
      </p:sp>
      <p:sp>
        <p:nvSpPr>
          <p:cNvPr id="2" name="Rectangle 3">
            <a:extLst>
              <a:ext uri="{FF2B5EF4-FFF2-40B4-BE49-F238E27FC236}">
                <a16:creationId xmlns:a16="http://schemas.microsoft.com/office/drawing/2014/main" id="{F2D4306A-79D4-C0C8-EB34-738293C9946C}"/>
              </a:ext>
            </a:extLst>
          </p:cNvPr>
          <p:cNvSpPr txBox="1">
            <a:spLocks noChangeArrowheads="1"/>
          </p:cNvSpPr>
          <p:nvPr/>
        </p:nvSpPr>
        <p:spPr bwMode="auto">
          <a:xfrm>
            <a:off x="321733" y="5715000"/>
            <a:ext cx="11950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a:lstStyle>
          <a:p>
            <a:pPr marL="0" indent="0" eaLnBrk="1" hangingPunct="1">
              <a:buFontTx/>
              <a:buNone/>
            </a:pPr>
            <a:r>
              <a:rPr lang="en-US" altLang="en-US" kern="0" dirty="0"/>
              <a:t>Thus, the correct technique is the </a:t>
            </a:r>
            <a:r>
              <a:rPr lang="en-US" altLang="en-US" b="1" i="1" kern="0" dirty="0"/>
              <a:t>unequal-variances</a:t>
            </a:r>
            <a:r>
              <a:rPr lang="en-US" altLang="en-US" kern="0" dirty="0"/>
              <a:t> t-test of µ</a:t>
            </a:r>
            <a:r>
              <a:rPr lang="en-US" altLang="en-US" kern="0" baseline="-25000" dirty="0"/>
              <a:t>1</a:t>
            </a:r>
            <a:r>
              <a:rPr lang="en-US" altLang="en-US" kern="0" dirty="0"/>
              <a:t>- µ</a:t>
            </a:r>
            <a:r>
              <a:rPr lang="en-US" altLang="en-US" kern="0" baseline="-25000" dirty="0"/>
              <a:t>2.</a:t>
            </a:r>
            <a:r>
              <a:rPr lang="en-US" altLang="en-US" kern="0" dirty="0"/>
              <a:t> </a:t>
            </a:r>
          </a:p>
          <a:p>
            <a:pPr marL="0" indent="0" eaLnBrk="1" hangingPunct="1">
              <a:buFontTx/>
              <a:buNone/>
            </a:pPr>
            <a:r>
              <a:rPr lang="en-US" altLang="en-US" kern="0" dirty="0"/>
              <a:t>	</a:t>
            </a:r>
          </a:p>
          <a:p>
            <a:pPr marL="0" indent="0" eaLnBrk="1" hangingPunct="1">
              <a:buFontTx/>
              <a:buNone/>
            </a:pPr>
            <a:r>
              <a:rPr lang="en-US" altLang="en-US" kern="0" dirty="0"/>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5B8579E-34C7-D9FE-BE51-39CBDF5DF6C7}"/>
              </a:ext>
            </a:extLst>
          </p:cNvPr>
          <p:cNvSpPr>
            <a:spLocks noGrp="1" noChangeArrowheads="1"/>
          </p:cNvSpPr>
          <p:nvPr>
            <p:ph type="title"/>
          </p:nvPr>
        </p:nvSpPr>
        <p:spPr/>
        <p:txBody>
          <a:bodyPr/>
          <a:lstStyle/>
          <a:p>
            <a:pPr eaLnBrk="1" hangingPunct="1"/>
            <a:r>
              <a:rPr lang="en-US" altLang="en-US"/>
              <a:t>Example 13.2</a:t>
            </a:r>
          </a:p>
        </p:txBody>
      </p:sp>
      <p:sp>
        <p:nvSpPr>
          <p:cNvPr id="40963" name="Rectangle 3">
            <a:extLst>
              <a:ext uri="{FF2B5EF4-FFF2-40B4-BE49-F238E27FC236}">
                <a16:creationId xmlns:a16="http://schemas.microsoft.com/office/drawing/2014/main" id="{81EEE6E1-3ECF-B796-6308-25B1C359CB98}"/>
              </a:ext>
            </a:extLst>
          </p:cNvPr>
          <p:cNvSpPr>
            <a:spLocks noGrp="1" noChangeArrowheads="1"/>
          </p:cNvSpPr>
          <p:nvPr>
            <p:ph type="body" idx="1"/>
          </p:nvPr>
        </p:nvSpPr>
        <p:spPr/>
        <p:txBody>
          <a:bodyPr/>
          <a:lstStyle/>
          <a:p>
            <a:pPr marL="0" indent="0" eaLnBrk="1" hangingPunct="1">
              <a:buNone/>
            </a:pPr>
            <a:r>
              <a:rPr lang="en-US" altLang="en-US"/>
              <a:t>Click Data, Data Analysis, t-Test: Two-Sample Assuming Unequal Variances</a:t>
            </a:r>
          </a:p>
        </p:txBody>
      </p:sp>
      <p:sp>
        <p:nvSpPr>
          <p:cNvPr id="40964" name="AutoShape 4">
            <a:extLst>
              <a:ext uri="{FF2B5EF4-FFF2-40B4-BE49-F238E27FC236}">
                <a16:creationId xmlns:a16="http://schemas.microsoft.com/office/drawing/2014/main" id="{BAA87DEA-07F6-BD4D-F869-94997AE7EC81}"/>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b="1">
                <a:latin typeface="Tahoma" panose="020B0604030504040204" pitchFamily="34" charset="0"/>
              </a:rPr>
              <a:t>COMPUTE</a:t>
            </a:r>
          </a:p>
        </p:txBody>
      </p:sp>
      <p:pic>
        <p:nvPicPr>
          <p:cNvPr id="40965" name="Picture 6">
            <a:extLst>
              <a:ext uri="{FF2B5EF4-FFF2-40B4-BE49-F238E27FC236}">
                <a16:creationId xmlns:a16="http://schemas.microsoft.com/office/drawing/2014/main" id="{F2F9E27B-BE3B-9665-113D-CAF3164DD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209801"/>
            <a:ext cx="61722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Slide Number Placeholder 1">
            <a:extLst>
              <a:ext uri="{FF2B5EF4-FFF2-40B4-BE49-F238E27FC236}">
                <a16:creationId xmlns:a16="http://schemas.microsoft.com/office/drawing/2014/main" id="{0250145C-8FF9-E719-B104-C3F5FBB4C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Tahoma" panose="020B0604030504040204" pitchFamily="34" charset="0"/>
              </a:rPr>
              <a:t>13.</a:t>
            </a:r>
            <a:fld id="{6B41DCEF-3E0D-B94D-98B3-684C666A3A18}" type="slidenum">
              <a:rPr lang="en-US" altLang="zh-TW">
                <a:latin typeface="Tahoma" panose="020B0604030504040204" pitchFamily="34" charset="0"/>
              </a:rPr>
              <a:pPr/>
              <a:t>17</a:t>
            </a:fld>
            <a:endParaRPr lang="en-US" altLang="zh-TW">
              <a:latin typeface="Tahoma" panose="020B0604030504040204" pitchFamily="3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14810A08-2CC6-4660-BC11-345DDD13612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13.2…</a:t>
            </a:r>
          </a:p>
        </p:txBody>
      </p:sp>
      <p:sp>
        <p:nvSpPr>
          <p:cNvPr id="36867" name="AutoShape 4">
            <a:extLst>
              <a:ext uri="{FF2B5EF4-FFF2-40B4-BE49-F238E27FC236}">
                <a16:creationId xmlns:a16="http://schemas.microsoft.com/office/drawing/2014/main" id="{3290ABEE-4F5E-4DE9-BE6B-9DC3ADDBD0C2}"/>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pic>
        <p:nvPicPr>
          <p:cNvPr id="36868" name="Picture 5">
            <a:extLst>
              <a:ext uri="{FF2B5EF4-FFF2-40B4-BE49-F238E27FC236}">
                <a16:creationId xmlns:a16="http://schemas.microsoft.com/office/drawing/2014/main" id="{15AA15A1-80A3-4098-AF28-32AB1D73B5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828800" y="1066800"/>
            <a:ext cx="6781800" cy="4427538"/>
          </a:xfrm>
          <a:noFill/>
        </p:spPr>
      </p:pic>
      <p:sp>
        <p:nvSpPr>
          <p:cNvPr id="36869" name="Slide Number Placeholder 4">
            <a:extLst>
              <a:ext uri="{FF2B5EF4-FFF2-40B4-BE49-F238E27FC236}">
                <a16:creationId xmlns:a16="http://schemas.microsoft.com/office/drawing/2014/main" id="{10D34632-59D6-4CD5-9F1F-327ADBC7AA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EFDD5322-74CF-4FF7-BB4E-D4BA98B832B8}" type="slidenum">
              <a:rPr lang="en-US" altLang="zh-TW" sz="1200">
                <a:latin typeface="Tahoma" panose="020B0604030504040204" pitchFamily="34" charset="0"/>
              </a:rPr>
              <a:pPr>
                <a:spcBef>
                  <a:spcPct val="0"/>
                </a:spcBef>
                <a:buFontTx/>
                <a:buNone/>
              </a:pPr>
              <a:t>18</a:t>
            </a:fld>
            <a:endParaRPr lang="en-US" altLang="zh-TW" sz="1200">
              <a:latin typeface="Tahoma" panose="020B0604030504040204" pitchFamily="34" charset="0"/>
            </a:endParaRPr>
          </a:p>
        </p:txBody>
      </p:sp>
      <p:sp>
        <p:nvSpPr>
          <p:cNvPr id="36870" name="矩形 1">
            <a:extLst>
              <a:ext uri="{FF2B5EF4-FFF2-40B4-BE49-F238E27FC236}">
                <a16:creationId xmlns:a16="http://schemas.microsoft.com/office/drawing/2014/main" id="{2CFB5AD0-DBFF-4F81-B651-3978C95B9E06}"/>
              </a:ext>
            </a:extLst>
          </p:cNvPr>
          <p:cNvSpPr>
            <a:spLocks noChangeArrowheads="1"/>
          </p:cNvSpPr>
          <p:nvPr/>
        </p:nvSpPr>
        <p:spPr bwMode="auto">
          <a:xfrm>
            <a:off x="914400" y="5638800"/>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lnSpc>
                <a:spcPct val="90000"/>
              </a:lnSpc>
              <a:spcBef>
                <a:spcPct val="0"/>
              </a:spcBef>
              <a:buFontTx/>
              <a:buNone/>
            </a:pPr>
            <a:r>
              <a:rPr lang="en-US" altLang="zh-TW" sz="2000" dirty="0">
                <a:latin typeface="Arial" panose="020B0604020202020204" pitchFamily="34" charset="0"/>
                <a:ea typeface="新細明體" panose="02020500000000000000" pitchFamily="18" charset="-120"/>
              </a:rPr>
              <a:t>The t-statistic is – 3.22 and its p-value is .0017. Accordingly, we conclude that there is sufficient evidence to infer that the mean times differ.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6B03417-B24E-4EEF-BC59-854EAEE6D72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Confidence Interval Estimator</a:t>
            </a:r>
          </a:p>
        </p:txBody>
      </p:sp>
      <p:sp>
        <p:nvSpPr>
          <p:cNvPr id="44035" name="Rectangle 3">
            <a:extLst>
              <a:ext uri="{FF2B5EF4-FFF2-40B4-BE49-F238E27FC236}">
                <a16:creationId xmlns:a16="http://schemas.microsoft.com/office/drawing/2014/main" id="{AB8B7220-004F-417A-85EE-406F168D60C7}"/>
              </a:ext>
            </a:extLst>
          </p:cNvPr>
          <p:cNvSpPr>
            <a:spLocks noGrp="1" noChangeArrowheads="1"/>
          </p:cNvSpPr>
          <p:nvPr>
            <p:ph type="body" idx="1"/>
          </p:nvPr>
        </p:nvSpPr>
        <p:spPr>
          <a:xfrm>
            <a:off x="787050" y="990600"/>
            <a:ext cx="8902700" cy="5486400"/>
          </a:xfrm>
        </p:spPr>
        <p:txBody>
          <a:bodyPr/>
          <a:lstStyle/>
          <a:p>
            <a:pPr marL="0" indent="0" eaLnBrk="1" hangingPunct="1">
              <a:buNone/>
            </a:pPr>
            <a:r>
              <a:rPr lang="en-US" altLang="zh-TW" dirty="0">
                <a:ea typeface="新細明體" panose="02020500000000000000" pitchFamily="18" charset="-120"/>
              </a:rPr>
              <a:t>We can also draw inferences about the difference between the two population means by calculating the confidence interval estimator. We use the unequal-variances confidence interval estimator of and a 95% confidence level.</a:t>
            </a:r>
          </a:p>
          <a:p>
            <a:pPr marL="0" indent="0" eaLnBrk="1" hangingPunct="1">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We estimate that the mean change in operating incomes for </a:t>
            </a:r>
          </a:p>
          <a:p>
            <a:pPr>
              <a:buFontTx/>
              <a:buNone/>
            </a:pPr>
            <a:r>
              <a:rPr lang="en-US" altLang="zh-TW" dirty="0">
                <a:ea typeface="新細明體" panose="02020500000000000000" pitchFamily="18" charset="-120"/>
              </a:rPr>
              <a:t>outsiders exceeds the mean change in the operating income </a:t>
            </a:r>
          </a:p>
          <a:p>
            <a:pPr>
              <a:buFontTx/>
              <a:buNone/>
            </a:pPr>
            <a:r>
              <a:rPr lang="en-US" altLang="zh-TW" dirty="0">
                <a:ea typeface="新細明體" panose="02020500000000000000" pitchFamily="18" charset="-120"/>
              </a:rPr>
              <a:t>for offspring lies between .51 and 2.16 percentage points.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44036" name="Rectangle 8">
            <a:extLst>
              <a:ext uri="{FF2B5EF4-FFF2-40B4-BE49-F238E27FC236}">
                <a16:creationId xmlns:a16="http://schemas.microsoft.com/office/drawing/2014/main" id="{2935C772-E94B-42D5-A232-879189C72F0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None/>
              <a:defRPr/>
            </a:pPr>
            <a:endParaRPr lang="zh-TW" altLang="zh-TW" sz="1800">
              <a:solidFill>
                <a:srgbClr val="000000"/>
              </a:solidFill>
              <a:latin typeface="Arial" panose="020B0604020202020204" pitchFamily="34" charset="0"/>
              <a:ea typeface="新細明體" panose="02020500000000000000" pitchFamily="18" charset="-120"/>
            </a:endParaRPr>
          </a:p>
        </p:txBody>
      </p:sp>
      <p:sp>
        <p:nvSpPr>
          <p:cNvPr id="44037" name="Slide Number Placeholder 4">
            <a:extLst>
              <a:ext uri="{FF2B5EF4-FFF2-40B4-BE49-F238E27FC236}">
                <a16:creationId xmlns:a16="http://schemas.microsoft.com/office/drawing/2014/main" id="{7162C546-62B3-40AA-BA66-47DB9FE277B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None/>
              <a:defRPr/>
            </a:pPr>
            <a:r>
              <a:rPr lang="en-US" altLang="zh-TW" sz="1200">
                <a:solidFill>
                  <a:srgbClr val="000000"/>
                </a:solidFill>
                <a:latin typeface="Tahoma" panose="020B0604030504040204" pitchFamily="34" charset="0"/>
              </a:rPr>
              <a:t>13.</a:t>
            </a:r>
            <a:fld id="{4D4F9D38-1219-429A-8A4E-9CDE1DD13C48}" type="slidenum">
              <a:rPr lang="en-US" altLang="zh-TW" sz="1200">
                <a:solidFill>
                  <a:srgbClr val="000000"/>
                </a:solidFill>
                <a:latin typeface="Tahoma" panose="020B0604030504040204" pitchFamily="34" charset="0"/>
              </a:rPr>
              <a:pPr>
                <a:spcBef>
                  <a:spcPct val="0"/>
                </a:spcBef>
                <a:buNone/>
                <a:defRPr/>
              </a:pPr>
              <a:t>19</a:t>
            </a:fld>
            <a:endParaRPr lang="en-US" altLang="zh-TW" sz="1200">
              <a:solidFill>
                <a:srgbClr val="000000"/>
              </a:solidFill>
              <a:latin typeface="Tahoma" panose="020B0604030504040204" pitchFamily="34" charset="0"/>
            </a:endParaRPr>
          </a:p>
        </p:txBody>
      </p:sp>
    </p:spTree>
    <p:custDataLst>
      <p:tags r:id="rId1"/>
    </p:custDataLst>
    <p:extLst>
      <p:ext uri="{BB962C8B-B14F-4D97-AF65-F5344CB8AC3E}">
        <p14:creationId xmlns:p14="http://schemas.microsoft.com/office/powerpoint/2010/main" val="15380627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5EA2F9C-B544-4553-9F59-0B24C8AFD2D0}"/>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Inference About Two Populations</a:t>
            </a:r>
          </a:p>
        </p:txBody>
      </p:sp>
      <p:sp>
        <p:nvSpPr>
          <p:cNvPr id="7171" name="Rectangle 3">
            <a:extLst>
              <a:ext uri="{FF2B5EF4-FFF2-40B4-BE49-F238E27FC236}">
                <a16:creationId xmlns:a16="http://schemas.microsoft.com/office/drawing/2014/main" id="{40E6408B-AC31-4CC1-86DE-A5E93EE376BE}"/>
              </a:ext>
            </a:extLst>
          </p:cNvPr>
          <p:cNvSpPr>
            <a:spLocks noGrp="1" noChangeArrowheads="1"/>
          </p:cNvSpPr>
          <p:nvPr>
            <p:ph type="body" idx="1"/>
          </p:nvPr>
        </p:nvSpPr>
        <p:spPr>
          <a:xfrm>
            <a:off x="321733" y="914400"/>
            <a:ext cx="11032067" cy="5486400"/>
          </a:xfrm>
        </p:spPr>
        <p:txBody>
          <a:bodyPr/>
          <a:lstStyle/>
          <a:p>
            <a:pPr marL="0" indent="0" eaLnBrk="1" hangingPunct="1">
              <a:buNone/>
            </a:pPr>
            <a:r>
              <a:rPr lang="en-US" altLang="zh-TW" dirty="0">
                <a:ea typeface="新細明體" panose="02020500000000000000" pitchFamily="18" charset="-120"/>
              </a:rPr>
              <a:t>We will still consider these parameters when we are looking at </a:t>
            </a:r>
            <a:r>
              <a:rPr lang="en-US" altLang="zh-TW" b="1" i="1" dirty="0">
                <a:solidFill>
                  <a:srgbClr val="0000FF"/>
                </a:solidFill>
                <a:ea typeface="新細明體" panose="02020500000000000000" pitchFamily="18" charset="-120"/>
              </a:rPr>
              <a:t>two populations</a:t>
            </a:r>
            <a:r>
              <a:rPr lang="en-US" altLang="zh-TW" dirty="0">
                <a:ea typeface="新細明體" panose="02020500000000000000" pitchFamily="18" charset="-120"/>
              </a:rPr>
              <a:t>, however our interest will now be:</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two means</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ratio</a:t>
            </a:r>
            <a:r>
              <a:rPr lang="en-US" altLang="zh-TW" dirty="0">
                <a:ea typeface="新細明體" panose="02020500000000000000" pitchFamily="18" charset="-120"/>
              </a:rPr>
              <a:t> of two variances.</a:t>
            </a:r>
          </a:p>
          <a:p>
            <a:pPr marL="0" indent="0" eaLnBrk="1" hangingPunct="1">
              <a:buNone/>
            </a:pPr>
            <a:r>
              <a:rPr lang="en-US" altLang="zh-TW" dirty="0">
                <a:ea typeface="新細明體" panose="02020500000000000000" pitchFamily="18" charset="-120"/>
              </a:rPr>
              <a:t>	</a:t>
            </a:r>
            <a:r>
              <a:rPr lang="en-US" altLang="zh-TW" dirty="0">
                <a:ea typeface="新細明體" panose="02020500000000000000" pitchFamily="18" charset="-120"/>
                <a:sym typeface="Wingdings" panose="05000000000000000000" pitchFamily="2" charset="2"/>
              </a:rPr>
              <a:t> </a:t>
            </a:r>
            <a:r>
              <a:rPr lang="en-US" altLang="zh-TW" dirty="0">
                <a:ea typeface="新細明體" panose="02020500000000000000" pitchFamily="18" charset="-120"/>
              </a:rPr>
              <a:t>The </a:t>
            </a:r>
            <a:r>
              <a:rPr lang="en-US" altLang="zh-TW" b="1" i="1" dirty="0">
                <a:ea typeface="新細明體" panose="02020500000000000000" pitchFamily="18" charset="-120"/>
              </a:rPr>
              <a:t>difference</a:t>
            </a:r>
            <a:r>
              <a:rPr lang="en-US" altLang="zh-TW" dirty="0">
                <a:ea typeface="新細明體" panose="02020500000000000000" pitchFamily="18" charset="-120"/>
              </a:rPr>
              <a:t> between two proportions.</a:t>
            </a:r>
          </a:p>
        </p:txBody>
      </p:sp>
      <p:sp>
        <p:nvSpPr>
          <p:cNvPr id="7172" name="Slide Number Placeholder 3">
            <a:extLst>
              <a:ext uri="{FF2B5EF4-FFF2-40B4-BE49-F238E27FC236}">
                <a16:creationId xmlns:a16="http://schemas.microsoft.com/office/drawing/2014/main" id="{7797DFFE-E9F4-454B-B2DD-775243D7FA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9F0BBC4-4E7B-46C4-BF21-0C84E243B2DB}" type="slidenum">
              <a:rPr lang="en-US" altLang="zh-TW" sz="1200">
                <a:latin typeface="Tahoma" panose="020B0604030504040204" pitchFamily="34" charset="0"/>
              </a:rPr>
              <a:pPr>
                <a:spcBef>
                  <a:spcPct val="0"/>
                </a:spcBef>
                <a:buFontTx/>
                <a:buNone/>
              </a:pPr>
              <a:t>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5306021-4004-4BEE-B14E-8B48C70FF2C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13-A</a:t>
            </a:r>
          </a:p>
        </p:txBody>
      </p:sp>
      <p:sp>
        <p:nvSpPr>
          <p:cNvPr id="37891" name="Slide Number Placeholder 4">
            <a:extLst>
              <a:ext uri="{FF2B5EF4-FFF2-40B4-BE49-F238E27FC236}">
                <a16:creationId xmlns:a16="http://schemas.microsoft.com/office/drawing/2014/main" id="{CDFF2769-D570-4D4E-9ABB-629D5BBE49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4050ACD-FD22-4E32-8A23-A37A4DB3F16D}" type="slidenum">
              <a:rPr lang="en-US" altLang="zh-TW" sz="1200">
                <a:latin typeface="Tahoma" panose="020B0604030504040204" pitchFamily="34" charset="0"/>
              </a:rPr>
              <a:pPr>
                <a:spcBef>
                  <a:spcPct val="0"/>
                </a:spcBef>
                <a:buFontTx/>
                <a:buNone/>
              </a:pPr>
              <a:t>20</a:t>
            </a:fld>
            <a:endParaRPr lang="en-US" altLang="zh-TW" sz="1200">
              <a:latin typeface="Tahoma" panose="020B0604030504040204" pitchFamily="34" charset="0"/>
            </a:endParaRPr>
          </a:p>
        </p:txBody>
      </p:sp>
      <p:sp>
        <p:nvSpPr>
          <p:cNvPr id="37892" name="內容版面配置區 2">
            <a:extLst>
              <a:ext uri="{FF2B5EF4-FFF2-40B4-BE49-F238E27FC236}">
                <a16:creationId xmlns:a16="http://schemas.microsoft.com/office/drawing/2014/main" id="{690FDF72-749F-4562-BDAB-0031947E5891}"/>
              </a:ext>
            </a:extLst>
          </p:cNvPr>
          <p:cNvSpPr>
            <a:spLocks noGrp="1" noChangeArrowheads="1"/>
          </p:cNvSpPr>
          <p:nvPr>
            <p:ph idx="1"/>
          </p:nvPr>
        </p:nvSpPr>
        <p:spPr>
          <a:xfrm>
            <a:off x="749300" y="914400"/>
            <a:ext cx="8902700" cy="5638800"/>
          </a:xfrm>
        </p:spPr>
        <p:txBody>
          <a:bodyPr/>
          <a:lstStyle/>
          <a:p>
            <a:pPr marL="0" indent="0">
              <a:buNone/>
            </a:pPr>
            <a:r>
              <a:rPr lang="en-US" altLang="en-US" dirty="0"/>
              <a:t>Do golfers spend less than skiers on vacations?</a:t>
            </a:r>
          </a:p>
          <a:p>
            <a:pPr marL="0" indent="0">
              <a:buNone/>
            </a:pPr>
            <a:endParaRPr lang="en-US" altLang="en-US" dirty="0"/>
          </a:p>
          <a:p>
            <a:pPr marL="0" indent="0">
              <a:buNone/>
            </a:pPr>
            <a:r>
              <a:rPr lang="en-US" altLang="en-US" dirty="0"/>
              <a:t>To help answer the question, a travel agency surveyed 10 customers who regularly take their spouses on either a skiing or golfing vacation.</a:t>
            </a:r>
          </a:p>
          <a:p>
            <a:pPr marL="0" indent="0">
              <a:buNone/>
            </a:pPr>
            <a:endParaRPr lang="en-US" altLang="en-US" dirty="0"/>
          </a:p>
          <a:p>
            <a:pPr marL="0" indent="0">
              <a:buNone/>
            </a:pPr>
            <a:r>
              <a:rPr lang="en-US" altLang="en-US" dirty="0"/>
              <a:t>The amounts spent on vacations last year are shown here. </a:t>
            </a:r>
          </a:p>
          <a:p>
            <a:pPr marL="0" indent="0">
              <a:buNone/>
            </a:pPr>
            <a:endParaRPr lang="en-US" altLang="en-US" dirty="0"/>
          </a:p>
          <a:p>
            <a:pPr marL="0" indent="0">
              <a:buNone/>
            </a:pPr>
            <a:r>
              <a:rPr lang="en-US" altLang="en-US" dirty="0"/>
              <a:t>Can we infer that the golfers do spend less than the skiers?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F4B8C52-1B1B-45B8-85B6-DD433FE6385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13-A</a:t>
            </a:r>
          </a:p>
        </p:txBody>
      </p:sp>
      <p:sp>
        <p:nvSpPr>
          <p:cNvPr id="38915" name="Slide Number Placeholder 4">
            <a:extLst>
              <a:ext uri="{FF2B5EF4-FFF2-40B4-BE49-F238E27FC236}">
                <a16:creationId xmlns:a16="http://schemas.microsoft.com/office/drawing/2014/main" id="{7A9D298E-84DA-4FA0-89F1-A6135B877AC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CE740C8-64A9-43C6-A280-31A7628FE54D}" type="slidenum">
              <a:rPr lang="en-US" altLang="zh-TW" sz="1200">
                <a:latin typeface="Tahoma" panose="020B0604030504040204" pitchFamily="34" charset="0"/>
              </a:rPr>
              <a:pPr>
                <a:spcBef>
                  <a:spcPct val="0"/>
                </a:spcBef>
                <a:buFontTx/>
                <a:buNone/>
              </a:pPr>
              <a:t>21</a:t>
            </a:fld>
            <a:endParaRPr lang="en-US" altLang="zh-TW" sz="1200">
              <a:latin typeface="Tahoma" panose="020B0604030504040204" pitchFamily="34" charset="0"/>
            </a:endParaRPr>
          </a:p>
        </p:txBody>
      </p:sp>
      <p:sp>
        <p:nvSpPr>
          <p:cNvPr id="38916" name="內容版面配置區 2">
            <a:extLst>
              <a:ext uri="{FF2B5EF4-FFF2-40B4-BE49-F238E27FC236}">
                <a16:creationId xmlns:a16="http://schemas.microsoft.com/office/drawing/2014/main" id="{175C024F-DC9A-4D24-B5FD-702B94FD92D4}"/>
              </a:ext>
            </a:extLst>
          </p:cNvPr>
          <p:cNvSpPr>
            <a:spLocks noGrp="1" noChangeArrowheads="1"/>
          </p:cNvSpPr>
          <p:nvPr>
            <p:ph idx="1"/>
          </p:nvPr>
        </p:nvSpPr>
        <p:spPr>
          <a:xfrm>
            <a:off x="1765300" y="914400"/>
            <a:ext cx="8902700" cy="5638800"/>
          </a:xfrm>
        </p:spPr>
        <p:txBody>
          <a:bodyPr/>
          <a:lstStyle/>
          <a:p>
            <a:pPr marL="0" indent="0">
              <a:buNone/>
            </a:pPr>
            <a:r>
              <a:rPr lang="en-US" altLang="en-US" dirty="0"/>
              <a:t>The 10 surveyed customers spending are listed below.</a:t>
            </a:r>
          </a:p>
          <a:p>
            <a:pPr marL="0" indent="0">
              <a:buNone/>
            </a:pPr>
            <a:endParaRPr lang="en-US" altLang="en-US" dirty="0"/>
          </a:p>
          <a:p>
            <a:pPr marL="0" indent="0">
              <a:buNone/>
            </a:pPr>
            <a:endParaRPr lang="en-US" altLang="en-US" dirty="0"/>
          </a:p>
          <a:p>
            <a:pPr marL="0" indent="0">
              <a:buNone/>
            </a:pPr>
            <a:endParaRPr lang="en-US" altLang="en-US" dirty="0"/>
          </a:p>
          <a:p>
            <a:pPr marL="0" indent="0" eaLnBrk="1" hangingPunct="1">
              <a:buNone/>
            </a:pPr>
            <a:r>
              <a:rPr lang="en-US" altLang="en-US" dirty="0"/>
              <a:t>We want to </a:t>
            </a:r>
            <a:r>
              <a:rPr lang="en-US" altLang="zh-TW" dirty="0">
                <a:ea typeface="新細明體" panose="02020500000000000000" pitchFamily="18" charset="-120"/>
              </a:rPr>
              <a:t>determine whether there is enough statistical evidence to infer that µ</a:t>
            </a:r>
            <a:r>
              <a:rPr lang="en-US" altLang="zh-TW" baseline="-25000" dirty="0">
                <a:ea typeface="新細明體" panose="02020500000000000000" pitchFamily="18" charset="-120"/>
              </a:rPr>
              <a:t>1</a:t>
            </a:r>
            <a:r>
              <a:rPr lang="en-US" altLang="zh-TW" dirty="0">
                <a:ea typeface="新細明體" panose="02020500000000000000" pitchFamily="18" charset="-120"/>
              </a:rPr>
              <a:t> (Golfer) is less than µ</a:t>
            </a:r>
            <a:r>
              <a:rPr lang="en-US" altLang="zh-TW" baseline="-25000" dirty="0">
                <a:ea typeface="新細明體" panose="02020500000000000000" pitchFamily="18" charset="-120"/>
              </a:rPr>
              <a:t>2 </a:t>
            </a:r>
            <a:r>
              <a:rPr lang="en-US" altLang="zh-TW" dirty="0">
                <a:ea typeface="新細明體" panose="02020500000000000000" pitchFamily="18" charset="-120"/>
              </a:rPr>
              <a:t>(Skier). That is,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&lt; 0</a:t>
            </a:r>
          </a:p>
          <a:p>
            <a:pPr marL="0" indent="0" eaLnBrk="1" hangingPunct="1">
              <a:buNone/>
            </a:pPr>
            <a:r>
              <a:rPr lang="en-US" altLang="zh-TW" dirty="0">
                <a:ea typeface="新細明體" panose="02020500000000000000" pitchFamily="18" charset="-120"/>
              </a:rPr>
              <a:t>and 	</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µ</a:t>
            </a:r>
            <a:r>
              <a:rPr lang="en-US" altLang="zh-TW" baseline="-25000" dirty="0">
                <a:ea typeface="新細明體" panose="02020500000000000000" pitchFamily="18" charset="-120"/>
              </a:rPr>
              <a:t>1</a:t>
            </a:r>
            <a:r>
              <a:rPr lang="en-US" altLang="zh-TW" dirty="0">
                <a:ea typeface="新細明體" panose="02020500000000000000" pitchFamily="18" charset="-120"/>
              </a:rPr>
              <a:t>- µ</a:t>
            </a:r>
            <a:r>
              <a:rPr lang="en-US" altLang="zh-TW" baseline="-25000" dirty="0">
                <a:ea typeface="新細明體" panose="02020500000000000000" pitchFamily="18" charset="-120"/>
              </a:rPr>
              <a:t>2</a:t>
            </a:r>
            <a:r>
              <a:rPr lang="en-US" altLang="zh-TW" dirty="0">
                <a:ea typeface="新細明體" panose="02020500000000000000" pitchFamily="18" charset="-120"/>
              </a:rPr>
              <a:t> = 0</a:t>
            </a:r>
          </a:p>
          <a:p>
            <a:pPr marL="0" indent="0" eaLnBrk="1" hangingPunct="1">
              <a:buNone/>
            </a:pPr>
            <a:endParaRPr lang="en-US" altLang="en-US" dirty="0"/>
          </a:p>
          <a:p>
            <a:pPr marL="0" indent="0">
              <a:buNone/>
            </a:pPr>
            <a:endParaRPr lang="en-US" altLang="en-US" dirty="0"/>
          </a:p>
        </p:txBody>
      </p:sp>
      <p:graphicFrame>
        <p:nvGraphicFramePr>
          <p:cNvPr id="2" name="表格 1">
            <a:extLst>
              <a:ext uri="{FF2B5EF4-FFF2-40B4-BE49-F238E27FC236}">
                <a16:creationId xmlns:a16="http://schemas.microsoft.com/office/drawing/2014/main" id="{5E5A9606-08F8-4978-BF53-D76DBDFC599B}"/>
              </a:ext>
            </a:extLst>
          </p:cNvPr>
          <p:cNvGraphicFramePr>
            <a:graphicFrameLocks noGrp="1"/>
          </p:cNvGraphicFramePr>
          <p:nvPr/>
        </p:nvGraphicFramePr>
        <p:xfrm>
          <a:off x="2032000" y="1676400"/>
          <a:ext cx="8369298" cy="1036638"/>
        </p:xfrm>
        <a:graphic>
          <a:graphicData uri="http://schemas.openxmlformats.org/drawingml/2006/table">
            <a:tbl>
              <a:tblPr firstRow="1" bandRow="1">
                <a:tableStyleId>{5C22544A-7EE6-4342-B048-85BDC9FD1C3A}</a:tableStyleId>
              </a:tblPr>
              <a:tblGrid>
                <a:gridCol w="1195614">
                  <a:extLst>
                    <a:ext uri="{9D8B030D-6E8A-4147-A177-3AD203B41FA5}">
                      <a16:colId xmlns:a16="http://schemas.microsoft.com/office/drawing/2014/main" val="965747979"/>
                    </a:ext>
                  </a:extLst>
                </a:gridCol>
                <a:gridCol w="1195614">
                  <a:extLst>
                    <a:ext uri="{9D8B030D-6E8A-4147-A177-3AD203B41FA5}">
                      <a16:colId xmlns:a16="http://schemas.microsoft.com/office/drawing/2014/main" val="2101310902"/>
                    </a:ext>
                  </a:extLst>
                </a:gridCol>
                <a:gridCol w="1195614">
                  <a:extLst>
                    <a:ext uri="{9D8B030D-6E8A-4147-A177-3AD203B41FA5}">
                      <a16:colId xmlns:a16="http://schemas.microsoft.com/office/drawing/2014/main" val="3017424604"/>
                    </a:ext>
                  </a:extLst>
                </a:gridCol>
                <a:gridCol w="1195614">
                  <a:extLst>
                    <a:ext uri="{9D8B030D-6E8A-4147-A177-3AD203B41FA5}">
                      <a16:colId xmlns:a16="http://schemas.microsoft.com/office/drawing/2014/main" val="1059864471"/>
                    </a:ext>
                  </a:extLst>
                </a:gridCol>
                <a:gridCol w="1195614">
                  <a:extLst>
                    <a:ext uri="{9D8B030D-6E8A-4147-A177-3AD203B41FA5}">
                      <a16:colId xmlns:a16="http://schemas.microsoft.com/office/drawing/2014/main" val="3897343010"/>
                    </a:ext>
                  </a:extLst>
                </a:gridCol>
                <a:gridCol w="1195614">
                  <a:extLst>
                    <a:ext uri="{9D8B030D-6E8A-4147-A177-3AD203B41FA5}">
                      <a16:colId xmlns:a16="http://schemas.microsoft.com/office/drawing/2014/main" val="1080392921"/>
                    </a:ext>
                  </a:extLst>
                </a:gridCol>
                <a:gridCol w="1195614">
                  <a:extLst>
                    <a:ext uri="{9D8B030D-6E8A-4147-A177-3AD203B41FA5}">
                      <a16:colId xmlns:a16="http://schemas.microsoft.com/office/drawing/2014/main" val="2636570485"/>
                    </a:ext>
                  </a:extLst>
                </a:gridCol>
              </a:tblGrid>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Times"/>
                          <a:ea typeface="+mn-ea"/>
                          <a:cs typeface="+mn-cs"/>
                        </a:rPr>
                        <a:t>Golfer </a:t>
                      </a:r>
                    </a:p>
                  </a:txBody>
                  <a:tcPr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2450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dirty="0">
                          <a:solidFill>
                            <a:srgbClr val="000000"/>
                          </a:solidFill>
                          <a:effectLst/>
                          <a:latin typeface="Times" panose="02020603050405020304" pitchFamily="18" charset="0"/>
                        </a:rPr>
                        <a:t>2800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2000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1950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2050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2800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83990610"/>
                  </a:ext>
                </a:extLst>
              </a:tr>
              <a:tr h="518319">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Times"/>
                          <a:ea typeface="+mn-ea"/>
                          <a:cs typeface="+mn-cs"/>
                        </a:rPr>
                        <a:t>Skier</a:t>
                      </a:r>
                    </a:p>
                  </a:txBody>
                  <a:tcPr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3800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3500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2500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ctr"/>
                      <a:r>
                        <a:rPr lang="en-US" sz="2800" b="0" i="0" u="none" strike="noStrike">
                          <a:solidFill>
                            <a:srgbClr val="000000"/>
                          </a:solidFill>
                          <a:effectLst/>
                          <a:latin typeface="Times" panose="02020603050405020304" pitchFamily="18" charset="0"/>
                        </a:rPr>
                        <a:t>3000</a:t>
                      </a:r>
                    </a:p>
                  </a:txBody>
                  <a:tcPr marL="9525" marR="9525" marT="952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endParaRPr lang="en-US" sz="1800" b="0" i="0" u="none" strike="noStrike">
                        <a:solidFill>
                          <a:srgbClr val="000000"/>
                        </a:solidFill>
                        <a:effectLst/>
                        <a:latin typeface="Arial" panose="020B0604020202020204" pitchFamily="34" charset="0"/>
                      </a:endParaRPr>
                    </a:p>
                  </a:txBody>
                  <a:tcPr marL="9525" marR="9525" marT="9528"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endParaRPr lang="en-US" sz="1800" b="0" i="0" u="none" strike="noStrike" dirty="0">
                        <a:solidFill>
                          <a:srgbClr val="000000"/>
                        </a:solidFill>
                        <a:effectLst/>
                        <a:latin typeface="Arial" panose="020B0604020202020204" pitchFamily="34" charset="0"/>
                      </a:endParaRPr>
                    </a:p>
                  </a:txBody>
                  <a:tcPr marL="9525" marR="9525" marT="9528"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8563921"/>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0B2F8CA-866D-4074-BB9B-BDB5F0C637F3}"/>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13-A</a:t>
            </a:r>
          </a:p>
        </p:txBody>
      </p:sp>
      <p:sp>
        <p:nvSpPr>
          <p:cNvPr id="39939" name="Slide Number Placeholder 4">
            <a:extLst>
              <a:ext uri="{FF2B5EF4-FFF2-40B4-BE49-F238E27FC236}">
                <a16:creationId xmlns:a16="http://schemas.microsoft.com/office/drawing/2014/main" id="{7C9AEF18-2232-4C46-9C8C-8BF8BD6798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CD808EF-45E6-4979-B9B2-B1DC1FDD9E26}" type="slidenum">
              <a:rPr lang="en-US" altLang="zh-TW" sz="1200">
                <a:latin typeface="Tahoma" panose="020B0604030504040204" pitchFamily="34" charset="0"/>
              </a:rPr>
              <a:pPr>
                <a:spcBef>
                  <a:spcPct val="0"/>
                </a:spcBef>
                <a:buFontTx/>
                <a:buNone/>
              </a:pPr>
              <a:t>22</a:t>
            </a:fld>
            <a:endParaRPr lang="en-US" altLang="zh-TW" sz="1200">
              <a:latin typeface="Tahoma" panose="020B0604030504040204" pitchFamily="34" charset="0"/>
            </a:endParaRPr>
          </a:p>
        </p:txBody>
      </p:sp>
      <p:sp>
        <p:nvSpPr>
          <p:cNvPr id="39940" name="內容版面配置區 2">
            <a:extLst>
              <a:ext uri="{FF2B5EF4-FFF2-40B4-BE49-F238E27FC236}">
                <a16:creationId xmlns:a16="http://schemas.microsoft.com/office/drawing/2014/main" id="{4321B608-CC70-4377-987B-F45A7A7B7321}"/>
              </a:ext>
            </a:extLst>
          </p:cNvPr>
          <p:cNvSpPr>
            <a:spLocks noGrp="1" noChangeArrowheads="1"/>
          </p:cNvSpPr>
          <p:nvPr>
            <p:ph idx="1"/>
          </p:nvPr>
        </p:nvSpPr>
        <p:spPr>
          <a:xfrm>
            <a:off x="1765300" y="914400"/>
            <a:ext cx="8902700" cy="5638800"/>
          </a:xfrm>
        </p:spPr>
        <p:txBody>
          <a:bodyPr/>
          <a:lstStyle/>
          <a:p>
            <a:pPr marL="0" indent="0" eaLnBrk="1" hangingPunct="1">
              <a:buNone/>
            </a:pPr>
            <a:r>
              <a:rPr lang="en-US" altLang="zh-TW" dirty="0">
                <a:ea typeface="新細明體" panose="02020500000000000000" pitchFamily="18" charset="-120"/>
              </a:rPr>
              <a:t>To decide which t-test to apply we conduct the F-test of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From the data we calculated the following statistics.</a:t>
            </a:r>
          </a:p>
          <a:p>
            <a:pPr marL="0" indent="0" eaLnBrk="1" hangingPunct="1">
              <a:buNone/>
            </a:pP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	s</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157416.7 and s</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 </a:t>
            </a:r>
            <a:r>
              <a:rPr lang="en-US" altLang="zh-TW" dirty="0">
                <a:ea typeface="新細明體" panose="02020500000000000000" pitchFamily="18" charset="-120"/>
              </a:rPr>
              <a:t>= 326666.7 </a:t>
            </a:r>
            <a:r>
              <a:rPr lang="en-US" altLang="zh-TW" baseline="30000" dirty="0">
                <a:ea typeface="新細明體" panose="02020500000000000000" pitchFamily="18" charset="-120"/>
              </a:rPr>
              <a:t> </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 therefore the test statistic F is 157416.7 / 326666.7 = 0.48.</a:t>
            </a:r>
          </a:p>
          <a:p>
            <a:pPr marL="0" indent="0" eaLnBrk="1" hangingPunct="1">
              <a:buNone/>
            </a:pPr>
            <a:endParaRPr lang="en-US" altLang="zh-TW" dirty="0">
              <a:ea typeface="新細明體" panose="02020500000000000000" pitchFamily="18" charset="-12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0E748-763D-088B-5E52-E4F1652196CC}"/>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BF32F6B6-7438-B561-4F9E-03552A7D9729}"/>
              </a:ext>
            </a:extLst>
          </p:cNvPr>
          <p:cNvSpPr>
            <a:spLocks noGrp="1" noChangeArrowheads="1"/>
          </p:cNvSpPr>
          <p:nvPr>
            <p:ph type="title"/>
          </p:nvPr>
        </p:nvSpPr>
        <p:spPr/>
        <p:txBody>
          <a:bodyPr/>
          <a:lstStyle/>
          <a:p>
            <a:pPr eaLnBrk="1" hangingPunct="1"/>
            <a:r>
              <a:rPr lang="en-US" altLang="zh-TW" sz="3200" b="1">
                <a:ea typeface="新細明體" panose="02020500000000000000" pitchFamily="18" charset="-120"/>
              </a:rPr>
              <a:t>Testing the Population Variances</a:t>
            </a:r>
            <a:endParaRPr lang="en-US" altLang="zh-TW" sz="3200">
              <a:ea typeface="新細明體" panose="02020500000000000000" pitchFamily="18" charset="-120"/>
            </a:endParaRPr>
          </a:p>
        </p:txBody>
      </p:sp>
      <p:sp>
        <p:nvSpPr>
          <p:cNvPr id="17411" name="Rectangle 3">
            <a:extLst>
              <a:ext uri="{FF2B5EF4-FFF2-40B4-BE49-F238E27FC236}">
                <a16:creationId xmlns:a16="http://schemas.microsoft.com/office/drawing/2014/main" id="{506B9820-2663-DDDE-19A5-CF55F26A69A6}"/>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This is a two-tail test so that the rejection region is</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                                       or  </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p:txBody>
      </p:sp>
      <p:graphicFrame>
        <p:nvGraphicFramePr>
          <p:cNvPr id="17412" name="Object 2">
            <a:extLst>
              <a:ext uri="{FF2B5EF4-FFF2-40B4-BE49-F238E27FC236}">
                <a16:creationId xmlns:a16="http://schemas.microsoft.com/office/drawing/2014/main" id="{6F6A7DEB-484F-F0F0-0C60-B2F9231A25C5}"/>
              </a:ext>
            </a:extLst>
          </p:cNvPr>
          <p:cNvGraphicFramePr>
            <a:graphicFrameLocks noChangeAspect="1"/>
          </p:cNvGraphicFramePr>
          <p:nvPr/>
        </p:nvGraphicFramePr>
        <p:xfrm>
          <a:off x="1143000" y="1828800"/>
          <a:ext cx="2236788" cy="685800"/>
        </p:xfrm>
        <a:graphic>
          <a:graphicData uri="http://schemas.openxmlformats.org/presentationml/2006/ole">
            <mc:AlternateContent xmlns:mc="http://schemas.openxmlformats.org/markup-compatibility/2006">
              <mc:Choice xmlns:v="urn:schemas-microsoft-com:vml" Requires="v">
                <p:oleObj name="Equation" r:id="rId2" imgW="714583" imgH="218466" progId="Equation.3">
                  <p:embed/>
                </p:oleObj>
              </mc:Choice>
              <mc:Fallback>
                <p:oleObj name="Equation" r:id="rId2" imgW="714583" imgH="218466" progId="Equation.3">
                  <p:embed/>
                  <p:pic>
                    <p:nvPicPr>
                      <p:cNvPr id="17412" name="Object 2">
                        <a:extLst>
                          <a:ext uri="{FF2B5EF4-FFF2-40B4-BE49-F238E27FC236}">
                            <a16:creationId xmlns:a16="http://schemas.microsoft.com/office/drawing/2014/main" id="{4268617F-83BB-4AD8-A570-E18ABF703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828800"/>
                        <a:ext cx="223678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3">
            <a:extLst>
              <a:ext uri="{FF2B5EF4-FFF2-40B4-BE49-F238E27FC236}">
                <a16:creationId xmlns:a16="http://schemas.microsoft.com/office/drawing/2014/main" id="{0208E3FF-761A-CE17-A078-CAFCDEB8D36F}"/>
              </a:ext>
            </a:extLst>
          </p:cNvPr>
          <p:cNvGraphicFramePr>
            <a:graphicFrameLocks noChangeAspect="1"/>
          </p:cNvGraphicFramePr>
          <p:nvPr/>
        </p:nvGraphicFramePr>
        <p:xfrm>
          <a:off x="4800600" y="1905000"/>
          <a:ext cx="2200275" cy="609600"/>
        </p:xfrm>
        <a:graphic>
          <a:graphicData uri="http://schemas.openxmlformats.org/presentationml/2006/ole">
            <mc:AlternateContent xmlns:mc="http://schemas.openxmlformats.org/markup-compatibility/2006">
              <mc:Choice xmlns:v="urn:schemas-microsoft-com:vml" Requires="v">
                <p:oleObj name="Equation" r:id="rId4" imgW="790618" imgH="218466" progId="Equation.3">
                  <p:embed/>
                </p:oleObj>
              </mc:Choice>
              <mc:Fallback>
                <p:oleObj name="Equation" r:id="rId4" imgW="790618" imgH="218466" progId="Equation.3">
                  <p:embed/>
                  <p:pic>
                    <p:nvPicPr>
                      <p:cNvPr id="17413" name="Object 3">
                        <a:extLst>
                          <a:ext uri="{FF2B5EF4-FFF2-40B4-BE49-F238E27FC236}">
                            <a16:creationId xmlns:a16="http://schemas.microsoft.com/office/drawing/2014/main" id="{E7A06F1F-C918-475C-B46D-CDE0FF485C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1905000"/>
                        <a:ext cx="22002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Slide Number Placeholder 5">
            <a:extLst>
              <a:ext uri="{FF2B5EF4-FFF2-40B4-BE49-F238E27FC236}">
                <a16:creationId xmlns:a16="http://schemas.microsoft.com/office/drawing/2014/main" id="{211FAB1B-14F4-F08E-E0D2-6BD1D386F4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5E05100-17B3-40C3-96B5-8096A363AD62}" type="slidenum">
              <a:rPr lang="en-US" altLang="zh-TW" sz="1200">
                <a:latin typeface="Tahoma" panose="020B0604030504040204" pitchFamily="34" charset="0"/>
              </a:rPr>
              <a:pPr>
                <a:spcBef>
                  <a:spcPct val="0"/>
                </a:spcBef>
                <a:buFontTx/>
                <a:buNone/>
              </a:pPr>
              <a:t>23</a:t>
            </a:fld>
            <a:endParaRPr lang="en-US" altLang="zh-TW" sz="1200">
              <a:latin typeface="Tahoma" panose="020B0604030504040204" pitchFamily="34" charset="0"/>
            </a:endParaRPr>
          </a:p>
        </p:txBody>
      </p:sp>
    </p:spTree>
    <p:extLst>
      <p:ext uri="{BB962C8B-B14F-4D97-AF65-F5344CB8AC3E}">
        <p14:creationId xmlns:p14="http://schemas.microsoft.com/office/powerpoint/2010/main" val="11852057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B0B2F8CA-866D-4074-BB9B-BDB5F0C637F3}"/>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Example 13-A</a:t>
            </a:r>
          </a:p>
        </p:txBody>
      </p:sp>
      <p:sp>
        <p:nvSpPr>
          <p:cNvPr id="39939" name="Slide Number Placeholder 4">
            <a:extLst>
              <a:ext uri="{FF2B5EF4-FFF2-40B4-BE49-F238E27FC236}">
                <a16:creationId xmlns:a16="http://schemas.microsoft.com/office/drawing/2014/main" id="{7C9AEF18-2232-4C46-9C8C-8BF8BD6798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CD808EF-45E6-4979-B9B2-B1DC1FDD9E26}" type="slidenum">
              <a:rPr lang="en-US" altLang="zh-TW" sz="1200">
                <a:latin typeface="Tahoma" panose="020B0604030504040204" pitchFamily="34" charset="0"/>
              </a:rPr>
              <a:pPr>
                <a:spcBef>
                  <a:spcPct val="0"/>
                </a:spcBef>
                <a:buFontTx/>
                <a:buNone/>
              </a:pPr>
              <a:t>24</a:t>
            </a:fld>
            <a:endParaRPr lang="en-US" altLang="zh-TW" sz="1200">
              <a:latin typeface="Tahoma" panose="020B0604030504040204" pitchFamily="34" charset="0"/>
            </a:endParaRPr>
          </a:p>
        </p:txBody>
      </p:sp>
      <mc:AlternateContent xmlns:mc="http://schemas.openxmlformats.org/markup-compatibility/2006" xmlns:a14="http://schemas.microsoft.com/office/drawing/2010/main">
        <mc:Choice Requires="a14">
          <p:sp>
            <p:nvSpPr>
              <p:cNvPr id="39940" name="內容版面配置區 2">
                <a:extLst>
                  <a:ext uri="{FF2B5EF4-FFF2-40B4-BE49-F238E27FC236}">
                    <a16:creationId xmlns:a16="http://schemas.microsoft.com/office/drawing/2014/main" id="{4321B608-CC70-4377-987B-F45A7A7B7321}"/>
                  </a:ext>
                </a:extLst>
              </p:cNvPr>
              <p:cNvSpPr>
                <a:spLocks noGrp="1" noChangeArrowheads="1"/>
              </p:cNvSpPr>
              <p:nvPr>
                <p:ph idx="1"/>
              </p:nvPr>
            </p:nvSpPr>
            <p:spPr>
              <a:xfrm>
                <a:off x="1765300" y="914400"/>
                <a:ext cx="8902700" cy="5638800"/>
              </a:xfrm>
            </p:spPr>
            <p:txBody>
              <a:bodyPr/>
              <a:lstStyle/>
              <a:p>
                <a:pPr marL="0" indent="0" eaLnBrk="1" hangingPunct="1">
                  <a:buNone/>
                </a:pPr>
                <a:r>
                  <a:rPr lang="en-US" altLang="zh-TW" dirty="0">
                    <a:ea typeface="新細明體" panose="02020500000000000000" pitchFamily="18" charset="-120"/>
                  </a:rPr>
                  <a:t>The rejection region is:</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新細明體" panose="02020500000000000000" pitchFamily="18" charset="-120"/>
                        </a:rPr>
                        <m:t>𝐹</m:t>
                      </m:r>
                      <m:r>
                        <a:rPr lang="en-US" altLang="zh-TW" i="1">
                          <a:latin typeface="Cambria Math" panose="02040503050406030204" pitchFamily="18" charset="0"/>
                          <a:ea typeface="新細明體" panose="02020500000000000000" pitchFamily="18" charset="-120"/>
                        </a:rPr>
                        <m:t>&gt;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𝐹</m:t>
                          </m:r>
                        </m:e>
                        <m:sub>
                          <m:r>
                            <a:rPr lang="en-US" altLang="zh-TW" i="1" smtClean="0">
                              <a:latin typeface="Cambria Math" panose="02040503050406030204" pitchFamily="18" charset="0"/>
                              <a:ea typeface="新細明體" panose="02020500000000000000" pitchFamily="18" charset="-120"/>
                            </a:rPr>
                            <m:t>𝛼</m:t>
                          </m:r>
                          <m:r>
                            <a:rPr lang="en-US" altLang="zh-TW" b="0" i="1" smtClean="0">
                              <a:latin typeface="Cambria Math" panose="02040503050406030204" pitchFamily="18" charset="0"/>
                              <a:ea typeface="新細明體" panose="02020500000000000000" pitchFamily="18" charset="-120"/>
                            </a:rPr>
                            <m:t>/2,</m:t>
                          </m:r>
                          <m:r>
                            <a:rPr lang="en-US" altLang="zh-TW" i="1" smtClean="0">
                              <a:latin typeface="Cambria Math" panose="02040503050406030204" pitchFamily="18" charset="0"/>
                              <a:ea typeface="新細明體" panose="02020500000000000000" pitchFamily="18" charset="-120"/>
                            </a:rPr>
                            <m:t> </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𝜈</m:t>
                              </m:r>
                            </m:e>
                            <m:sub>
                              <m:r>
                                <a:rPr lang="en-US" altLang="zh-TW" b="0" i="1" smtClean="0">
                                  <a:latin typeface="Cambria Math" panose="02040503050406030204" pitchFamily="18" charset="0"/>
                                  <a:ea typeface="新細明體" panose="02020500000000000000" pitchFamily="18" charset="-120"/>
                                </a:rPr>
                                <m:t>1</m:t>
                              </m:r>
                            </m:sub>
                          </m:sSub>
                          <m:r>
                            <a:rPr lang="en-US" altLang="zh-TW" b="0" i="1" smtClean="0">
                              <a:latin typeface="Cambria Math" panose="02040503050406030204" pitchFamily="18" charset="0"/>
                              <a:ea typeface="新細明體" panose="02020500000000000000" pitchFamily="18" charset="-120"/>
                            </a:rPr>
                            <m:t>,</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𝜈</m:t>
                              </m:r>
                            </m:e>
                            <m:sub>
                              <m:r>
                                <a:rPr lang="en-US" altLang="zh-TW" b="0" i="1" smtClean="0">
                                  <a:latin typeface="Cambria Math" panose="02040503050406030204" pitchFamily="18" charset="0"/>
                                  <a:ea typeface="新細明體" panose="02020500000000000000" pitchFamily="18" charset="-120"/>
                                </a:rPr>
                                <m:t>2</m:t>
                              </m:r>
                            </m:sub>
                          </m:sSub>
                        </m:sub>
                      </m:sSub>
                      <m:r>
                        <a:rPr lang="en-US" altLang="zh-TW" i="1">
                          <a:latin typeface="Cambria Math" panose="02040503050406030204" pitchFamily="18" charset="0"/>
                          <a:ea typeface="新細明體" panose="02020500000000000000" pitchFamily="18" charset="-120"/>
                        </a:rPr>
                        <m: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𝐹</m:t>
                          </m:r>
                        </m:e>
                        <m:sub>
                          <m:r>
                            <a:rPr lang="en-US" altLang="zh-TW" i="1">
                              <a:latin typeface="Cambria Math" panose="02040503050406030204" pitchFamily="18" charset="0"/>
                              <a:ea typeface="新細明體" panose="02020500000000000000" pitchFamily="18" charset="-120"/>
                            </a:rPr>
                            <m:t>0.0</m:t>
                          </m:r>
                          <m:r>
                            <a:rPr lang="en-US" altLang="zh-TW" b="0" i="1" smtClean="0">
                              <a:latin typeface="Cambria Math" panose="02040503050406030204" pitchFamily="18" charset="0"/>
                              <a:ea typeface="新細明體" panose="02020500000000000000" pitchFamily="18" charset="-120"/>
                            </a:rPr>
                            <m:t>2</m:t>
                          </m:r>
                          <m:r>
                            <a:rPr lang="en-US" altLang="zh-TW" i="1">
                              <a:latin typeface="Cambria Math" panose="02040503050406030204" pitchFamily="18" charset="0"/>
                              <a:ea typeface="新細明體" panose="02020500000000000000" pitchFamily="18" charset="-120"/>
                            </a:rPr>
                            <m:t>5,</m:t>
                          </m:r>
                          <m:r>
                            <a:rPr lang="en-US" altLang="zh-TW" b="0" i="1" smtClean="0">
                              <a:latin typeface="Cambria Math" panose="02040503050406030204" pitchFamily="18" charset="0"/>
                              <a:ea typeface="新細明體" panose="02020500000000000000" pitchFamily="18" charset="-120"/>
                            </a:rPr>
                            <m:t>5,3</m:t>
                          </m:r>
                        </m:sub>
                      </m:sSub>
                      <m:r>
                        <a:rPr lang="en-US" altLang="zh-TW" i="1">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14.88</m:t>
                      </m:r>
                    </m:oMath>
                  </m:oMathPara>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Or</a:t>
                </a:r>
              </a:p>
              <a:p>
                <a:pPr marL="0" indent="0" eaLnBrk="1" hangingPunct="1">
                  <a:buNone/>
                </a:pPr>
                <a:endParaRPr lang="en-US" altLang="zh-TW" dirty="0">
                  <a:ea typeface="新細明體" panose="02020500000000000000" pitchFamily="18" charset="-120"/>
                </a:endParaRPr>
              </a:p>
              <a:p>
                <a:pPr marL="0" indent="0" eaLnBrk="1" hangingPunct="1">
                  <a:buNone/>
                </a:pPr>
                <a14:m>
                  <m:oMathPara xmlns:m="http://schemas.openxmlformats.org/officeDocument/2006/math">
                    <m:oMathParaPr>
                      <m:jc m:val="centerGroup"/>
                    </m:oMathParaPr>
                    <m:oMath xmlns:m="http://schemas.openxmlformats.org/officeDocument/2006/math">
                      <m:r>
                        <a:rPr lang="en-US" altLang="zh-TW" i="1">
                          <a:latin typeface="Cambria Math" panose="02040503050406030204" pitchFamily="18" charset="0"/>
                          <a:ea typeface="新細明體" panose="02020500000000000000" pitchFamily="18" charset="-120"/>
                        </a:rPr>
                        <m:t>𝐹</m:t>
                      </m:r>
                      <m:r>
                        <a:rPr lang="en-US" altLang="zh-TW" b="0" i="1" smtClean="0">
                          <a:latin typeface="Cambria Math" panose="02040503050406030204" pitchFamily="18" charset="0"/>
                          <a:ea typeface="新細明體" panose="02020500000000000000" pitchFamily="18" charset="-120"/>
                        </a:rPr>
                        <m:t>&lt;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𝐹</m:t>
                          </m:r>
                        </m:e>
                        <m:sub>
                          <m:r>
                            <a:rPr lang="en-US" altLang="zh-TW" b="0" i="1" smtClean="0">
                              <a:latin typeface="Cambria Math" panose="02040503050406030204" pitchFamily="18" charset="0"/>
                              <a:ea typeface="新細明體" panose="02020500000000000000" pitchFamily="18" charset="-120"/>
                            </a:rPr>
                            <m:t>1−</m:t>
                          </m:r>
                          <m:r>
                            <a:rPr lang="en-US" altLang="zh-TW" i="1">
                              <a:latin typeface="Cambria Math" panose="02040503050406030204" pitchFamily="18" charset="0"/>
                              <a:ea typeface="新細明體" panose="02020500000000000000" pitchFamily="18" charset="-120"/>
                            </a:rPr>
                            <m:t>𝛼</m:t>
                          </m:r>
                          <m:r>
                            <a:rPr lang="en-US" altLang="zh-TW" i="1">
                              <a:latin typeface="Cambria Math" panose="02040503050406030204" pitchFamily="18" charset="0"/>
                              <a:ea typeface="新細明體" panose="02020500000000000000" pitchFamily="18" charset="-120"/>
                            </a:rPr>
                            <m:t>/2, </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𝜈</m:t>
                              </m:r>
                            </m:e>
                            <m:sub>
                              <m:r>
                                <a:rPr lang="en-US" altLang="zh-TW" i="1">
                                  <a:latin typeface="Cambria Math" panose="02040503050406030204" pitchFamily="18" charset="0"/>
                                  <a:ea typeface="新細明體" panose="02020500000000000000" pitchFamily="18" charset="-120"/>
                                </a:rPr>
                                <m:t>1</m:t>
                              </m:r>
                            </m:sub>
                          </m:sSub>
                          <m:r>
                            <a:rPr lang="en-US" altLang="zh-TW" i="1">
                              <a:latin typeface="Cambria Math" panose="02040503050406030204" pitchFamily="18" charset="0"/>
                              <a:ea typeface="新細明體" panose="02020500000000000000" pitchFamily="18" charset="-120"/>
                            </a:rPr>
                            <m: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𝜈</m:t>
                              </m:r>
                            </m:e>
                            <m:sub>
                              <m:r>
                                <a:rPr lang="en-US" altLang="zh-TW" i="1">
                                  <a:latin typeface="Cambria Math" panose="02040503050406030204" pitchFamily="18" charset="0"/>
                                  <a:ea typeface="新細明體" panose="02020500000000000000" pitchFamily="18" charset="-120"/>
                                </a:rPr>
                                <m:t>2</m:t>
                              </m:r>
                            </m:sub>
                          </m:sSub>
                        </m:sub>
                      </m:sSub>
                      <m:r>
                        <a:rPr lang="en-US" altLang="zh-TW" i="1">
                          <a:latin typeface="Cambria Math" panose="02040503050406030204" pitchFamily="18" charset="0"/>
                          <a:ea typeface="新細明體" panose="02020500000000000000" pitchFamily="18" charset="-120"/>
                        </a:rPr>
                        <m: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𝐹</m:t>
                          </m:r>
                        </m:e>
                        <m:sub>
                          <m:r>
                            <a:rPr lang="en-US" altLang="zh-TW" i="1">
                              <a:latin typeface="Cambria Math" panose="02040503050406030204" pitchFamily="18" charset="0"/>
                              <a:ea typeface="新細明體" panose="02020500000000000000" pitchFamily="18" charset="-120"/>
                            </a:rPr>
                            <m:t>0.</m:t>
                          </m:r>
                          <m:r>
                            <a:rPr lang="en-US" altLang="zh-TW" b="0" i="1" smtClean="0">
                              <a:latin typeface="Cambria Math" panose="02040503050406030204" pitchFamily="18" charset="0"/>
                              <a:ea typeface="新細明體" panose="02020500000000000000" pitchFamily="18" charset="-120"/>
                            </a:rPr>
                            <m:t>97</m:t>
                          </m:r>
                          <m:r>
                            <a:rPr lang="en-US" altLang="zh-TW" i="1">
                              <a:latin typeface="Cambria Math" panose="02040503050406030204" pitchFamily="18" charset="0"/>
                              <a:ea typeface="新細明體" panose="02020500000000000000" pitchFamily="18" charset="-120"/>
                            </a:rPr>
                            <m:t>5,5,3</m:t>
                          </m:r>
                        </m:sub>
                      </m:sSub>
                      <m:r>
                        <a:rPr lang="en-US" altLang="zh-TW" i="1">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0.13</m:t>
                      </m:r>
                    </m:oMath>
                  </m:oMathPara>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Therefore, we do not reject the null hypothesis, and below will conduct t-test in the case of </a:t>
                </a:r>
                <a:r>
                  <a:rPr lang="en-US" altLang="zh-TW" b="1" dirty="0">
                    <a:ea typeface="新細明體" panose="02020500000000000000" pitchFamily="18" charset="-120"/>
                  </a:rPr>
                  <a:t>equal variance</a:t>
                </a:r>
                <a:r>
                  <a:rPr lang="en-US" altLang="zh-TW" dirty="0">
                    <a:ea typeface="新細明體" panose="02020500000000000000" pitchFamily="18" charset="-120"/>
                  </a:rPr>
                  <a:t>.</a:t>
                </a:r>
              </a:p>
            </p:txBody>
          </p:sp>
        </mc:Choice>
        <mc:Fallback xmlns="">
          <p:sp>
            <p:nvSpPr>
              <p:cNvPr id="39940" name="內容版面配置區 2">
                <a:extLst>
                  <a:ext uri="{FF2B5EF4-FFF2-40B4-BE49-F238E27FC236}">
                    <a16:creationId xmlns:a16="http://schemas.microsoft.com/office/drawing/2014/main" id="{4321B608-CC70-4377-987B-F45A7A7B7321}"/>
                  </a:ext>
                </a:extLst>
              </p:cNvPr>
              <p:cNvSpPr>
                <a:spLocks noGrp="1" noRot="1" noChangeAspect="1" noMove="1" noResize="1" noEditPoints="1" noAdjustHandles="1" noChangeArrowheads="1" noChangeShapeType="1" noTextEdit="1"/>
              </p:cNvSpPr>
              <p:nvPr>
                <p:ph idx="1"/>
              </p:nvPr>
            </p:nvSpPr>
            <p:spPr>
              <a:xfrm>
                <a:off x="1765300" y="914400"/>
                <a:ext cx="8902700" cy="5638800"/>
              </a:xfrm>
              <a:blipFill>
                <a:blip r:embed="rId3"/>
                <a:stretch>
                  <a:fillRect l="-1438" t="-1081"/>
                </a:stretch>
              </a:blipFill>
            </p:spPr>
            <p:txBody>
              <a:bodyPr/>
              <a:lstStyle/>
              <a:p>
                <a:r>
                  <a:rPr lang="zh-TW" altLang="en-US">
                    <a:noFill/>
                  </a:rPr>
                  <a:t> </a:t>
                </a:r>
              </a:p>
            </p:txBody>
          </p:sp>
        </mc:Fallback>
      </mc:AlternateContent>
    </p:spTree>
    <p:custDataLst>
      <p:tags r:id="rId1"/>
    </p:custDataLst>
    <p:extLst>
      <p:ext uri="{BB962C8B-B14F-4D97-AF65-F5344CB8AC3E}">
        <p14:creationId xmlns:p14="http://schemas.microsoft.com/office/powerpoint/2010/main" val="15865938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8A040ED-8DFE-4745-8516-2984893A308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13-A</a:t>
            </a:r>
          </a:p>
        </p:txBody>
      </p:sp>
      <p:sp>
        <p:nvSpPr>
          <p:cNvPr id="43011" name="Slide Number Placeholder 4">
            <a:extLst>
              <a:ext uri="{FF2B5EF4-FFF2-40B4-BE49-F238E27FC236}">
                <a16:creationId xmlns:a16="http://schemas.microsoft.com/office/drawing/2014/main" id="{FE2C70E1-7CA8-442E-9327-C4FBA4625B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C4281EB-A32D-438A-850B-EAB5B04E1596}" type="slidenum">
              <a:rPr lang="en-US" altLang="zh-TW" sz="1200">
                <a:latin typeface="Tahoma" panose="020B0604030504040204" pitchFamily="34" charset="0"/>
              </a:rPr>
              <a:pPr>
                <a:spcBef>
                  <a:spcPct val="0"/>
                </a:spcBef>
                <a:buFontTx/>
                <a:buNone/>
              </a:pPr>
              <a:t>25</a:t>
            </a:fld>
            <a:endParaRPr lang="en-US" altLang="zh-TW" sz="1200">
              <a:latin typeface="Tahoma" panose="020B0604030504040204" pitchFamily="34" charset="0"/>
            </a:endParaRPr>
          </a:p>
        </p:txBody>
      </p:sp>
      <p:pic>
        <p:nvPicPr>
          <p:cNvPr id="43013" name="圖片 7">
            <a:extLst>
              <a:ext uri="{FF2B5EF4-FFF2-40B4-BE49-F238E27FC236}">
                <a16:creationId xmlns:a16="http://schemas.microsoft.com/office/drawing/2014/main" id="{ED24F27A-01A5-48D6-A63E-0C011887E2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12814"/>
            <a:ext cx="615315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2FB295C-CB12-4542-8CBC-983C27D24B2D}"/>
              </a:ext>
            </a:extLst>
          </p:cNvPr>
          <p:cNvSpPr/>
          <p:nvPr/>
        </p:nvSpPr>
        <p:spPr>
          <a:xfrm>
            <a:off x="2819400" y="3962400"/>
            <a:ext cx="4343400" cy="609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A4A98E6-CFA5-4E94-82F5-7D86F31C63DE}"/>
              </a:ext>
            </a:extLst>
          </p:cNvPr>
          <p:cNvSpPr txBox="1">
            <a:spLocks noChangeArrowheads="1"/>
          </p:cNvSpPr>
          <p:nvPr/>
        </p:nvSpPr>
        <p:spPr bwMode="auto">
          <a:xfrm>
            <a:off x="1765300" y="990600"/>
            <a:ext cx="8902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450850" indent="6350" algn="l" rtl="0" eaLnBrk="0" fontAlgn="base" hangingPunct="0">
              <a:spcBef>
                <a:spcPct val="20000"/>
              </a:spcBef>
              <a:spcAft>
                <a:spcPct val="0"/>
              </a:spcAft>
              <a:buChar char="–"/>
              <a:defRPr sz="2400">
                <a:solidFill>
                  <a:schemeClr val="tx1"/>
                </a:solidFill>
                <a:latin typeface="+mn-lt"/>
              </a:defRPr>
            </a:lvl2pPr>
            <a:lvl3pPr marL="914400" algn="l" rtl="0" eaLnBrk="0" fontAlgn="base" hangingPunct="0">
              <a:spcBef>
                <a:spcPct val="20000"/>
              </a:spcBef>
              <a:spcAft>
                <a:spcPct val="0"/>
              </a:spcAft>
              <a:buChar char="•"/>
              <a:defRPr sz="2000">
                <a:solidFill>
                  <a:schemeClr val="tx1"/>
                </a:solidFill>
                <a:latin typeface="+mn-lt"/>
              </a:defRPr>
            </a:lvl3pPr>
            <a:lvl4pPr marL="1371600" algn="l" rtl="0" eaLnBrk="0" fontAlgn="base" hangingPunct="0">
              <a:spcBef>
                <a:spcPct val="20000"/>
              </a:spcBef>
              <a:spcAft>
                <a:spcPct val="0"/>
              </a:spcAft>
              <a:buChar char="–"/>
              <a:defRPr sz="2000">
                <a:solidFill>
                  <a:schemeClr val="tx1"/>
                </a:solidFill>
                <a:latin typeface="+mn-lt"/>
              </a:defRPr>
            </a:lvl4pPr>
            <a:lvl5pPr marL="1828800" algn="l" rtl="0" eaLnBrk="0" fontAlgn="base" hangingPunct="0">
              <a:spcBef>
                <a:spcPct val="20000"/>
              </a:spcBef>
              <a:spcAft>
                <a:spcPct val="0"/>
              </a:spcAft>
              <a:buChar char="»"/>
              <a:defRPr sz="2000">
                <a:solidFill>
                  <a:schemeClr val="tx1"/>
                </a:solidFill>
                <a:latin typeface="+mn-lt"/>
              </a:defRPr>
            </a:lvl5pPr>
            <a:lvl6pPr marL="2286000" algn="l" rtl="0" fontAlgn="base">
              <a:spcBef>
                <a:spcPct val="20000"/>
              </a:spcBef>
              <a:spcAft>
                <a:spcPct val="0"/>
              </a:spcAft>
              <a:defRPr>
                <a:solidFill>
                  <a:schemeClr val="tx1"/>
                </a:solidFill>
                <a:latin typeface="+mn-lt"/>
              </a:defRPr>
            </a:lvl6pPr>
            <a:lvl7pPr marL="2743200" algn="l" rtl="0" fontAlgn="base">
              <a:spcBef>
                <a:spcPct val="20000"/>
              </a:spcBef>
              <a:spcAft>
                <a:spcPct val="0"/>
              </a:spcAft>
              <a:defRPr>
                <a:solidFill>
                  <a:schemeClr val="tx1"/>
                </a:solidFill>
                <a:latin typeface="+mn-lt"/>
              </a:defRPr>
            </a:lvl7pPr>
            <a:lvl8pPr marL="3200400" algn="l" rtl="0" fontAlgn="base">
              <a:spcBef>
                <a:spcPct val="20000"/>
              </a:spcBef>
              <a:spcAft>
                <a:spcPct val="0"/>
              </a:spcAft>
              <a:defRPr>
                <a:solidFill>
                  <a:schemeClr val="tx1"/>
                </a:solidFill>
                <a:latin typeface="+mn-lt"/>
              </a:defRPr>
            </a:lvl8pPr>
            <a:lvl9pPr marL="3657600" algn="l" rtl="0" fontAlgn="base">
              <a:spcBef>
                <a:spcPct val="20000"/>
              </a:spcBef>
              <a:spcAft>
                <a:spcPct val="0"/>
              </a:spcAft>
              <a:defRPr>
                <a:solidFill>
                  <a:schemeClr val="tx1"/>
                </a:solidFill>
                <a:latin typeface="+mn-lt"/>
              </a:defRPr>
            </a:lvl9pPr>
          </a:lstStyle>
          <a:p>
            <a:pPr marL="0" indent="0" eaLnBrk="1" hangingPunct="1">
              <a:lnSpc>
                <a:spcPct val="90000"/>
              </a:lnSpc>
              <a:buNone/>
            </a:pPr>
            <a:r>
              <a:rPr lang="en-US" altLang="zh-TW" dirty="0">
                <a:ea typeface="新細明體" panose="02020500000000000000" pitchFamily="18" charset="-120"/>
              </a:rPr>
              <a:t>The t-statistic is – 2.83 and the one-tailed p-value is 0.011.</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Accordingly, under the 5% significance level, we may conclude that there is sufficient evidence to infer that the golfers do spend less the skiers. </a:t>
            </a:r>
          </a:p>
        </p:txBody>
      </p:sp>
      <p:sp>
        <p:nvSpPr>
          <p:cNvPr id="43010" name="Rectangle 2">
            <a:extLst>
              <a:ext uri="{FF2B5EF4-FFF2-40B4-BE49-F238E27FC236}">
                <a16:creationId xmlns:a16="http://schemas.microsoft.com/office/drawing/2014/main" id="{38A040ED-8DFE-4745-8516-2984893A308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13-A</a:t>
            </a:r>
          </a:p>
        </p:txBody>
      </p:sp>
      <p:sp>
        <p:nvSpPr>
          <p:cNvPr id="43011" name="Slide Number Placeholder 4">
            <a:extLst>
              <a:ext uri="{FF2B5EF4-FFF2-40B4-BE49-F238E27FC236}">
                <a16:creationId xmlns:a16="http://schemas.microsoft.com/office/drawing/2014/main" id="{FE2C70E1-7CA8-442E-9327-C4FBA4625B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C4281EB-A32D-438A-850B-EAB5B04E1596}" type="slidenum">
              <a:rPr lang="en-US" altLang="zh-TW" sz="1200">
                <a:latin typeface="Tahoma" panose="020B0604030504040204" pitchFamily="34" charset="0"/>
              </a:rPr>
              <a:pPr>
                <a:spcBef>
                  <a:spcPct val="0"/>
                </a:spcBef>
                <a:buFontTx/>
                <a:buNone/>
              </a:pPr>
              <a:t>26</a:t>
            </a:fld>
            <a:endParaRPr lang="en-US" altLang="zh-TW" sz="1200">
              <a:latin typeface="Tahoma" panose="020B0604030504040204" pitchFamily="34" charset="0"/>
            </a:endParaRPr>
          </a:p>
        </p:txBody>
      </p:sp>
    </p:spTree>
    <p:custDataLst>
      <p:tags r:id="rId1"/>
    </p:custDataLst>
    <p:extLst>
      <p:ext uri="{BB962C8B-B14F-4D97-AF65-F5344CB8AC3E}">
        <p14:creationId xmlns:p14="http://schemas.microsoft.com/office/powerpoint/2010/main" val="3640556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EA4C36-D226-4A64-BD42-A16E4D07A965}"/>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Checking the Required Condition</a:t>
            </a:r>
          </a:p>
        </p:txBody>
      </p:sp>
      <p:sp>
        <p:nvSpPr>
          <p:cNvPr id="47107" name="Rectangle 3">
            <a:extLst>
              <a:ext uri="{FF2B5EF4-FFF2-40B4-BE49-F238E27FC236}">
                <a16:creationId xmlns:a16="http://schemas.microsoft.com/office/drawing/2014/main" id="{62C7F784-30C1-4701-8FCA-4CE9208BA138}"/>
              </a:ext>
            </a:extLst>
          </p:cNvPr>
          <p:cNvSpPr>
            <a:spLocks noGrp="1" noChangeArrowheads="1"/>
          </p:cNvSpPr>
          <p:nvPr>
            <p:ph type="body" idx="1"/>
          </p:nvPr>
        </p:nvSpPr>
        <p:spPr>
          <a:xfrm>
            <a:off x="321733" y="914400"/>
            <a:ext cx="9736667" cy="5486400"/>
          </a:xfrm>
        </p:spPr>
        <p:txBody>
          <a:bodyPr/>
          <a:lstStyle/>
          <a:p>
            <a:pPr marL="0" indent="0" eaLnBrk="1" hangingPunct="1">
              <a:buNone/>
            </a:pPr>
            <a:r>
              <a:rPr lang="en-US" altLang="zh-TW" dirty="0">
                <a:ea typeface="新細明體" panose="02020500000000000000" pitchFamily="18" charset="-120"/>
              </a:rPr>
              <a:t>Both the equal-variances and unequal-variances techniques require that the populations be normally distributed. As before, we can check to see whether the requirement is satisfied by drawing the histograms of the data.</a:t>
            </a:r>
          </a:p>
          <a:p>
            <a:pPr marL="0" indent="0" eaLnBrk="1" hangingPunct="1">
              <a:buNone/>
            </a:pPr>
            <a:br>
              <a:rPr lang="en-US" altLang="zh-TW" dirty="0">
                <a:ea typeface="新細明體" panose="02020500000000000000" pitchFamily="18" charset="-120"/>
              </a:rPr>
            </a:br>
            <a:endParaRPr lang="en-US" altLang="zh-TW" dirty="0">
              <a:ea typeface="新細明體" panose="02020500000000000000" pitchFamily="18" charset="-120"/>
            </a:endParaRPr>
          </a:p>
        </p:txBody>
      </p:sp>
      <p:sp>
        <p:nvSpPr>
          <p:cNvPr id="47108" name="Slide Number Placeholder 3">
            <a:extLst>
              <a:ext uri="{FF2B5EF4-FFF2-40B4-BE49-F238E27FC236}">
                <a16:creationId xmlns:a16="http://schemas.microsoft.com/office/drawing/2014/main" id="{5C4B6242-F3FE-4C1D-B73E-84C5624F01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A5BCC983-35A5-4183-A3B7-47BA3F52A9A0}" type="slidenum">
              <a:rPr lang="en-US" altLang="zh-TW" sz="1200">
                <a:latin typeface="Tahoma" panose="020B0604030504040204" pitchFamily="34" charset="0"/>
              </a:rPr>
              <a:pPr>
                <a:spcBef>
                  <a:spcPct val="0"/>
                </a:spcBef>
                <a:buFontTx/>
                <a:buNone/>
              </a:pPr>
              <a:t>27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B1A5F05-58E6-45F1-920E-0E23D80019EB}"/>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Checking the Required Condition: Example 13.1</a:t>
            </a:r>
          </a:p>
        </p:txBody>
      </p:sp>
      <p:sp>
        <p:nvSpPr>
          <p:cNvPr id="48131" name="Rectangle 3">
            <a:extLst>
              <a:ext uri="{FF2B5EF4-FFF2-40B4-BE49-F238E27FC236}">
                <a16:creationId xmlns:a16="http://schemas.microsoft.com/office/drawing/2014/main" id="{FB247BE9-15AB-428C-AC02-916A7DEACB90}"/>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 </a:t>
            </a:r>
          </a:p>
        </p:txBody>
      </p:sp>
      <p:pic>
        <p:nvPicPr>
          <p:cNvPr id="48132" name="Picture 499">
            <a:extLst>
              <a:ext uri="{FF2B5EF4-FFF2-40B4-BE49-F238E27FC236}">
                <a16:creationId xmlns:a16="http://schemas.microsoft.com/office/drawing/2014/main" id="{5F98DB6D-AF1C-467E-A770-19AD2DD63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4" y="990600"/>
            <a:ext cx="571023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500">
            <a:extLst>
              <a:ext uri="{FF2B5EF4-FFF2-40B4-BE49-F238E27FC236}">
                <a16:creationId xmlns:a16="http://schemas.microsoft.com/office/drawing/2014/main" id="{FC140A49-FCE5-43B3-A674-BC6CFA7A2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763964"/>
            <a:ext cx="5715000" cy="256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Slide Number Placeholder 5">
            <a:extLst>
              <a:ext uri="{FF2B5EF4-FFF2-40B4-BE49-F238E27FC236}">
                <a16:creationId xmlns:a16="http://schemas.microsoft.com/office/drawing/2014/main" id="{752ABEC7-C697-449C-A8DE-B367CB462D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E6B049C2-C70D-4EDA-9AEC-1E9EDB0C3F32}" type="slidenum">
              <a:rPr lang="en-US" altLang="zh-TW" sz="1200">
                <a:latin typeface="Tahoma" panose="020B0604030504040204" pitchFamily="34" charset="0"/>
              </a:rPr>
              <a:pPr>
                <a:spcBef>
                  <a:spcPct val="0"/>
                </a:spcBef>
                <a:buFontTx/>
                <a:buNone/>
              </a:pPr>
              <a:t>28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84A8FF1-8A5E-4216-B924-316008F4820C}"/>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Checking the Required Condition: Example 13.2</a:t>
            </a:r>
          </a:p>
        </p:txBody>
      </p:sp>
      <p:sp>
        <p:nvSpPr>
          <p:cNvPr id="49155" name="Rectangle 3">
            <a:extLst>
              <a:ext uri="{FF2B5EF4-FFF2-40B4-BE49-F238E27FC236}">
                <a16:creationId xmlns:a16="http://schemas.microsoft.com/office/drawing/2014/main" id="{035F9D5D-8277-4597-AA90-B51447F3E9A5}"/>
              </a:ext>
            </a:extLst>
          </p:cNvPr>
          <p:cNvSpPr>
            <a:spLocks noGrp="1" noChangeArrowheads="1"/>
          </p:cNvSpPr>
          <p:nvPr>
            <p:ph type="body" idx="1"/>
          </p:nvPr>
        </p:nvSpPr>
        <p:spPr>
          <a:xfrm>
            <a:off x="1765300" y="990600"/>
            <a:ext cx="8902700" cy="5486400"/>
          </a:xfrm>
        </p:spPr>
        <p:txBody>
          <a:bodyPr/>
          <a:lstStyle/>
          <a:p>
            <a:pPr marL="0" indent="0" eaLnBrk="1" hangingPunct="1">
              <a:buNone/>
            </a:pPr>
            <a:r>
              <a:rPr lang="en-US" altLang="zh-TW">
                <a:ea typeface="新細明體" panose="02020500000000000000" pitchFamily="18" charset="-120"/>
              </a:rPr>
              <a:t>. </a:t>
            </a:r>
          </a:p>
        </p:txBody>
      </p:sp>
      <p:pic>
        <p:nvPicPr>
          <p:cNvPr id="49156" name="Picture 501">
            <a:extLst>
              <a:ext uri="{FF2B5EF4-FFF2-40B4-BE49-F238E27FC236}">
                <a16:creationId xmlns:a16="http://schemas.microsoft.com/office/drawing/2014/main" id="{C507A0FA-8E46-4DE2-BF63-FD3027C6F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28700"/>
            <a:ext cx="5729288"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02">
            <a:extLst>
              <a:ext uri="{FF2B5EF4-FFF2-40B4-BE49-F238E27FC236}">
                <a16:creationId xmlns:a16="http://schemas.microsoft.com/office/drawing/2014/main" id="{8E4F8DD4-ED4D-44E4-8B45-9DD776BAC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54450"/>
            <a:ext cx="5715000"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Slide Number Placeholder 5">
            <a:extLst>
              <a:ext uri="{FF2B5EF4-FFF2-40B4-BE49-F238E27FC236}">
                <a16:creationId xmlns:a16="http://schemas.microsoft.com/office/drawing/2014/main" id="{128F5589-3327-4C6A-A851-3A6E594022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36C2B694-413F-43FB-AE39-CF56E70D9F70}" type="slidenum">
              <a:rPr lang="en-US" altLang="zh-TW" sz="1200">
                <a:latin typeface="Tahoma" panose="020B0604030504040204" pitchFamily="34" charset="0"/>
              </a:rPr>
              <a:pPr>
                <a:spcBef>
                  <a:spcPct val="0"/>
                </a:spcBef>
                <a:buFontTx/>
                <a:buNone/>
              </a:pPr>
              <a:t>29</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3664A5A-FABE-4275-A492-B5BB6DDDB5F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Difference between Two Means</a:t>
            </a:r>
          </a:p>
        </p:txBody>
      </p:sp>
      <p:sp>
        <p:nvSpPr>
          <p:cNvPr id="8195" name="Rectangle 3">
            <a:extLst>
              <a:ext uri="{FF2B5EF4-FFF2-40B4-BE49-F238E27FC236}">
                <a16:creationId xmlns:a16="http://schemas.microsoft.com/office/drawing/2014/main" id="{5DA93E63-865C-4BEA-9832-BC25EE8A7B01}"/>
              </a:ext>
            </a:extLst>
          </p:cNvPr>
          <p:cNvSpPr>
            <a:spLocks noGrp="1" noChangeArrowheads="1"/>
          </p:cNvSpPr>
          <p:nvPr>
            <p:ph type="body" idx="1"/>
          </p:nvPr>
        </p:nvSpPr>
        <p:spPr>
          <a:xfrm>
            <a:off x="321733" y="914400"/>
            <a:ext cx="11413067" cy="5486400"/>
          </a:xfrm>
        </p:spPr>
        <p:txBody>
          <a:bodyPr/>
          <a:lstStyle/>
          <a:p>
            <a:pPr marL="0" indent="0" eaLnBrk="1" hangingPunct="1">
              <a:buNone/>
            </a:pPr>
            <a:r>
              <a:rPr lang="en-US" altLang="zh-TW" dirty="0">
                <a:ea typeface="新細明體" panose="02020500000000000000" pitchFamily="18" charset="-120"/>
              </a:rPr>
              <a:t>In order to test and estimate the difference between </a:t>
            </a:r>
            <a:r>
              <a:rPr lang="en-US" altLang="zh-TW" b="1" i="1" dirty="0">
                <a:ea typeface="新細明體" panose="02020500000000000000" pitchFamily="18" charset="-120"/>
              </a:rPr>
              <a:t>two population means</a:t>
            </a:r>
            <a:r>
              <a:rPr lang="en-US" altLang="zh-TW" dirty="0">
                <a:ea typeface="新細明體" panose="02020500000000000000" pitchFamily="18" charset="-120"/>
              </a:rPr>
              <a:t>, we draw random samples from each of two populations. </a:t>
            </a:r>
          </a:p>
          <a:p>
            <a:pPr marL="0" indent="0" eaLnBrk="1" hangingPunct="1">
              <a:buNone/>
            </a:pPr>
            <a:r>
              <a:rPr lang="en-US" altLang="zh-TW" dirty="0">
                <a:ea typeface="新細明體" panose="02020500000000000000" pitchFamily="18" charset="-120"/>
              </a:rPr>
              <a:t>We first consider </a:t>
            </a:r>
            <a:r>
              <a:rPr lang="en-US" altLang="zh-TW" i="1" dirty="0">
                <a:ea typeface="新細明體" panose="02020500000000000000" pitchFamily="18" charset="-120"/>
              </a:rPr>
              <a:t>independent</a:t>
            </a:r>
            <a:r>
              <a:rPr lang="en-US" altLang="zh-TW" dirty="0">
                <a:ea typeface="新細明體" panose="02020500000000000000" pitchFamily="18" charset="-120"/>
              </a:rPr>
              <a:t> samples, that is, samples that are </a:t>
            </a:r>
            <a:r>
              <a:rPr lang="en-US" altLang="zh-TW" i="1" dirty="0">
                <a:ea typeface="新細明體" panose="02020500000000000000" pitchFamily="18" charset="-120"/>
              </a:rPr>
              <a:t>completely unrelated to one another</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(Likewise, we consider                                 for Population 2)</a:t>
            </a:r>
          </a:p>
        </p:txBody>
      </p:sp>
      <p:grpSp>
        <p:nvGrpSpPr>
          <p:cNvPr id="8196" name="Group 4">
            <a:extLst>
              <a:ext uri="{FF2B5EF4-FFF2-40B4-BE49-F238E27FC236}">
                <a16:creationId xmlns:a16="http://schemas.microsoft.com/office/drawing/2014/main" id="{6F77A367-A7AC-46D7-9368-3C3C74A656C8}"/>
              </a:ext>
            </a:extLst>
          </p:cNvPr>
          <p:cNvGrpSpPr>
            <a:grpSpLocks/>
          </p:cNvGrpSpPr>
          <p:nvPr/>
        </p:nvGrpSpPr>
        <p:grpSpPr bwMode="auto">
          <a:xfrm>
            <a:off x="2438401" y="2819400"/>
            <a:ext cx="7205663" cy="2616200"/>
            <a:chOff x="384" y="1920"/>
            <a:chExt cx="4539" cy="1648"/>
          </a:xfrm>
        </p:grpSpPr>
        <p:pic>
          <p:nvPicPr>
            <p:cNvPr id="8199" name="Picture 5">
              <a:extLst>
                <a:ext uri="{FF2B5EF4-FFF2-40B4-BE49-F238E27FC236}">
                  <a16:creationId xmlns:a16="http://schemas.microsoft.com/office/drawing/2014/main" id="{41FDE474-A471-4089-B3FD-18D0FD176D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2160"/>
              <a:ext cx="3902" cy="1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Text Box 6">
              <a:extLst>
                <a:ext uri="{FF2B5EF4-FFF2-40B4-BE49-F238E27FC236}">
                  <a16:creationId xmlns:a16="http://schemas.microsoft.com/office/drawing/2014/main" id="{F3646726-D6A6-4652-8560-E0F92A29B48F}"/>
                </a:ext>
              </a:extLst>
            </p:cNvPr>
            <p:cNvSpPr txBox="1">
              <a:spLocks noChangeArrowheads="1"/>
            </p:cNvSpPr>
            <p:nvPr/>
          </p:nvSpPr>
          <p:spPr bwMode="auto">
            <a:xfrm>
              <a:off x="3504" y="2224"/>
              <a:ext cx="11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Sample, size: n</a:t>
              </a:r>
              <a:r>
                <a:rPr lang="en-US" altLang="zh-TW" sz="1800" baseline="-25000">
                  <a:latin typeface="Tahoma" panose="020B0604030504040204" pitchFamily="34" charset="0"/>
                  <a:ea typeface="新細明體" panose="02020500000000000000" pitchFamily="18" charset="-120"/>
                </a:rPr>
                <a:t>1</a:t>
              </a:r>
              <a:endParaRPr lang="en-US" altLang="zh-TW" sz="1800">
                <a:latin typeface="Tahoma" panose="020B0604030504040204" pitchFamily="34" charset="0"/>
                <a:ea typeface="新細明體" panose="02020500000000000000" pitchFamily="18" charset="-120"/>
              </a:endParaRPr>
            </a:p>
          </p:txBody>
        </p:sp>
        <p:sp>
          <p:nvSpPr>
            <p:cNvPr id="8201" name="Text Box 7">
              <a:extLst>
                <a:ext uri="{FF2B5EF4-FFF2-40B4-BE49-F238E27FC236}">
                  <a16:creationId xmlns:a16="http://schemas.microsoft.com/office/drawing/2014/main" id="{A38BFC1A-F9B9-4338-BB18-3FCCA85E691A}"/>
                </a:ext>
              </a:extLst>
            </p:cNvPr>
            <p:cNvSpPr txBox="1">
              <a:spLocks noChangeArrowheads="1"/>
            </p:cNvSpPr>
            <p:nvPr/>
          </p:nvSpPr>
          <p:spPr bwMode="auto">
            <a:xfrm>
              <a:off x="1392" y="1920"/>
              <a:ext cx="90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Population 1</a:t>
              </a:r>
            </a:p>
          </p:txBody>
        </p:sp>
        <p:sp>
          <p:nvSpPr>
            <p:cNvPr id="8202" name="Text Box 8">
              <a:extLst>
                <a:ext uri="{FF2B5EF4-FFF2-40B4-BE49-F238E27FC236}">
                  <a16:creationId xmlns:a16="http://schemas.microsoft.com/office/drawing/2014/main" id="{C8FFC4D9-5EF5-4D8A-A926-A39509F031A8}"/>
                </a:ext>
              </a:extLst>
            </p:cNvPr>
            <p:cNvSpPr txBox="1">
              <a:spLocks noChangeArrowheads="1"/>
            </p:cNvSpPr>
            <p:nvPr/>
          </p:nvSpPr>
          <p:spPr bwMode="auto">
            <a:xfrm>
              <a:off x="384" y="3312"/>
              <a:ext cx="88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Parameters:</a:t>
              </a:r>
            </a:p>
          </p:txBody>
        </p:sp>
        <p:sp>
          <p:nvSpPr>
            <p:cNvPr id="8203" name="Text Box 9">
              <a:extLst>
                <a:ext uri="{FF2B5EF4-FFF2-40B4-BE49-F238E27FC236}">
                  <a16:creationId xmlns:a16="http://schemas.microsoft.com/office/drawing/2014/main" id="{DD50E153-9723-4AA2-9BF1-6C119AE1BF72}"/>
                </a:ext>
              </a:extLst>
            </p:cNvPr>
            <p:cNvSpPr txBox="1">
              <a:spLocks noChangeArrowheads="1"/>
            </p:cNvSpPr>
            <p:nvPr/>
          </p:nvSpPr>
          <p:spPr bwMode="auto">
            <a:xfrm>
              <a:off x="3552" y="3264"/>
              <a:ext cx="72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latin typeface="Tahoma" panose="020B0604030504040204" pitchFamily="34" charset="0"/>
                  <a:ea typeface="新細明體" panose="02020500000000000000" pitchFamily="18" charset="-120"/>
                </a:rPr>
                <a:t>Statistics:</a:t>
              </a:r>
            </a:p>
          </p:txBody>
        </p:sp>
        <p:pic>
          <p:nvPicPr>
            <p:cNvPr id="8204" name="Picture 10">
              <a:extLst>
                <a:ext uri="{FF2B5EF4-FFF2-40B4-BE49-F238E27FC236}">
                  <a16:creationId xmlns:a16="http://schemas.microsoft.com/office/drawing/2014/main" id="{80089B7F-1928-428A-AF56-BC7948EC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2" y="3247"/>
              <a:ext cx="69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5" name="Picture 11">
              <a:extLst>
                <a:ext uri="{FF2B5EF4-FFF2-40B4-BE49-F238E27FC236}">
                  <a16:creationId xmlns:a16="http://schemas.microsoft.com/office/drawing/2014/main" id="{B1FCD8ED-0ACC-434A-9EDC-024E1C9DB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3300"/>
              <a:ext cx="720"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197" name="Picture 12">
            <a:extLst>
              <a:ext uri="{FF2B5EF4-FFF2-40B4-BE49-F238E27FC236}">
                <a16:creationId xmlns:a16="http://schemas.microsoft.com/office/drawing/2014/main" id="{40BF84F7-DA55-4524-8F95-1C8C0A743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2320" y="5820984"/>
            <a:ext cx="26146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Slide Number Placeholder 12">
            <a:extLst>
              <a:ext uri="{FF2B5EF4-FFF2-40B4-BE49-F238E27FC236}">
                <a16:creationId xmlns:a16="http://schemas.microsoft.com/office/drawing/2014/main" id="{2B7C9B38-821A-4016-97CF-AFD4B9CCEB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1F57E335-85A3-4017-9CC7-A5FBB14977CA}" type="slidenum">
              <a:rPr lang="en-US" altLang="zh-TW" sz="1200">
                <a:latin typeface="Tahoma" panose="020B0604030504040204" pitchFamily="34" charset="0"/>
              </a:rPr>
              <a:pPr>
                <a:spcBef>
                  <a:spcPct val="0"/>
                </a:spcBef>
                <a:buFontTx/>
                <a:buNone/>
              </a:pPr>
              <a:t>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0426B46C-03AA-4763-B45E-2A0E937ED4FD}"/>
              </a:ext>
            </a:extLst>
          </p:cNvPr>
          <p:cNvSpPr>
            <a:spLocks noGrp="1" noChangeArrowheads="1"/>
          </p:cNvSpPr>
          <p:nvPr>
            <p:ph type="title"/>
          </p:nvPr>
        </p:nvSpPr>
        <p:spPr>
          <a:xfrm>
            <a:off x="381000" y="119543"/>
            <a:ext cx="8991600" cy="609600"/>
          </a:xfrm>
        </p:spPr>
        <p:txBody>
          <a:bodyPr/>
          <a:lstStyle/>
          <a:p>
            <a:pPr eaLnBrk="1" hangingPunct="1"/>
            <a:r>
              <a:rPr lang="en-US" altLang="zh-TW" dirty="0">
                <a:ea typeface="新細明體" panose="02020500000000000000" pitchFamily="18" charset="-120"/>
              </a:rPr>
              <a:t>Violation of the Required Condition</a:t>
            </a:r>
            <a:endParaRPr lang="en-US" altLang="zh-TW" sz="2900" dirty="0">
              <a:ea typeface="新細明體" panose="02020500000000000000" pitchFamily="18" charset="-120"/>
            </a:endParaRPr>
          </a:p>
        </p:txBody>
      </p:sp>
      <p:sp>
        <p:nvSpPr>
          <p:cNvPr id="50179" name="Rectangle 3">
            <a:extLst>
              <a:ext uri="{FF2B5EF4-FFF2-40B4-BE49-F238E27FC236}">
                <a16:creationId xmlns:a16="http://schemas.microsoft.com/office/drawing/2014/main" id="{2FA75A21-0F17-4397-B8FF-3FC1BC3F9AC4}"/>
              </a:ext>
            </a:extLst>
          </p:cNvPr>
          <p:cNvSpPr>
            <a:spLocks noGrp="1" noChangeArrowheads="1"/>
          </p:cNvSpPr>
          <p:nvPr>
            <p:ph type="body" sz="half" idx="1"/>
          </p:nvPr>
        </p:nvSpPr>
        <p:spPr>
          <a:xfrm>
            <a:off x="533400" y="914400"/>
            <a:ext cx="8902700" cy="5486400"/>
          </a:xfrm>
        </p:spPr>
        <p:txBody>
          <a:bodyPr/>
          <a:lstStyle/>
          <a:p>
            <a:pPr marL="0" indent="0" eaLnBrk="1" hangingPunct="1">
              <a:buNone/>
            </a:pPr>
            <a:r>
              <a:rPr lang="en-US" altLang="zh-TW" dirty="0">
                <a:ea typeface="新細明體" panose="02020500000000000000" pitchFamily="18" charset="-120"/>
              </a:rPr>
              <a:t>When the normality requirement is unsatisfied, we can use a nonparametric technique-the Wilcoxon rank sum test for independent samples (Chapter 19)--to replace the equal-variances test of µ</a:t>
            </a:r>
            <a:r>
              <a:rPr lang="en-US" altLang="zh-TW" baseline="-25000" dirty="0">
                <a:ea typeface="新細明體" panose="02020500000000000000" pitchFamily="18" charset="-120"/>
              </a:rPr>
              <a:t>1</a:t>
            </a:r>
            <a:r>
              <a:rPr lang="en-US" altLang="zh-TW" dirty="0">
                <a:ea typeface="新細明體" panose="02020500000000000000" pitchFamily="18" charset="-120"/>
              </a:rPr>
              <a:t>-µ</a:t>
            </a:r>
            <a:r>
              <a:rPr lang="en-US" altLang="zh-TW" baseline="-25000" dirty="0">
                <a:ea typeface="新細明體" panose="02020500000000000000" pitchFamily="18" charset="-120"/>
              </a:rPr>
              <a:t>2</a:t>
            </a:r>
            <a:r>
              <a:rPr lang="en-US" altLang="zh-TW" dirty="0">
                <a:ea typeface="新細明體" panose="02020500000000000000" pitchFamily="18" charset="-120"/>
              </a:rPr>
              <a:t> .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have </a:t>
            </a:r>
            <a:r>
              <a:rPr lang="en-US" altLang="zh-TW" b="1" dirty="0">
                <a:ea typeface="新細明體" panose="02020500000000000000" pitchFamily="18" charset="-120"/>
              </a:rPr>
              <a:t>no alternative to the unequal-variances test</a:t>
            </a:r>
            <a:r>
              <a:rPr lang="en-US" altLang="zh-TW" dirty="0">
                <a:ea typeface="新細明體" panose="02020500000000000000" pitchFamily="18" charset="-120"/>
              </a:rPr>
              <a:t> of µ</a:t>
            </a:r>
            <a:r>
              <a:rPr lang="en-US" altLang="zh-TW" baseline="-25000" dirty="0">
                <a:ea typeface="新細明體" panose="02020500000000000000" pitchFamily="18" charset="-120"/>
              </a:rPr>
              <a:t>1</a:t>
            </a:r>
            <a:r>
              <a:rPr lang="en-US" altLang="zh-TW" dirty="0">
                <a:ea typeface="新細明體" panose="02020500000000000000" pitchFamily="18" charset="-120"/>
              </a:rPr>
              <a:t>-µ</a:t>
            </a:r>
            <a:r>
              <a:rPr lang="en-US" altLang="zh-TW" baseline="-25000" dirty="0">
                <a:ea typeface="新細明體" panose="02020500000000000000" pitchFamily="18" charset="-120"/>
              </a:rPr>
              <a:t>2</a:t>
            </a:r>
            <a:r>
              <a:rPr lang="en-US" altLang="zh-TW" dirty="0">
                <a:ea typeface="新細明體" panose="02020500000000000000" pitchFamily="18" charset="-120"/>
              </a:rPr>
              <a:t> when the populations are very </a:t>
            </a:r>
            <a:r>
              <a:rPr lang="en-US" altLang="zh-TW" dirty="0" err="1">
                <a:ea typeface="新細明體" panose="02020500000000000000" pitchFamily="18" charset="-120"/>
              </a:rPr>
              <a:t>nonnormal</a:t>
            </a:r>
            <a:r>
              <a:rPr lang="en-US" altLang="zh-TW" dirty="0">
                <a:ea typeface="新細明體" panose="02020500000000000000" pitchFamily="18" charset="-120"/>
              </a:rPr>
              <a:t>.</a:t>
            </a:r>
          </a:p>
        </p:txBody>
      </p:sp>
      <p:sp>
        <p:nvSpPr>
          <p:cNvPr id="50180" name="Slide Number Placeholder 3">
            <a:extLst>
              <a:ext uri="{FF2B5EF4-FFF2-40B4-BE49-F238E27FC236}">
                <a16:creationId xmlns:a16="http://schemas.microsoft.com/office/drawing/2014/main" id="{5212CA40-307F-4CCB-ABF0-77AAF27E90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B6DD0B3D-8A50-4EB9-ACE4-AA391AD4F6DF}" type="slidenum">
              <a:rPr lang="en-US" altLang="zh-TW" sz="1200">
                <a:latin typeface="Tahoma" panose="020B0604030504040204" pitchFamily="34" charset="0"/>
              </a:rPr>
              <a:pPr>
                <a:spcBef>
                  <a:spcPct val="0"/>
                </a:spcBef>
                <a:buFontTx/>
                <a:buNone/>
              </a:pPr>
              <a:t>30</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63F45C6-33E5-4117-917A-85176D35EFC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 I…</a:t>
            </a:r>
          </a:p>
        </p:txBody>
      </p:sp>
      <p:sp>
        <p:nvSpPr>
          <p:cNvPr id="51203" name="Rectangle 3">
            <a:extLst>
              <a:ext uri="{FF2B5EF4-FFF2-40B4-BE49-F238E27FC236}">
                <a16:creationId xmlns:a16="http://schemas.microsoft.com/office/drawing/2014/main" id="{09BAB291-8C21-48DD-BE2C-A15969DA937F}"/>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equal-variances t-test and estimator of            :</a:t>
            </a:r>
          </a:p>
        </p:txBody>
      </p:sp>
      <p:pic>
        <p:nvPicPr>
          <p:cNvPr id="51204" name="Picture 4">
            <a:extLst>
              <a:ext uri="{FF2B5EF4-FFF2-40B4-BE49-F238E27FC236}">
                <a16:creationId xmlns:a16="http://schemas.microsoft.com/office/drawing/2014/main" id="{26E5ACE0-8CDD-4EE6-AF71-01405F0EB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0" y="1009650"/>
            <a:ext cx="960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a:extLst>
              <a:ext uri="{FF2B5EF4-FFF2-40B4-BE49-F238E27FC236}">
                <a16:creationId xmlns:a16="http://schemas.microsoft.com/office/drawing/2014/main" id="{F7303FEA-6FE2-4BA3-B558-2B026690B7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0650" y="1924050"/>
            <a:ext cx="6864350"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Slide Number Placeholder 5">
            <a:extLst>
              <a:ext uri="{FF2B5EF4-FFF2-40B4-BE49-F238E27FC236}">
                <a16:creationId xmlns:a16="http://schemas.microsoft.com/office/drawing/2014/main" id="{C6CF81CC-8844-4522-A4BF-633BB8609B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BDFD14A-4C10-4C90-B699-23C4ACCA7023}" type="slidenum">
              <a:rPr lang="en-US" altLang="zh-TW" sz="1200">
                <a:latin typeface="Tahoma" panose="020B0604030504040204" pitchFamily="34" charset="0"/>
              </a:rPr>
              <a:pPr>
                <a:spcBef>
                  <a:spcPct val="0"/>
                </a:spcBef>
                <a:buFontTx/>
                <a:buNone/>
              </a:pPr>
              <a:t>31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E84A29D-8467-4A62-A4A1-0D51DE08550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 II…</a:t>
            </a:r>
          </a:p>
        </p:txBody>
      </p:sp>
      <p:sp>
        <p:nvSpPr>
          <p:cNvPr id="52227" name="Rectangle 3">
            <a:extLst>
              <a:ext uri="{FF2B5EF4-FFF2-40B4-BE49-F238E27FC236}">
                <a16:creationId xmlns:a16="http://schemas.microsoft.com/office/drawing/2014/main" id="{4FE464D6-4BBC-4D0C-B658-FEC69FCBF60F}"/>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unequal-variances t-test and estimator of            :</a:t>
            </a:r>
          </a:p>
        </p:txBody>
      </p:sp>
      <p:pic>
        <p:nvPicPr>
          <p:cNvPr id="52228" name="Picture 4">
            <a:extLst>
              <a:ext uri="{FF2B5EF4-FFF2-40B4-BE49-F238E27FC236}">
                <a16:creationId xmlns:a16="http://schemas.microsoft.com/office/drawing/2014/main" id="{A8CD42BC-AEB0-4B9A-BF37-E49D2E94F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600" y="990600"/>
            <a:ext cx="960438"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a:extLst>
              <a:ext uri="{FF2B5EF4-FFF2-40B4-BE49-F238E27FC236}">
                <a16:creationId xmlns:a16="http://schemas.microsoft.com/office/drawing/2014/main" id="{58870F25-304A-4F4B-B7C1-6B16C29516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7638" y="2025650"/>
            <a:ext cx="6837362"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Slide Number Placeholder 5">
            <a:extLst>
              <a:ext uri="{FF2B5EF4-FFF2-40B4-BE49-F238E27FC236}">
                <a16:creationId xmlns:a16="http://schemas.microsoft.com/office/drawing/2014/main" id="{9ECDA4F1-1B9A-4830-88A5-8879565962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476C035-C2EB-449A-8BA8-9546BFD109B1}" type="slidenum">
              <a:rPr lang="en-US" altLang="zh-TW" sz="1200">
                <a:latin typeface="Tahoma" panose="020B0604030504040204" pitchFamily="34" charset="0"/>
              </a:rPr>
              <a:pPr>
                <a:spcBef>
                  <a:spcPct val="0"/>
                </a:spcBef>
                <a:buFontTx/>
                <a:buNone/>
              </a:pPr>
              <a:t>32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863D662-E61F-4359-90B8-0C800428E745}"/>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Matched Pairs Experiment</a:t>
            </a:r>
          </a:p>
        </p:txBody>
      </p:sp>
      <p:sp>
        <p:nvSpPr>
          <p:cNvPr id="53251" name="Rectangle 3">
            <a:extLst>
              <a:ext uri="{FF2B5EF4-FFF2-40B4-BE49-F238E27FC236}">
                <a16:creationId xmlns:a16="http://schemas.microsoft.com/office/drawing/2014/main" id="{21292AF1-D766-48DD-910F-2B5B218214C9}"/>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Previously when comparing two populations, we examined </a:t>
            </a:r>
            <a:r>
              <a:rPr lang="en-US" altLang="zh-TW" u="sng" dirty="0">
                <a:ea typeface="新細明體" panose="02020500000000000000" pitchFamily="18" charset="-120"/>
              </a:rPr>
              <a:t>independent samples</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If, however, an observation in one sample is </a:t>
            </a:r>
            <a:r>
              <a:rPr lang="en-US" altLang="zh-TW" b="1" i="1" dirty="0">
                <a:ea typeface="新細明體" panose="02020500000000000000" pitchFamily="18" charset="-120"/>
              </a:rPr>
              <a:t>matched</a:t>
            </a:r>
            <a:r>
              <a:rPr lang="en-US" altLang="zh-TW" dirty="0">
                <a:ea typeface="新細明體" panose="02020500000000000000" pitchFamily="18" charset="-120"/>
              </a:rPr>
              <a:t> with an observation in a second sample (meaning that the two samples are not independent), this is called a </a:t>
            </a:r>
            <a:r>
              <a:rPr lang="en-US" altLang="zh-TW" b="1" i="1" dirty="0">
                <a:ea typeface="新細明體" panose="02020500000000000000" pitchFamily="18" charset="-120"/>
              </a:rPr>
              <a:t>matched pairs experiment</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To help understand this concept, let’s consider Example 13.4</a:t>
            </a:r>
          </a:p>
        </p:txBody>
      </p:sp>
      <p:sp>
        <p:nvSpPr>
          <p:cNvPr id="53252" name="Slide Number Placeholder 3">
            <a:extLst>
              <a:ext uri="{FF2B5EF4-FFF2-40B4-BE49-F238E27FC236}">
                <a16:creationId xmlns:a16="http://schemas.microsoft.com/office/drawing/2014/main" id="{A04F99F4-F4E5-4C20-8509-BB90D445F6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72BDABC-FAF1-407E-9E1C-F9EEB6F8DD09}" type="slidenum">
              <a:rPr lang="en-US" altLang="zh-TW" sz="1200">
                <a:latin typeface="Tahoma" panose="020B0604030504040204" pitchFamily="34" charset="0"/>
              </a:rPr>
              <a:pPr>
                <a:spcBef>
                  <a:spcPct val="0"/>
                </a:spcBef>
                <a:buFontTx/>
                <a:buNone/>
              </a:pPr>
              <a:t>33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5F807569-31FB-41D2-8E9F-9881F1F59F3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13.4</a:t>
            </a:r>
          </a:p>
        </p:txBody>
      </p:sp>
      <p:sp>
        <p:nvSpPr>
          <p:cNvPr id="54275" name="Rectangle 3">
            <a:extLst>
              <a:ext uri="{FF2B5EF4-FFF2-40B4-BE49-F238E27FC236}">
                <a16:creationId xmlns:a16="http://schemas.microsoft.com/office/drawing/2014/main" id="{3A58D339-4A92-4141-821B-BE3C8AAA2809}"/>
              </a:ext>
            </a:extLst>
          </p:cNvPr>
          <p:cNvSpPr>
            <a:spLocks noGrp="1" noChangeArrowheads="1"/>
          </p:cNvSpPr>
          <p:nvPr>
            <p:ph type="body" idx="1"/>
          </p:nvPr>
        </p:nvSpPr>
        <p:spPr>
          <a:xfrm>
            <a:off x="321733" y="914400"/>
            <a:ext cx="10270067" cy="5486400"/>
          </a:xfrm>
        </p:spPr>
        <p:txBody>
          <a:bodyPr/>
          <a:lstStyle/>
          <a:p>
            <a:pPr marL="0" indent="0" eaLnBrk="1" hangingPunct="1">
              <a:buNone/>
            </a:pPr>
            <a:r>
              <a:rPr lang="en-US" altLang="zh-TW" dirty="0">
                <a:ea typeface="新細明體" panose="02020500000000000000" pitchFamily="18" charset="-120"/>
              </a:rPr>
              <a:t>In the last few years a number of web-based companies that offer job placement services have been created.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manager of one such company wanted to investigate the job offers recent MBAs were obtaining.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particular, she wanted to know whether finance majors were being offered higher salaries than marketing majors.</a:t>
            </a:r>
          </a:p>
        </p:txBody>
      </p:sp>
      <p:sp>
        <p:nvSpPr>
          <p:cNvPr id="54276" name="Slide Number Placeholder 3">
            <a:extLst>
              <a:ext uri="{FF2B5EF4-FFF2-40B4-BE49-F238E27FC236}">
                <a16:creationId xmlns:a16="http://schemas.microsoft.com/office/drawing/2014/main" id="{4ACAC4D3-7AA7-4F6B-90AE-1A00488452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3976C475-7423-4EB2-8A65-5D63C70B3552}" type="slidenum">
              <a:rPr lang="en-US" altLang="zh-TW" sz="1200">
                <a:latin typeface="Tahoma" panose="020B0604030504040204" pitchFamily="34" charset="0"/>
              </a:rPr>
              <a:pPr>
                <a:spcBef>
                  <a:spcPct val="0"/>
                </a:spcBef>
                <a:buFontTx/>
                <a:buNone/>
              </a:pPr>
              <a:t>34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E4FEB755-AC07-4885-A186-05F957358CF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13.4</a:t>
            </a:r>
          </a:p>
        </p:txBody>
      </p:sp>
      <p:sp>
        <p:nvSpPr>
          <p:cNvPr id="55299" name="Rectangle 3">
            <a:extLst>
              <a:ext uri="{FF2B5EF4-FFF2-40B4-BE49-F238E27FC236}">
                <a16:creationId xmlns:a16="http://schemas.microsoft.com/office/drawing/2014/main" id="{1E2146FF-4922-4E68-A3B0-D81F4B5B2F45}"/>
              </a:ext>
            </a:extLst>
          </p:cNvPr>
          <p:cNvSpPr>
            <a:spLocks noGrp="1" noChangeArrowheads="1"/>
          </p:cNvSpPr>
          <p:nvPr>
            <p:ph type="body" idx="1"/>
          </p:nvPr>
        </p:nvSpPr>
        <p:spPr>
          <a:xfrm>
            <a:off x="321733" y="914400"/>
            <a:ext cx="10193867" cy="5486400"/>
          </a:xfrm>
        </p:spPr>
        <p:txBody>
          <a:bodyPr/>
          <a:lstStyle/>
          <a:p>
            <a:pPr marL="0" indent="0" eaLnBrk="1" hangingPunct="1">
              <a:buNone/>
            </a:pPr>
            <a:r>
              <a:rPr lang="en-US" altLang="zh-TW" dirty="0">
                <a:ea typeface="新細明體" panose="02020500000000000000" pitchFamily="18" charset="-120"/>
              </a:rPr>
              <a:t>In a preliminary study she randomly sampled 50 recently graduated MBAs half of whom majored in finance and half in marketing.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From each she obtained the highest salary (including benefits) offer (</a:t>
            </a:r>
            <a:r>
              <a:rPr lang="en-US" altLang="zh-TW" dirty="0">
                <a:ea typeface="新細明體" panose="02020500000000000000" pitchFamily="18" charset="-120"/>
                <a:hlinkClick r:id="rId3" action="ppaction://hlinkfile"/>
              </a:rPr>
              <a:t>Xm13-04</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Can we infer that finance majors obtain higher salary offers than do marketing majors among MBAs?</a:t>
            </a:r>
          </a:p>
        </p:txBody>
      </p:sp>
      <p:sp>
        <p:nvSpPr>
          <p:cNvPr id="55300" name="Slide Number Placeholder 3">
            <a:extLst>
              <a:ext uri="{FF2B5EF4-FFF2-40B4-BE49-F238E27FC236}">
                <a16:creationId xmlns:a16="http://schemas.microsoft.com/office/drawing/2014/main" id="{71385EC7-F52E-4FBF-A10E-C9C1666542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1931DFC9-E0E2-4FD8-A9DB-865C4C6CD06A}" type="slidenum">
              <a:rPr lang="en-US" altLang="zh-TW" sz="1200">
                <a:latin typeface="Tahoma" panose="020B0604030504040204" pitchFamily="34" charset="0"/>
              </a:rPr>
              <a:pPr>
                <a:spcBef>
                  <a:spcPct val="0"/>
                </a:spcBef>
                <a:buFontTx/>
                <a:buNone/>
              </a:pPr>
              <a:t>35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0D36BBE6-E140-40E7-81F6-5F53AF27B0A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13.4</a:t>
            </a:r>
          </a:p>
        </p:txBody>
      </p:sp>
      <p:sp>
        <p:nvSpPr>
          <p:cNvPr id="56323" name="Rectangle 3">
            <a:extLst>
              <a:ext uri="{FF2B5EF4-FFF2-40B4-BE49-F238E27FC236}">
                <a16:creationId xmlns:a16="http://schemas.microsoft.com/office/drawing/2014/main" id="{18FCD3B8-5780-43C7-AAC4-C506D25960D6}"/>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The parameter is the difference between two means (where    µ</a:t>
            </a:r>
            <a:r>
              <a:rPr lang="en-US" altLang="zh-TW" baseline="-25000" dirty="0">
                <a:ea typeface="新細明體" panose="02020500000000000000" pitchFamily="18" charset="-120"/>
              </a:rPr>
              <a:t>1</a:t>
            </a:r>
            <a:r>
              <a:rPr lang="en-US" altLang="zh-TW" dirty="0">
                <a:ea typeface="新細明體" panose="02020500000000000000" pitchFamily="18" charset="-120"/>
              </a:rPr>
              <a:t> = mean highest salary offer to finance majors and µ</a:t>
            </a:r>
            <a:r>
              <a:rPr lang="en-US" altLang="zh-TW" baseline="-25000" dirty="0">
                <a:ea typeface="新細明體" panose="02020500000000000000" pitchFamily="18" charset="-120"/>
              </a:rPr>
              <a:t>2</a:t>
            </a:r>
            <a:r>
              <a:rPr lang="en-US" altLang="zh-TW" dirty="0">
                <a:ea typeface="新細明體" panose="02020500000000000000" pitchFamily="18" charset="-120"/>
              </a:rPr>
              <a:t>  = mean highest salary offer to marketing majors).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Because we want to determine whether finance majors are offered higher salaries, the alternative hypothesis will specify that  is µ</a:t>
            </a:r>
            <a:r>
              <a:rPr lang="en-US" altLang="zh-TW" baseline="-25000" dirty="0">
                <a:ea typeface="新細明體" panose="02020500000000000000" pitchFamily="18" charset="-120"/>
              </a:rPr>
              <a:t>1</a:t>
            </a:r>
            <a:r>
              <a:rPr lang="en-US" altLang="zh-TW" dirty="0">
                <a:ea typeface="新細明體" panose="02020500000000000000" pitchFamily="18" charset="-120"/>
              </a:rPr>
              <a:t> greater than µ</a:t>
            </a:r>
            <a:r>
              <a:rPr lang="en-US" altLang="zh-TW" baseline="-25000" dirty="0">
                <a:ea typeface="新細明體" panose="02020500000000000000" pitchFamily="18" charset="-120"/>
              </a:rPr>
              <a:t>2</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Calculation of the F-test of two variances indicates the use the equal-variances test statistic.</a:t>
            </a:r>
          </a:p>
        </p:txBody>
      </p:sp>
      <p:sp>
        <p:nvSpPr>
          <p:cNvPr id="56324" name="AutoShape 4">
            <a:extLst>
              <a:ext uri="{FF2B5EF4-FFF2-40B4-BE49-F238E27FC236}">
                <a16:creationId xmlns:a16="http://schemas.microsoft.com/office/drawing/2014/main" id="{4FD51450-C314-4B11-BF5F-786BD1571E0E}"/>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56325" name="Slide Number Placeholder 4">
            <a:extLst>
              <a:ext uri="{FF2B5EF4-FFF2-40B4-BE49-F238E27FC236}">
                <a16:creationId xmlns:a16="http://schemas.microsoft.com/office/drawing/2014/main" id="{091A5FA2-C479-4961-B1EE-307ED7814A0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4C95F6E-2F3F-43A1-A646-B1C13ED0E472}" type="slidenum">
              <a:rPr lang="en-US" altLang="zh-TW" sz="1200">
                <a:latin typeface="Tahoma" panose="020B0604030504040204" pitchFamily="34" charset="0"/>
              </a:rPr>
              <a:pPr>
                <a:spcBef>
                  <a:spcPct val="0"/>
                </a:spcBef>
                <a:buFontTx/>
                <a:buNone/>
              </a:pPr>
              <a:t>36</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D21BE8F-3087-4189-8AFF-B018E51F3453}"/>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13.4</a:t>
            </a:r>
          </a:p>
        </p:txBody>
      </p:sp>
      <p:sp>
        <p:nvSpPr>
          <p:cNvPr id="57347" name="Rectangle 3">
            <a:extLst>
              <a:ext uri="{FF2B5EF4-FFF2-40B4-BE49-F238E27FC236}">
                <a16:creationId xmlns:a16="http://schemas.microsoft.com/office/drawing/2014/main" id="{9F7EE1FE-C748-4F6B-8A29-5231C4757C10}"/>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hypotheses are</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Excel output is:</a:t>
            </a:r>
          </a:p>
        </p:txBody>
      </p:sp>
      <p:sp>
        <p:nvSpPr>
          <p:cNvPr id="57348" name="Rectangle 5">
            <a:extLst>
              <a:ext uri="{FF2B5EF4-FFF2-40B4-BE49-F238E27FC236}">
                <a16:creationId xmlns:a16="http://schemas.microsoft.com/office/drawing/2014/main" id="{4BFE7668-C221-4FB6-9E99-F28D2D8BB5ED}"/>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graphicFrame>
        <p:nvGraphicFramePr>
          <p:cNvPr id="57349" name="Object 4">
            <a:extLst>
              <a:ext uri="{FF2B5EF4-FFF2-40B4-BE49-F238E27FC236}">
                <a16:creationId xmlns:a16="http://schemas.microsoft.com/office/drawing/2014/main" id="{F3376F5B-01F6-43E1-A64C-C72B7EA314AF}"/>
              </a:ext>
            </a:extLst>
          </p:cNvPr>
          <p:cNvGraphicFramePr>
            <a:graphicFrameLocks noChangeAspect="1"/>
          </p:cNvGraphicFramePr>
          <p:nvPr>
            <p:extLst>
              <p:ext uri="{D42A27DB-BD31-4B8C-83A1-F6EECF244321}">
                <p14:modId xmlns:p14="http://schemas.microsoft.com/office/powerpoint/2010/main" val="839499958"/>
              </p:ext>
            </p:extLst>
          </p:nvPr>
        </p:nvGraphicFramePr>
        <p:xfrm>
          <a:off x="2259014" y="1701801"/>
          <a:ext cx="2719387" cy="550863"/>
        </p:xfrm>
        <a:graphic>
          <a:graphicData uri="http://schemas.openxmlformats.org/presentationml/2006/ole">
            <mc:AlternateContent xmlns:mc="http://schemas.openxmlformats.org/markup-compatibility/2006">
              <mc:Choice xmlns:v="urn:schemas-microsoft-com:vml" Requires="v">
                <p:oleObj name="Equation" r:id="rId3" imgW="939392" imgH="190417" progId="Equation.3">
                  <p:embed/>
                </p:oleObj>
              </mc:Choice>
              <mc:Fallback>
                <p:oleObj name="Equation" r:id="rId3" imgW="939392" imgH="19041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014" y="1701801"/>
                        <a:ext cx="2719387"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Rectangle 7">
            <a:extLst>
              <a:ext uri="{FF2B5EF4-FFF2-40B4-BE49-F238E27FC236}">
                <a16:creationId xmlns:a16="http://schemas.microsoft.com/office/drawing/2014/main" id="{60C8EFDE-41C3-48FE-8E6B-A7F0ACB8222A}"/>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graphicFrame>
        <p:nvGraphicFramePr>
          <p:cNvPr id="57351" name="Object 6">
            <a:extLst>
              <a:ext uri="{FF2B5EF4-FFF2-40B4-BE49-F238E27FC236}">
                <a16:creationId xmlns:a16="http://schemas.microsoft.com/office/drawing/2014/main" id="{49BCE71B-7448-4A2E-B4CD-602C8C879226}"/>
              </a:ext>
            </a:extLst>
          </p:cNvPr>
          <p:cNvGraphicFramePr>
            <a:graphicFrameLocks noChangeAspect="1"/>
          </p:cNvGraphicFramePr>
          <p:nvPr/>
        </p:nvGraphicFramePr>
        <p:xfrm>
          <a:off x="2262189" y="2474913"/>
          <a:ext cx="2714625" cy="557212"/>
        </p:xfrm>
        <a:graphic>
          <a:graphicData uri="http://schemas.openxmlformats.org/presentationml/2006/ole">
            <mc:AlternateContent xmlns:mc="http://schemas.openxmlformats.org/markup-compatibility/2006">
              <mc:Choice xmlns:v="urn:schemas-microsoft-com:vml" Requires="v">
                <p:oleObj name="Equation" r:id="rId5" imgW="927100" imgH="190500" progId="Equation.3">
                  <p:embed/>
                </p:oleObj>
              </mc:Choice>
              <mc:Fallback>
                <p:oleObj name="Equation" r:id="rId5" imgW="927100" imgH="190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2189" y="2474913"/>
                        <a:ext cx="2714625"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2" name="AutoShape 8">
            <a:extLst>
              <a:ext uri="{FF2B5EF4-FFF2-40B4-BE49-F238E27FC236}">
                <a16:creationId xmlns:a16="http://schemas.microsoft.com/office/drawing/2014/main" id="{6CCA8AE3-75B6-49CB-BCF9-2E9D6092826E}"/>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57353" name="Slide Number Placeholder 8">
            <a:extLst>
              <a:ext uri="{FF2B5EF4-FFF2-40B4-BE49-F238E27FC236}">
                <a16:creationId xmlns:a16="http://schemas.microsoft.com/office/drawing/2014/main" id="{D3C6B73C-9B41-4BB4-A301-F6AA5139C1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9E568F1E-9723-465B-8274-734ABB244ABA}" type="slidenum">
              <a:rPr lang="en-US" altLang="zh-TW" sz="1200">
                <a:latin typeface="Tahoma" panose="020B0604030504040204" pitchFamily="34" charset="0"/>
              </a:rPr>
              <a:pPr>
                <a:spcBef>
                  <a:spcPct val="0"/>
                </a:spcBef>
                <a:buFontTx/>
                <a:buNone/>
              </a:pPr>
              <a:t>37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4E4F395D-5BF9-407B-A8EC-CCC4000AAFC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13.4</a:t>
            </a:r>
          </a:p>
        </p:txBody>
      </p:sp>
      <p:sp>
        <p:nvSpPr>
          <p:cNvPr id="58371" name="Rectangle 3">
            <a:extLst>
              <a:ext uri="{FF2B5EF4-FFF2-40B4-BE49-F238E27FC236}">
                <a16:creationId xmlns:a16="http://schemas.microsoft.com/office/drawing/2014/main" id="{3112E1DA-096F-4BB0-AED3-B6272ECD7DBA}"/>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 </a:t>
            </a:r>
          </a:p>
        </p:txBody>
      </p:sp>
      <p:sp>
        <p:nvSpPr>
          <p:cNvPr id="58372" name="Rectangle 4">
            <a:extLst>
              <a:ext uri="{FF2B5EF4-FFF2-40B4-BE49-F238E27FC236}">
                <a16:creationId xmlns:a16="http://schemas.microsoft.com/office/drawing/2014/main" id="{CBF3F04E-2164-496F-B194-1FAA2A99ECFF}"/>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58373" name="Rectangle 6">
            <a:extLst>
              <a:ext uri="{FF2B5EF4-FFF2-40B4-BE49-F238E27FC236}">
                <a16:creationId xmlns:a16="http://schemas.microsoft.com/office/drawing/2014/main" id="{D0F86CE9-96EB-45D6-9F49-BBED0AC61810}"/>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58374" name="Rectangle 9">
            <a:extLst>
              <a:ext uri="{FF2B5EF4-FFF2-40B4-BE49-F238E27FC236}">
                <a16:creationId xmlns:a16="http://schemas.microsoft.com/office/drawing/2014/main" id="{E69F0ABB-0C09-4820-AB73-D146A71F6138}"/>
              </a:ext>
            </a:extLst>
          </p:cNvPr>
          <p:cNvSpPr>
            <a:spLocks noChangeArrowheads="1"/>
          </p:cNvSpPr>
          <p:nvPr/>
        </p:nvSpPr>
        <p:spPr bwMode="auto">
          <a:xfrm>
            <a:off x="1524001" y="20537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graphicFrame>
        <p:nvGraphicFramePr>
          <p:cNvPr id="58375" name="Object 8">
            <a:extLst>
              <a:ext uri="{FF2B5EF4-FFF2-40B4-BE49-F238E27FC236}">
                <a16:creationId xmlns:a16="http://schemas.microsoft.com/office/drawing/2014/main" id="{B5EC0332-96C4-43AA-9668-06BCCBF9F03B}"/>
              </a:ext>
            </a:extLst>
          </p:cNvPr>
          <p:cNvGraphicFramePr>
            <a:graphicFrameLocks noChangeAspect="1"/>
          </p:cNvGraphicFramePr>
          <p:nvPr>
            <p:extLst>
              <p:ext uri="{D42A27DB-BD31-4B8C-83A1-F6EECF244321}">
                <p14:modId xmlns:p14="http://schemas.microsoft.com/office/powerpoint/2010/main" val="769575203"/>
              </p:ext>
            </p:extLst>
          </p:nvPr>
        </p:nvGraphicFramePr>
        <p:xfrm>
          <a:off x="1828801" y="914400"/>
          <a:ext cx="7331075" cy="4724400"/>
        </p:xfrm>
        <a:graphic>
          <a:graphicData uri="http://schemas.openxmlformats.org/presentationml/2006/ole">
            <mc:AlternateContent xmlns:mc="http://schemas.openxmlformats.org/markup-compatibility/2006">
              <mc:Choice xmlns:v="urn:schemas-microsoft-com:vml" Requires="v">
                <p:oleObj name="Worksheet" r:id="rId3" imgW="3266998" imgH="2295643" progId="Excel.Sheet.8">
                  <p:embed/>
                </p:oleObj>
              </mc:Choice>
              <mc:Fallback>
                <p:oleObj name="Worksheet" r:id="rId3" imgW="3266998" imgH="2295643" progId="Excel.Sheet.8">
                  <p:embed/>
                  <p:pic>
                    <p:nvPicPr>
                      <p:cNvPr id="0" name="Object 8"/>
                      <p:cNvPicPr>
                        <a:picLocks noChangeAspect="1" noChangeArrowheads="1"/>
                      </p:cNvPicPr>
                      <p:nvPr/>
                    </p:nvPicPr>
                    <p:blipFill>
                      <a:blip r:embed="rId4"/>
                      <a:srcRect/>
                      <a:stretch>
                        <a:fillRect/>
                      </a:stretch>
                    </p:blipFill>
                    <p:spPr bwMode="auto">
                      <a:xfrm>
                        <a:off x="1828801" y="914400"/>
                        <a:ext cx="73310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6" name="AutoShape 10">
            <a:extLst>
              <a:ext uri="{FF2B5EF4-FFF2-40B4-BE49-F238E27FC236}">
                <a16:creationId xmlns:a16="http://schemas.microsoft.com/office/drawing/2014/main" id="{7D4CFE53-2D6C-47B8-BCCA-A2BA3C3EB78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sp>
        <p:nvSpPr>
          <p:cNvPr id="58377" name="Slide Number Placeholder 8">
            <a:extLst>
              <a:ext uri="{FF2B5EF4-FFF2-40B4-BE49-F238E27FC236}">
                <a16:creationId xmlns:a16="http://schemas.microsoft.com/office/drawing/2014/main" id="{6DF6CCDC-014D-447E-B56D-98E1D29144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3A05D8A-790F-4B6F-948B-1EB47A0945C7}" type="slidenum">
              <a:rPr lang="en-US" altLang="zh-TW" sz="1200">
                <a:latin typeface="Tahoma" panose="020B0604030504040204" pitchFamily="34" charset="0"/>
              </a:rPr>
              <a:pPr>
                <a:spcBef>
                  <a:spcPct val="0"/>
                </a:spcBef>
                <a:buFontTx/>
                <a:buNone/>
              </a:pPr>
              <a:t>38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4A8EB149-4149-43AB-A062-B27FE551DA9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13.4</a:t>
            </a:r>
          </a:p>
        </p:txBody>
      </p:sp>
      <p:sp>
        <p:nvSpPr>
          <p:cNvPr id="59395" name="Rectangle 3">
            <a:extLst>
              <a:ext uri="{FF2B5EF4-FFF2-40B4-BE49-F238E27FC236}">
                <a16:creationId xmlns:a16="http://schemas.microsoft.com/office/drawing/2014/main" id="{DA8341BF-2A0D-4DD4-9BFE-2B3F8632D921}"/>
              </a:ext>
            </a:extLst>
          </p:cNvPr>
          <p:cNvSpPr>
            <a:spLocks noGrp="1" noChangeArrowheads="1"/>
          </p:cNvSpPr>
          <p:nvPr>
            <p:ph type="body" idx="1"/>
          </p:nvPr>
        </p:nvSpPr>
        <p:spPr>
          <a:xfrm>
            <a:off x="321733" y="914400"/>
            <a:ext cx="9812867" cy="5486400"/>
          </a:xfrm>
        </p:spPr>
        <p:txBody>
          <a:bodyPr/>
          <a:lstStyle/>
          <a:p>
            <a:pPr marL="0" indent="0" eaLnBrk="1" hangingPunct="1">
              <a:buNone/>
            </a:pPr>
            <a:r>
              <a:rPr lang="en-US" altLang="zh-TW" dirty="0">
                <a:ea typeface="新細明體" panose="02020500000000000000" pitchFamily="18" charset="-120"/>
              </a:rPr>
              <a:t>The value of the test statistic (t =1.04) and its p-value (.1513) indicate that there is very little evidence to support the hypothesis that finance majors attract higher salary offers than marketing majors.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BUT…..</a:t>
            </a:r>
          </a:p>
          <a:p>
            <a:pPr marL="0" indent="0" eaLnBrk="1" hangingPunct="1">
              <a:buNone/>
            </a:pPr>
            <a:r>
              <a:rPr lang="en-US" altLang="zh-TW" dirty="0">
                <a:ea typeface="新細明體" panose="02020500000000000000" pitchFamily="18" charset="-120"/>
              </a:rPr>
              <a:t>We have some evidence to support the alternative hypothesis, but not enough. </a:t>
            </a:r>
          </a:p>
          <a:p>
            <a:pPr marL="0" indent="0" eaLnBrk="1" hangingPunct="1">
              <a:buNone/>
            </a:pPr>
            <a:r>
              <a:rPr lang="en-US" altLang="zh-TW" dirty="0">
                <a:ea typeface="新細明體" panose="02020500000000000000" pitchFamily="18" charset="-120"/>
              </a:rPr>
              <a:t>Note that the difference in sample means is </a:t>
            </a:r>
          </a:p>
          <a:p>
            <a:pPr marL="0" indent="0" eaLnBrk="1" hangingPunct="1">
              <a:buNone/>
            </a:pPr>
            <a:r>
              <a:rPr lang="en-US" altLang="zh-TW" dirty="0">
                <a:ea typeface="新細明體" panose="02020500000000000000" pitchFamily="18" charset="-120"/>
              </a:rPr>
              <a:t>                     = (65,624 -60,423) = 5,201 </a:t>
            </a:r>
          </a:p>
          <a:p>
            <a:pPr marL="0" indent="0" eaLnBrk="1" hangingPunct="1">
              <a:buNone/>
            </a:pPr>
            <a:endParaRPr lang="en-US" altLang="zh-TW" dirty="0">
              <a:ea typeface="新細明體" panose="02020500000000000000" pitchFamily="18" charset="-120"/>
            </a:endParaRPr>
          </a:p>
        </p:txBody>
      </p:sp>
      <p:sp>
        <p:nvSpPr>
          <p:cNvPr id="59396" name="Rectangle 4">
            <a:extLst>
              <a:ext uri="{FF2B5EF4-FFF2-40B4-BE49-F238E27FC236}">
                <a16:creationId xmlns:a16="http://schemas.microsoft.com/office/drawing/2014/main" id="{28CA5C19-0CFB-4196-9243-4F230A7DAA8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59397" name="Rectangle 5">
            <a:extLst>
              <a:ext uri="{FF2B5EF4-FFF2-40B4-BE49-F238E27FC236}">
                <a16:creationId xmlns:a16="http://schemas.microsoft.com/office/drawing/2014/main" id="{04EF11FA-1BF7-4BAE-8791-7623D40726AB}"/>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59398" name="Rectangle 6">
            <a:extLst>
              <a:ext uri="{FF2B5EF4-FFF2-40B4-BE49-F238E27FC236}">
                <a16:creationId xmlns:a16="http://schemas.microsoft.com/office/drawing/2014/main" id="{D9B094F5-9739-4B91-8308-B331B3AEC708}"/>
              </a:ext>
            </a:extLst>
          </p:cNvPr>
          <p:cNvSpPr>
            <a:spLocks noChangeArrowheads="1"/>
          </p:cNvSpPr>
          <p:nvPr/>
        </p:nvSpPr>
        <p:spPr bwMode="auto">
          <a:xfrm>
            <a:off x="1524001" y="20537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59399" name="AutoShape 8">
            <a:extLst>
              <a:ext uri="{FF2B5EF4-FFF2-40B4-BE49-F238E27FC236}">
                <a16:creationId xmlns:a16="http://schemas.microsoft.com/office/drawing/2014/main" id="{E4B57A14-D6AA-41FF-B76B-48CAE3724A18}"/>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INTERPRET</a:t>
            </a:r>
          </a:p>
        </p:txBody>
      </p:sp>
      <p:sp>
        <p:nvSpPr>
          <p:cNvPr id="59400" name="Rectangle 15">
            <a:extLst>
              <a:ext uri="{FF2B5EF4-FFF2-40B4-BE49-F238E27FC236}">
                <a16:creationId xmlns:a16="http://schemas.microsoft.com/office/drawing/2014/main" id="{6E1E725D-6844-4473-A400-CC32C4C89293}"/>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59401" name="Slide Number Placeholder 8">
            <a:extLst>
              <a:ext uri="{FF2B5EF4-FFF2-40B4-BE49-F238E27FC236}">
                <a16:creationId xmlns:a16="http://schemas.microsoft.com/office/drawing/2014/main" id="{0CC5D1F5-754E-4575-B7C8-DD943659D0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1B8C86CD-8DE2-4476-80BA-8D815A2752A6}" type="slidenum">
              <a:rPr lang="en-US" altLang="zh-TW" sz="1200">
                <a:latin typeface="Tahoma" panose="020B0604030504040204" pitchFamily="34" charset="0"/>
              </a:rPr>
              <a:pPr>
                <a:spcBef>
                  <a:spcPct val="0"/>
                </a:spcBef>
                <a:buFontTx/>
                <a:buNone/>
              </a:pPr>
              <a:t>39</a:t>
            </a:fld>
            <a:endParaRPr lang="en-US" altLang="zh-TW" sz="1200">
              <a:latin typeface="Tahoma" panose="020B0604030504040204" pitchFamily="34" charset="0"/>
            </a:endParaRPr>
          </a:p>
        </p:txBody>
      </p:sp>
      <p:graphicFrame>
        <p:nvGraphicFramePr>
          <p:cNvPr id="10" name="Object 14">
            <a:extLst>
              <a:ext uri="{FF2B5EF4-FFF2-40B4-BE49-F238E27FC236}">
                <a16:creationId xmlns:a16="http://schemas.microsoft.com/office/drawing/2014/main" id="{70CC8569-C486-4F71-9198-49CA2E29B814}"/>
              </a:ext>
            </a:extLst>
          </p:cNvPr>
          <p:cNvGraphicFramePr>
            <a:graphicFrameLocks noChangeAspect="1"/>
          </p:cNvGraphicFramePr>
          <p:nvPr>
            <p:extLst>
              <p:ext uri="{D42A27DB-BD31-4B8C-83A1-F6EECF244321}">
                <p14:modId xmlns:p14="http://schemas.microsoft.com/office/powerpoint/2010/main" val="1686348250"/>
              </p:ext>
            </p:extLst>
          </p:nvPr>
        </p:nvGraphicFramePr>
        <p:xfrm>
          <a:off x="762000" y="5105400"/>
          <a:ext cx="1447800" cy="658813"/>
        </p:xfrm>
        <a:graphic>
          <a:graphicData uri="http://schemas.openxmlformats.org/presentationml/2006/ole">
            <mc:AlternateContent xmlns:mc="http://schemas.openxmlformats.org/markup-compatibility/2006">
              <mc:Choice xmlns:v="urn:schemas-microsoft-com:vml" Requires="v">
                <p:oleObj name="Equation" r:id="rId3" imgW="419100" imgH="190500" progId="Equation.3">
                  <p:embed/>
                </p:oleObj>
              </mc:Choice>
              <mc:Fallback>
                <p:oleObj name="Equation" r:id="rId3" imgW="419100" imgH="190500" progId="Equation.3">
                  <p:embed/>
                  <p:pic>
                    <p:nvPicPr>
                      <p:cNvPr id="60425" name="Object 14">
                        <a:extLst>
                          <a:ext uri="{FF2B5EF4-FFF2-40B4-BE49-F238E27FC236}">
                            <a16:creationId xmlns:a16="http://schemas.microsoft.com/office/drawing/2014/main" id="{A2BEE4F8-F22C-4D5B-9902-E8D8615A3A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105400"/>
                        <a:ext cx="14478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D15C045-8B97-4BDF-8F83-E203B9DFA0C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Difference between Two Means</a:t>
            </a:r>
          </a:p>
        </p:txBody>
      </p:sp>
      <p:sp>
        <p:nvSpPr>
          <p:cNvPr id="9219" name="Rectangle 3">
            <a:extLst>
              <a:ext uri="{FF2B5EF4-FFF2-40B4-BE49-F238E27FC236}">
                <a16:creationId xmlns:a16="http://schemas.microsoft.com/office/drawing/2014/main" id="{FB019042-DA2B-4764-AB76-956212543F41}"/>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Because we are comparing two population means, we use the statistic, </a:t>
            </a:r>
          </a:p>
          <a:p>
            <a:pPr marL="0" indent="0" eaLnBrk="1" hangingPunct="1">
              <a:buNone/>
            </a:pPr>
            <a:endParaRPr lang="en-US" altLang="zh-TW">
              <a:ea typeface="新細明體" panose="02020500000000000000" pitchFamily="18" charset="-120"/>
            </a:endParaRP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which is an unbiased and consistent estimator of µ</a:t>
            </a:r>
            <a:r>
              <a:rPr lang="en-US" altLang="zh-TW" baseline="-25000">
                <a:ea typeface="新細明體" panose="02020500000000000000" pitchFamily="18" charset="-120"/>
              </a:rPr>
              <a:t>1</a:t>
            </a:r>
            <a:r>
              <a:rPr lang="en-US" altLang="zh-TW">
                <a:ea typeface="新細明體" panose="02020500000000000000" pitchFamily="18" charset="-120"/>
              </a:rPr>
              <a:t>- µ</a:t>
            </a:r>
            <a:r>
              <a:rPr lang="en-US" altLang="zh-TW" baseline="-25000">
                <a:ea typeface="新細明體" panose="02020500000000000000" pitchFamily="18" charset="-120"/>
              </a:rPr>
              <a:t>2.</a:t>
            </a:r>
            <a:endParaRPr lang="en-US" altLang="zh-TW">
              <a:ea typeface="新細明體" panose="02020500000000000000" pitchFamily="18" charset="-120"/>
            </a:endParaRPr>
          </a:p>
        </p:txBody>
      </p:sp>
      <p:pic>
        <p:nvPicPr>
          <p:cNvPr id="9220" name="Picture 4">
            <a:extLst>
              <a:ext uri="{FF2B5EF4-FFF2-40B4-BE49-F238E27FC236}">
                <a16:creationId xmlns:a16="http://schemas.microsoft.com/office/drawing/2014/main" id="{8E54B9C5-53CD-4F0D-8A36-BCDC55707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752600"/>
            <a:ext cx="11430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Slide Number Placeholder 4">
            <a:extLst>
              <a:ext uri="{FF2B5EF4-FFF2-40B4-BE49-F238E27FC236}">
                <a16:creationId xmlns:a16="http://schemas.microsoft.com/office/drawing/2014/main" id="{18A6483A-083B-4368-98F5-18CCC91201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5B70B76-FC68-480B-9D43-BDFD741E0642}" type="slidenum">
              <a:rPr lang="en-US" altLang="zh-TW" sz="1200">
                <a:latin typeface="Tahoma" panose="020B0604030504040204" pitchFamily="34" charset="0"/>
              </a:rPr>
              <a:pPr>
                <a:spcBef>
                  <a:spcPct val="0"/>
                </a:spcBef>
                <a:buFontTx/>
                <a:buNone/>
              </a:pPr>
              <a:t>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B1E0CEA-2384-404F-BACC-7854872E5A6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13.5</a:t>
            </a:r>
          </a:p>
        </p:txBody>
      </p:sp>
      <p:sp>
        <p:nvSpPr>
          <p:cNvPr id="61443" name="Rectangle 3">
            <a:extLst>
              <a:ext uri="{FF2B5EF4-FFF2-40B4-BE49-F238E27FC236}">
                <a16:creationId xmlns:a16="http://schemas.microsoft.com/office/drawing/2014/main" id="{5C1F36EF-0088-417A-BD7F-EE6CE6C626A4}"/>
              </a:ext>
            </a:extLst>
          </p:cNvPr>
          <p:cNvSpPr>
            <a:spLocks noGrp="1" noChangeArrowheads="1"/>
          </p:cNvSpPr>
          <p:nvPr>
            <p:ph type="body" idx="1"/>
          </p:nvPr>
        </p:nvSpPr>
        <p:spPr>
          <a:xfrm>
            <a:off x="321733" y="914400"/>
            <a:ext cx="10270067" cy="5486400"/>
          </a:xfrm>
        </p:spPr>
        <p:txBody>
          <a:bodyPr/>
          <a:lstStyle/>
          <a:p>
            <a:pPr marL="0" indent="0" eaLnBrk="1" hangingPunct="1">
              <a:lnSpc>
                <a:spcPct val="90000"/>
              </a:lnSpc>
              <a:buNone/>
            </a:pPr>
            <a:r>
              <a:rPr lang="en-US" altLang="zh-TW" dirty="0">
                <a:ea typeface="新細明體" panose="02020500000000000000" pitchFamily="18" charset="-120"/>
              </a:rPr>
              <a:t>Suppose now that we redo the experiment in the following way.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We examine the transcripts of finance and marketing MBA majors.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We randomly sample a finance and a marketing major whose grade point average (GPA) falls between 3.92 and 4 (based on a maximum of 4).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We then randomly sample a finance and a marketing major whose GPA is between 3.84 and 3.92. </a:t>
            </a:r>
          </a:p>
        </p:txBody>
      </p:sp>
      <p:sp>
        <p:nvSpPr>
          <p:cNvPr id="61444" name="Slide Number Placeholder 3">
            <a:extLst>
              <a:ext uri="{FF2B5EF4-FFF2-40B4-BE49-F238E27FC236}">
                <a16:creationId xmlns:a16="http://schemas.microsoft.com/office/drawing/2014/main" id="{1FA3D6D4-80AB-413F-89E4-ADAE6CF075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A68649B-46A8-4569-8DA8-BE0C37C51154}" type="slidenum">
              <a:rPr lang="en-US" altLang="zh-TW" sz="1200">
                <a:latin typeface="Tahoma" panose="020B0604030504040204" pitchFamily="34" charset="0"/>
              </a:rPr>
              <a:pPr>
                <a:spcBef>
                  <a:spcPct val="0"/>
                </a:spcBef>
                <a:buFontTx/>
                <a:buNone/>
              </a:pPr>
              <a:t>40</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3DFF08F-E21C-4B6F-88FE-9A36AB28AB9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13.5</a:t>
            </a:r>
          </a:p>
        </p:txBody>
      </p:sp>
      <p:sp>
        <p:nvSpPr>
          <p:cNvPr id="62467" name="Rectangle 3">
            <a:extLst>
              <a:ext uri="{FF2B5EF4-FFF2-40B4-BE49-F238E27FC236}">
                <a16:creationId xmlns:a16="http://schemas.microsoft.com/office/drawing/2014/main" id="{E862BE28-08E9-42D4-A6E6-F73A20F36373}"/>
              </a:ext>
            </a:extLst>
          </p:cNvPr>
          <p:cNvSpPr>
            <a:spLocks noGrp="1" noChangeArrowheads="1"/>
          </p:cNvSpPr>
          <p:nvPr>
            <p:ph type="body" idx="1"/>
          </p:nvPr>
        </p:nvSpPr>
        <p:spPr>
          <a:xfrm>
            <a:off x="321733" y="914400"/>
            <a:ext cx="10346267" cy="5486400"/>
          </a:xfrm>
        </p:spPr>
        <p:txBody>
          <a:bodyPr/>
          <a:lstStyle/>
          <a:p>
            <a:pPr marL="0" indent="0" eaLnBrk="1" hangingPunct="1">
              <a:lnSpc>
                <a:spcPct val="90000"/>
              </a:lnSpc>
              <a:buNone/>
            </a:pPr>
            <a:r>
              <a:rPr lang="en-US" altLang="zh-TW" dirty="0">
                <a:ea typeface="新細明體" panose="02020500000000000000" pitchFamily="18" charset="-120"/>
              </a:rPr>
              <a:t>We continue this process until the 25th pair of finance and marketing majors are selected whose GPA fell between 2.0 and 2.08.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(The minimum GPA required for graduation is 2.0.)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As we did in Example 13.4, we recorded the highest salary offer .			</a:t>
            </a:r>
            <a:r>
              <a:rPr lang="en-US" altLang="zh-TW" dirty="0">
                <a:ea typeface="新細明體" panose="02020500000000000000" pitchFamily="18" charset="-120"/>
                <a:hlinkClick r:id="rId3" action="ppaction://hlinkfile"/>
              </a:rPr>
              <a:t>Xm13-05</a:t>
            </a:r>
            <a:r>
              <a:rPr lang="en-US" altLang="zh-TW" dirty="0">
                <a:ea typeface="新細明體" panose="02020500000000000000" pitchFamily="18" charset="-120"/>
              </a:rPr>
              <a:t> </a:t>
            </a:r>
          </a:p>
          <a:p>
            <a:pPr marL="0" indent="0" eaLnBrk="1" hangingPunct="1">
              <a:lnSpc>
                <a:spcPct val="90000"/>
              </a:lnSpc>
              <a:buNone/>
            </a:pPr>
            <a:endParaRPr lang="en-US" altLang="zh-TW" dirty="0">
              <a:ea typeface="新細明體" panose="02020500000000000000" pitchFamily="18" charset="-120"/>
            </a:endParaRPr>
          </a:p>
          <a:p>
            <a:pPr marL="0" indent="0" eaLnBrk="1" hangingPunct="1">
              <a:lnSpc>
                <a:spcPct val="90000"/>
              </a:lnSpc>
              <a:buNone/>
            </a:pPr>
            <a:r>
              <a:rPr lang="en-US" altLang="zh-TW" dirty="0">
                <a:ea typeface="新細明體" panose="02020500000000000000" pitchFamily="18" charset="-120"/>
              </a:rPr>
              <a:t>Can we conclude from these data that finance majors draw larger salary offers than do marketing majors?</a:t>
            </a:r>
          </a:p>
        </p:txBody>
      </p:sp>
      <p:sp>
        <p:nvSpPr>
          <p:cNvPr id="62468" name="Slide Number Placeholder 3">
            <a:extLst>
              <a:ext uri="{FF2B5EF4-FFF2-40B4-BE49-F238E27FC236}">
                <a16:creationId xmlns:a16="http://schemas.microsoft.com/office/drawing/2014/main" id="{D06ACC82-B2C9-4E77-A134-A51E6BFA41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4F44EE2-98FB-42C8-A2A0-631E671CBB56}" type="slidenum">
              <a:rPr lang="en-US" altLang="zh-TW" sz="1200">
                <a:latin typeface="Tahoma" panose="020B0604030504040204" pitchFamily="34" charset="0"/>
              </a:rPr>
              <a:pPr>
                <a:spcBef>
                  <a:spcPct val="0"/>
                </a:spcBef>
                <a:buFontTx/>
                <a:buNone/>
              </a:pPr>
              <a:t>41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1A7A47A-816F-47A5-B05A-6F34E4E692D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13.5</a:t>
            </a:r>
          </a:p>
        </p:txBody>
      </p:sp>
      <p:sp>
        <p:nvSpPr>
          <p:cNvPr id="63491" name="Rectangle 3">
            <a:extLst>
              <a:ext uri="{FF2B5EF4-FFF2-40B4-BE49-F238E27FC236}">
                <a16:creationId xmlns:a16="http://schemas.microsoft.com/office/drawing/2014/main" id="{60655765-1103-45CB-9FA7-7BC20E454348}"/>
              </a:ext>
            </a:extLst>
          </p:cNvPr>
          <p:cNvSpPr>
            <a:spLocks noGrp="1" noChangeArrowheads="1"/>
          </p:cNvSpPr>
          <p:nvPr>
            <p:ph type="body" idx="1"/>
          </p:nvPr>
        </p:nvSpPr>
        <p:spPr>
          <a:xfrm>
            <a:off x="321733" y="914400"/>
            <a:ext cx="10422467" cy="5486400"/>
          </a:xfrm>
        </p:spPr>
        <p:txBody>
          <a:bodyPr/>
          <a:lstStyle/>
          <a:p>
            <a:pPr marL="0" indent="0" eaLnBrk="1" hangingPunct="1">
              <a:buNone/>
            </a:pPr>
            <a:r>
              <a:rPr lang="en-US" altLang="zh-TW" dirty="0">
                <a:ea typeface="新細明體" panose="02020500000000000000" pitchFamily="18" charset="-120"/>
              </a:rPr>
              <a:t>The experiment described in Example 13.4 is one in which the samples are independent. That is, there is no relationship between the observations in one sample and the observations in the second sample. However, in this example the experiment was designed in such a way that each observation in one sample is matched with an observation in the other sample. The matching is conducted by selecting finance and marketing majors with similar GPAs. Thus, it is logical to compare the salary offers for finance and marketing majors in each group. This type of experiment is called </a:t>
            </a:r>
            <a:r>
              <a:rPr lang="en-US" altLang="zh-TW" b="1" dirty="0">
                <a:ea typeface="新細明體" panose="02020500000000000000" pitchFamily="18" charset="-120"/>
              </a:rPr>
              <a:t>matched pairs</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For each GPA group, we calculate the matched pair difference between the salary offers for finance and marketing majors.</a:t>
            </a:r>
          </a:p>
          <a:p>
            <a:pPr marL="0" indent="0" eaLnBrk="1" hangingPunct="1">
              <a:buNone/>
            </a:pPr>
            <a:endParaRPr lang="en-US" altLang="zh-TW" dirty="0">
              <a:ea typeface="新細明體" panose="02020500000000000000" pitchFamily="18" charset="-120"/>
            </a:endParaRPr>
          </a:p>
        </p:txBody>
      </p:sp>
      <p:sp>
        <p:nvSpPr>
          <p:cNvPr id="63492" name="AutoShape 4">
            <a:extLst>
              <a:ext uri="{FF2B5EF4-FFF2-40B4-BE49-F238E27FC236}">
                <a16:creationId xmlns:a16="http://schemas.microsoft.com/office/drawing/2014/main" id="{3D84DDF1-3445-4E55-8878-4B83FBA40CBA}"/>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63493" name="Slide Number Placeholder 4">
            <a:extLst>
              <a:ext uri="{FF2B5EF4-FFF2-40B4-BE49-F238E27FC236}">
                <a16:creationId xmlns:a16="http://schemas.microsoft.com/office/drawing/2014/main" id="{192B3E1F-4389-4124-9D79-32110219F2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71D92D68-3E2F-46BA-86CA-D8EE562F5F53}" type="slidenum">
              <a:rPr lang="en-US" altLang="zh-TW" sz="1200">
                <a:latin typeface="Tahoma" panose="020B0604030504040204" pitchFamily="34" charset="0"/>
              </a:rPr>
              <a:pPr>
                <a:spcBef>
                  <a:spcPct val="0"/>
                </a:spcBef>
                <a:buFontTx/>
                <a:buNone/>
              </a:pPr>
              <a:t>42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7FB4EE7F-35A2-4BAE-AA37-206966023340}"/>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13.5</a:t>
            </a:r>
          </a:p>
        </p:txBody>
      </p:sp>
      <p:sp>
        <p:nvSpPr>
          <p:cNvPr id="65539" name="Rectangle 3">
            <a:extLst>
              <a:ext uri="{FF2B5EF4-FFF2-40B4-BE49-F238E27FC236}">
                <a16:creationId xmlns:a16="http://schemas.microsoft.com/office/drawing/2014/main" id="{D8C62141-EF5B-4309-94FF-E2CAD2BCB78D}"/>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The numbers in black are the original starting salary data (Xm13-05) ; the numbers in </a:t>
            </a:r>
            <a:r>
              <a:rPr lang="en-US" altLang="zh-TW">
                <a:solidFill>
                  <a:srgbClr val="0000FF"/>
                </a:solidFill>
                <a:ea typeface="新細明體" panose="02020500000000000000" pitchFamily="18" charset="-120"/>
              </a:rPr>
              <a:t>blue</a:t>
            </a:r>
            <a:r>
              <a:rPr lang="en-US" altLang="zh-TW">
                <a:ea typeface="新細明體" panose="02020500000000000000" pitchFamily="18" charset="-120"/>
              </a:rPr>
              <a:t> were </a:t>
            </a:r>
            <a:r>
              <a:rPr lang="en-US" altLang="zh-TW">
                <a:solidFill>
                  <a:srgbClr val="0000FF"/>
                </a:solidFill>
                <a:ea typeface="新細明體" panose="02020500000000000000" pitchFamily="18" charset="-120"/>
              </a:rPr>
              <a:t>calculated</a:t>
            </a:r>
            <a:r>
              <a:rPr lang="en-US" altLang="zh-TW">
                <a:ea typeface="新細明體" panose="02020500000000000000" pitchFamily="18" charset="-120"/>
              </a:rPr>
              <a:t>.</a:t>
            </a:r>
          </a:p>
        </p:txBody>
      </p:sp>
      <p:sp>
        <p:nvSpPr>
          <p:cNvPr id="65540" name="Text Box 4">
            <a:extLst>
              <a:ext uri="{FF2B5EF4-FFF2-40B4-BE49-F238E27FC236}">
                <a16:creationId xmlns:a16="http://schemas.microsoft.com/office/drawing/2014/main" id="{BFADA524-1BB5-474A-8DAC-FA714AF14B4B}"/>
              </a:ext>
            </a:extLst>
          </p:cNvPr>
          <p:cNvSpPr txBox="1">
            <a:spLocks noChangeArrowheads="1"/>
          </p:cNvSpPr>
          <p:nvPr/>
        </p:nvSpPr>
        <p:spPr bwMode="auto">
          <a:xfrm>
            <a:off x="6019800" y="2209801"/>
            <a:ext cx="45720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solidFill>
                  <a:srgbClr val="0000FF"/>
                </a:solidFill>
                <a:latin typeface="Tahoma" panose="020B0604030504040204" pitchFamily="34" charset="0"/>
                <a:ea typeface="新細明體" panose="02020500000000000000" pitchFamily="18" charset="-120"/>
              </a:rPr>
              <a:t>although a student is either in Finance OR in Marketing (i.e. independent), that the data is grouped in this fashion makes it a </a:t>
            </a:r>
            <a:r>
              <a:rPr lang="en-US" altLang="zh-TW" sz="1800" b="1">
                <a:solidFill>
                  <a:srgbClr val="0000FF"/>
                </a:solidFill>
                <a:latin typeface="Tahoma" panose="020B0604030504040204" pitchFamily="34" charset="0"/>
                <a:ea typeface="新細明體" panose="02020500000000000000" pitchFamily="18" charset="-120"/>
              </a:rPr>
              <a:t>matched pairs experiment</a:t>
            </a:r>
            <a:r>
              <a:rPr lang="en-US" altLang="zh-TW" sz="1800">
                <a:solidFill>
                  <a:srgbClr val="0000FF"/>
                </a:solidFill>
                <a:latin typeface="Tahoma" panose="020B0604030504040204" pitchFamily="34" charset="0"/>
                <a:ea typeface="新細明體" panose="02020500000000000000" pitchFamily="18" charset="-120"/>
              </a:rPr>
              <a:t> (i.e. the two students in group #1 are ‘matched’ by their GPA range</a:t>
            </a:r>
          </a:p>
        </p:txBody>
      </p:sp>
      <p:sp>
        <p:nvSpPr>
          <p:cNvPr id="65541" name="Text Box 5">
            <a:extLst>
              <a:ext uri="{FF2B5EF4-FFF2-40B4-BE49-F238E27FC236}">
                <a16:creationId xmlns:a16="http://schemas.microsoft.com/office/drawing/2014/main" id="{1ABD1F0A-445E-4ED1-A817-D573AB4FED7A}"/>
              </a:ext>
            </a:extLst>
          </p:cNvPr>
          <p:cNvSpPr txBox="1">
            <a:spLocks noChangeArrowheads="1"/>
          </p:cNvSpPr>
          <p:nvPr/>
        </p:nvSpPr>
        <p:spPr bwMode="auto">
          <a:xfrm>
            <a:off x="1752600" y="5181601"/>
            <a:ext cx="8686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800">
                <a:solidFill>
                  <a:srgbClr val="FF0000"/>
                </a:solidFill>
                <a:latin typeface="Tahoma" panose="020B0604030504040204" pitchFamily="34" charset="0"/>
                <a:ea typeface="新細明體" panose="02020500000000000000" pitchFamily="18" charset="-120"/>
              </a:rPr>
              <a:t>the </a:t>
            </a:r>
            <a:r>
              <a:rPr lang="en-US" altLang="zh-TW" sz="1800" b="1">
                <a:solidFill>
                  <a:srgbClr val="FF0000"/>
                </a:solidFill>
                <a:latin typeface="Tahoma" panose="020B0604030504040204" pitchFamily="34" charset="0"/>
                <a:ea typeface="新細明體" panose="02020500000000000000" pitchFamily="18" charset="-120"/>
              </a:rPr>
              <a:t>difference of the means</a:t>
            </a:r>
            <a:r>
              <a:rPr lang="en-US" altLang="zh-TW" sz="1800">
                <a:solidFill>
                  <a:srgbClr val="FF0000"/>
                </a:solidFill>
                <a:latin typeface="Tahoma" panose="020B0604030504040204" pitchFamily="34" charset="0"/>
                <a:ea typeface="新細明體" panose="02020500000000000000" pitchFamily="18" charset="-120"/>
              </a:rPr>
              <a:t> is equal to the </a:t>
            </a:r>
            <a:r>
              <a:rPr lang="en-US" altLang="zh-TW" sz="1800" b="1">
                <a:solidFill>
                  <a:srgbClr val="FF0000"/>
                </a:solidFill>
                <a:latin typeface="Tahoma" panose="020B0604030504040204" pitchFamily="34" charset="0"/>
                <a:ea typeface="新細明體" panose="02020500000000000000" pitchFamily="18" charset="-120"/>
              </a:rPr>
              <a:t>mean of the differences</a:t>
            </a:r>
            <a:r>
              <a:rPr lang="en-US" altLang="zh-TW" sz="1800">
                <a:solidFill>
                  <a:srgbClr val="FF0000"/>
                </a:solidFill>
                <a:latin typeface="Tahoma" panose="020B0604030504040204" pitchFamily="34" charset="0"/>
                <a:ea typeface="新細明體" panose="02020500000000000000" pitchFamily="18" charset="-120"/>
              </a:rPr>
              <a:t>, hence we will consider the “mean of the </a:t>
            </a:r>
            <a:r>
              <a:rPr lang="en-US" altLang="zh-TW" sz="1800" b="1">
                <a:solidFill>
                  <a:srgbClr val="FF0000"/>
                </a:solidFill>
                <a:latin typeface="Tahoma" panose="020B0604030504040204" pitchFamily="34" charset="0"/>
                <a:ea typeface="新細明體" panose="02020500000000000000" pitchFamily="18" charset="-120"/>
              </a:rPr>
              <a:t>paired</a:t>
            </a:r>
            <a:r>
              <a:rPr lang="en-US" altLang="zh-TW" sz="1800">
                <a:solidFill>
                  <a:srgbClr val="FF0000"/>
                </a:solidFill>
                <a:latin typeface="Tahoma" panose="020B0604030504040204" pitchFamily="34" charset="0"/>
                <a:ea typeface="新細明體" panose="02020500000000000000" pitchFamily="18" charset="-120"/>
              </a:rPr>
              <a:t> differences” as our parameter of interest:</a:t>
            </a:r>
          </a:p>
        </p:txBody>
      </p:sp>
      <p:pic>
        <p:nvPicPr>
          <p:cNvPr id="65542" name="Picture 6">
            <a:extLst>
              <a:ext uri="{FF2B5EF4-FFF2-40B4-BE49-F238E27FC236}">
                <a16:creationId xmlns:a16="http://schemas.microsoft.com/office/drawing/2014/main" id="{35C34BBD-BF54-46FF-B51C-846578A97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6019800"/>
            <a:ext cx="2070100" cy="4826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65543" name="Picture 7">
            <a:extLst>
              <a:ext uri="{FF2B5EF4-FFF2-40B4-BE49-F238E27FC236}">
                <a16:creationId xmlns:a16="http://schemas.microsoft.com/office/drawing/2014/main" id="{A578F036-A6B6-4452-928A-574C56176D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33600"/>
            <a:ext cx="41402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Freeform 8">
            <a:extLst>
              <a:ext uri="{FF2B5EF4-FFF2-40B4-BE49-F238E27FC236}">
                <a16:creationId xmlns:a16="http://schemas.microsoft.com/office/drawing/2014/main" id="{6E900DF5-9FE7-4916-AC6C-A1B1B36E5FE8}"/>
              </a:ext>
            </a:extLst>
          </p:cNvPr>
          <p:cNvSpPr>
            <a:spLocks/>
          </p:cNvSpPr>
          <p:nvPr/>
        </p:nvSpPr>
        <p:spPr bwMode="auto">
          <a:xfrm>
            <a:off x="4267200" y="5867400"/>
            <a:ext cx="3657600" cy="381000"/>
          </a:xfrm>
          <a:custGeom>
            <a:avLst/>
            <a:gdLst>
              <a:gd name="T0" fmla="*/ 0 w 2304"/>
              <a:gd name="T1" fmla="*/ 0 h 240"/>
              <a:gd name="T2" fmla="*/ 2147483646 w 2304"/>
              <a:gd name="T3" fmla="*/ 2147483646 h 240"/>
              <a:gd name="T4" fmla="*/ 2147483646 w 2304"/>
              <a:gd name="T5" fmla="*/ 2147483646 h 240"/>
              <a:gd name="T6" fmla="*/ 0 60000 65536"/>
              <a:gd name="T7" fmla="*/ 0 60000 65536"/>
              <a:gd name="T8" fmla="*/ 0 60000 65536"/>
              <a:gd name="T9" fmla="*/ 0 w 2304"/>
              <a:gd name="T10" fmla="*/ 0 h 240"/>
              <a:gd name="T11" fmla="*/ 2304 w 2304"/>
              <a:gd name="T12" fmla="*/ 240 h 240"/>
            </a:gdLst>
            <a:ahLst/>
            <a:cxnLst>
              <a:cxn ang="T6">
                <a:pos x="T0" y="T1"/>
              </a:cxn>
              <a:cxn ang="T7">
                <a:pos x="T2" y="T3"/>
              </a:cxn>
              <a:cxn ang="T8">
                <a:pos x="T4" y="T5"/>
              </a:cxn>
            </a:cxnLst>
            <a:rect l="T9" t="T10" r="T11" b="T12"/>
            <a:pathLst>
              <a:path w="2304" h="240">
                <a:moveTo>
                  <a:pt x="0" y="0"/>
                </a:moveTo>
                <a:cubicBezTo>
                  <a:pt x="48" y="76"/>
                  <a:pt x="96" y="152"/>
                  <a:pt x="480" y="192"/>
                </a:cubicBezTo>
                <a:cubicBezTo>
                  <a:pt x="864" y="232"/>
                  <a:pt x="1584" y="236"/>
                  <a:pt x="2304" y="240"/>
                </a:cubicBezTo>
              </a:path>
            </a:pathLst>
          </a:custGeom>
          <a:noFill/>
          <a:ln w="19050">
            <a:solidFill>
              <a:srgbClr val="FF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5" name="AutoShape 9">
            <a:extLst>
              <a:ext uri="{FF2B5EF4-FFF2-40B4-BE49-F238E27FC236}">
                <a16:creationId xmlns:a16="http://schemas.microsoft.com/office/drawing/2014/main" id="{DBAA639B-8711-42DE-9CC5-C89AD6448356}"/>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65546" name="Slide Number Placeholder 9">
            <a:extLst>
              <a:ext uri="{FF2B5EF4-FFF2-40B4-BE49-F238E27FC236}">
                <a16:creationId xmlns:a16="http://schemas.microsoft.com/office/drawing/2014/main" id="{1DF6651E-49F5-4F51-BA1C-351CB7CDAA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A84FCC69-2A57-4F19-9BC0-38837CC82A57}" type="slidenum">
              <a:rPr lang="en-US" altLang="zh-TW" sz="1200">
                <a:latin typeface="Tahoma" panose="020B0604030504040204" pitchFamily="34" charset="0"/>
              </a:rPr>
              <a:pPr>
                <a:spcBef>
                  <a:spcPct val="0"/>
                </a:spcBef>
                <a:buFontTx/>
                <a:buNone/>
              </a:pPr>
              <a:t>43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6178BE81-CB24-46E7-A1C0-F2549341999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13.5</a:t>
            </a:r>
          </a:p>
        </p:txBody>
      </p:sp>
      <p:sp>
        <p:nvSpPr>
          <p:cNvPr id="66563" name="Rectangle 3">
            <a:extLst>
              <a:ext uri="{FF2B5EF4-FFF2-40B4-BE49-F238E27FC236}">
                <a16:creationId xmlns:a16="http://schemas.microsoft.com/office/drawing/2014/main" id="{941E0A9C-97C2-4F94-A86F-AFA5C2E6B257}"/>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Do </a:t>
            </a:r>
            <a:r>
              <a:rPr lang="en-US" altLang="zh-TW" u="sng">
                <a:ea typeface="新細明體" panose="02020500000000000000" pitchFamily="18" charset="-120"/>
              </a:rPr>
              <a:t>Finance</a:t>
            </a:r>
            <a:r>
              <a:rPr lang="en-US" altLang="zh-TW">
                <a:ea typeface="新細明體" panose="02020500000000000000" pitchFamily="18" charset="-120"/>
              </a:rPr>
              <a:t> majors have higher salary offers than </a:t>
            </a:r>
            <a:r>
              <a:rPr lang="en-US" altLang="zh-TW" u="sng">
                <a:ea typeface="新細明體" panose="02020500000000000000" pitchFamily="18" charset="-120"/>
              </a:rPr>
              <a:t>Marketing</a:t>
            </a:r>
            <a:r>
              <a:rPr lang="en-US" altLang="zh-TW">
                <a:ea typeface="新細明體" panose="02020500000000000000" pitchFamily="18" charset="-120"/>
              </a:rPr>
              <a:t> majors?</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Since:</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We want to research this hypothesis: H</a:t>
            </a:r>
            <a:r>
              <a:rPr lang="en-US" altLang="zh-TW" baseline="-25000">
                <a:ea typeface="新細明體" panose="02020500000000000000" pitchFamily="18" charset="-120"/>
              </a:rPr>
              <a:t>1</a:t>
            </a:r>
            <a:r>
              <a:rPr lang="en-US" altLang="zh-TW">
                <a:ea typeface="新細明體" panose="02020500000000000000" pitchFamily="18" charset="-120"/>
              </a:rPr>
              <a:t>:</a:t>
            </a:r>
          </a:p>
          <a:p>
            <a:pPr marL="0" indent="0" eaLnBrk="1" hangingPunct="1">
              <a:buNone/>
            </a:pPr>
            <a:endParaRPr lang="en-US" altLang="zh-TW">
              <a:ea typeface="新細明體" panose="02020500000000000000" pitchFamily="18" charset="-120"/>
            </a:endParaRPr>
          </a:p>
          <a:p>
            <a:pPr marL="0" indent="0" eaLnBrk="1" hangingPunct="1">
              <a:buNone/>
            </a:pPr>
            <a:r>
              <a:rPr lang="en-US" altLang="zh-TW">
                <a:ea typeface="新細明體" panose="02020500000000000000" pitchFamily="18" charset="-120"/>
              </a:rPr>
              <a:t>	(and our null hypothesis becomes H</a:t>
            </a:r>
            <a:r>
              <a:rPr lang="en-US" altLang="zh-TW" baseline="-25000">
                <a:ea typeface="新細明體" panose="02020500000000000000" pitchFamily="18" charset="-120"/>
              </a:rPr>
              <a:t>0</a:t>
            </a:r>
            <a:r>
              <a:rPr lang="en-US" altLang="zh-TW">
                <a:ea typeface="新細明體" panose="02020500000000000000" pitchFamily="18" charset="-120"/>
              </a:rPr>
              <a:t>:              )</a:t>
            </a:r>
          </a:p>
        </p:txBody>
      </p:sp>
      <p:sp>
        <p:nvSpPr>
          <p:cNvPr id="66564" name="AutoShape 4">
            <a:extLst>
              <a:ext uri="{FF2B5EF4-FFF2-40B4-BE49-F238E27FC236}">
                <a16:creationId xmlns:a16="http://schemas.microsoft.com/office/drawing/2014/main" id="{8634FDC7-627E-478B-82E4-AF7723E87826}"/>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pic>
        <p:nvPicPr>
          <p:cNvPr id="66565" name="Picture 5">
            <a:extLst>
              <a:ext uri="{FF2B5EF4-FFF2-40B4-BE49-F238E27FC236}">
                <a16:creationId xmlns:a16="http://schemas.microsoft.com/office/drawing/2014/main" id="{E52D118A-87B9-45BC-B93D-78A3789EF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438400"/>
            <a:ext cx="2070100" cy="482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66566" name="Picture 6">
            <a:extLst>
              <a:ext uri="{FF2B5EF4-FFF2-40B4-BE49-F238E27FC236}">
                <a16:creationId xmlns:a16="http://schemas.microsoft.com/office/drawing/2014/main" id="{096C67BE-0130-4D5A-B7B2-267AAC676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015938"/>
            <a:ext cx="1219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7" name="Picture 7">
            <a:extLst>
              <a:ext uri="{FF2B5EF4-FFF2-40B4-BE49-F238E27FC236}">
                <a16:creationId xmlns:a16="http://schemas.microsoft.com/office/drawing/2014/main" id="{58F479BD-4253-4907-A7F4-9FD0F01C47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6866" y="2984500"/>
            <a:ext cx="1231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8" name="Freeform 8">
            <a:extLst>
              <a:ext uri="{FF2B5EF4-FFF2-40B4-BE49-F238E27FC236}">
                <a16:creationId xmlns:a16="http://schemas.microsoft.com/office/drawing/2014/main" id="{FC486E9C-054A-49A5-9B8D-997E4C0FDE70}"/>
              </a:ext>
            </a:extLst>
          </p:cNvPr>
          <p:cNvSpPr>
            <a:spLocks/>
          </p:cNvSpPr>
          <p:nvPr/>
        </p:nvSpPr>
        <p:spPr bwMode="auto">
          <a:xfrm>
            <a:off x="3048000" y="1320800"/>
            <a:ext cx="317500" cy="1143000"/>
          </a:xfrm>
          <a:custGeom>
            <a:avLst/>
            <a:gdLst>
              <a:gd name="T0" fmla="*/ 0 w 200"/>
              <a:gd name="T1" fmla="*/ 0 h 720"/>
              <a:gd name="T2" fmla="*/ 2147483646 w 200"/>
              <a:gd name="T3" fmla="*/ 2147483646 h 720"/>
              <a:gd name="T4" fmla="*/ 2147483646 w 200"/>
              <a:gd name="T5" fmla="*/ 2147483646 h 720"/>
              <a:gd name="T6" fmla="*/ 0 60000 65536"/>
              <a:gd name="T7" fmla="*/ 0 60000 65536"/>
              <a:gd name="T8" fmla="*/ 0 60000 65536"/>
              <a:gd name="T9" fmla="*/ 0 w 200"/>
              <a:gd name="T10" fmla="*/ 0 h 720"/>
              <a:gd name="T11" fmla="*/ 200 w 200"/>
              <a:gd name="T12" fmla="*/ 720 h 720"/>
            </a:gdLst>
            <a:ahLst/>
            <a:cxnLst>
              <a:cxn ang="T6">
                <a:pos x="T0" y="T1"/>
              </a:cxn>
              <a:cxn ang="T7">
                <a:pos x="T2" y="T3"/>
              </a:cxn>
              <a:cxn ang="T8">
                <a:pos x="T4" y="T5"/>
              </a:cxn>
            </a:cxnLst>
            <a:rect l="T9" t="T10" r="T11" b="T12"/>
            <a:pathLst>
              <a:path w="200" h="720">
                <a:moveTo>
                  <a:pt x="0" y="0"/>
                </a:moveTo>
                <a:cubicBezTo>
                  <a:pt x="92" y="36"/>
                  <a:pt x="184" y="72"/>
                  <a:pt x="192" y="192"/>
                </a:cubicBezTo>
                <a:cubicBezTo>
                  <a:pt x="200" y="312"/>
                  <a:pt x="124" y="516"/>
                  <a:pt x="48" y="720"/>
                </a:cubicBezTo>
              </a:path>
            </a:pathLst>
          </a:custGeom>
          <a:noFill/>
          <a:ln w="952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69" name="Freeform 9">
            <a:extLst>
              <a:ext uri="{FF2B5EF4-FFF2-40B4-BE49-F238E27FC236}">
                <a16:creationId xmlns:a16="http://schemas.microsoft.com/office/drawing/2014/main" id="{095E9983-8D8C-47FB-BE4B-A14CE1B5199E}"/>
              </a:ext>
            </a:extLst>
          </p:cNvPr>
          <p:cNvSpPr>
            <a:spLocks/>
          </p:cNvSpPr>
          <p:nvPr/>
        </p:nvSpPr>
        <p:spPr bwMode="auto">
          <a:xfrm>
            <a:off x="3721100" y="1333500"/>
            <a:ext cx="5956300" cy="1143000"/>
          </a:xfrm>
          <a:custGeom>
            <a:avLst/>
            <a:gdLst>
              <a:gd name="T0" fmla="*/ 2147483646 w 3752"/>
              <a:gd name="T1" fmla="*/ 0 h 720"/>
              <a:gd name="T2" fmla="*/ 2147483646 w 3752"/>
              <a:gd name="T3" fmla="*/ 2147483646 h 720"/>
              <a:gd name="T4" fmla="*/ 2147483646 w 3752"/>
              <a:gd name="T5" fmla="*/ 2147483646 h 720"/>
              <a:gd name="T6" fmla="*/ 2147483646 w 3752"/>
              <a:gd name="T7" fmla="*/ 2147483646 h 720"/>
              <a:gd name="T8" fmla="*/ 0 60000 65536"/>
              <a:gd name="T9" fmla="*/ 0 60000 65536"/>
              <a:gd name="T10" fmla="*/ 0 60000 65536"/>
              <a:gd name="T11" fmla="*/ 0 60000 65536"/>
              <a:gd name="T12" fmla="*/ 0 w 3752"/>
              <a:gd name="T13" fmla="*/ 0 h 720"/>
              <a:gd name="T14" fmla="*/ 3752 w 3752"/>
              <a:gd name="T15" fmla="*/ 720 h 720"/>
            </a:gdLst>
            <a:ahLst/>
            <a:cxnLst>
              <a:cxn ang="T8">
                <a:pos x="T0" y="T1"/>
              </a:cxn>
              <a:cxn ang="T9">
                <a:pos x="T2" y="T3"/>
              </a:cxn>
              <a:cxn ang="T10">
                <a:pos x="T4" y="T5"/>
              </a:cxn>
              <a:cxn ang="T11">
                <a:pos x="T6" y="T7"/>
              </a:cxn>
            </a:cxnLst>
            <a:rect l="T12" t="T13" r="T14" b="T15"/>
            <a:pathLst>
              <a:path w="3752" h="720">
                <a:moveTo>
                  <a:pt x="3752" y="0"/>
                </a:moveTo>
                <a:cubicBezTo>
                  <a:pt x="3080" y="88"/>
                  <a:pt x="2408" y="176"/>
                  <a:pt x="1832" y="240"/>
                </a:cubicBezTo>
                <a:cubicBezTo>
                  <a:pt x="1256" y="304"/>
                  <a:pt x="592" y="304"/>
                  <a:pt x="296" y="384"/>
                </a:cubicBezTo>
                <a:cubicBezTo>
                  <a:pt x="0" y="464"/>
                  <a:pt x="28" y="592"/>
                  <a:pt x="56" y="720"/>
                </a:cubicBezTo>
              </a:path>
            </a:pathLst>
          </a:custGeom>
          <a:noFill/>
          <a:ln w="9525">
            <a:solidFill>
              <a:srgbClr val="008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570" name="Slide Number Placeholder 9">
            <a:extLst>
              <a:ext uri="{FF2B5EF4-FFF2-40B4-BE49-F238E27FC236}">
                <a16:creationId xmlns:a16="http://schemas.microsoft.com/office/drawing/2014/main" id="{97D871E6-B418-4EB0-AE45-B787699F8B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22499E2-B33C-4971-992D-31AAE1493EF8}" type="slidenum">
              <a:rPr lang="en-US" altLang="zh-TW" sz="1200">
                <a:latin typeface="Tahoma" panose="020B0604030504040204" pitchFamily="34" charset="0"/>
              </a:rPr>
              <a:pPr>
                <a:spcBef>
                  <a:spcPct val="0"/>
                </a:spcBef>
                <a:buFontTx/>
                <a:buNone/>
              </a:pPr>
              <a:t>44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49273B0-6B0C-468D-B265-422123C279E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 Statistic for </a:t>
            </a:r>
          </a:p>
        </p:txBody>
      </p:sp>
      <p:sp>
        <p:nvSpPr>
          <p:cNvPr id="67587" name="Rectangle 3">
            <a:extLst>
              <a:ext uri="{FF2B5EF4-FFF2-40B4-BE49-F238E27FC236}">
                <a16:creationId xmlns:a16="http://schemas.microsoft.com/office/drawing/2014/main" id="{EA98293A-F9C7-49FE-8C5F-DE3C34AA1239}"/>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The test statistic for the </a:t>
            </a:r>
            <a:r>
              <a:rPr lang="en-US" altLang="zh-TW" b="1" i="1" dirty="0">
                <a:ea typeface="新細明體" panose="02020500000000000000" pitchFamily="18" charset="-120"/>
              </a:rPr>
              <a:t>mean of the population of differences</a:t>
            </a:r>
            <a:r>
              <a:rPr lang="en-US" altLang="zh-TW" dirty="0">
                <a:ea typeface="新細明體" panose="02020500000000000000" pitchFamily="18" charset="-120"/>
              </a:rPr>
              <a:t> (       ) is: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which is Student t distributed with </a:t>
            </a:r>
            <a:r>
              <a:rPr lang="en-US" altLang="zh-TW" dirty="0" err="1">
                <a:ea typeface="新細明體" panose="02020500000000000000" pitchFamily="18" charset="-120"/>
              </a:rPr>
              <a:t>n</a:t>
            </a:r>
            <a:r>
              <a:rPr lang="en-US" altLang="zh-TW" baseline="-25000" dirty="0" err="1">
                <a:ea typeface="新細明體" panose="02020500000000000000" pitchFamily="18" charset="-120"/>
              </a:rPr>
              <a:t>D</a:t>
            </a:r>
            <a:r>
              <a:rPr lang="en-US" altLang="zh-TW" dirty="0">
                <a:ea typeface="新細明體" panose="02020500000000000000" pitchFamily="18" charset="-120"/>
              </a:rPr>
              <a:t>–1 degrees of freedom, provided that the </a:t>
            </a:r>
            <a:r>
              <a:rPr lang="en-US" altLang="zh-TW" b="1" dirty="0">
                <a:ea typeface="新細明體" panose="02020500000000000000" pitchFamily="18" charset="-120"/>
              </a:rPr>
              <a:t>differences</a:t>
            </a:r>
            <a:r>
              <a:rPr lang="en-US" altLang="zh-TW" dirty="0">
                <a:ea typeface="新細明體" panose="02020500000000000000" pitchFamily="18" charset="-120"/>
              </a:rPr>
              <a:t> are normally distributed.</a:t>
            </a:r>
          </a:p>
          <a:p>
            <a:pPr marL="0" indent="0" eaLnBrk="1" hangingPunct="1">
              <a:buNone/>
            </a:pPr>
            <a:endParaRPr lang="en-US" altLang="zh-TW" dirty="0">
              <a:ea typeface="新細明體" panose="02020500000000000000" pitchFamily="18" charset="-120"/>
            </a:endParaRPr>
          </a:p>
        </p:txBody>
      </p:sp>
      <p:pic>
        <p:nvPicPr>
          <p:cNvPr id="67588" name="Picture 4">
            <a:extLst>
              <a:ext uri="{FF2B5EF4-FFF2-40B4-BE49-F238E27FC236}">
                <a16:creationId xmlns:a16="http://schemas.microsoft.com/office/drawing/2014/main" id="{669A924B-15A9-4B14-8C23-895311086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400" y="165100"/>
            <a:ext cx="546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5">
            <a:extLst>
              <a:ext uri="{FF2B5EF4-FFF2-40B4-BE49-F238E27FC236}">
                <a16:creationId xmlns:a16="http://schemas.microsoft.com/office/drawing/2014/main" id="{2091AEE3-600F-4FF5-8AF3-939FAE149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912070"/>
            <a:ext cx="546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6">
            <a:extLst>
              <a:ext uri="{FF2B5EF4-FFF2-40B4-BE49-F238E27FC236}">
                <a16:creationId xmlns:a16="http://schemas.microsoft.com/office/drawing/2014/main" id="{12F81A38-E551-4A79-A0CC-098DE371EA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676400"/>
            <a:ext cx="2120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AutoShape 8">
            <a:extLst>
              <a:ext uri="{FF2B5EF4-FFF2-40B4-BE49-F238E27FC236}">
                <a16:creationId xmlns:a16="http://schemas.microsoft.com/office/drawing/2014/main" id="{6D016CF4-5C6F-403F-9515-D0E7DA250DF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67592" name="Slide Number Placeholder 7">
            <a:extLst>
              <a:ext uri="{FF2B5EF4-FFF2-40B4-BE49-F238E27FC236}">
                <a16:creationId xmlns:a16="http://schemas.microsoft.com/office/drawing/2014/main" id="{8DFD8572-4278-425D-A89B-7DBFDDE907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5D8ED5C-47B6-4265-8B95-C234EA9C058E}" type="slidenum">
              <a:rPr lang="en-US" altLang="zh-TW" sz="1200">
                <a:latin typeface="Tahoma" panose="020B0604030504040204" pitchFamily="34" charset="0"/>
              </a:rPr>
              <a:pPr>
                <a:spcBef>
                  <a:spcPct val="0"/>
                </a:spcBef>
                <a:buFontTx/>
                <a:buNone/>
              </a:pPr>
              <a:t>45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7B68B43-5874-4574-9161-4C3C571E762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13.5</a:t>
            </a:r>
          </a:p>
        </p:txBody>
      </p:sp>
      <p:sp>
        <p:nvSpPr>
          <p:cNvPr id="68611" name="AutoShape 4">
            <a:extLst>
              <a:ext uri="{FF2B5EF4-FFF2-40B4-BE49-F238E27FC236}">
                <a16:creationId xmlns:a16="http://schemas.microsoft.com/office/drawing/2014/main" id="{9E509DEE-E45E-4E93-AE4D-05FD1071FEFB}"/>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pic>
        <p:nvPicPr>
          <p:cNvPr id="68612" name="Picture 5">
            <a:extLst>
              <a:ext uri="{FF2B5EF4-FFF2-40B4-BE49-F238E27FC236}">
                <a16:creationId xmlns:a16="http://schemas.microsoft.com/office/drawing/2014/main" id="{36BB6C0E-E766-4BD3-9A60-57207CDC4342}"/>
              </a:ext>
            </a:extLst>
          </p:cNvPr>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1828800" y="838899"/>
            <a:ext cx="7326313" cy="4724400"/>
          </a:xfrm>
          <a:noFill/>
        </p:spPr>
      </p:pic>
      <p:sp>
        <p:nvSpPr>
          <p:cNvPr id="68613" name="Slide Number Placeholder 4">
            <a:extLst>
              <a:ext uri="{FF2B5EF4-FFF2-40B4-BE49-F238E27FC236}">
                <a16:creationId xmlns:a16="http://schemas.microsoft.com/office/drawing/2014/main" id="{190DA75D-00F0-41C9-9E3D-A22384E446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A4856993-3CFC-4FC1-9410-02E044B50F20}" type="slidenum">
              <a:rPr lang="en-US" altLang="zh-TW" sz="1200">
                <a:latin typeface="Tahoma" panose="020B0604030504040204" pitchFamily="34" charset="0"/>
              </a:rPr>
              <a:pPr>
                <a:spcBef>
                  <a:spcPct val="0"/>
                </a:spcBef>
                <a:buFontTx/>
                <a:buNone/>
              </a:pPr>
              <a:t>46</a:t>
            </a:fld>
            <a:endParaRPr lang="en-US" altLang="zh-TW" sz="1200">
              <a:latin typeface="Tahoma" panose="020B0604030504040204" pitchFamily="34" charset="0"/>
            </a:endParaRPr>
          </a:p>
        </p:txBody>
      </p:sp>
      <p:sp>
        <p:nvSpPr>
          <p:cNvPr id="2" name="矩形 1">
            <a:extLst>
              <a:ext uri="{FF2B5EF4-FFF2-40B4-BE49-F238E27FC236}">
                <a16:creationId xmlns:a16="http://schemas.microsoft.com/office/drawing/2014/main" id="{4BD34A9A-4220-445C-9BEA-CAC885280E0A}"/>
              </a:ext>
            </a:extLst>
          </p:cNvPr>
          <p:cNvSpPr/>
          <p:nvPr/>
        </p:nvSpPr>
        <p:spPr>
          <a:xfrm>
            <a:off x="1451761" y="5754469"/>
            <a:ext cx="8220512" cy="646331"/>
          </a:xfrm>
          <a:prstGeom prst="rect">
            <a:avLst/>
          </a:prstGeom>
        </p:spPr>
        <p:txBody>
          <a:bodyPr wrap="square">
            <a:spAutoFit/>
          </a:bodyPr>
          <a:lstStyle/>
          <a:p>
            <a:pPr marL="0" indent="0" eaLnBrk="1" hangingPunct="1">
              <a:buNone/>
            </a:pPr>
            <a:r>
              <a:rPr lang="en-US" altLang="zh-TW" dirty="0">
                <a:ea typeface="新細明體" panose="02020500000000000000" pitchFamily="18" charset="-120"/>
              </a:rPr>
              <a:t>The p-value is .0004. There is overwhelming evidence that Finance majors do obtain higher starting salary offers than their peers in Marketing.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571D427-B0DF-4D1D-B7A8-16133EDDC66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13-B</a:t>
            </a:r>
          </a:p>
        </p:txBody>
      </p:sp>
      <p:sp>
        <p:nvSpPr>
          <p:cNvPr id="70659" name="Rectangle 3">
            <a:extLst>
              <a:ext uri="{FF2B5EF4-FFF2-40B4-BE49-F238E27FC236}">
                <a16:creationId xmlns:a16="http://schemas.microsoft.com/office/drawing/2014/main" id="{CD9EA29F-F2C8-452F-8B3A-BE75147BEB24}"/>
              </a:ext>
            </a:extLst>
          </p:cNvPr>
          <p:cNvSpPr>
            <a:spLocks noGrp="1" noChangeArrowheads="1"/>
          </p:cNvSpPr>
          <p:nvPr>
            <p:ph type="body" idx="1"/>
          </p:nvPr>
        </p:nvSpPr>
        <p:spPr>
          <a:xfrm>
            <a:off x="321733" y="914400"/>
            <a:ext cx="10803467" cy="5486400"/>
          </a:xfrm>
        </p:spPr>
        <p:txBody>
          <a:bodyPr/>
          <a:lstStyle/>
          <a:p>
            <a:pPr marL="0" indent="0" eaLnBrk="1" hangingPunct="1">
              <a:buNone/>
            </a:pPr>
            <a:r>
              <a:rPr lang="en-US" altLang="zh-TW" dirty="0">
                <a:ea typeface="新細明體" panose="02020500000000000000" pitchFamily="18" charset="-120"/>
              </a:rPr>
              <a:t>In a preliminary study to determine whether the installation of a camera designed to catch the cars that go through red lights affects the violators, the number of red-light runner was recorded for each day during weekdays before and after the camera was installed.</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data are listed below.</a:t>
            </a:r>
          </a:p>
          <a:p>
            <a:pPr marL="0" indent="0" eaLnBrk="1" hangingPunct="1">
              <a:buNone/>
            </a:pPr>
            <a:r>
              <a:rPr lang="en-US" altLang="zh-TW" dirty="0">
                <a:ea typeface="新細明體" panose="02020500000000000000" pitchFamily="18" charset="-120"/>
              </a:rPr>
              <a:t> </a:t>
            </a:r>
          </a:p>
        </p:txBody>
      </p:sp>
      <p:sp>
        <p:nvSpPr>
          <p:cNvPr id="70660" name="Slide Number Placeholder 4">
            <a:extLst>
              <a:ext uri="{FF2B5EF4-FFF2-40B4-BE49-F238E27FC236}">
                <a16:creationId xmlns:a16="http://schemas.microsoft.com/office/drawing/2014/main" id="{1E761E69-EFC4-46BE-963A-A1B642FC39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0C12F2A-6260-4864-938B-06378A905B70}" type="slidenum">
              <a:rPr lang="en-US" altLang="zh-TW" sz="1200">
                <a:latin typeface="Tahoma" panose="020B0604030504040204" pitchFamily="34" charset="0"/>
              </a:rPr>
              <a:pPr>
                <a:spcBef>
                  <a:spcPct val="0"/>
                </a:spcBef>
                <a:buFontTx/>
                <a:buNone/>
              </a:pPr>
              <a:t>47</a:t>
            </a:fld>
            <a:endParaRPr lang="en-US" altLang="zh-TW" sz="1200">
              <a:latin typeface="Tahoma" panose="020B0604030504040204" pitchFamily="34" charset="0"/>
            </a:endParaRPr>
          </a:p>
        </p:txBody>
      </p:sp>
      <p:graphicFrame>
        <p:nvGraphicFramePr>
          <p:cNvPr id="2" name="表格 1">
            <a:extLst>
              <a:ext uri="{FF2B5EF4-FFF2-40B4-BE49-F238E27FC236}">
                <a16:creationId xmlns:a16="http://schemas.microsoft.com/office/drawing/2014/main" id="{4B10DFDD-B57F-4AC7-8438-C547BCD0A7D3}"/>
              </a:ext>
            </a:extLst>
          </p:cNvPr>
          <p:cNvGraphicFramePr>
            <a:graphicFrameLocks noGrp="1"/>
          </p:cNvGraphicFramePr>
          <p:nvPr>
            <p:extLst>
              <p:ext uri="{D42A27DB-BD31-4B8C-83A1-F6EECF244321}">
                <p14:modId xmlns:p14="http://schemas.microsoft.com/office/powerpoint/2010/main" val="3796749543"/>
              </p:ext>
            </p:extLst>
          </p:nvPr>
        </p:nvGraphicFramePr>
        <p:xfrm>
          <a:off x="1732158" y="4582410"/>
          <a:ext cx="8935843" cy="1280232"/>
        </p:xfrm>
        <a:graphic>
          <a:graphicData uri="http://schemas.openxmlformats.org/drawingml/2006/table">
            <a:tbl>
              <a:tblPr firstRow="1" bandRow="1">
                <a:tableStyleId>{5C22544A-7EE6-4342-B048-85BDC9FD1C3A}</a:tableStyleId>
              </a:tblPr>
              <a:tblGrid>
                <a:gridCol w="1015843">
                  <a:extLst>
                    <a:ext uri="{9D8B030D-6E8A-4147-A177-3AD203B41FA5}">
                      <a16:colId xmlns:a16="http://schemas.microsoft.com/office/drawing/2014/main" val="754411925"/>
                    </a:ext>
                  </a:extLst>
                </a:gridCol>
                <a:gridCol w="1584000">
                  <a:extLst>
                    <a:ext uri="{9D8B030D-6E8A-4147-A177-3AD203B41FA5}">
                      <a16:colId xmlns:a16="http://schemas.microsoft.com/office/drawing/2014/main" val="222009923"/>
                    </a:ext>
                  </a:extLst>
                </a:gridCol>
                <a:gridCol w="1584000">
                  <a:extLst>
                    <a:ext uri="{9D8B030D-6E8A-4147-A177-3AD203B41FA5}">
                      <a16:colId xmlns:a16="http://schemas.microsoft.com/office/drawing/2014/main" val="2720058699"/>
                    </a:ext>
                  </a:extLst>
                </a:gridCol>
                <a:gridCol w="1584000">
                  <a:extLst>
                    <a:ext uri="{9D8B030D-6E8A-4147-A177-3AD203B41FA5}">
                      <a16:colId xmlns:a16="http://schemas.microsoft.com/office/drawing/2014/main" val="1777429872"/>
                    </a:ext>
                  </a:extLst>
                </a:gridCol>
                <a:gridCol w="1584000">
                  <a:extLst>
                    <a:ext uri="{9D8B030D-6E8A-4147-A177-3AD203B41FA5}">
                      <a16:colId xmlns:a16="http://schemas.microsoft.com/office/drawing/2014/main" val="1471366652"/>
                    </a:ext>
                  </a:extLst>
                </a:gridCol>
                <a:gridCol w="1584000">
                  <a:extLst>
                    <a:ext uri="{9D8B030D-6E8A-4147-A177-3AD203B41FA5}">
                      <a16:colId xmlns:a16="http://schemas.microsoft.com/office/drawing/2014/main" val="1105653551"/>
                    </a:ext>
                  </a:extLst>
                </a:gridCol>
              </a:tblGrid>
              <a:tr h="396346">
                <a:tc>
                  <a:txBody>
                    <a:bodyPr/>
                    <a:lstStyle/>
                    <a:p>
                      <a:r>
                        <a:rPr lang="en-US" sz="2200" b="1" kern="1200" dirty="0">
                          <a:solidFill>
                            <a:schemeClr val="tx1"/>
                          </a:solidFill>
                          <a:latin typeface="+mn-lt"/>
                          <a:ea typeface="+mn-ea"/>
                          <a:cs typeface="+mn-cs"/>
                        </a:rPr>
                        <a:t>Day</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kern="1200" dirty="0">
                          <a:solidFill>
                            <a:schemeClr val="tx1"/>
                          </a:solidFill>
                          <a:latin typeface="+mn-lt"/>
                          <a:ea typeface="+mn-ea"/>
                          <a:cs typeface="+mn-cs"/>
                        </a:rPr>
                        <a:t>Monday</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Tuesday</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Wednesday</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Thursday</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b="1" kern="1200" dirty="0">
                          <a:solidFill>
                            <a:schemeClr val="tx1"/>
                          </a:solidFill>
                          <a:latin typeface="+mn-lt"/>
                          <a:ea typeface="+mn-ea"/>
                          <a:cs typeface="+mn-cs"/>
                        </a:rPr>
                        <a:t>Friday</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5286871"/>
                  </a:ext>
                </a:extLst>
              </a:tr>
              <a:tr h="396346">
                <a:tc>
                  <a:txBody>
                    <a:bodyPr/>
                    <a:lstStyle/>
                    <a:p>
                      <a:r>
                        <a:rPr lang="en-US" sz="2200" dirty="0"/>
                        <a:t>Before</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15</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12</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25</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15</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20</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89275346"/>
                  </a:ext>
                </a:extLst>
              </a:tr>
              <a:tr h="396346">
                <a:tc>
                  <a:txBody>
                    <a:bodyPr/>
                    <a:lstStyle/>
                    <a:p>
                      <a:r>
                        <a:rPr lang="en-US" sz="2200" dirty="0"/>
                        <a:t>After</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9</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15</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10</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12</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200" dirty="0"/>
                        <a:t>8</a:t>
                      </a:r>
                    </a:p>
                  </a:txBody>
                  <a:tcPr marL="91426" marR="91426" marT="45732" marB="4573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8388605"/>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6571D427-B0DF-4D1D-B7A8-16133EDDC66F}"/>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13-B</a:t>
            </a:r>
          </a:p>
        </p:txBody>
      </p:sp>
      <mc:AlternateContent xmlns:mc="http://schemas.openxmlformats.org/markup-compatibility/2006" xmlns:a14="http://schemas.microsoft.com/office/drawing/2010/main">
        <mc:Choice Requires="a14">
          <p:sp>
            <p:nvSpPr>
              <p:cNvPr id="70659" name="Rectangle 3">
                <a:extLst>
                  <a:ext uri="{FF2B5EF4-FFF2-40B4-BE49-F238E27FC236}">
                    <a16:creationId xmlns:a16="http://schemas.microsoft.com/office/drawing/2014/main" id="{CD9EA29F-F2C8-452F-8B3A-BE75147BEB24}"/>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Do the number of violators decrease after the installation of cameras?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Since: </a:t>
                </a:r>
                <a14:m>
                  <m:oMath xmlns:m="http://schemas.openxmlformats.org/officeDocument/2006/math">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𝜇</m:t>
                        </m:r>
                      </m:e>
                      <m:sub>
                        <m:r>
                          <a:rPr lang="en-US" altLang="zh-TW" b="0" i="1" smtClean="0">
                            <a:latin typeface="Cambria Math" panose="02040503050406030204" pitchFamily="18" charset="0"/>
                            <a:ea typeface="新細明體" panose="02020500000000000000" pitchFamily="18" charset="-120"/>
                          </a:rPr>
                          <m:t>𝑏𝑒𝑓𝑜𝑟𝑒</m:t>
                        </m:r>
                      </m:sub>
                    </m:sSub>
                    <m:r>
                      <a:rPr lang="en-US" altLang="zh-TW" b="0" i="1" smtClean="0">
                        <a:latin typeface="Cambria Math" panose="02040503050406030204" pitchFamily="18" charset="0"/>
                        <a:ea typeface="新細明體" panose="02020500000000000000" pitchFamily="18" charset="-120"/>
                      </a:rPr>
                      <m:t>−</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𝜇</m:t>
                        </m:r>
                      </m:e>
                      <m:sub>
                        <m:r>
                          <a:rPr lang="en-US" altLang="zh-TW" b="0" i="1" smtClean="0">
                            <a:latin typeface="Cambria Math" panose="02040503050406030204" pitchFamily="18" charset="0"/>
                            <a:ea typeface="新細明體" panose="02020500000000000000" pitchFamily="18" charset="-120"/>
                          </a:rPr>
                          <m:t>𝑎𝑓𝑡𝑒𝑟</m:t>
                        </m:r>
                      </m:sub>
                    </m:sSub>
                    <m:r>
                      <a:rPr lang="en-US" altLang="zh-TW" b="0" i="1" smtClean="0">
                        <a:latin typeface="Cambria Math" panose="02040503050406030204" pitchFamily="18" charset="0"/>
                        <a:ea typeface="新細明體" panose="02020500000000000000" pitchFamily="18" charset="-120"/>
                      </a:rPr>
                      <m:t>=</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𝜇</m:t>
                        </m:r>
                      </m:e>
                      <m:sub>
                        <m:r>
                          <a:rPr lang="en-US" altLang="zh-TW" b="0" i="1" smtClean="0">
                            <a:latin typeface="Cambria Math" panose="02040503050406030204" pitchFamily="18" charset="0"/>
                            <a:ea typeface="新細明體" panose="02020500000000000000" pitchFamily="18" charset="-120"/>
                          </a:rPr>
                          <m:t>𝐷</m:t>
                        </m:r>
                      </m:sub>
                    </m:sSub>
                  </m:oMath>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We want to research this hypothesis: H</a:t>
                </a:r>
                <a:r>
                  <a:rPr lang="en-US" altLang="zh-TW" baseline="-25000" dirty="0">
                    <a:ea typeface="新細明體" panose="02020500000000000000" pitchFamily="18" charset="-120"/>
                  </a:rPr>
                  <a:t>1</a:t>
                </a:r>
                <a:r>
                  <a:rPr lang="en-US" altLang="zh-TW" dirty="0">
                    <a:ea typeface="新細明體" panose="02020500000000000000" pitchFamily="18" charset="-120"/>
                  </a:rPr>
                  <a:t>: </a:t>
                </a:r>
                <a14:m>
                  <m:oMath xmlns:m="http://schemas.openxmlformats.org/officeDocument/2006/math">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𝜇</m:t>
                        </m:r>
                      </m:e>
                      <m:sub>
                        <m:r>
                          <a:rPr lang="en-US" altLang="zh-TW" i="1">
                            <a:latin typeface="Cambria Math" panose="02040503050406030204" pitchFamily="18" charset="0"/>
                            <a:ea typeface="新細明體" panose="02020500000000000000" pitchFamily="18" charset="-120"/>
                          </a:rPr>
                          <m:t>𝐷</m:t>
                        </m:r>
                      </m:sub>
                    </m:sSub>
                    <m:r>
                      <a:rPr lang="en-US" altLang="zh-TW" b="0" i="1" smtClean="0">
                        <a:latin typeface="Cambria Math" panose="02040503050406030204" pitchFamily="18" charset="0"/>
                        <a:ea typeface="新細明體" panose="02020500000000000000" pitchFamily="18" charset="-120"/>
                      </a:rPr>
                      <m:t>&gt;0</m:t>
                    </m:r>
                  </m:oMath>
                </a14:m>
                <a:endParaRPr lang="en-US" altLang="zh-TW" b="0"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 our null hypothesis becomes: H</a:t>
                </a:r>
                <a:r>
                  <a:rPr lang="en-US" altLang="zh-TW" baseline="-25000" dirty="0">
                    <a:ea typeface="新細明體" panose="02020500000000000000" pitchFamily="18" charset="-120"/>
                  </a:rPr>
                  <a:t>0</a:t>
                </a:r>
                <a:r>
                  <a:rPr lang="en-US" altLang="zh-TW" dirty="0">
                    <a:ea typeface="新細明體" panose="02020500000000000000" pitchFamily="18" charset="-120"/>
                  </a:rPr>
                  <a:t>: </a:t>
                </a:r>
                <a14:m>
                  <m:oMath xmlns:m="http://schemas.openxmlformats.org/officeDocument/2006/math">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𝜇</m:t>
                        </m:r>
                      </m:e>
                      <m:sub>
                        <m:r>
                          <a:rPr lang="en-US" altLang="zh-TW" i="1">
                            <a:latin typeface="Cambria Math" panose="02040503050406030204" pitchFamily="18" charset="0"/>
                            <a:ea typeface="新細明體" panose="02020500000000000000" pitchFamily="18" charset="-120"/>
                          </a:rPr>
                          <m:t>𝐷</m:t>
                        </m:r>
                      </m:sub>
                    </m:sSub>
                    <m:r>
                      <a:rPr lang="en-US" altLang="zh-TW" b="0" i="1" smtClean="0">
                        <a:latin typeface="Cambria Math" panose="02040503050406030204" pitchFamily="18" charset="0"/>
                        <a:ea typeface="新細明體" panose="02020500000000000000" pitchFamily="18" charset="-120"/>
                      </a:rPr>
                      <m:t>=</m:t>
                    </m:r>
                    <m:r>
                      <a:rPr lang="en-US" altLang="zh-TW" i="1">
                        <a:latin typeface="Cambria Math" panose="02040503050406030204" pitchFamily="18" charset="0"/>
                        <a:ea typeface="新細明體" panose="02020500000000000000" pitchFamily="18" charset="-120"/>
                      </a:rPr>
                      <m:t>0</m:t>
                    </m:r>
                  </m:oMath>
                </a14:m>
                <a:endParaRPr lang="en-US" altLang="zh-TW" dirty="0">
                  <a:ea typeface="新細明體" panose="02020500000000000000" pitchFamily="18" charset="-120"/>
                </a:endParaRPr>
              </a:p>
              <a:p>
                <a:pPr marL="0" indent="0" eaLnBrk="1" hangingPunct="1">
                  <a:buNone/>
                </a:pPr>
                <a:endParaRPr lang="en-US" altLang="zh-TW" b="0"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a:t>
                </a:r>
              </a:p>
            </p:txBody>
          </p:sp>
        </mc:Choice>
        <mc:Fallback xmlns="">
          <p:sp>
            <p:nvSpPr>
              <p:cNvPr id="70659" name="Rectangle 3">
                <a:extLst>
                  <a:ext uri="{FF2B5EF4-FFF2-40B4-BE49-F238E27FC236}">
                    <a16:creationId xmlns:a16="http://schemas.microsoft.com/office/drawing/2014/main" id="{CD9EA29F-F2C8-452F-8B3A-BE75147BEB24}"/>
                  </a:ext>
                </a:extLst>
              </p:cNvPr>
              <p:cNvSpPr>
                <a:spLocks noGrp="1" noRot="1" noChangeAspect="1" noMove="1" noResize="1" noEditPoints="1" noAdjustHandles="1" noChangeArrowheads="1" noChangeShapeType="1" noTextEdit="1"/>
              </p:cNvSpPr>
              <p:nvPr>
                <p:ph type="body" idx="1"/>
              </p:nvPr>
            </p:nvSpPr>
            <p:spPr>
              <a:blipFill>
                <a:blip r:embed="rId3"/>
                <a:stretch>
                  <a:fillRect l="-1438" t="-1111"/>
                </a:stretch>
              </a:blipFill>
            </p:spPr>
            <p:txBody>
              <a:bodyPr/>
              <a:lstStyle/>
              <a:p>
                <a:r>
                  <a:rPr lang="zh-TW" altLang="en-US">
                    <a:noFill/>
                  </a:rPr>
                  <a:t> </a:t>
                </a:r>
              </a:p>
            </p:txBody>
          </p:sp>
        </mc:Fallback>
      </mc:AlternateContent>
      <p:sp>
        <p:nvSpPr>
          <p:cNvPr id="70660" name="Slide Number Placeholder 4">
            <a:extLst>
              <a:ext uri="{FF2B5EF4-FFF2-40B4-BE49-F238E27FC236}">
                <a16:creationId xmlns:a16="http://schemas.microsoft.com/office/drawing/2014/main" id="{1E761E69-EFC4-46BE-963A-A1B642FC39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0C12F2A-6260-4864-938B-06378A905B70}" type="slidenum">
              <a:rPr lang="en-US" altLang="zh-TW" sz="1200">
                <a:latin typeface="Tahoma" panose="020B0604030504040204" pitchFamily="34" charset="0"/>
              </a:rPr>
              <a:pPr>
                <a:spcBef>
                  <a:spcPct val="0"/>
                </a:spcBef>
                <a:buFontTx/>
                <a:buNone/>
              </a:pPr>
              <a:t>48</a:t>
            </a:fld>
            <a:endParaRPr lang="en-US" altLang="zh-TW" sz="1200">
              <a:latin typeface="Tahoma" panose="020B0604030504040204" pitchFamily="34" charset="0"/>
            </a:endParaRPr>
          </a:p>
        </p:txBody>
      </p:sp>
      <p:sp>
        <p:nvSpPr>
          <p:cNvPr id="6" name="AutoShape 4">
            <a:extLst>
              <a:ext uri="{FF2B5EF4-FFF2-40B4-BE49-F238E27FC236}">
                <a16:creationId xmlns:a16="http://schemas.microsoft.com/office/drawing/2014/main" id="{F151454A-0752-4110-98E7-9241C925AF4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dirty="0">
                <a:latin typeface="Tahoma" panose="020B0604030504040204" pitchFamily="34" charset="0"/>
                <a:ea typeface="新細明體" panose="02020500000000000000" pitchFamily="18" charset="-120"/>
              </a:rPr>
              <a:t>IDENTIFY</a:t>
            </a:r>
          </a:p>
        </p:txBody>
      </p:sp>
    </p:spTree>
    <p:custDataLst>
      <p:tags r:id="rId1"/>
    </p:custDataLst>
    <p:extLst>
      <p:ext uri="{BB962C8B-B14F-4D97-AF65-F5344CB8AC3E}">
        <p14:creationId xmlns:p14="http://schemas.microsoft.com/office/powerpoint/2010/main" val="12610704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B88EEA3-CA32-4ED5-8E24-1406B04A287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13-B</a:t>
            </a:r>
          </a:p>
        </p:txBody>
      </p:sp>
      <p:sp>
        <p:nvSpPr>
          <p:cNvPr id="72707" name="AutoShape 4">
            <a:extLst>
              <a:ext uri="{FF2B5EF4-FFF2-40B4-BE49-F238E27FC236}">
                <a16:creationId xmlns:a16="http://schemas.microsoft.com/office/drawing/2014/main" id="{197EE934-154D-41A6-9043-4A094DB5305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sp>
        <p:nvSpPr>
          <p:cNvPr id="72708" name="Slide Number Placeholder 4">
            <a:extLst>
              <a:ext uri="{FF2B5EF4-FFF2-40B4-BE49-F238E27FC236}">
                <a16:creationId xmlns:a16="http://schemas.microsoft.com/office/drawing/2014/main" id="{7BA07FF5-8A2E-4CCD-9E11-8032926A93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5A098A8-9E1D-4A15-B752-89482D40C4CD}" type="slidenum">
              <a:rPr lang="en-US" altLang="zh-TW" sz="1200">
                <a:latin typeface="Tahoma" panose="020B0604030504040204" pitchFamily="34" charset="0"/>
              </a:rPr>
              <a:pPr>
                <a:spcBef>
                  <a:spcPct val="0"/>
                </a:spcBef>
                <a:buFontTx/>
                <a:buNone/>
              </a:pPr>
              <a:t>49</a:t>
            </a:fld>
            <a:endParaRPr lang="en-US" altLang="zh-TW" sz="1200">
              <a:latin typeface="Tahoma" panose="020B0604030504040204" pitchFamily="34" charset="0"/>
            </a:endParaRPr>
          </a:p>
        </p:txBody>
      </p:sp>
      <p:pic>
        <p:nvPicPr>
          <p:cNvPr id="72709" name="圖片 3">
            <a:extLst>
              <a:ext uri="{FF2B5EF4-FFF2-40B4-BE49-F238E27FC236}">
                <a16:creationId xmlns:a16="http://schemas.microsoft.com/office/drawing/2014/main" id="{0FADD921-1305-4FA3-8234-CB6D637B3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982664"/>
            <a:ext cx="48768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EE9184A0-2D7C-49D7-A352-4DCC8B9EE284}"/>
              </a:ext>
            </a:extLst>
          </p:cNvPr>
          <p:cNvSpPr>
            <a:spLocks noGrp="1" noChangeArrowheads="1"/>
          </p:cNvSpPr>
          <p:nvPr>
            <p:ph type="title"/>
          </p:nvPr>
        </p:nvSpPr>
        <p:spPr/>
        <p:txBody>
          <a:bodyPr/>
          <a:lstStyle/>
          <a:p>
            <a:pPr eaLnBrk="1" hangingPunct="1"/>
            <a:r>
              <a:rPr lang="en-US" altLang="zh-TW" dirty="0">
                <a:ea typeface="新細明體" panose="02020500000000000000" pitchFamily="18" charset="-120"/>
              </a:rPr>
              <a:t>Making Inferences About </a:t>
            </a:r>
            <a:r>
              <a:rPr lang="el-GR" altLang="zh-TW" dirty="0">
                <a:cs typeface="Tahoma" panose="020B0604030504040204" pitchFamily="34" charset="0"/>
              </a:rPr>
              <a:t>μ</a:t>
            </a:r>
            <a:r>
              <a:rPr lang="en-US" altLang="zh-TW" baseline="-25000" dirty="0">
                <a:ea typeface="新細明體" panose="02020500000000000000" pitchFamily="18" charset="-120"/>
                <a:cs typeface="Tahoma" panose="020B0604030504040204" pitchFamily="34" charset="0"/>
              </a:rPr>
              <a:t>1</a:t>
            </a:r>
            <a:r>
              <a:rPr lang="en-US" altLang="zh-TW" dirty="0">
                <a:ea typeface="新細明體" panose="02020500000000000000" pitchFamily="18" charset="-120"/>
                <a:cs typeface="Tahoma" panose="020B0604030504040204" pitchFamily="34" charset="0"/>
              </a:rPr>
              <a:t>-</a:t>
            </a:r>
            <a:r>
              <a:rPr lang="el-GR" altLang="zh-TW" dirty="0">
                <a:cs typeface="Tahoma" panose="020B0604030504040204" pitchFamily="34" charset="0"/>
              </a:rPr>
              <a:t>μ</a:t>
            </a:r>
            <a:r>
              <a:rPr lang="en-US" altLang="zh-TW" baseline="-25000" dirty="0">
                <a:ea typeface="新細明體" panose="02020500000000000000" pitchFamily="18" charset="-120"/>
              </a:rPr>
              <a:t>2</a:t>
            </a:r>
            <a:r>
              <a:rPr lang="en-US" altLang="zh-TW" dirty="0">
                <a:ea typeface="新細明體" panose="02020500000000000000" pitchFamily="18" charset="-120"/>
              </a:rPr>
              <a:t> </a:t>
            </a:r>
          </a:p>
        </p:txBody>
      </p:sp>
      <p:sp>
        <p:nvSpPr>
          <p:cNvPr id="12291" name="Rectangle 4">
            <a:extLst>
              <a:ext uri="{FF2B5EF4-FFF2-40B4-BE49-F238E27FC236}">
                <a16:creationId xmlns:a16="http://schemas.microsoft.com/office/drawing/2014/main" id="{B6C7E71C-4C86-4AB7-B67C-1BA2A777E7C7}"/>
              </a:ext>
            </a:extLst>
          </p:cNvPr>
          <p:cNvSpPr>
            <a:spLocks noGrp="1" noChangeArrowheads="1"/>
          </p:cNvSpPr>
          <p:nvPr>
            <p:ph type="body" idx="1"/>
          </p:nvPr>
        </p:nvSpPr>
        <p:spPr>
          <a:xfrm>
            <a:off x="211666" y="1040296"/>
            <a:ext cx="11870267" cy="5486400"/>
          </a:xfrm>
        </p:spPr>
        <p:txBody>
          <a:bodyPr/>
          <a:lstStyle/>
          <a:p>
            <a:pPr marL="0" indent="0" eaLnBrk="1" hangingPunct="1">
              <a:buNone/>
            </a:pPr>
            <a:r>
              <a:rPr lang="en-US" altLang="zh-TW" dirty="0">
                <a:ea typeface="新細明體" panose="02020500000000000000" pitchFamily="18" charset="-120"/>
              </a:rPr>
              <a:t>We use </a:t>
            </a:r>
            <a:r>
              <a:rPr lang="en-US" altLang="zh-TW" b="1" dirty="0">
                <a:ea typeface="新細明體" panose="02020500000000000000" pitchFamily="18" charset="-120"/>
              </a:rPr>
              <a:t>t</a:t>
            </a:r>
            <a:r>
              <a:rPr lang="en-US" altLang="zh-TW" dirty="0">
                <a:ea typeface="新細明體" panose="02020500000000000000" pitchFamily="18" charset="-120"/>
              </a:rPr>
              <a:t>-statistic to generate test-statistics to make inferences about</a:t>
            </a:r>
            <a:r>
              <a:rPr lang="el-GR" altLang="zh-TW" dirty="0">
                <a:cs typeface="Tahoma" panose="020B0604030504040204" pitchFamily="34" charset="0"/>
              </a:rPr>
              <a:t> μ</a:t>
            </a:r>
            <a:r>
              <a:rPr lang="en-US" altLang="zh-TW" baseline="-25000" dirty="0">
                <a:ea typeface="新細明體" panose="02020500000000000000" pitchFamily="18" charset="-120"/>
                <a:cs typeface="Tahoma" panose="020B0604030504040204" pitchFamily="34" charset="0"/>
              </a:rPr>
              <a:t>1</a:t>
            </a:r>
            <a:r>
              <a:rPr lang="en-US" altLang="zh-TW" dirty="0">
                <a:ea typeface="新細明體" panose="02020500000000000000" pitchFamily="18" charset="-120"/>
                <a:cs typeface="Tahoma" panose="020B0604030504040204" pitchFamily="34" charset="0"/>
              </a:rPr>
              <a:t>-</a:t>
            </a:r>
            <a:r>
              <a:rPr lang="el-GR" altLang="zh-TW" dirty="0">
                <a:cs typeface="Tahoma" panose="020B0604030504040204" pitchFamily="34" charset="0"/>
              </a:rPr>
              <a:t>μ</a:t>
            </a:r>
            <a:r>
              <a:rPr lang="en-US" altLang="zh-TW" baseline="-25000" dirty="0">
                <a:ea typeface="新細明體" panose="02020500000000000000" pitchFamily="18" charset="-120"/>
              </a:rPr>
              <a:t>2</a:t>
            </a:r>
            <a:r>
              <a:rPr lang="en-US" altLang="zh-TW" dirty="0">
                <a:ea typeface="新細明體" panose="02020500000000000000" pitchFamily="18" charset="-120"/>
              </a:rPr>
              <a:t>. </a:t>
            </a:r>
          </a:p>
          <a:p>
            <a:pPr marL="0" indent="0" eaLnBrk="1" hangingPunct="1">
              <a:buNone/>
            </a:pPr>
            <a:r>
              <a:rPr lang="en-US" altLang="zh-TW" dirty="0">
                <a:ea typeface="新細明體" panose="02020500000000000000" pitchFamily="18" charset="-120"/>
              </a:rPr>
              <a:t>We consider two cases for the unknown population variances: when we believe they are </a:t>
            </a:r>
            <a:r>
              <a:rPr lang="en-US" altLang="zh-TW" b="1" i="1" dirty="0">
                <a:ea typeface="新細明體" panose="02020500000000000000" pitchFamily="18" charset="-120"/>
              </a:rPr>
              <a:t>equal variance</a:t>
            </a:r>
            <a:r>
              <a:rPr lang="en-US" altLang="zh-TW" dirty="0">
                <a:ea typeface="新細明體" panose="02020500000000000000" pitchFamily="18" charset="-120"/>
              </a:rPr>
              <a:t> or when we believe they are </a:t>
            </a:r>
            <a:r>
              <a:rPr lang="en-US" altLang="zh-TW" b="1" i="1" dirty="0">
                <a:ea typeface="新細明體" panose="02020500000000000000" pitchFamily="18" charset="-120"/>
              </a:rPr>
              <a:t>unequal variance</a:t>
            </a:r>
            <a:r>
              <a:rPr lang="en-US" altLang="zh-TW" dirty="0">
                <a:ea typeface="新細明體" panose="02020500000000000000" pitchFamily="18" charset="-120"/>
              </a:rPr>
              <a:t>. </a:t>
            </a:r>
          </a:p>
          <a:p>
            <a:pPr marL="0" indent="0" eaLnBrk="1" hangingPunct="1">
              <a:buNone/>
            </a:pPr>
            <a:endParaRPr lang="en-US" altLang="zh-TW" dirty="0">
              <a:ea typeface="新細明體" panose="02020500000000000000" pitchFamily="18" charset="-120"/>
            </a:endParaRPr>
          </a:p>
        </p:txBody>
      </p:sp>
      <p:sp>
        <p:nvSpPr>
          <p:cNvPr id="12292" name="Line 5">
            <a:extLst>
              <a:ext uri="{FF2B5EF4-FFF2-40B4-BE49-F238E27FC236}">
                <a16:creationId xmlns:a16="http://schemas.microsoft.com/office/drawing/2014/main" id="{7BF1CDAB-4B6A-41D7-9D28-81BC458D5495}"/>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298" name="Slide Number Placeholder 9">
            <a:extLst>
              <a:ext uri="{FF2B5EF4-FFF2-40B4-BE49-F238E27FC236}">
                <a16:creationId xmlns:a16="http://schemas.microsoft.com/office/drawing/2014/main" id="{D24C9DE7-6A29-4554-87EB-EF54E037E7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C998ACF-6BAD-4E78-ABCA-F39DFE95CBE6}" type="slidenum">
              <a:rPr lang="en-US" altLang="zh-TW" sz="1200">
                <a:latin typeface="Tahoma" panose="020B0604030504040204" pitchFamily="34" charset="0"/>
              </a:rPr>
              <a:pPr>
                <a:spcBef>
                  <a:spcPct val="0"/>
                </a:spcBef>
                <a:buFontTx/>
                <a:buNone/>
              </a:pPr>
              <a:t>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0CF0B16-D4E6-44E0-8694-1142633EE6B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13-B</a:t>
            </a:r>
          </a:p>
        </p:txBody>
      </p:sp>
      <p:sp>
        <p:nvSpPr>
          <p:cNvPr id="73731" name="Rectangle 3">
            <a:extLst>
              <a:ext uri="{FF2B5EF4-FFF2-40B4-BE49-F238E27FC236}">
                <a16:creationId xmlns:a16="http://schemas.microsoft.com/office/drawing/2014/main" id="{6C98CD22-CAFE-4C52-9BD7-AEF7AE34F7A2}"/>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one-tailed p-value is 0.054.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Therefore, if the decision maker uses a significance level of 5%, she might conclude that </a:t>
            </a:r>
            <a:r>
              <a:rPr lang="en-US" altLang="zh-TW" b="1" dirty="0">
                <a:ea typeface="新細明體" panose="02020500000000000000" pitchFamily="18" charset="-120"/>
              </a:rPr>
              <a:t>the installed camera is not effective in terms of reducing the number of the red-light runners</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However, if a 10% significance level is used, she might conclude that the installed camera is effective.</a:t>
            </a:r>
          </a:p>
        </p:txBody>
      </p:sp>
      <p:sp>
        <p:nvSpPr>
          <p:cNvPr id="73732" name="AutoShape 4">
            <a:extLst>
              <a:ext uri="{FF2B5EF4-FFF2-40B4-BE49-F238E27FC236}">
                <a16:creationId xmlns:a16="http://schemas.microsoft.com/office/drawing/2014/main" id="{F503528C-E655-4319-960F-440396F2B2B2}"/>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INTERPRET</a:t>
            </a:r>
          </a:p>
        </p:txBody>
      </p:sp>
      <p:sp>
        <p:nvSpPr>
          <p:cNvPr id="73733" name="Slide Number Placeholder 4">
            <a:extLst>
              <a:ext uri="{FF2B5EF4-FFF2-40B4-BE49-F238E27FC236}">
                <a16:creationId xmlns:a16="http://schemas.microsoft.com/office/drawing/2014/main" id="{F3E17CA6-55EF-490C-B15C-460648F807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268549E-8246-47EE-A50E-7CD08F58A629}" type="slidenum">
              <a:rPr lang="en-US" altLang="zh-TW" sz="1200">
                <a:latin typeface="Tahoma" panose="020B0604030504040204" pitchFamily="34" charset="0"/>
              </a:rPr>
              <a:pPr>
                <a:spcBef>
                  <a:spcPct val="0"/>
                </a:spcBef>
                <a:buFontTx/>
                <a:buNone/>
              </a:pPr>
              <a:t>50</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5014A9C-B687-4163-B325-88BDD40DF6E8}"/>
              </a:ext>
            </a:extLst>
          </p:cNvPr>
          <p:cNvSpPr>
            <a:spLocks noGrp="1" noChangeArrowheads="1"/>
          </p:cNvSpPr>
          <p:nvPr>
            <p:ph type="title"/>
          </p:nvPr>
        </p:nvSpPr>
        <p:spPr>
          <a:xfrm>
            <a:off x="304800" y="190500"/>
            <a:ext cx="9144000" cy="609600"/>
          </a:xfrm>
        </p:spPr>
        <p:txBody>
          <a:bodyPr/>
          <a:lstStyle/>
          <a:p>
            <a:pPr eaLnBrk="1" hangingPunct="1"/>
            <a:r>
              <a:rPr lang="en-US" altLang="zh-TW" sz="3100" dirty="0">
                <a:ea typeface="新細明體" panose="02020500000000000000" pitchFamily="18" charset="-120"/>
              </a:rPr>
              <a:t>Example 13.6 Confidence Interval Estimator for </a:t>
            </a:r>
            <a:r>
              <a:rPr lang="en-US" altLang="zh-TW" sz="3100" dirty="0">
                <a:ea typeface="新細明體" panose="02020500000000000000" pitchFamily="18" charset="-120"/>
                <a:cs typeface="Tahoma" panose="020B0604030504040204" pitchFamily="34" charset="0"/>
              </a:rPr>
              <a:t>µ</a:t>
            </a:r>
            <a:r>
              <a:rPr lang="en-US" altLang="zh-TW" sz="3100" baseline="-25000" dirty="0">
                <a:ea typeface="新細明體" panose="02020500000000000000" pitchFamily="18" charset="-120"/>
                <a:cs typeface="Tahoma" panose="020B0604030504040204" pitchFamily="34" charset="0"/>
              </a:rPr>
              <a:t>D</a:t>
            </a:r>
            <a:endParaRPr lang="en-US" altLang="zh-TW" sz="3100" dirty="0">
              <a:ea typeface="新細明體" panose="02020500000000000000" pitchFamily="18" charset="-120"/>
              <a:cs typeface="Tahoma" panose="020B0604030504040204" pitchFamily="34" charset="0"/>
            </a:endParaRPr>
          </a:p>
        </p:txBody>
      </p:sp>
      <p:sp>
        <p:nvSpPr>
          <p:cNvPr id="74755" name="Rectangle 3">
            <a:extLst>
              <a:ext uri="{FF2B5EF4-FFF2-40B4-BE49-F238E27FC236}">
                <a16:creationId xmlns:a16="http://schemas.microsoft.com/office/drawing/2014/main" id="{4DF42E10-5A53-4B86-841B-0D5A06C29B5E}"/>
              </a:ext>
            </a:extLst>
          </p:cNvPr>
          <p:cNvSpPr>
            <a:spLocks noGrp="1" noChangeArrowheads="1"/>
          </p:cNvSpPr>
          <p:nvPr>
            <p:ph type="body" sz="half" idx="1"/>
          </p:nvPr>
        </p:nvSpPr>
        <p:spPr>
          <a:xfrm>
            <a:off x="1765300" y="914400"/>
            <a:ext cx="7683500" cy="5486400"/>
          </a:xfrm>
        </p:spPr>
        <p:txBody>
          <a:bodyPr/>
          <a:lstStyle/>
          <a:p>
            <a:pPr marL="0" indent="0" eaLnBrk="1" hangingPunct="1">
              <a:buNone/>
            </a:pPr>
            <a:r>
              <a:rPr lang="en-US" altLang="zh-TW">
                <a:ea typeface="新細明體" panose="02020500000000000000" pitchFamily="18" charset="-120"/>
              </a:rPr>
              <a:t>We can derive the confidence interval estimator for </a:t>
            </a:r>
          </a:p>
          <a:p>
            <a:pPr marL="0" indent="0" eaLnBrk="1" hangingPunct="1">
              <a:buNone/>
            </a:pPr>
            <a:r>
              <a:rPr lang="en-US" altLang="zh-TW">
                <a:ea typeface="新細明體" panose="02020500000000000000" pitchFamily="18" charset="-120"/>
              </a:rPr>
              <a:t>algebraically as:</a:t>
            </a:r>
          </a:p>
          <a:p>
            <a:pPr marL="0" indent="0" eaLnBrk="1" hangingPunct="1">
              <a:buNone/>
            </a:pPr>
            <a:endParaRPr lang="en-US" altLang="zh-TW" sz="2400">
              <a:ea typeface="新細明體" panose="02020500000000000000" pitchFamily="18" charset="-120"/>
            </a:endParaRPr>
          </a:p>
          <a:p>
            <a:pPr marL="0" indent="0" eaLnBrk="1" hangingPunct="1">
              <a:buNone/>
            </a:pPr>
            <a:endParaRPr lang="en-US" altLang="zh-TW" sz="2400">
              <a:ea typeface="新細明體" panose="02020500000000000000" pitchFamily="18" charset="-120"/>
            </a:endParaRPr>
          </a:p>
        </p:txBody>
      </p:sp>
      <p:pic>
        <p:nvPicPr>
          <p:cNvPr id="74756" name="Picture 5">
            <a:extLst>
              <a:ext uri="{FF2B5EF4-FFF2-40B4-BE49-F238E27FC236}">
                <a16:creationId xmlns:a16="http://schemas.microsoft.com/office/drawing/2014/main" id="{32D9472E-9D61-4A55-ABBC-FC2E5CEF7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1" y="1524000"/>
            <a:ext cx="180816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4757" name="Object 7">
            <a:extLst>
              <a:ext uri="{FF2B5EF4-FFF2-40B4-BE49-F238E27FC236}">
                <a16:creationId xmlns:a16="http://schemas.microsoft.com/office/drawing/2014/main" id="{63D3882A-668C-44C8-9567-AC826989BDAB}"/>
              </a:ext>
            </a:extLst>
          </p:cNvPr>
          <p:cNvGraphicFramePr>
            <a:graphicFrameLocks noGrp="1" noChangeAspect="1"/>
          </p:cNvGraphicFramePr>
          <p:nvPr>
            <p:ph sz="half" idx="2"/>
            <p:extLst>
              <p:ext uri="{D42A27DB-BD31-4B8C-83A1-F6EECF244321}">
                <p14:modId xmlns:p14="http://schemas.microsoft.com/office/powerpoint/2010/main" val="1674261222"/>
              </p:ext>
            </p:extLst>
          </p:nvPr>
        </p:nvGraphicFramePr>
        <p:xfrm>
          <a:off x="1981200" y="2705100"/>
          <a:ext cx="5181600" cy="3009900"/>
        </p:xfrm>
        <a:graphic>
          <a:graphicData uri="http://schemas.openxmlformats.org/presentationml/2006/ole">
            <mc:AlternateContent xmlns:mc="http://schemas.openxmlformats.org/markup-compatibility/2006">
              <mc:Choice xmlns:v="urn:schemas-microsoft-com:vml" Requires="v">
                <p:oleObj name="Worksheet" r:id="rId4" imgW="1838436" imgH="1142945" progId="Excel.Sheet.8">
                  <p:embed/>
                </p:oleObj>
              </mc:Choice>
              <mc:Fallback>
                <p:oleObj name="Worksheet" r:id="rId4" imgW="1838436" imgH="1142945" progId="Excel.Sheet.8">
                  <p:embed/>
                  <p:pic>
                    <p:nvPicPr>
                      <p:cNvPr id="0" name="Object 7"/>
                      <p:cNvPicPr>
                        <a:picLocks noChangeAspect="1" noChangeArrowheads="1"/>
                      </p:cNvPicPr>
                      <p:nvPr/>
                    </p:nvPicPr>
                    <p:blipFill>
                      <a:blip r:embed="rId5"/>
                      <a:srcRect/>
                      <a:stretch>
                        <a:fillRect/>
                      </a:stretch>
                    </p:blipFill>
                    <p:spPr bwMode="auto">
                      <a:xfrm>
                        <a:off x="1981200" y="2705100"/>
                        <a:ext cx="5181600"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8" name="Slide Number Placeholder 5">
            <a:extLst>
              <a:ext uri="{FF2B5EF4-FFF2-40B4-BE49-F238E27FC236}">
                <a16:creationId xmlns:a16="http://schemas.microsoft.com/office/drawing/2014/main" id="{E1061F31-4780-40CC-85E7-A2750ADB1A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71C8E00-07C8-4ECC-8788-B92F82D129EF}" type="slidenum">
              <a:rPr lang="en-US" altLang="zh-TW" sz="1200">
                <a:latin typeface="Tahoma" panose="020B0604030504040204" pitchFamily="34" charset="0"/>
              </a:rPr>
              <a:pPr>
                <a:spcBef>
                  <a:spcPct val="0"/>
                </a:spcBef>
                <a:buFontTx/>
                <a:buNone/>
              </a:pPr>
              <a:t>51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3F71F75B-C944-4880-81C2-20BFBA2555DE}"/>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Checking the Required Condition</a:t>
            </a:r>
          </a:p>
        </p:txBody>
      </p:sp>
      <p:sp>
        <p:nvSpPr>
          <p:cNvPr id="76803" name="Rectangle 3">
            <a:extLst>
              <a:ext uri="{FF2B5EF4-FFF2-40B4-BE49-F238E27FC236}">
                <a16:creationId xmlns:a16="http://schemas.microsoft.com/office/drawing/2014/main" id="{F7E58030-A1FE-4928-8A9C-D9F174EA03E4}"/>
              </a:ext>
            </a:extLst>
          </p:cNvPr>
          <p:cNvSpPr>
            <a:spLocks noGrp="1" noChangeArrowheads="1"/>
          </p:cNvSpPr>
          <p:nvPr>
            <p:ph type="body" idx="1"/>
          </p:nvPr>
        </p:nvSpPr>
        <p:spPr>
          <a:xfrm>
            <a:off x="321733" y="914400"/>
            <a:ext cx="9330267" cy="5486400"/>
          </a:xfrm>
        </p:spPr>
        <p:txBody>
          <a:bodyPr/>
          <a:lstStyle/>
          <a:p>
            <a:pPr marL="0" indent="0" eaLnBrk="1" hangingPunct="1">
              <a:buNone/>
            </a:pPr>
            <a:r>
              <a:rPr lang="en-US" altLang="zh-TW" dirty="0">
                <a:ea typeface="新細明體" panose="02020500000000000000" pitchFamily="18" charset="-120"/>
              </a:rPr>
              <a:t>The population of </a:t>
            </a:r>
            <a:r>
              <a:rPr lang="en-US" altLang="zh-TW" b="1" dirty="0">
                <a:ea typeface="新細明體" panose="02020500000000000000" pitchFamily="18" charset="-120"/>
              </a:rPr>
              <a:t>differences </a:t>
            </a:r>
            <a:r>
              <a:rPr lang="en-US" altLang="zh-TW" dirty="0">
                <a:ea typeface="新細明體" panose="02020500000000000000" pitchFamily="18" charset="-120"/>
              </a:rPr>
              <a:t>are required to be normally distributed. As before, we can check to see whether the requirement is satisfied by drawing the histogram of the differences.</a:t>
            </a:r>
          </a:p>
          <a:p>
            <a:pPr marL="0" indent="0" eaLnBrk="1" hangingPunct="1">
              <a:buNone/>
            </a:pPr>
            <a:br>
              <a:rPr lang="en-US" altLang="zh-TW" dirty="0">
                <a:ea typeface="新細明體" panose="02020500000000000000" pitchFamily="18" charset="-120"/>
              </a:rPr>
            </a:br>
            <a:r>
              <a:rPr lang="en-US" altLang="zh-TW" dirty="0">
                <a:ea typeface="新細明體" panose="02020500000000000000" pitchFamily="18" charset="-120"/>
              </a:rPr>
              <a:t> </a:t>
            </a:r>
          </a:p>
        </p:txBody>
      </p:sp>
      <p:pic>
        <p:nvPicPr>
          <p:cNvPr id="76804" name="Picture 4">
            <a:extLst>
              <a:ext uri="{FF2B5EF4-FFF2-40B4-BE49-F238E27FC236}">
                <a16:creationId xmlns:a16="http://schemas.microsoft.com/office/drawing/2014/main" id="{36B135E0-2F01-4A3D-B44F-250A03DF9E63}"/>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981200" y="3048001"/>
            <a:ext cx="6553200" cy="29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5" name="Slide Number Placeholder 4">
            <a:extLst>
              <a:ext uri="{FF2B5EF4-FFF2-40B4-BE49-F238E27FC236}">
                <a16:creationId xmlns:a16="http://schemas.microsoft.com/office/drawing/2014/main" id="{1F407840-B815-4BF1-8329-0A89D88222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CA9925A-8DAE-45E8-BD7D-6A7F5ACA31EC}" type="slidenum">
              <a:rPr lang="en-US" altLang="zh-TW" sz="1200">
                <a:latin typeface="Tahoma" panose="020B0604030504040204" pitchFamily="34" charset="0"/>
              </a:rPr>
              <a:pPr>
                <a:spcBef>
                  <a:spcPct val="0"/>
                </a:spcBef>
                <a:buFontTx/>
                <a:buNone/>
              </a:pPr>
              <a:t>52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E91BF573-1F1D-4A35-BD34-63CBDF681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831850"/>
            <a:ext cx="5461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Rectangle 3">
            <a:extLst>
              <a:ext uri="{FF2B5EF4-FFF2-40B4-BE49-F238E27FC236}">
                <a16:creationId xmlns:a16="http://schemas.microsoft.com/office/drawing/2014/main" id="{12E1D5A2-51AE-418E-90AF-A1D7486F4A46}"/>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a:t>
            </a:r>
          </a:p>
        </p:txBody>
      </p:sp>
      <p:sp>
        <p:nvSpPr>
          <p:cNvPr id="77828" name="Rectangle 4">
            <a:extLst>
              <a:ext uri="{FF2B5EF4-FFF2-40B4-BE49-F238E27FC236}">
                <a16:creationId xmlns:a16="http://schemas.microsoft.com/office/drawing/2014/main" id="{353D6373-9EE4-49B2-AC37-4E76C82CC2A8}"/>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t-test and estimator of       :</a:t>
            </a:r>
          </a:p>
        </p:txBody>
      </p:sp>
      <p:pic>
        <p:nvPicPr>
          <p:cNvPr id="77829" name="Picture 5">
            <a:extLst>
              <a:ext uri="{FF2B5EF4-FFF2-40B4-BE49-F238E27FC236}">
                <a16:creationId xmlns:a16="http://schemas.microsoft.com/office/drawing/2014/main" id="{66095D78-592C-49D4-BC60-4DCE6494E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6950" y="1765300"/>
            <a:ext cx="76581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Slide Number Placeholder 5">
            <a:extLst>
              <a:ext uri="{FF2B5EF4-FFF2-40B4-BE49-F238E27FC236}">
                <a16:creationId xmlns:a16="http://schemas.microsoft.com/office/drawing/2014/main" id="{F619EC6B-1B9D-4B80-8557-5E07C5E5C0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DBB2410-DFEA-416F-827F-F30B7212A098}" type="slidenum">
              <a:rPr lang="en-US" altLang="zh-TW" sz="1200">
                <a:latin typeface="Tahoma" panose="020B0604030504040204" pitchFamily="34" charset="0"/>
              </a:rPr>
              <a:pPr>
                <a:spcBef>
                  <a:spcPct val="0"/>
                </a:spcBef>
                <a:buFontTx/>
                <a:buNone/>
              </a:pPr>
              <a:t>53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F8DC7C3-5D78-4D5A-B00B-BA9A20202ED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Inference about the ratio of two variances</a:t>
            </a:r>
          </a:p>
        </p:txBody>
      </p:sp>
      <p:sp>
        <p:nvSpPr>
          <p:cNvPr id="78851" name="Rectangle 3">
            <a:extLst>
              <a:ext uri="{FF2B5EF4-FFF2-40B4-BE49-F238E27FC236}">
                <a16:creationId xmlns:a16="http://schemas.microsoft.com/office/drawing/2014/main" id="{3CB81C31-AF70-457E-A7DA-34E54EF79FA9}"/>
              </a:ext>
            </a:extLst>
          </p:cNvPr>
          <p:cNvSpPr>
            <a:spLocks noGrp="1" noChangeArrowheads="1"/>
          </p:cNvSpPr>
          <p:nvPr>
            <p:ph type="body" idx="1"/>
          </p:nvPr>
        </p:nvSpPr>
        <p:spPr>
          <a:xfrm>
            <a:off x="321733" y="914400"/>
            <a:ext cx="9889067" cy="5486400"/>
          </a:xfrm>
        </p:spPr>
        <p:txBody>
          <a:bodyPr/>
          <a:lstStyle/>
          <a:p>
            <a:pPr marL="0" indent="0" eaLnBrk="1" hangingPunct="1">
              <a:buNone/>
            </a:pPr>
            <a:r>
              <a:rPr lang="en-US" altLang="zh-TW" dirty="0">
                <a:ea typeface="新細明體" panose="02020500000000000000" pitchFamily="18" charset="-120"/>
              </a:rPr>
              <a:t>So far we’ve looked at comparing measures of central location, namely the </a:t>
            </a:r>
            <a:r>
              <a:rPr lang="en-US" altLang="zh-TW" b="1" i="1" dirty="0">
                <a:ea typeface="新細明體" panose="02020500000000000000" pitchFamily="18" charset="-120"/>
              </a:rPr>
              <a:t>mean</a:t>
            </a:r>
            <a:r>
              <a:rPr lang="en-US" altLang="zh-TW" dirty="0">
                <a:ea typeface="新細明體" panose="02020500000000000000" pitchFamily="18" charset="-120"/>
              </a:rPr>
              <a:t> of two populations.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When looking at two population </a:t>
            </a:r>
            <a:r>
              <a:rPr lang="en-US" altLang="zh-TW" b="1" i="1" dirty="0">
                <a:ea typeface="新細明體" panose="02020500000000000000" pitchFamily="18" charset="-120"/>
              </a:rPr>
              <a:t>variances</a:t>
            </a:r>
            <a:r>
              <a:rPr lang="en-US" altLang="zh-TW" dirty="0">
                <a:ea typeface="新細明體" panose="02020500000000000000" pitchFamily="18" charset="-120"/>
              </a:rPr>
              <a:t>, we consider the </a:t>
            </a:r>
            <a:r>
              <a:rPr lang="en-US" altLang="zh-TW" b="1" i="1" dirty="0">
                <a:solidFill>
                  <a:srgbClr val="FF0000"/>
                </a:solidFill>
                <a:ea typeface="新細明體" panose="02020500000000000000" pitchFamily="18" charset="-120"/>
              </a:rPr>
              <a:t>ratio</a:t>
            </a:r>
            <a:r>
              <a:rPr lang="en-US" altLang="zh-TW" dirty="0">
                <a:ea typeface="新細明體" panose="02020500000000000000" pitchFamily="18" charset="-120"/>
              </a:rPr>
              <a:t> of the variances, i.e. the parameter of interest to us is:</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sampling statistic:                    is </a:t>
            </a:r>
            <a:r>
              <a:rPr lang="en-US" altLang="zh-TW" b="1" i="1" dirty="0">
                <a:ea typeface="新細明體" panose="02020500000000000000" pitchFamily="18" charset="-120"/>
              </a:rPr>
              <a:t>F</a:t>
            </a:r>
            <a:r>
              <a:rPr lang="en-US" altLang="zh-TW" dirty="0">
                <a:ea typeface="新細明體" panose="02020500000000000000" pitchFamily="18" charset="-120"/>
              </a:rPr>
              <a:t> distributed with</a:t>
            </a:r>
          </a:p>
          <a:p>
            <a:pPr marL="0" indent="0" algn="r" eaLnBrk="1" hangingPunct="1">
              <a:buNone/>
            </a:pPr>
            <a:endParaRPr lang="en-US" altLang="zh-TW" dirty="0">
              <a:ea typeface="新細明體" panose="02020500000000000000" pitchFamily="18" charset="-120"/>
            </a:endParaRPr>
          </a:p>
          <a:p>
            <a:pPr marL="0" indent="0" algn="r" eaLnBrk="1" hangingPunct="1">
              <a:buNone/>
            </a:pPr>
            <a:r>
              <a:rPr lang="en-US" altLang="zh-TW" dirty="0">
                <a:ea typeface="新細明體" panose="02020500000000000000" pitchFamily="18" charset="-120"/>
              </a:rPr>
              <a:t>degrees of freedom.</a:t>
            </a:r>
          </a:p>
        </p:txBody>
      </p:sp>
      <p:pic>
        <p:nvPicPr>
          <p:cNvPr id="78852" name="Picture 4">
            <a:extLst>
              <a:ext uri="{FF2B5EF4-FFF2-40B4-BE49-F238E27FC236}">
                <a16:creationId xmlns:a16="http://schemas.microsoft.com/office/drawing/2014/main" id="{EF8BF50E-A21A-416B-966B-A23E46CFB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505200"/>
            <a:ext cx="18351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a:extLst>
              <a:ext uri="{FF2B5EF4-FFF2-40B4-BE49-F238E27FC236}">
                <a16:creationId xmlns:a16="http://schemas.microsoft.com/office/drawing/2014/main" id="{1DC5B423-B293-4107-963D-ADE01AE760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4648200"/>
            <a:ext cx="990600" cy="9906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pic>
        <p:nvPicPr>
          <p:cNvPr id="78854" name="Picture 6">
            <a:extLst>
              <a:ext uri="{FF2B5EF4-FFF2-40B4-BE49-F238E27FC236}">
                <a16:creationId xmlns:a16="http://schemas.microsoft.com/office/drawing/2014/main" id="{809925A9-93A8-44CB-AF35-E41F5EB95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5928360"/>
            <a:ext cx="35941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Slide Number Placeholder 6">
            <a:extLst>
              <a:ext uri="{FF2B5EF4-FFF2-40B4-BE49-F238E27FC236}">
                <a16:creationId xmlns:a16="http://schemas.microsoft.com/office/drawing/2014/main" id="{11E3D33C-9CB2-4E1D-B20A-F31C8CEE27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CB47D0E-5967-4CC7-8BAB-52DE853B4C87}" type="slidenum">
              <a:rPr lang="en-US" altLang="zh-TW" sz="1200">
                <a:latin typeface="Tahoma" panose="020B0604030504040204" pitchFamily="34" charset="0"/>
              </a:rPr>
              <a:pPr>
                <a:spcBef>
                  <a:spcPct val="0"/>
                </a:spcBef>
                <a:buFontTx/>
                <a:buNone/>
              </a:pPr>
              <a:t>54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9189602-499B-49D1-91DE-AD791BAA021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Inference about the ratio of two variances</a:t>
            </a:r>
          </a:p>
        </p:txBody>
      </p:sp>
      <p:sp>
        <p:nvSpPr>
          <p:cNvPr id="79875" name="Rectangle 3">
            <a:extLst>
              <a:ext uri="{FF2B5EF4-FFF2-40B4-BE49-F238E27FC236}">
                <a16:creationId xmlns:a16="http://schemas.microsoft.com/office/drawing/2014/main" id="{EEF665EE-0F04-49D4-B4C4-661098695943}"/>
              </a:ext>
            </a:extLst>
          </p:cNvPr>
          <p:cNvSpPr>
            <a:spLocks noGrp="1" noChangeArrowheads="1"/>
          </p:cNvSpPr>
          <p:nvPr>
            <p:ph type="body" idx="1"/>
          </p:nvPr>
        </p:nvSpPr>
        <p:spPr>
          <a:xfrm>
            <a:off x="321733" y="914400"/>
            <a:ext cx="9889067" cy="5486400"/>
          </a:xfrm>
        </p:spPr>
        <p:txBody>
          <a:bodyPr/>
          <a:lstStyle/>
          <a:p>
            <a:pPr marL="0" indent="0" eaLnBrk="1" hangingPunct="1">
              <a:buNone/>
            </a:pPr>
            <a:r>
              <a:rPr lang="en-US" altLang="zh-TW" dirty="0">
                <a:ea typeface="新細明體" panose="02020500000000000000" pitchFamily="18" charset="-120"/>
              </a:rPr>
              <a:t>Our null hypothesis is always: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(i.e. the variances of the two populations will be equal, hence their ratio will be one)</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Therefore, our statistic simplifies to:</a:t>
            </a:r>
          </a:p>
        </p:txBody>
      </p:sp>
      <p:pic>
        <p:nvPicPr>
          <p:cNvPr id="79876" name="Picture 4">
            <a:extLst>
              <a:ext uri="{FF2B5EF4-FFF2-40B4-BE49-F238E27FC236}">
                <a16:creationId xmlns:a16="http://schemas.microsoft.com/office/drawing/2014/main" id="{ECC4787E-EE07-42F5-9AB2-BEFFB6C95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05000"/>
            <a:ext cx="1498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a:extLst>
              <a:ext uri="{FF2B5EF4-FFF2-40B4-BE49-F238E27FC236}">
                <a16:creationId xmlns:a16="http://schemas.microsoft.com/office/drawing/2014/main" id="{8179B3F9-C709-4807-822A-A9D7521A88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343400"/>
            <a:ext cx="16891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Slide Number Placeholder 5">
            <a:extLst>
              <a:ext uri="{FF2B5EF4-FFF2-40B4-BE49-F238E27FC236}">
                <a16:creationId xmlns:a16="http://schemas.microsoft.com/office/drawing/2014/main" id="{2EDD07FB-1D7E-4F20-9DA2-C4D5F52E30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A6C424EE-F7DF-4503-B84F-05F3100F570D}" type="slidenum">
              <a:rPr lang="en-US" altLang="zh-TW" sz="1200">
                <a:latin typeface="Tahoma" panose="020B0604030504040204" pitchFamily="34" charset="0"/>
              </a:rPr>
              <a:pPr>
                <a:spcBef>
                  <a:spcPct val="0"/>
                </a:spcBef>
                <a:buFontTx/>
                <a:buNone/>
              </a:pPr>
              <a:t>55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913902B-4EAC-4FD7-B4D2-1C78A8C3658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13.7</a:t>
            </a:r>
          </a:p>
        </p:txBody>
      </p:sp>
      <p:sp>
        <p:nvSpPr>
          <p:cNvPr id="80899" name="Rectangle 3">
            <a:extLst>
              <a:ext uri="{FF2B5EF4-FFF2-40B4-BE49-F238E27FC236}">
                <a16:creationId xmlns:a16="http://schemas.microsoft.com/office/drawing/2014/main" id="{06046988-34CA-405F-BBDC-E286C1E150C7}"/>
              </a:ext>
            </a:extLst>
          </p:cNvPr>
          <p:cNvSpPr>
            <a:spLocks noGrp="1" noChangeArrowheads="1"/>
          </p:cNvSpPr>
          <p:nvPr>
            <p:ph type="body" idx="1"/>
          </p:nvPr>
        </p:nvSpPr>
        <p:spPr>
          <a:xfrm>
            <a:off x="685800" y="990600"/>
            <a:ext cx="8902700" cy="5486400"/>
          </a:xfrm>
        </p:spPr>
        <p:txBody>
          <a:bodyPr/>
          <a:lstStyle/>
          <a:p>
            <a:pPr>
              <a:buFontTx/>
              <a:buNone/>
            </a:pPr>
            <a:r>
              <a:rPr lang="en-US" altLang="zh-TW" dirty="0">
                <a:ea typeface="新細明體" panose="02020500000000000000" pitchFamily="18" charset="-120"/>
              </a:rPr>
              <a:t>In Example 12.3, we applied the chi-squared test of a </a:t>
            </a:r>
          </a:p>
          <a:p>
            <a:pPr>
              <a:buFontTx/>
              <a:buNone/>
            </a:pPr>
            <a:r>
              <a:rPr lang="en-US" altLang="zh-TW" dirty="0">
                <a:ea typeface="新細明體" panose="02020500000000000000" pitchFamily="18" charset="-120"/>
              </a:rPr>
              <a:t>variance to determine whether there was sufficient evidence </a:t>
            </a:r>
          </a:p>
          <a:p>
            <a:pPr>
              <a:buFontTx/>
              <a:buNone/>
            </a:pPr>
            <a:r>
              <a:rPr lang="en-US" altLang="zh-TW" dirty="0">
                <a:ea typeface="新細明體" panose="02020500000000000000" pitchFamily="18" charset="-120"/>
              </a:rPr>
              <a:t>to conclude that the population variance was less than 1.0. </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Suppose that the statistics practitioner also collected data </a:t>
            </a:r>
          </a:p>
          <a:p>
            <a:pPr>
              <a:buFontTx/>
              <a:buNone/>
            </a:pPr>
            <a:r>
              <a:rPr lang="en-US" altLang="zh-TW" dirty="0">
                <a:ea typeface="新細明體" panose="02020500000000000000" pitchFamily="18" charset="-120"/>
              </a:rPr>
              <a:t>from another container-filling machine and recorded the fills </a:t>
            </a:r>
          </a:p>
          <a:p>
            <a:pPr>
              <a:buFontTx/>
              <a:buNone/>
            </a:pPr>
            <a:r>
              <a:rPr lang="en-US" altLang="zh-TW" dirty="0">
                <a:ea typeface="新細明體" panose="02020500000000000000" pitchFamily="18" charset="-120"/>
              </a:rPr>
              <a:t>of a randomly selected sample. </a:t>
            </a:r>
          </a:p>
          <a:p>
            <a:pPr>
              <a:buFontTx/>
              <a:buNone/>
            </a:pPr>
            <a:endParaRPr lang="en-US" altLang="zh-TW" dirty="0">
              <a:ea typeface="新細明體" panose="02020500000000000000" pitchFamily="18" charset="-120"/>
            </a:endParaRPr>
          </a:p>
          <a:p>
            <a:pPr>
              <a:buFontTx/>
              <a:buNone/>
            </a:pPr>
            <a:r>
              <a:rPr lang="en-US" altLang="zh-TW" dirty="0">
                <a:ea typeface="新細明體" panose="02020500000000000000" pitchFamily="18" charset="-120"/>
              </a:rPr>
              <a:t>Can we infer at the 5% significance level that the second </a:t>
            </a:r>
          </a:p>
          <a:p>
            <a:pPr>
              <a:buFontTx/>
              <a:buNone/>
            </a:pPr>
            <a:r>
              <a:rPr lang="en-US" altLang="zh-TW" dirty="0">
                <a:ea typeface="新細明體" panose="02020500000000000000" pitchFamily="18" charset="-120"/>
              </a:rPr>
              <a:t>machine is superior in its consistency?</a:t>
            </a:r>
          </a:p>
        </p:txBody>
      </p:sp>
      <p:sp>
        <p:nvSpPr>
          <p:cNvPr id="80900" name="AutoShape 6">
            <a:extLst>
              <a:ext uri="{FF2B5EF4-FFF2-40B4-BE49-F238E27FC236}">
                <a16:creationId xmlns:a16="http://schemas.microsoft.com/office/drawing/2014/main" id="{BD8D879D-FF70-4A49-961D-46E20041289C}"/>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80901" name="Slide Number Placeholder 4">
            <a:extLst>
              <a:ext uri="{FF2B5EF4-FFF2-40B4-BE49-F238E27FC236}">
                <a16:creationId xmlns:a16="http://schemas.microsoft.com/office/drawing/2014/main" id="{4FAC5E6F-33C2-4803-A87C-02D155E0BE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5CD3C92-FFC8-4361-9519-AB520756767C}" type="slidenum">
              <a:rPr lang="en-US" altLang="zh-TW" sz="1200">
                <a:latin typeface="Tahoma" panose="020B0604030504040204" pitchFamily="34" charset="0"/>
              </a:rPr>
              <a:pPr>
                <a:spcBef>
                  <a:spcPct val="0"/>
                </a:spcBef>
                <a:buFontTx/>
                <a:buNone/>
              </a:pPr>
              <a:t>56</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5805AE6-158D-4AED-9963-39BFB4E6406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13.7</a:t>
            </a:r>
          </a:p>
        </p:txBody>
      </p:sp>
      <p:sp>
        <p:nvSpPr>
          <p:cNvPr id="81923" name="Rectangle 3">
            <a:extLst>
              <a:ext uri="{FF2B5EF4-FFF2-40B4-BE49-F238E27FC236}">
                <a16:creationId xmlns:a16="http://schemas.microsoft.com/office/drawing/2014/main" id="{04A8208C-C478-4A3B-AD1A-79F8F61B9C21}"/>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The problem objective is to compare two populations where </a:t>
            </a:r>
          </a:p>
          <a:p>
            <a:pPr>
              <a:buFontTx/>
              <a:buNone/>
            </a:pPr>
            <a:r>
              <a:rPr lang="en-US" altLang="zh-TW">
                <a:ea typeface="新細明體" panose="02020500000000000000" pitchFamily="18" charset="-120"/>
              </a:rPr>
              <a:t>the data are interval.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Because we want information about the consistency of the </a:t>
            </a:r>
          </a:p>
          <a:p>
            <a:pPr>
              <a:buFontTx/>
              <a:buNone/>
            </a:pPr>
            <a:r>
              <a:rPr lang="en-US" altLang="zh-TW">
                <a:ea typeface="新細明體" panose="02020500000000000000" pitchFamily="18" charset="-120"/>
              </a:rPr>
              <a:t>two machines, the parameter we wish to test is </a:t>
            </a:r>
            <a:r>
              <a:rPr lang="el-GR" altLang="zh-TW"/>
              <a:t>σ</a:t>
            </a:r>
            <a:r>
              <a:rPr lang="en-US" altLang="zh-TW" baseline="-25000">
                <a:ea typeface="新細明體" panose="02020500000000000000" pitchFamily="18" charset="-120"/>
              </a:rPr>
              <a:t>1</a:t>
            </a:r>
            <a:r>
              <a:rPr lang="en-US" altLang="zh-TW" baseline="30000">
                <a:ea typeface="新細明體" panose="02020500000000000000" pitchFamily="18" charset="-120"/>
              </a:rPr>
              <a:t>2</a:t>
            </a:r>
            <a:r>
              <a:rPr lang="en-US" altLang="zh-TW">
                <a:ea typeface="新細明體" panose="02020500000000000000" pitchFamily="18" charset="-120"/>
              </a:rPr>
              <a:t> / </a:t>
            </a:r>
            <a:r>
              <a:rPr lang="el-GR" altLang="zh-TW"/>
              <a:t>σ</a:t>
            </a:r>
            <a:r>
              <a:rPr lang="en-US" altLang="zh-TW" baseline="-25000">
                <a:ea typeface="新細明體" panose="02020500000000000000" pitchFamily="18" charset="-120"/>
              </a:rPr>
              <a:t>2</a:t>
            </a:r>
            <a:r>
              <a:rPr lang="en-US" altLang="zh-TW" baseline="30000">
                <a:ea typeface="新細明體" panose="02020500000000000000" pitchFamily="18" charset="-120"/>
              </a:rPr>
              <a:t>2</a:t>
            </a:r>
            <a:r>
              <a:rPr lang="en-US" altLang="zh-TW">
                <a:ea typeface="新細明體" panose="02020500000000000000" pitchFamily="18" charset="-120"/>
              </a:rPr>
              <a:t>, </a:t>
            </a:r>
          </a:p>
          <a:p>
            <a:pPr>
              <a:buFontTx/>
              <a:buNone/>
            </a:pPr>
            <a:r>
              <a:rPr lang="en-US" altLang="zh-TW">
                <a:ea typeface="新細明體" panose="02020500000000000000" pitchFamily="18" charset="-120"/>
              </a:rPr>
              <a:t>where </a:t>
            </a:r>
            <a:r>
              <a:rPr lang="el-GR" altLang="zh-TW"/>
              <a:t>σ</a:t>
            </a:r>
            <a:r>
              <a:rPr lang="en-US" altLang="zh-TW" baseline="-25000">
                <a:ea typeface="新細明體" panose="02020500000000000000" pitchFamily="18" charset="-120"/>
              </a:rPr>
              <a:t>1</a:t>
            </a:r>
            <a:r>
              <a:rPr lang="en-US" altLang="zh-TW" baseline="30000">
                <a:ea typeface="新細明體" panose="02020500000000000000" pitchFamily="18" charset="-120"/>
              </a:rPr>
              <a:t>2</a:t>
            </a:r>
            <a:r>
              <a:rPr lang="en-US" altLang="zh-TW">
                <a:ea typeface="新細明體" panose="02020500000000000000" pitchFamily="18" charset="-120"/>
              </a:rPr>
              <a:t> is the variance of machine 1 and </a:t>
            </a:r>
            <a:r>
              <a:rPr lang="el-GR" altLang="zh-TW"/>
              <a:t>σ</a:t>
            </a:r>
            <a:r>
              <a:rPr lang="en-US" altLang="zh-TW" baseline="-25000">
                <a:ea typeface="新細明體" panose="02020500000000000000" pitchFamily="18" charset="-120"/>
              </a:rPr>
              <a:t>2</a:t>
            </a:r>
            <a:r>
              <a:rPr lang="en-US" altLang="zh-TW" baseline="30000">
                <a:ea typeface="新細明體" panose="02020500000000000000" pitchFamily="18" charset="-120"/>
              </a:rPr>
              <a:t>2</a:t>
            </a:r>
            <a:r>
              <a:rPr lang="en-US" altLang="zh-TW">
                <a:ea typeface="新細明體" panose="02020500000000000000" pitchFamily="18" charset="-120"/>
              </a:rPr>
              <a:t>, is the </a:t>
            </a:r>
          </a:p>
          <a:p>
            <a:pPr>
              <a:buFontTx/>
              <a:buNone/>
            </a:pPr>
            <a:r>
              <a:rPr lang="en-US" altLang="zh-TW">
                <a:ea typeface="新細明體" panose="02020500000000000000" pitchFamily="18" charset="-120"/>
              </a:rPr>
              <a:t>variance for machine 2. </a:t>
            </a:r>
          </a:p>
          <a:p>
            <a:pPr eaLnBrk="1" hangingPunct="1">
              <a:buFontTx/>
              <a:buNone/>
            </a:pPr>
            <a:endParaRPr lang="en-US" altLang="zh-TW">
              <a:ea typeface="新細明體" panose="02020500000000000000" pitchFamily="18" charset="-120"/>
            </a:endParaRPr>
          </a:p>
        </p:txBody>
      </p:sp>
      <p:sp>
        <p:nvSpPr>
          <p:cNvPr id="81924" name="AutoShape 6">
            <a:extLst>
              <a:ext uri="{FF2B5EF4-FFF2-40B4-BE49-F238E27FC236}">
                <a16:creationId xmlns:a16="http://schemas.microsoft.com/office/drawing/2014/main" id="{23E4ADA2-565B-4360-9E0E-834DE8ABA706}"/>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81925" name="Slide Number Placeholder 4">
            <a:extLst>
              <a:ext uri="{FF2B5EF4-FFF2-40B4-BE49-F238E27FC236}">
                <a16:creationId xmlns:a16="http://schemas.microsoft.com/office/drawing/2014/main" id="{582F22AC-603C-4FD7-8B81-55DF9A8124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D27A8EA-7F24-4570-9B8B-35510F407251}" type="slidenum">
              <a:rPr lang="en-US" altLang="zh-TW" sz="1200">
                <a:latin typeface="Tahoma" panose="020B0604030504040204" pitchFamily="34" charset="0"/>
              </a:rPr>
              <a:pPr>
                <a:spcBef>
                  <a:spcPct val="0"/>
                </a:spcBef>
                <a:buFontTx/>
                <a:buNone/>
              </a:pPr>
              <a:t>57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93C0651-E393-46C8-848B-2C562A1597EA}"/>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13.7</a:t>
            </a:r>
          </a:p>
        </p:txBody>
      </p:sp>
      <p:sp>
        <p:nvSpPr>
          <p:cNvPr id="82947" name="Rectangle 3">
            <a:extLst>
              <a:ext uri="{FF2B5EF4-FFF2-40B4-BE49-F238E27FC236}">
                <a16:creationId xmlns:a16="http://schemas.microsoft.com/office/drawing/2014/main" id="{1CB7A372-517B-4BCF-A516-AA20DF103376}"/>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We need to conduct the F-test of to determine whether the </a:t>
            </a:r>
          </a:p>
          <a:p>
            <a:pPr>
              <a:buFontTx/>
              <a:buNone/>
            </a:pPr>
            <a:r>
              <a:rPr lang="en-US" altLang="zh-TW">
                <a:ea typeface="新細明體" panose="02020500000000000000" pitchFamily="18" charset="-120"/>
              </a:rPr>
              <a:t>variance of population 2 is less than that of population 1. </a:t>
            </a:r>
          </a:p>
          <a:p>
            <a:pPr>
              <a:buFontTx/>
              <a:buNone/>
            </a:pPr>
            <a:endParaRPr lang="en-US" altLang="zh-TW">
              <a:ea typeface="新細明體" panose="02020500000000000000" pitchFamily="18" charset="-120"/>
            </a:endParaRPr>
          </a:p>
          <a:p>
            <a:pPr>
              <a:buFontTx/>
              <a:buNone/>
            </a:pPr>
            <a:r>
              <a:rPr lang="en-US" altLang="zh-TW">
                <a:ea typeface="新細明體" panose="02020500000000000000" pitchFamily="18" charset="-120"/>
              </a:rPr>
              <a:t>Expressed differently, we wish to determine whether there is </a:t>
            </a:r>
          </a:p>
          <a:p>
            <a:pPr>
              <a:buFontTx/>
              <a:buNone/>
            </a:pPr>
            <a:r>
              <a:rPr lang="en-US" altLang="zh-TW">
                <a:ea typeface="新細明體" panose="02020500000000000000" pitchFamily="18" charset="-120"/>
              </a:rPr>
              <a:t>enough evidence to infer that  is </a:t>
            </a:r>
            <a:r>
              <a:rPr lang="el-GR" altLang="zh-TW"/>
              <a:t>σ</a:t>
            </a:r>
            <a:r>
              <a:rPr lang="en-US" altLang="zh-TW" baseline="-25000">
                <a:ea typeface="新細明體" panose="02020500000000000000" pitchFamily="18" charset="-120"/>
              </a:rPr>
              <a:t>1</a:t>
            </a:r>
            <a:r>
              <a:rPr lang="en-US" altLang="zh-TW" baseline="30000">
                <a:ea typeface="新細明體" panose="02020500000000000000" pitchFamily="18" charset="-120"/>
              </a:rPr>
              <a:t>2</a:t>
            </a:r>
            <a:r>
              <a:rPr lang="en-US" altLang="zh-TW">
                <a:ea typeface="新細明體" panose="02020500000000000000" pitchFamily="18" charset="-120"/>
              </a:rPr>
              <a:t> is larger than </a:t>
            </a:r>
            <a:r>
              <a:rPr lang="el-GR" altLang="zh-TW"/>
              <a:t>σ</a:t>
            </a:r>
            <a:r>
              <a:rPr lang="en-US" altLang="zh-TW" baseline="-25000">
                <a:ea typeface="新細明體" panose="02020500000000000000" pitchFamily="18" charset="-120"/>
              </a:rPr>
              <a:t>2</a:t>
            </a:r>
            <a:r>
              <a:rPr lang="en-US" altLang="zh-TW" baseline="30000">
                <a:ea typeface="新細明體" panose="02020500000000000000" pitchFamily="18" charset="-120"/>
              </a:rPr>
              <a:t>2</a:t>
            </a:r>
            <a:r>
              <a:rPr lang="en-US" altLang="zh-TW">
                <a:ea typeface="新細明體" panose="02020500000000000000" pitchFamily="18" charset="-120"/>
              </a:rPr>
              <a:t>.  Hence </a:t>
            </a:r>
          </a:p>
          <a:p>
            <a:pPr>
              <a:buFontTx/>
              <a:buNone/>
            </a:pPr>
            <a:r>
              <a:rPr lang="en-US" altLang="zh-TW">
                <a:ea typeface="新細明體" panose="02020500000000000000" pitchFamily="18" charset="-120"/>
              </a:rPr>
              <a:t>the hypotheses we test are</a:t>
            </a:r>
          </a:p>
          <a:p>
            <a:pPr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0</a:t>
            </a:r>
            <a:r>
              <a:rPr lang="en-US" altLang="zh-TW">
                <a:ea typeface="新細明體" panose="02020500000000000000" pitchFamily="18" charset="-120"/>
              </a:rPr>
              <a:t>: </a:t>
            </a:r>
            <a:r>
              <a:rPr lang="el-GR" altLang="zh-TW"/>
              <a:t>σ</a:t>
            </a:r>
            <a:r>
              <a:rPr lang="en-US" altLang="zh-TW" baseline="-25000">
                <a:ea typeface="新細明體" panose="02020500000000000000" pitchFamily="18" charset="-120"/>
              </a:rPr>
              <a:t>1</a:t>
            </a:r>
            <a:r>
              <a:rPr lang="en-US" altLang="zh-TW" baseline="30000">
                <a:ea typeface="新細明體" panose="02020500000000000000" pitchFamily="18" charset="-120"/>
              </a:rPr>
              <a:t>2</a:t>
            </a:r>
            <a:r>
              <a:rPr lang="en-US" altLang="zh-TW">
                <a:ea typeface="新細明體" panose="02020500000000000000" pitchFamily="18" charset="-120"/>
              </a:rPr>
              <a:t> / </a:t>
            </a:r>
            <a:r>
              <a:rPr lang="el-GR" altLang="zh-TW"/>
              <a:t>σ</a:t>
            </a:r>
            <a:r>
              <a:rPr lang="en-US" altLang="zh-TW" baseline="-25000">
                <a:ea typeface="新細明體" panose="02020500000000000000" pitchFamily="18" charset="-120"/>
              </a:rPr>
              <a:t>2</a:t>
            </a:r>
            <a:r>
              <a:rPr lang="en-US" altLang="zh-TW" baseline="30000">
                <a:ea typeface="新細明體" panose="02020500000000000000" pitchFamily="18" charset="-120"/>
              </a:rPr>
              <a:t>2</a:t>
            </a:r>
            <a:r>
              <a:rPr lang="en-US" altLang="zh-TW">
                <a:ea typeface="新細明體" panose="02020500000000000000" pitchFamily="18" charset="-120"/>
              </a:rPr>
              <a:t> = 1</a:t>
            </a:r>
          </a:p>
          <a:p>
            <a:pPr eaLnBrk="1" hangingPunct="1">
              <a:buFontTx/>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l-GR" altLang="zh-TW"/>
              <a:t>σ</a:t>
            </a:r>
            <a:r>
              <a:rPr lang="en-US" altLang="zh-TW" baseline="-25000">
                <a:ea typeface="新細明體" panose="02020500000000000000" pitchFamily="18" charset="-120"/>
              </a:rPr>
              <a:t>1</a:t>
            </a:r>
            <a:r>
              <a:rPr lang="en-US" altLang="zh-TW" baseline="30000">
                <a:ea typeface="新細明體" panose="02020500000000000000" pitchFamily="18" charset="-120"/>
              </a:rPr>
              <a:t>2</a:t>
            </a:r>
            <a:r>
              <a:rPr lang="en-US" altLang="zh-TW">
                <a:ea typeface="新細明體" panose="02020500000000000000" pitchFamily="18" charset="-120"/>
              </a:rPr>
              <a:t> / </a:t>
            </a:r>
            <a:r>
              <a:rPr lang="el-GR" altLang="zh-TW"/>
              <a:t>σ</a:t>
            </a:r>
            <a:r>
              <a:rPr lang="en-US" altLang="zh-TW" baseline="-25000">
                <a:ea typeface="新細明體" panose="02020500000000000000" pitchFamily="18" charset="-120"/>
              </a:rPr>
              <a:t>2</a:t>
            </a:r>
            <a:r>
              <a:rPr lang="en-US" altLang="zh-TW" baseline="30000">
                <a:ea typeface="新細明體" panose="02020500000000000000" pitchFamily="18" charset="-120"/>
              </a:rPr>
              <a:t>2</a:t>
            </a:r>
            <a:r>
              <a:rPr lang="en-US" altLang="zh-TW">
                <a:ea typeface="新細明體" panose="02020500000000000000" pitchFamily="18" charset="-120"/>
              </a:rPr>
              <a:t> &gt; 1</a:t>
            </a:r>
          </a:p>
        </p:txBody>
      </p:sp>
      <p:sp>
        <p:nvSpPr>
          <p:cNvPr id="82948" name="AutoShape 6">
            <a:extLst>
              <a:ext uri="{FF2B5EF4-FFF2-40B4-BE49-F238E27FC236}">
                <a16:creationId xmlns:a16="http://schemas.microsoft.com/office/drawing/2014/main" id="{ABC507C3-7CE6-48AD-A7A1-BB113FDB9BFA}"/>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82949" name="Slide Number Placeholder 4">
            <a:extLst>
              <a:ext uri="{FF2B5EF4-FFF2-40B4-BE49-F238E27FC236}">
                <a16:creationId xmlns:a16="http://schemas.microsoft.com/office/drawing/2014/main" id="{BC4B73C0-E1CB-4293-856F-3A8BF61FEB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D137A432-15D5-43BD-BA43-6393E5D76DD5}" type="slidenum">
              <a:rPr lang="en-US" altLang="zh-TW" sz="1200">
                <a:latin typeface="Tahoma" panose="020B0604030504040204" pitchFamily="34" charset="0"/>
              </a:rPr>
              <a:pPr>
                <a:spcBef>
                  <a:spcPct val="0"/>
                </a:spcBef>
                <a:buFontTx/>
                <a:buNone/>
              </a:pPr>
              <a:t>58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19A68AB-AB1F-46F4-A0C6-76A88EF44E7E}"/>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13.7</a:t>
            </a:r>
          </a:p>
        </p:txBody>
      </p:sp>
      <p:sp>
        <p:nvSpPr>
          <p:cNvPr id="83971" name="Rectangle 3">
            <a:extLst>
              <a:ext uri="{FF2B5EF4-FFF2-40B4-BE49-F238E27FC236}">
                <a16:creationId xmlns:a16="http://schemas.microsoft.com/office/drawing/2014/main" id="{77642E0C-AE6B-4AAF-845F-EBA142B124F8}"/>
              </a:ext>
            </a:extLst>
          </p:cNvPr>
          <p:cNvSpPr>
            <a:spLocks noGrp="1" noChangeArrowheads="1"/>
          </p:cNvSpPr>
          <p:nvPr>
            <p:ph type="body" idx="1"/>
          </p:nvPr>
        </p:nvSpPr>
        <p:spPr>
          <a:xfrm>
            <a:off x="1765300" y="5281614"/>
            <a:ext cx="8902700" cy="1195387"/>
          </a:xfrm>
        </p:spPr>
        <p:txBody>
          <a:bodyPr/>
          <a:lstStyle/>
          <a:p>
            <a:pPr>
              <a:buFontTx/>
              <a:buNone/>
            </a:pPr>
            <a:r>
              <a:rPr lang="en-US" altLang="zh-TW">
                <a:ea typeface="新細明體" panose="02020500000000000000" pitchFamily="18" charset="-120"/>
              </a:rPr>
              <a:t>There is not enough evidence to infer that the variance of  </a:t>
            </a:r>
          </a:p>
          <a:p>
            <a:pPr>
              <a:buFontTx/>
              <a:buNone/>
            </a:pPr>
            <a:r>
              <a:rPr lang="en-US" altLang="zh-TW">
                <a:ea typeface="新細明體" panose="02020500000000000000" pitchFamily="18" charset="-120"/>
              </a:rPr>
              <a:t>machine 2 is less than the variance of machine 1.</a:t>
            </a:r>
          </a:p>
        </p:txBody>
      </p:sp>
      <p:sp>
        <p:nvSpPr>
          <p:cNvPr id="83972" name="AutoShape 4">
            <a:extLst>
              <a:ext uri="{FF2B5EF4-FFF2-40B4-BE49-F238E27FC236}">
                <a16:creationId xmlns:a16="http://schemas.microsoft.com/office/drawing/2014/main" id="{0889F015-C3CD-429B-B15D-C44DF62A143B}"/>
              </a:ext>
            </a:extLst>
          </p:cNvPr>
          <p:cNvSpPr>
            <a:spLocks noChangeArrowheads="1"/>
          </p:cNvSpPr>
          <p:nvPr/>
        </p:nvSpPr>
        <p:spPr bwMode="auto">
          <a:xfrm>
            <a:off x="73152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pic>
        <p:nvPicPr>
          <p:cNvPr id="83973" name="Picture 6">
            <a:extLst>
              <a:ext uri="{FF2B5EF4-FFF2-40B4-BE49-F238E27FC236}">
                <a16:creationId xmlns:a16="http://schemas.microsoft.com/office/drawing/2014/main" id="{3D9716A1-C0F1-4B19-9A3E-0D5118665E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66800"/>
            <a:ext cx="6019800"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4" name="Slide Number Placeholder 5">
            <a:extLst>
              <a:ext uri="{FF2B5EF4-FFF2-40B4-BE49-F238E27FC236}">
                <a16:creationId xmlns:a16="http://schemas.microsoft.com/office/drawing/2014/main" id="{AA6EDA4D-06A3-4692-BAC0-E04F871081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047FCCB-688D-4770-8D3C-B5DF3A4F02B7}" type="slidenum">
              <a:rPr lang="en-US" altLang="zh-TW" sz="1200">
                <a:latin typeface="Tahoma" panose="020B0604030504040204" pitchFamily="34" charset="0"/>
              </a:rPr>
              <a:pPr>
                <a:spcBef>
                  <a:spcPct val="0"/>
                </a:spcBef>
                <a:buFontTx/>
                <a:buNone/>
              </a:pPr>
              <a:t>59</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A03B8AA4-76FF-4CD0-8183-2053F17B8AC9}"/>
              </a:ext>
            </a:extLst>
          </p:cNvPr>
          <p:cNvSpPr>
            <a:spLocks noGrp="1" noChangeArrowheads="1"/>
          </p:cNvSpPr>
          <p:nvPr>
            <p:ph type="title"/>
          </p:nvPr>
        </p:nvSpPr>
        <p:spPr>
          <a:xfrm>
            <a:off x="321733" y="76200"/>
            <a:ext cx="8763000" cy="609600"/>
          </a:xfrm>
        </p:spPr>
        <p:txBody>
          <a:bodyPr/>
          <a:lstStyle/>
          <a:p>
            <a:pPr eaLnBrk="1" hangingPunct="1"/>
            <a:r>
              <a:rPr lang="en-US" altLang="zh-TW" dirty="0">
                <a:ea typeface="新細明體" panose="02020500000000000000" pitchFamily="18" charset="-120"/>
              </a:rPr>
              <a:t>Test Statistic for </a:t>
            </a:r>
            <a:r>
              <a:rPr lang="el-GR" altLang="zh-TW" dirty="0">
                <a:cs typeface="Tahoma" panose="020B0604030504040204" pitchFamily="34" charset="0"/>
              </a:rPr>
              <a:t>μ</a:t>
            </a:r>
            <a:r>
              <a:rPr lang="en-US" altLang="zh-TW" baseline="-25000" dirty="0">
                <a:ea typeface="新細明體" panose="02020500000000000000" pitchFamily="18" charset="-120"/>
                <a:cs typeface="Tahoma" panose="020B0604030504040204" pitchFamily="34" charset="0"/>
              </a:rPr>
              <a:t>1</a:t>
            </a:r>
            <a:r>
              <a:rPr lang="en-US" altLang="zh-TW" dirty="0">
                <a:ea typeface="新細明體" panose="02020500000000000000" pitchFamily="18" charset="-120"/>
                <a:cs typeface="Tahoma" panose="020B0604030504040204" pitchFamily="34" charset="0"/>
              </a:rPr>
              <a:t>-</a:t>
            </a:r>
            <a:r>
              <a:rPr lang="el-GR" altLang="zh-TW" dirty="0">
                <a:cs typeface="Tahoma" panose="020B0604030504040204" pitchFamily="34" charset="0"/>
              </a:rPr>
              <a:t>μ</a:t>
            </a:r>
            <a:r>
              <a:rPr lang="en-US" altLang="zh-TW" baseline="-25000" dirty="0">
                <a:ea typeface="新細明體" panose="02020500000000000000" pitchFamily="18" charset="-120"/>
              </a:rPr>
              <a:t>2</a:t>
            </a:r>
            <a:r>
              <a:rPr lang="en-US" altLang="zh-TW" dirty="0">
                <a:ea typeface="新細明體" panose="02020500000000000000" pitchFamily="18" charset="-120"/>
              </a:rPr>
              <a:t> (equal variances) </a:t>
            </a:r>
          </a:p>
        </p:txBody>
      </p:sp>
      <p:sp>
        <p:nvSpPr>
          <p:cNvPr id="13315" name="Rectangle 4">
            <a:extLst>
              <a:ext uri="{FF2B5EF4-FFF2-40B4-BE49-F238E27FC236}">
                <a16:creationId xmlns:a16="http://schemas.microsoft.com/office/drawing/2014/main" id="{AAD16C93-0CA1-43C8-BAAC-6E17914FF2C5}"/>
              </a:ext>
            </a:extLst>
          </p:cNvPr>
          <p:cNvSpPr>
            <a:spLocks noGrp="1" noChangeArrowheads="1"/>
          </p:cNvSpPr>
          <p:nvPr>
            <p:ph type="body" idx="1"/>
          </p:nvPr>
        </p:nvSpPr>
        <p:spPr/>
        <p:txBody>
          <a:bodyPr/>
          <a:lstStyle/>
          <a:p>
            <a:pPr marL="533400" indent="-533400" eaLnBrk="1" hangingPunct="1">
              <a:buNone/>
            </a:pPr>
            <a:r>
              <a:rPr lang="en-US" altLang="zh-TW" dirty="0">
                <a:ea typeface="新細明體" panose="02020500000000000000" pitchFamily="18" charset="-120"/>
              </a:rPr>
              <a:t>Calculate      – the </a:t>
            </a:r>
            <a:r>
              <a:rPr lang="en-US" altLang="zh-TW" b="1" i="1" dirty="0">
                <a:ea typeface="新細明體" panose="02020500000000000000" pitchFamily="18" charset="-120"/>
              </a:rPr>
              <a:t>pooled variance estimator </a:t>
            </a:r>
            <a:r>
              <a:rPr lang="en-US" altLang="zh-TW" dirty="0">
                <a:ea typeface="新細明體" panose="02020500000000000000" pitchFamily="18" charset="-120"/>
              </a:rPr>
              <a:t>as…</a:t>
            </a:r>
          </a:p>
          <a:p>
            <a:pPr marL="533400" indent="-533400" eaLnBrk="1" hangingPunct="1">
              <a:buNone/>
            </a:pPr>
            <a:endParaRPr lang="en-US" altLang="zh-TW" dirty="0">
              <a:ea typeface="新細明體" panose="02020500000000000000" pitchFamily="18" charset="-120"/>
            </a:endParaRPr>
          </a:p>
          <a:p>
            <a:pPr marL="533400" indent="-533400" eaLnBrk="1" hangingPunct="1">
              <a:buNone/>
            </a:pPr>
            <a:endParaRPr lang="en-US" altLang="zh-TW" dirty="0">
              <a:ea typeface="新細明體" panose="02020500000000000000" pitchFamily="18" charset="-120"/>
            </a:endParaRPr>
          </a:p>
          <a:p>
            <a:pPr marL="533400" indent="-533400" eaLnBrk="1" hangingPunct="1">
              <a:buNone/>
            </a:pPr>
            <a:endParaRPr lang="en-US" altLang="zh-TW" dirty="0">
              <a:ea typeface="新細明體" panose="02020500000000000000" pitchFamily="18" charset="-120"/>
            </a:endParaRPr>
          </a:p>
          <a:p>
            <a:pPr marL="533400" indent="-533400" eaLnBrk="1" hangingPunct="1">
              <a:buNone/>
            </a:pPr>
            <a:endParaRPr lang="en-US" altLang="zh-TW" dirty="0">
              <a:ea typeface="新細明體" panose="02020500000000000000" pitchFamily="18" charset="-120"/>
            </a:endParaRPr>
          </a:p>
          <a:p>
            <a:pPr marL="533400" indent="-533400" eaLnBrk="1" hangingPunct="1">
              <a:buNone/>
            </a:pPr>
            <a:r>
              <a:rPr lang="en-US" altLang="zh-TW" dirty="0">
                <a:ea typeface="新細明體" panose="02020500000000000000" pitchFamily="18" charset="-120"/>
              </a:rPr>
              <a:t>…and use it here:</a:t>
            </a:r>
          </a:p>
        </p:txBody>
      </p:sp>
      <p:sp>
        <p:nvSpPr>
          <p:cNvPr id="13316" name="Line 5">
            <a:extLst>
              <a:ext uri="{FF2B5EF4-FFF2-40B4-BE49-F238E27FC236}">
                <a16:creationId xmlns:a16="http://schemas.microsoft.com/office/drawing/2014/main" id="{3275AC65-59B4-4B4D-9FC9-1A5EACC673E4}"/>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3317" name="Picture 6">
            <a:extLst>
              <a:ext uri="{FF2B5EF4-FFF2-40B4-BE49-F238E27FC236}">
                <a16:creationId xmlns:a16="http://schemas.microsoft.com/office/drawing/2014/main" id="{1D51CC9F-50B7-4DE1-B66B-D449DF2BDD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914400"/>
            <a:ext cx="3556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a:extLst>
              <a:ext uri="{FF2B5EF4-FFF2-40B4-BE49-F238E27FC236}">
                <a16:creationId xmlns:a16="http://schemas.microsoft.com/office/drawing/2014/main" id="{6BAB726F-9AE0-4572-A13E-2191CCF80C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1905000"/>
            <a:ext cx="33528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8">
            <a:extLst>
              <a:ext uri="{FF2B5EF4-FFF2-40B4-BE49-F238E27FC236}">
                <a16:creationId xmlns:a16="http://schemas.microsoft.com/office/drawing/2014/main" id="{078A9B2F-B0FB-46E3-B8E7-85C598CC11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4191000"/>
            <a:ext cx="439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Oval 9">
            <a:extLst>
              <a:ext uri="{FF2B5EF4-FFF2-40B4-BE49-F238E27FC236}">
                <a16:creationId xmlns:a16="http://schemas.microsoft.com/office/drawing/2014/main" id="{B17C09F0-D30E-4DFA-8CF5-C3ADCD505E86}"/>
              </a:ext>
            </a:extLst>
          </p:cNvPr>
          <p:cNvSpPr>
            <a:spLocks noChangeArrowheads="1"/>
          </p:cNvSpPr>
          <p:nvPr/>
        </p:nvSpPr>
        <p:spPr bwMode="auto">
          <a:xfrm>
            <a:off x="6781800" y="4762500"/>
            <a:ext cx="609600" cy="6096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13321" name="Freeform 10">
            <a:extLst>
              <a:ext uri="{FF2B5EF4-FFF2-40B4-BE49-F238E27FC236}">
                <a16:creationId xmlns:a16="http://schemas.microsoft.com/office/drawing/2014/main" id="{4A8BE797-6414-4658-A7F9-1101BB7D1907}"/>
              </a:ext>
            </a:extLst>
          </p:cNvPr>
          <p:cNvSpPr>
            <a:spLocks/>
          </p:cNvSpPr>
          <p:nvPr/>
        </p:nvSpPr>
        <p:spPr bwMode="auto">
          <a:xfrm>
            <a:off x="4953000" y="2667000"/>
            <a:ext cx="1752600" cy="2781300"/>
          </a:xfrm>
          <a:custGeom>
            <a:avLst/>
            <a:gdLst>
              <a:gd name="T0" fmla="*/ 0 w 1104"/>
              <a:gd name="T1" fmla="*/ 0 h 1752"/>
              <a:gd name="T2" fmla="*/ 2147483646 w 1104"/>
              <a:gd name="T3" fmla="*/ 2147483646 h 1752"/>
              <a:gd name="T4" fmla="*/ 2147483646 w 1104"/>
              <a:gd name="T5" fmla="*/ 2147483646 h 1752"/>
              <a:gd name="T6" fmla="*/ 0 60000 65536"/>
              <a:gd name="T7" fmla="*/ 0 60000 65536"/>
              <a:gd name="T8" fmla="*/ 0 60000 65536"/>
              <a:gd name="T9" fmla="*/ 0 w 1104"/>
              <a:gd name="T10" fmla="*/ 0 h 1752"/>
              <a:gd name="T11" fmla="*/ 1104 w 1104"/>
              <a:gd name="T12" fmla="*/ 1752 h 1752"/>
            </a:gdLst>
            <a:ahLst/>
            <a:cxnLst>
              <a:cxn ang="T6">
                <a:pos x="T0" y="T1"/>
              </a:cxn>
              <a:cxn ang="T7">
                <a:pos x="T2" y="T3"/>
              </a:cxn>
              <a:cxn ang="T8">
                <a:pos x="T4" y="T5"/>
              </a:cxn>
            </a:cxnLst>
            <a:rect l="T9" t="T10" r="T11" b="T12"/>
            <a:pathLst>
              <a:path w="1104" h="1752">
                <a:moveTo>
                  <a:pt x="0" y="0"/>
                </a:moveTo>
                <a:cubicBezTo>
                  <a:pt x="124" y="612"/>
                  <a:pt x="248" y="1224"/>
                  <a:pt x="432" y="1488"/>
                </a:cubicBezTo>
                <a:cubicBezTo>
                  <a:pt x="616" y="1752"/>
                  <a:pt x="860" y="1668"/>
                  <a:pt x="1104" y="1584"/>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2" name="Text Box 11">
            <a:extLst>
              <a:ext uri="{FF2B5EF4-FFF2-40B4-BE49-F238E27FC236}">
                <a16:creationId xmlns:a16="http://schemas.microsoft.com/office/drawing/2014/main" id="{C969EEF1-4E85-4DE1-87FA-437335A9CD2F}"/>
              </a:ext>
            </a:extLst>
          </p:cNvPr>
          <p:cNvSpPr txBox="1">
            <a:spLocks noChangeArrowheads="1"/>
          </p:cNvSpPr>
          <p:nvPr/>
        </p:nvSpPr>
        <p:spPr bwMode="auto">
          <a:xfrm>
            <a:off x="8305801" y="5943600"/>
            <a:ext cx="2163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degrees of freedom</a:t>
            </a:r>
          </a:p>
        </p:txBody>
      </p:sp>
      <p:sp>
        <p:nvSpPr>
          <p:cNvPr id="13323" name="Freeform 12">
            <a:extLst>
              <a:ext uri="{FF2B5EF4-FFF2-40B4-BE49-F238E27FC236}">
                <a16:creationId xmlns:a16="http://schemas.microsoft.com/office/drawing/2014/main" id="{EFC3F1C8-07DE-4770-8767-C666188876F4}"/>
              </a:ext>
            </a:extLst>
          </p:cNvPr>
          <p:cNvSpPr>
            <a:spLocks/>
          </p:cNvSpPr>
          <p:nvPr/>
        </p:nvSpPr>
        <p:spPr bwMode="auto">
          <a:xfrm>
            <a:off x="8686800" y="4876800"/>
            <a:ext cx="533400" cy="1066800"/>
          </a:xfrm>
          <a:custGeom>
            <a:avLst/>
            <a:gdLst>
              <a:gd name="T0" fmla="*/ 0 w 336"/>
              <a:gd name="T1" fmla="*/ 2147483646 h 672"/>
              <a:gd name="T2" fmla="*/ 2147483646 w 336"/>
              <a:gd name="T3" fmla="*/ 2147483646 h 672"/>
              <a:gd name="T4" fmla="*/ 2147483646 w 336"/>
              <a:gd name="T5" fmla="*/ 2147483646 h 672"/>
              <a:gd name="T6" fmla="*/ 214748364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324" name="Slide Number Placeholder 11">
            <a:extLst>
              <a:ext uri="{FF2B5EF4-FFF2-40B4-BE49-F238E27FC236}">
                <a16:creationId xmlns:a16="http://schemas.microsoft.com/office/drawing/2014/main" id="{1C13CC39-8411-402E-A4E5-79E7CACF10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D89AB3A-D849-436D-B376-8022D609D9A0}" type="slidenum">
              <a:rPr lang="en-US" altLang="zh-TW" sz="1200">
                <a:latin typeface="Tahoma" panose="020B0604030504040204" pitchFamily="34" charset="0"/>
              </a:rPr>
              <a:pPr>
                <a:spcBef>
                  <a:spcPct val="0"/>
                </a:spcBef>
                <a:buFontTx/>
                <a:buNone/>
              </a:pPr>
              <a:t>6</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5">
            <a:extLst>
              <a:ext uri="{FF2B5EF4-FFF2-40B4-BE49-F238E27FC236}">
                <a16:creationId xmlns:a16="http://schemas.microsoft.com/office/drawing/2014/main" id="{5E37CCFB-1935-43DB-B634-056B6045185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13.8</a:t>
            </a:r>
          </a:p>
        </p:txBody>
      </p:sp>
      <p:sp>
        <p:nvSpPr>
          <p:cNvPr id="84995" name="Rectangle 6">
            <a:extLst>
              <a:ext uri="{FF2B5EF4-FFF2-40B4-BE49-F238E27FC236}">
                <a16:creationId xmlns:a16="http://schemas.microsoft.com/office/drawing/2014/main" id="{BC1721B8-EF1B-47AD-9FEB-FAEE449B7C9C}"/>
              </a:ext>
            </a:extLst>
          </p:cNvPr>
          <p:cNvSpPr>
            <a:spLocks noGrp="1" noChangeArrowheads="1"/>
          </p:cNvSpPr>
          <p:nvPr>
            <p:ph type="body" idx="1"/>
          </p:nvPr>
        </p:nvSpPr>
        <p:spPr/>
        <p:txBody>
          <a:bodyPr/>
          <a:lstStyle/>
          <a:p>
            <a:pPr>
              <a:buFontTx/>
              <a:buNone/>
            </a:pPr>
            <a:r>
              <a:rPr lang="en-US" altLang="zh-TW">
                <a:ea typeface="新細明體" panose="02020500000000000000" pitchFamily="18" charset="-120"/>
              </a:rPr>
              <a:t>Determine the 95% confidence interval estimate of the ratio </a:t>
            </a:r>
          </a:p>
          <a:p>
            <a:pPr>
              <a:buFontTx/>
              <a:buNone/>
            </a:pPr>
            <a:r>
              <a:rPr lang="en-US" altLang="zh-TW">
                <a:ea typeface="新細明體" panose="02020500000000000000" pitchFamily="18" charset="-120"/>
              </a:rPr>
              <a:t>of the two population variances in Example 13.7.</a:t>
            </a:r>
          </a:p>
          <a:p>
            <a:pPr eaLnBrk="1" hangingPunct="1">
              <a:buFontTx/>
              <a:buNone/>
            </a:pPr>
            <a:endParaRPr lang="en-US" altLang="zh-TW">
              <a:ea typeface="新細明體" panose="02020500000000000000" pitchFamily="18" charset="-120"/>
            </a:endParaRPr>
          </a:p>
          <a:p>
            <a:pPr eaLnBrk="1" hangingPunct="1">
              <a:buFontTx/>
              <a:buNone/>
            </a:pPr>
            <a:r>
              <a:rPr lang="en-US" altLang="zh-TW">
                <a:ea typeface="新細明體" panose="02020500000000000000" pitchFamily="18" charset="-120"/>
              </a:rPr>
              <a:t>The confidence interval estimator for </a:t>
            </a:r>
            <a:r>
              <a:rPr lang="el-GR" altLang="zh-TW"/>
              <a:t>σ</a:t>
            </a:r>
            <a:r>
              <a:rPr lang="en-US" altLang="zh-TW" baseline="-25000">
                <a:ea typeface="新細明體" panose="02020500000000000000" pitchFamily="18" charset="-120"/>
              </a:rPr>
              <a:t>1</a:t>
            </a:r>
            <a:r>
              <a:rPr lang="en-US" altLang="zh-TW" baseline="30000">
                <a:ea typeface="新細明體" panose="02020500000000000000" pitchFamily="18" charset="-120"/>
              </a:rPr>
              <a:t>2</a:t>
            </a:r>
            <a:r>
              <a:rPr lang="en-US" altLang="zh-TW">
                <a:ea typeface="新細明體" panose="02020500000000000000" pitchFamily="18" charset="-120"/>
              </a:rPr>
              <a:t> / </a:t>
            </a:r>
            <a:r>
              <a:rPr lang="el-GR" altLang="zh-TW"/>
              <a:t>σ</a:t>
            </a:r>
            <a:r>
              <a:rPr lang="en-US" altLang="zh-TW" baseline="-25000">
                <a:ea typeface="新細明體" panose="02020500000000000000" pitchFamily="18" charset="-120"/>
              </a:rPr>
              <a:t>2</a:t>
            </a:r>
            <a:r>
              <a:rPr lang="en-US" altLang="zh-TW" baseline="30000">
                <a:ea typeface="新細明體" panose="02020500000000000000" pitchFamily="18" charset="-120"/>
              </a:rPr>
              <a:t>2</a:t>
            </a:r>
            <a:r>
              <a:rPr lang="en-US" altLang="zh-TW">
                <a:ea typeface="新細明體" panose="02020500000000000000" pitchFamily="18" charset="-120"/>
              </a:rPr>
              <a:t>  is:</a:t>
            </a:r>
          </a:p>
        </p:txBody>
      </p:sp>
      <p:pic>
        <p:nvPicPr>
          <p:cNvPr id="84996" name="Picture 8">
            <a:extLst>
              <a:ext uri="{FF2B5EF4-FFF2-40B4-BE49-F238E27FC236}">
                <a16:creationId xmlns:a16="http://schemas.microsoft.com/office/drawing/2014/main" id="{EB8689DF-4146-4039-8657-3A2114914B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124200"/>
            <a:ext cx="2832100" cy="2286000"/>
          </a:xfrm>
          <a:prstGeom prst="rect">
            <a:avLst/>
          </a:prstGeom>
          <a:noFill/>
          <a:ln w="9525">
            <a:solidFill>
              <a:srgbClr val="008000"/>
            </a:solidFill>
            <a:miter lim="800000"/>
            <a:headEnd/>
            <a:tailEnd/>
          </a:ln>
          <a:extLst>
            <a:ext uri="{909E8E84-426E-40DD-AFC4-6F175D3DCCD1}">
              <a14:hiddenFill xmlns:a14="http://schemas.microsoft.com/office/drawing/2010/main">
                <a:solidFill>
                  <a:srgbClr val="FFFFFF"/>
                </a:solidFill>
              </a14:hiddenFill>
            </a:ext>
          </a:extLst>
        </p:spPr>
      </p:pic>
      <p:sp>
        <p:nvSpPr>
          <p:cNvPr id="84997" name="Slide Number Placeholder 4">
            <a:extLst>
              <a:ext uri="{FF2B5EF4-FFF2-40B4-BE49-F238E27FC236}">
                <a16:creationId xmlns:a16="http://schemas.microsoft.com/office/drawing/2014/main" id="{F61F8625-50DC-4D38-839E-66106D315D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48D61EA-F314-4B78-8BD1-90F12DAD4C1D}" type="slidenum">
              <a:rPr lang="en-US" altLang="zh-TW" sz="1200">
                <a:latin typeface="Tahoma" panose="020B0604030504040204" pitchFamily="34" charset="0"/>
              </a:rPr>
              <a:pPr>
                <a:spcBef>
                  <a:spcPct val="0"/>
                </a:spcBef>
                <a:buFontTx/>
                <a:buNone/>
              </a:pPr>
              <a:t>60</a:t>
            </a:fld>
            <a:endParaRPr lang="en-US" altLang="zh-TW" sz="1200">
              <a:latin typeface="Tahoma" panose="020B0604030504040204" pitchFamily="34" charset="0"/>
            </a:endParaRPr>
          </a:p>
        </p:txBody>
      </p:sp>
      <p:sp>
        <p:nvSpPr>
          <p:cNvPr id="2" name="矩形 1">
            <a:extLst>
              <a:ext uri="{FF2B5EF4-FFF2-40B4-BE49-F238E27FC236}">
                <a16:creationId xmlns:a16="http://schemas.microsoft.com/office/drawing/2014/main" id="{2C1B1333-0B46-4371-B59E-26AC50B9CBAA}"/>
              </a:ext>
            </a:extLst>
          </p:cNvPr>
          <p:cNvSpPr/>
          <p:nvPr/>
        </p:nvSpPr>
        <p:spPr>
          <a:xfrm>
            <a:off x="3962400" y="4669405"/>
            <a:ext cx="6096000" cy="1274195"/>
          </a:xfrm>
          <a:prstGeom prst="rect">
            <a:avLst/>
          </a:prstGeom>
        </p:spPr>
        <p:txBody>
          <a:bodyPr>
            <a:spAutoFit/>
          </a:bodyPr>
          <a:lstStyle/>
          <a:p>
            <a:pPr lvl="0" eaLnBrk="1" hangingPunct="1">
              <a:spcBef>
                <a:spcPct val="20000"/>
              </a:spcBef>
            </a:pPr>
            <a:r>
              <a:rPr lang="en-US" altLang="zh-TW" sz="2400" kern="0" dirty="0">
                <a:solidFill>
                  <a:srgbClr val="000000"/>
                </a:solidFill>
                <a:latin typeface="Times"/>
                <a:ea typeface="新細明體" panose="02020500000000000000" pitchFamily="18" charset="-120"/>
              </a:rPr>
              <a:t>That is, we estimate that </a:t>
            </a:r>
            <a:r>
              <a:rPr lang="el-GR" altLang="zh-TW" sz="2400" kern="0" dirty="0">
                <a:solidFill>
                  <a:srgbClr val="000000"/>
                </a:solidFill>
                <a:latin typeface="Times"/>
              </a:rPr>
              <a:t>σ</a:t>
            </a:r>
            <a:r>
              <a:rPr lang="en-US" altLang="zh-TW" sz="2400" kern="0" baseline="-25000" dirty="0">
                <a:solidFill>
                  <a:srgbClr val="000000"/>
                </a:solidFill>
                <a:latin typeface="Times"/>
                <a:ea typeface="新細明體" panose="02020500000000000000" pitchFamily="18" charset="-120"/>
              </a:rPr>
              <a:t>1</a:t>
            </a:r>
            <a:r>
              <a:rPr lang="en-US" altLang="zh-TW" sz="2400" kern="0" baseline="30000" dirty="0">
                <a:solidFill>
                  <a:srgbClr val="000000"/>
                </a:solidFill>
                <a:latin typeface="Times"/>
                <a:ea typeface="新細明體" panose="02020500000000000000" pitchFamily="18" charset="-120"/>
              </a:rPr>
              <a:t>2</a:t>
            </a:r>
            <a:r>
              <a:rPr lang="en-US" altLang="zh-TW" sz="2400" kern="0" dirty="0">
                <a:solidFill>
                  <a:srgbClr val="000000"/>
                </a:solidFill>
                <a:latin typeface="Times"/>
                <a:ea typeface="新細明體" panose="02020500000000000000" pitchFamily="18" charset="-120"/>
              </a:rPr>
              <a:t> / </a:t>
            </a:r>
            <a:r>
              <a:rPr lang="el-GR" altLang="zh-TW" sz="2400" kern="0" dirty="0">
                <a:solidFill>
                  <a:srgbClr val="000000"/>
                </a:solidFill>
                <a:latin typeface="Times"/>
              </a:rPr>
              <a:t>σ</a:t>
            </a:r>
            <a:r>
              <a:rPr lang="en-US" altLang="zh-TW" sz="2400" kern="0" baseline="-25000" dirty="0">
                <a:solidFill>
                  <a:srgbClr val="000000"/>
                </a:solidFill>
                <a:latin typeface="Times"/>
                <a:ea typeface="新細明體" panose="02020500000000000000" pitchFamily="18" charset="-120"/>
              </a:rPr>
              <a:t>2</a:t>
            </a:r>
            <a:r>
              <a:rPr lang="en-US" altLang="zh-TW" sz="2400" kern="0" baseline="30000" dirty="0">
                <a:solidFill>
                  <a:srgbClr val="000000"/>
                </a:solidFill>
                <a:latin typeface="Times"/>
                <a:ea typeface="新細明體" panose="02020500000000000000" pitchFamily="18" charset="-120"/>
              </a:rPr>
              <a:t>2</a:t>
            </a:r>
            <a:r>
              <a:rPr lang="en-US" altLang="zh-TW" sz="2400" kern="0" dirty="0">
                <a:solidFill>
                  <a:srgbClr val="000000"/>
                </a:solidFill>
                <a:latin typeface="Times"/>
                <a:ea typeface="新細明體" panose="02020500000000000000" pitchFamily="18" charset="-120"/>
              </a:rPr>
              <a:t> lies between .6164 and 3.1741</a:t>
            </a:r>
          </a:p>
          <a:p>
            <a:pPr lvl="0" eaLnBrk="1" hangingPunct="1">
              <a:spcBef>
                <a:spcPct val="20000"/>
              </a:spcBef>
            </a:pPr>
            <a:r>
              <a:rPr lang="en-US" altLang="zh-TW" sz="2400" kern="0" dirty="0">
                <a:solidFill>
                  <a:srgbClr val="000000"/>
                </a:solidFill>
                <a:latin typeface="Times"/>
                <a:ea typeface="新細明體" panose="02020500000000000000" pitchFamily="18" charset="-120"/>
              </a:rPr>
              <a:t>Note that </a:t>
            </a:r>
            <a:r>
              <a:rPr lang="en-US" altLang="zh-TW" sz="2400" b="1" kern="0" dirty="0">
                <a:solidFill>
                  <a:srgbClr val="000000"/>
                </a:solidFill>
                <a:latin typeface="Times"/>
                <a:ea typeface="新細明體" panose="02020500000000000000" pitchFamily="18" charset="-120"/>
              </a:rPr>
              <a:t>one</a:t>
            </a:r>
            <a:r>
              <a:rPr lang="en-US" altLang="zh-TW" sz="2400" kern="0" dirty="0">
                <a:solidFill>
                  <a:srgbClr val="000000"/>
                </a:solidFill>
                <a:latin typeface="Times"/>
                <a:ea typeface="新細明體" panose="02020500000000000000" pitchFamily="18" charset="-120"/>
              </a:rPr>
              <a:t> (1.00) is in this interval.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Group 2">
            <a:extLst>
              <a:ext uri="{FF2B5EF4-FFF2-40B4-BE49-F238E27FC236}">
                <a16:creationId xmlns:a16="http://schemas.microsoft.com/office/drawing/2014/main" id="{52879E10-500E-42F3-964D-3BD96F9DB942}"/>
              </a:ext>
            </a:extLst>
          </p:cNvPr>
          <p:cNvGrpSpPr>
            <a:grpSpLocks/>
          </p:cNvGrpSpPr>
          <p:nvPr/>
        </p:nvGrpSpPr>
        <p:grpSpPr bwMode="auto">
          <a:xfrm>
            <a:off x="7239000" y="797653"/>
            <a:ext cx="1676400" cy="863600"/>
            <a:chOff x="2352" y="2208"/>
            <a:chExt cx="1056" cy="544"/>
          </a:xfrm>
        </p:grpSpPr>
        <p:pic>
          <p:nvPicPr>
            <p:cNvPr id="87047" name="Picture 3">
              <a:extLst>
                <a:ext uri="{FF2B5EF4-FFF2-40B4-BE49-F238E27FC236}">
                  <a16:creationId xmlns:a16="http://schemas.microsoft.com/office/drawing/2014/main" id="{6F7635C3-D172-48C1-8DC0-865AE63AB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 y="2208"/>
              <a:ext cx="1008" cy="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8" name="Rectangle 4">
              <a:extLst>
                <a:ext uri="{FF2B5EF4-FFF2-40B4-BE49-F238E27FC236}">
                  <a16:creationId xmlns:a16="http://schemas.microsoft.com/office/drawing/2014/main" id="{7656C5E4-60CE-4BD6-AFBF-41F46ADEC852}"/>
                </a:ext>
              </a:extLst>
            </p:cNvPr>
            <p:cNvSpPr>
              <a:spLocks noChangeArrowheads="1"/>
            </p:cNvSpPr>
            <p:nvPr/>
          </p:nvSpPr>
          <p:spPr bwMode="auto">
            <a:xfrm>
              <a:off x="2832" y="2256"/>
              <a:ext cx="576" cy="4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grpSp>
      <p:sp>
        <p:nvSpPr>
          <p:cNvPr id="87043" name="Rectangle 5">
            <a:extLst>
              <a:ext uri="{FF2B5EF4-FFF2-40B4-BE49-F238E27FC236}">
                <a16:creationId xmlns:a16="http://schemas.microsoft.com/office/drawing/2014/main" id="{A5B6FFEA-AD81-44EB-91DA-1B89EC442063}"/>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a:t>
            </a:r>
          </a:p>
        </p:txBody>
      </p:sp>
      <p:sp>
        <p:nvSpPr>
          <p:cNvPr id="87044" name="Rectangle 6">
            <a:extLst>
              <a:ext uri="{FF2B5EF4-FFF2-40B4-BE49-F238E27FC236}">
                <a16:creationId xmlns:a16="http://schemas.microsoft.com/office/drawing/2014/main" id="{C0A9F0EC-0C54-482A-A558-BB0A01609245}"/>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F-test and estimator of             :</a:t>
            </a:r>
          </a:p>
        </p:txBody>
      </p:sp>
      <p:pic>
        <p:nvPicPr>
          <p:cNvPr id="87045" name="Picture 7">
            <a:extLst>
              <a:ext uri="{FF2B5EF4-FFF2-40B4-BE49-F238E27FC236}">
                <a16:creationId xmlns:a16="http://schemas.microsoft.com/office/drawing/2014/main" id="{95D64F5F-4E23-46E5-8C80-0CD40710A9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0" y="1689100"/>
            <a:ext cx="76073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Slide Number Placeholder 7">
            <a:extLst>
              <a:ext uri="{FF2B5EF4-FFF2-40B4-BE49-F238E27FC236}">
                <a16:creationId xmlns:a16="http://schemas.microsoft.com/office/drawing/2014/main" id="{89F37287-EF67-464A-A8ED-C0029734BD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D153196-6FDE-455D-A4E1-D2A9E5695BDF}" type="slidenum">
              <a:rPr lang="en-US" altLang="zh-TW" sz="1200">
                <a:latin typeface="Tahoma" panose="020B0604030504040204" pitchFamily="34" charset="0"/>
              </a:rPr>
              <a:pPr>
                <a:spcBef>
                  <a:spcPct val="0"/>
                </a:spcBef>
                <a:buFontTx/>
                <a:buNone/>
              </a:pPr>
              <a:t>61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424D829B-DD96-4DB5-BB28-8000FD9FB9DD}"/>
              </a:ext>
            </a:extLst>
          </p:cNvPr>
          <p:cNvSpPr>
            <a:spLocks noGrp="1" noChangeArrowheads="1"/>
          </p:cNvSpPr>
          <p:nvPr>
            <p:ph type="title"/>
          </p:nvPr>
        </p:nvSpPr>
        <p:spPr/>
        <p:txBody>
          <a:bodyPr/>
          <a:lstStyle/>
          <a:p>
            <a:pPr eaLnBrk="1" hangingPunct="1"/>
            <a:r>
              <a:rPr lang="en-US" altLang="zh-TW" sz="3200">
                <a:ea typeface="新細明體" panose="02020500000000000000" pitchFamily="18" charset="-120"/>
              </a:rPr>
              <a:t>Difference Between Two Population Proportions</a:t>
            </a:r>
            <a:endParaRPr lang="en-US" altLang="zh-TW">
              <a:ea typeface="新細明體" panose="02020500000000000000" pitchFamily="18" charset="-120"/>
            </a:endParaRPr>
          </a:p>
        </p:txBody>
      </p:sp>
      <p:sp>
        <p:nvSpPr>
          <p:cNvPr id="88067" name="Rectangle 3">
            <a:extLst>
              <a:ext uri="{FF2B5EF4-FFF2-40B4-BE49-F238E27FC236}">
                <a16:creationId xmlns:a16="http://schemas.microsoft.com/office/drawing/2014/main" id="{117F5811-8E7E-42A7-B0F6-3BDDB173FCCC}"/>
              </a:ext>
            </a:extLst>
          </p:cNvPr>
          <p:cNvSpPr>
            <a:spLocks noGrp="1" noChangeArrowheads="1"/>
          </p:cNvSpPr>
          <p:nvPr>
            <p:ph type="body" idx="1"/>
          </p:nvPr>
        </p:nvSpPr>
        <p:spPr>
          <a:xfrm>
            <a:off x="321733" y="914400"/>
            <a:ext cx="10270067" cy="5486400"/>
          </a:xfrm>
        </p:spPr>
        <p:txBody>
          <a:bodyPr/>
          <a:lstStyle/>
          <a:p>
            <a:pPr marL="0" indent="0" eaLnBrk="1" hangingPunct="1">
              <a:buNone/>
            </a:pPr>
            <a:r>
              <a:rPr lang="en-US" altLang="zh-TW" dirty="0">
                <a:ea typeface="新細明體" panose="02020500000000000000" pitchFamily="18" charset="-120"/>
              </a:rPr>
              <a:t>We will now look at procedures for drawing inferences about the </a:t>
            </a:r>
            <a:r>
              <a:rPr lang="en-US" altLang="zh-TW" b="1" i="1" dirty="0">
                <a:ea typeface="新細明體" panose="02020500000000000000" pitchFamily="18" charset="-120"/>
              </a:rPr>
              <a:t>difference between populations</a:t>
            </a:r>
            <a:r>
              <a:rPr lang="en-US" altLang="zh-TW" dirty="0">
                <a:ea typeface="新細明體" panose="02020500000000000000" pitchFamily="18" charset="-120"/>
              </a:rPr>
              <a:t> whose data are </a:t>
            </a:r>
            <a:r>
              <a:rPr lang="en-US" altLang="zh-TW" b="1" i="1" dirty="0">
                <a:solidFill>
                  <a:srgbClr val="FF0000"/>
                </a:solidFill>
                <a:ea typeface="新細明體" panose="02020500000000000000" pitchFamily="18" charset="-120"/>
              </a:rPr>
              <a:t>nominal</a:t>
            </a:r>
            <a:r>
              <a:rPr lang="en-US" altLang="zh-TW" dirty="0">
                <a:ea typeface="新細明體" panose="02020500000000000000" pitchFamily="18" charset="-120"/>
              </a:rPr>
              <a:t> (i.e. categorical).</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As mentioned previously, with nominal data, calculate proportions of occurrences of each type of outcome. Thus, the parameter to be tested and estimated in this section is the </a:t>
            </a:r>
            <a:r>
              <a:rPr lang="en-US" altLang="zh-TW" b="1" i="1" dirty="0">
                <a:ea typeface="新細明體" panose="02020500000000000000" pitchFamily="18" charset="-120"/>
              </a:rPr>
              <a:t>difference between two population proportions</a:t>
            </a:r>
            <a:r>
              <a:rPr lang="en-US" altLang="zh-TW" dirty="0">
                <a:ea typeface="新細明體" panose="02020500000000000000" pitchFamily="18" charset="-120"/>
              </a:rPr>
              <a:t>: </a:t>
            </a:r>
            <a:r>
              <a:rPr lang="en-US" altLang="zh-TW" b="1" dirty="0">
                <a:solidFill>
                  <a:srgbClr val="0000FF"/>
                </a:solidFill>
                <a:latin typeface="Tahoma" panose="020B0604030504040204" pitchFamily="34" charset="0"/>
                <a:ea typeface="新細明體" panose="02020500000000000000" pitchFamily="18" charset="-120"/>
              </a:rPr>
              <a:t>p</a:t>
            </a:r>
            <a:r>
              <a:rPr lang="en-US" altLang="zh-TW" b="1" baseline="-25000" dirty="0">
                <a:solidFill>
                  <a:srgbClr val="0000FF"/>
                </a:solidFill>
                <a:latin typeface="Tahoma" panose="020B0604030504040204" pitchFamily="34" charset="0"/>
                <a:ea typeface="新細明體" panose="02020500000000000000" pitchFamily="18" charset="-120"/>
              </a:rPr>
              <a:t>1</a:t>
            </a:r>
            <a:r>
              <a:rPr lang="en-US" altLang="zh-TW" b="1" dirty="0">
                <a:solidFill>
                  <a:srgbClr val="0000FF"/>
                </a:solidFill>
                <a:latin typeface="Tahoma" panose="020B0604030504040204" pitchFamily="34" charset="0"/>
                <a:ea typeface="新細明體" panose="02020500000000000000" pitchFamily="18" charset="-120"/>
              </a:rPr>
              <a:t>–p</a:t>
            </a:r>
            <a:r>
              <a:rPr lang="en-US" altLang="zh-TW" b="1" baseline="-25000" dirty="0">
                <a:solidFill>
                  <a:srgbClr val="0000FF"/>
                </a:solidFill>
                <a:latin typeface="Tahoma" panose="020B0604030504040204" pitchFamily="34" charset="0"/>
                <a:ea typeface="新細明體" panose="02020500000000000000" pitchFamily="18" charset="-120"/>
              </a:rPr>
              <a:t>2</a:t>
            </a:r>
            <a:r>
              <a:rPr lang="en-US" altLang="zh-TW" dirty="0">
                <a:ea typeface="新細明體" panose="02020500000000000000" pitchFamily="18" charset="-120"/>
              </a:rPr>
              <a:t>.</a:t>
            </a:r>
          </a:p>
        </p:txBody>
      </p:sp>
      <p:sp>
        <p:nvSpPr>
          <p:cNvPr id="88068" name="Slide Number Placeholder 3">
            <a:extLst>
              <a:ext uri="{FF2B5EF4-FFF2-40B4-BE49-F238E27FC236}">
                <a16:creationId xmlns:a16="http://schemas.microsoft.com/office/drawing/2014/main" id="{AC1EC995-B5F3-4966-8401-89B0A0A39A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6E57E35-8E2C-46A9-A164-8681913D3B5B}" type="slidenum">
              <a:rPr lang="en-US" altLang="zh-TW" sz="1200">
                <a:latin typeface="Tahoma" panose="020B0604030504040204" pitchFamily="34" charset="0"/>
              </a:rPr>
              <a:pPr>
                <a:spcBef>
                  <a:spcPct val="0"/>
                </a:spcBef>
                <a:buFontTx/>
                <a:buNone/>
              </a:pPr>
              <a:t>62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801E5E3-8310-4E92-8745-2F563BF73675}"/>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Statistic and Sampling Distribution…</a:t>
            </a:r>
          </a:p>
        </p:txBody>
      </p:sp>
      <p:sp>
        <p:nvSpPr>
          <p:cNvPr id="89091" name="Rectangle 3">
            <a:extLst>
              <a:ext uri="{FF2B5EF4-FFF2-40B4-BE49-F238E27FC236}">
                <a16:creationId xmlns:a16="http://schemas.microsoft.com/office/drawing/2014/main" id="{FD147266-F1E5-48AC-A720-3368C6BEBF9F}"/>
              </a:ext>
            </a:extLst>
          </p:cNvPr>
          <p:cNvSpPr>
            <a:spLocks noGrp="1" noChangeArrowheads="1"/>
          </p:cNvSpPr>
          <p:nvPr>
            <p:ph type="body" idx="1"/>
          </p:nvPr>
        </p:nvSpPr>
        <p:spPr>
          <a:xfrm>
            <a:off x="321733" y="914400"/>
            <a:ext cx="10422467" cy="5486400"/>
          </a:xfrm>
        </p:spPr>
        <p:txBody>
          <a:bodyPr/>
          <a:lstStyle/>
          <a:p>
            <a:pPr marL="0" indent="0" eaLnBrk="1" hangingPunct="1">
              <a:buNone/>
            </a:pPr>
            <a:r>
              <a:rPr lang="en-US" altLang="zh-TW" dirty="0">
                <a:ea typeface="新細明體" panose="02020500000000000000" pitchFamily="18" charset="-120"/>
              </a:rPr>
              <a:t>To draw inferences about the </a:t>
            </a:r>
            <a:r>
              <a:rPr lang="en-US" altLang="zh-TW" dirty="0" err="1">
                <a:ea typeface="新細明體" panose="02020500000000000000" pitchFamily="18" charset="-120"/>
              </a:rPr>
              <a:t>the</a:t>
            </a:r>
            <a:r>
              <a:rPr lang="en-US" altLang="zh-TW" dirty="0">
                <a:ea typeface="新細明體" panose="02020500000000000000" pitchFamily="18" charset="-120"/>
              </a:rPr>
              <a:t> parameter </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1</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2</a:t>
            </a:r>
            <a:r>
              <a:rPr lang="en-US" altLang="zh-TW" dirty="0">
                <a:ea typeface="新細明體" panose="02020500000000000000" pitchFamily="18" charset="-120"/>
              </a:rPr>
              <a:t>, we take samples of population, calculate the sample proportions and look at their difference.</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is an unbiased estimator for </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1</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2</a:t>
            </a:r>
            <a:r>
              <a:rPr lang="en-US" altLang="zh-TW" dirty="0">
                <a:ea typeface="新細明體" panose="02020500000000000000" pitchFamily="18" charset="-120"/>
              </a:rPr>
              <a:t>.</a:t>
            </a:r>
          </a:p>
        </p:txBody>
      </p:sp>
      <p:pic>
        <p:nvPicPr>
          <p:cNvPr id="89092" name="Picture 4">
            <a:extLst>
              <a:ext uri="{FF2B5EF4-FFF2-40B4-BE49-F238E27FC236}">
                <a16:creationId xmlns:a16="http://schemas.microsoft.com/office/drawing/2014/main" id="{B6145D3D-33D2-47AC-B828-841315377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126842"/>
            <a:ext cx="26289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5">
            <a:extLst>
              <a:ext uri="{FF2B5EF4-FFF2-40B4-BE49-F238E27FC236}">
                <a16:creationId xmlns:a16="http://schemas.microsoft.com/office/drawing/2014/main" id="{3EFDA9FB-D5AD-4ADA-B470-EA5973E57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505200"/>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4" name="Picture 6">
            <a:extLst>
              <a:ext uri="{FF2B5EF4-FFF2-40B4-BE49-F238E27FC236}">
                <a16:creationId xmlns:a16="http://schemas.microsoft.com/office/drawing/2014/main" id="{29B859D0-D83D-4B92-BAEC-53A228BF3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953000"/>
            <a:ext cx="26289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6" name="Text Box 8">
            <a:extLst>
              <a:ext uri="{FF2B5EF4-FFF2-40B4-BE49-F238E27FC236}">
                <a16:creationId xmlns:a16="http://schemas.microsoft.com/office/drawing/2014/main" id="{FC354055-4E32-477C-B30B-21C7AB895F78}"/>
              </a:ext>
            </a:extLst>
          </p:cNvPr>
          <p:cNvSpPr txBox="1">
            <a:spLocks noChangeArrowheads="1"/>
          </p:cNvSpPr>
          <p:nvPr/>
        </p:nvSpPr>
        <p:spPr bwMode="auto">
          <a:xfrm>
            <a:off x="3733800" y="4648200"/>
            <a:ext cx="21336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x</a:t>
            </a:r>
            <a:r>
              <a:rPr lang="en-US" altLang="zh-TW" sz="1800" baseline="-25000">
                <a:latin typeface="Tahoma" panose="020B0604030504040204" pitchFamily="34" charset="0"/>
                <a:ea typeface="新細明體" panose="02020500000000000000" pitchFamily="18" charset="-120"/>
              </a:rPr>
              <a:t>1</a:t>
            </a:r>
            <a:r>
              <a:rPr lang="en-US" altLang="zh-TW" sz="1800">
                <a:latin typeface="Tahoma" panose="020B0604030504040204" pitchFamily="34" charset="0"/>
                <a:ea typeface="新細明體" panose="02020500000000000000" pitchFamily="18" charset="-120"/>
              </a:rPr>
              <a:t> successes in a sample of size n</a:t>
            </a:r>
            <a:r>
              <a:rPr lang="en-US" altLang="zh-TW" sz="1800" baseline="-25000">
                <a:latin typeface="Tahoma" panose="020B0604030504040204" pitchFamily="34" charset="0"/>
                <a:ea typeface="新細明體" panose="02020500000000000000" pitchFamily="18" charset="-120"/>
              </a:rPr>
              <a:t>1</a:t>
            </a:r>
            <a:r>
              <a:rPr lang="en-US" altLang="zh-TW" sz="1800">
                <a:latin typeface="Tahoma" panose="020B0604030504040204" pitchFamily="34" charset="0"/>
                <a:ea typeface="新細明體" panose="02020500000000000000" pitchFamily="18" charset="-120"/>
              </a:rPr>
              <a:t> from population 1</a:t>
            </a:r>
          </a:p>
        </p:txBody>
      </p:sp>
      <p:sp>
        <p:nvSpPr>
          <p:cNvPr id="89097" name="Line 9">
            <a:extLst>
              <a:ext uri="{FF2B5EF4-FFF2-40B4-BE49-F238E27FC236}">
                <a16:creationId xmlns:a16="http://schemas.microsoft.com/office/drawing/2014/main" id="{8388003F-078D-4A28-8E4B-23A7F24DC5D0}"/>
              </a:ext>
            </a:extLst>
          </p:cNvPr>
          <p:cNvSpPr>
            <a:spLocks noChangeShapeType="1"/>
          </p:cNvSpPr>
          <p:nvPr/>
        </p:nvSpPr>
        <p:spPr bwMode="auto">
          <a:xfrm>
            <a:off x="5638800" y="5105400"/>
            <a:ext cx="1066800" cy="152400"/>
          </a:xfrm>
          <a:prstGeom prst="line">
            <a:avLst/>
          </a:prstGeom>
          <a:noFill/>
          <a:ln w="1905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098" name="Slide Number Placeholder 9">
            <a:extLst>
              <a:ext uri="{FF2B5EF4-FFF2-40B4-BE49-F238E27FC236}">
                <a16:creationId xmlns:a16="http://schemas.microsoft.com/office/drawing/2014/main" id="{EA7F604D-AA20-4556-B526-8CAF0905C5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C16DE75-31F0-40C1-AAED-050C81B0AF45}" type="slidenum">
              <a:rPr lang="en-US" altLang="zh-TW" sz="1200">
                <a:latin typeface="Tahoma" panose="020B0604030504040204" pitchFamily="34" charset="0"/>
              </a:rPr>
              <a:pPr>
                <a:spcBef>
                  <a:spcPct val="0"/>
                </a:spcBef>
                <a:buFontTx/>
                <a:buNone/>
              </a:pPr>
              <a:t>63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032DC6B1-9D44-494E-9463-C5741622A87C}"/>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Sampling Distribution</a:t>
            </a:r>
          </a:p>
        </p:txBody>
      </p:sp>
      <p:sp>
        <p:nvSpPr>
          <p:cNvPr id="90115" name="Rectangle 3">
            <a:extLst>
              <a:ext uri="{FF2B5EF4-FFF2-40B4-BE49-F238E27FC236}">
                <a16:creationId xmlns:a16="http://schemas.microsoft.com/office/drawing/2014/main" id="{264416E8-AC61-489F-88C8-819EE2AB7180}"/>
              </a:ext>
            </a:extLst>
          </p:cNvPr>
          <p:cNvSpPr>
            <a:spLocks noGrp="1" noChangeArrowheads="1"/>
          </p:cNvSpPr>
          <p:nvPr>
            <p:ph type="body" idx="1"/>
          </p:nvPr>
        </p:nvSpPr>
        <p:spPr>
          <a:xfrm>
            <a:off x="321733" y="914400"/>
            <a:ext cx="10803467" cy="5486400"/>
          </a:xfrm>
        </p:spPr>
        <p:txBody>
          <a:bodyPr/>
          <a:lstStyle/>
          <a:p>
            <a:pPr marL="0" indent="0" eaLnBrk="1" hangingPunct="1">
              <a:buNone/>
            </a:pPr>
            <a:r>
              <a:rPr lang="en-US" altLang="zh-TW" dirty="0">
                <a:ea typeface="新細明體" panose="02020500000000000000" pitchFamily="18" charset="-120"/>
              </a:rPr>
              <a:t>The statistic             is </a:t>
            </a:r>
            <a:r>
              <a:rPr lang="en-US" altLang="zh-TW" b="1" i="1" dirty="0">
                <a:ea typeface="新細明體" panose="02020500000000000000" pitchFamily="18" charset="-120"/>
              </a:rPr>
              <a:t>approximately normally distributed</a:t>
            </a:r>
            <a:r>
              <a:rPr lang="en-US" altLang="zh-TW" dirty="0">
                <a:ea typeface="新細明體" panose="02020500000000000000" pitchFamily="18" charset="-120"/>
              </a:rPr>
              <a:t> if the sample sizes are large enough so that:</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Since its “approximately normal” we can describe the normal distribution in terms of mean and variance…</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…hence this z-variable will also be approximately standard normally distributed:</a:t>
            </a:r>
          </a:p>
        </p:txBody>
      </p:sp>
      <p:pic>
        <p:nvPicPr>
          <p:cNvPr id="90116" name="Picture 4">
            <a:extLst>
              <a:ext uri="{FF2B5EF4-FFF2-40B4-BE49-F238E27FC236}">
                <a16:creationId xmlns:a16="http://schemas.microsoft.com/office/drawing/2014/main" id="{391314D6-5F84-4F83-9CE6-DB81D2A6B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05000"/>
            <a:ext cx="6642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Picture 5">
            <a:extLst>
              <a:ext uri="{FF2B5EF4-FFF2-40B4-BE49-F238E27FC236}">
                <a16:creationId xmlns:a16="http://schemas.microsoft.com/office/drawing/2014/main" id="{C8DDD1AC-D248-410D-93B2-E748817ED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984250"/>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8" name="Picture 6">
            <a:extLst>
              <a:ext uri="{FF2B5EF4-FFF2-40B4-BE49-F238E27FC236}">
                <a16:creationId xmlns:a16="http://schemas.microsoft.com/office/drawing/2014/main" id="{10854032-44F6-4EA0-BA3A-6DF38FFB23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657600"/>
            <a:ext cx="27813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9" name="Picture 7">
            <a:extLst>
              <a:ext uri="{FF2B5EF4-FFF2-40B4-BE49-F238E27FC236}">
                <a16:creationId xmlns:a16="http://schemas.microsoft.com/office/drawing/2014/main" id="{B01C8201-8E6D-44D2-8FAB-96B710DACB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276600"/>
            <a:ext cx="3987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8">
            <a:extLst>
              <a:ext uri="{FF2B5EF4-FFF2-40B4-BE49-F238E27FC236}">
                <a16:creationId xmlns:a16="http://schemas.microsoft.com/office/drawing/2014/main" id="{600DF493-5B64-41E7-92F8-D14916B532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5789" y="5359400"/>
            <a:ext cx="30099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21" name="Line 9">
            <a:extLst>
              <a:ext uri="{FF2B5EF4-FFF2-40B4-BE49-F238E27FC236}">
                <a16:creationId xmlns:a16="http://schemas.microsoft.com/office/drawing/2014/main" id="{FC6FCAD3-122A-42FA-B1F5-872E7A252826}"/>
              </a:ext>
            </a:extLst>
          </p:cNvPr>
          <p:cNvSpPr>
            <a:spLocks noChangeShapeType="1"/>
          </p:cNvSpPr>
          <p:nvPr/>
        </p:nvSpPr>
        <p:spPr bwMode="auto">
          <a:xfrm>
            <a:off x="5562600" y="3429000"/>
            <a:ext cx="0" cy="129540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0122" name="Slide Number Placeholder 9">
            <a:extLst>
              <a:ext uri="{FF2B5EF4-FFF2-40B4-BE49-F238E27FC236}">
                <a16:creationId xmlns:a16="http://schemas.microsoft.com/office/drawing/2014/main" id="{23825444-A3C2-4B6D-A535-941CA5D867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B390FA52-3253-42C5-81FB-353528D49F95}" type="slidenum">
              <a:rPr lang="en-US" altLang="zh-TW" sz="1200">
                <a:latin typeface="Tahoma" panose="020B0604030504040204" pitchFamily="34" charset="0"/>
              </a:rPr>
              <a:pPr>
                <a:spcBef>
                  <a:spcPct val="0"/>
                </a:spcBef>
                <a:buFontTx/>
                <a:buNone/>
              </a:pPr>
              <a:t>64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43" name="Picture 3">
            <a:extLst>
              <a:ext uri="{FF2B5EF4-FFF2-40B4-BE49-F238E27FC236}">
                <a16:creationId xmlns:a16="http://schemas.microsoft.com/office/drawing/2014/main" id="{3FA7FDA9-9F44-4376-9D7A-74F7C92CE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6206" y="1930400"/>
            <a:ext cx="39878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39" name="Rectangle 5">
            <a:extLst>
              <a:ext uri="{FF2B5EF4-FFF2-40B4-BE49-F238E27FC236}">
                <a16:creationId xmlns:a16="http://schemas.microsoft.com/office/drawing/2014/main" id="{ED507D0C-90F9-488E-9CF6-CDC1327B684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Testing and Estimating </a:t>
            </a:r>
            <a:r>
              <a:rPr lang="en-US" altLang="zh-TW" b="1">
                <a:ea typeface="新細明體" panose="02020500000000000000" pitchFamily="18" charset="-120"/>
              </a:rPr>
              <a:t>p</a:t>
            </a:r>
            <a:r>
              <a:rPr lang="en-US" altLang="zh-TW" b="1" baseline="-25000">
                <a:ea typeface="新細明體" panose="02020500000000000000" pitchFamily="18" charset="-120"/>
              </a:rPr>
              <a:t>1</a:t>
            </a:r>
            <a:r>
              <a:rPr lang="en-US" altLang="zh-TW" b="1">
                <a:ea typeface="新細明體" panose="02020500000000000000" pitchFamily="18" charset="-120"/>
              </a:rPr>
              <a:t>–p</a:t>
            </a:r>
            <a:r>
              <a:rPr lang="en-US" altLang="zh-TW" b="1" baseline="-25000">
                <a:ea typeface="新細明體" panose="02020500000000000000" pitchFamily="18" charset="-120"/>
              </a:rPr>
              <a:t>2</a:t>
            </a:r>
            <a:endParaRPr lang="en-US" altLang="zh-TW">
              <a:ea typeface="新細明體" panose="02020500000000000000" pitchFamily="18" charset="-120"/>
            </a:endParaRPr>
          </a:p>
        </p:txBody>
      </p:sp>
      <p:sp>
        <p:nvSpPr>
          <p:cNvPr id="91140" name="Rectangle 6">
            <a:extLst>
              <a:ext uri="{FF2B5EF4-FFF2-40B4-BE49-F238E27FC236}">
                <a16:creationId xmlns:a16="http://schemas.microsoft.com/office/drawing/2014/main" id="{C9C9559C-33B2-4BCF-A4B3-427965B2A9D2}"/>
              </a:ext>
            </a:extLst>
          </p:cNvPr>
          <p:cNvSpPr>
            <a:spLocks noGrp="1" noChangeArrowheads="1"/>
          </p:cNvSpPr>
          <p:nvPr>
            <p:ph type="body" idx="1"/>
          </p:nvPr>
        </p:nvSpPr>
        <p:spPr>
          <a:xfrm>
            <a:off x="304800" y="990600"/>
            <a:ext cx="11870267" cy="5486400"/>
          </a:xfrm>
        </p:spPr>
        <p:txBody>
          <a:bodyPr/>
          <a:lstStyle/>
          <a:p>
            <a:pPr marL="0" indent="0" eaLnBrk="1" hangingPunct="1">
              <a:buNone/>
            </a:pPr>
            <a:r>
              <a:rPr lang="en-US" altLang="zh-TW" dirty="0">
                <a:ea typeface="新細明體" panose="02020500000000000000" pitchFamily="18" charset="-120"/>
              </a:rPr>
              <a:t>Because the population proportions (</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1</a:t>
            </a:r>
            <a:r>
              <a:rPr lang="en-US" altLang="zh-TW" b="1" dirty="0">
                <a:latin typeface="Tahoma" panose="020B0604030504040204" pitchFamily="34" charset="0"/>
                <a:ea typeface="新細明體" panose="02020500000000000000" pitchFamily="18" charset="-120"/>
              </a:rPr>
              <a:t> &amp; p</a:t>
            </a:r>
            <a:r>
              <a:rPr lang="en-US" altLang="zh-TW" b="1" baseline="-25000" dirty="0">
                <a:latin typeface="Tahoma" panose="020B0604030504040204" pitchFamily="34" charset="0"/>
                <a:ea typeface="新細明體" panose="02020500000000000000" pitchFamily="18" charset="-120"/>
              </a:rPr>
              <a:t>2</a:t>
            </a:r>
            <a:r>
              <a:rPr lang="en-US" altLang="zh-TW" dirty="0">
                <a:ea typeface="新細明體" panose="02020500000000000000" pitchFamily="18" charset="-120"/>
              </a:rPr>
              <a:t>) are unknown, the standard error:</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is unknown. Thus, we have </a:t>
            </a:r>
            <a:r>
              <a:rPr lang="en-US" altLang="zh-TW" b="1" i="1" dirty="0">
                <a:solidFill>
                  <a:srgbClr val="FF0000"/>
                </a:solidFill>
                <a:ea typeface="新細明體" panose="02020500000000000000" pitchFamily="18" charset="-120"/>
              </a:rPr>
              <a:t>two different estimators</a:t>
            </a:r>
            <a:r>
              <a:rPr lang="en-US" altLang="zh-TW" dirty="0">
                <a:ea typeface="新細明體" panose="02020500000000000000" pitchFamily="18" charset="-120"/>
              </a:rPr>
              <a:t> for the standard error of              , which depend upon the </a:t>
            </a:r>
            <a:r>
              <a:rPr lang="en-US" altLang="zh-TW" b="1" i="1" dirty="0">
                <a:ea typeface="新細明體" panose="02020500000000000000" pitchFamily="18" charset="-120"/>
              </a:rPr>
              <a:t>null hypothesis</a:t>
            </a:r>
            <a:r>
              <a:rPr lang="en-US" altLang="zh-TW" dirty="0">
                <a:ea typeface="新細明體" panose="02020500000000000000" pitchFamily="18" charset="-120"/>
              </a:rPr>
              <a:t>. We’ll look at these cases on the next slide…</a:t>
            </a:r>
          </a:p>
        </p:txBody>
      </p:sp>
      <p:pic>
        <p:nvPicPr>
          <p:cNvPr id="91141" name="Picture 7">
            <a:extLst>
              <a:ext uri="{FF2B5EF4-FFF2-40B4-BE49-F238E27FC236}">
                <a16:creationId xmlns:a16="http://schemas.microsoft.com/office/drawing/2014/main" id="{1C272946-8E13-408D-A97B-5810B24D80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038600"/>
            <a:ext cx="104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Slide Number Placeholder 7">
            <a:extLst>
              <a:ext uri="{FF2B5EF4-FFF2-40B4-BE49-F238E27FC236}">
                <a16:creationId xmlns:a16="http://schemas.microsoft.com/office/drawing/2014/main" id="{2188AAD2-09A3-4C49-9AA8-AE8713E7AF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B75DEBDC-BE4C-4382-BB0A-8D183E7BF49A}" type="slidenum">
              <a:rPr lang="en-US" altLang="zh-TW" sz="1200">
                <a:latin typeface="Tahoma" panose="020B0604030504040204" pitchFamily="34" charset="0"/>
              </a:rPr>
              <a:pPr>
                <a:spcBef>
                  <a:spcPct val="0"/>
                </a:spcBef>
                <a:buFontTx/>
                <a:buNone/>
              </a:pPr>
              <a:t>65</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940351FE-5E37-464A-96D9-2B77E3020E8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Test Statistic for </a:t>
            </a:r>
            <a:r>
              <a:rPr lang="en-US" altLang="zh-TW" b="1">
                <a:ea typeface="新細明體" panose="02020500000000000000" pitchFamily="18" charset="-120"/>
              </a:rPr>
              <a:t>p</a:t>
            </a:r>
            <a:r>
              <a:rPr lang="en-US" altLang="zh-TW" b="1" baseline="-25000">
                <a:ea typeface="新細明體" panose="02020500000000000000" pitchFamily="18" charset="-120"/>
              </a:rPr>
              <a:t>1</a:t>
            </a:r>
            <a:r>
              <a:rPr lang="en-US" altLang="zh-TW" b="1">
                <a:ea typeface="新細明體" panose="02020500000000000000" pitchFamily="18" charset="-120"/>
              </a:rPr>
              <a:t>–p</a:t>
            </a:r>
            <a:r>
              <a:rPr lang="en-US" altLang="zh-TW" b="1" baseline="-25000">
                <a:ea typeface="新細明體" panose="02020500000000000000" pitchFamily="18" charset="-120"/>
              </a:rPr>
              <a:t>2</a:t>
            </a:r>
            <a:endParaRPr lang="en-US" altLang="zh-TW">
              <a:ea typeface="新細明體" panose="02020500000000000000" pitchFamily="18" charset="-120"/>
            </a:endParaRPr>
          </a:p>
        </p:txBody>
      </p:sp>
      <p:sp>
        <p:nvSpPr>
          <p:cNvPr id="92163" name="Rectangle 3">
            <a:extLst>
              <a:ext uri="{FF2B5EF4-FFF2-40B4-BE49-F238E27FC236}">
                <a16:creationId xmlns:a16="http://schemas.microsoft.com/office/drawing/2014/main" id="{0B8BD001-28BB-45A3-BDBA-0158C325B526}"/>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There are two cases to consider…</a:t>
            </a:r>
          </a:p>
        </p:txBody>
      </p:sp>
      <p:pic>
        <p:nvPicPr>
          <p:cNvPr id="92164" name="Picture 4">
            <a:extLst>
              <a:ext uri="{FF2B5EF4-FFF2-40B4-BE49-F238E27FC236}">
                <a16:creationId xmlns:a16="http://schemas.microsoft.com/office/drawing/2014/main" id="{22FDAD98-7FED-40E6-8AD7-5BAF1935B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600200"/>
            <a:ext cx="3581400"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Picture 5">
            <a:extLst>
              <a:ext uri="{FF2B5EF4-FFF2-40B4-BE49-F238E27FC236}">
                <a16:creationId xmlns:a16="http://schemas.microsoft.com/office/drawing/2014/main" id="{0FB744C1-D2A0-4D02-B473-7BE43E8ED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00200"/>
            <a:ext cx="3835400"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Line 6">
            <a:extLst>
              <a:ext uri="{FF2B5EF4-FFF2-40B4-BE49-F238E27FC236}">
                <a16:creationId xmlns:a16="http://schemas.microsoft.com/office/drawing/2014/main" id="{C20657F4-8DAD-4B75-93EB-C1EB44B0685D}"/>
              </a:ext>
            </a:extLst>
          </p:cNvPr>
          <p:cNvSpPr>
            <a:spLocks noChangeShapeType="1"/>
          </p:cNvSpPr>
          <p:nvPr/>
        </p:nvSpPr>
        <p:spPr bwMode="auto">
          <a:xfrm>
            <a:off x="5791200" y="1524000"/>
            <a:ext cx="0" cy="4648200"/>
          </a:xfrm>
          <a:prstGeom prst="line">
            <a:avLst/>
          </a:prstGeom>
          <a:noFill/>
          <a:ln w="19050">
            <a:solidFill>
              <a:srgbClr val="008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2167" name="Slide Number Placeholder 6">
            <a:extLst>
              <a:ext uri="{FF2B5EF4-FFF2-40B4-BE49-F238E27FC236}">
                <a16:creationId xmlns:a16="http://schemas.microsoft.com/office/drawing/2014/main" id="{C0CEC432-7DD1-4ACA-9CBC-7E738E3A8E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EA40CA5-6A4C-4365-8230-686830B6152F}" type="slidenum">
              <a:rPr lang="en-US" altLang="zh-TW" sz="1200">
                <a:latin typeface="Tahoma" panose="020B0604030504040204" pitchFamily="34" charset="0"/>
              </a:rPr>
              <a:pPr>
                <a:spcBef>
                  <a:spcPct val="0"/>
                </a:spcBef>
                <a:buFontTx/>
                <a:buNone/>
              </a:pPr>
              <a:t>66</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88D4D0B-D1D8-4205-8EC3-0DF7BD80D32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93187" name="Rectangle 3">
            <a:extLst>
              <a:ext uri="{FF2B5EF4-FFF2-40B4-BE49-F238E27FC236}">
                <a16:creationId xmlns:a16="http://schemas.microsoft.com/office/drawing/2014/main" id="{34D5D7A4-D099-4164-B115-89659F342F54}"/>
              </a:ext>
            </a:extLst>
          </p:cNvPr>
          <p:cNvSpPr>
            <a:spLocks noGrp="1" noChangeArrowheads="1"/>
          </p:cNvSpPr>
          <p:nvPr>
            <p:ph type="body" idx="1"/>
          </p:nvPr>
        </p:nvSpPr>
        <p:spPr>
          <a:xfrm>
            <a:off x="321733" y="914400"/>
            <a:ext cx="10117667" cy="5486400"/>
          </a:xfrm>
        </p:spPr>
        <p:txBody>
          <a:bodyPr/>
          <a:lstStyle/>
          <a:p>
            <a:pPr marL="0" indent="0" eaLnBrk="1" hangingPunct="1">
              <a:buNone/>
            </a:pPr>
            <a:r>
              <a:rPr lang="en-US" altLang="zh-TW" dirty="0">
                <a:ea typeface="新細明體" panose="02020500000000000000" pitchFamily="18" charset="-120"/>
              </a:rPr>
              <a:t>The General Products Company produces and sells a bath soap, which  is not selling well.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Hoping to improve sales General products  decided to introduce more attractive packaging.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company’s advertising agency developed two new designs. </a:t>
            </a:r>
          </a:p>
        </p:txBody>
      </p:sp>
      <p:sp>
        <p:nvSpPr>
          <p:cNvPr id="93188" name="Slide Number Placeholder 3">
            <a:extLst>
              <a:ext uri="{FF2B5EF4-FFF2-40B4-BE49-F238E27FC236}">
                <a16:creationId xmlns:a16="http://schemas.microsoft.com/office/drawing/2014/main" id="{0413BE22-1527-43EB-AD55-471A3960F6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433FBD13-4CF0-4D4E-BCD9-388B838E0B58}" type="slidenum">
              <a:rPr lang="en-US" altLang="zh-TW" sz="1200">
                <a:latin typeface="Tahoma" panose="020B0604030504040204" pitchFamily="34" charset="0"/>
              </a:rPr>
              <a:pPr>
                <a:spcBef>
                  <a:spcPct val="0"/>
                </a:spcBef>
                <a:buFontTx/>
                <a:buNone/>
              </a:pPr>
              <a:t>67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35E3C97-CB31-4C14-A508-A6FDE2432B7B}"/>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94211" name="Rectangle 3">
            <a:extLst>
              <a:ext uri="{FF2B5EF4-FFF2-40B4-BE49-F238E27FC236}">
                <a16:creationId xmlns:a16="http://schemas.microsoft.com/office/drawing/2014/main" id="{16A961FE-34B4-433A-95BA-F82DC250C401}"/>
              </a:ext>
            </a:extLst>
          </p:cNvPr>
          <p:cNvSpPr>
            <a:spLocks noGrp="1" noChangeArrowheads="1"/>
          </p:cNvSpPr>
          <p:nvPr>
            <p:ph type="body" idx="1"/>
          </p:nvPr>
        </p:nvSpPr>
        <p:spPr>
          <a:xfrm>
            <a:off x="781458" y="930479"/>
            <a:ext cx="8902700" cy="5638800"/>
          </a:xfrm>
        </p:spPr>
        <p:txBody>
          <a:bodyPr/>
          <a:lstStyle/>
          <a:p>
            <a:pPr marL="0" indent="0" eaLnBrk="1" hangingPunct="1">
              <a:buNone/>
            </a:pPr>
            <a:r>
              <a:rPr lang="en-US" altLang="zh-TW" dirty="0">
                <a:ea typeface="新細明體" panose="02020500000000000000" pitchFamily="18" charset="-120"/>
              </a:rPr>
              <a:t>The first design features several bright colors to distinguish it from other brands.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second design is light green in color with just the company’s logo on it.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As a test to determine which design is better the marketing manager selected two supermarkets.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In one supermarket the soap was packaged in a box using the first design and in the second supermarket the second design was used. </a:t>
            </a:r>
          </a:p>
        </p:txBody>
      </p:sp>
      <p:sp>
        <p:nvSpPr>
          <p:cNvPr id="94212" name="Slide Number Placeholder 3">
            <a:extLst>
              <a:ext uri="{FF2B5EF4-FFF2-40B4-BE49-F238E27FC236}">
                <a16:creationId xmlns:a16="http://schemas.microsoft.com/office/drawing/2014/main" id="{919F2EE9-4A0A-4FFD-B932-530B1AE767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A687B47E-EE6E-4CD3-B0E2-D6E99C4363D8}" type="slidenum">
              <a:rPr lang="en-US" altLang="zh-TW" sz="1200">
                <a:latin typeface="Tahoma" panose="020B0604030504040204" pitchFamily="34" charset="0"/>
              </a:rPr>
              <a:pPr>
                <a:spcBef>
                  <a:spcPct val="0"/>
                </a:spcBef>
                <a:buFontTx/>
                <a:buNone/>
              </a:pPr>
              <a:t>68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AF74A6A1-5E5B-4ACC-8A96-EBE83D74587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95235" name="Rectangle 3">
            <a:extLst>
              <a:ext uri="{FF2B5EF4-FFF2-40B4-BE49-F238E27FC236}">
                <a16:creationId xmlns:a16="http://schemas.microsoft.com/office/drawing/2014/main" id="{414E77C9-215C-4662-B6D7-F3746715733A}"/>
              </a:ext>
            </a:extLst>
          </p:cNvPr>
          <p:cNvSpPr>
            <a:spLocks noGrp="1" noChangeArrowheads="1"/>
          </p:cNvSpPr>
          <p:nvPr>
            <p:ph type="body" idx="1"/>
          </p:nvPr>
        </p:nvSpPr>
        <p:spPr>
          <a:xfrm>
            <a:off x="321733" y="914400"/>
            <a:ext cx="9965267" cy="5486400"/>
          </a:xfrm>
        </p:spPr>
        <p:txBody>
          <a:bodyPr/>
          <a:lstStyle/>
          <a:p>
            <a:pPr marL="0" indent="0" eaLnBrk="1" hangingPunct="1">
              <a:buNone/>
            </a:pPr>
            <a:r>
              <a:rPr lang="en-US" altLang="zh-TW" dirty="0">
                <a:ea typeface="新細明體" panose="02020500000000000000" pitchFamily="18" charset="-120"/>
              </a:rPr>
              <a:t>The product scanner at each supermarket tracked every buyer of soap over a one week period.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supermarkets recorded the last four digits of the scanner code for each of the five brands of soap the supermarket sold. 				</a:t>
            </a:r>
            <a:r>
              <a:rPr lang="en-US" altLang="zh-TW" dirty="0">
                <a:ea typeface="新細明體" panose="02020500000000000000" pitchFamily="18" charset="-120"/>
                <a:hlinkClick r:id="rId3" action="ppaction://hlinkfile"/>
              </a:rPr>
              <a:t>Xm13-09</a:t>
            </a: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code for the General Products brand of soap is 9077(the other codes are 4255, 3745, 7118, and 8855). </a:t>
            </a:r>
          </a:p>
        </p:txBody>
      </p:sp>
      <p:sp>
        <p:nvSpPr>
          <p:cNvPr id="95236" name="Slide Number Placeholder 3">
            <a:extLst>
              <a:ext uri="{FF2B5EF4-FFF2-40B4-BE49-F238E27FC236}">
                <a16:creationId xmlns:a16="http://schemas.microsoft.com/office/drawing/2014/main" id="{DA459FD0-0C26-430F-9CF5-A3E8FB8ADA1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816CA927-A626-484B-A10D-8B32283B7B87}" type="slidenum">
              <a:rPr lang="en-US" altLang="zh-TW" sz="1200">
                <a:latin typeface="Tahoma" panose="020B0604030504040204" pitchFamily="34" charset="0"/>
              </a:rPr>
              <a:pPr>
                <a:spcBef>
                  <a:spcPct val="0"/>
                </a:spcBef>
                <a:buFontTx/>
                <a:buNone/>
              </a:pPr>
              <a:t>69</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1949683B-EC10-4E99-8DEE-D84F4AD1BB49}"/>
              </a:ext>
            </a:extLst>
          </p:cNvPr>
          <p:cNvSpPr>
            <a:spLocks noGrp="1" noChangeArrowheads="1"/>
          </p:cNvSpPr>
          <p:nvPr>
            <p:ph type="title"/>
          </p:nvPr>
        </p:nvSpPr>
        <p:spPr>
          <a:xfrm>
            <a:off x="365919" y="38100"/>
            <a:ext cx="8763000" cy="609600"/>
          </a:xfrm>
        </p:spPr>
        <p:txBody>
          <a:bodyPr/>
          <a:lstStyle/>
          <a:p>
            <a:pPr eaLnBrk="1" hangingPunct="1"/>
            <a:r>
              <a:rPr lang="en-US" altLang="zh-TW" dirty="0">
                <a:ea typeface="新細明體" panose="02020500000000000000" pitchFamily="18" charset="-120"/>
              </a:rPr>
              <a:t>CI Estimator for </a:t>
            </a:r>
            <a:r>
              <a:rPr lang="el-GR" altLang="zh-TW" dirty="0">
                <a:cs typeface="Tahoma" panose="020B0604030504040204" pitchFamily="34" charset="0"/>
              </a:rPr>
              <a:t>μ</a:t>
            </a:r>
            <a:r>
              <a:rPr lang="en-US" altLang="zh-TW" baseline="-25000" dirty="0">
                <a:ea typeface="新細明體" panose="02020500000000000000" pitchFamily="18" charset="-120"/>
                <a:cs typeface="Tahoma" panose="020B0604030504040204" pitchFamily="34" charset="0"/>
              </a:rPr>
              <a:t>1</a:t>
            </a:r>
            <a:r>
              <a:rPr lang="en-US" altLang="zh-TW" dirty="0">
                <a:ea typeface="新細明體" panose="02020500000000000000" pitchFamily="18" charset="-120"/>
                <a:cs typeface="Tahoma" panose="020B0604030504040204" pitchFamily="34" charset="0"/>
              </a:rPr>
              <a:t>-</a:t>
            </a:r>
            <a:r>
              <a:rPr lang="el-GR" altLang="zh-TW" dirty="0">
                <a:cs typeface="Tahoma" panose="020B0604030504040204" pitchFamily="34" charset="0"/>
              </a:rPr>
              <a:t>μ</a:t>
            </a:r>
            <a:r>
              <a:rPr lang="en-US" altLang="zh-TW" baseline="-25000" dirty="0">
                <a:ea typeface="新細明體" panose="02020500000000000000" pitchFamily="18" charset="-120"/>
              </a:rPr>
              <a:t>2</a:t>
            </a:r>
            <a:r>
              <a:rPr lang="en-US" altLang="zh-TW" dirty="0">
                <a:ea typeface="新細明體" panose="02020500000000000000" pitchFamily="18" charset="-120"/>
              </a:rPr>
              <a:t> (equal variances) </a:t>
            </a:r>
          </a:p>
        </p:txBody>
      </p:sp>
      <p:sp>
        <p:nvSpPr>
          <p:cNvPr id="14339" name="Rectangle 4">
            <a:extLst>
              <a:ext uri="{FF2B5EF4-FFF2-40B4-BE49-F238E27FC236}">
                <a16:creationId xmlns:a16="http://schemas.microsoft.com/office/drawing/2014/main" id="{710D355D-3802-48B6-BC9D-13E6CD234E07}"/>
              </a:ext>
            </a:extLst>
          </p:cNvPr>
          <p:cNvSpPr>
            <a:spLocks noGrp="1" noChangeArrowheads="1"/>
          </p:cNvSpPr>
          <p:nvPr>
            <p:ph type="body" idx="1"/>
          </p:nvPr>
        </p:nvSpPr>
        <p:spPr/>
        <p:txBody>
          <a:bodyPr/>
          <a:lstStyle/>
          <a:p>
            <a:pPr marL="533400" indent="-533400" eaLnBrk="1" hangingPunct="1">
              <a:buNone/>
            </a:pPr>
            <a:r>
              <a:rPr lang="en-US" altLang="zh-TW">
                <a:ea typeface="新細明體" panose="02020500000000000000" pitchFamily="18" charset="-120"/>
              </a:rPr>
              <a:t>The confidence interval estimator for </a:t>
            </a:r>
            <a:r>
              <a:rPr lang="el-GR" altLang="zh-TW">
                <a:cs typeface="Tahoma" panose="020B0604030504040204" pitchFamily="34" charset="0"/>
              </a:rPr>
              <a:t>μ</a:t>
            </a:r>
            <a:r>
              <a:rPr lang="en-US" altLang="zh-TW" baseline="-25000">
                <a:ea typeface="新細明體" panose="02020500000000000000" pitchFamily="18" charset="-120"/>
                <a:cs typeface="Tahoma" panose="020B0604030504040204" pitchFamily="34" charset="0"/>
              </a:rPr>
              <a:t>1</a:t>
            </a:r>
            <a:r>
              <a:rPr lang="en-US" altLang="zh-TW">
                <a:ea typeface="新細明體" panose="02020500000000000000" pitchFamily="18" charset="-120"/>
                <a:cs typeface="Tahoma" panose="020B0604030504040204" pitchFamily="34" charset="0"/>
              </a:rPr>
              <a:t>-</a:t>
            </a:r>
            <a:r>
              <a:rPr lang="el-GR" altLang="zh-TW">
                <a:cs typeface="Tahoma" panose="020B0604030504040204" pitchFamily="34" charset="0"/>
              </a:rPr>
              <a:t>μ</a:t>
            </a:r>
            <a:r>
              <a:rPr lang="en-US" altLang="zh-TW" baseline="-25000">
                <a:ea typeface="新細明體" panose="02020500000000000000" pitchFamily="18" charset="-120"/>
              </a:rPr>
              <a:t>2</a:t>
            </a:r>
            <a:r>
              <a:rPr lang="en-US" altLang="zh-TW">
                <a:ea typeface="新細明體" panose="02020500000000000000" pitchFamily="18" charset="-120"/>
              </a:rPr>
              <a:t> when the </a:t>
            </a:r>
          </a:p>
          <a:p>
            <a:pPr marL="533400" indent="-533400" eaLnBrk="1" hangingPunct="1">
              <a:buNone/>
            </a:pPr>
            <a:r>
              <a:rPr lang="en-US" altLang="zh-TW">
                <a:ea typeface="新細明體" panose="02020500000000000000" pitchFamily="18" charset="-120"/>
              </a:rPr>
              <a:t>population variances are equal is given by:</a:t>
            </a:r>
          </a:p>
        </p:txBody>
      </p:sp>
      <p:sp>
        <p:nvSpPr>
          <p:cNvPr id="14340" name="Line 5">
            <a:extLst>
              <a:ext uri="{FF2B5EF4-FFF2-40B4-BE49-F238E27FC236}">
                <a16:creationId xmlns:a16="http://schemas.microsoft.com/office/drawing/2014/main" id="{0A83B6A9-5274-4DC1-AA83-E99A4D545B4A}"/>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4341" name="Picture 7">
            <a:extLst>
              <a:ext uri="{FF2B5EF4-FFF2-40B4-BE49-F238E27FC236}">
                <a16:creationId xmlns:a16="http://schemas.microsoft.com/office/drawing/2014/main" id="{4EDED134-893E-4CD6-A6C0-DF4E02030E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2133600"/>
            <a:ext cx="655320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8">
            <a:extLst>
              <a:ext uri="{FF2B5EF4-FFF2-40B4-BE49-F238E27FC236}">
                <a16:creationId xmlns:a16="http://schemas.microsoft.com/office/drawing/2014/main" id="{65045170-DD4F-424C-9F33-F81BA5200A2B}"/>
              </a:ext>
            </a:extLst>
          </p:cNvPr>
          <p:cNvSpPr txBox="1">
            <a:spLocks noChangeArrowheads="1"/>
          </p:cNvSpPr>
          <p:nvPr/>
        </p:nvSpPr>
        <p:spPr bwMode="auto">
          <a:xfrm>
            <a:off x="8047038" y="4572000"/>
            <a:ext cx="21637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degrees of freedom</a:t>
            </a:r>
          </a:p>
        </p:txBody>
      </p:sp>
      <p:sp>
        <p:nvSpPr>
          <p:cNvPr id="14343" name="Freeform 9">
            <a:extLst>
              <a:ext uri="{FF2B5EF4-FFF2-40B4-BE49-F238E27FC236}">
                <a16:creationId xmlns:a16="http://schemas.microsoft.com/office/drawing/2014/main" id="{1AF8EF9B-5A87-4C8C-89DD-96F4BE1FC139}"/>
              </a:ext>
            </a:extLst>
          </p:cNvPr>
          <p:cNvSpPr>
            <a:spLocks/>
          </p:cNvSpPr>
          <p:nvPr/>
        </p:nvSpPr>
        <p:spPr bwMode="auto">
          <a:xfrm flipH="1">
            <a:off x="8763000" y="3276600"/>
            <a:ext cx="533400" cy="1066800"/>
          </a:xfrm>
          <a:custGeom>
            <a:avLst/>
            <a:gdLst>
              <a:gd name="T0" fmla="*/ 0 w 336"/>
              <a:gd name="T1" fmla="*/ 2147483646 h 672"/>
              <a:gd name="T2" fmla="*/ 2147483646 w 336"/>
              <a:gd name="T3" fmla="*/ 2147483646 h 672"/>
              <a:gd name="T4" fmla="*/ 2147483646 w 336"/>
              <a:gd name="T5" fmla="*/ 2147483646 h 672"/>
              <a:gd name="T6" fmla="*/ 214748364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4" name="Text Box 10">
            <a:extLst>
              <a:ext uri="{FF2B5EF4-FFF2-40B4-BE49-F238E27FC236}">
                <a16:creationId xmlns:a16="http://schemas.microsoft.com/office/drawing/2014/main" id="{319AD4B7-747D-4A32-8CF9-238CF936E08F}"/>
              </a:ext>
            </a:extLst>
          </p:cNvPr>
          <p:cNvSpPr txBox="1">
            <a:spLocks noChangeArrowheads="1"/>
          </p:cNvSpPr>
          <p:nvPr/>
        </p:nvSpPr>
        <p:spPr bwMode="auto">
          <a:xfrm>
            <a:off x="3838576" y="4572000"/>
            <a:ext cx="2790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a:latin typeface="Tahoma" panose="020B0604030504040204" pitchFamily="34" charset="0"/>
                <a:ea typeface="新細明體" panose="02020500000000000000" pitchFamily="18" charset="-120"/>
              </a:rPr>
              <a:t>pooled variance estimator</a:t>
            </a:r>
          </a:p>
        </p:txBody>
      </p:sp>
      <p:sp>
        <p:nvSpPr>
          <p:cNvPr id="14345" name="Freeform 11">
            <a:extLst>
              <a:ext uri="{FF2B5EF4-FFF2-40B4-BE49-F238E27FC236}">
                <a16:creationId xmlns:a16="http://schemas.microsoft.com/office/drawing/2014/main" id="{B149C4AB-6432-4BC3-AD14-04686624DEB8}"/>
              </a:ext>
            </a:extLst>
          </p:cNvPr>
          <p:cNvSpPr>
            <a:spLocks/>
          </p:cNvSpPr>
          <p:nvPr/>
        </p:nvSpPr>
        <p:spPr bwMode="auto">
          <a:xfrm>
            <a:off x="5334000" y="3352800"/>
            <a:ext cx="533400" cy="1066800"/>
          </a:xfrm>
          <a:custGeom>
            <a:avLst/>
            <a:gdLst>
              <a:gd name="T0" fmla="*/ 0 w 336"/>
              <a:gd name="T1" fmla="*/ 2147483646 h 672"/>
              <a:gd name="T2" fmla="*/ 2147483646 w 336"/>
              <a:gd name="T3" fmla="*/ 2147483646 h 672"/>
              <a:gd name="T4" fmla="*/ 2147483646 w 336"/>
              <a:gd name="T5" fmla="*/ 2147483646 h 672"/>
              <a:gd name="T6" fmla="*/ 2147483646 w 336"/>
              <a:gd name="T7" fmla="*/ 0 h 672"/>
              <a:gd name="T8" fmla="*/ 0 60000 65536"/>
              <a:gd name="T9" fmla="*/ 0 60000 65536"/>
              <a:gd name="T10" fmla="*/ 0 60000 65536"/>
              <a:gd name="T11" fmla="*/ 0 60000 65536"/>
              <a:gd name="T12" fmla="*/ 0 w 336"/>
              <a:gd name="T13" fmla="*/ 0 h 672"/>
              <a:gd name="T14" fmla="*/ 336 w 336"/>
              <a:gd name="T15" fmla="*/ 672 h 672"/>
            </a:gdLst>
            <a:ahLst/>
            <a:cxnLst>
              <a:cxn ang="T8">
                <a:pos x="T0" y="T1"/>
              </a:cxn>
              <a:cxn ang="T9">
                <a:pos x="T2" y="T3"/>
              </a:cxn>
              <a:cxn ang="T10">
                <a:pos x="T4" y="T5"/>
              </a:cxn>
              <a:cxn ang="T11">
                <a:pos x="T6" y="T7"/>
              </a:cxn>
            </a:cxnLst>
            <a:rect l="T12" t="T13" r="T14" b="T15"/>
            <a:pathLst>
              <a:path w="336" h="672">
                <a:moveTo>
                  <a:pt x="0" y="672"/>
                </a:moveTo>
                <a:cubicBezTo>
                  <a:pt x="36" y="564"/>
                  <a:pt x="72" y="456"/>
                  <a:pt x="96" y="432"/>
                </a:cubicBezTo>
                <a:cubicBezTo>
                  <a:pt x="120" y="408"/>
                  <a:pt x="104" y="600"/>
                  <a:pt x="144" y="528"/>
                </a:cubicBezTo>
                <a:cubicBezTo>
                  <a:pt x="184" y="456"/>
                  <a:pt x="260" y="228"/>
                  <a:pt x="336" y="0"/>
                </a:cubicBez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6" name="Slide Number Placeholder 9">
            <a:extLst>
              <a:ext uri="{FF2B5EF4-FFF2-40B4-BE49-F238E27FC236}">
                <a16:creationId xmlns:a16="http://schemas.microsoft.com/office/drawing/2014/main" id="{E0383D5E-CD29-46A8-A253-05C0333D99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DEAD45F-4068-495B-BBA7-DD1208A53971}" type="slidenum">
              <a:rPr lang="en-US" altLang="zh-TW" sz="1200">
                <a:latin typeface="Tahoma" panose="020B0604030504040204" pitchFamily="34" charset="0"/>
              </a:rPr>
              <a:pPr>
                <a:spcBef>
                  <a:spcPct val="0"/>
                </a:spcBef>
                <a:buFontTx/>
                <a:buNone/>
              </a:pPr>
              <a:t>7</a:t>
            </a:fld>
            <a:endParaRPr lang="en-US" altLang="zh-TW" sz="1200">
              <a:latin typeface="Tahoma" panose="020B0604030504040204" pitchFamily="34" charset="0"/>
            </a:endParaRPr>
          </a:p>
        </p:txBody>
      </p:sp>
      <p:sp>
        <p:nvSpPr>
          <p:cNvPr id="2" name="Oval 1">
            <a:extLst>
              <a:ext uri="{FF2B5EF4-FFF2-40B4-BE49-F238E27FC236}">
                <a16:creationId xmlns:a16="http://schemas.microsoft.com/office/drawing/2014/main" id="{272F66E8-ED1A-291A-9DBB-B6C71DEA73C8}"/>
              </a:ext>
            </a:extLst>
          </p:cNvPr>
          <p:cNvSpPr/>
          <p:nvPr/>
        </p:nvSpPr>
        <p:spPr>
          <a:xfrm>
            <a:off x="5181600" y="2819400"/>
            <a:ext cx="457200"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W"/>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2A29946-CC50-498C-A306-C6CE4E95591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96259" name="Rectangle 3">
            <a:extLst>
              <a:ext uri="{FF2B5EF4-FFF2-40B4-BE49-F238E27FC236}">
                <a16:creationId xmlns:a16="http://schemas.microsoft.com/office/drawing/2014/main" id="{6AA093BE-6F90-457D-BE04-4524365D310D}"/>
              </a:ext>
            </a:extLst>
          </p:cNvPr>
          <p:cNvSpPr>
            <a:spLocks noGrp="1" noChangeArrowheads="1"/>
          </p:cNvSpPr>
          <p:nvPr>
            <p:ph type="body" idx="1"/>
          </p:nvPr>
        </p:nvSpPr>
        <p:spPr>
          <a:xfrm>
            <a:off x="321733" y="914400"/>
            <a:ext cx="10270067" cy="5486400"/>
          </a:xfrm>
        </p:spPr>
        <p:txBody>
          <a:bodyPr/>
          <a:lstStyle/>
          <a:p>
            <a:pPr marL="0" indent="0" eaLnBrk="1" hangingPunct="1">
              <a:buNone/>
            </a:pPr>
            <a:r>
              <a:rPr lang="en-US" altLang="zh-TW" dirty="0">
                <a:ea typeface="新細明體" panose="02020500000000000000" pitchFamily="18" charset="-120"/>
              </a:rPr>
              <a:t>After the trial period the scanner data were transferred to a computer file.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Because the first design is more expensive management has decided to use this design only if there is sufficient evidence to allow them to conclude that it is better.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Should management switch to the brightly-colored design or the simple green one?</a:t>
            </a:r>
          </a:p>
          <a:p>
            <a:pPr marL="0" indent="0" eaLnBrk="1" hangingPunct="1">
              <a:buNone/>
            </a:pPr>
            <a:endParaRPr lang="en-US" altLang="zh-TW" dirty="0">
              <a:ea typeface="新細明體" panose="02020500000000000000" pitchFamily="18" charset="-120"/>
            </a:endParaRPr>
          </a:p>
        </p:txBody>
      </p:sp>
      <p:sp>
        <p:nvSpPr>
          <p:cNvPr id="96260" name="Slide Number Placeholder 3">
            <a:extLst>
              <a:ext uri="{FF2B5EF4-FFF2-40B4-BE49-F238E27FC236}">
                <a16:creationId xmlns:a16="http://schemas.microsoft.com/office/drawing/2014/main" id="{8F4741E9-42FC-4179-8712-B0B8245E83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17D2539-D131-4703-BE74-E0812D03A620}" type="slidenum">
              <a:rPr lang="en-US" altLang="zh-TW" sz="1200">
                <a:latin typeface="Tahoma" panose="020B0604030504040204" pitchFamily="34" charset="0"/>
              </a:rPr>
              <a:pPr>
                <a:spcBef>
                  <a:spcPct val="0"/>
                </a:spcBef>
                <a:buFontTx/>
                <a:buNone/>
              </a:pPr>
              <a:t>70</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A76B419-29C1-459F-BAA8-DE1A04589FE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97283" name="Rectangle 3">
            <a:extLst>
              <a:ext uri="{FF2B5EF4-FFF2-40B4-BE49-F238E27FC236}">
                <a16:creationId xmlns:a16="http://schemas.microsoft.com/office/drawing/2014/main" id="{55E4218D-2C21-48A0-935A-AA0FBA2F9A43}"/>
              </a:ext>
            </a:extLst>
          </p:cNvPr>
          <p:cNvSpPr>
            <a:spLocks noGrp="1" noChangeArrowheads="1"/>
          </p:cNvSpPr>
          <p:nvPr>
            <p:ph type="body" idx="1"/>
          </p:nvPr>
        </p:nvSpPr>
        <p:spPr>
          <a:xfrm>
            <a:off x="321733" y="914400"/>
            <a:ext cx="10651067" cy="5486400"/>
          </a:xfrm>
        </p:spPr>
        <p:txBody>
          <a:bodyPr/>
          <a:lstStyle/>
          <a:p>
            <a:pPr marL="0" indent="0" eaLnBrk="1" hangingPunct="1">
              <a:buNone/>
            </a:pPr>
            <a:r>
              <a:rPr lang="en-US" altLang="zh-TW" dirty="0">
                <a:ea typeface="新細明體" panose="02020500000000000000" pitchFamily="18" charset="-120"/>
              </a:rPr>
              <a:t>The problem objective is to compare two populations. The first is the population of soap sales in supermarket 1 and the second is the population of soap sales in supermarket 2.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data are nominal because the values are “buy General Products soap” and “buy other companies’ soap.”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These two factors tell us that the parameter to be tested is the difference between two population proportions p</a:t>
            </a:r>
            <a:r>
              <a:rPr lang="en-US" altLang="zh-TW" baseline="-25000" dirty="0">
                <a:ea typeface="新細明體" panose="02020500000000000000" pitchFamily="18" charset="-120"/>
              </a:rPr>
              <a:t>1</a:t>
            </a:r>
            <a:r>
              <a:rPr lang="en-US" altLang="zh-TW" dirty="0">
                <a:ea typeface="新細明體" panose="02020500000000000000" pitchFamily="18" charset="-120"/>
              </a:rPr>
              <a:t>-p</a:t>
            </a:r>
            <a:r>
              <a:rPr lang="en-US" altLang="zh-TW" baseline="-25000" dirty="0">
                <a:ea typeface="新細明體" panose="02020500000000000000" pitchFamily="18" charset="-120"/>
              </a:rPr>
              <a:t>2</a:t>
            </a:r>
            <a:r>
              <a:rPr lang="en-US" altLang="zh-TW" dirty="0">
                <a:ea typeface="新細明體" panose="02020500000000000000" pitchFamily="18" charset="-120"/>
              </a:rPr>
              <a:t> (where p</a:t>
            </a:r>
            <a:r>
              <a:rPr lang="en-US" altLang="zh-TW" baseline="-25000" dirty="0">
                <a:ea typeface="新細明體" panose="02020500000000000000" pitchFamily="18" charset="-120"/>
              </a:rPr>
              <a:t>1</a:t>
            </a:r>
            <a:r>
              <a:rPr lang="en-US" altLang="zh-TW" dirty="0">
                <a:ea typeface="新細明體" panose="02020500000000000000" pitchFamily="18" charset="-120"/>
              </a:rPr>
              <a:t> and p</a:t>
            </a:r>
            <a:r>
              <a:rPr lang="en-US" altLang="zh-TW" baseline="-25000" dirty="0">
                <a:ea typeface="新細明體" panose="02020500000000000000" pitchFamily="18" charset="-120"/>
              </a:rPr>
              <a:t>2</a:t>
            </a:r>
            <a:r>
              <a:rPr lang="en-US" altLang="zh-TW" dirty="0">
                <a:ea typeface="新細明體" panose="02020500000000000000" pitchFamily="18" charset="-120"/>
              </a:rPr>
              <a:t> are the proportions of soap sales that are a General Products brand in supermarkets 1 and 2, respectively. </a:t>
            </a:r>
          </a:p>
        </p:txBody>
      </p:sp>
      <p:sp>
        <p:nvSpPr>
          <p:cNvPr id="97284" name="AutoShape 4">
            <a:extLst>
              <a:ext uri="{FF2B5EF4-FFF2-40B4-BE49-F238E27FC236}">
                <a16:creationId xmlns:a16="http://schemas.microsoft.com/office/drawing/2014/main" id="{38B67E92-D04D-42D2-9DB6-30012F75B38D}"/>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97285" name="Slide Number Placeholder 4">
            <a:extLst>
              <a:ext uri="{FF2B5EF4-FFF2-40B4-BE49-F238E27FC236}">
                <a16:creationId xmlns:a16="http://schemas.microsoft.com/office/drawing/2014/main" id="{AC15A63B-1E99-4CC2-A999-9B5C3CD1AC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3517AF20-71F7-486E-9E90-E06B081FA8AE}" type="slidenum">
              <a:rPr lang="en-US" altLang="zh-TW" sz="1200">
                <a:latin typeface="Tahoma" panose="020B0604030504040204" pitchFamily="34" charset="0"/>
              </a:rPr>
              <a:pPr>
                <a:spcBef>
                  <a:spcPct val="0"/>
                </a:spcBef>
                <a:buFontTx/>
                <a:buNone/>
              </a:pPr>
              <a:t>71</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8D531981-600C-4CCA-8419-5A5734774A4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98307" name="Rectangle 3">
            <a:extLst>
              <a:ext uri="{FF2B5EF4-FFF2-40B4-BE49-F238E27FC236}">
                <a16:creationId xmlns:a16="http://schemas.microsoft.com/office/drawing/2014/main" id="{50CA9A30-7C5B-4DF9-9D8E-2F8FB220DA17}"/>
              </a:ext>
            </a:extLst>
          </p:cNvPr>
          <p:cNvSpPr>
            <a:spLocks noGrp="1" noChangeArrowheads="1"/>
          </p:cNvSpPr>
          <p:nvPr>
            <p:ph type="body" idx="1"/>
          </p:nvPr>
        </p:nvSpPr>
        <p:spPr>
          <a:xfrm>
            <a:off x="321733" y="914400"/>
            <a:ext cx="10498667" cy="5486400"/>
          </a:xfrm>
        </p:spPr>
        <p:txBody>
          <a:bodyPr/>
          <a:lstStyle/>
          <a:p>
            <a:pPr marL="0" indent="0" eaLnBrk="1" hangingPunct="1">
              <a:buNone/>
            </a:pPr>
            <a:r>
              <a:rPr lang="en-US" altLang="zh-TW" sz="2600" dirty="0">
                <a:ea typeface="新細明體" panose="02020500000000000000" pitchFamily="18" charset="-120"/>
              </a:rPr>
              <a:t>Because we want to know whether there is enough evidence to adopt the brightly-colored design, the alternative hypothesis is</a:t>
            </a:r>
          </a:p>
          <a:p>
            <a:pPr marL="0" indent="0" eaLnBrk="1" hangingPunct="1">
              <a:buNone/>
            </a:pPr>
            <a:r>
              <a:rPr lang="en-US" altLang="zh-TW" sz="2600" dirty="0">
                <a:ea typeface="新細明體" panose="02020500000000000000" pitchFamily="18" charset="-120"/>
              </a:rPr>
              <a:t>	H</a:t>
            </a:r>
            <a:r>
              <a:rPr lang="en-US" altLang="zh-TW" sz="2600" baseline="-25000" dirty="0">
                <a:ea typeface="新細明體" panose="02020500000000000000" pitchFamily="18" charset="-120"/>
              </a:rPr>
              <a:t>1</a:t>
            </a:r>
            <a:r>
              <a:rPr lang="en-US" altLang="zh-TW" sz="2600" dirty="0">
                <a:ea typeface="新細明體" panose="02020500000000000000" pitchFamily="18" charset="-120"/>
              </a:rPr>
              <a:t>: (p</a:t>
            </a:r>
            <a:r>
              <a:rPr lang="en-US" altLang="zh-TW" sz="2600" baseline="-25000" dirty="0">
                <a:ea typeface="新細明體" panose="02020500000000000000" pitchFamily="18" charset="-120"/>
              </a:rPr>
              <a:t>1</a:t>
            </a:r>
            <a:r>
              <a:rPr lang="en-US" altLang="zh-TW" sz="2600" dirty="0">
                <a:ea typeface="新細明體" panose="02020500000000000000" pitchFamily="18" charset="-120"/>
              </a:rPr>
              <a:t> – p</a:t>
            </a:r>
            <a:r>
              <a:rPr lang="en-US" altLang="zh-TW" sz="2600" baseline="-25000" dirty="0">
                <a:ea typeface="新細明體" panose="02020500000000000000" pitchFamily="18" charset="-120"/>
              </a:rPr>
              <a:t>2</a:t>
            </a:r>
            <a:r>
              <a:rPr lang="en-US" altLang="zh-TW" sz="2600" dirty="0">
                <a:ea typeface="新細明體" panose="02020500000000000000" pitchFamily="18" charset="-120"/>
              </a:rPr>
              <a:t>) &gt; 0</a:t>
            </a:r>
          </a:p>
          <a:p>
            <a:pPr marL="0" indent="0" eaLnBrk="1" hangingPunct="1">
              <a:buNone/>
            </a:pPr>
            <a:r>
              <a:rPr lang="en-US" altLang="zh-TW" sz="2600" dirty="0">
                <a:ea typeface="新細明體" panose="02020500000000000000" pitchFamily="18" charset="-120"/>
              </a:rPr>
              <a:t>	</a:t>
            </a:r>
          </a:p>
          <a:p>
            <a:pPr marL="0" indent="0" eaLnBrk="1" hangingPunct="1">
              <a:buNone/>
            </a:pPr>
            <a:r>
              <a:rPr lang="en-US" altLang="zh-TW" sz="2600" dirty="0">
                <a:ea typeface="新細明體" panose="02020500000000000000" pitchFamily="18" charset="-120"/>
              </a:rPr>
              <a:t>The null hypothesis must be</a:t>
            </a:r>
          </a:p>
          <a:p>
            <a:pPr marL="0" indent="0" eaLnBrk="1" hangingPunct="1">
              <a:buNone/>
            </a:pPr>
            <a:r>
              <a:rPr lang="en-US" altLang="zh-TW" sz="2600" dirty="0">
                <a:ea typeface="新細明體" panose="02020500000000000000" pitchFamily="18" charset="-120"/>
              </a:rPr>
              <a:t>	 H</a:t>
            </a:r>
            <a:r>
              <a:rPr lang="en-US" altLang="zh-TW" sz="2600" baseline="-25000" dirty="0">
                <a:ea typeface="新細明體" panose="02020500000000000000" pitchFamily="18" charset="-120"/>
              </a:rPr>
              <a:t>0</a:t>
            </a:r>
            <a:r>
              <a:rPr lang="en-US" altLang="zh-TW" sz="2600" dirty="0">
                <a:ea typeface="新細明體" panose="02020500000000000000" pitchFamily="18" charset="-120"/>
              </a:rPr>
              <a:t>: (p</a:t>
            </a:r>
            <a:r>
              <a:rPr lang="en-US" altLang="zh-TW" sz="2600" baseline="-25000" dirty="0">
                <a:ea typeface="新細明體" panose="02020500000000000000" pitchFamily="18" charset="-120"/>
              </a:rPr>
              <a:t>1</a:t>
            </a:r>
            <a:r>
              <a:rPr lang="en-US" altLang="zh-TW" sz="2600" dirty="0">
                <a:ea typeface="新細明體" panose="02020500000000000000" pitchFamily="18" charset="-120"/>
              </a:rPr>
              <a:t> – p</a:t>
            </a:r>
            <a:r>
              <a:rPr lang="en-US" altLang="zh-TW" sz="2600" baseline="-25000" dirty="0">
                <a:ea typeface="新細明體" panose="02020500000000000000" pitchFamily="18" charset="-120"/>
              </a:rPr>
              <a:t>2</a:t>
            </a:r>
            <a:r>
              <a:rPr lang="en-US" altLang="zh-TW" sz="2600" dirty="0">
                <a:ea typeface="新細明體" panose="02020500000000000000" pitchFamily="18" charset="-120"/>
              </a:rPr>
              <a:t>) = 0</a:t>
            </a:r>
          </a:p>
          <a:p>
            <a:pPr marL="0" indent="0" eaLnBrk="1" hangingPunct="1">
              <a:buNone/>
            </a:pPr>
            <a:endParaRPr lang="en-US" altLang="zh-TW" sz="2600" dirty="0">
              <a:ea typeface="新細明體" panose="02020500000000000000" pitchFamily="18" charset="-120"/>
            </a:endParaRPr>
          </a:p>
          <a:p>
            <a:pPr marL="0" indent="0" eaLnBrk="1" hangingPunct="1">
              <a:buNone/>
            </a:pPr>
            <a:r>
              <a:rPr lang="en-US" altLang="zh-TW" sz="2600" dirty="0">
                <a:ea typeface="新細明體" panose="02020500000000000000" pitchFamily="18" charset="-120"/>
              </a:rPr>
              <a:t>which tells us that this is an application of Case 1. Thus, the test statistic is</a:t>
            </a:r>
          </a:p>
          <a:p>
            <a:pPr marL="0" indent="0" eaLnBrk="1" hangingPunct="1">
              <a:buNone/>
            </a:pPr>
            <a:r>
              <a:rPr lang="en-US" altLang="zh-TW" sz="2600" dirty="0">
                <a:ea typeface="新細明體" panose="02020500000000000000" pitchFamily="18" charset="-120"/>
              </a:rPr>
              <a:t>	</a:t>
            </a:r>
          </a:p>
        </p:txBody>
      </p:sp>
      <p:sp>
        <p:nvSpPr>
          <p:cNvPr id="98308" name="AutoShape 4">
            <a:extLst>
              <a:ext uri="{FF2B5EF4-FFF2-40B4-BE49-F238E27FC236}">
                <a16:creationId xmlns:a16="http://schemas.microsoft.com/office/drawing/2014/main" id="{9EC1A2BC-BCAA-45C8-9608-226576217C7E}"/>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IDENTIFY</a:t>
            </a:r>
          </a:p>
        </p:txBody>
      </p:sp>
      <p:sp>
        <p:nvSpPr>
          <p:cNvPr id="98309" name="Rectangle 6">
            <a:extLst>
              <a:ext uri="{FF2B5EF4-FFF2-40B4-BE49-F238E27FC236}">
                <a16:creationId xmlns:a16="http://schemas.microsoft.com/office/drawing/2014/main" id="{1A8377D9-F300-4DEE-A66C-333E23F60555}"/>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98310" name="Rectangle 8">
            <a:extLst>
              <a:ext uri="{FF2B5EF4-FFF2-40B4-BE49-F238E27FC236}">
                <a16:creationId xmlns:a16="http://schemas.microsoft.com/office/drawing/2014/main" id="{C89524E2-171E-4AB7-B8C4-67E159C64113}"/>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98311" name="Rectangle 10">
            <a:extLst>
              <a:ext uri="{FF2B5EF4-FFF2-40B4-BE49-F238E27FC236}">
                <a16:creationId xmlns:a16="http://schemas.microsoft.com/office/drawing/2014/main" id="{C641E320-CEF8-4223-97A0-E6285748DE48}"/>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graphicFrame>
        <p:nvGraphicFramePr>
          <p:cNvPr id="98312" name="Object 9">
            <a:extLst>
              <a:ext uri="{FF2B5EF4-FFF2-40B4-BE49-F238E27FC236}">
                <a16:creationId xmlns:a16="http://schemas.microsoft.com/office/drawing/2014/main" id="{D8CCF5F7-C211-458F-8AAA-ED7E3AA24E8B}"/>
              </a:ext>
            </a:extLst>
          </p:cNvPr>
          <p:cNvGraphicFramePr>
            <a:graphicFrameLocks noChangeAspect="1"/>
          </p:cNvGraphicFramePr>
          <p:nvPr>
            <p:extLst>
              <p:ext uri="{D42A27DB-BD31-4B8C-83A1-F6EECF244321}">
                <p14:modId xmlns:p14="http://schemas.microsoft.com/office/powerpoint/2010/main" val="3301010520"/>
              </p:ext>
            </p:extLst>
          </p:nvPr>
        </p:nvGraphicFramePr>
        <p:xfrm>
          <a:off x="2819400" y="4800600"/>
          <a:ext cx="3048000" cy="1468437"/>
        </p:xfrm>
        <a:graphic>
          <a:graphicData uri="http://schemas.openxmlformats.org/presentationml/2006/ole">
            <mc:AlternateContent xmlns:mc="http://schemas.openxmlformats.org/markup-compatibility/2006">
              <mc:Choice xmlns:v="urn:schemas-microsoft-com:vml" Requires="v">
                <p:oleObj name="Equation" r:id="rId3" imgW="1320227" imgH="634725" progId="Equation.3">
                  <p:embed/>
                </p:oleObj>
              </mc:Choice>
              <mc:Fallback>
                <p:oleObj name="Equation" r:id="rId3" imgW="1320227" imgH="634725"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800600"/>
                        <a:ext cx="3048000"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3" name="Slide Number Placeholder 8">
            <a:extLst>
              <a:ext uri="{FF2B5EF4-FFF2-40B4-BE49-F238E27FC236}">
                <a16:creationId xmlns:a16="http://schemas.microsoft.com/office/drawing/2014/main" id="{11758658-1967-4F4A-9E34-5A4E97943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B5E6DC1-9D2A-48BD-8ABA-4B531B131639}" type="slidenum">
              <a:rPr lang="en-US" altLang="zh-TW" sz="1200">
                <a:latin typeface="Tahoma" panose="020B0604030504040204" pitchFamily="34" charset="0"/>
              </a:rPr>
              <a:pPr>
                <a:spcBef>
                  <a:spcPct val="0"/>
                </a:spcBef>
                <a:buFontTx/>
                <a:buNone/>
              </a:pPr>
              <a:t>72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118CCF1-2D4D-4D31-B04E-3A8A9FF818A7}"/>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13.9</a:t>
            </a:r>
          </a:p>
        </p:txBody>
      </p:sp>
      <p:sp>
        <p:nvSpPr>
          <p:cNvPr id="100355" name="Rectangle 3">
            <a:extLst>
              <a:ext uri="{FF2B5EF4-FFF2-40B4-BE49-F238E27FC236}">
                <a16:creationId xmlns:a16="http://schemas.microsoft.com/office/drawing/2014/main" id="{63EBBD49-33A9-4ACB-B76A-F721CB482F75}"/>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The value of the test statistic is z = 2.90; its p-value is .0019. There is enough evidence to infer that the brightly-colored design is more popular than the simple design. As a result, it is recommended that management switch to the first design.</a:t>
            </a:r>
          </a:p>
        </p:txBody>
      </p:sp>
      <p:sp>
        <p:nvSpPr>
          <p:cNvPr id="100356" name="AutoShape 4">
            <a:extLst>
              <a:ext uri="{FF2B5EF4-FFF2-40B4-BE49-F238E27FC236}">
                <a16:creationId xmlns:a16="http://schemas.microsoft.com/office/drawing/2014/main" id="{811604FC-0439-457B-9259-6B3FAF16C70C}"/>
              </a:ext>
            </a:extLst>
          </p:cNvPr>
          <p:cNvSpPr>
            <a:spLocks noChangeArrowheads="1"/>
          </p:cNvSpPr>
          <p:nvPr/>
        </p:nvSpPr>
        <p:spPr bwMode="auto">
          <a:xfrm>
            <a:off x="77724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INTERPRET</a:t>
            </a:r>
          </a:p>
        </p:txBody>
      </p:sp>
      <p:sp>
        <p:nvSpPr>
          <p:cNvPr id="100357" name="Slide Number Placeholder 4">
            <a:extLst>
              <a:ext uri="{FF2B5EF4-FFF2-40B4-BE49-F238E27FC236}">
                <a16:creationId xmlns:a16="http://schemas.microsoft.com/office/drawing/2014/main" id="{259E36DD-6756-49C8-872B-925109994A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F485E2DC-58BF-426E-835A-4556896E3D79}" type="slidenum">
              <a:rPr lang="en-US" altLang="zh-TW" sz="1200">
                <a:latin typeface="Tahoma" panose="020B0604030504040204" pitchFamily="34" charset="0"/>
              </a:rPr>
              <a:pPr>
                <a:spcBef>
                  <a:spcPct val="0"/>
                </a:spcBef>
                <a:buFontTx/>
                <a:buNone/>
              </a:pPr>
              <a:t>73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B97413EB-D9DB-4423-AC3E-FB4C9A35F7E4}"/>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13.10</a:t>
            </a:r>
          </a:p>
        </p:txBody>
      </p:sp>
      <p:sp>
        <p:nvSpPr>
          <p:cNvPr id="101379" name="Rectangle 3">
            <a:extLst>
              <a:ext uri="{FF2B5EF4-FFF2-40B4-BE49-F238E27FC236}">
                <a16:creationId xmlns:a16="http://schemas.microsoft.com/office/drawing/2014/main" id="{2A40560C-248F-42E4-A917-731088A400B4}"/>
              </a:ext>
            </a:extLst>
          </p:cNvPr>
          <p:cNvSpPr>
            <a:spLocks noGrp="1" noChangeArrowheads="1"/>
          </p:cNvSpPr>
          <p:nvPr>
            <p:ph type="body" idx="1"/>
          </p:nvPr>
        </p:nvSpPr>
        <p:spPr>
          <a:xfrm>
            <a:off x="321733" y="914400"/>
            <a:ext cx="9660467" cy="5486400"/>
          </a:xfrm>
        </p:spPr>
        <p:txBody>
          <a:bodyPr/>
          <a:lstStyle/>
          <a:p>
            <a:pPr marL="0" indent="0" eaLnBrk="1" hangingPunct="1">
              <a:buNone/>
            </a:pPr>
            <a:r>
              <a:rPr lang="en-US" altLang="zh-TW" dirty="0">
                <a:ea typeface="新細明體" panose="02020500000000000000" pitchFamily="18" charset="-120"/>
              </a:rPr>
              <a:t>Suppose in our test marketing of soap packages scenario that instead of just a difference between the two package versions, the brightly colored design had to </a:t>
            </a:r>
            <a:r>
              <a:rPr lang="en-US" altLang="zh-TW" b="1" i="1" dirty="0">
                <a:solidFill>
                  <a:srgbClr val="FF0000"/>
                </a:solidFill>
                <a:ea typeface="新細明體" panose="02020500000000000000" pitchFamily="18" charset="-120"/>
              </a:rPr>
              <a:t>outsell</a:t>
            </a:r>
            <a:r>
              <a:rPr lang="en-US" altLang="zh-TW" dirty="0">
                <a:ea typeface="新細明體" panose="02020500000000000000" pitchFamily="18" charset="-120"/>
              </a:rPr>
              <a:t> the simple design </a:t>
            </a:r>
            <a:r>
              <a:rPr lang="en-US" altLang="zh-TW" b="1" i="1" dirty="0">
                <a:solidFill>
                  <a:srgbClr val="FF0000"/>
                </a:solidFill>
                <a:ea typeface="新細明體" panose="02020500000000000000" pitchFamily="18" charset="-120"/>
              </a:rPr>
              <a:t>by </a:t>
            </a:r>
            <a:r>
              <a:rPr lang="en-US" altLang="zh-TW" b="1" i="1" u="sng" dirty="0">
                <a:solidFill>
                  <a:srgbClr val="FF0000"/>
                </a:solidFill>
                <a:ea typeface="新細明體" panose="02020500000000000000" pitchFamily="18" charset="-120"/>
              </a:rPr>
              <a:t>at least</a:t>
            </a:r>
            <a:r>
              <a:rPr lang="en-US" altLang="zh-TW" b="1" i="1" dirty="0">
                <a:solidFill>
                  <a:srgbClr val="FF0000"/>
                </a:solidFill>
                <a:ea typeface="新細明體" panose="02020500000000000000" pitchFamily="18" charset="-120"/>
              </a:rPr>
              <a:t> 3%</a:t>
            </a:r>
          </a:p>
          <a:p>
            <a:pPr marL="0" indent="0" eaLnBrk="1" hangingPunct="1">
              <a:buNone/>
            </a:pPr>
            <a:endParaRPr lang="en-US" altLang="zh-TW" dirty="0">
              <a:ea typeface="新細明體" panose="02020500000000000000" pitchFamily="18" charset="-120"/>
            </a:endParaRPr>
          </a:p>
        </p:txBody>
      </p:sp>
      <p:sp>
        <p:nvSpPr>
          <p:cNvPr id="101380" name="Slide Number Placeholder 3">
            <a:extLst>
              <a:ext uri="{FF2B5EF4-FFF2-40B4-BE49-F238E27FC236}">
                <a16:creationId xmlns:a16="http://schemas.microsoft.com/office/drawing/2014/main" id="{4F126C36-E00F-43A2-80DA-FE53BBC2FF2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A46CB7D-0CF1-4EB8-82E6-3CA7E5A3BF9D}" type="slidenum">
              <a:rPr lang="en-US" altLang="zh-TW" sz="1200">
                <a:latin typeface="Tahoma" panose="020B0604030504040204" pitchFamily="34" charset="0"/>
              </a:rPr>
              <a:pPr>
                <a:spcBef>
                  <a:spcPct val="0"/>
                </a:spcBef>
                <a:buFontTx/>
                <a:buNone/>
              </a:pPr>
              <a:t>74</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3EF465FF-F9D0-4A7F-98C2-04719AE33A82}"/>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13.10</a:t>
            </a:r>
          </a:p>
        </p:txBody>
      </p:sp>
      <p:sp>
        <p:nvSpPr>
          <p:cNvPr id="102403" name="Rectangle 3">
            <a:extLst>
              <a:ext uri="{FF2B5EF4-FFF2-40B4-BE49-F238E27FC236}">
                <a16:creationId xmlns:a16="http://schemas.microsoft.com/office/drawing/2014/main" id="{72F6D030-53C0-4B75-ACEC-DF05C79EF734}"/>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Our research hypothesis now becomes:</a:t>
            </a:r>
          </a:p>
          <a:p>
            <a:pPr marL="0" indent="0" eaLnBrk="1" hangingPunct="1">
              <a:buNone/>
            </a:pPr>
            <a:r>
              <a:rPr lang="en-US" altLang="zh-TW">
                <a:ea typeface="新細明體" panose="02020500000000000000" pitchFamily="18" charset="-120"/>
              </a:rPr>
              <a:t>	H</a:t>
            </a:r>
            <a:r>
              <a:rPr lang="en-US" altLang="zh-TW" baseline="-25000">
                <a:ea typeface="新細明體" panose="02020500000000000000" pitchFamily="18" charset="-120"/>
              </a:rPr>
              <a:t>1</a:t>
            </a:r>
            <a:r>
              <a:rPr lang="en-US" altLang="zh-TW">
                <a:ea typeface="新細明體" panose="02020500000000000000" pitchFamily="18" charset="-120"/>
              </a:rPr>
              <a:t>: (</a:t>
            </a:r>
            <a:r>
              <a:rPr lang="en-US" altLang="zh-TW" b="1">
                <a:latin typeface="Tahoma" panose="020B0604030504040204" pitchFamily="34" charset="0"/>
                <a:ea typeface="新細明體" panose="02020500000000000000" pitchFamily="18" charset="-120"/>
              </a:rPr>
              <a:t>p</a:t>
            </a:r>
            <a:r>
              <a:rPr lang="en-US" altLang="zh-TW" b="1" baseline="-25000">
                <a:latin typeface="Tahoma" panose="020B0604030504040204" pitchFamily="34" charset="0"/>
                <a:ea typeface="新細明體" panose="02020500000000000000" pitchFamily="18" charset="-120"/>
              </a:rPr>
              <a:t>1</a:t>
            </a:r>
            <a:r>
              <a:rPr lang="en-US" altLang="zh-TW">
                <a:ea typeface="新細明體" panose="02020500000000000000" pitchFamily="18" charset="-120"/>
              </a:rPr>
              <a:t>–</a:t>
            </a:r>
            <a:r>
              <a:rPr lang="en-US" altLang="zh-TW" b="1">
                <a:latin typeface="Tahoma" panose="020B0604030504040204" pitchFamily="34" charset="0"/>
                <a:ea typeface="新細明體" panose="02020500000000000000" pitchFamily="18" charset="-120"/>
              </a:rPr>
              <a:t>p</a:t>
            </a:r>
            <a:r>
              <a:rPr lang="en-US" altLang="zh-TW" b="1" baseline="-25000">
                <a:latin typeface="Tahoma" panose="020B0604030504040204" pitchFamily="34" charset="0"/>
                <a:ea typeface="新細明體" panose="02020500000000000000" pitchFamily="18" charset="-120"/>
              </a:rPr>
              <a:t>2</a:t>
            </a:r>
            <a:r>
              <a:rPr lang="en-US" altLang="zh-TW">
                <a:ea typeface="新細明體" panose="02020500000000000000" pitchFamily="18" charset="-120"/>
              </a:rPr>
              <a:t>) &gt; .03</a:t>
            </a:r>
          </a:p>
          <a:p>
            <a:pPr marL="0" indent="0" eaLnBrk="1" hangingPunct="1">
              <a:buNone/>
            </a:pPr>
            <a:r>
              <a:rPr lang="en-US" altLang="zh-TW">
                <a:ea typeface="新細明體" panose="02020500000000000000" pitchFamily="18" charset="-120"/>
              </a:rPr>
              <a:t>And so our null hypothesis is: H</a:t>
            </a:r>
            <a:r>
              <a:rPr lang="en-US" altLang="zh-TW" baseline="-25000">
                <a:ea typeface="新細明體" panose="02020500000000000000" pitchFamily="18" charset="-120"/>
              </a:rPr>
              <a:t>0</a:t>
            </a:r>
            <a:r>
              <a:rPr lang="en-US" altLang="zh-TW">
                <a:ea typeface="新細明體" panose="02020500000000000000" pitchFamily="18" charset="-120"/>
              </a:rPr>
              <a:t>: (</a:t>
            </a:r>
            <a:r>
              <a:rPr lang="en-US" altLang="zh-TW" b="1">
                <a:latin typeface="Tahoma" panose="020B0604030504040204" pitchFamily="34" charset="0"/>
                <a:ea typeface="新細明體" panose="02020500000000000000" pitchFamily="18" charset="-120"/>
              </a:rPr>
              <a:t>p</a:t>
            </a:r>
            <a:r>
              <a:rPr lang="en-US" altLang="zh-TW" b="1" baseline="-25000">
                <a:latin typeface="Tahoma" panose="020B0604030504040204" pitchFamily="34" charset="0"/>
                <a:ea typeface="新細明體" panose="02020500000000000000" pitchFamily="18" charset="-120"/>
              </a:rPr>
              <a:t>1</a:t>
            </a:r>
            <a:r>
              <a:rPr lang="en-US" altLang="zh-TW">
                <a:ea typeface="新細明體" panose="02020500000000000000" pitchFamily="18" charset="-120"/>
              </a:rPr>
              <a:t>–</a:t>
            </a:r>
            <a:r>
              <a:rPr lang="en-US" altLang="zh-TW" b="1">
                <a:latin typeface="Tahoma" panose="020B0604030504040204" pitchFamily="34" charset="0"/>
                <a:ea typeface="新細明體" panose="02020500000000000000" pitchFamily="18" charset="-120"/>
              </a:rPr>
              <a:t>p</a:t>
            </a:r>
            <a:r>
              <a:rPr lang="en-US" altLang="zh-TW" b="1" baseline="-25000">
                <a:latin typeface="Tahoma" panose="020B0604030504040204" pitchFamily="34" charset="0"/>
                <a:ea typeface="新細明體" panose="02020500000000000000" pitchFamily="18" charset="-120"/>
              </a:rPr>
              <a:t>2</a:t>
            </a:r>
            <a:r>
              <a:rPr lang="en-US" altLang="zh-TW">
                <a:ea typeface="新細明體" panose="02020500000000000000" pitchFamily="18" charset="-120"/>
              </a:rPr>
              <a:t>) = .03</a:t>
            </a:r>
          </a:p>
        </p:txBody>
      </p:sp>
      <p:sp>
        <p:nvSpPr>
          <p:cNvPr id="102404" name="AutoShape 4">
            <a:extLst>
              <a:ext uri="{FF2B5EF4-FFF2-40B4-BE49-F238E27FC236}">
                <a16:creationId xmlns:a16="http://schemas.microsoft.com/office/drawing/2014/main" id="{F4554963-1640-4184-A11C-C931B2FC59B6}"/>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dirty="0">
                <a:latin typeface="Tahoma" panose="020B0604030504040204" pitchFamily="34" charset="0"/>
                <a:ea typeface="新細明體" panose="02020500000000000000" pitchFamily="18" charset="-120"/>
              </a:rPr>
              <a:t>IDENTIFY</a:t>
            </a:r>
          </a:p>
        </p:txBody>
      </p:sp>
      <p:sp>
        <p:nvSpPr>
          <p:cNvPr id="102405" name="Rectangle 5">
            <a:extLst>
              <a:ext uri="{FF2B5EF4-FFF2-40B4-BE49-F238E27FC236}">
                <a16:creationId xmlns:a16="http://schemas.microsoft.com/office/drawing/2014/main" id="{1932B3F1-626C-4587-840B-FAE9ED42A6B1}"/>
              </a:ext>
            </a:extLst>
          </p:cNvPr>
          <p:cNvSpPr>
            <a:spLocks noChangeArrowheads="1"/>
          </p:cNvSpPr>
          <p:nvPr/>
        </p:nvSpPr>
        <p:spPr bwMode="auto">
          <a:xfrm>
            <a:off x="4419600" y="3840955"/>
            <a:ext cx="4343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buFontTx/>
              <a:buNone/>
            </a:pPr>
            <a:r>
              <a:rPr lang="en-US" altLang="zh-TW" sz="1800" dirty="0">
                <a:latin typeface="Tahoma" panose="020B0604030504040204" pitchFamily="34" charset="0"/>
                <a:ea typeface="新細明體" panose="02020500000000000000" pitchFamily="18" charset="-120"/>
              </a:rPr>
              <a:t>Since the r.h.s. of H</a:t>
            </a:r>
            <a:r>
              <a:rPr lang="en-US" altLang="zh-TW" sz="1800" baseline="-25000" dirty="0">
                <a:latin typeface="Tahoma" panose="020B0604030504040204" pitchFamily="34" charset="0"/>
                <a:ea typeface="新細明體" panose="02020500000000000000" pitchFamily="18" charset="-120"/>
              </a:rPr>
              <a:t>0</a:t>
            </a:r>
            <a:r>
              <a:rPr lang="en-US" altLang="zh-TW" sz="1800" dirty="0">
                <a:latin typeface="Tahoma" panose="020B0604030504040204" pitchFamily="34" charset="0"/>
                <a:ea typeface="新細明體" panose="02020500000000000000" pitchFamily="18" charset="-120"/>
              </a:rPr>
              <a:t> is</a:t>
            </a:r>
          </a:p>
          <a:p>
            <a:pPr eaLnBrk="1" hangingPunct="1">
              <a:buFontTx/>
              <a:buNone/>
            </a:pPr>
            <a:r>
              <a:rPr lang="en-US" altLang="zh-TW" sz="1800" b="1" dirty="0">
                <a:solidFill>
                  <a:srgbClr val="0000FF"/>
                </a:solidFill>
                <a:latin typeface="Tahoma" panose="020B0604030504040204" pitchFamily="34" charset="0"/>
                <a:ea typeface="新細明體" panose="02020500000000000000" pitchFamily="18" charset="-120"/>
              </a:rPr>
              <a:t>not zero</a:t>
            </a:r>
            <a:r>
              <a:rPr lang="en-US" altLang="zh-TW" sz="1800" dirty="0">
                <a:latin typeface="Tahoma" panose="020B0604030504040204" pitchFamily="34" charset="0"/>
                <a:ea typeface="新細明體" panose="02020500000000000000" pitchFamily="18" charset="-120"/>
              </a:rPr>
              <a:t>, it’s a “</a:t>
            </a:r>
            <a:r>
              <a:rPr lang="en-US" altLang="zh-TW" sz="1800" b="1" dirty="0">
                <a:latin typeface="Tahoma" panose="020B0604030504040204" pitchFamily="34" charset="0"/>
                <a:ea typeface="新細明體" panose="02020500000000000000" pitchFamily="18" charset="-120"/>
              </a:rPr>
              <a:t>case 2</a:t>
            </a:r>
            <a:r>
              <a:rPr lang="en-US" altLang="zh-TW" sz="1800" dirty="0">
                <a:latin typeface="Tahoma" panose="020B0604030504040204" pitchFamily="34" charset="0"/>
                <a:ea typeface="新細明體" panose="02020500000000000000" pitchFamily="18" charset="-120"/>
              </a:rPr>
              <a:t>” type problem</a:t>
            </a:r>
          </a:p>
        </p:txBody>
      </p:sp>
      <p:sp>
        <p:nvSpPr>
          <p:cNvPr id="102406" name="Oval 6">
            <a:extLst>
              <a:ext uri="{FF2B5EF4-FFF2-40B4-BE49-F238E27FC236}">
                <a16:creationId xmlns:a16="http://schemas.microsoft.com/office/drawing/2014/main" id="{201A48A9-DD57-422D-870B-4A5BF8955046}"/>
              </a:ext>
            </a:extLst>
          </p:cNvPr>
          <p:cNvSpPr>
            <a:spLocks noChangeArrowheads="1"/>
          </p:cNvSpPr>
          <p:nvPr/>
        </p:nvSpPr>
        <p:spPr bwMode="auto">
          <a:xfrm>
            <a:off x="6781800" y="1866900"/>
            <a:ext cx="609600" cy="60960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endParaRPr lang="zh-TW" altLang="zh-TW" sz="1800">
              <a:latin typeface="Arial" panose="020B0604020202020204" pitchFamily="34" charset="0"/>
              <a:ea typeface="新細明體" panose="02020500000000000000" pitchFamily="18" charset="-120"/>
            </a:endParaRPr>
          </a:p>
        </p:txBody>
      </p:sp>
      <p:sp>
        <p:nvSpPr>
          <p:cNvPr id="102407" name="Freeform 7">
            <a:extLst>
              <a:ext uri="{FF2B5EF4-FFF2-40B4-BE49-F238E27FC236}">
                <a16:creationId xmlns:a16="http://schemas.microsoft.com/office/drawing/2014/main" id="{0E0D41E1-DBAC-4C02-9A1C-62327657B54B}"/>
              </a:ext>
            </a:extLst>
          </p:cNvPr>
          <p:cNvSpPr>
            <a:spLocks/>
          </p:cNvSpPr>
          <p:nvPr/>
        </p:nvSpPr>
        <p:spPr bwMode="auto">
          <a:xfrm>
            <a:off x="3251200" y="2513900"/>
            <a:ext cx="3530600" cy="1524699"/>
          </a:xfrm>
          <a:custGeom>
            <a:avLst/>
            <a:gdLst>
              <a:gd name="T0" fmla="*/ 2147483646 w 2224"/>
              <a:gd name="T1" fmla="*/ 2147483646 h 960"/>
              <a:gd name="T2" fmla="*/ 2147483646 w 2224"/>
              <a:gd name="T3" fmla="*/ 2147483646 h 960"/>
              <a:gd name="T4" fmla="*/ 2147483646 w 2224"/>
              <a:gd name="T5" fmla="*/ 0 h 960"/>
              <a:gd name="T6" fmla="*/ 0 60000 65536"/>
              <a:gd name="T7" fmla="*/ 0 60000 65536"/>
              <a:gd name="T8" fmla="*/ 0 60000 65536"/>
              <a:gd name="T9" fmla="*/ 0 w 2224"/>
              <a:gd name="T10" fmla="*/ 0 h 960"/>
              <a:gd name="T11" fmla="*/ 2224 w 2224"/>
              <a:gd name="T12" fmla="*/ 960 h 960"/>
            </a:gdLst>
            <a:ahLst/>
            <a:cxnLst>
              <a:cxn ang="T6">
                <a:pos x="T0" y="T1"/>
              </a:cxn>
              <a:cxn ang="T7">
                <a:pos x="T2" y="T3"/>
              </a:cxn>
              <a:cxn ang="T8">
                <a:pos x="T4" y="T5"/>
              </a:cxn>
            </a:cxnLst>
            <a:rect l="T9" t="T10" r="T11" b="T12"/>
            <a:pathLst>
              <a:path w="2224" h="960">
                <a:moveTo>
                  <a:pt x="688" y="960"/>
                </a:moveTo>
                <a:cubicBezTo>
                  <a:pt x="344" y="824"/>
                  <a:pt x="0" y="688"/>
                  <a:pt x="256" y="528"/>
                </a:cubicBezTo>
                <a:cubicBezTo>
                  <a:pt x="512" y="368"/>
                  <a:pt x="1368" y="184"/>
                  <a:pt x="2224" y="0"/>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08" name="Slide Number Placeholder 7">
            <a:extLst>
              <a:ext uri="{FF2B5EF4-FFF2-40B4-BE49-F238E27FC236}">
                <a16:creationId xmlns:a16="http://schemas.microsoft.com/office/drawing/2014/main" id="{CA6895F8-75F9-423D-B423-63E260723E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153EE22-EC49-4D32-9E62-9430990CCF25}" type="slidenum">
              <a:rPr lang="en-US" altLang="zh-TW" sz="1200">
                <a:latin typeface="Tahoma" panose="020B0604030504040204" pitchFamily="34" charset="0"/>
              </a:rPr>
              <a:pPr>
                <a:spcBef>
                  <a:spcPct val="0"/>
                </a:spcBef>
                <a:buFontTx/>
                <a:buNone/>
              </a:pPr>
              <a:t>75</a:t>
            </a:fld>
            <a:endParaRPr lang="en-US" altLang="zh-TW" sz="1200">
              <a:latin typeface="Tahoma" panose="020B0604030504040204" pitchFamily="34" charset="0"/>
            </a:endParaRPr>
          </a:p>
        </p:txBody>
      </p:sp>
      <p:sp>
        <p:nvSpPr>
          <p:cNvPr id="2" name="矩形 1">
            <a:extLst>
              <a:ext uri="{FF2B5EF4-FFF2-40B4-BE49-F238E27FC236}">
                <a16:creationId xmlns:a16="http://schemas.microsoft.com/office/drawing/2014/main" id="{29437F1F-9364-4D8A-A5AB-2FF24E077C2C}"/>
              </a:ext>
            </a:extLst>
          </p:cNvPr>
          <p:cNvSpPr/>
          <p:nvPr/>
        </p:nvSpPr>
        <p:spPr>
          <a:xfrm>
            <a:off x="1371600" y="5005535"/>
            <a:ext cx="6096000" cy="1384995"/>
          </a:xfrm>
          <a:prstGeom prst="rect">
            <a:avLst/>
          </a:prstGeom>
        </p:spPr>
        <p:txBody>
          <a:bodyPr>
            <a:spAutoFit/>
          </a:bodyPr>
          <a:lstStyle/>
          <a:p>
            <a:pPr lvl="0" eaLnBrk="1" hangingPunct="1">
              <a:spcBef>
                <a:spcPct val="20000"/>
              </a:spcBef>
            </a:pPr>
            <a:r>
              <a:rPr lang="en-US" altLang="zh-TW" sz="2800" kern="0" dirty="0">
                <a:solidFill>
                  <a:srgbClr val="000000"/>
                </a:solidFill>
                <a:latin typeface="Times"/>
                <a:ea typeface="新細明體" panose="02020500000000000000" pitchFamily="18" charset="-120"/>
              </a:rPr>
              <a:t>There is </a:t>
            </a:r>
            <a:r>
              <a:rPr lang="en-US" altLang="zh-TW" sz="2800" b="1" i="1" u="sng" kern="0" dirty="0">
                <a:solidFill>
                  <a:srgbClr val="000000"/>
                </a:solidFill>
                <a:latin typeface="Times"/>
                <a:ea typeface="新細明體" panose="02020500000000000000" pitchFamily="18" charset="-120"/>
              </a:rPr>
              <a:t>not</a:t>
            </a:r>
            <a:r>
              <a:rPr lang="en-US" altLang="zh-TW" sz="2800" kern="0" dirty="0">
                <a:solidFill>
                  <a:srgbClr val="000000"/>
                </a:solidFill>
                <a:latin typeface="Times"/>
                <a:ea typeface="新細明體" panose="02020500000000000000" pitchFamily="18" charset="-120"/>
              </a:rPr>
              <a:t> enough evidence to infer that the brightly colored design outsells the other design by 3% or more.</a:t>
            </a:r>
          </a:p>
        </p:txBody>
      </p:sp>
      <p:sp>
        <p:nvSpPr>
          <p:cNvPr id="3" name="Freeform 7">
            <a:extLst>
              <a:ext uri="{FF2B5EF4-FFF2-40B4-BE49-F238E27FC236}">
                <a16:creationId xmlns:a16="http://schemas.microsoft.com/office/drawing/2014/main" id="{D8C5A6D5-74E8-2542-36D0-2D1772A42970}"/>
              </a:ext>
            </a:extLst>
          </p:cNvPr>
          <p:cNvSpPr>
            <a:spLocks/>
          </p:cNvSpPr>
          <p:nvPr/>
        </p:nvSpPr>
        <p:spPr bwMode="auto">
          <a:xfrm>
            <a:off x="3251200" y="1068889"/>
            <a:ext cx="3530600" cy="1524699"/>
          </a:xfrm>
          <a:custGeom>
            <a:avLst/>
            <a:gdLst>
              <a:gd name="T0" fmla="*/ 2147483646 w 2224"/>
              <a:gd name="T1" fmla="*/ 2147483646 h 960"/>
              <a:gd name="T2" fmla="*/ 2147483646 w 2224"/>
              <a:gd name="T3" fmla="*/ 2147483646 h 960"/>
              <a:gd name="T4" fmla="*/ 2147483646 w 2224"/>
              <a:gd name="T5" fmla="*/ 0 h 960"/>
              <a:gd name="T6" fmla="*/ 0 60000 65536"/>
              <a:gd name="T7" fmla="*/ 0 60000 65536"/>
              <a:gd name="T8" fmla="*/ 0 60000 65536"/>
              <a:gd name="T9" fmla="*/ 0 w 2224"/>
              <a:gd name="T10" fmla="*/ 0 h 960"/>
              <a:gd name="T11" fmla="*/ 2224 w 2224"/>
              <a:gd name="T12" fmla="*/ 960 h 960"/>
            </a:gdLst>
            <a:ahLst/>
            <a:cxnLst>
              <a:cxn ang="T6">
                <a:pos x="T0" y="T1"/>
              </a:cxn>
              <a:cxn ang="T7">
                <a:pos x="T2" y="T3"/>
              </a:cxn>
              <a:cxn ang="T8">
                <a:pos x="T4" y="T5"/>
              </a:cxn>
            </a:cxnLst>
            <a:rect l="T9" t="T10" r="T11" b="T12"/>
            <a:pathLst>
              <a:path w="2224" h="960">
                <a:moveTo>
                  <a:pt x="688" y="960"/>
                </a:moveTo>
                <a:cubicBezTo>
                  <a:pt x="344" y="824"/>
                  <a:pt x="0" y="688"/>
                  <a:pt x="256" y="528"/>
                </a:cubicBezTo>
                <a:cubicBezTo>
                  <a:pt x="512" y="368"/>
                  <a:pt x="1368" y="184"/>
                  <a:pt x="2224" y="0"/>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FDE5890-6D00-43FC-BDF4-16A0FA65BC5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13.11</a:t>
            </a:r>
          </a:p>
        </p:txBody>
      </p:sp>
      <p:sp>
        <p:nvSpPr>
          <p:cNvPr id="111619" name="Rectangle 3">
            <a:extLst>
              <a:ext uri="{FF2B5EF4-FFF2-40B4-BE49-F238E27FC236}">
                <a16:creationId xmlns:a16="http://schemas.microsoft.com/office/drawing/2014/main" id="{4E54D001-373C-447C-8DD6-C624B99F0ADB}"/>
              </a:ext>
            </a:extLst>
          </p:cNvPr>
          <p:cNvSpPr>
            <a:spLocks noGrp="1" noChangeArrowheads="1"/>
          </p:cNvSpPr>
          <p:nvPr>
            <p:ph type="body" sz="half" idx="1"/>
          </p:nvPr>
        </p:nvSpPr>
        <p:spPr>
          <a:xfrm>
            <a:off x="762000" y="990600"/>
            <a:ext cx="8597900" cy="5486400"/>
          </a:xfrm>
        </p:spPr>
        <p:txBody>
          <a:bodyPr/>
          <a:lstStyle/>
          <a:p>
            <a:pPr>
              <a:buFontTx/>
              <a:buNone/>
            </a:pPr>
            <a:r>
              <a:rPr lang="en-US" altLang="zh-TW" dirty="0">
                <a:ea typeface="新細明體" panose="02020500000000000000" pitchFamily="18" charset="-120"/>
              </a:rPr>
              <a:t>To help estimate the difference in profitability, the </a:t>
            </a:r>
          </a:p>
          <a:p>
            <a:pPr>
              <a:buFontTx/>
              <a:buNone/>
            </a:pPr>
            <a:r>
              <a:rPr lang="en-US" altLang="zh-TW" dirty="0">
                <a:ea typeface="新細明體" panose="02020500000000000000" pitchFamily="18" charset="-120"/>
              </a:rPr>
              <a:t>Marketing manager in Examples 13.9 and 13.10 would </a:t>
            </a:r>
          </a:p>
          <a:p>
            <a:pPr>
              <a:buFontTx/>
              <a:buNone/>
            </a:pPr>
            <a:r>
              <a:rPr lang="en-US" altLang="zh-TW" dirty="0">
                <a:ea typeface="新細明體" panose="02020500000000000000" pitchFamily="18" charset="-120"/>
              </a:rPr>
              <a:t>like to estimate the difference between the two </a:t>
            </a:r>
          </a:p>
          <a:p>
            <a:pPr>
              <a:buFontTx/>
              <a:buNone/>
            </a:pPr>
            <a:r>
              <a:rPr lang="en-US" altLang="zh-TW" dirty="0">
                <a:ea typeface="新細明體" panose="02020500000000000000" pitchFamily="18" charset="-120"/>
              </a:rPr>
              <a:t>proportions. A confidence level of 95% is suggested.</a:t>
            </a:r>
          </a:p>
          <a:p>
            <a:pPr eaLnBrk="1" hangingPunct="1">
              <a:buFontTx/>
              <a:buNone/>
            </a:pPr>
            <a:endParaRPr lang="en-US" altLang="zh-TW" sz="2400" dirty="0">
              <a:ea typeface="新細明體" panose="02020500000000000000" pitchFamily="18" charset="-120"/>
            </a:endParaRPr>
          </a:p>
        </p:txBody>
      </p:sp>
      <p:sp>
        <p:nvSpPr>
          <p:cNvPr id="111620" name="Slide Number Placeholder 3">
            <a:extLst>
              <a:ext uri="{FF2B5EF4-FFF2-40B4-BE49-F238E27FC236}">
                <a16:creationId xmlns:a16="http://schemas.microsoft.com/office/drawing/2014/main" id="{D099FEEB-4EE3-4971-BC6E-BCB638CA6C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DA8CA7D-E4FA-40B6-970C-47F87716F217}" type="slidenum">
              <a:rPr lang="en-US" altLang="zh-TW" sz="1200">
                <a:latin typeface="Tahoma" panose="020B0604030504040204" pitchFamily="34" charset="0"/>
              </a:rPr>
              <a:pPr>
                <a:spcBef>
                  <a:spcPct val="0"/>
                </a:spcBef>
                <a:buFontTx/>
                <a:buNone/>
              </a:pPr>
              <a:t>76</a:t>
            </a:fld>
            <a:endParaRPr lang="en-US" altLang="zh-TW" sz="1200">
              <a:latin typeface="Tahoma" panose="020B0604030504040204" pitchFamily="34" charset="0"/>
            </a:endParaRPr>
          </a:p>
        </p:txBody>
      </p:sp>
      <p:sp>
        <p:nvSpPr>
          <p:cNvPr id="2" name="矩形 1">
            <a:extLst>
              <a:ext uri="{FF2B5EF4-FFF2-40B4-BE49-F238E27FC236}">
                <a16:creationId xmlns:a16="http://schemas.microsoft.com/office/drawing/2014/main" id="{104A278B-531E-4BC7-91D2-3814BE288774}"/>
              </a:ext>
            </a:extLst>
          </p:cNvPr>
          <p:cNvSpPr/>
          <p:nvPr/>
        </p:nvSpPr>
        <p:spPr>
          <a:xfrm>
            <a:off x="2590800" y="3761064"/>
            <a:ext cx="6096000" cy="954107"/>
          </a:xfrm>
          <a:prstGeom prst="rect">
            <a:avLst/>
          </a:prstGeom>
        </p:spPr>
        <p:txBody>
          <a:bodyPr>
            <a:spAutoFit/>
          </a:bodyPr>
          <a:lstStyle/>
          <a:p>
            <a:pPr lvl="0" eaLnBrk="1" hangingPunct="1">
              <a:spcBef>
                <a:spcPct val="20000"/>
              </a:spcBef>
            </a:pPr>
            <a:r>
              <a:rPr lang="en-US" altLang="zh-TW" sz="2800" kern="0" dirty="0">
                <a:solidFill>
                  <a:srgbClr val="000000"/>
                </a:solidFill>
                <a:latin typeface="Times"/>
                <a:ea typeface="新細明體" panose="02020500000000000000" pitchFamily="18" charset="-120"/>
              </a:rPr>
              <a:t>The confidence interval estimator for </a:t>
            </a:r>
            <a:r>
              <a:rPr lang="en-US" altLang="zh-TW" sz="2800" b="1" kern="0" dirty="0">
                <a:solidFill>
                  <a:srgbClr val="000000"/>
                </a:solidFill>
                <a:latin typeface="Tahoma" panose="020B0604030504040204" pitchFamily="34" charset="0"/>
                <a:ea typeface="新細明體" panose="02020500000000000000" pitchFamily="18" charset="-120"/>
              </a:rPr>
              <a:t>p</a:t>
            </a:r>
            <a:r>
              <a:rPr lang="en-US" altLang="zh-TW" sz="2800" b="1" kern="0" baseline="-25000" dirty="0">
                <a:solidFill>
                  <a:srgbClr val="000000"/>
                </a:solidFill>
                <a:latin typeface="Tahoma" panose="020B0604030504040204" pitchFamily="34" charset="0"/>
                <a:ea typeface="新細明體" panose="02020500000000000000" pitchFamily="18" charset="-120"/>
              </a:rPr>
              <a:t>1</a:t>
            </a:r>
            <a:r>
              <a:rPr lang="en-US" altLang="zh-TW" sz="2800" kern="0" dirty="0">
                <a:solidFill>
                  <a:srgbClr val="000000"/>
                </a:solidFill>
                <a:latin typeface="Times"/>
                <a:ea typeface="新細明體" panose="02020500000000000000" pitchFamily="18" charset="-120"/>
              </a:rPr>
              <a:t>–</a:t>
            </a:r>
            <a:r>
              <a:rPr lang="en-US" altLang="zh-TW" sz="2800" b="1" kern="0" dirty="0">
                <a:solidFill>
                  <a:srgbClr val="000000"/>
                </a:solidFill>
                <a:latin typeface="Tahoma" panose="020B0604030504040204" pitchFamily="34" charset="0"/>
                <a:ea typeface="新細明體" panose="02020500000000000000" pitchFamily="18" charset="-120"/>
              </a:rPr>
              <a:t>p</a:t>
            </a:r>
            <a:r>
              <a:rPr lang="en-US" altLang="zh-TW" sz="2800" b="1" kern="0" baseline="-25000" dirty="0">
                <a:solidFill>
                  <a:srgbClr val="000000"/>
                </a:solidFill>
                <a:latin typeface="Tahoma" panose="020B0604030504040204" pitchFamily="34" charset="0"/>
                <a:ea typeface="新細明體" panose="02020500000000000000" pitchFamily="18" charset="-120"/>
              </a:rPr>
              <a:t>2</a:t>
            </a:r>
            <a:r>
              <a:rPr lang="en-US" altLang="zh-TW" sz="2800" kern="0" dirty="0">
                <a:solidFill>
                  <a:srgbClr val="000000"/>
                </a:solidFill>
                <a:latin typeface="Times"/>
                <a:ea typeface="新細明體" panose="02020500000000000000" pitchFamily="18" charset="-120"/>
              </a:rPr>
              <a:t> is given by:</a:t>
            </a:r>
          </a:p>
        </p:txBody>
      </p:sp>
      <p:pic>
        <p:nvPicPr>
          <p:cNvPr id="6" name="Picture 5">
            <a:extLst>
              <a:ext uri="{FF2B5EF4-FFF2-40B4-BE49-F238E27FC236}">
                <a16:creationId xmlns:a16="http://schemas.microsoft.com/office/drawing/2014/main" id="{8451127A-85AD-489F-A57A-589220B54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50" y="5105400"/>
            <a:ext cx="4305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44978892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979D909-7118-4215-B1FF-C4E04FF8A69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13-C</a:t>
            </a:r>
          </a:p>
        </p:txBody>
      </p:sp>
      <p:sp>
        <p:nvSpPr>
          <p:cNvPr id="93187" name="Rectangle 3">
            <a:extLst>
              <a:ext uri="{FF2B5EF4-FFF2-40B4-BE49-F238E27FC236}">
                <a16:creationId xmlns:a16="http://schemas.microsoft.com/office/drawing/2014/main" id="{7050BB05-923B-4727-83A8-6EE2BB6C7259}"/>
              </a:ext>
            </a:extLst>
          </p:cNvPr>
          <p:cNvSpPr>
            <a:spLocks noGrp="1" noChangeArrowheads="1"/>
          </p:cNvSpPr>
          <p:nvPr>
            <p:ph type="body" idx="1"/>
          </p:nvPr>
        </p:nvSpPr>
        <p:spPr>
          <a:xfrm>
            <a:off x="321733" y="914400"/>
            <a:ext cx="10498667" cy="5486400"/>
          </a:xfrm>
        </p:spPr>
        <p:txBody>
          <a:bodyPr/>
          <a:lstStyle/>
          <a:p>
            <a:pPr marL="0" indent="0" eaLnBrk="1" hangingPunct="1">
              <a:buNone/>
              <a:defRPr/>
            </a:pPr>
            <a:r>
              <a:rPr lang="en-US" altLang="zh-TW" dirty="0">
                <a:ea typeface="新細明體" panose="02020500000000000000" pitchFamily="18" charset="-120"/>
              </a:rPr>
              <a:t>A firm has classified its customers in two ways:</a:t>
            </a:r>
          </a:p>
          <a:p>
            <a:pPr marL="0" indent="0" eaLnBrk="1" hangingPunct="1">
              <a:buNone/>
              <a:defRPr/>
            </a:pPr>
            <a:endParaRPr lang="en-US" altLang="zh-TW" dirty="0">
              <a:ea typeface="新細明體" panose="02020500000000000000" pitchFamily="18" charset="-120"/>
            </a:endParaRPr>
          </a:p>
          <a:p>
            <a:pPr marL="514350" indent="-514350" eaLnBrk="1" hangingPunct="1">
              <a:buFontTx/>
              <a:buAutoNum type="arabicParenBoth"/>
              <a:defRPr/>
            </a:pPr>
            <a:r>
              <a:rPr lang="en-US" altLang="zh-TW" dirty="0">
                <a:ea typeface="新細明體" panose="02020500000000000000" pitchFamily="18" charset="-120"/>
              </a:rPr>
              <a:t>According to whether the account is overdue and </a:t>
            </a:r>
          </a:p>
          <a:p>
            <a:pPr marL="514350" indent="-514350" eaLnBrk="1" hangingPunct="1">
              <a:buFontTx/>
              <a:buAutoNum type="arabicParenBoth"/>
              <a:defRPr/>
            </a:pPr>
            <a:r>
              <a:rPr lang="en-US" altLang="zh-TW" dirty="0">
                <a:ea typeface="新細明體" panose="02020500000000000000" pitchFamily="18" charset="-120"/>
              </a:rPr>
              <a:t>Whether the account is new (less than 12 months) or old.</a:t>
            </a:r>
          </a:p>
          <a:p>
            <a:pPr marL="0" indent="0" eaLnBrk="1" hangingPunct="1">
              <a:buNone/>
              <a:defRPr/>
            </a:pPr>
            <a:endParaRPr lang="en-US" altLang="zh-TW" dirty="0">
              <a:ea typeface="新細明體" panose="02020500000000000000" pitchFamily="18" charset="-120"/>
            </a:endParaRPr>
          </a:p>
          <a:p>
            <a:pPr marL="0" indent="0" eaLnBrk="1" hangingPunct="1">
              <a:buNone/>
              <a:defRPr/>
            </a:pPr>
            <a:r>
              <a:rPr lang="en-US" altLang="zh-TW" dirty="0">
                <a:ea typeface="新細明體" panose="02020500000000000000" pitchFamily="18" charset="-120"/>
              </a:rPr>
              <a:t>To acquire information about which customers are paying on time and which are overdue, a random sample of 292 customer accounts was drawn.</a:t>
            </a:r>
          </a:p>
          <a:p>
            <a:pPr marL="0" indent="0" eaLnBrk="1" hangingPunct="1">
              <a:buNone/>
              <a:defRPr/>
            </a:pPr>
            <a:endParaRPr lang="en-US" altLang="zh-TW" dirty="0">
              <a:ea typeface="新細明體" panose="02020500000000000000" pitchFamily="18" charset="-120"/>
            </a:endParaRPr>
          </a:p>
          <a:p>
            <a:pPr marL="0" indent="0" eaLnBrk="1" hangingPunct="1">
              <a:buNone/>
              <a:defRPr/>
            </a:pPr>
            <a:endParaRPr lang="en-US" altLang="zh-TW" dirty="0">
              <a:ea typeface="新細明體" panose="02020500000000000000" pitchFamily="18" charset="-120"/>
            </a:endParaRPr>
          </a:p>
        </p:txBody>
      </p:sp>
      <p:sp>
        <p:nvSpPr>
          <p:cNvPr id="105476" name="Slide Number Placeholder 4">
            <a:extLst>
              <a:ext uri="{FF2B5EF4-FFF2-40B4-BE49-F238E27FC236}">
                <a16:creationId xmlns:a16="http://schemas.microsoft.com/office/drawing/2014/main" id="{2B45BD3C-D754-4B68-BBFB-410FE7E41A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AD24C483-E64E-44D5-9EC7-15D7BA5D96DE}" type="slidenum">
              <a:rPr lang="en-US" altLang="zh-TW" sz="1200">
                <a:latin typeface="Tahoma" panose="020B0604030504040204" pitchFamily="34" charset="0"/>
              </a:rPr>
              <a:pPr>
                <a:spcBef>
                  <a:spcPct val="0"/>
                </a:spcBef>
                <a:buFontTx/>
                <a:buNone/>
              </a:pPr>
              <a:t>77</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598E3B7-021A-4D5A-8F80-271AEFED70F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13-C</a:t>
            </a:r>
          </a:p>
        </p:txBody>
      </p:sp>
      <p:sp>
        <p:nvSpPr>
          <p:cNvPr id="106499" name="Rectangle 3">
            <a:extLst>
              <a:ext uri="{FF2B5EF4-FFF2-40B4-BE49-F238E27FC236}">
                <a16:creationId xmlns:a16="http://schemas.microsoft.com/office/drawing/2014/main" id="{4A223620-EAC7-4786-9822-6B3C1BDB15FA}"/>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Each was categorized as a new account (less than 12 months) and old, and whether the customer has paid or is overdue.</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results are summarized below.</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106500" name="Slide Number Placeholder 4">
            <a:extLst>
              <a:ext uri="{FF2B5EF4-FFF2-40B4-BE49-F238E27FC236}">
                <a16:creationId xmlns:a16="http://schemas.microsoft.com/office/drawing/2014/main" id="{E4C4CA01-44AF-4218-B1D7-BA1B45222F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402A541-AC62-4650-89C1-61903FCA8E95}" type="slidenum">
              <a:rPr lang="en-US" altLang="zh-TW" sz="1200">
                <a:latin typeface="Tahoma" panose="020B0604030504040204" pitchFamily="34" charset="0"/>
              </a:rPr>
              <a:pPr>
                <a:spcBef>
                  <a:spcPct val="0"/>
                </a:spcBef>
                <a:buFontTx/>
                <a:buNone/>
              </a:pPr>
              <a:t>78</a:t>
            </a:fld>
            <a:endParaRPr lang="en-US" altLang="zh-TW" sz="1200">
              <a:latin typeface="Tahoma" panose="020B0604030504040204" pitchFamily="34" charset="0"/>
            </a:endParaRPr>
          </a:p>
        </p:txBody>
      </p:sp>
      <p:graphicFrame>
        <p:nvGraphicFramePr>
          <p:cNvPr id="2" name="表格 1">
            <a:extLst>
              <a:ext uri="{FF2B5EF4-FFF2-40B4-BE49-F238E27FC236}">
                <a16:creationId xmlns:a16="http://schemas.microsoft.com/office/drawing/2014/main" id="{D3637CBA-86BA-44C4-8218-5854265FC1A6}"/>
              </a:ext>
            </a:extLst>
          </p:cNvPr>
          <p:cNvGraphicFramePr>
            <a:graphicFrameLocks noGrp="1"/>
          </p:cNvGraphicFramePr>
          <p:nvPr/>
        </p:nvGraphicFramePr>
        <p:xfrm>
          <a:off x="2743201" y="3200400"/>
          <a:ext cx="7158039" cy="1371600"/>
        </p:xfrm>
        <a:graphic>
          <a:graphicData uri="http://schemas.openxmlformats.org/drawingml/2006/table">
            <a:tbl>
              <a:tblPr firstRow="1" bandRow="1">
                <a:tableStyleId>{5C22544A-7EE6-4342-B048-85BDC9FD1C3A}</a:tableStyleId>
              </a:tblPr>
              <a:tblGrid>
                <a:gridCol w="2928289">
                  <a:extLst>
                    <a:ext uri="{9D8B030D-6E8A-4147-A177-3AD203B41FA5}">
                      <a16:colId xmlns:a16="http://schemas.microsoft.com/office/drawing/2014/main" val="1967970041"/>
                    </a:ext>
                  </a:extLst>
                </a:gridCol>
                <a:gridCol w="2114875">
                  <a:extLst>
                    <a:ext uri="{9D8B030D-6E8A-4147-A177-3AD203B41FA5}">
                      <a16:colId xmlns:a16="http://schemas.microsoft.com/office/drawing/2014/main" val="3339757802"/>
                    </a:ext>
                  </a:extLst>
                </a:gridCol>
                <a:gridCol w="2114875">
                  <a:extLst>
                    <a:ext uri="{9D8B030D-6E8A-4147-A177-3AD203B41FA5}">
                      <a16:colId xmlns:a16="http://schemas.microsoft.com/office/drawing/2014/main" val="3021612450"/>
                    </a:ext>
                  </a:extLst>
                </a:gridCol>
              </a:tblGrid>
              <a:tr h="370840">
                <a:tc>
                  <a:txBody>
                    <a:bodyPr/>
                    <a:lstStyle/>
                    <a:p>
                      <a:endParaRPr lang="en-US" sz="24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2400" kern="1200" dirty="0">
                          <a:solidFill>
                            <a:schemeClr val="dk1"/>
                          </a:solidFill>
                          <a:latin typeface="+mn-lt"/>
                          <a:ea typeface="+mn-ea"/>
                          <a:cs typeface="+mn-cs"/>
                        </a:rPr>
                        <a:t>New 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2400" kern="1200" dirty="0">
                          <a:solidFill>
                            <a:schemeClr val="dk1"/>
                          </a:solidFill>
                          <a:latin typeface="+mn-lt"/>
                          <a:ea typeface="+mn-ea"/>
                          <a:cs typeface="+mn-cs"/>
                        </a:rPr>
                        <a:t>Old 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794873"/>
                  </a:ext>
                </a:extLst>
              </a:tr>
              <a:tr h="370840">
                <a:tc>
                  <a:txBody>
                    <a:bodyPr/>
                    <a:lstStyle/>
                    <a:p>
                      <a:r>
                        <a:rPr lang="en-US" sz="2400" dirty="0"/>
                        <a:t>Sample size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2400" kern="1200" dirty="0">
                          <a:solidFill>
                            <a:schemeClr val="dk1"/>
                          </a:solidFill>
                          <a:latin typeface="+mn-lt"/>
                          <a:ea typeface="+mn-ea"/>
                          <a:cs typeface="+mn-cs"/>
                        </a:rPr>
                        <a:t>83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2400" kern="1200" dirty="0">
                          <a:solidFill>
                            <a:schemeClr val="dk1"/>
                          </a:solidFill>
                          <a:latin typeface="+mn-lt"/>
                          <a:ea typeface="+mn-ea"/>
                          <a:cs typeface="+mn-cs"/>
                        </a:rPr>
                        <a:t>209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370947"/>
                  </a:ext>
                </a:extLst>
              </a:tr>
              <a:tr h="370840">
                <a:tc>
                  <a:txBody>
                    <a:bodyPr/>
                    <a:lstStyle/>
                    <a:p>
                      <a:r>
                        <a:rPr lang="en-US" sz="2400" dirty="0"/>
                        <a:t>Overdue account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2400" kern="1200" dirty="0">
                          <a:solidFill>
                            <a:schemeClr val="dk1"/>
                          </a:solidFill>
                          <a:latin typeface="+mn-lt"/>
                          <a:ea typeface="+mn-ea"/>
                          <a:cs typeface="+mn-cs"/>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r>
                        <a:rPr lang="en-US" sz="2400" kern="1200" dirty="0">
                          <a:solidFill>
                            <a:schemeClr val="dk1"/>
                          </a:solidFill>
                          <a:latin typeface="+mn-lt"/>
                          <a:ea typeface="+mn-ea"/>
                          <a:cs typeface="+mn-cs"/>
                        </a:rPr>
                        <a:t>49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7136614"/>
                  </a:ext>
                </a:extLst>
              </a:tr>
            </a:tbl>
          </a:graphicData>
        </a:graphic>
      </p:graphicFrame>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0598E3B7-021A-4D5A-8F80-271AEFED70F9}"/>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13-C</a:t>
            </a:r>
          </a:p>
        </p:txBody>
      </p:sp>
      <mc:AlternateContent xmlns:mc="http://schemas.openxmlformats.org/markup-compatibility/2006" xmlns:a14="http://schemas.microsoft.com/office/drawing/2010/main">
        <mc:Choice Requires="a14">
          <p:sp>
            <p:nvSpPr>
              <p:cNvPr id="106499" name="Rectangle 3">
                <a:extLst>
                  <a:ext uri="{FF2B5EF4-FFF2-40B4-BE49-F238E27FC236}">
                    <a16:creationId xmlns:a16="http://schemas.microsoft.com/office/drawing/2014/main" id="{4A223620-EAC7-4786-9822-6B3C1BDB15FA}"/>
                  </a:ext>
                </a:extLst>
              </p:cNvPr>
              <p:cNvSpPr>
                <a:spLocks noGrp="1" noChangeArrowheads="1"/>
              </p:cNvSpPr>
              <p:nvPr>
                <p:ph type="body" idx="1"/>
              </p:nvPr>
            </p:nvSpPr>
            <p:spPr/>
            <p:txBody>
              <a:bodyPr/>
              <a:lstStyle/>
              <a:p>
                <a:pPr marL="0" indent="0" eaLnBrk="1" hangingPunct="1">
                  <a:buNone/>
                </a:pPr>
                <a:r>
                  <a:rPr lang="en-US" altLang="zh-TW" dirty="0">
                    <a:ea typeface="新細明體" panose="02020500000000000000" pitchFamily="18" charset="-120"/>
                  </a:rPr>
                  <a:t>Because we want to know if the new and old customer differ? The alternative hypothesis is,</a:t>
                </a:r>
              </a:p>
              <a:p>
                <a:pPr marL="0" indent="0" eaLnBrk="1" hangingPunct="1">
                  <a:buNone/>
                </a:pPr>
                <a:endParaRPr lang="en-US" altLang="zh-TW" dirty="0">
                  <a:ea typeface="新細明體" panose="02020500000000000000" pitchFamily="18" charset="-120"/>
                </a:endParaRPr>
              </a:p>
              <a:p>
                <a:pPr marL="0" indent="0" algn="ctr" eaLnBrk="1" hangingPunct="1">
                  <a:buNone/>
                </a:pPr>
                <a:r>
                  <a:rPr lang="en-US" altLang="zh-TW" dirty="0">
                    <a:ea typeface="新細明體" panose="02020500000000000000" pitchFamily="18" charset="-120"/>
                  </a:rPr>
                  <a:t>H</a:t>
                </a:r>
                <a:r>
                  <a:rPr lang="en-US" altLang="zh-TW" baseline="-25000" dirty="0">
                    <a:ea typeface="新細明體" panose="02020500000000000000" pitchFamily="18" charset="-120"/>
                  </a:rPr>
                  <a:t>1</a:t>
                </a:r>
                <a:r>
                  <a:rPr lang="en-US" altLang="zh-TW" dirty="0">
                    <a:ea typeface="新細明體" panose="02020500000000000000" pitchFamily="18" charset="-120"/>
                  </a:rPr>
                  <a:t>: </a:t>
                </a:r>
                <a14:m>
                  <m:oMath xmlns:m="http://schemas.openxmlformats.org/officeDocument/2006/math">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𝑝</m:t>
                        </m:r>
                      </m:e>
                      <m:sub>
                        <m:r>
                          <a:rPr lang="en-US" altLang="zh-TW" b="0" i="1" smtClean="0">
                            <a:latin typeface="Cambria Math" panose="02040503050406030204" pitchFamily="18" charset="0"/>
                            <a:ea typeface="新細明體" panose="02020500000000000000" pitchFamily="18" charset="-120"/>
                          </a:rPr>
                          <m:t>1</m:t>
                        </m:r>
                      </m:sub>
                    </m:sSub>
                    <m:r>
                      <a:rPr lang="en-US" altLang="zh-TW" b="0" i="1" smtClean="0">
                        <a:latin typeface="Cambria Math" panose="02040503050406030204" pitchFamily="18" charset="0"/>
                        <a:ea typeface="新細明體" panose="02020500000000000000" pitchFamily="18" charset="-120"/>
                      </a:rPr>
                      <m:t>−</m:t>
                    </m:r>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𝑝</m:t>
                        </m:r>
                      </m:e>
                      <m:sub>
                        <m:r>
                          <a:rPr lang="en-US" altLang="zh-TW" b="0" i="1" smtClean="0">
                            <a:latin typeface="Cambria Math" panose="02040503050406030204" pitchFamily="18" charset="0"/>
                            <a:ea typeface="新細明體" panose="02020500000000000000" pitchFamily="18" charset="-120"/>
                          </a:rPr>
                          <m:t>2</m:t>
                        </m:r>
                      </m:sub>
                    </m:sSub>
                    <m:r>
                      <a:rPr lang="en-US" altLang="zh-TW" i="1">
                        <a:latin typeface="Cambria Math" panose="02040503050406030204" pitchFamily="18" charset="0"/>
                        <a:ea typeface="新細明體" panose="02020500000000000000" pitchFamily="18" charset="-120"/>
                      </a:rPr>
                      <m:t>≠</m:t>
                    </m:r>
                    <m:r>
                      <a:rPr lang="en-US" altLang="zh-TW" b="0" i="1" smtClean="0">
                        <a:latin typeface="Cambria Math" panose="02040503050406030204" pitchFamily="18" charset="0"/>
                        <a:ea typeface="新細明體" panose="02020500000000000000" pitchFamily="18" charset="-120"/>
                      </a:rPr>
                      <m:t>0</m:t>
                    </m:r>
                  </m:oMath>
                </a14:m>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 the null hypothesis is,</a:t>
                </a:r>
              </a:p>
              <a:p>
                <a:pPr marL="0" indent="0" eaLnBrk="1" hangingPunct="1">
                  <a:buNone/>
                </a:pPr>
                <a:endParaRPr lang="en-US" altLang="zh-TW" dirty="0">
                  <a:ea typeface="新細明體" panose="02020500000000000000" pitchFamily="18" charset="-120"/>
                </a:endParaRPr>
              </a:p>
              <a:p>
                <a:pPr marL="0" indent="0" algn="ctr" eaLnBrk="1" hangingPunct="1">
                  <a:buNone/>
                </a:pPr>
                <a:r>
                  <a:rPr lang="en-US" altLang="zh-TW">
                    <a:ea typeface="新細明體" panose="02020500000000000000" pitchFamily="18" charset="-120"/>
                  </a:rPr>
                  <a:t>H</a:t>
                </a:r>
                <a:r>
                  <a:rPr lang="en-US" altLang="zh-TW" baseline="-25000" dirty="0">
                    <a:ea typeface="新細明體" panose="02020500000000000000" pitchFamily="18" charset="-120"/>
                  </a:rPr>
                  <a:t>0</a:t>
                </a:r>
                <a:r>
                  <a:rPr lang="en-US" altLang="zh-TW">
                    <a:ea typeface="新細明體" panose="02020500000000000000" pitchFamily="18" charset="-120"/>
                  </a:rPr>
                  <a:t>: </a:t>
                </a:r>
                <a14:m>
                  <m:oMath xmlns:m="http://schemas.openxmlformats.org/officeDocument/2006/math">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𝑝</m:t>
                        </m:r>
                      </m:e>
                      <m:sub>
                        <m:r>
                          <a:rPr lang="en-US" altLang="zh-TW" i="1">
                            <a:latin typeface="Cambria Math" panose="02040503050406030204" pitchFamily="18" charset="0"/>
                            <a:ea typeface="新細明體" panose="02020500000000000000" pitchFamily="18" charset="-120"/>
                          </a:rPr>
                          <m:t>1</m:t>
                        </m:r>
                      </m:sub>
                    </m:sSub>
                    <m:r>
                      <a:rPr lang="en-US" altLang="zh-TW" i="1">
                        <a:latin typeface="Cambria Math" panose="02040503050406030204" pitchFamily="18" charset="0"/>
                        <a:ea typeface="新細明體" panose="02020500000000000000" pitchFamily="18" charset="-120"/>
                      </a:rPr>
                      <m:t>−</m:t>
                    </m:r>
                    <m:sSub>
                      <m:sSubPr>
                        <m:ctrlPr>
                          <a:rPr lang="en-US" altLang="zh-TW" i="1">
                            <a:latin typeface="Cambria Math" panose="02040503050406030204" pitchFamily="18" charset="0"/>
                            <a:ea typeface="新細明體" panose="02020500000000000000" pitchFamily="18" charset="-120"/>
                          </a:rPr>
                        </m:ctrlPr>
                      </m:sSubPr>
                      <m:e>
                        <m:r>
                          <a:rPr lang="en-US" altLang="zh-TW" i="1">
                            <a:latin typeface="Cambria Math" panose="02040503050406030204" pitchFamily="18" charset="0"/>
                            <a:ea typeface="新細明體" panose="02020500000000000000" pitchFamily="18" charset="-120"/>
                          </a:rPr>
                          <m:t>𝑝</m:t>
                        </m:r>
                      </m:e>
                      <m:sub>
                        <m:r>
                          <a:rPr lang="en-US" altLang="zh-TW" i="1">
                            <a:latin typeface="Cambria Math" panose="02040503050406030204" pitchFamily="18" charset="0"/>
                            <a:ea typeface="新細明體" panose="02020500000000000000" pitchFamily="18" charset="-120"/>
                          </a:rPr>
                          <m:t>2</m:t>
                        </m:r>
                      </m:sub>
                    </m:sSub>
                    <m:r>
                      <a:rPr lang="en-US" altLang="zh-TW" b="0" i="1" smtClean="0">
                        <a:latin typeface="Cambria Math" panose="02040503050406030204" pitchFamily="18" charset="0"/>
                        <a:ea typeface="新細明體" panose="02020500000000000000" pitchFamily="18" charset="-120"/>
                      </a:rPr>
                      <m:t>=</m:t>
                    </m:r>
                    <m:r>
                      <a:rPr lang="en-US" altLang="zh-TW" i="1">
                        <a:latin typeface="Cambria Math" panose="02040503050406030204" pitchFamily="18" charset="0"/>
                        <a:ea typeface="新細明體" panose="02020500000000000000" pitchFamily="18" charset="-120"/>
                      </a:rPr>
                      <m:t>0</m:t>
                    </m:r>
                  </m:oMath>
                </a14:m>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test statistic </a:t>
                </a:r>
                <a14:m>
                  <m:oMath xmlns:m="http://schemas.openxmlformats.org/officeDocument/2006/math">
                    <m:r>
                      <a:rPr lang="en-US" altLang="zh-TW" i="1">
                        <a:latin typeface="Cambria Math" panose="02040503050406030204" pitchFamily="18" charset="0"/>
                        <a:ea typeface="新細明體" panose="02020500000000000000" pitchFamily="18" charset="-120"/>
                      </a:rPr>
                      <m:t>𝑧</m:t>
                    </m:r>
                    <m:r>
                      <a:rPr lang="en-US" altLang="zh-TW" i="1">
                        <a:latin typeface="Cambria Math" panose="02040503050406030204" pitchFamily="18" charset="0"/>
                        <a:ea typeface="新細明體" panose="02020500000000000000" pitchFamily="18" charset="-120"/>
                      </a:rPr>
                      <m:t> </m:t>
                    </m:r>
                  </m:oMath>
                </a14:m>
                <a:r>
                  <a:rPr lang="en-US" altLang="zh-TW" dirty="0">
                    <a:ea typeface="新細明體" panose="02020500000000000000" pitchFamily="18" charset="-120"/>
                  </a:rPr>
                  <a:t>is:</a:t>
                </a:r>
              </a:p>
              <a:p>
                <a:pPr marL="0" indent="0" eaLnBrk="1" hangingPunct="1">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新細明體" panose="02020500000000000000" pitchFamily="18" charset="-120"/>
                        </a:rPr>
                        <m:t>𝑧</m:t>
                      </m:r>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sSub>
                            <m:sSubPr>
                              <m:ctrlPr>
                                <a:rPr lang="en-US" altLang="zh-TW" b="0" i="1" dirty="0" smtClean="0">
                                  <a:latin typeface="Cambria Math" panose="02040503050406030204" pitchFamily="18" charset="0"/>
                                  <a:ea typeface="新細明體" panose="02020500000000000000" pitchFamily="18" charset="-120"/>
                                </a:rPr>
                              </m:ctrlPr>
                            </m:sSubPr>
                            <m:e>
                              <m:r>
                                <a:rPr lang="en-US" altLang="zh-TW" b="0" i="1" dirty="0" smtClean="0">
                                  <a:latin typeface="Cambria Math" panose="02040503050406030204" pitchFamily="18" charset="0"/>
                                  <a:ea typeface="新細明體" panose="02020500000000000000" pitchFamily="18" charset="-120"/>
                                </a:rPr>
                                <m:t>(</m:t>
                              </m:r>
                              <m:acc>
                                <m:accPr>
                                  <m:chr m:val="̂"/>
                                  <m:ctrlPr>
                                    <a:rPr lang="en-US" altLang="zh-TW" b="0" i="1" dirty="0" smtClean="0">
                                      <a:latin typeface="Cambria Math" panose="02040503050406030204" pitchFamily="18" charset="0"/>
                                      <a:ea typeface="新細明體" panose="02020500000000000000" pitchFamily="18" charset="-120"/>
                                    </a:rPr>
                                  </m:ctrlPr>
                                </m:accPr>
                                <m:e>
                                  <m:r>
                                    <a:rPr lang="en-US" altLang="zh-TW" b="0" i="1" dirty="0" smtClean="0">
                                      <a:latin typeface="Cambria Math" panose="02040503050406030204" pitchFamily="18" charset="0"/>
                                      <a:ea typeface="新細明體" panose="02020500000000000000" pitchFamily="18" charset="-120"/>
                                    </a:rPr>
                                    <m:t>𝑝</m:t>
                                  </m:r>
                                </m:e>
                              </m:acc>
                            </m:e>
                            <m:sub>
                              <m:r>
                                <a:rPr lang="en-US" altLang="zh-TW" b="0" i="1" dirty="0" smtClean="0">
                                  <a:latin typeface="Cambria Math" panose="02040503050406030204" pitchFamily="18" charset="0"/>
                                  <a:ea typeface="新細明體" panose="02020500000000000000" pitchFamily="18" charset="-120"/>
                                </a:rPr>
                                <m:t>1</m:t>
                              </m:r>
                            </m:sub>
                          </m:sSub>
                          <m:r>
                            <a:rPr lang="en-US" altLang="zh-TW" b="0" i="1" dirty="0" smtClean="0">
                              <a:latin typeface="Cambria Math" panose="02040503050406030204" pitchFamily="18" charset="0"/>
                              <a:ea typeface="新細明體" panose="02020500000000000000" pitchFamily="18" charset="-120"/>
                            </a:rPr>
                            <m:t>−</m:t>
                          </m:r>
                          <m:sSub>
                            <m:sSubPr>
                              <m:ctrlPr>
                                <a:rPr lang="en-US" altLang="zh-TW" i="1" dirty="0" smtClean="0">
                                  <a:latin typeface="Cambria Math" panose="02040503050406030204" pitchFamily="18" charset="0"/>
                                  <a:ea typeface="新細明體" panose="02020500000000000000" pitchFamily="18" charset="-120"/>
                                </a:rPr>
                              </m:ctrlPr>
                            </m:sSubPr>
                            <m:e>
                              <m:acc>
                                <m:accPr>
                                  <m:chr m:val="̂"/>
                                  <m:ctrlPr>
                                    <a:rPr lang="en-US" altLang="zh-TW" i="1" dirty="0">
                                      <a:latin typeface="Cambria Math" panose="02040503050406030204" pitchFamily="18" charset="0"/>
                                      <a:ea typeface="新細明體" panose="02020500000000000000" pitchFamily="18" charset="-120"/>
                                    </a:rPr>
                                  </m:ctrlPr>
                                </m:accPr>
                                <m:e>
                                  <m:r>
                                    <a:rPr lang="en-US" altLang="zh-TW" i="1" dirty="0">
                                      <a:latin typeface="Cambria Math" panose="02040503050406030204" pitchFamily="18" charset="0"/>
                                      <a:ea typeface="新細明體" panose="02020500000000000000" pitchFamily="18" charset="-120"/>
                                    </a:rPr>
                                    <m:t>𝑝</m:t>
                                  </m:r>
                                </m:e>
                              </m:acc>
                            </m:e>
                            <m:sub>
                              <m:r>
                                <a:rPr lang="en-US" altLang="zh-TW" b="0" i="1" dirty="0" smtClean="0">
                                  <a:latin typeface="Cambria Math" panose="02040503050406030204" pitchFamily="18" charset="0"/>
                                  <a:ea typeface="新細明體" panose="02020500000000000000" pitchFamily="18" charset="-120"/>
                                </a:rPr>
                                <m:t>2</m:t>
                              </m:r>
                            </m:sub>
                          </m:sSub>
                          <m:r>
                            <a:rPr lang="en-US" altLang="zh-TW" b="0" i="1" dirty="0" smtClean="0">
                              <a:latin typeface="Cambria Math" panose="02040503050406030204" pitchFamily="18" charset="0"/>
                              <a:ea typeface="新細明體" panose="02020500000000000000" pitchFamily="18" charset="-120"/>
                            </a:rPr>
                            <m:t>)</m:t>
                          </m:r>
                        </m:num>
                        <m:den>
                          <m:rad>
                            <m:radPr>
                              <m:degHide m:val="on"/>
                              <m:ctrlPr>
                                <a:rPr lang="en-US" altLang="zh-TW" b="0" i="1" smtClean="0">
                                  <a:latin typeface="Cambria Math" panose="02040503050406030204" pitchFamily="18" charset="0"/>
                                  <a:ea typeface="新細明體" panose="02020500000000000000" pitchFamily="18" charset="-120"/>
                                </a:rPr>
                              </m:ctrlPr>
                            </m:radPr>
                            <m:deg/>
                            <m:e>
                              <m:acc>
                                <m:accPr>
                                  <m:chr m:val="̂"/>
                                  <m:ctrlPr>
                                    <a:rPr lang="en-US" altLang="zh-TW" b="0" i="1" smtClean="0">
                                      <a:latin typeface="Cambria Math" panose="02040503050406030204" pitchFamily="18" charset="0"/>
                                      <a:ea typeface="新細明體" panose="02020500000000000000" pitchFamily="18" charset="-120"/>
                                    </a:rPr>
                                  </m:ctrlPr>
                                </m:accPr>
                                <m:e>
                                  <m:r>
                                    <a:rPr lang="en-US" altLang="zh-TW" b="0" i="1" smtClean="0">
                                      <a:latin typeface="Cambria Math" panose="02040503050406030204" pitchFamily="18" charset="0"/>
                                      <a:ea typeface="新細明體" panose="02020500000000000000" pitchFamily="18" charset="-120"/>
                                    </a:rPr>
                                    <m:t>𝑝</m:t>
                                  </m:r>
                                </m:e>
                              </m:acc>
                              <m:d>
                                <m:dPr>
                                  <m:ctrlPr>
                                    <a:rPr lang="en-US" altLang="zh-TW" b="0" i="1" smtClean="0">
                                      <a:latin typeface="Cambria Math" panose="02040503050406030204" pitchFamily="18" charset="0"/>
                                      <a:ea typeface="新細明體" panose="02020500000000000000" pitchFamily="18" charset="-120"/>
                                    </a:rPr>
                                  </m:ctrlPr>
                                </m:dPr>
                                <m:e>
                                  <m:r>
                                    <a:rPr lang="en-US" altLang="zh-TW" b="0" i="1" smtClean="0">
                                      <a:latin typeface="Cambria Math" panose="02040503050406030204" pitchFamily="18" charset="0"/>
                                      <a:ea typeface="新細明體" panose="02020500000000000000" pitchFamily="18" charset="-120"/>
                                    </a:rPr>
                                    <m:t>1−</m:t>
                                  </m:r>
                                  <m:acc>
                                    <m:accPr>
                                      <m:chr m:val="̂"/>
                                      <m:ctrlPr>
                                        <a:rPr lang="en-US" altLang="zh-TW" b="0" i="1" smtClean="0">
                                          <a:latin typeface="Cambria Math" panose="02040503050406030204" pitchFamily="18" charset="0"/>
                                          <a:ea typeface="新細明體" panose="02020500000000000000" pitchFamily="18" charset="-120"/>
                                        </a:rPr>
                                      </m:ctrlPr>
                                    </m:accPr>
                                    <m:e>
                                      <m:r>
                                        <a:rPr lang="en-US" altLang="zh-TW" b="0" i="1" smtClean="0">
                                          <a:latin typeface="Cambria Math" panose="02040503050406030204" pitchFamily="18" charset="0"/>
                                          <a:ea typeface="新細明體" panose="02020500000000000000" pitchFamily="18" charset="-120"/>
                                        </a:rPr>
                                        <m:t>𝑝</m:t>
                                      </m:r>
                                    </m:e>
                                  </m:acc>
                                </m:e>
                              </m:d>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1</m:t>
                                  </m:r>
                                </m:num>
                                <m:den>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𝑛</m:t>
                                      </m:r>
                                    </m:e>
                                    <m:sub>
                                      <m:r>
                                        <a:rPr lang="en-US" altLang="zh-TW" b="0" i="1" smtClean="0">
                                          <a:latin typeface="Cambria Math" panose="02040503050406030204" pitchFamily="18" charset="0"/>
                                          <a:ea typeface="新細明體" panose="02020500000000000000" pitchFamily="18" charset="-120"/>
                                        </a:rPr>
                                        <m:t>1</m:t>
                                      </m:r>
                                    </m:sub>
                                  </m:sSub>
                                </m:den>
                              </m:f>
                              <m:r>
                                <a:rPr lang="en-US" altLang="zh-TW" b="0" i="1" smtClean="0">
                                  <a:latin typeface="Cambria Math" panose="02040503050406030204" pitchFamily="18" charset="0"/>
                                  <a:ea typeface="新細明體" panose="02020500000000000000" pitchFamily="18" charset="-120"/>
                                </a:rPr>
                                <m:t>+</m:t>
                              </m:r>
                              <m:f>
                                <m:fPr>
                                  <m:ctrlPr>
                                    <a:rPr lang="en-US" altLang="zh-TW" b="0" i="1" smtClean="0">
                                      <a:latin typeface="Cambria Math" panose="02040503050406030204" pitchFamily="18" charset="0"/>
                                      <a:ea typeface="新細明體" panose="02020500000000000000" pitchFamily="18" charset="-120"/>
                                    </a:rPr>
                                  </m:ctrlPr>
                                </m:fPr>
                                <m:num>
                                  <m:r>
                                    <a:rPr lang="en-US" altLang="zh-TW" b="0" i="1" smtClean="0">
                                      <a:latin typeface="Cambria Math" panose="02040503050406030204" pitchFamily="18" charset="0"/>
                                      <a:ea typeface="新細明體" panose="02020500000000000000" pitchFamily="18" charset="-120"/>
                                    </a:rPr>
                                    <m:t>1</m:t>
                                  </m:r>
                                </m:num>
                                <m:den>
                                  <m:sSub>
                                    <m:sSubPr>
                                      <m:ctrlPr>
                                        <a:rPr lang="en-US" altLang="zh-TW" b="0" i="1" smtClean="0">
                                          <a:latin typeface="Cambria Math" panose="02040503050406030204" pitchFamily="18" charset="0"/>
                                          <a:ea typeface="新細明體" panose="02020500000000000000" pitchFamily="18" charset="-120"/>
                                        </a:rPr>
                                      </m:ctrlPr>
                                    </m:sSubPr>
                                    <m:e>
                                      <m:r>
                                        <a:rPr lang="en-US" altLang="zh-TW" b="0" i="1" smtClean="0">
                                          <a:latin typeface="Cambria Math" panose="02040503050406030204" pitchFamily="18" charset="0"/>
                                          <a:ea typeface="新細明體" panose="02020500000000000000" pitchFamily="18" charset="-120"/>
                                        </a:rPr>
                                        <m:t>𝑛</m:t>
                                      </m:r>
                                    </m:e>
                                    <m:sub>
                                      <m:r>
                                        <a:rPr lang="en-US" altLang="zh-TW" b="0" i="1" smtClean="0">
                                          <a:latin typeface="Cambria Math" panose="02040503050406030204" pitchFamily="18" charset="0"/>
                                          <a:ea typeface="新細明體" panose="02020500000000000000" pitchFamily="18" charset="-120"/>
                                        </a:rPr>
                                        <m:t>2</m:t>
                                      </m:r>
                                    </m:sub>
                                  </m:sSub>
                                </m:den>
                              </m:f>
                              <m:r>
                                <a:rPr lang="en-US" altLang="zh-TW" b="0" i="1" smtClean="0">
                                  <a:latin typeface="Cambria Math" panose="02040503050406030204" pitchFamily="18" charset="0"/>
                                  <a:ea typeface="新細明體" panose="02020500000000000000" pitchFamily="18" charset="-120"/>
                                </a:rPr>
                                <m:t>]</m:t>
                              </m:r>
                            </m:e>
                          </m:rad>
                        </m:den>
                      </m:f>
                    </m:oMath>
                  </m:oMathPara>
                </a14:m>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mc:Choice>
        <mc:Fallback xmlns="">
          <p:sp>
            <p:nvSpPr>
              <p:cNvPr id="106499" name="Rectangle 3">
                <a:extLst>
                  <a:ext uri="{FF2B5EF4-FFF2-40B4-BE49-F238E27FC236}">
                    <a16:creationId xmlns:a16="http://schemas.microsoft.com/office/drawing/2014/main" id="{4A223620-EAC7-4786-9822-6B3C1BDB15FA}"/>
                  </a:ext>
                </a:extLst>
              </p:cNvPr>
              <p:cNvSpPr>
                <a:spLocks noGrp="1" noRot="1" noChangeAspect="1" noMove="1" noResize="1" noEditPoints="1" noAdjustHandles="1" noChangeArrowheads="1" noChangeShapeType="1" noTextEdit="1"/>
              </p:cNvSpPr>
              <p:nvPr>
                <p:ph type="body" idx="1"/>
              </p:nvPr>
            </p:nvSpPr>
            <p:spPr>
              <a:blipFill>
                <a:blip r:embed="rId3"/>
                <a:stretch>
                  <a:fillRect l="-1079" t="-1111"/>
                </a:stretch>
              </a:blipFill>
            </p:spPr>
            <p:txBody>
              <a:bodyPr/>
              <a:lstStyle/>
              <a:p>
                <a:r>
                  <a:rPr lang="zh-TW" altLang="en-US">
                    <a:noFill/>
                  </a:rPr>
                  <a:t> </a:t>
                </a:r>
              </a:p>
            </p:txBody>
          </p:sp>
        </mc:Fallback>
      </mc:AlternateContent>
      <p:sp>
        <p:nvSpPr>
          <p:cNvPr id="106500" name="Slide Number Placeholder 4">
            <a:extLst>
              <a:ext uri="{FF2B5EF4-FFF2-40B4-BE49-F238E27FC236}">
                <a16:creationId xmlns:a16="http://schemas.microsoft.com/office/drawing/2014/main" id="{E4C4CA01-44AF-4218-B1D7-BA1B45222F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5402A541-AC62-4650-89C1-61903FCA8E95}" type="slidenum">
              <a:rPr lang="en-US" altLang="zh-TW" sz="1200">
                <a:latin typeface="Tahoma" panose="020B0604030504040204" pitchFamily="34" charset="0"/>
              </a:rPr>
              <a:pPr>
                <a:spcBef>
                  <a:spcPct val="0"/>
                </a:spcBef>
                <a:buFontTx/>
                <a:buNone/>
              </a:pPr>
              <a:t>79</a:t>
            </a:fld>
            <a:endParaRPr lang="en-US" altLang="zh-TW" sz="1200">
              <a:latin typeface="Tahoma" panose="020B0604030504040204" pitchFamily="34" charset="0"/>
            </a:endParaRPr>
          </a:p>
        </p:txBody>
      </p:sp>
      <p:sp>
        <p:nvSpPr>
          <p:cNvPr id="6" name="AutoShape 4">
            <a:extLst>
              <a:ext uri="{FF2B5EF4-FFF2-40B4-BE49-F238E27FC236}">
                <a16:creationId xmlns:a16="http://schemas.microsoft.com/office/drawing/2014/main" id="{F326F244-B5E7-4000-9FE9-5E75BACA04B1}"/>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dirty="0">
                <a:latin typeface="Tahoma" panose="020B0604030504040204" pitchFamily="34" charset="0"/>
                <a:ea typeface="新細明體" panose="02020500000000000000" pitchFamily="18" charset="-120"/>
              </a:rPr>
              <a:t>IDENTIFY</a:t>
            </a:r>
          </a:p>
        </p:txBody>
      </p:sp>
    </p:spTree>
    <p:custDataLst>
      <p:tags r:id="rId1"/>
    </p:custDataLst>
    <p:extLst>
      <p:ext uri="{BB962C8B-B14F-4D97-AF65-F5344CB8AC3E}">
        <p14:creationId xmlns:p14="http://schemas.microsoft.com/office/powerpoint/2010/main" val="13373193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a:extLst>
              <a:ext uri="{FF2B5EF4-FFF2-40B4-BE49-F238E27FC236}">
                <a16:creationId xmlns:a16="http://schemas.microsoft.com/office/drawing/2014/main" id="{9EF95317-6A5A-4FF5-B314-A6D77F9615A5}"/>
              </a:ext>
            </a:extLst>
          </p:cNvPr>
          <p:cNvSpPr>
            <a:spLocks noGrp="1" noChangeArrowheads="1"/>
          </p:cNvSpPr>
          <p:nvPr>
            <p:ph type="title"/>
          </p:nvPr>
        </p:nvSpPr>
        <p:spPr>
          <a:xfrm>
            <a:off x="303557" y="52314"/>
            <a:ext cx="8763000" cy="609600"/>
          </a:xfrm>
        </p:spPr>
        <p:txBody>
          <a:bodyPr/>
          <a:lstStyle/>
          <a:p>
            <a:pPr eaLnBrk="1" hangingPunct="1"/>
            <a:r>
              <a:rPr lang="en-US" altLang="zh-TW" sz="3200" dirty="0">
                <a:ea typeface="新細明體" panose="02020500000000000000" pitchFamily="18" charset="-120"/>
              </a:rPr>
              <a:t>Test Statistic for </a:t>
            </a:r>
            <a:r>
              <a:rPr lang="el-GR" altLang="zh-TW" sz="3200" dirty="0">
                <a:cs typeface="Tahoma" panose="020B0604030504040204" pitchFamily="34" charset="0"/>
              </a:rPr>
              <a:t>μ</a:t>
            </a:r>
            <a:r>
              <a:rPr lang="en-US" altLang="zh-TW" sz="3200" baseline="-25000" dirty="0">
                <a:ea typeface="新細明體" panose="02020500000000000000" pitchFamily="18" charset="-120"/>
                <a:cs typeface="Tahoma" panose="020B0604030504040204" pitchFamily="34" charset="0"/>
              </a:rPr>
              <a:t>1</a:t>
            </a:r>
            <a:r>
              <a:rPr lang="en-US" altLang="zh-TW" sz="3200" dirty="0">
                <a:ea typeface="新細明體" panose="02020500000000000000" pitchFamily="18" charset="-120"/>
                <a:cs typeface="Tahoma" panose="020B0604030504040204" pitchFamily="34" charset="0"/>
              </a:rPr>
              <a:t>-</a:t>
            </a:r>
            <a:r>
              <a:rPr lang="el-GR" altLang="zh-TW" sz="3200" dirty="0">
                <a:cs typeface="Tahoma" panose="020B0604030504040204" pitchFamily="34" charset="0"/>
              </a:rPr>
              <a:t>μ</a:t>
            </a:r>
            <a:r>
              <a:rPr lang="en-US" altLang="zh-TW" sz="3200" baseline="-25000" dirty="0">
                <a:ea typeface="新細明體" panose="02020500000000000000" pitchFamily="18" charset="-120"/>
              </a:rPr>
              <a:t>2</a:t>
            </a:r>
            <a:r>
              <a:rPr lang="en-US" altLang="zh-TW" sz="3200" dirty="0">
                <a:ea typeface="新細明體" panose="02020500000000000000" pitchFamily="18" charset="-120"/>
              </a:rPr>
              <a:t> (unequal variances)</a:t>
            </a:r>
            <a:r>
              <a:rPr lang="en-US" altLang="zh-TW" dirty="0">
                <a:ea typeface="新細明體" panose="02020500000000000000" pitchFamily="18" charset="-120"/>
              </a:rPr>
              <a:t> </a:t>
            </a:r>
          </a:p>
        </p:txBody>
      </p:sp>
      <p:sp>
        <p:nvSpPr>
          <p:cNvPr id="15363" name="Rectangle 4">
            <a:extLst>
              <a:ext uri="{FF2B5EF4-FFF2-40B4-BE49-F238E27FC236}">
                <a16:creationId xmlns:a16="http://schemas.microsoft.com/office/drawing/2014/main" id="{C78320F3-2AF2-4CA7-ACF5-124B9BF9E93D}"/>
              </a:ext>
            </a:extLst>
          </p:cNvPr>
          <p:cNvSpPr>
            <a:spLocks noGrp="1" noChangeArrowheads="1"/>
          </p:cNvSpPr>
          <p:nvPr>
            <p:ph type="body" idx="1"/>
          </p:nvPr>
        </p:nvSpPr>
        <p:spPr/>
        <p:txBody>
          <a:bodyPr/>
          <a:lstStyle/>
          <a:p>
            <a:pPr marL="533400" indent="-533400" eaLnBrk="1" hangingPunct="1">
              <a:buNone/>
            </a:pPr>
            <a:r>
              <a:rPr lang="en-US" altLang="zh-TW">
                <a:ea typeface="新細明體" panose="02020500000000000000" pitchFamily="18" charset="-120"/>
              </a:rPr>
              <a:t>The test statistic for </a:t>
            </a:r>
            <a:r>
              <a:rPr lang="el-GR" altLang="zh-TW">
                <a:cs typeface="Tahoma" panose="020B0604030504040204" pitchFamily="34" charset="0"/>
              </a:rPr>
              <a:t>μ</a:t>
            </a:r>
            <a:r>
              <a:rPr lang="en-US" altLang="zh-TW" baseline="-25000">
                <a:ea typeface="新細明體" panose="02020500000000000000" pitchFamily="18" charset="-120"/>
                <a:cs typeface="Tahoma" panose="020B0604030504040204" pitchFamily="34" charset="0"/>
              </a:rPr>
              <a:t>1</a:t>
            </a:r>
            <a:r>
              <a:rPr lang="en-US" altLang="zh-TW">
                <a:ea typeface="新細明體" panose="02020500000000000000" pitchFamily="18" charset="-120"/>
                <a:cs typeface="Tahoma" panose="020B0604030504040204" pitchFamily="34" charset="0"/>
              </a:rPr>
              <a:t>-</a:t>
            </a:r>
            <a:r>
              <a:rPr lang="el-GR" altLang="zh-TW">
                <a:cs typeface="Tahoma" panose="020B0604030504040204" pitchFamily="34" charset="0"/>
              </a:rPr>
              <a:t>μ</a:t>
            </a:r>
            <a:r>
              <a:rPr lang="en-US" altLang="zh-TW" baseline="-25000">
                <a:ea typeface="新細明體" panose="02020500000000000000" pitchFamily="18" charset="-120"/>
              </a:rPr>
              <a:t>2</a:t>
            </a:r>
            <a:r>
              <a:rPr lang="en-US" altLang="zh-TW">
                <a:ea typeface="新細明體" panose="02020500000000000000" pitchFamily="18" charset="-120"/>
              </a:rPr>
              <a:t> when the population variances are </a:t>
            </a:r>
          </a:p>
          <a:p>
            <a:pPr marL="533400" indent="-533400" eaLnBrk="1" hangingPunct="1">
              <a:buNone/>
            </a:pPr>
            <a:r>
              <a:rPr lang="en-US" altLang="zh-TW" b="1" i="1">
                <a:ea typeface="新細明體" panose="02020500000000000000" pitchFamily="18" charset="-120"/>
              </a:rPr>
              <a:t>unequal</a:t>
            </a:r>
            <a:r>
              <a:rPr lang="en-US" altLang="zh-TW">
                <a:ea typeface="新細明體" panose="02020500000000000000" pitchFamily="18" charset="-120"/>
              </a:rPr>
              <a:t> is given by:</a:t>
            </a:r>
          </a:p>
          <a:p>
            <a:pPr marL="533400" indent="-533400" eaLnBrk="1" hangingPunct="1">
              <a:buNone/>
            </a:pPr>
            <a:endParaRPr lang="en-US" altLang="zh-TW">
              <a:ea typeface="新細明體" panose="02020500000000000000" pitchFamily="18" charset="-120"/>
            </a:endParaRPr>
          </a:p>
          <a:p>
            <a:pPr marL="533400" indent="-533400" eaLnBrk="1" hangingPunct="1">
              <a:buNone/>
            </a:pPr>
            <a:endParaRPr lang="en-US" altLang="zh-TW">
              <a:ea typeface="新細明體" panose="02020500000000000000" pitchFamily="18" charset="-120"/>
            </a:endParaRPr>
          </a:p>
          <a:p>
            <a:pPr marL="533400" indent="-533400" eaLnBrk="1" hangingPunct="1">
              <a:buNone/>
            </a:pPr>
            <a:endParaRPr lang="en-US" altLang="zh-TW">
              <a:ea typeface="新細明體" panose="02020500000000000000" pitchFamily="18" charset="-120"/>
            </a:endParaRPr>
          </a:p>
          <a:p>
            <a:pPr marL="533400" indent="-533400" eaLnBrk="1" hangingPunct="1">
              <a:buNone/>
            </a:pPr>
            <a:endParaRPr lang="en-US" altLang="zh-TW">
              <a:ea typeface="新細明體" panose="02020500000000000000" pitchFamily="18" charset="-120"/>
            </a:endParaRPr>
          </a:p>
          <a:p>
            <a:pPr marL="533400" indent="-533400" eaLnBrk="1" hangingPunct="1">
              <a:buNone/>
            </a:pPr>
            <a:r>
              <a:rPr lang="en-US" altLang="zh-TW">
                <a:ea typeface="新細明體" panose="02020500000000000000" pitchFamily="18" charset="-120"/>
              </a:rPr>
              <a:t>Likewise, the confidence interval estimator is:</a:t>
            </a:r>
          </a:p>
        </p:txBody>
      </p:sp>
      <p:sp>
        <p:nvSpPr>
          <p:cNvPr id="15364" name="Line 5">
            <a:extLst>
              <a:ext uri="{FF2B5EF4-FFF2-40B4-BE49-F238E27FC236}">
                <a16:creationId xmlns:a16="http://schemas.microsoft.com/office/drawing/2014/main" id="{205EA18A-D064-4D1D-A26E-E98A7BD9FAA5}"/>
              </a:ext>
            </a:extLst>
          </p:cNvPr>
          <p:cNvSpPr>
            <a:spLocks noChangeShapeType="1"/>
          </p:cNvSpPr>
          <p:nvPr/>
        </p:nvSpPr>
        <p:spPr bwMode="auto">
          <a:xfrm>
            <a:off x="1752600" y="762000"/>
            <a:ext cx="6781800" cy="0"/>
          </a:xfrm>
          <a:prstGeom prst="line">
            <a:avLst/>
          </a:prstGeom>
          <a:noFill/>
          <a:ln w="317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5" name="Text Box 6">
            <a:extLst>
              <a:ext uri="{FF2B5EF4-FFF2-40B4-BE49-F238E27FC236}">
                <a16:creationId xmlns:a16="http://schemas.microsoft.com/office/drawing/2014/main" id="{62A86106-BED8-42EE-8A2D-31F3FB0A9E93}"/>
              </a:ext>
            </a:extLst>
          </p:cNvPr>
          <p:cNvSpPr txBox="1">
            <a:spLocks noChangeArrowheads="1"/>
          </p:cNvSpPr>
          <p:nvPr/>
        </p:nvSpPr>
        <p:spPr bwMode="auto">
          <a:xfrm>
            <a:off x="8153401" y="3429000"/>
            <a:ext cx="2316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1800" i="1">
                <a:solidFill>
                  <a:srgbClr val="0000FF"/>
                </a:solidFill>
                <a:latin typeface="Tahoma" panose="020B0604030504040204" pitchFamily="34" charset="0"/>
                <a:ea typeface="新細明體" panose="02020500000000000000" pitchFamily="18" charset="-120"/>
              </a:rPr>
              <a:t>degrees of freedom</a:t>
            </a:r>
          </a:p>
        </p:txBody>
      </p:sp>
      <p:pic>
        <p:nvPicPr>
          <p:cNvPr id="15366" name="Picture 8">
            <a:extLst>
              <a:ext uri="{FF2B5EF4-FFF2-40B4-BE49-F238E27FC236}">
                <a16:creationId xmlns:a16="http://schemas.microsoft.com/office/drawing/2014/main" id="{A682304D-8570-4D82-9D0B-F5F55B104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125664"/>
            <a:ext cx="62738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9">
            <a:extLst>
              <a:ext uri="{FF2B5EF4-FFF2-40B4-BE49-F238E27FC236}">
                <a16:creationId xmlns:a16="http://schemas.microsoft.com/office/drawing/2014/main" id="{15AB612B-9039-478C-8B6E-FE892F6229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648201"/>
            <a:ext cx="651510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Freeform 10">
            <a:extLst>
              <a:ext uri="{FF2B5EF4-FFF2-40B4-BE49-F238E27FC236}">
                <a16:creationId xmlns:a16="http://schemas.microsoft.com/office/drawing/2014/main" id="{67863A8D-C033-4430-AB53-C8574167D70E}"/>
              </a:ext>
            </a:extLst>
          </p:cNvPr>
          <p:cNvSpPr>
            <a:spLocks/>
          </p:cNvSpPr>
          <p:nvPr/>
        </p:nvSpPr>
        <p:spPr bwMode="auto">
          <a:xfrm>
            <a:off x="8382000" y="2590800"/>
            <a:ext cx="1143000" cy="838200"/>
          </a:xfrm>
          <a:custGeom>
            <a:avLst/>
            <a:gdLst>
              <a:gd name="T0" fmla="*/ 2147483646 w 720"/>
              <a:gd name="T1" fmla="*/ 2147483646 h 528"/>
              <a:gd name="T2" fmla="*/ 2147483646 w 720"/>
              <a:gd name="T3" fmla="*/ 2147483646 h 528"/>
              <a:gd name="T4" fmla="*/ 0 w 720"/>
              <a:gd name="T5" fmla="*/ 0 h 528"/>
              <a:gd name="T6" fmla="*/ 0 60000 65536"/>
              <a:gd name="T7" fmla="*/ 0 60000 65536"/>
              <a:gd name="T8" fmla="*/ 0 60000 65536"/>
              <a:gd name="T9" fmla="*/ 0 w 720"/>
              <a:gd name="T10" fmla="*/ 0 h 528"/>
              <a:gd name="T11" fmla="*/ 720 w 720"/>
              <a:gd name="T12" fmla="*/ 528 h 528"/>
            </a:gdLst>
            <a:ahLst/>
            <a:cxnLst>
              <a:cxn ang="T6">
                <a:pos x="T0" y="T1"/>
              </a:cxn>
              <a:cxn ang="T7">
                <a:pos x="T2" y="T3"/>
              </a:cxn>
              <a:cxn ang="T8">
                <a:pos x="T4" y="T5"/>
              </a:cxn>
            </a:cxnLst>
            <a:rect l="T9" t="T10" r="T11" b="T12"/>
            <a:pathLst>
              <a:path w="720" h="528">
                <a:moveTo>
                  <a:pt x="288" y="528"/>
                </a:moveTo>
                <a:cubicBezTo>
                  <a:pt x="504" y="380"/>
                  <a:pt x="720" y="232"/>
                  <a:pt x="672" y="144"/>
                </a:cubicBezTo>
                <a:cubicBezTo>
                  <a:pt x="624" y="56"/>
                  <a:pt x="312" y="28"/>
                  <a:pt x="0" y="0"/>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69" name="Freeform 11">
            <a:extLst>
              <a:ext uri="{FF2B5EF4-FFF2-40B4-BE49-F238E27FC236}">
                <a16:creationId xmlns:a16="http://schemas.microsoft.com/office/drawing/2014/main" id="{7068FCDA-BB21-4AEF-8B2D-934ACED1488C}"/>
              </a:ext>
            </a:extLst>
          </p:cNvPr>
          <p:cNvSpPr>
            <a:spLocks/>
          </p:cNvSpPr>
          <p:nvPr/>
        </p:nvSpPr>
        <p:spPr bwMode="auto">
          <a:xfrm>
            <a:off x="8763000" y="3810000"/>
            <a:ext cx="1320800" cy="1295400"/>
          </a:xfrm>
          <a:custGeom>
            <a:avLst/>
            <a:gdLst>
              <a:gd name="T0" fmla="*/ 2147483646 w 832"/>
              <a:gd name="T1" fmla="*/ 0 h 816"/>
              <a:gd name="T2" fmla="*/ 2147483646 w 832"/>
              <a:gd name="T3" fmla="*/ 2147483646 h 816"/>
              <a:gd name="T4" fmla="*/ 0 w 832"/>
              <a:gd name="T5" fmla="*/ 2147483646 h 816"/>
              <a:gd name="T6" fmla="*/ 0 60000 65536"/>
              <a:gd name="T7" fmla="*/ 0 60000 65536"/>
              <a:gd name="T8" fmla="*/ 0 60000 65536"/>
              <a:gd name="T9" fmla="*/ 0 w 832"/>
              <a:gd name="T10" fmla="*/ 0 h 816"/>
              <a:gd name="T11" fmla="*/ 832 w 832"/>
              <a:gd name="T12" fmla="*/ 816 h 816"/>
            </a:gdLst>
            <a:ahLst/>
            <a:cxnLst>
              <a:cxn ang="T6">
                <a:pos x="T0" y="T1"/>
              </a:cxn>
              <a:cxn ang="T7">
                <a:pos x="T2" y="T3"/>
              </a:cxn>
              <a:cxn ang="T8">
                <a:pos x="T4" y="T5"/>
              </a:cxn>
            </a:cxnLst>
            <a:rect l="T9" t="T10" r="T11" b="T12"/>
            <a:pathLst>
              <a:path w="832" h="816">
                <a:moveTo>
                  <a:pt x="384" y="0"/>
                </a:moveTo>
                <a:cubicBezTo>
                  <a:pt x="608" y="268"/>
                  <a:pt x="832" y="536"/>
                  <a:pt x="768" y="672"/>
                </a:cubicBezTo>
                <a:cubicBezTo>
                  <a:pt x="704" y="808"/>
                  <a:pt x="352" y="812"/>
                  <a:pt x="0" y="816"/>
                </a:cubicBezTo>
              </a:path>
            </a:pathLst>
          </a:custGeom>
          <a:noFill/>
          <a:ln w="190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370" name="FlagCount" hidden="1">
            <a:hlinkClick r:id="rId5" action="ppaction://hlinkfile"/>
            <a:extLst>
              <a:ext uri="{FF2B5EF4-FFF2-40B4-BE49-F238E27FC236}">
                <a16:creationId xmlns:a16="http://schemas.microsoft.com/office/drawing/2014/main" id="{9878C418-96CA-4149-8A25-9233B070C0BB}"/>
              </a:ext>
            </a:extLst>
          </p:cNvPr>
          <p:cNvSpPr>
            <a:spLocks noChangeArrowheads="1"/>
          </p:cNvSpPr>
          <p:nvPr/>
        </p:nvSpPr>
        <p:spPr bwMode="auto">
          <a:xfrm>
            <a:off x="9779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US" altLang="zh-TW" sz="1400" b="1">
                <a:latin typeface="Tahoma" panose="020B0604030504040204" pitchFamily="34" charset="0"/>
                <a:ea typeface="新細明體" panose="02020500000000000000" pitchFamily="18" charset="-120"/>
                <a:cs typeface="Tahoma" panose="020B0604030504040204" pitchFamily="34" charset="0"/>
              </a:rPr>
              <a:t>0</a:t>
            </a:r>
          </a:p>
        </p:txBody>
      </p:sp>
      <p:sp>
        <p:nvSpPr>
          <p:cNvPr id="15371" name="Slide Number Placeholder 10">
            <a:extLst>
              <a:ext uri="{FF2B5EF4-FFF2-40B4-BE49-F238E27FC236}">
                <a16:creationId xmlns:a16="http://schemas.microsoft.com/office/drawing/2014/main" id="{C76E3176-129F-498C-948D-67E21E6275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2BF66C2A-BD0E-4DE3-AC5F-0C821E61A932}" type="slidenum">
              <a:rPr lang="en-US" altLang="zh-TW" sz="1200">
                <a:latin typeface="Tahoma" panose="020B0604030504040204" pitchFamily="34" charset="0"/>
              </a:rPr>
              <a:pPr>
                <a:spcBef>
                  <a:spcPct val="0"/>
                </a:spcBef>
                <a:buFontTx/>
                <a:buNone/>
              </a:pPr>
              <a:t>8</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7AED87A-A045-47CA-B125-541889CCC32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13-C</a:t>
            </a:r>
          </a:p>
        </p:txBody>
      </p:sp>
      <p:sp>
        <p:nvSpPr>
          <p:cNvPr id="108548" name="Slide Number Placeholder 4">
            <a:extLst>
              <a:ext uri="{FF2B5EF4-FFF2-40B4-BE49-F238E27FC236}">
                <a16:creationId xmlns:a16="http://schemas.microsoft.com/office/drawing/2014/main" id="{9C3241C6-8ED5-4A24-B510-D09C67255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FE4577B-4DFC-4327-B652-F66C56FD241A}" type="slidenum">
              <a:rPr lang="en-US" altLang="zh-TW" sz="1200">
                <a:latin typeface="Tahoma" panose="020B0604030504040204" pitchFamily="34" charset="0"/>
              </a:rPr>
              <a:pPr>
                <a:spcBef>
                  <a:spcPct val="0"/>
                </a:spcBef>
                <a:buFontTx/>
                <a:buNone/>
              </a:pPr>
              <a:t>80</a:t>
            </a:fld>
            <a:endParaRPr lang="en-US" altLang="zh-TW" sz="1200">
              <a:latin typeface="Tahoma" panose="020B0604030504040204" pitchFamily="34" charset="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F05A788F-FB1B-4F66-AD7B-5CC19350CE4E}"/>
                  </a:ext>
                </a:extLst>
              </p:cNvPr>
              <p:cNvSpPr>
                <a:spLocks noGrp="1"/>
              </p:cNvSpPr>
              <p:nvPr>
                <p:ph idx="1"/>
              </p:nvPr>
            </p:nvSpPr>
            <p:spPr/>
            <p:txBody>
              <a:bodyPr/>
              <a:lstStyle/>
              <a:p>
                <a:pPr marL="0" indent="0">
                  <a:buNone/>
                </a:pPr>
                <a:r>
                  <a:rPr lang="en-US" altLang="zh-TW" dirty="0"/>
                  <a:t>With some calculation, we can get:</a:t>
                </a:r>
              </a:p>
              <a:p>
                <a:pPr marL="0" indent="0">
                  <a:buNone/>
                </a:pPr>
                <a14:m>
                  <m:oMath xmlns:m="http://schemas.openxmlformats.org/officeDocument/2006/math">
                    <m:sSub>
                      <m:sSubPr>
                        <m:ctrlPr>
                          <a:rPr lang="en-US" altLang="zh-TW" b="0" i="1" dirty="0" smtClean="0">
                            <a:latin typeface="Cambria Math" panose="02040503050406030204" pitchFamily="18" charset="0"/>
                          </a:rPr>
                        </m:ctrlPr>
                      </m:sSubPr>
                      <m:e>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e>
                      <m:sub>
                        <m:r>
                          <a:rPr lang="en-US" altLang="zh-TW" b="0" i="1" dirty="0" smtClean="0">
                            <a:latin typeface="Cambria Math" panose="02040503050406030204" pitchFamily="18" charset="0"/>
                          </a:rPr>
                          <m:t>1</m:t>
                        </m:r>
                      </m:sub>
                    </m:sSub>
                    <m:r>
                      <a:rPr lang="en-US" altLang="zh-TW" b="0" i="1" dirty="0" smtClean="0">
                        <a:latin typeface="Cambria Math" panose="02040503050406030204" pitchFamily="18" charset="0"/>
                      </a:rPr>
                      <m:t>=12/83  =0.144</m:t>
                    </m:r>
                  </m:oMath>
                </a14:m>
                <a:r>
                  <a:rPr lang="en-US" dirty="0"/>
                  <a:t> </a:t>
                </a:r>
              </a:p>
              <a:p>
                <a:pPr marL="0" indent="0">
                  <a:buNone/>
                </a:pPr>
                <a14:m>
                  <m:oMath xmlns:m="http://schemas.openxmlformats.org/officeDocument/2006/math">
                    <m:sSub>
                      <m:sSubPr>
                        <m:ctrlPr>
                          <a:rPr lang="en-US" altLang="zh-TW" b="0" i="1" dirty="0" smtClean="0">
                            <a:latin typeface="Cambria Math" panose="02040503050406030204" pitchFamily="18" charset="0"/>
                          </a:rPr>
                        </m:ctrlPr>
                      </m:sSubPr>
                      <m:e>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e>
                      <m:sub>
                        <m:r>
                          <a:rPr lang="en-US" altLang="zh-TW" b="0" i="1" dirty="0" smtClean="0">
                            <a:latin typeface="Cambria Math" panose="02040503050406030204" pitchFamily="18" charset="0"/>
                          </a:rPr>
                          <m:t>2</m:t>
                        </m:r>
                      </m:sub>
                    </m:sSub>
                    <m:r>
                      <a:rPr lang="en-US" altLang="zh-TW" b="0" i="1" dirty="0" smtClean="0">
                        <a:latin typeface="Cambria Math" panose="02040503050406030204" pitchFamily="18" charset="0"/>
                      </a:rPr>
                      <m:t>=49/209=0.234</m:t>
                    </m:r>
                  </m:oMath>
                </a14:m>
                <a:r>
                  <a:rPr lang="en-US" dirty="0"/>
                  <a:t> </a:t>
                </a:r>
              </a:p>
              <a:p>
                <a:pPr marL="0" indent="0">
                  <a:buNone/>
                </a:pPr>
                <a14:m>
                  <m:oMath xmlns:m="http://schemas.openxmlformats.org/officeDocument/2006/math">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r>
                      <a:rPr lang="en-US" altLang="zh-TW" b="0" i="1" dirty="0" smtClean="0">
                        <a:latin typeface="Cambria Math" panose="02040503050406030204" pitchFamily="18" charset="0"/>
                      </a:rPr>
                      <m:t>  =61/292=0.209</m:t>
                    </m:r>
                  </m:oMath>
                </a14:m>
                <a:r>
                  <a:rPr lang="en-US" dirty="0"/>
                  <a:t> </a:t>
                </a:r>
              </a:p>
              <a:p>
                <a:pPr marL="0" indent="0">
                  <a:buNone/>
                </a:pPr>
                <a:endParaRPr lang="en-US" dirty="0"/>
              </a:p>
              <a:p>
                <a:pPr marL="0" indent="0">
                  <a:buNone/>
                </a:pPr>
                <a:r>
                  <a:rPr lang="en-US" dirty="0"/>
                  <a:t>And,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b>
                            <m:sSubPr>
                              <m:ctrlPr>
                                <a:rPr lang="en-US" altLang="zh-TW" b="0" i="1" dirty="0" smtClean="0">
                                  <a:latin typeface="Cambria Math" panose="02040503050406030204" pitchFamily="18" charset="0"/>
                                </a:rPr>
                              </m:ctrlPr>
                            </m:sSubPr>
                            <m:e>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e>
                            <m:sub>
                              <m:r>
                                <a:rPr lang="en-US" altLang="zh-TW" b="0" i="1" dirty="0" smtClean="0">
                                  <a:latin typeface="Cambria Math" panose="02040503050406030204" pitchFamily="18" charset="0"/>
                                </a:rPr>
                                <m:t>1</m:t>
                              </m:r>
                            </m:sub>
                          </m:sSub>
                          <m:r>
                            <a:rPr lang="en-US" altLang="zh-TW" b="0"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e>
                            <m:sub>
                              <m:r>
                                <a:rPr lang="en-US" altLang="zh-TW" b="0" i="1" dirty="0" smtClean="0">
                                  <a:latin typeface="Cambria Math" panose="02040503050406030204" pitchFamily="18" charset="0"/>
                                </a:rPr>
                                <m:t>2</m:t>
                              </m:r>
                            </m:sub>
                          </m:sSub>
                          <m:r>
                            <a:rPr lang="en-US" altLang="zh-TW" b="0" i="1" dirty="0"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d>
                                <m:dPr>
                                  <m:ctrlPr>
                                    <a:rPr lang="en-US" altLang="zh-TW" b="0" i="1" dirty="0" smtClean="0">
                                      <a:latin typeface="Cambria Math" panose="02040503050406030204" pitchFamily="18" charset="0"/>
                                    </a:rPr>
                                  </m:ctrlPr>
                                </m:dPr>
                                <m:e>
                                  <m:r>
                                    <a:rPr lang="en-US" altLang="zh-TW" b="0" i="1" dirty="0" smtClean="0">
                                      <a:latin typeface="Cambria Math" panose="02040503050406030204" pitchFamily="18" charset="0"/>
                                    </a:rPr>
                                    <m:t>1−</m:t>
                                  </m:r>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𝑝</m:t>
                                      </m:r>
                                    </m:e>
                                  </m:acc>
                                </m:e>
                              </m:d>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𝑛</m:t>
                                      </m:r>
                                    </m:e>
                                    <m:sub>
                                      <m:r>
                                        <a:rPr lang="en-US" altLang="zh-TW" b="0" i="1" dirty="0" smtClean="0">
                                          <a:latin typeface="Cambria Math" panose="02040503050406030204" pitchFamily="18" charset="0"/>
                                        </a:rPr>
                                        <m:t>1</m:t>
                                      </m:r>
                                    </m:sub>
                                  </m:sSub>
                                </m:den>
                              </m:f>
                              <m:r>
                                <a:rPr lang="en-US" altLang="zh-TW" b="0" i="1" dirty="0" smtClean="0">
                                  <a:latin typeface="Cambria Math" panose="02040503050406030204" pitchFamily="18" charset="0"/>
                                </a:rPr>
                                <m:t>+</m:t>
                              </m:r>
                              <m:f>
                                <m:fPr>
                                  <m:ctrlPr>
                                    <a:rPr lang="en-US" altLang="zh-TW" b="0" i="1" dirty="0" smtClean="0">
                                      <a:latin typeface="Cambria Math" panose="02040503050406030204" pitchFamily="18" charset="0"/>
                                    </a:rPr>
                                  </m:ctrlPr>
                                </m:fPr>
                                <m:num>
                                  <m:r>
                                    <a:rPr lang="en-US" altLang="zh-TW" b="0" i="1" dirty="0" smtClean="0">
                                      <a:latin typeface="Cambria Math" panose="02040503050406030204" pitchFamily="18" charset="0"/>
                                    </a:rPr>
                                    <m:t>1</m:t>
                                  </m:r>
                                </m:num>
                                <m:den>
                                  <m:sSub>
                                    <m:sSubPr>
                                      <m:ctrlPr>
                                        <a:rPr lang="en-US" altLang="zh-TW" b="0" i="1" dirty="0" smtClean="0">
                                          <a:latin typeface="Cambria Math" panose="02040503050406030204" pitchFamily="18" charset="0"/>
                                        </a:rPr>
                                      </m:ctrlPr>
                                    </m:sSubPr>
                                    <m:e>
                                      <m:r>
                                        <a:rPr lang="en-US" altLang="zh-TW" b="0" i="1" dirty="0" smtClean="0">
                                          <a:latin typeface="Cambria Math" panose="02040503050406030204" pitchFamily="18" charset="0"/>
                                        </a:rPr>
                                        <m:t>𝑛</m:t>
                                      </m:r>
                                    </m:e>
                                    <m:sub>
                                      <m:r>
                                        <a:rPr lang="en-US" altLang="zh-TW" b="0" i="1" dirty="0" smtClean="0">
                                          <a:latin typeface="Cambria Math" panose="02040503050406030204" pitchFamily="18" charset="0"/>
                                        </a:rPr>
                                        <m:t>2</m:t>
                                      </m:r>
                                    </m:sub>
                                  </m:sSub>
                                </m:den>
                              </m:f>
                              <m:r>
                                <a:rPr lang="en-US" altLang="zh-TW" b="0" i="1" dirty="0" smtClean="0">
                                  <a:latin typeface="Cambria Math" panose="02040503050406030204" pitchFamily="18" charset="0"/>
                                </a:rPr>
                                <m:t>]</m:t>
                              </m:r>
                            </m:e>
                          </m:ra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−0.09</m:t>
                          </m:r>
                        </m:num>
                        <m:den>
                          <m:r>
                            <a:rPr lang="en-US" b="0" i="1" smtClean="0">
                              <a:latin typeface="Cambria Math" panose="02040503050406030204" pitchFamily="18" charset="0"/>
                            </a:rPr>
                            <m:t>0.052</m:t>
                          </m:r>
                        </m:den>
                      </m:f>
                      <m:r>
                        <a:rPr lang="en-US" b="0" i="1" smtClean="0">
                          <a:latin typeface="Cambria Math" panose="02040503050406030204" pitchFamily="18" charset="0"/>
                        </a:rPr>
                        <m:t>=−1.71</m:t>
                      </m:r>
                    </m:oMath>
                  </m:oMathPara>
                </a14:m>
                <a:endParaRPr lang="en-US" dirty="0"/>
              </a:p>
            </p:txBody>
          </p:sp>
        </mc:Choice>
        <mc:Fallback xmlns="">
          <p:sp>
            <p:nvSpPr>
              <p:cNvPr id="2" name="內容版面配置區 1">
                <a:extLst>
                  <a:ext uri="{FF2B5EF4-FFF2-40B4-BE49-F238E27FC236}">
                    <a16:creationId xmlns:a16="http://schemas.microsoft.com/office/drawing/2014/main" id="{F05A788F-FB1B-4F66-AD7B-5CC19350CE4E}"/>
                  </a:ext>
                </a:extLst>
              </p:cNvPr>
              <p:cNvSpPr>
                <a:spLocks noGrp="1" noRot="1" noChangeAspect="1" noMove="1" noResize="1" noEditPoints="1" noAdjustHandles="1" noChangeArrowheads="1" noChangeShapeType="1" noTextEdit="1"/>
              </p:cNvSpPr>
              <p:nvPr>
                <p:ph idx="1"/>
              </p:nvPr>
            </p:nvSpPr>
            <p:spPr>
              <a:blipFill>
                <a:blip r:embed="rId3"/>
                <a:stretch>
                  <a:fillRect l="-1438" t="-1111"/>
                </a:stretch>
              </a:blipFill>
            </p:spPr>
            <p:txBody>
              <a:bodyPr/>
              <a:lstStyle/>
              <a:p>
                <a:r>
                  <a:rPr lang="en-US">
                    <a:noFill/>
                  </a:rPr>
                  <a:t> </a:t>
                </a:r>
              </a:p>
            </p:txBody>
          </p:sp>
        </mc:Fallback>
      </mc:AlternateContent>
      <p:sp>
        <p:nvSpPr>
          <p:cNvPr id="6" name="AutoShape 4">
            <a:extLst>
              <a:ext uri="{FF2B5EF4-FFF2-40B4-BE49-F238E27FC236}">
                <a16:creationId xmlns:a16="http://schemas.microsoft.com/office/drawing/2014/main" id="{D764447C-2293-4928-9761-A34CE245F5C4}"/>
              </a:ext>
            </a:extLst>
          </p:cNvPr>
          <p:cNvSpPr>
            <a:spLocks noChangeArrowheads="1"/>
          </p:cNvSpPr>
          <p:nvPr/>
        </p:nvSpPr>
        <p:spPr bwMode="auto">
          <a:xfrm>
            <a:off x="7620000" y="228600"/>
            <a:ext cx="2667000" cy="381000"/>
          </a:xfrm>
          <a:prstGeom prst="roundRect">
            <a:avLst>
              <a:gd name="adj" fmla="val 50000"/>
            </a:avLst>
          </a:prstGeom>
          <a:solidFill>
            <a:srgbClr val="99CCFF"/>
          </a:solidFill>
          <a:ln w="9525">
            <a:solidFill>
              <a:schemeClr val="tx1"/>
            </a:solidFill>
            <a:round/>
            <a:headEnd/>
            <a:tailEnd/>
          </a:ln>
        </p:spPr>
        <p:txBody>
          <a:bodyPr wrap="none" anchor="ct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a:spcBef>
                <a:spcPct val="0"/>
              </a:spcBef>
              <a:buFontTx/>
              <a:buNone/>
            </a:pPr>
            <a:r>
              <a:rPr lang="en-US" altLang="zh-TW" sz="2400" b="1">
                <a:latin typeface="Tahoma" panose="020B0604030504040204" pitchFamily="34" charset="0"/>
                <a:ea typeface="新細明體" panose="02020500000000000000" pitchFamily="18" charset="-120"/>
              </a:rPr>
              <a:t>COMPUTE</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D7AED87A-A045-47CA-B125-541889CCC328}"/>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Example 13-C</a:t>
            </a:r>
          </a:p>
        </p:txBody>
      </p:sp>
      <p:sp>
        <p:nvSpPr>
          <p:cNvPr id="108548" name="Slide Number Placeholder 4">
            <a:extLst>
              <a:ext uri="{FF2B5EF4-FFF2-40B4-BE49-F238E27FC236}">
                <a16:creationId xmlns:a16="http://schemas.microsoft.com/office/drawing/2014/main" id="{9C3241C6-8ED5-4A24-B510-D09C67255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6FE4577B-4DFC-4327-B652-F66C56FD241A}" type="slidenum">
              <a:rPr lang="en-US" altLang="zh-TW" sz="1200">
                <a:latin typeface="Tahoma" panose="020B0604030504040204" pitchFamily="34" charset="0"/>
              </a:rPr>
              <a:pPr>
                <a:spcBef>
                  <a:spcPct val="0"/>
                </a:spcBef>
                <a:buFontTx/>
                <a:buNone/>
              </a:pPr>
              <a:t>81</a:t>
            </a:fld>
            <a:endParaRPr lang="en-US" altLang="zh-TW" sz="1200">
              <a:latin typeface="Tahoma" panose="020B0604030504040204" pitchFamily="34" charset="0"/>
            </a:endParaRPr>
          </a:p>
        </p:txBody>
      </p:sp>
      <mc:AlternateContent xmlns:mc="http://schemas.openxmlformats.org/markup-compatibility/2006" xmlns:a14="http://schemas.microsoft.com/office/drawing/2010/main">
        <mc:Choice Requires="a14">
          <p:sp>
            <p:nvSpPr>
              <p:cNvPr id="2" name="內容版面配置區 1">
                <a:extLst>
                  <a:ext uri="{FF2B5EF4-FFF2-40B4-BE49-F238E27FC236}">
                    <a16:creationId xmlns:a16="http://schemas.microsoft.com/office/drawing/2014/main" id="{F05A788F-FB1B-4F66-AD7B-5CC19350CE4E}"/>
                  </a:ext>
                </a:extLst>
              </p:cNvPr>
              <p:cNvSpPr>
                <a:spLocks noGrp="1"/>
              </p:cNvSpPr>
              <p:nvPr>
                <p:ph idx="1"/>
              </p:nvPr>
            </p:nvSpPr>
            <p:spPr/>
            <p:txBody>
              <a:bodyPr/>
              <a:lstStyle/>
              <a:p>
                <a:pPr marL="0" indent="0">
                  <a:buNone/>
                </a:pPr>
                <a:r>
                  <a:rPr lang="en-US" dirty="0"/>
                  <a:t>The value of the test statistic is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=−1.71</m:t>
                    </m:r>
                  </m:oMath>
                </a14:m>
                <a:r>
                  <a:rPr lang="en-US" dirty="0"/>
                  <a:t>, and the two-tailed p-value is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.0436</m:t>
                    </m:r>
                    <m:r>
                      <a:rPr lang="en-US" b="0" i="1" smtClean="0">
                        <a:latin typeface="Cambria Math" panose="02040503050406030204" pitchFamily="18" charset="0"/>
                        <a:ea typeface="Cambria Math" panose="02040503050406030204" pitchFamily="18" charset="0"/>
                      </a:rPr>
                      <m:t>×2=0.087</m:t>
                    </m:r>
                  </m:oMath>
                </a14:m>
                <a:r>
                  <a:rPr lang="en-US" dirty="0"/>
                  <a:t>. </a:t>
                </a:r>
              </a:p>
              <a:p>
                <a:pPr marL="0" indent="0">
                  <a:buNone/>
                </a:pPr>
                <a:endParaRPr lang="en-US" altLang="zh-TW" dirty="0"/>
              </a:p>
              <a:p>
                <a:pPr marL="0" indent="0">
                  <a:buNone/>
                </a:pPr>
                <a:r>
                  <a:rPr lang="en-US" altLang="zh-TW" dirty="0"/>
                  <a:t>Therefore, there is not enough evidence to infer that the old and new customers are different under 5% significance level.</a:t>
                </a:r>
                <a:endParaRPr lang="en-US" dirty="0"/>
              </a:p>
            </p:txBody>
          </p:sp>
        </mc:Choice>
        <mc:Fallback xmlns="">
          <p:sp>
            <p:nvSpPr>
              <p:cNvPr id="2" name="內容版面配置區 1">
                <a:extLst>
                  <a:ext uri="{FF2B5EF4-FFF2-40B4-BE49-F238E27FC236}">
                    <a16:creationId xmlns:a16="http://schemas.microsoft.com/office/drawing/2014/main" id="{F05A788F-FB1B-4F66-AD7B-5CC19350CE4E}"/>
                  </a:ext>
                </a:extLst>
              </p:cNvPr>
              <p:cNvSpPr>
                <a:spLocks noGrp="1" noRot="1" noChangeAspect="1" noMove="1" noResize="1" noEditPoints="1" noAdjustHandles="1" noChangeArrowheads="1" noChangeShapeType="1" noTextEdit="1"/>
              </p:cNvSpPr>
              <p:nvPr>
                <p:ph idx="1"/>
              </p:nvPr>
            </p:nvSpPr>
            <p:spPr>
              <a:blipFill>
                <a:blip r:embed="rId3"/>
                <a:stretch>
                  <a:fillRect l="-1438" t="-1111" r="-890"/>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2301799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D34DFF8E-52F8-4CC1-839C-297E29B42CD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Confidence Interval Estimator</a:t>
            </a:r>
          </a:p>
        </p:txBody>
      </p:sp>
      <p:sp>
        <p:nvSpPr>
          <p:cNvPr id="110595" name="Rectangle 3">
            <a:extLst>
              <a:ext uri="{FF2B5EF4-FFF2-40B4-BE49-F238E27FC236}">
                <a16:creationId xmlns:a16="http://schemas.microsoft.com/office/drawing/2014/main" id="{95356D94-E966-48DC-8007-81301AD3ACBA}"/>
              </a:ext>
            </a:extLst>
          </p:cNvPr>
          <p:cNvSpPr>
            <a:spLocks noGrp="1" noChangeArrowheads="1"/>
          </p:cNvSpPr>
          <p:nvPr>
            <p:ph type="body" idx="1"/>
          </p:nvPr>
        </p:nvSpPr>
        <p:spPr>
          <a:xfrm>
            <a:off x="1765300" y="914400"/>
            <a:ext cx="8902700" cy="5486400"/>
          </a:xfrm>
        </p:spPr>
        <p:txBody>
          <a:bodyPr/>
          <a:lstStyle/>
          <a:p>
            <a:pPr marL="0" indent="0" eaLnBrk="1" hangingPunct="1">
              <a:buNone/>
            </a:pPr>
            <a:r>
              <a:rPr lang="en-US" altLang="zh-TW" dirty="0">
                <a:ea typeface="新細明體" panose="02020500000000000000" pitchFamily="18" charset="-120"/>
              </a:rPr>
              <a:t>The confidence interval estimator for </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1</a:t>
            </a:r>
            <a:r>
              <a:rPr lang="en-US" altLang="zh-TW" dirty="0">
                <a:ea typeface="新細明體" panose="02020500000000000000" pitchFamily="18" charset="-120"/>
              </a:rPr>
              <a:t>–</a:t>
            </a:r>
            <a:r>
              <a:rPr lang="en-US" altLang="zh-TW" b="1" dirty="0">
                <a:latin typeface="Tahoma" panose="020B0604030504040204" pitchFamily="34" charset="0"/>
                <a:ea typeface="新細明體" panose="02020500000000000000" pitchFamily="18" charset="-120"/>
              </a:rPr>
              <a:t>p</a:t>
            </a:r>
            <a:r>
              <a:rPr lang="en-US" altLang="zh-TW" b="1" baseline="-25000" dirty="0">
                <a:latin typeface="Tahoma" panose="020B0604030504040204" pitchFamily="34" charset="0"/>
                <a:ea typeface="新細明體" panose="02020500000000000000" pitchFamily="18" charset="-120"/>
              </a:rPr>
              <a:t>2</a:t>
            </a:r>
            <a:r>
              <a:rPr lang="en-US" altLang="zh-TW" dirty="0">
                <a:ea typeface="新細明體" panose="02020500000000000000" pitchFamily="18" charset="-120"/>
              </a:rPr>
              <a:t> is given by:</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and as you may suspect, its valid when…</a:t>
            </a:r>
          </a:p>
        </p:txBody>
      </p:sp>
      <p:pic>
        <p:nvPicPr>
          <p:cNvPr id="110596" name="Picture 4">
            <a:extLst>
              <a:ext uri="{FF2B5EF4-FFF2-40B4-BE49-F238E27FC236}">
                <a16:creationId xmlns:a16="http://schemas.microsoft.com/office/drawing/2014/main" id="{AFC5DF38-0747-4B55-A5DF-FB2D4D5F0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971800"/>
            <a:ext cx="66421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5">
            <a:extLst>
              <a:ext uri="{FF2B5EF4-FFF2-40B4-BE49-F238E27FC236}">
                <a16:creationId xmlns:a16="http://schemas.microsoft.com/office/drawing/2014/main" id="{9BEE289D-67FE-4036-B80C-4C135598F9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1524000"/>
            <a:ext cx="4305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8" name="Slide Number Placeholder 5">
            <a:extLst>
              <a:ext uri="{FF2B5EF4-FFF2-40B4-BE49-F238E27FC236}">
                <a16:creationId xmlns:a16="http://schemas.microsoft.com/office/drawing/2014/main" id="{831637A6-2314-48F1-BBD1-7FFE4E3893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C1DDB7ED-53DB-4A28-8A68-D45665AA6BCA}" type="slidenum">
              <a:rPr lang="en-US" altLang="zh-TW" sz="1200">
                <a:latin typeface="Tahoma" panose="020B0604030504040204" pitchFamily="34" charset="0"/>
              </a:rPr>
              <a:pPr>
                <a:spcBef>
                  <a:spcPct val="0"/>
                </a:spcBef>
                <a:buFontTx/>
                <a:buNone/>
              </a:pPr>
              <a:t>82</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B45F078A-7130-40FB-8D0C-B545E080DA2D}"/>
              </a:ext>
            </a:extLst>
          </p:cNvPr>
          <p:cNvSpPr>
            <a:spLocks noGrp="1" noChangeArrowheads="1"/>
          </p:cNvSpPr>
          <p:nvPr>
            <p:ph type="title"/>
          </p:nvPr>
        </p:nvSpPr>
        <p:spPr/>
        <p:txBody>
          <a:bodyPr/>
          <a:lstStyle/>
          <a:p>
            <a:pPr eaLnBrk="1" hangingPunct="1"/>
            <a:r>
              <a:rPr lang="en-US" altLang="zh-TW">
                <a:ea typeface="新細明體" panose="02020500000000000000" pitchFamily="18" charset="-120"/>
              </a:rPr>
              <a:t>Identifying Factors…</a:t>
            </a:r>
          </a:p>
        </p:txBody>
      </p:sp>
      <p:sp>
        <p:nvSpPr>
          <p:cNvPr id="113667" name="Rectangle 3">
            <a:extLst>
              <a:ext uri="{FF2B5EF4-FFF2-40B4-BE49-F238E27FC236}">
                <a16:creationId xmlns:a16="http://schemas.microsoft.com/office/drawing/2014/main" id="{3CF68B00-5D65-44FA-A720-090509A74076}"/>
              </a:ext>
            </a:extLst>
          </p:cNvPr>
          <p:cNvSpPr>
            <a:spLocks noGrp="1" noChangeArrowheads="1"/>
          </p:cNvSpPr>
          <p:nvPr>
            <p:ph type="body" idx="1"/>
          </p:nvPr>
        </p:nvSpPr>
        <p:spPr/>
        <p:txBody>
          <a:bodyPr/>
          <a:lstStyle/>
          <a:p>
            <a:pPr marL="0" indent="0" eaLnBrk="1" hangingPunct="1">
              <a:buNone/>
            </a:pPr>
            <a:r>
              <a:rPr lang="en-US" altLang="zh-TW">
                <a:ea typeface="新細明體" panose="02020500000000000000" pitchFamily="18" charset="-120"/>
              </a:rPr>
              <a:t>Factors that identify the z-test and estimator for </a:t>
            </a:r>
            <a:r>
              <a:rPr lang="en-US" altLang="zh-TW" b="1">
                <a:latin typeface="Tahoma" panose="020B0604030504040204" pitchFamily="34" charset="0"/>
                <a:ea typeface="新細明體" panose="02020500000000000000" pitchFamily="18" charset="-120"/>
              </a:rPr>
              <a:t>p</a:t>
            </a:r>
            <a:r>
              <a:rPr lang="en-US" altLang="zh-TW" b="1" baseline="-25000">
                <a:latin typeface="Tahoma" panose="020B0604030504040204" pitchFamily="34" charset="0"/>
                <a:ea typeface="新細明體" panose="02020500000000000000" pitchFamily="18" charset="-120"/>
              </a:rPr>
              <a:t>1</a:t>
            </a:r>
            <a:r>
              <a:rPr lang="en-US" altLang="zh-TW">
                <a:ea typeface="新細明體" panose="02020500000000000000" pitchFamily="18" charset="-120"/>
              </a:rPr>
              <a:t>–</a:t>
            </a:r>
            <a:r>
              <a:rPr lang="en-US" altLang="zh-TW" b="1">
                <a:latin typeface="Tahoma" panose="020B0604030504040204" pitchFamily="34" charset="0"/>
                <a:ea typeface="新細明體" panose="02020500000000000000" pitchFamily="18" charset="-120"/>
              </a:rPr>
              <a:t>p</a:t>
            </a:r>
            <a:r>
              <a:rPr lang="en-US" altLang="zh-TW" b="1" baseline="-25000">
                <a:latin typeface="Tahoma" panose="020B0604030504040204" pitchFamily="34" charset="0"/>
                <a:ea typeface="新細明體" panose="02020500000000000000" pitchFamily="18" charset="-120"/>
              </a:rPr>
              <a:t>2</a:t>
            </a:r>
            <a:r>
              <a:rPr lang="en-US" altLang="zh-TW">
                <a:ea typeface="新細明體" panose="02020500000000000000" pitchFamily="18" charset="-120"/>
              </a:rPr>
              <a:t> </a:t>
            </a:r>
          </a:p>
        </p:txBody>
      </p:sp>
      <p:pic>
        <p:nvPicPr>
          <p:cNvPr id="113668" name="Picture 4">
            <a:extLst>
              <a:ext uri="{FF2B5EF4-FFF2-40B4-BE49-F238E27FC236}">
                <a16:creationId xmlns:a16="http://schemas.microsoft.com/office/drawing/2014/main" id="{C1C42335-64A2-4313-AC7A-A045C5755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4" y="1447800"/>
            <a:ext cx="8447087"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9" name="Slide Number Placeholder 4">
            <a:extLst>
              <a:ext uri="{FF2B5EF4-FFF2-40B4-BE49-F238E27FC236}">
                <a16:creationId xmlns:a16="http://schemas.microsoft.com/office/drawing/2014/main" id="{58433A5F-745F-4D71-B0A3-199335488A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04443ADC-27A5-47B2-9704-315F20D3360E}" type="slidenum">
              <a:rPr lang="en-US" altLang="zh-TW" sz="1200">
                <a:latin typeface="Tahoma" panose="020B0604030504040204" pitchFamily="34" charset="0"/>
              </a:rPr>
              <a:pPr>
                <a:spcBef>
                  <a:spcPct val="0"/>
                </a:spcBef>
                <a:buFontTx/>
                <a:buNone/>
              </a:pPr>
              <a:t>83</a:t>
            </a:fld>
            <a:endParaRPr lang="en-US" altLang="zh-TW" sz="1200">
              <a:latin typeface="Tahoma" panose="020B060403050404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CBF92E-0E15-46AE-B598-B54207CA1C9E}"/>
              </a:ext>
            </a:extLst>
          </p:cNvPr>
          <p:cNvSpPr>
            <a:spLocks noGrp="1" noChangeArrowheads="1"/>
          </p:cNvSpPr>
          <p:nvPr>
            <p:ph type="title"/>
          </p:nvPr>
        </p:nvSpPr>
        <p:spPr>
          <a:xfrm>
            <a:off x="339909" y="76200"/>
            <a:ext cx="8763000" cy="609600"/>
          </a:xfrm>
        </p:spPr>
        <p:txBody>
          <a:bodyPr/>
          <a:lstStyle/>
          <a:p>
            <a:pPr eaLnBrk="1" hangingPunct="1"/>
            <a:r>
              <a:rPr lang="en-US" altLang="zh-TW" sz="3200" b="1" dirty="0">
                <a:ea typeface="新細明體" panose="02020500000000000000" pitchFamily="18" charset="-120"/>
              </a:rPr>
              <a:t>Testing the Population Variances</a:t>
            </a:r>
            <a:endParaRPr lang="en-US" altLang="zh-TW" sz="3200" dirty="0">
              <a:ea typeface="新細明體" panose="02020500000000000000" pitchFamily="18" charset="-120"/>
            </a:endParaRPr>
          </a:p>
        </p:txBody>
      </p:sp>
      <p:sp>
        <p:nvSpPr>
          <p:cNvPr id="16387" name="Rectangle 3">
            <a:extLst>
              <a:ext uri="{FF2B5EF4-FFF2-40B4-BE49-F238E27FC236}">
                <a16:creationId xmlns:a16="http://schemas.microsoft.com/office/drawing/2014/main" id="{172C6310-4EA9-4992-AF09-B4F4FF83C841}"/>
              </a:ext>
            </a:extLst>
          </p:cNvPr>
          <p:cNvSpPr>
            <a:spLocks noGrp="1" noChangeArrowheads="1"/>
          </p:cNvSpPr>
          <p:nvPr>
            <p:ph type="body" idx="1"/>
          </p:nvPr>
        </p:nvSpPr>
        <p:spPr>
          <a:xfrm>
            <a:off x="321733" y="914400"/>
            <a:ext cx="10803467" cy="5486400"/>
          </a:xfrm>
        </p:spPr>
        <p:txBody>
          <a:bodyPr/>
          <a:lstStyle/>
          <a:p>
            <a:pPr marL="0" indent="0" eaLnBrk="1" hangingPunct="1">
              <a:buNone/>
            </a:pPr>
            <a:r>
              <a:rPr lang="en-US" altLang="zh-TW" dirty="0">
                <a:ea typeface="新細明體" panose="02020500000000000000" pitchFamily="18" charset="-120"/>
              </a:rPr>
              <a:t> Testing the Population Variances</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0</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 1 (</a:t>
            </a:r>
            <a:r>
              <a:rPr lang="en-US" altLang="zh-TW" i="1" dirty="0">
                <a:ea typeface="新細明體" panose="02020500000000000000" pitchFamily="18" charset="-120"/>
              </a:rPr>
              <a:t>equal variance</a:t>
            </a:r>
            <a:r>
              <a:rPr lang="en-US" altLang="zh-TW" dirty="0">
                <a:ea typeface="新細明體" panose="02020500000000000000" pitchFamily="18" charset="-120"/>
              </a:rPr>
              <a:t>)</a:t>
            </a:r>
          </a:p>
          <a:p>
            <a:pPr marL="0" indent="0" eaLnBrk="1" hangingPunct="1">
              <a:buNone/>
            </a:pPr>
            <a:r>
              <a:rPr lang="en-US" altLang="zh-TW" dirty="0">
                <a:ea typeface="新細明體" panose="02020500000000000000" pitchFamily="18" charset="-120"/>
              </a:rPr>
              <a:t>	 H</a:t>
            </a:r>
            <a:r>
              <a:rPr lang="en-US" altLang="zh-TW" baseline="-25000" dirty="0">
                <a:ea typeface="新細明體" panose="02020500000000000000" pitchFamily="18" charset="-120"/>
              </a:rPr>
              <a:t>1</a:t>
            </a:r>
            <a:r>
              <a:rPr lang="en-US" altLang="zh-TW" dirty="0">
                <a:ea typeface="新細明體" panose="02020500000000000000" pitchFamily="18" charset="-120"/>
              </a:rPr>
              <a:t>: </a:t>
            </a:r>
            <a:r>
              <a:rPr lang="el-GR" altLang="zh-TW" dirty="0"/>
              <a:t>σ</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a:t>
            </a:r>
            <a:r>
              <a:rPr lang="el-GR" altLang="zh-TW" dirty="0"/>
              <a:t>σ</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 1</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Test statistic: s</a:t>
            </a:r>
            <a:r>
              <a:rPr lang="en-US" altLang="zh-TW" baseline="-25000" dirty="0">
                <a:ea typeface="新細明體" panose="02020500000000000000" pitchFamily="18" charset="-120"/>
              </a:rPr>
              <a:t>1</a:t>
            </a:r>
            <a:r>
              <a:rPr lang="en-US" altLang="zh-TW" baseline="30000" dirty="0">
                <a:ea typeface="新細明體" panose="02020500000000000000" pitchFamily="18" charset="-120"/>
              </a:rPr>
              <a:t>2</a:t>
            </a:r>
            <a:r>
              <a:rPr lang="en-US" altLang="zh-TW" dirty="0">
                <a:ea typeface="新細明體" panose="02020500000000000000" pitchFamily="18" charset="-120"/>
              </a:rPr>
              <a:t> / s</a:t>
            </a:r>
            <a:r>
              <a:rPr lang="en-US" altLang="zh-TW" baseline="-25000" dirty="0">
                <a:ea typeface="新細明體" panose="02020500000000000000" pitchFamily="18" charset="-120"/>
              </a:rPr>
              <a:t>2</a:t>
            </a:r>
            <a:r>
              <a:rPr lang="en-US" altLang="zh-TW" baseline="30000" dirty="0">
                <a:ea typeface="新細明體" panose="02020500000000000000" pitchFamily="18" charset="-120"/>
              </a:rPr>
              <a:t>2</a:t>
            </a:r>
            <a:r>
              <a:rPr lang="en-US" altLang="zh-TW" dirty="0">
                <a:ea typeface="新細明體" panose="02020500000000000000" pitchFamily="18" charset="-120"/>
              </a:rPr>
              <a:t>, which  is F-distributed with degrees of freedom ν</a:t>
            </a:r>
            <a:r>
              <a:rPr lang="en-US" altLang="zh-TW" baseline="-25000" dirty="0">
                <a:ea typeface="新細明體" panose="02020500000000000000" pitchFamily="18" charset="-120"/>
              </a:rPr>
              <a:t>1</a:t>
            </a:r>
            <a:r>
              <a:rPr lang="en-US" altLang="zh-TW" dirty="0">
                <a:ea typeface="新細明體" panose="02020500000000000000" pitchFamily="18" charset="-120"/>
              </a:rPr>
              <a:t> = n</a:t>
            </a:r>
            <a:r>
              <a:rPr lang="en-US" altLang="zh-TW" baseline="-25000" dirty="0">
                <a:ea typeface="新細明體" panose="02020500000000000000" pitchFamily="18" charset="-120"/>
              </a:rPr>
              <a:t>1</a:t>
            </a:r>
            <a:r>
              <a:rPr lang="en-US" altLang="zh-TW" dirty="0">
                <a:ea typeface="新細明體" panose="02020500000000000000" pitchFamily="18" charset="-120"/>
              </a:rPr>
              <a:t>– 1 and ν</a:t>
            </a:r>
            <a:r>
              <a:rPr lang="en-US" altLang="zh-TW" baseline="-25000" dirty="0">
                <a:ea typeface="新細明體" panose="02020500000000000000" pitchFamily="18" charset="-120"/>
              </a:rPr>
              <a:t>2</a:t>
            </a:r>
            <a:r>
              <a:rPr lang="en-US" altLang="zh-TW" dirty="0">
                <a:ea typeface="新細明體" panose="02020500000000000000" pitchFamily="18" charset="-120"/>
              </a:rPr>
              <a:t> = n</a:t>
            </a:r>
            <a:r>
              <a:rPr lang="en-US" altLang="zh-TW" baseline="-25000" dirty="0">
                <a:ea typeface="新細明體" panose="02020500000000000000" pitchFamily="18" charset="-120"/>
              </a:rPr>
              <a:t>2 </a:t>
            </a:r>
            <a:r>
              <a:rPr lang="en-US" altLang="zh-TW" dirty="0">
                <a:ea typeface="新細明體" panose="02020500000000000000" pitchFamily="18" charset="-120"/>
              </a:rPr>
              <a:t>−1. </a:t>
            </a:r>
          </a:p>
          <a:p>
            <a:pPr marL="0" indent="0" eaLnBrk="1" hangingPunct="1">
              <a:buNone/>
            </a:pPr>
            <a:endParaRPr lang="en-US" altLang="zh-TW" dirty="0">
              <a:ea typeface="新細明體" panose="02020500000000000000" pitchFamily="18" charset="-120"/>
            </a:endParaRPr>
          </a:p>
          <a:p>
            <a:pPr marL="0" indent="0" eaLnBrk="1" hangingPunct="1">
              <a:buNone/>
            </a:pPr>
            <a:r>
              <a:rPr lang="en-US" altLang="zh-TW" dirty="0">
                <a:ea typeface="新細明體" panose="02020500000000000000" pitchFamily="18" charset="-120"/>
              </a:rPr>
              <a:t>The required condition is the same as that for the t-test of </a:t>
            </a:r>
          </a:p>
          <a:p>
            <a:pPr marL="0" indent="0" eaLnBrk="1" hangingPunct="1">
              <a:buNone/>
            </a:pPr>
            <a:r>
              <a:rPr lang="en-US" altLang="zh-TW" dirty="0">
                <a:ea typeface="新細明體" panose="02020500000000000000" pitchFamily="18" charset="-120"/>
              </a:rPr>
              <a:t>µ</a:t>
            </a:r>
            <a:r>
              <a:rPr lang="en-US" altLang="zh-TW" baseline="-25000" dirty="0">
                <a:ea typeface="新細明體" panose="02020500000000000000" pitchFamily="18" charset="-120"/>
              </a:rPr>
              <a:t>1</a:t>
            </a:r>
            <a:r>
              <a:rPr lang="en-US" altLang="zh-TW" dirty="0">
                <a:ea typeface="新細明體" panose="02020500000000000000" pitchFamily="18" charset="-120"/>
              </a:rPr>
              <a:t> - µ</a:t>
            </a:r>
            <a:r>
              <a:rPr lang="en-US" altLang="zh-TW" baseline="-25000" dirty="0">
                <a:ea typeface="新細明體" panose="02020500000000000000" pitchFamily="18" charset="-120"/>
              </a:rPr>
              <a:t>2</a:t>
            </a:r>
            <a:r>
              <a:rPr lang="en-US" altLang="zh-TW" dirty="0">
                <a:ea typeface="新細明體" panose="02020500000000000000" pitchFamily="18" charset="-120"/>
              </a:rPr>
              <a:t> </a:t>
            </a:r>
            <a:r>
              <a:rPr lang="en-US" altLang="zh-TW" b="1" dirty="0">
                <a:ea typeface="新細明體" panose="02020500000000000000" pitchFamily="18" charset="-120"/>
              </a:rPr>
              <a:t>, </a:t>
            </a:r>
            <a:r>
              <a:rPr lang="en-US" altLang="zh-TW" dirty="0">
                <a:ea typeface="新細明體" panose="02020500000000000000" pitchFamily="18" charset="-120"/>
              </a:rPr>
              <a:t>which is both populations are normally distributed.</a:t>
            </a: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a:p>
            <a:pPr marL="0" indent="0" eaLnBrk="1" hangingPunct="1">
              <a:buNone/>
            </a:pPr>
            <a:endParaRPr lang="en-US" altLang="zh-TW" dirty="0">
              <a:ea typeface="新細明體" panose="02020500000000000000" pitchFamily="18" charset="-120"/>
            </a:endParaRPr>
          </a:p>
        </p:txBody>
      </p:sp>
      <p:sp>
        <p:nvSpPr>
          <p:cNvPr id="16388" name="Slide Number Placeholder 3">
            <a:extLst>
              <a:ext uri="{FF2B5EF4-FFF2-40B4-BE49-F238E27FC236}">
                <a16:creationId xmlns:a16="http://schemas.microsoft.com/office/drawing/2014/main" id="{AB9F614E-EA2E-4034-9168-6543D1C512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panose="02020603050405020304" pitchFamily="18" charset="0"/>
              </a:defRPr>
            </a:lvl1pPr>
            <a:lvl2pPr marL="742950" indent="-285750">
              <a:spcBef>
                <a:spcPct val="20000"/>
              </a:spcBef>
              <a:buChar char="–"/>
              <a:defRPr sz="2400">
                <a:solidFill>
                  <a:schemeClr val="tx1"/>
                </a:solidFill>
                <a:latin typeface="Times" panose="02020603050405020304" pitchFamily="18" charset="0"/>
              </a:defRPr>
            </a:lvl2pPr>
            <a:lvl3pPr marL="1143000" indent="-228600">
              <a:spcBef>
                <a:spcPct val="20000"/>
              </a:spcBef>
              <a:buChar char="•"/>
              <a:defRPr sz="20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spcBef>
                <a:spcPct val="0"/>
              </a:spcBef>
              <a:buFontTx/>
              <a:buNone/>
            </a:pPr>
            <a:r>
              <a:rPr lang="en-US" altLang="zh-TW" sz="1200">
                <a:latin typeface="Tahoma" panose="020B0604030504040204" pitchFamily="34" charset="0"/>
              </a:rPr>
              <a:t>13.</a:t>
            </a:r>
            <a:fld id="{3F4A2BCB-5C19-4367-9172-86594EB6BF1B}" type="slidenum">
              <a:rPr lang="en-US" altLang="zh-TW" sz="1200">
                <a:latin typeface="Tahoma" panose="020B0604030504040204" pitchFamily="34" charset="0"/>
              </a:rPr>
              <a:pPr>
                <a:spcBef>
                  <a:spcPct val="0"/>
                </a:spcBef>
                <a:buFontTx/>
                <a:buNone/>
              </a:pPr>
              <a:t>9</a:t>
            </a:fld>
            <a:endParaRPr lang="en-US" altLang="zh-TW" sz="1200">
              <a:latin typeface="Tahoma"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NSWERSOVERCHART" val="True"/>
  <p:tag name="CUSTOMERID" val="2FED-29B1-4FDD-9679"/>
  <p:tag name="TPVERSION" val="2006"/>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Lst>
</file>

<file path=ppt/tags/tag25.xml><?xml version="1.0" encoding="utf-8"?>
<p:tagLst xmlns:a="http://schemas.openxmlformats.org/drawingml/2006/main" xmlns:r="http://schemas.openxmlformats.org/officeDocument/2006/relationships" xmlns:p="http://schemas.openxmlformats.org/presentationml/2006/main">
  <p:tag name="NOPREFERENCE" val="False"/>
</p:tagLst>
</file>

<file path=ppt/tags/tag26.xml><?xml version="1.0" encoding="utf-8"?>
<p:tagLst xmlns:a="http://schemas.openxmlformats.org/drawingml/2006/main" xmlns:r="http://schemas.openxmlformats.org/officeDocument/2006/relationships" xmlns:p="http://schemas.openxmlformats.org/presentationml/2006/main">
  <p:tag name="NOPREFERENCE" val="False"/>
</p:tagLst>
</file>

<file path=ppt/tags/tag27.xml><?xml version="1.0" encoding="utf-8"?>
<p:tagLst xmlns:a="http://schemas.openxmlformats.org/drawingml/2006/main" xmlns:r="http://schemas.openxmlformats.org/officeDocument/2006/relationships" xmlns:p="http://schemas.openxmlformats.org/presentationml/2006/main">
  <p:tag name="NOPREFERENCE" val="False"/>
</p:tagLst>
</file>

<file path=ppt/tags/tag28.xml><?xml version="1.0" encoding="utf-8"?>
<p:tagLst xmlns:a="http://schemas.openxmlformats.org/drawingml/2006/main" xmlns:r="http://schemas.openxmlformats.org/officeDocument/2006/relationships" xmlns:p="http://schemas.openxmlformats.org/presentationml/2006/main">
  <p:tag name="NOPREFERENCE" val="False"/>
</p:tagLst>
</file>

<file path=ppt/tags/tag29.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NOPREFERENCE" val="False"/>
</p:tagLst>
</file>

<file path=ppt/tags/tag32.xml><?xml version="1.0" encoding="utf-8"?>
<p:tagLst xmlns:a="http://schemas.openxmlformats.org/drawingml/2006/main" xmlns:r="http://schemas.openxmlformats.org/officeDocument/2006/relationships" xmlns:p="http://schemas.openxmlformats.org/presentationml/2006/main">
  <p:tag name="NOPREFERENCE" val="False"/>
</p:tagLst>
</file>

<file path=ppt/tags/tag33.xml><?xml version="1.0" encoding="utf-8"?>
<p:tagLst xmlns:a="http://schemas.openxmlformats.org/drawingml/2006/main" xmlns:r="http://schemas.openxmlformats.org/officeDocument/2006/relationships" xmlns:p="http://schemas.openxmlformats.org/presentationml/2006/main">
  <p:tag name="NOPREFERENCE" val="False"/>
</p:tagLst>
</file>

<file path=ppt/tags/tag34.xml><?xml version="1.0" encoding="utf-8"?>
<p:tagLst xmlns:a="http://schemas.openxmlformats.org/drawingml/2006/main" xmlns:r="http://schemas.openxmlformats.org/officeDocument/2006/relationships" xmlns:p="http://schemas.openxmlformats.org/presentationml/2006/main">
  <p:tag name="NOPREFERENCE" val="False"/>
</p:tagLst>
</file>

<file path=ppt/tags/tag35.xml><?xml version="1.0" encoding="utf-8"?>
<p:tagLst xmlns:a="http://schemas.openxmlformats.org/drawingml/2006/main" xmlns:r="http://schemas.openxmlformats.org/officeDocument/2006/relationships" xmlns:p="http://schemas.openxmlformats.org/presentationml/2006/main">
  <p:tag name="NOPREFERENCE" val="False"/>
</p:tagLst>
</file>

<file path=ppt/tags/tag36.xml><?xml version="1.0" encoding="utf-8"?>
<p:tagLst xmlns:a="http://schemas.openxmlformats.org/drawingml/2006/main" xmlns:r="http://schemas.openxmlformats.org/officeDocument/2006/relationships" xmlns:p="http://schemas.openxmlformats.org/presentationml/2006/main">
  <p:tag name="NOPREFERENCE" val="False"/>
</p:tagLst>
</file>

<file path=ppt/tags/tag37.xml><?xml version="1.0" encoding="utf-8"?>
<p:tagLst xmlns:a="http://schemas.openxmlformats.org/drawingml/2006/main" xmlns:r="http://schemas.openxmlformats.org/officeDocument/2006/relationships" xmlns:p="http://schemas.openxmlformats.org/presentationml/2006/main">
  <p:tag name="NOPREFERENCE" val="False"/>
</p:tagLst>
</file>

<file path=ppt/tags/tag38.xml><?xml version="1.0" encoding="utf-8"?>
<p:tagLst xmlns:a="http://schemas.openxmlformats.org/drawingml/2006/main" xmlns:r="http://schemas.openxmlformats.org/officeDocument/2006/relationships" xmlns:p="http://schemas.openxmlformats.org/presentationml/2006/main">
  <p:tag name="NOPREFERENCE" val="False"/>
</p:tagLst>
</file>

<file path=ppt/tags/tag39.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40.xml><?xml version="1.0" encoding="utf-8"?>
<p:tagLst xmlns:a="http://schemas.openxmlformats.org/drawingml/2006/main" xmlns:r="http://schemas.openxmlformats.org/officeDocument/2006/relationships" xmlns:p="http://schemas.openxmlformats.org/presentationml/2006/main">
  <p:tag name="NOPREFERENCE" val="False"/>
</p:tagLst>
</file>

<file path=ppt/tags/tag41.xml><?xml version="1.0" encoding="utf-8"?>
<p:tagLst xmlns:a="http://schemas.openxmlformats.org/drawingml/2006/main" xmlns:r="http://schemas.openxmlformats.org/officeDocument/2006/relationships" xmlns:p="http://schemas.openxmlformats.org/presentationml/2006/main">
  <p:tag name="NOPREFERENCE" val="False"/>
</p:tagLst>
</file>

<file path=ppt/tags/tag42.xml><?xml version="1.0" encoding="utf-8"?>
<p:tagLst xmlns:a="http://schemas.openxmlformats.org/drawingml/2006/main" xmlns:r="http://schemas.openxmlformats.org/officeDocument/2006/relationships" xmlns:p="http://schemas.openxmlformats.org/presentationml/2006/main">
  <p:tag name="NOPREFERENCE" val="False"/>
</p:tagLst>
</file>

<file path=ppt/tags/tag43.xml><?xml version="1.0" encoding="utf-8"?>
<p:tagLst xmlns:a="http://schemas.openxmlformats.org/drawingml/2006/main" xmlns:r="http://schemas.openxmlformats.org/officeDocument/2006/relationships" xmlns:p="http://schemas.openxmlformats.org/presentationml/2006/main">
  <p:tag name="NOPREFERENCE" val="False"/>
</p:tagLst>
</file>

<file path=ppt/tags/tag44.xml><?xml version="1.0" encoding="utf-8"?>
<p:tagLst xmlns:a="http://schemas.openxmlformats.org/drawingml/2006/main" xmlns:r="http://schemas.openxmlformats.org/officeDocument/2006/relationships" xmlns:p="http://schemas.openxmlformats.org/presentationml/2006/main">
  <p:tag name="NOPREFERENCE" val="False"/>
</p:tagLst>
</file>

<file path=ppt/tags/tag45.xml><?xml version="1.0" encoding="utf-8"?>
<p:tagLst xmlns:a="http://schemas.openxmlformats.org/drawingml/2006/main" xmlns:r="http://schemas.openxmlformats.org/officeDocument/2006/relationships" xmlns:p="http://schemas.openxmlformats.org/presentationml/2006/main">
  <p:tag name="NOPREFERENCE" val="False"/>
</p:tagLst>
</file>

<file path=ppt/tags/tag46.xml><?xml version="1.0" encoding="utf-8"?>
<p:tagLst xmlns:a="http://schemas.openxmlformats.org/drawingml/2006/main" xmlns:r="http://schemas.openxmlformats.org/officeDocument/2006/relationships" xmlns:p="http://schemas.openxmlformats.org/presentationml/2006/main">
  <p:tag name="NOPREFERENCE" val="False"/>
</p:tagLst>
</file>

<file path=ppt/tags/tag47.xml><?xml version="1.0" encoding="utf-8"?>
<p:tagLst xmlns:a="http://schemas.openxmlformats.org/drawingml/2006/main" xmlns:r="http://schemas.openxmlformats.org/officeDocument/2006/relationships" xmlns:p="http://schemas.openxmlformats.org/presentationml/2006/main">
  <p:tag name="NOPREFERENCE" val="False"/>
</p:tagLst>
</file>

<file path=ppt/tags/tag48.xml><?xml version="1.0" encoding="utf-8"?>
<p:tagLst xmlns:a="http://schemas.openxmlformats.org/drawingml/2006/main" xmlns:r="http://schemas.openxmlformats.org/officeDocument/2006/relationships" xmlns:p="http://schemas.openxmlformats.org/presentationml/2006/main">
  <p:tag name="NOPREFERENCE" val="False"/>
</p:tagLst>
</file>

<file path=ppt/tags/tag49.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50.xml><?xml version="1.0" encoding="utf-8"?>
<p:tagLst xmlns:a="http://schemas.openxmlformats.org/drawingml/2006/main" xmlns:r="http://schemas.openxmlformats.org/officeDocument/2006/relationships" xmlns:p="http://schemas.openxmlformats.org/presentationml/2006/main">
  <p:tag name="NOPREFERENCE" val="False"/>
</p:tagLst>
</file>

<file path=ppt/tags/tag51.xml><?xml version="1.0" encoding="utf-8"?>
<p:tagLst xmlns:a="http://schemas.openxmlformats.org/drawingml/2006/main" xmlns:r="http://schemas.openxmlformats.org/officeDocument/2006/relationships" xmlns:p="http://schemas.openxmlformats.org/presentationml/2006/main">
  <p:tag name="NOPREFERENCE" val="False"/>
</p:tagLst>
</file>

<file path=ppt/tags/tag52.xml><?xml version="1.0" encoding="utf-8"?>
<p:tagLst xmlns:a="http://schemas.openxmlformats.org/drawingml/2006/main" xmlns:r="http://schemas.openxmlformats.org/officeDocument/2006/relationships" xmlns:p="http://schemas.openxmlformats.org/presentationml/2006/main">
  <p:tag name="NOPREFERENCE" val="False"/>
</p:tagLst>
</file>

<file path=ppt/tags/tag53.xml><?xml version="1.0" encoding="utf-8"?>
<p:tagLst xmlns:a="http://schemas.openxmlformats.org/drawingml/2006/main" xmlns:r="http://schemas.openxmlformats.org/officeDocument/2006/relationships" xmlns:p="http://schemas.openxmlformats.org/presentationml/2006/main">
  <p:tag name="NOPREFERENCE" val="False"/>
</p:tagLst>
</file>

<file path=ppt/tags/tag54.xml><?xml version="1.0" encoding="utf-8"?>
<p:tagLst xmlns:a="http://schemas.openxmlformats.org/drawingml/2006/main" xmlns:r="http://schemas.openxmlformats.org/officeDocument/2006/relationships" xmlns:p="http://schemas.openxmlformats.org/presentationml/2006/main">
  <p:tag name="NOPREFERENCE" val="False"/>
</p:tagLst>
</file>

<file path=ppt/tags/tag55.xml><?xml version="1.0" encoding="utf-8"?>
<p:tagLst xmlns:a="http://schemas.openxmlformats.org/drawingml/2006/main" xmlns:r="http://schemas.openxmlformats.org/officeDocument/2006/relationships" xmlns:p="http://schemas.openxmlformats.org/presentationml/2006/main">
  <p:tag name="NOPREFERENCE" val="False"/>
</p:tagLst>
</file>

<file path=ppt/tags/tag56.xml><?xml version="1.0" encoding="utf-8"?>
<p:tagLst xmlns:a="http://schemas.openxmlformats.org/drawingml/2006/main" xmlns:r="http://schemas.openxmlformats.org/officeDocument/2006/relationships" xmlns:p="http://schemas.openxmlformats.org/presentationml/2006/main">
  <p:tag name="NOPREFERENCE" val="False"/>
</p:tagLst>
</file>

<file path=ppt/tags/tag57.xml><?xml version="1.0" encoding="utf-8"?>
<p:tagLst xmlns:a="http://schemas.openxmlformats.org/drawingml/2006/main" xmlns:r="http://schemas.openxmlformats.org/officeDocument/2006/relationships" xmlns:p="http://schemas.openxmlformats.org/presentationml/2006/main">
  <p:tag name="NOPREFERENCE" val="False"/>
</p:tagLst>
</file>

<file path=ppt/tags/tag58.xml><?xml version="1.0" encoding="utf-8"?>
<p:tagLst xmlns:a="http://schemas.openxmlformats.org/drawingml/2006/main" xmlns:r="http://schemas.openxmlformats.org/officeDocument/2006/relationships" xmlns:p="http://schemas.openxmlformats.org/presentationml/2006/main">
  <p:tag name="NOPREFERENCE" val="False"/>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60.xml><?xml version="1.0" encoding="utf-8"?>
<p:tagLst xmlns:a="http://schemas.openxmlformats.org/drawingml/2006/main" xmlns:r="http://schemas.openxmlformats.org/officeDocument/2006/relationships" xmlns:p="http://schemas.openxmlformats.org/presentationml/2006/main">
  <p:tag name="NOPREFERENCE" val="False"/>
</p:tagLst>
</file>

<file path=ppt/tags/tag61.xml><?xml version="1.0" encoding="utf-8"?>
<p:tagLst xmlns:a="http://schemas.openxmlformats.org/drawingml/2006/main" xmlns:r="http://schemas.openxmlformats.org/officeDocument/2006/relationships" xmlns:p="http://schemas.openxmlformats.org/presentationml/2006/main">
  <p:tag name="NOPREFERENCE" val="False"/>
</p:tagLst>
</file>

<file path=ppt/tags/tag62.xml><?xml version="1.0" encoding="utf-8"?>
<p:tagLst xmlns:a="http://schemas.openxmlformats.org/drawingml/2006/main" xmlns:r="http://schemas.openxmlformats.org/officeDocument/2006/relationships" xmlns:p="http://schemas.openxmlformats.org/presentationml/2006/main">
  <p:tag name="NOPREFERENCE" val="False"/>
</p:tagLst>
</file>

<file path=ppt/tags/tag63.xml><?xml version="1.0" encoding="utf-8"?>
<p:tagLst xmlns:a="http://schemas.openxmlformats.org/drawingml/2006/main" xmlns:r="http://schemas.openxmlformats.org/officeDocument/2006/relationships" xmlns:p="http://schemas.openxmlformats.org/presentationml/2006/main">
  <p:tag name="NOPREFERENCE" val="False"/>
</p:tagLst>
</file>

<file path=ppt/tags/tag64.xml><?xml version="1.0" encoding="utf-8"?>
<p:tagLst xmlns:a="http://schemas.openxmlformats.org/drawingml/2006/main" xmlns:r="http://schemas.openxmlformats.org/officeDocument/2006/relationships" xmlns:p="http://schemas.openxmlformats.org/presentationml/2006/main">
  <p:tag name="NOPREFERENCE" val="False"/>
</p:tagLst>
</file>

<file path=ppt/tags/tag65.xml><?xml version="1.0" encoding="utf-8"?>
<p:tagLst xmlns:a="http://schemas.openxmlformats.org/drawingml/2006/main" xmlns:r="http://schemas.openxmlformats.org/officeDocument/2006/relationships" xmlns:p="http://schemas.openxmlformats.org/presentationml/2006/main">
  <p:tag name="NOPREFERENCE" val="False"/>
</p:tagLst>
</file>

<file path=ppt/tags/tag66.xml><?xml version="1.0" encoding="utf-8"?>
<p:tagLst xmlns:a="http://schemas.openxmlformats.org/drawingml/2006/main" xmlns:r="http://schemas.openxmlformats.org/officeDocument/2006/relationships" xmlns:p="http://schemas.openxmlformats.org/presentationml/2006/main">
  <p:tag name="NOPREFERENCE" val="False"/>
</p:tagLst>
</file>

<file path=ppt/tags/tag67.xml><?xml version="1.0" encoding="utf-8"?>
<p:tagLst xmlns:a="http://schemas.openxmlformats.org/drawingml/2006/main" xmlns:r="http://schemas.openxmlformats.org/officeDocument/2006/relationships" xmlns:p="http://schemas.openxmlformats.org/presentationml/2006/main">
  <p:tag name="NOPREFERENCE" val="False"/>
</p:tagLst>
</file>

<file path=ppt/tags/tag68.xml><?xml version="1.0" encoding="utf-8"?>
<p:tagLst xmlns:a="http://schemas.openxmlformats.org/drawingml/2006/main" xmlns:r="http://schemas.openxmlformats.org/officeDocument/2006/relationships" xmlns:p="http://schemas.openxmlformats.org/presentationml/2006/main">
  <p:tag name="NOPREFERENCE" val="False"/>
</p:tagLst>
</file>

<file path=ppt/tags/tag69.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70.xml><?xml version="1.0" encoding="utf-8"?>
<p:tagLst xmlns:a="http://schemas.openxmlformats.org/drawingml/2006/main" xmlns:r="http://schemas.openxmlformats.org/officeDocument/2006/relationships" xmlns:p="http://schemas.openxmlformats.org/presentationml/2006/main">
  <p:tag name="NOPREFERENCE" val="False"/>
</p:tagLst>
</file>

<file path=ppt/tags/tag71.xml><?xml version="1.0" encoding="utf-8"?>
<p:tagLst xmlns:a="http://schemas.openxmlformats.org/drawingml/2006/main" xmlns:r="http://schemas.openxmlformats.org/officeDocument/2006/relationships" xmlns:p="http://schemas.openxmlformats.org/presentationml/2006/main">
  <p:tag name="NOPREFERENCE" val="False"/>
</p:tagLst>
</file>

<file path=ppt/tags/tag72.xml><?xml version="1.0" encoding="utf-8"?>
<p:tagLst xmlns:a="http://schemas.openxmlformats.org/drawingml/2006/main" xmlns:r="http://schemas.openxmlformats.org/officeDocument/2006/relationships" xmlns:p="http://schemas.openxmlformats.org/presentationml/2006/main">
  <p:tag name="NOPREFERENCE" val="False"/>
</p:tagLst>
</file>

<file path=ppt/tags/tag73.xml><?xml version="1.0" encoding="utf-8"?>
<p:tagLst xmlns:a="http://schemas.openxmlformats.org/drawingml/2006/main" xmlns:r="http://schemas.openxmlformats.org/officeDocument/2006/relationships" xmlns:p="http://schemas.openxmlformats.org/presentationml/2006/main">
  <p:tag name="NOPREFERENCE" val="False"/>
</p:tagLst>
</file>

<file path=ppt/tags/tag74.xml><?xml version="1.0" encoding="utf-8"?>
<p:tagLst xmlns:a="http://schemas.openxmlformats.org/drawingml/2006/main" xmlns:r="http://schemas.openxmlformats.org/officeDocument/2006/relationships" xmlns:p="http://schemas.openxmlformats.org/presentationml/2006/main">
  <p:tag name="NOPREFERENCE" val="False"/>
</p:tagLst>
</file>

<file path=ppt/tags/tag75.xml><?xml version="1.0" encoding="utf-8"?>
<p:tagLst xmlns:a="http://schemas.openxmlformats.org/drawingml/2006/main" xmlns:r="http://schemas.openxmlformats.org/officeDocument/2006/relationships" xmlns:p="http://schemas.openxmlformats.org/presentationml/2006/main">
  <p:tag name="NOPREFERENCE" val="False"/>
</p:tagLst>
</file>

<file path=ppt/tags/tag76.xml><?xml version="1.0" encoding="utf-8"?>
<p:tagLst xmlns:a="http://schemas.openxmlformats.org/drawingml/2006/main" xmlns:r="http://schemas.openxmlformats.org/officeDocument/2006/relationships" xmlns:p="http://schemas.openxmlformats.org/presentationml/2006/main">
  <p:tag name="NOPREFERENCE" val="False"/>
</p:tagLst>
</file>

<file path=ppt/tags/tag77.xml><?xml version="1.0" encoding="utf-8"?>
<p:tagLst xmlns:a="http://schemas.openxmlformats.org/drawingml/2006/main" xmlns:r="http://schemas.openxmlformats.org/officeDocument/2006/relationships" xmlns:p="http://schemas.openxmlformats.org/presentationml/2006/main">
  <p:tag name="NOPREFERENCE" val="False"/>
</p:tagLst>
</file>

<file path=ppt/tags/tag78.xml><?xml version="1.0" encoding="utf-8"?>
<p:tagLst xmlns:a="http://schemas.openxmlformats.org/drawingml/2006/main" xmlns:r="http://schemas.openxmlformats.org/officeDocument/2006/relationships" xmlns:p="http://schemas.openxmlformats.org/presentationml/2006/main">
  <p:tag name="NOPREFERENCE" val="False"/>
</p:tagLst>
</file>

<file path=ppt/tags/tag79.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80.xml><?xml version="1.0" encoding="utf-8"?>
<p:tagLst xmlns:a="http://schemas.openxmlformats.org/drawingml/2006/main" xmlns:r="http://schemas.openxmlformats.org/officeDocument/2006/relationships" xmlns:p="http://schemas.openxmlformats.org/presentationml/2006/main">
  <p:tag name="NOPREFERENCE" val="False"/>
</p:tagLst>
</file>

<file path=ppt/tags/tag81.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Blank Presentatio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D8"/>
      </a:hlink>
      <a:folHlink>
        <a:srgbClr val="0000D8"/>
      </a:folHlink>
    </a:clrScheme>
    <a:fontScheme name="Blank Presentation">
      <a:majorFont>
        <a:latin typeface="Tahoma"/>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20754</TotalTime>
  <Words>4101</Words>
  <Application>Microsoft Macintosh PowerPoint</Application>
  <PresentationFormat>寬螢幕</PresentationFormat>
  <Paragraphs>652</Paragraphs>
  <Slides>83</Slides>
  <Notes>3</Notes>
  <HiddenSlides>0</HiddenSlides>
  <MMClips>0</MMClips>
  <ScaleCrop>false</ScaleCrop>
  <HeadingPairs>
    <vt:vector size="8" baseType="variant">
      <vt:variant>
        <vt:lpstr>使用字型</vt:lpstr>
      </vt:variant>
      <vt:variant>
        <vt:i4>5</vt:i4>
      </vt:variant>
      <vt:variant>
        <vt:lpstr>佈景主題</vt:lpstr>
      </vt:variant>
      <vt:variant>
        <vt:i4>1</vt:i4>
      </vt:variant>
      <vt:variant>
        <vt:lpstr>內嵌 OLE 伺服程式</vt:lpstr>
      </vt:variant>
      <vt:variant>
        <vt:i4>3</vt:i4>
      </vt:variant>
      <vt:variant>
        <vt:lpstr>投影片標題</vt:lpstr>
      </vt:variant>
      <vt:variant>
        <vt:i4>83</vt:i4>
      </vt:variant>
    </vt:vector>
  </HeadingPairs>
  <TitlesOfParts>
    <vt:vector size="92" baseType="lpstr">
      <vt:lpstr>新細明體</vt:lpstr>
      <vt:lpstr>Times</vt:lpstr>
      <vt:lpstr>Arial</vt:lpstr>
      <vt:lpstr>Cambria Math</vt:lpstr>
      <vt:lpstr>Tahoma</vt:lpstr>
      <vt:lpstr>Blank Presentation</vt:lpstr>
      <vt:lpstr>Equation</vt:lpstr>
      <vt:lpstr>方程式</vt:lpstr>
      <vt:lpstr>Worksheet</vt:lpstr>
      <vt:lpstr>Chapter 13</vt:lpstr>
      <vt:lpstr>Inference About Two Populations</vt:lpstr>
      <vt:lpstr>Difference between Two Means</vt:lpstr>
      <vt:lpstr>Difference between Two Means</vt:lpstr>
      <vt:lpstr>Making Inferences About μ1-μ2 </vt:lpstr>
      <vt:lpstr>Test Statistic for μ1-μ2 (equal variances) </vt:lpstr>
      <vt:lpstr>CI Estimator for μ1-μ2 (equal variances) </vt:lpstr>
      <vt:lpstr>Test Statistic for μ1-μ2 (unequal variances) </vt:lpstr>
      <vt:lpstr>Testing the Population Variances</vt:lpstr>
      <vt:lpstr>Testing the Population Variances</vt:lpstr>
      <vt:lpstr>Example 13.2                            </vt:lpstr>
      <vt:lpstr>Example 13.2</vt:lpstr>
      <vt:lpstr>Example 13.2</vt:lpstr>
      <vt:lpstr>Example 13.2</vt:lpstr>
      <vt:lpstr>Example 13.2</vt:lpstr>
      <vt:lpstr>Example 13.2</vt:lpstr>
      <vt:lpstr>Example 13.2</vt:lpstr>
      <vt:lpstr>Example 13.2…</vt:lpstr>
      <vt:lpstr>Confidence Interval Estimator</vt:lpstr>
      <vt:lpstr>Example 13-A</vt:lpstr>
      <vt:lpstr>Example 13-A</vt:lpstr>
      <vt:lpstr>Example 13-A</vt:lpstr>
      <vt:lpstr>Testing the Population Variances</vt:lpstr>
      <vt:lpstr>Example 13-A</vt:lpstr>
      <vt:lpstr>Example 13-A</vt:lpstr>
      <vt:lpstr>Example 13-A</vt:lpstr>
      <vt:lpstr>Checking the Required Condition</vt:lpstr>
      <vt:lpstr>Checking the Required Condition: Example 13.1</vt:lpstr>
      <vt:lpstr>Checking the Required Condition: Example 13.2</vt:lpstr>
      <vt:lpstr>Violation of the Required Condition</vt:lpstr>
      <vt:lpstr>Identifying Factors I…</vt:lpstr>
      <vt:lpstr>Identifying Factors II…</vt:lpstr>
      <vt:lpstr>Matched Pairs Experiment</vt:lpstr>
      <vt:lpstr>Example 13.4</vt:lpstr>
      <vt:lpstr>Example 13.4</vt:lpstr>
      <vt:lpstr>Example 13.4</vt:lpstr>
      <vt:lpstr>Example 13.4</vt:lpstr>
      <vt:lpstr>Example 13.4</vt:lpstr>
      <vt:lpstr>Example 13.4</vt:lpstr>
      <vt:lpstr>Example 13.5</vt:lpstr>
      <vt:lpstr>Example 13.5</vt:lpstr>
      <vt:lpstr>Example 13.5</vt:lpstr>
      <vt:lpstr>Example 13.5</vt:lpstr>
      <vt:lpstr>Example 13.5</vt:lpstr>
      <vt:lpstr>Test Statistic for </vt:lpstr>
      <vt:lpstr>Example 13.5</vt:lpstr>
      <vt:lpstr>Example 13-B</vt:lpstr>
      <vt:lpstr>Example 13-B</vt:lpstr>
      <vt:lpstr>Example 13-B</vt:lpstr>
      <vt:lpstr>Example 13-B</vt:lpstr>
      <vt:lpstr>Example 13.6 Confidence Interval Estimator for µD</vt:lpstr>
      <vt:lpstr>Checking the Required Condition</vt:lpstr>
      <vt:lpstr>Identifying Factors…</vt:lpstr>
      <vt:lpstr>Inference about the ratio of two variances</vt:lpstr>
      <vt:lpstr>Inference about the ratio of two variances</vt:lpstr>
      <vt:lpstr>Example 13.7</vt:lpstr>
      <vt:lpstr>Example 13.7</vt:lpstr>
      <vt:lpstr>Example 13.7</vt:lpstr>
      <vt:lpstr>Example 13.7</vt:lpstr>
      <vt:lpstr>Example 13.8</vt:lpstr>
      <vt:lpstr>Identifying Factors</vt:lpstr>
      <vt:lpstr>Difference Between Two Population Proportions</vt:lpstr>
      <vt:lpstr>Statistic and Sampling Distribution…</vt:lpstr>
      <vt:lpstr>Sampling Distribution</vt:lpstr>
      <vt:lpstr>Testing and Estimating p1–p2</vt:lpstr>
      <vt:lpstr>Test Statistic for p1–p2</vt:lpstr>
      <vt:lpstr>Example 13.9</vt:lpstr>
      <vt:lpstr>Example 13.9</vt:lpstr>
      <vt:lpstr>Example 13.9</vt:lpstr>
      <vt:lpstr>Example 13.9</vt:lpstr>
      <vt:lpstr>Example 13.9</vt:lpstr>
      <vt:lpstr>Example 13.9</vt:lpstr>
      <vt:lpstr>Example 13.9</vt:lpstr>
      <vt:lpstr>Example 13.10</vt:lpstr>
      <vt:lpstr>Example 13.10</vt:lpstr>
      <vt:lpstr>Example 13.11</vt:lpstr>
      <vt:lpstr>Example 13-C</vt:lpstr>
      <vt:lpstr>Example 13-C</vt:lpstr>
      <vt:lpstr>Example 13-C</vt:lpstr>
      <vt:lpstr>Example 13-C</vt:lpstr>
      <vt:lpstr>Example 13-C</vt:lpstr>
      <vt:lpstr>Confidence Interval Estimator</vt:lpstr>
      <vt:lpstr>Identifying Factors…</vt:lpstr>
    </vt:vector>
  </TitlesOfParts>
  <Company>LudLinks,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maximum number of defective items that can be found in the sample and still lead to acceptance of the lot is</dc:title>
  <dc:creator>Nathan Ludvigson</dc:creator>
  <cp:lastModifiedBy>mac</cp:lastModifiedBy>
  <cp:revision>255</cp:revision>
  <cp:lastPrinted>2019-02-20T06:14:05Z</cp:lastPrinted>
  <dcterms:created xsi:type="dcterms:W3CDTF">2004-06-12T22:24:32Z</dcterms:created>
  <dcterms:modified xsi:type="dcterms:W3CDTF">2025-04-08T08:25:14Z</dcterms:modified>
</cp:coreProperties>
</file>