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7"/>
  </p:notesMasterIdLst>
  <p:handoutMasterIdLst>
    <p:handoutMasterId r:id="rId108"/>
  </p:handoutMasterIdLst>
  <p:sldIdLst>
    <p:sldId id="256" r:id="rId2"/>
    <p:sldId id="440" r:id="rId3"/>
    <p:sldId id="441" r:id="rId4"/>
    <p:sldId id="442" r:id="rId5"/>
    <p:sldId id="444" r:id="rId6"/>
    <p:sldId id="443" r:id="rId7"/>
    <p:sldId id="445" r:id="rId8"/>
    <p:sldId id="257" r:id="rId9"/>
    <p:sldId id="446" r:id="rId10"/>
    <p:sldId id="258" r:id="rId11"/>
    <p:sldId id="260" r:id="rId12"/>
    <p:sldId id="344" r:id="rId13"/>
    <p:sldId id="345" r:id="rId14"/>
    <p:sldId id="264" r:id="rId15"/>
    <p:sldId id="262" r:id="rId16"/>
    <p:sldId id="265" r:id="rId17"/>
    <p:sldId id="342" r:id="rId18"/>
    <p:sldId id="266" r:id="rId19"/>
    <p:sldId id="267" r:id="rId20"/>
    <p:sldId id="269" r:id="rId21"/>
    <p:sldId id="346" r:id="rId22"/>
    <p:sldId id="272" r:id="rId23"/>
    <p:sldId id="270" r:id="rId24"/>
    <p:sldId id="271" r:id="rId25"/>
    <p:sldId id="268" r:id="rId26"/>
    <p:sldId id="333" r:id="rId27"/>
    <p:sldId id="273" r:id="rId28"/>
    <p:sldId id="416" r:id="rId29"/>
    <p:sldId id="439" r:id="rId30"/>
    <p:sldId id="435" r:id="rId31"/>
    <p:sldId id="438" r:id="rId32"/>
    <p:sldId id="436" r:id="rId33"/>
    <p:sldId id="437" r:id="rId34"/>
    <p:sldId id="421" r:id="rId35"/>
    <p:sldId id="276" r:id="rId36"/>
    <p:sldId id="331" r:id="rId37"/>
    <p:sldId id="334" r:id="rId38"/>
    <p:sldId id="277" r:id="rId39"/>
    <p:sldId id="347" r:id="rId40"/>
    <p:sldId id="348" r:id="rId41"/>
    <p:sldId id="349" r:id="rId42"/>
    <p:sldId id="350" r:id="rId43"/>
    <p:sldId id="351" r:id="rId44"/>
    <p:sldId id="359" r:id="rId45"/>
    <p:sldId id="360" r:id="rId46"/>
    <p:sldId id="361" r:id="rId47"/>
    <p:sldId id="358" r:id="rId48"/>
    <p:sldId id="353" r:id="rId49"/>
    <p:sldId id="363" r:id="rId50"/>
    <p:sldId id="364" r:id="rId51"/>
    <p:sldId id="355" r:id="rId52"/>
    <p:sldId id="366" r:id="rId53"/>
    <p:sldId id="367" r:id="rId54"/>
    <p:sldId id="356" r:id="rId55"/>
    <p:sldId id="357" r:id="rId56"/>
    <p:sldId id="278" r:id="rId57"/>
    <p:sldId id="279" r:id="rId58"/>
    <p:sldId id="280" r:id="rId59"/>
    <p:sldId id="281" r:id="rId60"/>
    <p:sldId id="282" r:id="rId61"/>
    <p:sldId id="283" r:id="rId62"/>
    <p:sldId id="284" r:id="rId63"/>
    <p:sldId id="285" r:id="rId64"/>
    <p:sldId id="286" r:id="rId65"/>
    <p:sldId id="327" r:id="rId66"/>
    <p:sldId id="288" r:id="rId67"/>
    <p:sldId id="290" r:id="rId68"/>
    <p:sldId id="336" r:id="rId69"/>
    <p:sldId id="422" r:id="rId70"/>
    <p:sldId id="423" r:id="rId71"/>
    <p:sldId id="424" r:id="rId72"/>
    <p:sldId id="425" r:id="rId73"/>
    <p:sldId id="426" r:id="rId74"/>
    <p:sldId id="427" r:id="rId75"/>
    <p:sldId id="338" r:id="rId76"/>
    <p:sldId id="340" r:id="rId77"/>
    <p:sldId id="341" r:id="rId78"/>
    <p:sldId id="293" r:id="rId79"/>
    <p:sldId id="368" r:id="rId80"/>
    <p:sldId id="389" r:id="rId81"/>
    <p:sldId id="396" r:id="rId82"/>
    <p:sldId id="391" r:id="rId83"/>
    <p:sldId id="392" r:id="rId84"/>
    <p:sldId id="401" r:id="rId85"/>
    <p:sldId id="398" r:id="rId86"/>
    <p:sldId id="399" r:id="rId87"/>
    <p:sldId id="402" r:id="rId88"/>
    <p:sldId id="400" r:id="rId89"/>
    <p:sldId id="369" r:id="rId90"/>
    <p:sldId id="404" r:id="rId91"/>
    <p:sldId id="403" r:id="rId92"/>
    <p:sldId id="405" r:id="rId93"/>
    <p:sldId id="407" r:id="rId94"/>
    <p:sldId id="408" r:id="rId95"/>
    <p:sldId id="409" r:id="rId96"/>
    <p:sldId id="410" r:id="rId97"/>
    <p:sldId id="447" r:id="rId98"/>
    <p:sldId id="448" r:id="rId99"/>
    <p:sldId id="449" r:id="rId100"/>
    <p:sldId id="411" r:id="rId101"/>
    <p:sldId id="412" r:id="rId102"/>
    <p:sldId id="413" r:id="rId103"/>
    <p:sldId id="414" r:id="rId104"/>
    <p:sldId id="386" r:id="rId105"/>
    <p:sldId id="387" r:id="rId106"/>
  </p:sldIdLst>
  <p:sldSz cx="12192000" cy="6858000"/>
  <p:notesSz cx="6797675" cy="9928225"/>
  <p:custDataLst>
    <p:tags r:id="rId109"/>
  </p:custDataLst>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8000"/>
    <a:srgbClr val="808080"/>
    <a:srgbClr val="FF0000"/>
    <a:srgbClr val="0000FF"/>
    <a:srgbClr val="CCCCCC"/>
    <a:srgbClr val="008080"/>
    <a:srgbClr val="80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74" autoAdjust="0"/>
    <p:restoredTop sz="94737" autoAdjust="0"/>
  </p:normalViewPr>
  <p:slideViewPr>
    <p:cSldViewPr>
      <p:cViewPr varScale="1">
        <p:scale>
          <a:sx n="122" d="100"/>
          <a:sy n="122" d="100"/>
        </p:scale>
        <p:origin x="232" y="32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9" d="100"/>
          <a:sy n="49" d="100"/>
        </p:scale>
        <p:origin x="-3006"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5F8983C-6D89-4F73-A3DD-C6F971D55047}"/>
              </a:ext>
            </a:extLst>
          </p:cNvPr>
          <p:cNvSpPr>
            <a:spLocks noGrp="1" noChangeArrowheads="1"/>
          </p:cNvSpPr>
          <p:nvPr>
            <p:ph type="dt" sz="quarter" idx="1"/>
          </p:nvPr>
        </p:nvSpPr>
        <p:spPr bwMode="auto">
          <a:xfrm>
            <a:off x="385181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a:defRPr sz="1300"/>
            </a:lvl1pPr>
          </a:lstStyle>
          <a:p>
            <a:pPr>
              <a:defRPr/>
            </a:pPr>
            <a:endParaRPr lang="en-US" altLang="zh-TW"/>
          </a:p>
        </p:txBody>
      </p:sp>
      <p:sp>
        <p:nvSpPr>
          <p:cNvPr id="6149" name="Rectangle 5">
            <a:extLst>
              <a:ext uri="{FF2B5EF4-FFF2-40B4-BE49-F238E27FC236}">
                <a16:creationId xmlns:a16="http://schemas.microsoft.com/office/drawing/2014/main" id="{A683C78B-4E2E-4339-97E0-AF3902CFC9C2}"/>
              </a:ext>
            </a:extLst>
          </p:cNvPr>
          <p:cNvSpPr>
            <a:spLocks noGrp="1" noChangeArrowheads="1"/>
          </p:cNvSpPr>
          <p:nvPr>
            <p:ph type="sldNum" sz="quarter" idx="3"/>
          </p:nvPr>
        </p:nvSpPr>
        <p:spPr bwMode="auto">
          <a:xfrm>
            <a:off x="3851814" y="943235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a:defRPr sz="1300"/>
            </a:lvl1pPr>
          </a:lstStyle>
          <a:p>
            <a:pPr>
              <a:defRPr/>
            </a:pPr>
            <a:endParaRPr lang="en-US" altLang="zh-TW"/>
          </a:p>
        </p:txBody>
      </p:sp>
    </p:spTree>
    <p:extLst>
      <p:ext uri="{BB962C8B-B14F-4D97-AF65-F5344CB8AC3E}">
        <p14:creationId xmlns:p14="http://schemas.microsoft.com/office/powerpoint/2010/main" val="385337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ECEC13-5293-4694-962A-98D0A6685A94}"/>
              </a:ext>
            </a:extLst>
          </p:cNvPr>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l">
              <a:defRPr sz="1300">
                <a:latin typeface="Times" pitchFamily="18" charset="0"/>
              </a:defRPr>
            </a:lvl1pPr>
          </a:lstStyle>
          <a:p>
            <a:pPr>
              <a:defRPr/>
            </a:pPr>
            <a:r>
              <a:rPr lang="en-US"/>
              <a:t>Keller: Stats for Mgmt &amp; Econ, 7th Ed</a:t>
            </a:r>
          </a:p>
        </p:txBody>
      </p:sp>
      <p:sp>
        <p:nvSpPr>
          <p:cNvPr id="4099" name="Rectangle 3">
            <a:extLst>
              <a:ext uri="{FF2B5EF4-FFF2-40B4-BE49-F238E27FC236}">
                <a16:creationId xmlns:a16="http://schemas.microsoft.com/office/drawing/2014/main" id="{EB470C7E-8D46-414A-A6E7-204BAB14D2A9}"/>
              </a:ext>
            </a:extLst>
          </p:cNvPr>
          <p:cNvSpPr>
            <a:spLocks noGrp="1" noChangeArrowheads="1"/>
          </p:cNvSpPr>
          <p:nvPr>
            <p:ph type="dt" idx="1"/>
          </p:nvPr>
        </p:nvSpPr>
        <p:spPr bwMode="auto">
          <a:xfrm>
            <a:off x="385181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a:defRPr sz="1300"/>
            </a:lvl1pPr>
          </a:lstStyle>
          <a:p>
            <a:pPr>
              <a:defRPr/>
            </a:pPr>
            <a:fld id="{23C895C7-7039-4EC3-9126-13367B253498}" type="datetime4">
              <a:rPr lang="en-US" altLang="zh-TW"/>
              <a:pPr>
                <a:defRPr/>
              </a:pPr>
              <a:t>March 12, 2025</a:t>
            </a:fld>
            <a:endParaRPr lang="en-US" altLang="zh-TW"/>
          </a:p>
        </p:txBody>
      </p:sp>
      <p:sp>
        <p:nvSpPr>
          <p:cNvPr id="3076" name="Rectangle 4">
            <a:extLst>
              <a:ext uri="{FF2B5EF4-FFF2-40B4-BE49-F238E27FC236}">
                <a16:creationId xmlns:a16="http://schemas.microsoft.com/office/drawing/2014/main" id="{D3D82F12-87E0-4A95-8612-F5B680D11205}"/>
              </a:ext>
            </a:extLst>
          </p:cNvPr>
          <p:cNvSpPr>
            <a:spLocks noGrp="1" noRot="1" noChangeAspect="1" noChangeArrowheads="1" noTextEdit="1"/>
          </p:cNvSpPr>
          <p:nvPr>
            <p:ph type="sldImg" idx="2"/>
          </p:nvPr>
        </p:nvSpPr>
        <p:spPr bwMode="auto">
          <a:xfrm>
            <a:off x="92075" y="746125"/>
            <a:ext cx="6613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73A626B-1AE2-4F47-814C-F2A1CFDB6793}"/>
              </a:ext>
            </a:extLst>
          </p:cNvPr>
          <p:cNvSpPr>
            <a:spLocks noGrp="1" noChangeArrowheads="1"/>
          </p:cNvSpPr>
          <p:nvPr>
            <p:ph type="body" sz="quarter" idx="3"/>
          </p:nvPr>
        </p:nvSpPr>
        <p:spPr bwMode="auto">
          <a:xfrm>
            <a:off x="905952" y="4715406"/>
            <a:ext cx="4985772" cy="4467471"/>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3DBB86FF-15FC-4F5C-9E07-D8AC7495AD7E}"/>
              </a:ext>
            </a:extLst>
          </p:cNvPr>
          <p:cNvSpPr>
            <a:spLocks noGrp="1" noChangeArrowheads="1"/>
          </p:cNvSpPr>
          <p:nvPr>
            <p:ph type="ftr" sz="quarter" idx="4"/>
          </p:nvPr>
        </p:nvSpPr>
        <p:spPr bwMode="auto">
          <a:xfrm>
            <a:off x="0" y="943235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l">
              <a:defRPr sz="1300">
                <a:latin typeface="Times" pitchFamily="18" charset="0"/>
              </a:defRPr>
            </a:lvl1pPr>
          </a:lstStyle>
          <a:p>
            <a:pPr>
              <a:defRPr/>
            </a:pPr>
            <a:r>
              <a:rPr lang="en-US"/>
              <a:t>Copyright © 2006 Brooks/Cole, a division of Thomson Learning, Inc.</a:t>
            </a:r>
          </a:p>
        </p:txBody>
      </p:sp>
      <p:sp>
        <p:nvSpPr>
          <p:cNvPr id="4103" name="Rectangle 7">
            <a:extLst>
              <a:ext uri="{FF2B5EF4-FFF2-40B4-BE49-F238E27FC236}">
                <a16:creationId xmlns:a16="http://schemas.microsoft.com/office/drawing/2014/main" id="{7C954235-7C8D-4086-B565-CD80A2028474}"/>
              </a:ext>
            </a:extLst>
          </p:cNvPr>
          <p:cNvSpPr>
            <a:spLocks noGrp="1" noChangeArrowheads="1"/>
          </p:cNvSpPr>
          <p:nvPr>
            <p:ph type="sldNum" sz="quarter" idx="5"/>
          </p:nvPr>
        </p:nvSpPr>
        <p:spPr bwMode="auto">
          <a:xfrm>
            <a:off x="3851814" y="943235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a:defRPr sz="1300"/>
            </a:lvl1pPr>
          </a:lstStyle>
          <a:p>
            <a:pPr>
              <a:defRPr/>
            </a:pPr>
            <a:fld id="{7BB68CC8-EDAA-4726-8EFD-1514BFD8BD07}" type="slidenum">
              <a:rPr lang="en-US" altLang="zh-TW"/>
              <a:pPr>
                <a:defRPr/>
              </a:pPr>
              <a:t>‹#›</a:t>
            </a:fld>
            <a:endParaRPr lang="en-US" altLang="zh-TW"/>
          </a:p>
        </p:txBody>
      </p:sp>
    </p:spTree>
    <p:extLst>
      <p:ext uri="{BB962C8B-B14F-4D97-AF65-F5344CB8AC3E}">
        <p14:creationId xmlns:p14="http://schemas.microsoft.com/office/powerpoint/2010/main" val="115570025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8D465DD-AEA8-43FD-9E13-532CD527F13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panose="02020603050405020304" pitchFamily="18" charset="0"/>
              </a:defRPr>
            </a:lvl1pPr>
            <a:lvl2pPr marL="716872" indent="-275720">
              <a:defRPr sz="2300">
                <a:solidFill>
                  <a:schemeClr val="tx1"/>
                </a:solidFill>
                <a:latin typeface="Times" panose="02020603050405020304" pitchFamily="18" charset="0"/>
              </a:defRPr>
            </a:lvl2pPr>
            <a:lvl3pPr marL="1102881" indent="-220576">
              <a:defRPr sz="2300">
                <a:solidFill>
                  <a:schemeClr val="tx1"/>
                </a:solidFill>
                <a:latin typeface="Times" panose="02020603050405020304" pitchFamily="18" charset="0"/>
              </a:defRPr>
            </a:lvl3pPr>
            <a:lvl4pPr marL="1544033" indent="-220576">
              <a:defRPr sz="2300">
                <a:solidFill>
                  <a:schemeClr val="tx1"/>
                </a:solidFill>
                <a:latin typeface="Times" panose="02020603050405020304" pitchFamily="18" charset="0"/>
              </a:defRPr>
            </a:lvl4pPr>
            <a:lvl5pPr marL="1985185" indent="-220576">
              <a:defRPr sz="2300">
                <a:solidFill>
                  <a:schemeClr val="tx1"/>
                </a:solidFill>
                <a:latin typeface="Times" panose="02020603050405020304" pitchFamily="18" charset="0"/>
              </a:defRPr>
            </a:lvl5pPr>
            <a:lvl6pPr marL="2426338" indent="-220576" eaLnBrk="0" fontAlgn="base" hangingPunct="0">
              <a:spcBef>
                <a:spcPct val="0"/>
              </a:spcBef>
              <a:spcAft>
                <a:spcPct val="0"/>
              </a:spcAft>
              <a:defRPr sz="2300">
                <a:solidFill>
                  <a:schemeClr val="tx1"/>
                </a:solidFill>
                <a:latin typeface="Times" panose="02020603050405020304" pitchFamily="18" charset="0"/>
              </a:defRPr>
            </a:lvl6pPr>
            <a:lvl7pPr marL="2867490" indent="-220576" eaLnBrk="0" fontAlgn="base" hangingPunct="0">
              <a:spcBef>
                <a:spcPct val="0"/>
              </a:spcBef>
              <a:spcAft>
                <a:spcPct val="0"/>
              </a:spcAft>
              <a:defRPr sz="2300">
                <a:solidFill>
                  <a:schemeClr val="tx1"/>
                </a:solidFill>
                <a:latin typeface="Times" panose="02020603050405020304" pitchFamily="18" charset="0"/>
              </a:defRPr>
            </a:lvl7pPr>
            <a:lvl8pPr marL="3308642" indent="-220576" eaLnBrk="0" fontAlgn="base" hangingPunct="0">
              <a:spcBef>
                <a:spcPct val="0"/>
              </a:spcBef>
              <a:spcAft>
                <a:spcPct val="0"/>
              </a:spcAft>
              <a:defRPr sz="2300">
                <a:solidFill>
                  <a:schemeClr val="tx1"/>
                </a:solidFill>
                <a:latin typeface="Times" panose="02020603050405020304" pitchFamily="18" charset="0"/>
              </a:defRPr>
            </a:lvl8pPr>
            <a:lvl9pPr marL="3749794" indent="-220576" eaLnBrk="0" fontAlgn="base" hangingPunct="0">
              <a:spcBef>
                <a:spcPct val="0"/>
              </a:spcBef>
              <a:spcAft>
                <a:spcPct val="0"/>
              </a:spcAft>
              <a:defRPr sz="2300">
                <a:solidFill>
                  <a:schemeClr val="tx1"/>
                </a:solidFill>
                <a:latin typeface="Times" panose="02020603050405020304" pitchFamily="18" charset="0"/>
              </a:defRPr>
            </a:lvl9pPr>
          </a:lstStyle>
          <a:p>
            <a:r>
              <a:rPr lang="en-US" altLang="zh-TW" sz="1300"/>
              <a:t>Keller: Stats for Mgmt &amp; Econ, 7th Ed</a:t>
            </a:r>
          </a:p>
        </p:txBody>
      </p:sp>
      <p:sp>
        <p:nvSpPr>
          <p:cNvPr id="6147" name="Rectangle 3">
            <a:extLst>
              <a:ext uri="{FF2B5EF4-FFF2-40B4-BE49-F238E27FC236}">
                <a16:creationId xmlns:a16="http://schemas.microsoft.com/office/drawing/2014/main" id="{C5A149D0-F9A1-497A-9439-85A89AA615E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panose="02020603050405020304" pitchFamily="18" charset="0"/>
              </a:defRPr>
            </a:lvl1pPr>
            <a:lvl2pPr marL="716872" indent="-275720">
              <a:defRPr sz="2300">
                <a:solidFill>
                  <a:schemeClr val="tx1"/>
                </a:solidFill>
                <a:latin typeface="Times" panose="02020603050405020304" pitchFamily="18" charset="0"/>
              </a:defRPr>
            </a:lvl2pPr>
            <a:lvl3pPr marL="1102881" indent="-220576">
              <a:defRPr sz="2300">
                <a:solidFill>
                  <a:schemeClr val="tx1"/>
                </a:solidFill>
                <a:latin typeface="Times" panose="02020603050405020304" pitchFamily="18" charset="0"/>
              </a:defRPr>
            </a:lvl3pPr>
            <a:lvl4pPr marL="1544033" indent="-220576">
              <a:defRPr sz="2300">
                <a:solidFill>
                  <a:schemeClr val="tx1"/>
                </a:solidFill>
                <a:latin typeface="Times" panose="02020603050405020304" pitchFamily="18" charset="0"/>
              </a:defRPr>
            </a:lvl4pPr>
            <a:lvl5pPr marL="1985185" indent="-220576">
              <a:defRPr sz="2300">
                <a:solidFill>
                  <a:schemeClr val="tx1"/>
                </a:solidFill>
                <a:latin typeface="Times" panose="02020603050405020304" pitchFamily="18" charset="0"/>
              </a:defRPr>
            </a:lvl5pPr>
            <a:lvl6pPr marL="2426338" indent="-220576" eaLnBrk="0" fontAlgn="base" hangingPunct="0">
              <a:spcBef>
                <a:spcPct val="0"/>
              </a:spcBef>
              <a:spcAft>
                <a:spcPct val="0"/>
              </a:spcAft>
              <a:defRPr sz="2300">
                <a:solidFill>
                  <a:schemeClr val="tx1"/>
                </a:solidFill>
                <a:latin typeface="Times" panose="02020603050405020304" pitchFamily="18" charset="0"/>
              </a:defRPr>
            </a:lvl6pPr>
            <a:lvl7pPr marL="2867490" indent="-220576" eaLnBrk="0" fontAlgn="base" hangingPunct="0">
              <a:spcBef>
                <a:spcPct val="0"/>
              </a:spcBef>
              <a:spcAft>
                <a:spcPct val="0"/>
              </a:spcAft>
              <a:defRPr sz="2300">
                <a:solidFill>
                  <a:schemeClr val="tx1"/>
                </a:solidFill>
                <a:latin typeface="Times" panose="02020603050405020304" pitchFamily="18" charset="0"/>
              </a:defRPr>
            </a:lvl7pPr>
            <a:lvl8pPr marL="3308642" indent="-220576" eaLnBrk="0" fontAlgn="base" hangingPunct="0">
              <a:spcBef>
                <a:spcPct val="0"/>
              </a:spcBef>
              <a:spcAft>
                <a:spcPct val="0"/>
              </a:spcAft>
              <a:defRPr sz="2300">
                <a:solidFill>
                  <a:schemeClr val="tx1"/>
                </a:solidFill>
                <a:latin typeface="Times" panose="02020603050405020304" pitchFamily="18" charset="0"/>
              </a:defRPr>
            </a:lvl8pPr>
            <a:lvl9pPr marL="3749794" indent="-220576" eaLnBrk="0" fontAlgn="base" hangingPunct="0">
              <a:spcBef>
                <a:spcPct val="0"/>
              </a:spcBef>
              <a:spcAft>
                <a:spcPct val="0"/>
              </a:spcAft>
              <a:defRPr sz="2300">
                <a:solidFill>
                  <a:schemeClr val="tx1"/>
                </a:solidFill>
                <a:latin typeface="Times" panose="02020603050405020304" pitchFamily="18" charset="0"/>
              </a:defRPr>
            </a:lvl9pPr>
          </a:lstStyle>
          <a:p>
            <a:fld id="{BF1DC781-2525-407A-B022-C72581099B8C}" type="datetime4">
              <a:rPr lang="en-US" altLang="zh-TW" sz="1300"/>
              <a:pPr/>
              <a:t>March 12, 2025</a:t>
            </a:fld>
            <a:endParaRPr lang="en-US" altLang="zh-TW" sz="1300"/>
          </a:p>
        </p:txBody>
      </p:sp>
      <p:sp>
        <p:nvSpPr>
          <p:cNvPr id="6148" name="Rectangle 6">
            <a:extLst>
              <a:ext uri="{FF2B5EF4-FFF2-40B4-BE49-F238E27FC236}">
                <a16:creationId xmlns:a16="http://schemas.microsoft.com/office/drawing/2014/main" id="{D701A1B6-BC97-4093-A626-EC6FD3DA9B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panose="02020603050405020304" pitchFamily="18" charset="0"/>
              </a:defRPr>
            </a:lvl1pPr>
            <a:lvl2pPr marL="716872" indent="-275720">
              <a:defRPr sz="2300">
                <a:solidFill>
                  <a:schemeClr val="tx1"/>
                </a:solidFill>
                <a:latin typeface="Times" panose="02020603050405020304" pitchFamily="18" charset="0"/>
              </a:defRPr>
            </a:lvl2pPr>
            <a:lvl3pPr marL="1102881" indent="-220576">
              <a:defRPr sz="2300">
                <a:solidFill>
                  <a:schemeClr val="tx1"/>
                </a:solidFill>
                <a:latin typeface="Times" panose="02020603050405020304" pitchFamily="18" charset="0"/>
              </a:defRPr>
            </a:lvl3pPr>
            <a:lvl4pPr marL="1544033" indent="-220576">
              <a:defRPr sz="2300">
                <a:solidFill>
                  <a:schemeClr val="tx1"/>
                </a:solidFill>
                <a:latin typeface="Times" panose="02020603050405020304" pitchFamily="18" charset="0"/>
              </a:defRPr>
            </a:lvl4pPr>
            <a:lvl5pPr marL="1985185" indent="-220576">
              <a:defRPr sz="2300">
                <a:solidFill>
                  <a:schemeClr val="tx1"/>
                </a:solidFill>
                <a:latin typeface="Times" panose="02020603050405020304" pitchFamily="18" charset="0"/>
              </a:defRPr>
            </a:lvl5pPr>
            <a:lvl6pPr marL="2426338" indent="-220576" eaLnBrk="0" fontAlgn="base" hangingPunct="0">
              <a:spcBef>
                <a:spcPct val="0"/>
              </a:spcBef>
              <a:spcAft>
                <a:spcPct val="0"/>
              </a:spcAft>
              <a:defRPr sz="2300">
                <a:solidFill>
                  <a:schemeClr val="tx1"/>
                </a:solidFill>
                <a:latin typeface="Times" panose="02020603050405020304" pitchFamily="18" charset="0"/>
              </a:defRPr>
            </a:lvl6pPr>
            <a:lvl7pPr marL="2867490" indent="-220576" eaLnBrk="0" fontAlgn="base" hangingPunct="0">
              <a:spcBef>
                <a:spcPct val="0"/>
              </a:spcBef>
              <a:spcAft>
                <a:spcPct val="0"/>
              </a:spcAft>
              <a:defRPr sz="2300">
                <a:solidFill>
                  <a:schemeClr val="tx1"/>
                </a:solidFill>
                <a:latin typeface="Times" panose="02020603050405020304" pitchFamily="18" charset="0"/>
              </a:defRPr>
            </a:lvl7pPr>
            <a:lvl8pPr marL="3308642" indent="-220576" eaLnBrk="0" fontAlgn="base" hangingPunct="0">
              <a:spcBef>
                <a:spcPct val="0"/>
              </a:spcBef>
              <a:spcAft>
                <a:spcPct val="0"/>
              </a:spcAft>
              <a:defRPr sz="2300">
                <a:solidFill>
                  <a:schemeClr val="tx1"/>
                </a:solidFill>
                <a:latin typeface="Times" panose="02020603050405020304" pitchFamily="18" charset="0"/>
              </a:defRPr>
            </a:lvl8pPr>
            <a:lvl9pPr marL="3749794" indent="-220576" eaLnBrk="0" fontAlgn="base" hangingPunct="0">
              <a:spcBef>
                <a:spcPct val="0"/>
              </a:spcBef>
              <a:spcAft>
                <a:spcPct val="0"/>
              </a:spcAft>
              <a:defRPr sz="2300">
                <a:solidFill>
                  <a:schemeClr val="tx1"/>
                </a:solidFill>
                <a:latin typeface="Times" panose="02020603050405020304" pitchFamily="18" charset="0"/>
              </a:defRPr>
            </a:lvl9pPr>
          </a:lstStyle>
          <a:p>
            <a:r>
              <a:rPr lang="en-US" altLang="zh-TW" sz="1300"/>
              <a:t>Copyright © 2006 Brooks/Cole, a division of Thomson Learning, Inc.</a:t>
            </a:r>
          </a:p>
        </p:txBody>
      </p:sp>
      <p:sp>
        <p:nvSpPr>
          <p:cNvPr id="6149" name="Rectangle 7">
            <a:extLst>
              <a:ext uri="{FF2B5EF4-FFF2-40B4-BE49-F238E27FC236}">
                <a16:creationId xmlns:a16="http://schemas.microsoft.com/office/drawing/2014/main" id="{B0C31D5A-FCB4-495F-B7F6-19D96DD90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panose="02020603050405020304" pitchFamily="18" charset="0"/>
              </a:defRPr>
            </a:lvl1pPr>
            <a:lvl2pPr marL="716872" indent="-275720">
              <a:defRPr sz="2300">
                <a:solidFill>
                  <a:schemeClr val="tx1"/>
                </a:solidFill>
                <a:latin typeface="Times" panose="02020603050405020304" pitchFamily="18" charset="0"/>
              </a:defRPr>
            </a:lvl2pPr>
            <a:lvl3pPr marL="1102881" indent="-220576">
              <a:defRPr sz="2300">
                <a:solidFill>
                  <a:schemeClr val="tx1"/>
                </a:solidFill>
                <a:latin typeface="Times" panose="02020603050405020304" pitchFamily="18" charset="0"/>
              </a:defRPr>
            </a:lvl3pPr>
            <a:lvl4pPr marL="1544033" indent="-220576">
              <a:defRPr sz="2300">
                <a:solidFill>
                  <a:schemeClr val="tx1"/>
                </a:solidFill>
                <a:latin typeface="Times" panose="02020603050405020304" pitchFamily="18" charset="0"/>
              </a:defRPr>
            </a:lvl4pPr>
            <a:lvl5pPr marL="1985185" indent="-220576">
              <a:defRPr sz="2300">
                <a:solidFill>
                  <a:schemeClr val="tx1"/>
                </a:solidFill>
                <a:latin typeface="Times" panose="02020603050405020304" pitchFamily="18" charset="0"/>
              </a:defRPr>
            </a:lvl5pPr>
            <a:lvl6pPr marL="2426338" indent="-220576" eaLnBrk="0" fontAlgn="base" hangingPunct="0">
              <a:spcBef>
                <a:spcPct val="0"/>
              </a:spcBef>
              <a:spcAft>
                <a:spcPct val="0"/>
              </a:spcAft>
              <a:defRPr sz="2300">
                <a:solidFill>
                  <a:schemeClr val="tx1"/>
                </a:solidFill>
                <a:latin typeface="Times" panose="02020603050405020304" pitchFamily="18" charset="0"/>
              </a:defRPr>
            </a:lvl6pPr>
            <a:lvl7pPr marL="2867490" indent="-220576" eaLnBrk="0" fontAlgn="base" hangingPunct="0">
              <a:spcBef>
                <a:spcPct val="0"/>
              </a:spcBef>
              <a:spcAft>
                <a:spcPct val="0"/>
              </a:spcAft>
              <a:defRPr sz="2300">
                <a:solidFill>
                  <a:schemeClr val="tx1"/>
                </a:solidFill>
                <a:latin typeface="Times" panose="02020603050405020304" pitchFamily="18" charset="0"/>
              </a:defRPr>
            </a:lvl7pPr>
            <a:lvl8pPr marL="3308642" indent="-220576" eaLnBrk="0" fontAlgn="base" hangingPunct="0">
              <a:spcBef>
                <a:spcPct val="0"/>
              </a:spcBef>
              <a:spcAft>
                <a:spcPct val="0"/>
              </a:spcAft>
              <a:defRPr sz="2300">
                <a:solidFill>
                  <a:schemeClr val="tx1"/>
                </a:solidFill>
                <a:latin typeface="Times" panose="02020603050405020304" pitchFamily="18" charset="0"/>
              </a:defRPr>
            </a:lvl8pPr>
            <a:lvl9pPr marL="3749794" indent="-220576" eaLnBrk="0" fontAlgn="base" hangingPunct="0">
              <a:spcBef>
                <a:spcPct val="0"/>
              </a:spcBef>
              <a:spcAft>
                <a:spcPct val="0"/>
              </a:spcAft>
              <a:defRPr sz="2300">
                <a:solidFill>
                  <a:schemeClr val="tx1"/>
                </a:solidFill>
                <a:latin typeface="Times" panose="02020603050405020304" pitchFamily="18" charset="0"/>
              </a:defRPr>
            </a:lvl9pPr>
          </a:lstStyle>
          <a:p>
            <a:fld id="{A888E860-9FA1-4DB1-B2D5-D6C32197BC93}" type="slidenum">
              <a:rPr lang="en-US" altLang="zh-TW" sz="1300"/>
              <a:pPr/>
              <a:t>1</a:t>
            </a:fld>
            <a:endParaRPr lang="en-US" altLang="zh-TW" sz="1300"/>
          </a:p>
        </p:txBody>
      </p:sp>
      <p:sp>
        <p:nvSpPr>
          <p:cNvPr id="6150" name="Rectangle 2">
            <a:extLst>
              <a:ext uri="{FF2B5EF4-FFF2-40B4-BE49-F238E27FC236}">
                <a16:creationId xmlns:a16="http://schemas.microsoft.com/office/drawing/2014/main" id="{FEA2EB18-5CFD-4B11-AAAE-F05CF4C0645F}"/>
              </a:ext>
            </a:extLst>
          </p:cNvPr>
          <p:cNvSpPr>
            <a:spLocks noGrp="1" noRot="1" noChangeAspect="1" noChangeArrowheads="1" noTextEdit="1"/>
          </p:cNvSpPr>
          <p:nvPr>
            <p:ph type="sldImg"/>
          </p:nvPr>
        </p:nvSpPr>
        <p:spPr>
          <a:xfrm>
            <a:off x="92075" y="746125"/>
            <a:ext cx="6613525" cy="3721100"/>
          </a:xfrm>
          <a:ln/>
        </p:spPr>
      </p:sp>
      <p:sp>
        <p:nvSpPr>
          <p:cNvPr id="6151" name="Rectangle 3">
            <a:extLst>
              <a:ext uri="{FF2B5EF4-FFF2-40B4-BE49-F238E27FC236}">
                <a16:creationId xmlns:a16="http://schemas.microsoft.com/office/drawing/2014/main" id="{945ED2F8-4170-495B-B3EC-C3A234870D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191833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a:extLst>
              <a:ext uri="{FF2B5EF4-FFF2-40B4-BE49-F238E27FC236}">
                <a16:creationId xmlns:a16="http://schemas.microsoft.com/office/drawing/2014/main" id="{35A6A169-DA3B-45B2-9A3D-6084D759974C}"/>
              </a:ext>
            </a:extLst>
          </p:cNvPr>
          <p:cNvSpPr>
            <a:spLocks noChangeShapeType="1"/>
          </p:cNvSpPr>
          <p:nvPr userDrawn="1"/>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7170" name="Rectangle 2"/>
          <p:cNvSpPr>
            <a:spLocks noGrp="1" noChangeArrowheads="1"/>
          </p:cNvSpPr>
          <p:nvPr>
            <p:ph type="ctrTitle"/>
          </p:nvPr>
        </p:nvSpPr>
        <p:spPr>
          <a:xfrm>
            <a:off x="914400" y="2286000"/>
            <a:ext cx="10363200" cy="1143000"/>
          </a:xfrm>
        </p:spPr>
        <p:txBody>
          <a:bodyPr/>
          <a:lstStyle>
            <a:lvl1pPr algn="ctr">
              <a:defRPr/>
            </a:lvl1pPr>
          </a:lstStyle>
          <a:p>
            <a:r>
              <a:rPr lang="en-US"/>
              <a:t>Click to edit Master title style</a:t>
            </a:r>
          </a:p>
        </p:txBody>
      </p:sp>
      <p:sp>
        <p:nvSpPr>
          <p:cNvPr id="7171" name="Rectangle 3"/>
          <p:cNvSpPr>
            <a:spLocks noGrp="1" noChangeArrowheads="1"/>
          </p:cNvSpPr>
          <p:nvPr>
            <p:ph type="subTitle" idx="1"/>
          </p:nvPr>
        </p:nvSpPr>
        <p:spPr>
          <a:xfrm>
            <a:off x="1828800" y="3886200"/>
            <a:ext cx="8534400" cy="1752600"/>
          </a:xfrm>
        </p:spPr>
        <p:txBody>
          <a:bodyPr/>
          <a:lstStyle>
            <a:lvl1pPr algn="ctr">
              <a:defRPr>
                <a:latin typeface="Tahoma" pitchFamily="34" charset="0"/>
              </a:defRPr>
            </a:lvl1pPr>
          </a:lstStyle>
          <a:p>
            <a:r>
              <a:rPr lang="en-US"/>
              <a:t>Click to edit Master subtitle style</a:t>
            </a:r>
          </a:p>
        </p:txBody>
      </p:sp>
      <p:sp>
        <p:nvSpPr>
          <p:cNvPr id="5" name="Rectangle 4">
            <a:extLst>
              <a:ext uri="{FF2B5EF4-FFF2-40B4-BE49-F238E27FC236}">
                <a16:creationId xmlns:a16="http://schemas.microsoft.com/office/drawing/2014/main" id="{2B03C1B0-9DA3-4046-94D0-2E3F08596969}"/>
              </a:ext>
            </a:extLst>
          </p:cNvPr>
          <p:cNvSpPr>
            <a:spLocks noGrp="1" noChangeArrowheads="1"/>
          </p:cNvSpPr>
          <p:nvPr>
            <p:ph type="dt" sz="half" idx="10"/>
          </p:nvPr>
        </p:nvSpPr>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7EAFC08F-9052-41B9-9984-02F15A947AE5}"/>
              </a:ext>
            </a:extLst>
          </p:cNvPr>
          <p:cNvSpPr>
            <a:spLocks noGrp="1" noChangeArrowheads="1"/>
          </p:cNvSpPr>
          <p:nvPr>
            <p:ph type="ftr" sz="quarter" idx="11"/>
          </p:nvPr>
        </p:nvSpPr>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A6BB7424-E813-4B03-97E2-1DCAD85BAED8}"/>
              </a:ext>
            </a:extLst>
          </p:cNvPr>
          <p:cNvSpPr>
            <a:spLocks noGrp="1" noChangeArrowheads="1"/>
          </p:cNvSpPr>
          <p:nvPr>
            <p:ph type="sldNum" sz="quarter" idx="12"/>
          </p:nvPr>
        </p:nvSpPr>
        <p:spPr/>
        <p:txBody>
          <a:bodyPr/>
          <a:lstStyle>
            <a:lvl1pPr>
              <a:defRPr/>
            </a:lvl1pPr>
          </a:lstStyle>
          <a:p>
            <a:pPr>
              <a:defRPr/>
            </a:pPr>
            <a:r>
              <a:rPr lang="en-US" altLang="zh-TW"/>
              <a:t>14.</a:t>
            </a:r>
            <a:fld id="{EF47E9DB-DBBC-4BAF-8B2C-A24CA6F98B39}" type="slidenum">
              <a:rPr lang="en-US" altLang="zh-TW"/>
              <a:pPr>
                <a:defRPr/>
              </a:pPr>
              <a:t>‹#›</a:t>
            </a:fld>
            <a:endParaRPr lang="en-US" altLang="zh-TW"/>
          </a:p>
        </p:txBody>
      </p:sp>
    </p:spTree>
    <p:extLst>
      <p:ext uri="{BB962C8B-B14F-4D97-AF65-F5344CB8AC3E}">
        <p14:creationId xmlns:p14="http://schemas.microsoft.com/office/powerpoint/2010/main" val="20420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E427A9A-12BB-4763-8703-CB6BC2334FB3}"/>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6D453DC0-9E8E-456F-A1B9-E297DD80844E}"/>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D35A5B2F-B034-422D-B133-A05820D492A5}"/>
              </a:ext>
            </a:extLst>
          </p:cNvPr>
          <p:cNvSpPr>
            <a:spLocks noGrp="1" noChangeArrowheads="1"/>
          </p:cNvSpPr>
          <p:nvPr>
            <p:ph type="sldNum" sz="quarter" idx="12"/>
          </p:nvPr>
        </p:nvSpPr>
        <p:spPr>
          <a:ln/>
        </p:spPr>
        <p:txBody>
          <a:bodyPr/>
          <a:lstStyle>
            <a:lvl1pPr>
              <a:defRPr/>
            </a:lvl1pPr>
          </a:lstStyle>
          <a:p>
            <a:pPr>
              <a:defRPr/>
            </a:pPr>
            <a:r>
              <a:rPr lang="en-US" altLang="zh-TW"/>
              <a:t>14.</a:t>
            </a:r>
            <a:fld id="{66ADE151-D95F-4A56-B76A-83E9723131C6}" type="slidenum">
              <a:rPr lang="en-US" altLang="zh-TW"/>
              <a:pPr>
                <a:defRPr/>
              </a:pPr>
              <a:t>‹#›</a:t>
            </a:fld>
            <a:endParaRPr lang="en-US" altLang="zh-TW"/>
          </a:p>
        </p:txBody>
      </p:sp>
    </p:spTree>
    <p:extLst>
      <p:ext uri="{BB962C8B-B14F-4D97-AF65-F5344CB8AC3E}">
        <p14:creationId xmlns:p14="http://schemas.microsoft.com/office/powerpoint/2010/main" val="48444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52400"/>
            <a:ext cx="29718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7122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62EA1A-C57C-4D17-8E64-8CA58FA06F44}"/>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0F46681C-1121-492B-8A91-5BD86D8C58C9}"/>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E13007ED-50BF-4B44-99AC-AF06F34707FE}"/>
              </a:ext>
            </a:extLst>
          </p:cNvPr>
          <p:cNvSpPr>
            <a:spLocks noGrp="1" noChangeArrowheads="1"/>
          </p:cNvSpPr>
          <p:nvPr>
            <p:ph type="sldNum" sz="quarter" idx="12"/>
          </p:nvPr>
        </p:nvSpPr>
        <p:spPr>
          <a:ln/>
        </p:spPr>
        <p:txBody>
          <a:bodyPr/>
          <a:lstStyle>
            <a:lvl1pPr>
              <a:defRPr/>
            </a:lvl1pPr>
          </a:lstStyle>
          <a:p>
            <a:pPr>
              <a:defRPr/>
            </a:pPr>
            <a:r>
              <a:rPr lang="en-US" altLang="zh-TW"/>
              <a:t>14.</a:t>
            </a:r>
            <a:fld id="{997B29A7-F897-42F5-89AC-44F9A852E077}" type="slidenum">
              <a:rPr lang="en-US" altLang="zh-TW"/>
              <a:pPr>
                <a:defRPr/>
              </a:pPr>
              <a:t>‹#›</a:t>
            </a:fld>
            <a:endParaRPr lang="en-US" altLang="zh-TW"/>
          </a:p>
        </p:txBody>
      </p:sp>
    </p:spTree>
    <p:extLst>
      <p:ext uri="{BB962C8B-B14F-4D97-AF65-F5344CB8AC3E}">
        <p14:creationId xmlns:p14="http://schemas.microsoft.com/office/powerpoint/2010/main" val="1455485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58467" y="914400"/>
            <a:ext cx="5833533"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58467" y="3733800"/>
            <a:ext cx="5833533"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18F00C6-AD33-41E1-BF9A-CB04310AEC83}"/>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7" name="Rectangle 5">
            <a:extLst>
              <a:ext uri="{FF2B5EF4-FFF2-40B4-BE49-F238E27FC236}">
                <a16:creationId xmlns:a16="http://schemas.microsoft.com/office/drawing/2014/main" id="{3BA1669B-6F34-4223-9189-A547B44829F4}"/>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8" name="Rectangle 6">
            <a:extLst>
              <a:ext uri="{FF2B5EF4-FFF2-40B4-BE49-F238E27FC236}">
                <a16:creationId xmlns:a16="http://schemas.microsoft.com/office/drawing/2014/main" id="{1F736982-C31C-4536-9AF3-24712C8DD3E9}"/>
              </a:ext>
            </a:extLst>
          </p:cNvPr>
          <p:cNvSpPr>
            <a:spLocks noGrp="1" noChangeArrowheads="1"/>
          </p:cNvSpPr>
          <p:nvPr>
            <p:ph type="sldNum" sz="quarter" idx="12"/>
          </p:nvPr>
        </p:nvSpPr>
        <p:spPr>
          <a:ln/>
        </p:spPr>
        <p:txBody>
          <a:bodyPr/>
          <a:lstStyle>
            <a:lvl1pPr>
              <a:defRPr/>
            </a:lvl1pPr>
          </a:lstStyle>
          <a:p>
            <a:pPr>
              <a:defRPr/>
            </a:pPr>
            <a:r>
              <a:rPr lang="en-US" altLang="zh-TW"/>
              <a:t>14.</a:t>
            </a:r>
            <a:fld id="{23B2FD09-30A6-46DD-863E-99134F9ABC5C}" type="slidenum">
              <a:rPr lang="en-US" altLang="zh-TW"/>
              <a:pPr>
                <a:defRPr/>
              </a:pPr>
              <a:t>‹#›</a:t>
            </a:fld>
            <a:endParaRPr lang="en-US" altLang="zh-TW"/>
          </a:p>
        </p:txBody>
      </p:sp>
    </p:spTree>
    <p:extLst>
      <p:ext uri="{BB962C8B-B14F-4D97-AF65-F5344CB8AC3E}">
        <p14:creationId xmlns:p14="http://schemas.microsoft.com/office/powerpoint/2010/main" val="85302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7109523-3C4B-485C-9788-33AE001309DB}"/>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A739C3D8-0C48-45B3-A38E-A453A37224A6}"/>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36FAA4A3-2CE4-4CF4-BB11-F0B1FC9B2A0C}"/>
              </a:ext>
            </a:extLst>
          </p:cNvPr>
          <p:cNvSpPr>
            <a:spLocks noGrp="1" noChangeArrowheads="1"/>
          </p:cNvSpPr>
          <p:nvPr>
            <p:ph type="sldNum" sz="quarter" idx="12"/>
          </p:nvPr>
        </p:nvSpPr>
        <p:spPr>
          <a:ln/>
        </p:spPr>
        <p:txBody>
          <a:bodyPr/>
          <a:lstStyle>
            <a:lvl1pPr>
              <a:defRPr/>
            </a:lvl1pPr>
          </a:lstStyle>
          <a:p>
            <a:pPr>
              <a:defRPr/>
            </a:pPr>
            <a:r>
              <a:rPr lang="en-US" altLang="zh-TW"/>
              <a:t>14.</a:t>
            </a:r>
            <a:fld id="{4DF99059-EB34-41AE-8D95-EB15593B2D55}" type="slidenum">
              <a:rPr lang="en-US" altLang="zh-TW"/>
              <a:pPr>
                <a:defRPr/>
              </a:pPr>
              <a:t>‹#›</a:t>
            </a:fld>
            <a:endParaRPr lang="en-US" altLang="zh-TW"/>
          </a:p>
        </p:txBody>
      </p:sp>
    </p:spTree>
    <p:extLst>
      <p:ext uri="{BB962C8B-B14F-4D97-AF65-F5344CB8AC3E}">
        <p14:creationId xmlns:p14="http://schemas.microsoft.com/office/powerpoint/2010/main" val="1304279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02E82A-1BAD-4726-B0C0-BA92E3E6F039}"/>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0DD4CF6E-F3EA-4879-8C04-A82FA809586F}"/>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5D4AD5F4-A277-4E02-83D1-005E8F31470D}"/>
              </a:ext>
            </a:extLst>
          </p:cNvPr>
          <p:cNvSpPr>
            <a:spLocks noGrp="1" noChangeArrowheads="1"/>
          </p:cNvSpPr>
          <p:nvPr>
            <p:ph type="sldNum" sz="quarter" idx="12"/>
          </p:nvPr>
        </p:nvSpPr>
        <p:spPr>
          <a:ln/>
        </p:spPr>
        <p:txBody>
          <a:bodyPr/>
          <a:lstStyle>
            <a:lvl1pPr>
              <a:defRPr/>
            </a:lvl1pPr>
          </a:lstStyle>
          <a:p>
            <a:pPr>
              <a:defRPr/>
            </a:pPr>
            <a:r>
              <a:rPr lang="en-US" altLang="zh-TW"/>
              <a:t>14.</a:t>
            </a:r>
            <a:fld id="{3A3B1AAB-8330-4C38-BE61-4B3416146290}" type="slidenum">
              <a:rPr lang="en-US" altLang="zh-TW"/>
              <a:pPr>
                <a:defRPr/>
              </a:pPr>
              <a:t>‹#›</a:t>
            </a:fld>
            <a:endParaRPr lang="en-US" altLang="zh-TW"/>
          </a:p>
        </p:txBody>
      </p:sp>
    </p:spTree>
    <p:extLst>
      <p:ext uri="{BB962C8B-B14F-4D97-AF65-F5344CB8AC3E}">
        <p14:creationId xmlns:p14="http://schemas.microsoft.com/office/powerpoint/2010/main" val="2950073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61DBFCD-228F-4764-BBCC-C0C824812140}"/>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D3BD0F3A-5438-4DFD-ABFE-83AD8FBA9332}"/>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01516323-6021-4B01-A769-88C6C85C95F6}"/>
              </a:ext>
            </a:extLst>
          </p:cNvPr>
          <p:cNvSpPr>
            <a:spLocks noGrp="1" noChangeArrowheads="1"/>
          </p:cNvSpPr>
          <p:nvPr>
            <p:ph type="sldNum" sz="quarter" idx="12"/>
          </p:nvPr>
        </p:nvSpPr>
        <p:spPr>
          <a:ln/>
        </p:spPr>
        <p:txBody>
          <a:bodyPr/>
          <a:lstStyle>
            <a:lvl1pPr>
              <a:defRPr/>
            </a:lvl1pPr>
          </a:lstStyle>
          <a:p>
            <a:pPr>
              <a:defRPr/>
            </a:pPr>
            <a:r>
              <a:rPr lang="en-US" altLang="zh-TW"/>
              <a:t>14.</a:t>
            </a:r>
            <a:fld id="{20F40180-5B76-433D-A90A-F315F25FFE2A}" type="slidenum">
              <a:rPr lang="en-US" altLang="zh-TW"/>
              <a:pPr>
                <a:defRPr/>
              </a:pPr>
              <a:t>‹#›</a:t>
            </a:fld>
            <a:endParaRPr lang="en-US" altLang="zh-TW"/>
          </a:p>
        </p:txBody>
      </p:sp>
    </p:spTree>
    <p:extLst>
      <p:ext uri="{BB962C8B-B14F-4D97-AF65-F5344CB8AC3E}">
        <p14:creationId xmlns:p14="http://schemas.microsoft.com/office/powerpoint/2010/main" val="397313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1734"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3C1823-25B6-408B-ADBA-E99E6BDFB30D}"/>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07C8E5D1-3609-4951-B42B-3A5B40D5E200}"/>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1C76A7B0-60E1-4035-A5F8-5333C1E3EA04}"/>
              </a:ext>
            </a:extLst>
          </p:cNvPr>
          <p:cNvSpPr>
            <a:spLocks noGrp="1" noChangeArrowheads="1"/>
          </p:cNvSpPr>
          <p:nvPr>
            <p:ph type="sldNum" sz="quarter" idx="12"/>
          </p:nvPr>
        </p:nvSpPr>
        <p:spPr>
          <a:ln/>
        </p:spPr>
        <p:txBody>
          <a:bodyPr/>
          <a:lstStyle>
            <a:lvl1pPr>
              <a:defRPr/>
            </a:lvl1pPr>
          </a:lstStyle>
          <a:p>
            <a:pPr>
              <a:defRPr/>
            </a:pPr>
            <a:r>
              <a:rPr lang="en-US" altLang="zh-TW"/>
              <a:t>14.</a:t>
            </a:r>
            <a:fld id="{70463F39-EBBD-40F7-8D13-6DB7129B81AA}" type="slidenum">
              <a:rPr lang="en-US" altLang="zh-TW"/>
              <a:pPr>
                <a:defRPr/>
              </a:pPr>
              <a:t>‹#›</a:t>
            </a:fld>
            <a:endParaRPr lang="en-US" altLang="zh-TW"/>
          </a:p>
        </p:txBody>
      </p:sp>
    </p:spTree>
    <p:extLst>
      <p:ext uri="{BB962C8B-B14F-4D97-AF65-F5344CB8AC3E}">
        <p14:creationId xmlns:p14="http://schemas.microsoft.com/office/powerpoint/2010/main" val="218467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457C484-43B6-4E41-9912-A1711E47E1F7}"/>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8" name="Rectangle 5">
            <a:extLst>
              <a:ext uri="{FF2B5EF4-FFF2-40B4-BE49-F238E27FC236}">
                <a16:creationId xmlns:a16="http://schemas.microsoft.com/office/drawing/2014/main" id="{B57852F0-E5D2-4C36-A035-EA803FD309F4}"/>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9" name="Rectangle 6">
            <a:extLst>
              <a:ext uri="{FF2B5EF4-FFF2-40B4-BE49-F238E27FC236}">
                <a16:creationId xmlns:a16="http://schemas.microsoft.com/office/drawing/2014/main" id="{7A04E7FE-2293-4476-8799-C97BA2181577}"/>
              </a:ext>
            </a:extLst>
          </p:cNvPr>
          <p:cNvSpPr>
            <a:spLocks noGrp="1" noChangeArrowheads="1"/>
          </p:cNvSpPr>
          <p:nvPr>
            <p:ph type="sldNum" sz="quarter" idx="12"/>
          </p:nvPr>
        </p:nvSpPr>
        <p:spPr>
          <a:ln/>
        </p:spPr>
        <p:txBody>
          <a:bodyPr/>
          <a:lstStyle>
            <a:lvl1pPr>
              <a:defRPr/>
            </a:lvl1pPr>
          </a:lstStyle>
          <a:p>
            <a:pPr>
              <a:defRPr/>
            </a:pPr>
            <a:r>
              <a:rPr lang="en-US" altLang="zh-TW"/>
              <a:t>14.</a:t>
            </a:r>
            <a:fld id="{E4D5E3F9-0726-4874-A830-AFBFCFF48D6F}" type="slidenum">
              <a:rPr lang="en-US" altLang="zh-TW"/>
              <a:pPr>
                <a:defRPr/>
              </a:pPr>
              <a:t>‹#›</a:t>
            </a:fld>
            <a:endParaRPr lang="en-US" altLang="zh-TW"/>
          </a:p>
        </p:txBody>
      </p:sp>
    </p:spTree>
    <p:extLst>
      <p:ext uri="{BB962C8B-B14F-4D97-AF65-F5344CB8AC3E}">
        <p14:creationId xmlns:p14="http://schemas.microsoft.com/office/powerpoint/2010/main" val="35362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DA33D87-1519-427C-93E2-E115FFE57FEE}"/>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4" name="Rectangle 5">
            <a:extLst>
              <a:ext uri="{FF2B5EF4-FFF2-40B4-BE49-F238E27FC236}">
                <a16:creationId xmlns:a16="http://schemas.microsoft.com/office/drawing/2014/main" id="{8FAD9D26-7ED5-481A-B743-1E22DE9CBE6C}"/>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5" name="Rectangle 6">
            <a:extLst>
              <a:ext uri="{FF2B5EF4-FFF2-40B4-BE49-F238E27FC236}">
                <a16:creationId xmlns:a16="http://schemas.microsoft.com/office/drawing/2014/main" id="{A4B3607E-4BEA-4BEA-98D0-A307CF6E1FCD}"/>
              </a:ext>
            </a:extLst>
          </p:cNvPr>
          <p:cNvSpPr>
            <a:spLocks noGrp="1" noChangeArrowheads="1"/>
          </p:cNvSpPr>
          <p:nvPr>
            <p:ph type="sldNum" sz="quarter" idx="12"/>
          </p:nvPr>
        </p:nvSpPr>
        <p:spPr>
          <a:ln/>
        </p:spPr>
        <p:txBody>
          <a:bodyPr/>
          <a:lstStyle>
            <a:lvl1pPr>
              <a:defRPr/>
            </a:lvl1pPr>
          </a:lstStyle>
          <a:p>
            <a:pPr>
              <a:defRPr/>
            </a:pPr>
            <a:r>
              <a:rPr lang="en-US" altLang="zh-TW"/>
              <a:t>14.</a:t>
            </a:r>
            <a:fld id="{41968972-DF25-4F83-ACAB-5CA65F8BC3F9}" type="slidenum">
              <a:rPr lang="en-US" altLang="zh-TW"/>
              <a:pPr>
                <a:defRPr/>
              </a:pPr>
              <a:t>‹#›</a:t>
            </a:fld>
            <a:endParaRPr lang="en-US" altLang="zh-TW"/>
          </a:p>
        </p:txBody>
      </p:sp>
    </p:spTree>
    <p:extLst>
      <p:ext uri="{BB962C8B-B14F-4D97-AF65-F5344CB8AC3E}">
        <p14:creationId xmlns:p14="http://schemas.microsoft.com/office/powerpoint/2010/main" val="274575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2EF847-F403-4AB0-A922-38070A1ECBD4}"/>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3" name="Rectangle 5">
            <a:extLst>
              <a:ext uri="{FF2B5EF4-FFF2-40B4-BE49-F238E27FC236}">
                <a16:creationId xmlns:a16="http://schemas.microsoft.com/office/drawing/2014/main" id="{684BE5DC-0D9E-4B8D-AF42-C838FF0AC007}"/>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4" name="Rectangle 6">
            <a:extLst>
              <a:ext uri="{FF2B5EF4-FFF2-40B4-BE49-F238E27FC236}">
                <a16:creationId xmlns:a16="http://schemas.microsoft.com/office/drawing/2014/main" id="{2C0980E2-B8EA-49F7-81A5-C6764526E102}"/>
              </a:ext>
            </a:extLst>
          </p:cNvPr>
          <p:cNvSpPr>
            <a:spLocks noGrp="1" noChangeArrowheads="1"/>
          </p:cNvSpPr>
          <p:nvPr>
            <p:ph type="sldNum" sz="quarter" idx="12"/>
          </p:nvPr>
        </p:nvSpPr>
        <p:spPr>
          <a:ln/>
        </p:spPr>
        <p:txBody>
          <a:bodyPr/>
          <a:lstStyle>
            <a:lvl1pPr>
              <a:defRPr/>
            </a:lvl1pPr>
          </a:lstStyle>
          <a:p>
            <a:pPr>
              <a:defRPr/>
            </a:pPr>
            <a:r>
              <a:rPr lang="en-US" altLang="zh-TW"/>
              <a:t>14.</a:t>
            </a:r>
            <a:fld id="{672249E3-5215-46AC-8EDA-2B0310816E0B}" type="slidenum">
              <a:rPr lang="en-US" altLang="zh-TW"/>
              <a:pPr>
                <a:defRPr/>
              </a:pPr>
              <a:t>‹#›</a:t>
            </a:fld>
            <a:endParaRPr lang="en-US" altLang="zh-TW"/>
          </a:p>
        </p:txBody>
      </p:sp>
    </p:spTree>
    <p:extLst>
      <p:ext uri="{BB962C8B-B14F-4D97-AF65-F5344CB8AC3E}">
        <p14:creationId xmlns:p14="http://schemas.microsoft.com/office/powerpoint/2010/main" val="247767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E281DCA-B4CA-40CB-B473-77DBE5135BD6}"/>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6A61F452-B299-481E-BD99-C78A56371138}"/>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1DC11FB2-B784-4B42-A40C-989B1AFAB21F}"/>
              </a:ext>
            </a:extLst>
          </p:cNvPr>
          <p:cNvSpPr>
            <a:spLocks noGrp="1" noChangeArrowheads="1"/>
          </p:cNvSpPr>
          <p:nvPr>
            <p:ph type="sldNum" sz="quarter" idx="12"/>
          </p:nvPr>
        </p:nvSpPr>
        <p:spPr>
          <a:ln/>
        </p:spPr>
        <p:txBody>
          <a:bodyPr/>
          <a:lstStyle>
            <a:lvl1pPr>
              <a:defRPr/>
            </a:lvl1pPr>
          </a:lstStyle>
          <a:p>
            <a:pPr>
              <a:defRPr/>
            </a:pPr>
            <a:r>
              <a:rPr lang="en-US" altLang="zh-TW"/>
              <a:t>14.</a:t>
            </a:r>
            <a:fld id="{F50E11DD-3263-4F70-8337-2E5E71C1B7AD}" type="slidenum">
              <a:rPr lang="en-US" altLang="zh-TW"/>
              <a:pPr>
                <a:defRPr/>
              </a:pPr>
              <a:t>‹#›</a:t>
            </a:fld>
            <a:endParaRPr lang="en-US" altLang="zh-TW"/>
          </a:p>
        </p:txBody>
      </p:sp>
    </p:spTree>
    <p:extLst>
      <p:ext uri="{BB962C8B-B14F-4D97-AF65-F5344CB8AC3E}">
        <p14:creationId xmlns:p14="http://schemas.microsoft.com/office/powerpoint/2010/main" val="208319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985FFB-585C-4D45-A8B1-0D9B8CF333E5}"/>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B2787C4F-02D0-4744-B2A0-22A74C5768E0}"/>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9EA07C61-E151-4A18-BED6-F95CE71AA504}"/>
              </a:ext>
            </a:extLst>
          </p:cNvPr>
          <p:cNvSpPr>
            <a:spLocks noGrp="1" noChangeArrowheads="1"/>
          </p:cNvSpPr>
          <p:nvPr>
            <p:ph type="sldNum" sz="quarter" idx="12"/>
          </p:nvPr>
        </p:nvSpPr>
        <p:spPr>
          <a:ln/>
        </p:spPr>
        <p:txBody>
          <a:bodyPr/>
          <a:lstStyle>
            <a:lvl1pPr>
              <a:defRPr/>
            </a:lvl1pPr>
          </a:lstStyle>
          <a:p>
            <a:pPr>
              <a:defRPr/>
            </a:pPr>
            <a:r>
              <a:rPr lang="en-US" altLang="zh-TW"/>
              <a:t>14.</a:t>
            </a:r>
            <a:fld id="{CC1BE80D-8D93-458E-92C2-D439C77C5E91}" type="slidenum">
              <a:rPr lang="en-US" altLang="zh-TW"/>
              <a:pPr>
                <a:defRPr/>
              </a:pPr>
              <a:t>‹#›</a:t>
            </a:fld>
            <a:endParaRPr lang="en-US" altLang="zh-TW"/>
          </a:p>
        </p:txBody>
      </p:sp>
    </p:spTree>
    <p:extLst>
      <p:ext uri="{BB962C8B-B14F-4D97-AF65-F5344CB8AC3E}">
        <p14:creationId xmlns:p14="http://schemas.microsoft.com/office/powerpoint/2010/main" val="188894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B8EDE5E-14B9-45ED-802A-1D2C8E86E652}"/>
              </a:ext>
            </a:extLst>
          </p:cNvPr>
          <p:cNvSpPr>
            <a:spLocks noGrp="1" noChangeArrowheads="1"/>
          </p:cNvSpPr>
          <p:nvPr>
            <p:ph type="title"/>
          </p:nvPr>
        </p:nvSpPr>
        <p:spPr bwMode="auto">
          <a:xfrm>
            <a:off x="304800" y="152400"/>
            <a:ext cx="1168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73EFB755-7EBB-4390-9C70-37041142ABC3}"/>
              </a:ext>
            </a:extLst>
          </p:cNvPr>
          <p:cNvSpPr>
            <a:spLocks noGrp="1" noChangeArrowheads="1"/>
          </p:cNvSpPr>
          <p:nvPr>
            <p:ph type="body" idx="1"/>
          </p:nvPr>
        </p:nvSpPr>
        <p:spPr bwMode="auto">
          <a:xfrm>
            <a:off x="321733" y="914400"/>
            <a:ext cx="1187026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8" name="Rectangle 4">
            <a:extLst>
              <a:ext uri="{FF2B5EF4-FFF2-40B4-BE49-F238E27FC236}">
                <a16:creationId xmlns:a16="http://schemas.microsoft.com/office/drawing/2014/main" id="{4802D80C-987C-4D17-949F-61E740445F5D}"/>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ea typeface="新細明體" charset="-120"/>
              </a:defRPr>
            </a:lvl1pPr>
          </a:lstStyle>
          <a:p>
            <a:pPr>
              <a:defRPr/>
            </a:pPr>
            <a:endParaRPr lang="zh-TW" altLang="zh-TW"/>
          </a:p>
        </p:txBody>
      </p:sp>
      <p:sp>
        <p:nvSpPr>
          <p:cNvPr id="1029" name="Rectangle 5">
            <a:extLst>
              <a:ext uri="{FF2B5EF4-FFF2-40B4-BE49-F238E27FC236}">
                <a16:creationId xmlns:a16="http://schemas.microsoft.com/office/drawing/2014/main" id="{210EEAAE-4F31-4314-93E1-5581EDD9C7C1}"/>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新細明體" charset="-120"/>
              </a:defRPr>
            </a:lvl1pPr>
          </a:lstStyle>
          <a:p>
            <a:pPr>
              <a:defRPr/>
            </a:pPr>
            <a:endParaRPr lang="zh-TW" altLang="zh-TW"/>
          </a:p>
        </p:txBody>
      </p:sp>
      <p:sp>
        <p:nvSpPr>
          <p:cNvPr id="1030" name="Rectangle 6">
            <a:extLst>
              <a:ext uri="{FF2B5EF4-FFF2-40B4-BE49-F238E27FC236}">
                <a16:creationId xmlns:a16="http://schemas.microsoft.com/office/drawing/2014/main" id="{037E717D-21F9-4CEB-948B-A26C02495FD0}"/>
              </a:ext>
            </a:extLst>
          </p:cNvPr>
          <p:cNvSpPr>
            <a:spLocks noGrp="1" noChangeArrowheads="1"/>
          </p:cNvSpPr>
          <p:nvPr>
            <p:ph type="sldNum" sz="quarter" idx="4"/>
          </p:nvPr>
        </p:nvSpPr>
        <p:spPr bwMode="auto">
          <a:xfrm>
            <a:off x="9652000"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ea typeface="新細明體" panose="02020500000000000000" pitchFamily="18" charset="-120"/>
              </a:defRPr>
            </a:lvl1pPr>
          </a:lstStyle>
          <a:p>
            <a:pPr>
              <a:defRPr/>
            </a:pPr>
            <a:r>
              <a:rPr lang="en-US" altLang="zh-TW"/>
              <a:t>14.</a:t>
            </a:r>
            <a:fld id="{2CFF1BB2-9B2A-4284-9BAD-A6EDAABE715D}" type="slidenum">
              <a:rPr lang="en-US" altLang="zh-TW"/>
              <a:pPr>
                <a:defRPr/>
              </a:pPr>
              <a:t>‹#›</a:t>
            </a:fld>
            <a:endParaRPr lang="en-US" altLang="zh-TW"/>
          </a:p>
        </p:txBody>
      </p:sp>
      <p:sp>
        <p:nvSpPr>
          <p:cNvPr id="1031" name="Line 8">
            <a:extLst>
              <a:ext uri="{FF2B5EF4-FFF2-40B4-BE49-F238E27FC236}">
                <a16:creationId xmlns:a16="http://schemas.microsoft.com/office/drawing/2014/main" id="{A3A3F54D-55C5-468C-B063-D94DF31AF59E}"/>
              </a:ext>
            </a:extLst>
          </p:cNvPr>
          <p:cNvSpPr>
            <a:spLocks noChangeShapeType="1"/>
          </p:cNvSpPr>
          <p:nvPr userDrawn="1"/>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
        <p:nvSpPr>
          <p:cNvPr id="1032" name="Line 10">
            <a:extLst>
              <a:ext uri="{FF2B5EF4-FFF2-40B4-BE49-F238E27FC236}">
                <a16:creationId xmlns:a16="http://schemas.microsoft.com/office/drawing/2014/main" id="{D2A2135B-6401-4888-A2D5-E19998F86D96}"/>
              </a:ext>
            </a:extLst>
          </p:cNvPr>
          <p:cNvSpPr>
            <a:spLocks noChangeShapeType="1"/>
          </p:cNvSpPr>
          <p:nvPr userDrawn="1"/>
        </p:nvSpPr>
        <p:spPr bwMode="auto">
          <a:xfrm>
            <a:off x="304800" y="762000"/>
            <a:ext cx="90424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sz="2400"/>
          </a:p>
        </p:txBody>
      </p:sp>
    </p:spTree>
  </p:cSld>
  <p:clrMap bg1="lt1" tx1="dk1" bg2="lt2" tx2="dk2" accent1="accent1" accent2="accent2" accent3="accent3" accent4="accent4" accent5="accent5" accent6="accent6" hlink="hlink" folHlink="folHlink"/>
  <p:sldLayoutIdLst>
    <p:sldLayoutId id="2147483941"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hyperlink" Target="Hyperlinks/Chapter%2014/Xm14-04a.xls"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hyperlink" Target="Hyperlinks/Chapter%2014/Xm14-01.xls" TargetMode="Externa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tags" Target="../tags/tag11.x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7.w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18.wmf"/></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5.emf"/><Relationship Id="rId5" Type="http://schemas.openxmlformats.org/officeDocument/2006/relationships/oleObject" Target="../embeddings/oleObject11.bin"/><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yperlinks/Chapter%2014/Xm14-01%20Histograms.xl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33.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35.wmf"/><Relationship Id="rId5" Type="http://schemas.openxmlformats.org/officeDocument/2006/relationships/oleObject" Target="../embeddings/oleObject14.bin"/><Relationship Id="rId4" Type="http://schemas.openxmlformats.org/officeDocument/2006/relationships/image" Target="../media/image34.wmf"/></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44.xml.rels><?xml version="1.0" encoding="UTF-8" standalone="yes"?>
<Relationships xmlns="http://schemas.openxmlformats.org/package/2006/relationships"><Relationship Id="rId3" Type="http://schemas.openxmlformats.org/officeDocument/2006/relationships/hyperlink" Target="Hyperlinks/Chapter%2014/Xm14-02.xls" TargetMode="Externa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2.wmf"/></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3.xml"/><Relationship Id="rId1" Type="http://schemas.openxmlformats.org/officeDocument/2006/relationships/tags" Target="../tags/tag40.xml"/><Relationship Id="rId6" Type="http://schemas.openxmlformats.org/officeDocument/2006/relationships/image" Target="../media/image45.wmf"/><Relationship Id="rId5" Type="http://schemas.openxmlformats.org/officeDocument/2006/relationships/oleObject" Target="../embeddings/oleObject18.bin"/><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47.emf"/><Relationship Id="rId5" Type="http://schemas.openxmlformats.org/officeDocument/2006/relationships/oleObject" Target="../embeddings/oleObject20.bin"/><Relationship Id="rId4" Type="http://schemas.openxmlformats.org/officeDocument/2006/relationships/image" Target="../media/image46.e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51.png"/><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52.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image" Target="../media/image54.emf"/><Relationship Id="rId5" Type="http://schemas.openxmlformats.org/officeDocument/2006/relationships/oleObject" Target="../embeddings/oleObject23.bin"/><Relationship Id="rId4" Type="http://schemas.openxmlformats.org/officeDocument/2006/relationships/image" Target="../media/image53.wmf"/></Relationships>
</file>

<file path=ppt/slides/_rels/slide5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57.emf"/></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5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64.xml.rels><?xml version="1.0" encoding="UTF-8" standalone="yes"?>
<Relationships xmlns="http://schemas.openxmlformats.org/package/2006/relationships"><Relationship Id="rId3" Type="http://schemas.openxmlformats.org/officeDocument/2006/relationships/hyperlink" Target="Hyperlinks/Chapter%2014/Xm14-03.xls" TargetMode="Externa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hyperlink" Target="References/Xm15-02.xls"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6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7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yperlinks/Chapter%2014/Xm14-04.xls"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hyperlink" Target="Hyperlinks/Chapter%2014/Xm14-04a.xls"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5D4B8D9E-5601-489A-B0D5-E2D821EB77B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14.1</a:t>
            </a:r>
          </a:p>
          <a:p>
            <a:endParaRPr lang="en-US" altLang="zh-TW" sz="1200">
              <a:latin typeface="Tahoma" panose="020B0604030504040204" pitchFamily="34" charset="0"/>
            </a:endParaRPr>
          </a:p>
        </p:txBody>
      </p:sp>
      <p:sp>
        <p:nvSpPr>
          <p:cNvPr id="5123" name="Rectangle 2">
            <a:extLst>
              <a:ext uri="{FF2B5EF4-FFF2-40B4-BE49-F238E27FC236}">
                <a16:creationId xmlns:a16="http://schemas.microsoft.com/office/drawing/2014/main" id="{08A2DD4E-549E-4B3D-B12F-B6455CD65349}"/>
              </a:ext>
            </a:extLst>
          </p:cNvPr>
          <p:cNvSpPr>
            <a:spLocks noGrp="1" noChangeArrowheads="1"/>
          </p:cNvSpPr>
          <p:nvPr>
            <p:ph type="ctrTitle"/>
          </p:nvPr>
        </p:nvSpPr>
        <p:spPr/>
        <p:txBody>
          <a:bodyPr/>
          <a:lstStyle/>
          <a:p>
            <a:pPr eaLnBrk="1" hangingPunct="1"/>
            <a:r>
              <a:rPr lang="en-US" altLang="zh-TW" b="1">
                <a:ea typeface="新細明體" panose="02020500000000000000" pitchFamily="18" charset="-120"/>
              </a:rPr>
              <a:t>Chapter 14</a:t>
            </a:r>
          </a:p>
        </p:txBody>
      </p:sp>
      <p:sp>
        <p:nvSpPr>
          <p:cNvPr id="5124" name="Rectangle 3">
            <a:extLst>
              <a:ext uri="{FF2B5EF4-FFF2-40B4-BE49-F238E27FC236}">
                <a16:creationId xmlns:a16="http://schemas.microsoft.com/office/drawing/2014/main" id="{B924F629-D674-4848-A0CA-EAFD2FAFF371}"/>
              </a:ext>
            </a:extLst>
          </p:cNvPr>
          <p:cNvSpPr>
            <a:spLocks noGrp="1" noChangeArrowheads="1"/>
          </p:cNvSpPr>
          <p:nvPr>
            <p:ph type="subTitle" idx="1"/>
          </p:nvPr>
        </p:nvSpPr>
        <p:spPr/>
        <p:txBody>
          <a:bodyPr/>
          <a:lstStyle/>
          <a:p>
            <a:pPr marL="0" indent="0" eaLnBrk="1" hangingPunct="1">
              <a:buNone/>
            </a:pPr>
            <a:r>
              <a:rPr lang="en-US" altLang="zh-TW" b="1" dirty="0" err="1">
                <a:ea typeface="新細明體" panose="02020500000000000000" pitchFamily="18" charset="-120"/>
              </a:rPr>
              <a:t>ANalysis</a:t>
            </a:r>
            <a:r>
              <a:rPr lang="en-US" altLang="zh-TW" b="1" dirty="0">
                <a:ea typeface="新細明體" panose="02020500000000000000" pitchFamily="18" charset="-120"/>
              </a:rPr>
              <a:t> Of </a:t>
            </a:r>
            <a:r>
              <a:rPr lang="en-US" altLang="zh-TW" b="1" dirty="0" err="1">
                <a:ea typeface="新細明體" panose="02020500000000000000" pitchFamily="18" charset="-120"/>
              </a:rPr>
              <a:t>VAriance</a:t>
            </a:r>
            <a:r>
              <a:rPr lang="en-US" altLang="zh-TW" b="1" dirty="0">
                <a:ea typeface="新細明體" panose="02020500000000000000" pitchFamily="18" charset="-120"/>
              </a:rPr>
              <a:t> (ANOVA)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B080CB6E-3DC6-438C-BCAE-2B9CC412A2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76D1832-89F9-48E3-9ADD-4E5C545554E8}" type="slidenum">
              <a:rPr lang="en-US" altLang="zh-TW" sz="1200">
                <a:latin typeface="Tahoma" panose="020B0604030504040204" pitchFamily="34" charset="0"/>
              </a:rPr>
              <a:pPr/>
              <a:t>10</a:t>
            </a:fld>
            <a:endParaRPr lang="en-US" altLang="zh-TW" sz="1200">
              <a:latin typeface="Tahoma" panose="020B0604030504040204" pitchFamily="34" charset="0"/>
            </a:endParaRPr>
          </a:p>
        </p:txBody>
      </p:sp>
      <p:sp>
        <p:nvSpPr>
          <p:cNvPr id="8195" name="Rectangle 2">
            <a:extLst>
              <a:ext uri="{FF2B5EF4-FFF2-40B4-BE49-F238E27FC236}">
                <a16:creationId xmlns:a16="http://schemas.microsoft.com/office/drawing/2014/main" id="{4886074C-08A1-4857-9E6D-FED9001110B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One-Way Analysis of Variance</a:t>
            </a:r>
          </a:p>
        </p:txBody>
      </p:sp>
      <p:sp>
        <p:nvSpPr>
          <p:cNvPr id="8196" name="Rectangle 3">
            <a:extLst>
              <a:ext uri="{FF2B5EF4-FFF2-40B4-BE49-F238E27FC236}">
                <a16:creationId xmlns:a16="http://schemas.microsoft.com/office/drawing/2014/main" id="{E9CA10F6-85C9-41D5-90CD-DEEC3F2B4E41}"/>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Independent samples are drawn from </a:t>
            </a:r>
            <a:r>
              <a:rPr lang="en-US" altLang="zh-TW" b="1" i="1" dirty="0">
                <a:ea typeface="新細明體" panose="02020500000000000000" pitchFamily="18" charset="-120"/>
              </a:rPr>
              <a:t>k</a:t>
            </a:r>
            <a:r>
              <a:rPr lang="en-US" altLang="zh-TW" dirty="0">
                <a:ea typeface="新細明體" panose="02020500000000000000" pitchFamily="18" charset="-120"/>
              </a:rPr>
              <a:t> populations: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Note: These populations are referred to as </a:t>
            </a:r>
            <a:r>
              <a:rPr lang="en-US" altLang="zh-TW" b="1" i="1" u="sng" dirty="0">
                <a:ea typeface="新細明體" panose="02020500000000000000" pitchFamily="18" charset="-120"/>
              </a:rPr>
              <a:t>treatments</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	It is </a:t>
            </a:r>
            <a:r>
              <a:rPr lang="en-US" altLang="zh-TW" u="sng" dirty="0">
                <a:ea typeface="新細明體" panose="02020500000000000000" pitchFamily="18" charset="-120"/>
              </a:rPr>
              <a:t>not</a:t>
            </a:r>
            <a:r>
              <a:rPr lang="en-US" altLang="zh-TW" dirty="0">
                <a:ea typeface="新細明體" panose="02020500000000000000" pitchFamily="18" charset="-120"/>
              </a:rPr>
              <a:t> a requirement that n</a:t>
            </a:r>
            <a:r>
              <a:rPr lang="en-US" altLang="zh-TW" baseline="-25000" dirty="0">
                <a:ea typeface="新細明體" panose="02020500000000000000" pitchFamily="18" charset="-120"/>
              </a:rPr>
              <a:t>1 </a:t>
            </a:r>
            <a:r>
              <a:rPr lang="en-US" altLang="zh-TW" dirty="0">
                <a:ea typeface="新細明體" panose="02020500000000000000" pitchFamily="18" charset="-120"/>
              </a:rPr>
              <a:t>= n</a:t>
            </a:r>
            <a:r>
              <a:rPr lang="en-US" altLang="zh-TW" baseline="-25000" dirty="0">
                <a:ea typeface="新細明體" panose="02020500000000000000" pitchFamily="18" charset="-120"/>
              </a:rPr>
              <a:t>2 </a:t>
            </a:r>
            <a:r>
              <a:rPr lang="en-US" altLang="zh-TW" dirty="0">
                <a:ea typeface="新細明體" panose="02020500000000000000" pitchFamily="18" charset="-120"/>
              </a:rPr>
              <a:t>= … = </a:t>
            </a:r>
            <a:r>
              <a:rPr lang="en-US" altLang="zh-TW" dirty="0" err="1">
                <a:ea typeface="新細明體" panose="02020500000000000000" pitchFamily="18" charset="-120"/>
              </a:rPr>
              <a:t>n</a:t>
            </a:r>
            <a:r>
              <a:rPr lang="en-US" altLang="zh-TW" baseline="-25000" dirty="0" err="1">
                <a:ea typeface="新細明體" panose="02020500000000000000" pitchFamily="18" charset="-120"/>
              </a:rPr>
              <a:t>k</a:t>
            </a:r>
            <a:r>
              <a:rPr lang="en-US" altLang="zh-TW" dirty="0">
                <a:ea typeface="新細明體" panose="02020500000000000000" pitchFamily="18" charset="-120"/>
              </a:rPr>
              <a:t>.</a:t>
            </a:r>
          </a:p>
        </p:txBody>
      </p:sp>
      <p:pic>
        <p:nvPicPr>
          <p:cNvPr id="8197" name="Picture 6">
            <a:extLst>
              <a:ext uri="{FF2B5EF4-FFF2-40B4-BE49-F238E27FC236}">
                <a16:creationId xmlns:a16="http://schemas.microsoft.com/office/drawing/2014/main" id="{912761CB-4867-403E-9106-5FEBA5700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524000"/>
            <a:ext cx="8305800"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F2D52229-F677-41CC-B5C6-B8641726B8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7B8B16B9-91D3-4BC7-92A1-F546D05C073C}" type="slidenum">
              <a:rPr lang="en-US" altLang="zh-TW" sz="1200">
                <a:latin typeface="Tahoma" panose="020B0604030504040204" pitchFamily="34" charset="0"/>
              </a:rPr>
              <a:pPr/>
              <a:t>100</a:t>
            </a:fld>
            <a:endParaRPr lang="en-US" altLang="zh-TW" sz="1200">
              <a:latin typeface="Tahoma" panose="020B0604030504040204" pitchFamily="34" charset="0"/>
            </a:endParaRPr>
          </a:p>
        </p:txBody>
      </p:sp>
      <p:sp>
        <p:nvSpPr>
          <p:cNvPr id="92163" name="Rectangle 2">
            <a:extLst>
              <a:ext uri="{FF2B5EF4-FFF2-40B4-BE49-F238E27FC236}">
                <a16:creationId xmlns:a16="http://schemas.microsoft.com/office/drawing/2014/main" id="{38A65B5F-EF17-49F0-B2DD-2C61CCFB3AE9}"/>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92164" name="Rectangle 3">
            <a:extLst>
              <a:ext uri="{FF2B5EF4-FFF2-40B4-BE49-F238E27FC236}">
                <a16:creationId xmlns:a16="http://schemas.microsoft.com/office/drawing/2014/main" id="{9D2B43E1-B2D2-4952-BAF8-1C4061787702}"/>
              </a:ext>
            </a:extLst>
          </p:cNvPr>
          <p:cNvSpPr>
            <a:spLocks noGrp="1" noChangeArrowheads="1"/>
          </p:cNvSpPr>
          <p:nvPr>
            <p:ph type="body" idx="1"/>
          </p:nvPr>
        </p:nvSpPr>
        <p:spPr/>
        <p:txBody>
          <a:bodyPr/>
          <a:lstStyle/>
          <a:p>
            <a:pPr>
              <a:lnSpc>
                <a:spcPct val="90000"/>
              </a:lnSpc>
              <a:buFontTx/>
              <a:buNone/>
            </a:pPr>
            <a:r>
              <a:rPr lang="en-US" altLang="zh-TW" sz="2700">
                <a:ea typeface="新細明體" panose="02020500000000000000" pitchFamily="18" charset="-120"/>
              </a:rPr>
              <a:t>ANOVA table part of the printout. Click </a:t>
            </a:r>
            <a:r>
              <a:rPr lang="en-US" altLang="zh-TW" sz="2700">
                <a:ea typeface="新細明體" panose="02020500000000000000" pitchFamily="18" charset="-120"/>
                <a:hlinkClick r:id="rId2" action="ppaction://hlinkfile"/>
              </a:rPr>
              <a:t>here</a:t>
            </a:r>
            <a:r>
              <a:rPr lang="en-US" altLang="zh-TW" sz="2700">
                <a:ea typeface="新細明體" panose="02020500000000000000" pitchFamily="18" charset="-120"/>
              </a:rPr>
              <a:t> to see the </a:t>
            </a:r>
          </a:p>
          <a:p>
            <a:pPr>
              <a:lnSpc>
                <a:spcPct val="90000"/>
              </a:lnSpc>
              <a:buFontTx/>
              <a:buNone/>
            </a:pPr>
            <a:r>
              <a:rPr lang="en-US" altLang="zh-TW" sz="2700">
                <a:ea typeface="新細明體" panose="02020500000000000000" pitchFamily="18" charset="-120"/>
              </a:rPr>
              <a:t>complete Excel printout. </a:t>
            </a: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sz="2700">
              <a:ea typeface="新細明體" panose="02020500000000000000" pitchFamily="18" charset="-120"/>
            </a:endParaRPr>
          </a:p>
          <a:p>
            <a:pPr>
              <a:lnSpc>
                <a:spcPct val="90000"/>
              </a:lnSpc>
              <a:buFontTx/>
              <a:buNone/>
            </a:pPr>
            <a:r>
              <a:rPr lang="en-US" altLang="zh-TW" sz="2400">
                <a:ea typeface="新細明體" panose="02020500000000000000" pitchFamily="18" charset="-120"/>
              </a:rPr>
              <a:t>In the ANOVA table </a:t>
            </a:r>
            <a:r>
              <a:rPr lang="en-US" altLang="zh-TW" sz="2400" b="1">
                <a:ea typeface="新細明體" panose="02020500000000000000" pitchFamily="18" charset="-120"/>
              </a:rPr>
              <a:t>Sample</a:t>
            </a:r>
            <a:r>
              <a:rPr lang="en-US" altLang="zh-TW" sz="2400">
                <a:ea typeface="新細明體" panose="02020500000000000000" pitchFamily="18" charset="-120"/>
              </a:rPr>
              <a:t> refers to factor B (educational level) and </a:t>
            </a:r>
          </a:p>
          <a:p>
            <a:pPr>
              <a:lnSpc>
                <a:spcPct val="90000"/>
              </a:lnSpc>
              <a:buFontTx/>
              <a:buNone/>
            </a:pPr>
            <a:r>
              <a:rPr lang="en-US" altLang="zh-TW" sz="2400" b="1">
                <a:ea typeface="新細明體" panose="02020500000000000000" pitchFamily="18" charset="-120"/>
              </a:rPr>
              <a:t>Columns</a:t>
            </a:r>
            <a:r>
              <a:rPr lang="en-US" altLang="zh-TW" sz="2400">
                <a:ea typeface="新細明體" panose="02020500000000000000" pitchFamily="18" charset="-120"/>
              </a:rPr>
              <a:t> refers to factor A (gender). Thus, MS(B) = 45.28, MS(A) = </a:t>
            </a:r>
          </a:p>
          <a:p>
            <a:pPr>
              <a:lnSpc>
                <a:spcPct val="90000"/>
              </a:lnSpc>
              <a:buFontTx/>
              <a:buNone/>
            </a:pPr>
            <a:r>
              <a:rPr lang="en-US" altLang="zh-TW" sz="2400">
                <a:ea typeface="新細明體" panose="02020500000000000000" pitchFamily="18" charset="-120"/>
              </a:rPr>
              <a:t>11.25, MS(AB) = 2.08 and MSE = 10.09. The F-statistics are 4.49 </a:t>
            </a:r>
          </a:p>
          <a:p>
            <a:pPr>
              <a:lnSpc>
                <a:spcPct val="90000"/>
              </a:lnSpc>
              <a:buFontTx/>
              <a:buNone/>
            </a:pPr>
            <a:r>
              <a:rPr lang="en-US" altLang="zh-TW" sz="2400">
                <a:ea typeface="新細明體" panose="02020500000000000000" pitchFamily="18" charset="-120"/>
              </a:rPr>
              <a:t>(educational level), 1.12 (gender), and .21 (interaction). </a:t>
            </a:r>
          </a:p>
          <a:p>
            <a:pPr>
              <a:lnSpc>
                <a:spcPct val="90000"/>
              </a:lnSpc>
              <a:buFontTx/>
              <a:buNone/>
            </a:pPr>
            <a:endParaRPr lang="en-US" altLang="zh-TW" sz="2700">
              <a:ea typeface="新細明體" panose="02020500000000000000" pitchFamily="18" charset="-120"/>
            </a:endParaRPr>
          </a:p>
          <a:p>
            <a:pPr>
              <a:lnSpc>
                <a:spcPct val="90000"/>
              </a:lnSpc>
              <a:buFontTx/>
              <a:buNone/>
            </a:pPr>
            <a:endParaRPr lang="en-US" altLang="zh-TW">
              <a:ea typeface="新細明體" panose="02020500000000000000" pitchFamily="18" charset="-120"/>
            </a:endParaRPr>
          </a:p>
        </p:txBody>
      </p:sp>
      <p:pic>
        <p:nvPicPr>
          <p:cNvPr id="92165" name="Picture 2">
            <a:extLst>
              <a:ext uri="{FF2B5EF4-FFF2-40B4-BE49-F238E27FC236}">
                <a16:creationId xmlns:a16="http://schemas.microsoft.com/office/drawing/2014/main" id="{6EF1E80C-9DAB-4408-B9B0-8AE7B643ED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1" y="1981200"/>
            <a:ext cx="907256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AutoShape 5">
            <a:extLst>
              <a:ext uri="{FF2B5EF4-FFF2-40B4-BE49-F238E27FC236}">
                <a16:creationId xmlns:a16="http://schemas.microsoft.com/office/drawing/2014/main" id="{22D8CD47-5A33-4126-8F31-70FDDD837882}"/>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a:extLst>
              <a:ext uri="{FF2B5EF4-FFF2-40B4-BE49-F238E27FC236}">
                <a16:creationId xmlns:a16="http://schemas.microsoft.com/office/drawing/2014/main" id="{81A6D9A6-8D2D-4FB0-94EB-F95E2FFBCF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61FEE28-D569-4CFA-90E3-79DD9758DAB9}" type="slidenum">
              <a:rPr lang="en-US" altLang="zh-TW" sz="1200">
                <a:latin typeface="Tahoma" panose="020B0604030504040204" pitchFamily="34" charset="0"/>
              </a:rPr>
              <a:pPr/>
              <a:t>101</a:t>
            </a:fld>
            <a:endParaRPr lang="en-US" altLang="zh-TW" sz="1200">
              <a:latin typeface="Tahoma" panose="020B0604030504040204" pitchFamily="34" charset="0"/>
            </a:endParaRPr>
          </a:p>
        </p:txBody>
      </p:sp>
      <p:sp>
        <p:nvSpPr>
          <p:cNvPr id="93187" name="Rectangle 2">
            <a:extLst>
              <a:ext uri="{FF2B5EF4-FFF2-40B4-BE49-F238E27FC236}">
                <a16:creationId xmlns:a16="http://schemas.microsoft.com/office/drawing/2014/main" id="{B521B819-641F-42B1-9F01-E027214C31BA}"/>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93188" name="Rectangle 3">
            <a:extLst>
              <a:ext uri="{FF2B5EF4-FFF2-40B4-BE49-F238E27FC236}">
                <a16:creationId xmlns:a16="http://schemas.microsoft.com/office/drawing/2014/main" id="{0AB6B3C6-16D2-4111-824D-776674713D6A}"/>
              </a:ext>
            </a:extLst>
          </p:cNvPr>
          <p:cNvSpPr>
            <a:spLocks noGrp="1" noChangeArrowheads="1"/>
          </p:cNvSpPr>
          <p:nvPr>
            <p:ph type="body" idx="1"/>
          </p:nvPr>
        </p:nvSpPr>
        <p:spPr/>
        <p:txBody>
          <a:bodyPr/>
          <a:lstStyle/>
          <a:p>
            <a:pPr>
              <a:lnSpc>
                <a:spcPct val="90000"/>
              </a:lnSpc>
              <a:buFontTx/>
              <a:buNone/>
            </a:pPr>
            <a:r>
              <a:rPr lang="en-US" altLang="zh-TW">
                <a:ea typeface="新細明體" panose="02020500000000000000" pitchFamily="18" charset="-120"/>
              </a:rPr>
              <a:t>There are significant differences between the mean number </a:t>
            </a:r>
          </a:p>
          <a:p>
            <a:pPr>
              <a:lnSpc>
                <a:spcPct val="90000"/>
              </a:lnSpc>
              <a:buFontTx/>
              <a:buNone/>
            </a:pPr>
            <a:r>
              <a:rPr lang="en-US" altLang="zh-TW">
                <a:ea typeface="新細明體" panose="02020500000000000000" pitchFamily="18" charset="-120"/>
              </a:rPr>
              <a:t>of jobs held by people with different educational </a:t>
            </a:r>
          </a:p>
          <a:p>
            <a:pPr>
              <a:lnSpc>
                <a:spcPct val="90000"/>
              </a:lnSpc>
              <a:buFontTx/>
              <a:buNone/>
            </a:pPr>
            <a:r>
              <a:rPr lang="en-US" altLang="zh-TW">
                <a:ea typeface="新細明體" panose="02020500000000000000" pitchFamily="18" charset="-120"/>
              </a:rPr>
              <a:t>backgrounds. </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There is no difference between the mean number of jobs </a:t>
            </a:r>
          </a:p>
          <a:p>
            <a:pPr>
              <a:lnSpc>
                <a:spcPct val="90000"/>
              </a:lnSpc>
              <a:buFontTx/>
              <a:buNone/>
            </a:pPr>
            <a:r>
              <a:rPr lang="en-US" altLang="zh-TW">
                <a:ea typeface="新細明體" panose="02020500000000000000" pitchFamily="18" charset="-120"/>
              </a:rPr>
              <a:t>held by men and women.</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Finally, there is no interaction. </a:t>
            </a:r>
          </a:p>
          <a:p>
            <a:pPr>
              <a:lnSpc>
                <a:spcPct val="90000"/>
              </a:lnSpc>
              <a:buFontTx/>
              <a:buNone/>
            </a:pPr>
            <a:r>
              <a:rPr lang="en-US" altLang="zh-TW">
                <a:ea typeface="新細明體" panose="02020500000000000000" pitchFamily="18" charset="-120"/>
              </a:rPr>
              <a:t> </a:t>
            </a:r>
          </a:p>
          <a:p>
            <a:pPr>
              <a:lnSpc>
                <a:spcPct val="90000"/>
              </a:lnSpc>
              <a:buFontTx/>
              <a:buNone/>
            </a:pPr>
            <a:endParaRPr lang="en-US" altLang="zh-TW">
              <a:ea typeface="新細明體" panose="02020500000000000000" pitchFamily="18" charset="-120"/>
            </a:endParaRPr>
          </a:p>
        </p:txBody>
      </p:sp>
      <p:sp>
        <p:nvSpPr>
          <p:cNvPr id="93189" name="AutoShape 5">
            <a:extLst>
              <a:ext uri="{FF2B5EF4-FFF2-40B4-BE49-F238E27FC236}">
                <a16:creationId xmlns:a16="http://schemas.microsoft.com/office/drawing/2014/main" id="{A171F58A-3462-4E3A-B9CF-DCC3240BE74F}"/>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dirty="0">
                <a:latin typeface="Tahoma" panose="020B0604030504040204" pitchFamily="34" charset="0"/>
                <a:ea typeface="新細明體" panose="02020500000000000000" pitchFamily="18" charset="-120"/>
              </a:rPr>
              <a:t>INTERPRET</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3C1F24B4-B33A-428C-A8F1-8BDE624FAD4C}"/>
              </a:ext>
            </a:extLst>
          </p:cNvPr>
          <p:cNvSpPr>
            <a:spLocks noGrp="1" noChangeArrowheads="1"/>
          </p:cNvSpPr>
          <p:nvPr>
            <p:ph type="title"/>
          </p:nvPr>
        </p:nvSpPr>
        <p:spPr>
          <a:xfrm>
            <a:off x="321733" y="156754"/>
            <a:ext cx="9144000" cy="609600"/>
          </a:xfrm>
        </p:spPr>
        <p:txBody>
          <a:bodyPr/>
          <a:lstStyle/>
          <a:p>
            <a:r>
              <a:rPr lang="en-US" altLang="zh-TW" sz="2800" dirty="0">
                <a:solidFill>
                  <a:schemeClr val="tx1"/>
                </a:solidFill>
                <a:ea typeface="新細明體" panose="02020500000000000000" pitchFamily="18" charset="-120"/>
              </a:rPr>
              <a:t>Order of Testing in the Two-Factor Analysis of Variance</a:t>
            </a:r>
            <a:endParaRPr lang="en-US" altLang="zh-TW" sz="2800" dirty="0">
              <a:ea typeface="新細明體" panose="02020500000000000000" pitchFamily="18" charset="-120"/>
            </a:endParaRPr>
          </a:p>
        </p:txBody>
      </p:sp>
      <p:sp>
        <p:nvSpPr>
          <p:cNvPr id="94211" name="Content Placeholder 2">
            <a:extLst>
              <a:ext uri="{FF2B5EF4-FFF2-40B4-BE49-F238E27FC236}">
                <a16:creationId xmlns:a16="http://schemas.microsoft.com/office/drawing/2014/main" id="{2DF9DEB1-09D5-4F5B-816F-6BB4D863C0AF}"/>
              </a:ext>
            </a:extLst>
          </p:cNvPr>
          <p:cNvSpPr>
            <a:spLocks noGrp="1" noChangeArrowheads="1"/>
          </p:cNvSpPr>
          <p:nvPr>
            <p:ph idx="1"/>
          </p:nvPr>
        </p:nvSpPr>
        <p:spPr/>
        <p:txBody>
          <a:bodyPr/>
          <a:lstStyle/>
          <a:p>
            <a:pPr>
              <a:buFontTx/>
              <a:buNone/>
            </a:pPr>
            <a:r>
              <a:rPr lang="en-US" altLang="zh-TW" dirty="0">
                <a:ea typeface="新細明體" panose="02020500000000000000" pitchFamily="18" charset="-120"/>
              </a:rPr>
              <a:t>In the two versions of Example 14.4, we conducted the tests </a:t>
            </a:r>
          </a:p>
          <a:p>
            <a:pPr>
              <a:buFontTx/>
              <a:buNone/>
            </a:pPr>
            <a:r>
              <a:rPr lang="en-US" altLang="zh-TW" dirty="0">
                <a:ea typeface="新細明體" panose="02020500000000000000" pitchFamily="18" charset="-120"/>
              </a:rPr>
              <a:t>of each factor and then the test for interaction.</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However, if there is evidence of interaction, the tests of the </a:t>
            </a:r>
          </a:p>
          <a:p>
            <a:pPr>
              <a:buFontTx/>
              <a:buNone/>
            </a:pPr>
            <a:r>
              <a:rPr lang="en-US" altLang="zh-TW" dirty="0">
                <a:ea typeface="新細明體" panose="02020500000000000000" pitchFamily="18" charset="-120"/>
              </a:rPr>
              <a:t>factors are irrelevant. </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There may or not be differences between the levels of factor </a:t>
            </a:r>
          </a:p>
          <a:p>
            <a:pPr>
              <a:buFontTx/>
              <a:buNone/>
            </a:pPr>
            <a:r>
              <a:rPr lang="en-US" altLang="zh-TW" dirty="0">
                <a:ea typeface="新細明體" panose="02020500000000000000" pitchFamily="18" charset="-120"/>
              </a:rPr>
              <a:t>A and of the levels of factor B. </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Accordingly, we change the order of conducting the F-Tests.</a:t>
            </a:r>
          </a:p>
          <a:p>
            <a:pPr>
              <a:buFontTx/>
              <a:buNone/>
            </a:pPr>
            <a:endParaRPr lang="en-US" altLang="zh-TW" dirty="0">
              <a:ea typeface="新細明體" panose="02020500000000000000" pitchFamily="18" charset="-120"/>
            </a:endParaRPr>
          </a:p>
        </p:txBody>
      </p:sp>
      <p:sp>
        <p:nvSpPr>
          <p:cNvPr id="94212" name="Slide Number Placeholder 3">
            <a:extLst>
              <a:ext uri="{FF2B5EF4-FFF2-40B4-BE49-F238E27FC236}">
                <a16:creationId xmlns:a16="http://schemas.microsoft.com/office/drawing/2014/main" id="{D2A938A9-F01B-42B1-B888-0B257F2CE2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6CF83B1-14CE-4EF4-8890-3E05BD12DBD9}" type="slidenum">
              <a:rPr lang="en-US" altLang="zh-TW" sz="1200">
                <a:latin typeface="Tahoma" panose="020B0604030504040204" pitchFamily="34" charset="0"/>
              </a:rPr>
              <a:pPr/>
              <a:t>102</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813E1025-7885-4846-B98B-991FE2C05847}"/>
              </a:ext>
            </a:extLst>
          </p:cNvPr>
          <p:cNvSpPr>
            <a:spLocks noGrp="1" noChangeArrowheads="1"/>
          </p:cNvSpPr>
          <p:nvPr>
            <p:ph type="title"/>
          </p:nvPr>
        </p:nvSpPr>
        <p:spPr>
          <a:xfrm>
            <a:off x="313024" y="152400"/>
            <a:ext cx="8991600" cy="609600"/>
          </a:xfrm>
        </p:spPr>
        <p:txBody>
          <a:bodyPr/>
          <a:lstStyle/>
          <a:p>
            <a:br>
              <a:rPr lang="en-US" altLang="zh-TW" sz="3000" b="1" dirty="0">
                <a:solidFill>
                  <a:schemeClr val="tx1"/>
                </a:solidFill>
                <a:latin typeface="Times" panose="02020603050405020304" pitchFamily="18" charset="0"/>
                <a:ea typeface="新細明體" panose="02020500000000000000" pitchFamily="18" charset="-120"/>
              </a:rPr>
            </a:br>
            <a:r>
              <a:rPr lang="en-US" altLang="zh-TW" sz="3000" dirty="0">
                <a:solidFill>
                  <a:schemeClr val="tx1"/>
                </a:solidFill>
                <a:latin typeface="Times" panose="02020603050405020304" pitchFamily="18" charset="0"/>
                <a:ea typeface="新細明體" panose="02020500000000000000" pitchFamily="18" charset="-120"/>
              </a:rPr>
              <a:t>Order of Testing in the Two-Factor Analysis of Variance</a:t>
            </a:r>
            <a:br>
              <a:rPr lang="en-US" altLang="zh-TW" sz="3000" dirty="0">
                <a:solidFill>
                  <a:schemeClr val="tx1"/>
                </a:solidFill>
                <a:latin typeface="Times" panose="02020603050405020304" pitchFamily="18" charset="0"/>
                <a:ea typeface="新細明體" panose="02020500000000000000" pitchFamily="18" charset="-120"/>
              </a:rPr>
            </a:br>
            <a:endParaRPr lang="en-US" altLang="zh-TW" sz="3000" dirty="0">
              <a:ea typeface="新細明體" panose="02020500000000000000" pitchFamily="18" charset="-120"/>
            </a:endParaRPr>
          </a:p>
        </p:txBody>
      </p:sp>
      <p:sp>
        <p:nvSpPr>
          <p:cNvPr id="95235" name="Content Placeholder 2">
            <a:extLst>
              <a:ext uri="{FF2B5EF4-FFF2-40B4-BE49-F238E27FC236}">
                <a16:creationId xmlns:a16="http://schemas.microsoft.com/office/drawing/2014/main" id="{FACB53DF-CDF9-4906-83B6-DC95BE2D8D3F}"/>
              </a:ext>
            </a:extLst>
          </p:cNvPr>
          <p:cNvSpPr>
            <a:spLocks noGrp="1" noChangeArrowheads="1"/>
          </p:cNvSpPr>
          <p:nvPr>
            <p:ph idx="1"/>
          </p:nvPr>
        </p:nvSpPr>
        <p:spPr/>
        <p:txBody>
          <a:bodyPr/>
          <a:lstStyle/>
          <a:p>
            <a:pPr>
              <a:buFontTx/>
              <a:buNone/>
            </a:pPr>
            <a:r>
              <a:rPr lang="en-US" altLang="zh-TW" dirty="0">
                <a:ea typeface="新細明體" panose="02020500000000000000" pitchFamily="18" charset="-120"/>
              </a:rPr>
              <a:t>Test for interaction first. </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If there is enough evidence to infer that there is interaction, </a:t>
            </a:r>
          </a:p>
          <a:p>
            <a:pPr>
              <a:buFontTx/>
              <a:buNone/>
            </a:pPr>
            <a:r>
              <a:rPr lang="en-US" altLang="zh-TW" dirty="0">
                <a:ea typeface="新細明體" panose="02020500000000000000" pitchFamily="18" charset="-120"/>
              </a:rPr>
              <a:t>do not conduct the other tests.</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If there is not enough evidence to conclude that there is </a:t>
            </a:r>
          </a:p>
          <a:p>
            <a:pPr>
              <a:buFontTx/>
              <a:buNone/>
            </a:pPr>
            <a:r>
              <a:rPr lang="en-US" altLang="zh-TW" dirty="0">
                <a:ea typeface="新細明體" panose="02020500000000000000" pitchFamily="18" charset="-120"/>
              </a:rPr>
              <a:t>interaction proceed to conduct the F-tests for factors A and </a:t>
            </a:r>
          </a:p>
          <a:p>
            <a:pPr>
              <a:buFontTx/>
              <a:buNone/>
            </a:pPr>
            <a:r>
              <a:rPr lang="en-US" altLang="zh-TW" dirty="0">
                <a:ea typeface="新細明體" panose="02020500000000000000" pitchFamily="18" charset="-120"/>
              </a:rPr>
              <a:t>B.</a:t>
            </a:r>
          </a:p>
          <a:p>
            <a:pPr>
              <a:buFontTx/>
              <a:buNone/>
            </a:pPr>
            <a:endParaRPr lang="en-US" altLang="zh-TW" dirty="0">
              <a:ea typeface="新細明體" panose="02020500000000000000" pitchFamily="18" charset="-120"/>
            </a:endParaRPr>
          </a:p>
        </p:txBody>
      </p:sp>
      <p:sp>
        <p:nvSpPr>
          <p:cNvPr id="95236" name="Slide Number Placeholder 3">
            <a:extLst>
              <a:ext uri="{FF2B5EF4-FFF2-40B4-BE49-F238E27FC236}">
                <a16:creationId xmlns:a16="http://schemas.microsoft.com/office/drawing/2014/main" id="{3A8B9F35-3717-490F-98E8-3DF87D6062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8F44CC1-19CC-4140-AA39-21E9BC285D31}" type="slidenum">
              <a:rPr lang="en-US" altLang="zh-TW" sz="1200">
                <a:latin typeface="Tahoma" panose="020B0604030504040204" pitchFamily="34" charset="0"/>
              </a:rPr>
              <a:pPr/>
              <a:t>103</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30B1CF44-8AE6-4693-96DD-6DEFB82158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BB678E1-15BA-4167-9F12-5DDC860A4C30}" type="slidenum">
              <a:rPr lang="en-US" altLang="zh-TW" sz="1200">
                <a:latin typeface="Tahoma" panose="020B0604030504040204" pitchFamily="34" charset="0"/>
              </a:rPr>
              <a:pPr/>
              <a:t>104</a:t>
            </a:fld>
            <a:endParaRPr lang="en-US" altLang="zh-TW" sz="1200">
              <a:latin typeface="Tahoma" panose="020B0604030504040204" pitchFamily="34" charset="0"/>
            </a:endParaRPr>
          </a:p>
        </p:txBody>
      </p:sp>
      <p:sp>
        <p:nvSpPr>
          <p:cNvPr id="96259" name="Rectangle 2">
            <a:extLst>
              <a:ext uri="{FF2B5EF4-FFF2-40B4-BE49-F238E27FC236}">
                <a16:creationId xmlns:a16="http://schemas.microsoft.com/office/drawing/2014/main" id="{58E7227A-3B5E-4166-92E1-97FD76A6BA87}"/>
              </a:ext>
            </a:extLst>
          </p:cNvPr>
          <p:cNvSpPr>
            <a:spLocks noGrp="1" noChangeArrowheads="1"/>
          </p:cNvSpPr>
          <p:nvPr>
            <p:ph type="title"/>
          </p:nvPr>
        </p:nvSpPr>
        <p:spPr/>
        <p:txBody>
          <a:bodyPr/>
          <a:lstStyle/>
          <a:p>
            <a:r>
              <a:rPr lang="en-US" altLang="zh-TW">
                <a:ea typeface="新細明體" panose="02020500000000000000" pitchFamily="18" charset="-120"/>
              </a:rPr>
              <a:t>Identifying Factors…</a:t>
            </a:r>
          </a:p>
        </p:txBody>
      </p:sp>
      <p:sp>
        <p:nvSpPr>
          <p:cNvPr id="96260" name="Rectangle 3">
            <a:extLst>
              <a:ext uri="{FF2B5EF4-FFF2-40B4-BE49-F238E27FC236}">
                <a16:creationId xmlns:a16="http://schemas.microsoft.com/office/drawing/2014/main" id="{AB619AC4-FBC9-4B12-AC14-7FA6DFA1E0A5}"/>
              </a:ext>
            </a:extLst>
          </p:cNvPr>
          <p:cNvSpPr>
            <a:spLocks noGrp="1" noChangeArrowheads="1"/>
          </p:cNvSpPr>
          <p:nvPr>
            <p:ph type="body" idx="1"/>
          </p:nvPr>
        </p:nvSpPr>
        <p:spPr/>
        <p:txBody>
          <a:bodyPr/>
          <a:lstStyle/>
          <a:p>
            <a:r>
              <a:rPr lang="en-US" altLang="zh-TW">
                <a:ea typeface="新細明體" panose="02020500000000000000" pitchFamily="18" charset="-120"/>
              </a:rPr>
              <a:t>Independent Samples Two-Factor Analysis of Variance…</a:t>
            </a:r>
          </a:p>
        </p:txBody>
      </p:sp>
      <p:pic>
        <p:nvPicPr>
          <p:cNvPr id="96261" name="Picture 4" descr="&#10;Summary3.tiff                                                  00156B33PowerBook HD                   BB7549B6:">
            <a:extLst>
              <a:ext uri="{FF2B5EF4-FFF2-40B4-BE49-F238E27FC236}">
                <a16:creationId xmlns:a16="http://schemas.microsoft.com/office/drawing/2014/main" id="{096DCB5A-9AE1-4EB8-8F86-B26D3ADB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22400"/>
            <a:ext cx="7823200"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a:extLst>
              <a:ext uri="{FF2B5EF4-FFF2-40B4-BE49-F238E27FC236}">
                <a16:creationId xmlns:a16="http://schemas.microsoft.com/office/drawing/2014/main" id="{A7044507-6EEA-4592-B76F-4BF111874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1D602F8-3A9E-44DC-8042-D3B4288E5978}" type="slidenum">
              <a:rPr lang="en-US" altLang="zh-TW" sz="1200">
                <a:latin typeface="Tahoma" panose="020B0604030504040204" pitchFamily="34" charset="0"/>
              </a:rPr>
              <a:pPr/>
              <a:t>105</a:t>
            </a:fld>
            <a:endParaRPr lang="en-US" altLang="zh-TW" sz="1200">
              <a:latin typeface="Tahoma" panose="020B0604030504040204" pitchFamily="34" charset="0"/>
            </a:endParaRPr>
          </a:p>
        </p:txBody>
      </p:sp>
      <p:sp>
        <p:nvSpPr>
          <p:cNvPr id="97283" name="Rectangle 2">
            <a:extLst>
              <a:ext uri="{FF2B5EF4-FFF2-40B4-BE49-F238E27FC236}">
                <a16:creationId xmlns:a16="http://schemas.microsoft.com/office/drawing/2014/main" id="{3D28CF93-6B40-499D-A0C8-ED4C89873CFE}"/>
              </a:ext>
            </a:extLst>
          </p:cNvPr>
          <p:cNvSpPr>
            <a:spLocks noGrp="1" noChangeArrowheads="1"/>
          </p:cNvSpPr>
          <p:nvPr>
            <p:ph type="title"/>
          </p:nvPr>
        </p:nvSpPr>
        <p:spPr/>
        <p:txBody>
          <a:bodyPr/>
          <a:lstStyle/>
          <a:p>
            <a:r>
              <a:rPr lang="en-US" altLang="zh-TW">
                <a:ea typeface="新細明體" panose="02020500000000000000" pitchFamily="18" charset="-120"/>
              </a:rPr>
              <a:t>Summary of ANOVA…</a:t>
            </a:r>
          </a:p>
        </p:txBody>
      </p:sp>
      <p:pic>
        <p:nvPicPr>
          <p:cNvPr id="97284" name="Picture 4" descr="DAHelp.tiff                                                    00156B33PowerBook HD                   BB7549B6:">
            <a:extLst>
              <a:ext uri="{FF2B5EF4-FFF2-40B4-BE49-F238E27FC236}">
                <a16:creationId xmlns:a16="http://schemas.microsoft.com/office/drawing/2014/main" id="{501847CB-831F-4A21-9955-7D18C0231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327275"/>
            <a:ext cx="48006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Text Box 5">
            <a:extLst>
              <a:ext uri="{FF2B5EF4-FFF2-40B4-BE49-F238E27FC236}">
                <a16:creationId xmlns:a16="http://schemas.microsoft.com/office/drawing/2014/main" id="{275BFE59-A9EE-46AE-B5ED-51A900FD1A12}"/>
              </a:ext>
            </a:extLst>
          </p:cNvPr>
          <p:cNvSpPr txBox="1">
            <a:spLocks noChangeArrowheads="1"/>
          </p:cNvSpPr>
          <p:nvPr/>
        </p:nvSpPr>
        <p:spPr bwMode="auto">
          <a:xfrm>
            <a:off x="2514600" y="1565275"/>
            <a:ext cx="3087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latin typeface="Tahoma" panose="020B0604030504040204" pitchFamily="34" charset="0"/>
                <a:ea typeface="新細明體" panose="02020500000000000000" pitchFamily="18" charset="-120"/>
              </a:rPr>
              <a:t>one-way analysis of variance</a:t>
            </a:r>
          </a:p>
        </p:txBody>
      </p:sp>
      <p:sp>
        <p:nvSpPr>
          <p:cNvPr id="97286" name="Text Box 6">
            <a:extLst>
              <a:ext uri="{FF2B5EF4-FFF2-40B4-BE49-F238E27FC236}">
                <a16:creationId xmlns:a16="http://schemas.microsoft.com/office/drawing/2014/main" id="{F3E2A26B-9115-41DB-ACD7-54D5B3B4CA8B}"/>
              </a:ext>
            </a:extLst>
          </p:cNvPr>
          <p:cNvSpPr txBox="1">
            <a:spLocks noChangeArrowheads="1"/>
          </p:cNvSpPr>
          <p:nvPr/>
        </p:nvSpPr>
        <p:spPr bwMode="auto">
          <a:xfrm>
            <a:off x="7010400" y="1066800"/>
            <a:ext cx="3360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latin typeface="Tahoma" panose="020B0604030504040204" pitchFamily="34" charset="0"/>
                <a:ea typeface="新細明體" panose="02020500000000000000" pitchFamily="18" charset="-120"/>
              </a:rPr>
              <a:t>two-</a:t>
            </a:r>
            <a:r>
              <a:rPr lang="en-US" altLang="zh-TW" sz="1800" b="1">
                <a:latin typeface="Tahoma" panose="020B0604030504040204" pitchFamily="34" charset="0"/>
                <a:ea typeface="新細明體" panose="02020500000000000000" pitchFamily="18" charset="-120"/>
              </a:rPr>
              <a:t>factor</a:t>
            </a:r>
            <a:r>
              <a:rPr lang="en-US" altLang="zh-TW" sz="1800">
                <a:latin typeface="Tahoma" panose="020B0604030504040204" pitchFamily="34" charset="0"/>
                <a:ea typeface="新細明體" panose="02020500000000000000" pitchFamily="18" charset="-120"/>
              </a:rPr>
              <a:t> analysis of variance</a:t>
            </a:r>
          </a:p>
        </p:txBody>
      </p:sp>
      <p:sp>
        <p:nvSpPr>
          <p:cNvPr id="97287" name="Text Box 7">
            <a:extLst>
              <a:ext uri="{FF2B5EF4-FFF2-40B4-BE49-F238E27FC236}">
                <a16:creationId xmlns:a16="http://schemas.microsoft.com/office/drawing/2014/main" id="{FF2A052C-B80C-41EF-A6B8-839D1C067BF1}"/>
              </a:ext>
            </a:extLst>
          </p:cNvPr>
          <p:cNvSpPr txBox="1">
            <a:spLocks noChangeArrowheads="1"/>
          </p:cNvSpPr>
          <p:nvPr/>
        </p:nvSpPr>
        <p:spPr bwMode="auto">
          <a:xfrm>
            <a:off x="7315201" y="5680076"/>
            <a:ext cx="31527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latin typeface="Tahoma" panose="020B0604030504040204" pitchFamily="34" charset="0"/>
                <a:ea typeface="新細明體" panose="02020500000000000000" pitchFamily="18" charset="-120"/>
              </a:rPr>
              <a:t>two-</a:t>
            </a:r>
            <a:r>
              <a:rPr lang="en-US" altLang="zh-TW" sz="1800" b="1">
                <a:latin typeface="Tahoma" panose="020B0604030504040204" pitchFamily="34" charset="0"/>
                <a:ea typeface="新細明體" panose="02020500000000000000" pitchFamily="18" charset="-120"/>
              </a:rPr>
              <a:t>way</a:t>
            </a:r>
            <a:r>
              <a:rPr lang="en-US" altLang="zh-TW" sz="1800">
                <a:latin typeface="Tahoma" panose="020B0604030504040204" pitchFamily="34" charset="0"/>
                <a:ea typeface="新細明體" panose="02020500000000000000" pitchFamily="18" charset="-120"/>
              </a:rPr>
              <a:t> analysis of variance</a:t>
            </a:r>
          </a:p>
          <a:p>
            <a:pPr algn="ctr"/>
            <a:r>
              <a:rPr lang="en-US" altLang="zh-TW" sz="1800">
                <a:latin typeface="Tahoma" panose="020B0604030504040204" pitchFamily="34" charset="0"/>
                <a:ea typeface="新細明體" panose="02020500000000000000" pitchFamily="18" charset="-120"/>
              </a:rPr>
              <a:t>a.k.a. randomized blocks</a:t>
            </a:r>
          </a:p>
        </p:txBody>
      </p:sp>
      <p:sp>
        <p:nvSpPr>
          <p:cNvPr id="97288" name="Rectangle 8">
            <a:extLst>
              <a:ext uri="{FF2B5EF4-FFF2-40B4-BE49-F238E27FC236}">
                <a16:creationId xmlns:a16="http://schemas.microsoft.com/office/drawing/2014/main" id="{DCB3CF22-EB57-4B3D-B446-372E49DA8DA7}"/>
              </a:ext>
            </a:extLst>
          </p:cNvPr>
          <p:cNvSpPr>
            <a:spLocks noChangeArrowheads="1"/>
          </p:cNvSpPr>
          <p:nvPr/>
        </p:nvSpPr>
        <p:spPr bwMode="auto">
          <a:xfrm>
            <a:off x="1733261" y="1602731"/>
            <a:ext cx="184731"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89" name="Rectangle 9">
            <a:extLst>
              <a:ext uri="{FF2B5EF4-FFF2-40B4-BE49-F238E27FC236}">
                <a16:creationId xmlns:a16="http://schemas.microsoft.com/office/drawing/2014/main" id="{D490727B-C83C-47E4-8C30-18C3214284A5}"/>
              </a:ext>
            </a:extLst>
          </p:cNvPr>
          <p:cNvSpPr>
            <a:spLocks noChangeArrowheads="1"/>
          </p:cNvSpPr>
          <p:nvPr/>
        </p:nvSpPr>
        <p:spPr bwMode="auto">
          <a:xfrm>
            <a:off x="1905000" y="16773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0" name="Rectangle 10">
            <a:extLst>
              <a:ext uri="{FF2B5EF4-FFF2-40B4-BE49-F238E27FC236}">
                <a16:creationId xmlns:a16="http://schemas.microsoft.com/office/drawing/2014/main" id="{D1C2897E-6907-4397-8299-4D5AD7403FB7}"/>
              </a:ext>
            </a:extLst>
          </p:cNvPr>
          <p:cNvSpPr>
            <a:spLocks noChangeArrowheads="1"/>
          </p:cNvSpPr>
          <p:nvPr/>
        </p:nvSpPr>
        <p:spPr bwMode="auto">
          <a:xfrm>
            <a:off x="2057400" y="15249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1" name="Rectangle 11">
            <a:extLst>
              <a:ext uri="{FF2B5EF4-FFF2-40B4-BE49-F238E27FC236}">
                <a16:creationId xmlns:a16="http://schemas.microsoft.com/office/drawing/2014/main" id="{5F3E9C82-F289-44ED-A938-8034BDAD9F21}"/>
              </a:ext>
            </a:extLst>
          </p:cNvPr>
          <p:cNvSpPr>
            <a:spLocks noChangeArrowheads="1"/>
          </p:cNvSpPr>
          <p:nvPr/>
        </p:nvSpPr>
        <p:spPr bwMode="auto">
          <a:xfrm>
            <a:off x="2209800" y="16011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2" name="Freeform 12">
            <a:extLst>
              <a:ext uri="{FF2B5EF4-FFF2-40B4-BE49-F238E27FC236}">
                <a16:creationId xmlns:a16="http://schemas.microsoft.com/office/drawing/2014/main" id="{8695F383-7C98-4378-AF33-EF340FCBE84E}"/>
              </a:ext>
            </a:extLst>
          </p:cNvPr>
          <p:cNvSpPr>
            <a:spLocks/>
          </p:cNvSpPr>
          <p:nvPr/>
        </p:nvSpPr>
        <p:spPr bwMode="auto">
          <a:xfrm>
            <a:off x="2667000" y="1946275"/>
            <a:ext cx="1524000" cy="1219200"/>
          </a:xfrm>
          <a:custGeom>
            <a:avLst/>
            <a:gdLst>
              <a:gd name="T0" fmla="*/ 0 w 960"/>
              <a:gd name="T1" fmla="*/ 0 h 768"/>
              <a:gd name="T2" fmla="*/ 2147483646 w 960"/>
              <a:gd name="T3" fmla="*/ 2147483646 h 768"/>
              <a:gd name="T4" fmla="*/ 2147483646 w 960"/>
              <a:gd name="T5" fmla="*/ 2147483646 h 768"/>
              <a:gd name="T6" fmla="*/ 0 60000 65536"/>
              <a:gd name="T7" fmla="*/ 0 60000 65536"/>
              <a:gd name="T8" fmla="*/ 0 60000 65536"/>
              <a:gd name="T9" fmla="*/ 0 w 960"/>
              <a:gd name="T10" fmla="*/ 0 h 768"/>
              <a:gd name="T11" fmla="*/ 960 w 960"/>
              <a:gd name="T12" fmla="*/ 768 h 768"/>
            </a:gdLst>
            <a:ahLst/>
            <a:cxnLst>
              <a:cxn ang="T6">
                <a:pos x="T0" y="T1"/>
              </a:cxn>
              <a:cxn ang="T7">
                <a:pos x="T2" y="T3"/>
              </a:cxn>
              <a:cxn ang="T8">
                <a:pos x="T4" y="T5"/>
              </a:cxn>
            </a:cxnLst>
            <a:rect l="T9" t="T10" r="T11" b="T12"/>
            <a:pathLst>
              <a:path w="960" h="768">
                <a:moveTo>
                  <a:pt x="0" y="0"/>
                </a:moveTo>
                <a:cubicBezTo>
                  <a:pt x="64" y="104"/>
                  <a:pt x="128" y="208"/>
                  <a:pt x="288" y="336"/>
                </a:cubicBezTo>
                <a:cubicBezTo>
                  <a:pt x="448" y="464"/>
                  <a:pt x="704" y="616"/>
                  <a:pt x="960" y="768"/>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293" name="Rectangle 13">
            <a:extLst>
              <a:ext uri="{FF2B5EF4-FFF2-40B4-BE49-F238E27FC236}">
                <a16:creationId xmlns:a16="http://schemas.microsoft.com/office/drawing/2014/main" id="{C14EBBFF-8F1A-4589-82A0-243C9B4436BF}"/>
              </a:ext>
            </a:extLst>
          </p:cNvPr>
          <p:cNvSpPr>
            <a:spLocks noChangeArrowheads="1"/>
          </p:cNvSpPr>
          <p:nvPr/>
        </p:nvSpPr>
        <p:spPr bwMode="auto">
          <a:xfrm>
            <a:off x="9674226" y="5030937"/>
            <a:ext cx="155575"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4" name="Rectangle 14">
            <a:extLst>
              <a:ext uri="{FF2B5EF4-FFF2-40B4-BE49-F238E27FC236}">
                <a16:creationId xmlns:a16="http://schemas.microsoft.com/office/drawing/2014/main" id="{863B8440-4E43-41A3-8DA0-D1AA6A505B7E}"/>
              </a:ext>
            </a:extLst>
          </p:cNvPr>
          <p:cNvSpPr>
            <a:spLocks noChangeArrowheads="1"/>
          </p:cNvSpPr>
          <p:nvPr/>
        </p:nvSpPr>
        <p:spPr bwMode="auto">
          <a:xfrm>
            <a:off x="9829800" y="50301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5" name="Rectangle 15">
            <a:extLst>
              <a:ext uri="{FF2B5EF4-FFF2-40B4-BE49-F238E27FC236}">
                <a16:creationId xmlns:a16="http://schemas.microsoft.com/office/drawing/2014/main" id="{51CC32A3-56C3-45F8-B1F0-E8029A847EA8}"/>
              </a:ext>
            </a:extLst>
          </p:cNvPr>
          <p:cNvSpPr>
            <a:spLocks noChangeArrowheads="1"/>
          </p:cNvSpPr>
          <p:nvPr/>
        </p:nvSpPr>
        <p:spPr bwMode="auto">
          <a:xfrm>
            <a:off x="9982200" y="50301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6" name="Rectangle 16">
            <a:extLst>
              <a:ext uri="{FF2B5EF4-FFF2-40B4-BE49-F238E27FC236}">
                <a16:creationId xmlns:a16="http://schemas.microsoft.com/office/drawing/2014/main" id="{EE0860EA-808C-42E2-8012-3F1F8449DAF5}"/>
              </a:ext>
            </a:extLst>
          </p:cNvPr>
          <p:cNvSpPr>
            <a:spLocks noChangeArrowheads="1"/>
          </p:cNvSpPr>
          <p:nvPr/>
        </p:nvSpPr>
        <p:spPr bwMode="auto">
          <a:xfrm>
            <a:off x="10134600" y="5030143"/>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7" name="Rectangle 17">
            <a:extLst>
              <a:ext uri="{FF2B5EF4-FFF2-40B4-BE49-F238E27FC236}">
                <a16:creationId xmlns:a16="http://schemas.microsoft.com/office/drawing/2014/main" id="{DF074894-586B-4A28-8F25-51C8CA0939FB}"/>
              </a:ext>
            </a:extLst>
          </p:cNvPr>
          <p:cNvSpPr>
            <a:spLocks noChangeArrowheads="1"/>
          </p:cNvSpPr>
          <p:nvPr/>
        </p:nvSpPr>
        <p:spPr bwMode="auto">
          <a:xfrm rot="-5400000">
            <a:off x="9829800" y="4915843"/>
            <a:ext cx="1524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8" name="Rectangle 18">
            <a:extLst>
              <a:ext uri="{FF2B5EF4-FFF2-40B4-BE49-F238E27FC236}">
                <a16:creationId xmlns:a16="http://schemas.microsoft.com/office/drawing/2014/main" id="{8F1FE5EC-E41F-4F8F-898D-2F6ECC2CF149}"/>
              </a:ext>
            </a:extLst>
          </p:cNvPr>
          <p:cNvSpPr>
            <a:spLocks noChangeArrowheads="1"/>
          </p:cNvSpPr>
          <p:nvPr/>
        </p:nvSpPr>
        <p:spPr bwMode="auto">
          <a:xfrm rot="-5400000">
            <a:off x="9829800" y="5068243"/>
            <a:ext cx="1524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299" name="Rectangle 19">
            <a:extLst>
              <a:ext uri="{FF2B5EF4-FFF2-40B4-BE49-F238E27FC236}">
                <a16:creationId xmlns:a16="http://schemas.microsoft.com/office/drawing/2014/main" id="{D3065BFB-7CDB-4B00-92DC-30699E90F9A9}"/>
              </a:ext>
            </a:extLst>
          </p:cNvPr>
          <p:cNvSpPr>
            <a:spLocks noChangeArrowheads="1"/>
          </p:cNvSpPr>
          <p:nvPr/>
        </p:nvSpPr>
        <p:spPr bwMode="auto">
          <a:xfrm rot="-5400000">
            <a:off x="9829800" y="5373043"/>
            <a:ext cx="1524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0" name="Rectangle 20">
            <a:extLst>
              <a:ext uri="{FF2B5EF4-FFF2-40B4-BE49-F238E27FC236}">
                <a16:creationId xmlns:a16="http://schemas.microsoft.com/office/drawing/2014/main" id="{2F5B5F25-536E-4F88-8D58-933509C9E7AE}"/>
              </a:ext>
            </a:extLst>
          </p:cNvPr>
          <p:cNvSpPr>
            <a:spLocks noChangeArrowheads="1"/>
          </p:cNvSpPr>
          <p:nvPr/>
        </p:nvSpPr>
        <p:spPr bwMode="auto">
          <a:xfrm rot="-5400000">
            <a:off x="9829800" y="5220643"/>
            <a:ext cx="1524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1" name="Rectangle 21">
            <a:extLst>
              <a:ext uri="{FF2B5EF4-FFF2-40B4-BE49-F238E27FC236}">
                <a16:creationId xmlns:a16="http://schemas.microsoft.com/office/drawing/2014/main" id="{9980A580-657A-486F-8E7E-EE930F778EE3}"/>
              </a:ext>
            </a:extLst>
          </p:cNvPr>
          <p:cNvSpPr>
            <a:spLocks noChangeArrowheads="1"/>
          </p:cNvSpPr>
          <p:nvPr/>
        </p:nvSpPr>
        <p:spPr bwMode="auto">
          <a:xfrm rot="-5400000">
            <a:off x="9829800" y="4763443"/>
            <a:ext cx="1524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2" name="Freeform 22">
            <a:extLst>
              <a:ext uri="{FF2B5EF4-FFF2-40B4-BE49-F238E27FC236}">
                <a16:creationId xmlns:a16="http://schemas.microsoft.com/office/drawing/2014/main" id="{F311A15C-0791-45BA-9D5A-DAFADD83A3A6}"/>
              </a:ext>
            </a:extLst>
          </p:cNvPr>
          <p:cNvSpPr>
            <a:spLocks/>
          </p:cNvSpPr>
          <p:nvPr/>
        </p:nvSpPr>
        <p:spPr bwMode="auto">
          <a:xfrm>
            <a:off x="6934200" y="3581400"/>
            <a:ext cx="2806700" cy="2057400"/>
          </a:xfrm>
          <a:custGeom>
            <a:avLst/>
            <a:gdLst>
              <a:gd name="T0" fmla="*/ 2147483646 w 1768"/>
              <a:gd name="T1" fmla="*/ 2147483646 h 1296"/>
              <a:gd name="T2" fmla="*/ 2147483646 w 1768"/>
              <a:gd name="T3" fmla="*/ 2147483646 h 1296"/>
              <a:gd name="T4" fmla="*/ 0 w 1768"/>
              <a:gd name="T5" fmla="*/ 0 h 1296"/>
              <a:gd name="T6" fmla="*/ 0 60000 65536"/>
              <a:gd name="T7" fmla="*/ 0 60000 65536"/>
              <a:gd name="T8" fmla="*/ 0 60000 65536"/>
              <a:gd name="T9" fmla="*/ 0 w 1768"/>
              <a:gd name="T10" fmla="*/ 0 h 1296"/>
              <a:gd name="T11" fmla="*/ 1768 w 1768"/>
              <a:gd name="T12" fmla="*/ 1296 h 1296"/>
            </a:gdLst>
            <a:ahLst/>
            <a:cxnLst>
              <a:cxn ang="T6">
                <a:pos x="T0" y="T1"/>
              </a:cxn>
              <a:cxn ang="T7">
                <a:pos x="T2" y="T3"/>
              </a:cxn>
              <a:cxn ang="T8">
                <a:pos x="T4" y="T5"/>
              </a:cxn>
            </a:cxnLst>
            <a:rect l="T9" t="T10" r="T11" b="T12"/>
            <a:pathLst>
              <a:path w="1768" h="1296">
                <a:moveTo>
                  <a:pt x="1104" y="1296"/>
                </a:moveTo>
                <a:cubicBezTo>
                  <a:pt x="1436" y="972"/>
                  <a:pt x="1768" y="648"/>
                  <a:pt x="1584" y="432"/>
                </a:cubicBezTo>
                <a:cubicBezTo>
                  <a:pt x="1400" y="216"/>
                  <a:pt x="700" y="108"/>
                  <a:pt x="0" y="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303" name="Rectangle 23">
            <a:extLst>
              <a:ext uri="{FF2B5EF4-FFF2-40B4-BE49-F238E27FC236}">
                <a16:creationId xmlns:a16="http://schemas.microsoft.com/office/drawing/2014/main" id="{1F9C3431-CB37-4AF4-A89C-56B227DDDF17}"/>
              </a:ext>
            </a:extLst>
          </p:cNvPr>
          <p:cNvSpPr>
            <a:spLocks noChangeArrowheads="1"/>
          </p:cNvSpPr>
          <p:nvPr/>
        </p:nvSpPr>
        <p:spPr bwMode="auto">
          <a:xfrm>
            <a:off x="9674226" y="1636862"/>
            <a:ext cx="155575"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4" name="Rectangle 24">
            <a:extLst>
              <a:ext uri="{FF2B5EF4-FFF2-40B4-BE49-F238E27FC236}">
                <a16:creationId xmlns:a16="http://schemas.microsoft.com/office/drawing/2014/main" id="{981CFF85-F42C-4EA7-AFCC-A100DF16B40D}"/>
              </a:ext>
            </a:extLst>
          </p:cNvPr>
          <p:cNvSpPr>
            <a:spLocks noChangeArrowheads="1"/>
          </p:cNvSpPr>
          <p:nvPr/>
        </p:nvSpPr>
        <p:spPr bwMode="auto">
          <a:xfrm>
            <a:off x="9829800" y="1636068"/>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5" name="Rectangle 25">
            <a:extLst>
              <a:ext uri="{FF2B5EF4-FFF2-40B4-BE49-F238E27FC236}">
                <a16:creationId xmlns:a16="http://schemas.microsoft.com/office/drawing/2014/main" id="{FF7D396E-430B-496B-A3DB-CD1D4DD1C01E}"/>
              </a:ext>
            </a:extLst>
          </p:cNvPr>
          <p:cNvSpPr>
            <a:spLocks noChangeArrowheads="1"/>
          </p:cNvSpPr>
          <p:nvPr/>
        </p:nvSpPr>
        <p:spPr bwMode="auto">
          <a:xfrm>
            <a:off x="9982200" y="1636068"/>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6" name="Rectangle 26">
            <a:extLst>
              <a:ext uri="{FF2B5EF4-FFF2-40B4-BE49-F238E27FC236}">
                <a16:creationId xmlns:a16="http://schemas.microsoft.com/office/drawing/2014/main" id="{60AD3A09-8379-4328-AD54-B4B058C32862}"/>
              </a:ext>
            </a:extLst>
          </p:cNvPr>
          <p:cNvSpPr>
            <a:spLocks noChangeArrowheads="1"/>
          </p:cNvSpPr>
          <p:nvPr/>
        </p:nvSpPr>
        <p:spPr bwMode="auto">
          <a:xfrm>
            <a:off x="10134600" y="1636068"/>
            <a:ext cx="152400" cy="461665"/>
          </a:xfrm>
          <a:prstGeom prst="rect">
            <a:avLst/>
          </a:prstGeom>
          <a:noFill/>
          <a:ln w="19050">
            <a:solidFill>
              <a:srgbClr val="660099"/>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7" name="Rectangle 27">
            <a:extLst>
              <a:ext uri="{FF2B5EF4-FFF2-40B4-BE49-F238E27FC236}">
                <a16:creationId xmlns:a16="http://schemas.microsoft.com/office/drawing/2014/main" id="{24AE01C8-CCDB-4E2D-8A21-31EB7EA266C2}"/>
              </a:ext>
            </a:extLst>
          </p:cNvPr>
          <p:cNvSpPr>
            <a:spLocks noChangeArrowheads="1"/>
          </p:cNvSpPr>
          <p:nvPr/>
        </p:nvSpPr>
        <p:spPr bwMode="auto">
          <a:xfrm rot="-5400000">
            <a:off x="9715500" y="1483668"/>
            <a:ext cx="3810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8" name="Rectangle 28">
            <a:extLst>
              <a:ext uri="{FF2B5EF4-FFF2-40B4-BE49-F238E27FC236}">
                <a16:creationId xmlns:a16="http://schemas.microsoft.com/office/drawing/2014/main" id="{B53E1309-9D5D-48B0-B442-CF52A77BCA17}"/>
              </a:ext>
            </a:extLst>
          </p:cNvPr>
          <p:cNvSpPr>
            <a:spLocks noChangeArrowheads="1"/>
          </p:cNvSpPr>
          <p:nvPr/>
        </p:nvSpPr>
        <p:spPr bwMode="auto">
          <a:xfrm rot="-5400000">
            <a:off x="9715500" y="1864668"/>
            <a:ext cx="381000" cy="46166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97309" name="Freeform 29">
            <a:extLst>
              <a:ext uri="{FF2B5EF4-FFF2-40B4-BE49-F238E27FC236}">
                <a16:creationId xmlns:a16="http://schemas.microsoft.com/office/drawing/2014/main" id="{8B112B25-D167-4ECB-883B-2F19E17B889B}"/>
              </a:ext>
            </a:extLst>
          </p:cNvPr>
          <p:cNvSpPr>
            <a:spLocks/>
          </p:cNvSpPr>
          <p:nvPr/>
        </p:nvSpPr>
        <p:spPr bwMode="auto">
          <a:xfrm>
            <a:off x="6705600" y="1447800"/>
            <a:ext cx="1651000" cy="1905000"/>
          </a:xfrm>
          <a:custGeom>
            <a:avLst/>
            <a:gdLst>
              <a:gd name="T0" fmla="*/ 2147483646 w 1040"/>
              <a:gd name="T1" fmla="*/ 0 h 1200"/>
              <a:gd name="T2" fmla="*/ 2147483646 w 1040"/>
              <a:gd name="T3" fmla="*/ 2147483646 h 1200"/>
              <a:gd name="T4" fmla="*/ 0 w 1040"/>
              <a:gd name="T5" fmla="*/ 2147483646 h 1200"/>
              <a:gd name="T6" fmla="*/ 0 60000 65536"/>
              <a:gd name="T7" fmla="*/ 0 60000 65536"/>
              <a:gd name="T8" fmla="*/ 0 60000 65536"/>
              <a:gd name="T9" fmla="*/ 0 w 1040"/>
              <a:gd name="T10" fmla="*/ 0 h 1200"/>
              <a:gd name="T11" fmla="*/ 1040 w 1040"/>
              <a:gd name="T12" fmla="*/ 1200 h 1200"/>
            </a:gdLst>
            <a:ahLst/>
            <a:cxnLst>
              <a:cxn ang="T6">
                <a:pos x="T0" y="T1"/>
              </a:cxn>
              <a:cxn ang="T7">
                <a:pos x="T2" y="T3"/>
              </a:cxn>
              <a:cxn ang="T8">
                <a:pos x="T4" y="T5"/>
              </a:cxn>
            </a:cxnLst>
            <a:rect l="T9" t="T10" r="T11" b="T12"/>
            <a:pathLst>
              <a:path w="1040" h="1200">
                <a:moveTo>
                  <a:pt x="480" y="0"/>
                </a:moveTo>
                <a:cubicBezTo>
                  <a:pt x="760" y="236"/>
                  <a:pt x="1040" y="472"/>
                  <a:pt x="960" y="672"/>
                </a:cubicBezTo>
                <a:cubicBezTo>
                  <a:pt x="880" y="872"/>
                  <a:pt x="440" y="1036"/>
                  <a:pt x="0" y="120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55A72A54-287A-494B-8537-8F45C6538A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514A97F-AED7-43E0-BAA6-9D290CC8E2B6}" type="slidenum">
              <a:rPr lang="en-US" altLang="zh-TW" sz="1200">
                <a:latin typeface="Tahoma" panose="020B0604030504040204" pitchFamily="34" charset="0"/>
              </a:rPr>
              <a:pPr/>
              <a:t>11</a:t>
            </a:fld>
            <a:endParaRPr lang="en-US" altLang="zh-TW" sz="1200">
              <a:latin typeface="Tahoma" panose="020B0604030504040204" pitchFamily="34" charset="0"/>
            </a:endParaRPr>
          </a:p>
        </p:txBody>
      </p:sp>
      <p:sp>
        <p:nvSpPr>
          <p:cNvPr id="9219" name="Rectangle 2">
            <a:extLst>
              <a:ext uri="{FF2B5EF4-FFF2-40B4-BE49-F238E27FC236}">
                <a16:creationId xmlns:a16="http://schemas.microsoft.com/office/drawing/2014/main" id="{E704F8F3-903A-4612-A734-E9A080535933}"/>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One Way Analysis of Variance</a:t>
            </a:r>
          </a:p>
        </p:txBody>
      </p:sp>
      <p:sp>
        <p:nvSpPr>
          <p:cNvPr id="9220" name="Rectangle 3">
            <a:extLst>
              <a:ext uri="{FF2B5EF4-FFF2-40B4-BE49-F238E27FC236}">
                <a16:creationId xmlns:a16="http://schemas.microsoft.com/office/drawing/2014/main" id="{E8E1BF27-2B34-4852-9167-B1F4F66A0568}"/>
              </a:ext>
            </a:extLst>
          </p:cNvPr>
          <p:cNvSpPr>
            <a:spLocks noGrp="1" noChangeArrowheads="1"/>
          </p:cNvSpPr>
          <p:nvPr>
            <p:ph type="body" idx="1"/>
          </p:nvPr>
        </p:nvSpPr>
        <p:spPr/>
        <p:txBody>
          <a:bodyPr/>
          <a:lstStyle/>
          <a:p>
            <a:pPr marL="0" indent="0" eaLnBrk="1" hangingPunct="1">
              <a:buNone/>
            </a:pPr>
            <a:r>
              <a:rPr lang="en-US" altLang="zh-TW" b="1" i="1" dirty="0">
                <a:solidFill>
                  <a:srgbClr val="FF0000"/>
                </a:solidFill>
                <a:ea typeface="新細明體" panose="02020500000000000000" pitchFamily="18" charset="-120"/>
              </a:rPr>
              <a:t>New Terminology:</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b="1" dirty="0">
                <a:latin typeface="Tahoma" panose="020B0604030504040204" pitchFamily="34" charset="0"/>
                <a:ea typeface="新細明體" panose="02020500000000000000" pitchFamily="18" charset="-120"/>
              </a:rPr>
              <a:t>x</a:t>
            </a:r>
            <a:r>
              <a:rPr lang="en-US" altLang="zh-TW" dirty="0">
                <a:ea typeface="新細明體" panose="02020500000000000000" pitchFamily="18" charset="-120"/>
              </a:rPr>
              <a:t> (called “capital x”) is the </a:t>
            </a:r>
            <a:r>
              <a:rPr lang="en-US" altLang="zh-TW" b="1" i="1" dirty="0">
                <a:ea typeface="新細明體" panose="02020500000000000000" pitchFamily="18" charset="-120"/>
              </a:rPr>
              <a:t>response variable</a:t>
            </a:r>
            <a:r>
              <a:rPr lang="en-US" altLang="zh-TW" dirty="0">
                <a:ea typeface="新細明體" panose="02020500000000000000" pitchFamily="18" charset="-120"/>
              </a:rPr>
              <a:t>, and its values are </a:t>
            </a:r>
            <a:r>
              <a:rPr lang="en-US" altLang="zh-TW" b="1" i="1" dirty="0">
                <a:ea typeface="新細明體" panose="02020500000000000000" pitchFamily="18" charset="-120"/>
              </a:rPr>
              <a:t>responses</a:t>
            </a:r>
            <a:r>
              <a:rPr lang="en-US" altLang="zh-TW" dirty="0">
                <a:ea typeface="新細明體" panose="02020500000000000000" pitchFamily="18" charset="-120"/>
              </a:rPr>
              <a:t>.</a:t>
            </a:r>
          </a:p>
          <a:p>
            <a:pPr marL="0" indent="0" eaLnBrk="1" hangingPunct="1">
              <a:buNone/>
            </a:pPr>
            <a:r>
              <a:rPr lang="en-US" altLang="zh-TW" b="1" dirty="0" err="1">
                <a:ea typeface="新細明體" panose="02020500000000000000" pitchFamily="18" charset="-120"/>
              </a:rPr>
              <a:t>x</a:t>
            </a:r>
            <a:r>
              <a:rPr lang="en-US" altLang="zh-TW" b="1" baseline="-25000" dirty="0" err="1">
                <a:ea typeface="新細明體" panose="02020500000000000000" pitchFamily="18" charset="-120"/>
              </a:rPr>
              <a:t>ij</a:t>
            </a:r>
            <a:r>
              <a:rPr lang="en-US" altLang="zh-TW" dirty="0">
                <a:ea typeface="新細明體" panose="02020500000000000000" pitchFamily="18" charset="-120"/>
              </a:rPr>
              <a:t> refers to the </a:t>
            </a:r>
            <a:r>
              <a:rPr lang="en-US" altLang="zh-TW" dirty="0" err="1">
                <a:ea typeface="新細明體" panose="02020500000000000000" pitchFamily="18" charset="-120"/>
              </a:rPr>
              <a:t>i</a:t>
            </a:r>
            <a:r>
              <a:rPr lang="en-US" altLang="zh-TW" baseline="30000" dirty="0" err="1">
                <a:ea typeface="新細明體" panose="02020500000000000000" pitchFamily="18" charset="-120"/>
              </a:rPr>
              <a:t>th</a:t>
            </a:r>
            <a:r>
              <a:rPr lang="en-US" altLang="zh-TW" dirty="0">
                <a:ea typeface="新細明體" panose="02020500000000000000" pitchFamily="18" charset="-120"/>
              </a:rPr>
              <a:t> observation in the </a:t>
            </a:r>
            <a:r>
              <a:rPr lang="en-US" altLang="zh-TW" dirty="0" err="1">
                <a:ea typeface="新細明體" panose="02020500000000000000" pitchFamily="18" charset="-120"/>
              </a:rPr>
              <a:t>j</a:t>
            </a:r>
            <a:r>
              <a:rPr lang="en-US" altLang="zh-TW" baseline="30000" dirty="0" err="1">
                <a:ea typeface="新細明體" panose="02020500000000000000" pitchFamily="18" charset="-120"/>
              </a:rPr>
              <a:t>th</a:t>
            </a:r>
            <a:r>
              <a:rPr lang="en-US" altLang="zh-TW" dirty="0">
                <a:ea typeface="新細明體" panose="02020500000000000000" pitchFamily="18" charset="-120"/>
              </a:rPr>
              <a:t> sample.</a:t>
            </a:r>
          </a:p>
          <a:p>
            <a:pPr marL="0" indent="0" eaLnBrk="1" hangingPunct="1">
              <a:buNone/>
            </a:pPr>
            <a:r>
              <a:rPr lang="en-US" altLang="zh-TW" dirty="0">
                <a:ea typeface="新細明體" panose="02020500000000000000" pitchFamily="18" charset="-120"/>
              </a:rPr>
              <a:t>	E.g. x</a:t>
            </a:r>
            <a:r>
              <a:rPr lang="en-US" altLang="zh-TW" baseline="-25000" dirty="0">
                <a:ea typeface="新細明體" panose="02020500000000000000" pitchFamily="18" charset="-120"/>
              </a:rPr>
              <a:t>35</a:t>
            </a:r>
            <a:r>
              <a:rPr lang="en-US" altLang="zh-TW" dirty="0">
                <a:ea typeface="新細明體" panose="02020500000000000000" pitchFamily="18" charset="-120"/>
              </a:rPr>
              <a:t> is the third observation of the fifth sample.</a:t>
            </a:r>
          </a:p>
          <a:p>
            <a:pPr marL="0" indent="0" eaLnBrk="1" hangingPunct="1">
              <a:buNone/>
            </a:pPr>
            <a:r>
              <a:rPr lang="en-US" altLang="zh-TW" dirty="0">
                <a:ea typeface="新細明體" panose="02020500000000000000" pitchFamily="18" charset="-120"/>
              </a:rPr>
              <a:t>The </a:t>
            </a:r>
            <a:r>
              <a:rPr lang="en-US" altLang="zh-TW" b="1" i="1" dirty="0">
                <a:ea typeface="新細明體" panose="02020500000000000000" pitchFamily="18" charset="-120"/>
              </a:rPr>
              <a:t>grand mean</a:t>
            </a:r>
            <a:r>
              <a:rPr lang="en-US" altLang="zh-TW" dirty="0">
                <a:ea typeface="新細明體" panose="02020500000000000000" pitchFamily="18" charset="-120"/>
              </a:rPr>
              <a:t>,     , is the mean of all the observations, i.e.:</a:t>
            </a:r>
          </a:p>
          <a:p>
            <a:pPr marL="0" indent="0" eaLnBrk="1" hangingPunct="1">
              <a:buNone/>
            </a:pPr>
            <a:r>
              <a:rPr lang="en-US" altLang="zh-TW" dirty="0">
                <a:ea typeface="新細明體" panose="02020500000000000000" pitchFamily="18" charset="-120"/>
              </a:rPr>
              <a:t>(n = n</a:t>
            </a:r>
            <a:r>
              <a:rPr lang="en-US" altLang="zh-TW" baseline="-25000" dirty="0">
                <a:ea typeface="新細明體" panose="02020500000000000000" pitchFamily="18" charset="-120"/>
              </a:rPr>
              <a:t>1 </a:t>
            </a:r>
            <a:r>
              <a:rPr lang="en-US" altLang="zh-TW" dirty="0">
                <a:ea typeface="新細明體" panose="02020500000000000000" pitchFamily="18" charset="-120"/>
              </a:rPr>
              <a:t>+ n</a:t>
            </a:r>
            <a:r>
              <a:rPr lang="en-US" altLang="zh-TW" baseline="-25000" dirty="0">
                <a:ea typeface="新細明體" panose="02020500000000000000" pitchFamily="18" charset="-120"/>
              </a:rPr>
              <a:t>2 </a:t>
            </a:r>
            <a:r>
              <a:rPr lang="en-US" altLang="zh-TW" dirty="0">
                <a:ea typeface="新細明體" panose="02020500000000000000" pitchFamily="18" charset="-120"/>
              </a:rPr>
              <a:t>+ … + </a:t>
            </a:r>
            <a:r>
              <a:rPr lang="en-US" altLang="zh-TW" dirty="0" err="1">
                <a:ea typeface="新細明體" panose="02020500000000000000" pitchFamily="18" charset="-120"/>
              </a:rPr>
              <a:t>n</a:t>
            </a:r>
            <a:r>
              <a:rPr lang="en-US" altLang="zh-TW" i="1" baseline="-25000" dirty="0" err="1">
                <a:ea typeface="新細明體" panose="02020500000000000000" pitchFamily="18" charset="-120"/>
              </a:rPr>
              <a:t>k</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Population classification criterion is called a </a:t>
            </a:r>
            <a:r>
              <a:rPr lang="en-US" altLang="zh-TW" b="1" i="1" dirty="0">
                <a:ea typeface="新細明體" panose="02020500000000000000" pitchFamily="18" charset="-120"/>
              </a:rPr>
              <a:t>factor</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Each population is a </a:t>
            </a:r>
            <a:r>
              <a:rPr lang="en-US" altLang="zh-TW" b="1" i="1" dirty="0">
                <a:ea typeface="新細明體" panose="02020500000000000000" pitchFamily="18" charset="-120"/>
              </a:rPr>
              <a:t>factor level</a:t>
            </a:r>
            <a:r>
              <a:rPr lang="en-US" altLang="zh-TW" dirty="0">
                <a:ea typeface="新細明體" panose="02020500000000000000" pitchFamily="18" charset="-120"/>
              </a:rPr>
              <a:t>.</a:t>
            </a:r>
          </a:p>
        </p:txBody>
      </p:sp>
      <p:pic>
        <p:nvPicPr>
          <p:cNvPr id="9221" name="Picture 4">
            <a:extLst>
              <a:ext uri="{FF2B5EF4-FFF2-40B4-BE49-F238E27FC236}">
                <a16:creationId xmlns:a16="http://schemas.microsoft.com/office/drawing/2014/main" id="{39EDEA32-6F2B-4A45-97F1-ACCBD2418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505200"/>
            <a:ext cx="304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5">
            <a:extLst>
              <a:ext uri="{FF2B5EF4-FFF2-40B4-BE49-F238E27FC236}">
                <a16:creationId xmlns:a16="http://schemas.microsoft.com/office/drawing/2014/main" id="{849CC3C0-7123-4E2A-A1B9-22ED6BC521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3937000"/>
            <a:ext cx="1714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Freeform 6">
            <a:extLst>
              <a:ext uri="{FF2B5EF4-FFF2-40B4-BE49-F238E27FC236}">
                <a16:creationId xmlns:a16="http://schemas.microsoft.com/office/drawing/2014/main" id="{8BE07C65-92C1-49F1-B2CA-4117E7EA4A88}"/>
              </a:ext>
            </a:extLst>
          </p:cNvPr>
          <p:cNvSpPr>
            <a:spLocks/>
          </p:cNvSpPr>
          <p:nvPr/>
        </p:nvSpPr>
        <p:spPr bwMode="auto">
          <a:xfrm>
            <a:off x="4038600" y="4584700"/>
            <a:ext cx="3048000" cy="279400"/>
          </a:xfrm>
          <a:custGeom>
            <a:avLst/>
            <a:gdLst>
              <a:gd name="T0" fmla="*/ 0 w 2160"/>
              <a:gd name="T1" fmla="*/ 2147483646 h 320"/>
              <a:gd name="T2" fmla="*/ 2147483646 w 2160"/>
              <a:gd name="T3" fmla="*/ 2147483646 h 320"/>
              <a:gd name="T4" fmla="*/ 2147483646 w 2160"/>
              <a:gd name="T5" fmla="*/ 2147483646 h 320"/>
              <a:gd name="T6" fmla="*/ 2147483646 w 2160"/>
              <a:gd name="T7" fmla="*/ 2147483646 h 320"/>
              <a:gd name="T8" fmla="*/ 0 60000 65536"/>
              <a:gd name="T9" fmla="*/ 0 60000 65536"/>
              <a:gd name="T10" fmla="*/ 0 60000 65536"/>
              <a:gd name="T11" fmla="*/ 0 60000 65536"/>
              <a:gd name="T12" fmla="*/ 0 w 2160"/>
              <a:gd name="T13" fmla="*/ 0 h 320"/>
              <a:gd name="T14" fmla="*/ 2160 w 2160"/>
              <a:gd name="T15" fmla="*/ 320 h 320"/>
            </a:gdLst>
            <a:ahLst/>
            <a:cxnLst>
              <a:cxn ang="T8">
                <a:pos x="T0" y="T1"/>
              </a:cxn>
              <a:cxn ang="T9">
                <a:pos x="T2" y="T3"/>
              </a:cxn>
              <a:cxn ang="T10">
                <a:pos x="T4" y="T5"/>
              </a:cxn>
              <a:cxn ang="T11">
                <a:pos x="T6" y="T7"/>
              </a:cxn>
            </a:cxnLst>
            <a:rect l="T12" t="T13" r="T14" b="T15"/>
            <a:pathLst>
              <a:path w="2160" h="320">
                <a:moveTo>
                  <a:pt x="0" y="32"/>
                </a:moveTo>
                <a:cubicBezTo>
                  <a:pt x="316" y="16"/>
                  <a:pt x="632" y="0"/>
                  <a:pt x="720" y="32"/>
                </a:cubicBezTo>
                <a:cubicBezTo>
                  <a:pt x="808" y="64"/>
                  <a:pt x="288" y="176"/>
                  <a:pt x="528" y="224"/>
                </a:cubicBezTo>
                <a:cubicBezTo>
                  <a:pt x="768" y="272"/>
                  <a:pt x="1464" y="296"/>
                  <a:pt x="2160" y="32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0F8799BA-794A-4A2D-AFEE-0DC864FC3B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C7F1FEE-B2BF-4144-90AD-64461CEC5377}" type="slidenum">
              <a:rPr lang="en-US" altLang="zh-TW" sz="1200">
                <a:latin typeface="Tahoma" panose="020B0604030504040204" pitchFamily="34" charset="0"/>
              </a:rPr>
              <a:pPr/>
              <a:t>12</a:t>
            </a:fld>
            <a:endParaRPr lang="en-US" altLang="zh-TW" sz="1200">
              <a:latin typeface="Tahoma" panose="020B0604030504040204" pitchFamily="34" charset="0"/>
            </a:endParaRPr>
          </a:p>
        </p:txBody>
      </p:sp>
      <p:sp>
        <p:nvSpPr>
          <p:cNvPr id="10243" name="Rectangle 2">
            <a:extLst>
              <a:ext uri="{FF2B5EF4-FFF2-40B4-BE49-F238E27FC236}">
                <a16:creationId xmlns:a16="http://schemas.microsoft.com/office/drawing/2014/main" id="{AC4BBAEB-581B-421A-BBCD-8681A0A9D94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0244" name="Rectangle 3">
            <a:extLst>
              <a:ext uri="{FF2B5EF4-FFF2-40B4-BE49-F238E27FC236}">
                <a16:creationId xmlns:a16="http://schemas.microsoft.com/office/drawing/2014/main" id="{1E9CE4D3-A3D0-4045-A048-60D6E80A4EF8}"/>
              </a:ext>
            </a:extLst>
          </p:cNvPr>
          <p:cNvSpPr>
            <a:spLocks noGrp="1" noChangeArrowheads="1"/>
          </p:cNvSpPr>
          <p:nvPr>
            <p:ph type="body" idx="1"/>
          </p:nvPr>
        </p:nvSpPr>
        <p:spPr>
          <a:xfrm>
            <a:off x="321733" y="914400"/>
            <a:ext cx="11260667" cy="5486400"/>
          </a:xfrm>
        </p:spPr>
        <p:txBody>
          <a:bodyPr/>
          <a:lstStyle/>
          <a:p>
            <a:pPr marL="0" indent="0" eaLnBrk="1" hangingPunct="1">
              <a:buNone/>
            </a:pPr>
            <a:r>
              <a:rPr lang="en-US" altLang="zh-TW" dirty="0">
                <a:ea typeface="新細明體" panose="02020500000000000000" pitchFamily="18" charset="-120"/>
              </a:rPr>
              <a:t>In the last decade stockbrokers have drastically changed the way they do business. It is now easier and cheaper to invest in the stock market than ever before.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What are the effects of these changes?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To help answer this question a financial analyst randomly sampled  366 American households and asked each to report the age of the head of the household and the proportion of their financial assets that are invested in the stock market.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36CF6ACE-6B97-4890-B314-3962BF2006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3039C52-2CD8-4BEA-BB3C-CCFC24EC1863}" type="slidenum">
              <a:rPr lang="en-US" altLang="zh-TW" sz="1200">
                <a:latin typeface="Tahoma" panose="020B0604030504040204" pitchFamily="34" charset="0"/>
              </a:rPr>
              <a:pPr/>
              <a:t>13</a:t>
            </a:fld>
            <a:endParaRPr lang="en-US" altLang="zh-TW" sz="1200">
              <a:latin typeface="Tahoma" panose="020B0604030504040204" pitchFamily="34" charset="0"/>
            </a:endParaRPr>
          </a:p>
        </p:txBody>
      </p:sp>
      <p:sp>
        <p:nvSpPr>
          <p:cNvPr id="11267" name="Rectangle 2">
            <a:extLst>
              <a:ext uri="{FF2B5EF4-FFF2-40B4-BE49-F238E27FC236}">
                <a16:creationId xmlns:a16="http://schemas.microsoft.com/office/drawing/2014/main" id="{230F777A-21FD-4CE2-A3A4-7AFBE2E8896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1268" name="Rectangle 3">
            <a:extLst>
              <a:ext uri="{FF2B5EF4-FFF2-40B4-BE49-F238E27FC236}">
                <a16:creationId xmlns:a16="http://schemas.microsoft.com/office/drawing/2014/main" id="{290DE2E2-55B5-4437-B55C-3C756EEA8535}"/>
              </a:ext>
            </a:extLst>
          </p:cNvPr>
          <p:cNvSpPr>
            <a:spLocks noGrp="1" noChangeArrowheads="1"/>
          </p:cNvSpPr>
          <p:nvPr>
            <p:ph type="body" idx="1"/>
          </p:nvPr>
        </p:nvSpPr>
        <p:spPr>
          <a:xfrm>
            <a:off x="321733" y="914400"/>
            <a:ext cx="11032067" cy="5486400"/>
          </a:xfrm>
        </p:spPr>
        <p:txBody>
          <a:bodyPr/>
          <a:lstStyle/>
          <a:p>
            <a:pPr marL="0" indent="0" eaLnBrk="1" hangingPunct="1">
              <a:buNone/>
            </a:pPr>
            <a:r>
              <a:rPr lang="en-US" altLang="zh-TW" dirty="0">
                <a:ea typeface="新細明體" panose="02020500000000000000" pitchFamily="18" charset="-120"/>
              </a:rPr>
              <a:t>The age categories are</a:t>
            </a:r>
          </a:p>
          <a:p>
            <a:pPr marL="0" indent="0" eaLnBrk="1" hangingPunct="1">
              <a:buNone/>
            </a:pPr>
            <a:r>
              <a:rPr lang="en-US" altLang="zh-TW" dirty="0">
                <a:ea typeface="新細明體" panose="02020500000000000000" pitchFamily="18" charset="-120"/>
              </a:rPr>
              <a:t>Young (Under 35)</a:t>
            </a:r>
          </a:p>
          <a:p>
            <a:pPr marL="0" indent="0" eaLnBrk="1" hangingPunct="1">
              <a:buNone/>
            </a:pPr>
            <a:r>
              <a:rPr lang="en-US" altLang="zh-TW" dirty="0">
                <a:ea typeface="新細明體" panose="02020500000000000000" pitchFamily="18" charset="-120"/>
              </a:rPr>
              <a:t>Early middle-age (35 to 49)</a:t>
            </a:r>
          </a:p>
          <a:p>
            <a:pPr marL="0" indent="0" eaLnBrk="1" hangingPunct="1">
              <a:buNone/>
            </a:pPr>
            <a:r>
              <a:rPr lang="en-US" altLang="zh-TW" dirty="0">
                <a:ea typeface="新細明體" panose="02020500000000000000" pitchFamily="18" charset="-120"/>
              </a:rPr>
              <a:t>Late middle-age (50 to 65)</a:t>
            </a:r>
          </a:p>
          <a:p>
            <a:pPr marL="0" indent="0" eaLnBrk="1" hangingPunct="1">
              <a:buNone/>
            </a:pPr>
            <a:r>
              <a:rPr lang="en-US" altLang="zh-TW" dirty="0">
                <a:ea typeface="新細明體" panose="02020500000000000000" pitchFamily="18" charset="-120"/>
              </a:rPr>
              <a:t>Senior (Over 65)</a:t>
            </a:r>
          </a:p>
          <a:p>
            <a:pPr marL="0" indent="0" eaLnBrk="1" hangingPunct="1">
              <a:buNone/>
            </a:pPr>
            <a:r>
              <a:rPr lang="en-US" altLang="zh-TW" dirty="0">
                <a:ea typeface="新細明體" panose="02020500000000000000" pitchFamily="18" charset="-120"/>
              </a:rPr>
              <a:t>The analyst was particularly interested in determining whether the ownership of stocks varied by age.   </a:t>
            </a:r>
            <a:r>
              <a:rPr lang="en-US" altLang="zh-TW" dirty="0">
                <a:ea typeface="新細明體" panose="02020500000000000000" pitchFamily="18" charset="-120"/>
                <a:hlinkClick r:id="rId3" action="ppaction://hlinkfile"/>
              </a:rPr>
              <a:t>Xm14-01</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Do these data allow the analyst to determine that there are differences in stock ownership between the four age groups? </a:t>
            </a:r>
          </a:p>
          <a:p>
            <a:pPr marL="0" indent="0" eaLnBrk="1" hangingPunct="1">
              <a:buNone/>
            </a:pPr>
            <a:endParaRPr lang="en-US" altLang="zh-TW" dirty="0">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ABDD5998-9C5B-4877-9B54-B138572E26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C28B3B3-19DA-4979-AE83-E35AA5DC3F21}" type="slidenum">
              <a:rPr lang="en-US" altLang="zh-TW" sz="1200">
                <a:latin typeface="Tahoma" panose="020B0604030504040204" pitchFamily="34" charset="0"/>
              </a:rPr>
              <a:pPr/>
              <a:t>14</a:t>
            </a:fld>
            <a:endParaRPr lang="en-US" altLang="zh-TW" sz="1200">
              <a:latin typeface="Tahoma" panose="020B0604030504040204" pitchFamily="34" charset="0"/>
            </a:endParaRPr>
          </a:p>
        </p:txBody>
      </p:sp>
      <p:sp>
        <p:nvSpPr>
          <p:cNvPr id="12291" name="Rectangle 2">
            <a:extLst>
              <a:ext uri="{FF2B5EF4-FFF2-40B4-BE49-F238E27FC236}">
                <a16:creationId xmlns:a16="http://schemas.microsoft.com/office/drawing/2014/main" id="{88E6DEB7-2603-499B-84EC-C4F8A832FDC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2292" name="Rectangle 3">
            <a:extLst>
              <a:ext uri="{FF2B5EF4-FFF2-40B4-BE49-F238E27FC236}">
                <a16:creationId xmlns:a16="http://schemas.microsoft.com/office/drawing/2014/main" id="{DB2BC411-B77B-447E-B8C7-80BE9DDFBC69}"/>
              </a:ext>
            </a:extLst>
          </p:cNvPr>
          <p:cNvSpPr>
            <a:spLocks noGrp="1" noChangeArrowheads="1"/>
          </p:cNvSpPr>
          <p:nvPr>
            <p:ph type="body" idx="1"/>
          </p:nvPr>
        </p:nvSpPr>
        <p:spPr>
          <a:xfrm>
            <a:off x="609600" y="838200"/>
            <a:ext cx="10363200" cy="5715000"/>
          </a:xfrm>
        </p:spPr>
        <p:txBody>
          <a:bodyPr/>
          <a:lstStyle/>
          <a:p>
            <a:pPr marL="0" indent="0" eaLnBrk="1" hangingPunct="1">
              <a:buNone/>
            </a:pPr>
            <a:r>
              <a:rPr lang="en-US" altLang="zh-TW" b="1" dirty="0">
                <a:ea typeface="新細明體" panose="02020500000000000000" pitchFamily="18" charset="-120"/>
              </a:rPr>
              <a:t>Percentage of total assets invested in the stock market</a:t>
            </a:r>
            <a:r>
              <a:rPr lang="en-US" altLang="zh-TW" dirty="0">
                <a:ea typeface="新細明體" panose="02020500000000000000" pitchFamily="18" charset="-120"/>
              </a:rPr>
              <a:t> is the response variable; the actual </a:t>
            </a:r>
            <a:r>
              <a:rPr lang="en-US" altLang="zh-TW" b="1" dirty="0">
                <a:ea typeface="新細明體" panose="02020500000000000000" pitchFamily="18" charset="-120"/>
              </a:rPr>
              <a:t>percentages</a:t>
            </a:r>
            <a:r>
              <a:rPr lang="en-US" altLang="zh-TW" dirty="0">
                <a:ea typeface="新細明體" panose="02020500000000000000" pitchFamily="18" charset="-120"/>
              </a:rPr>
              <a:t> are the responses in this example.</a:t>
            </a:r>
            <a:endParaRPr lang="en-US" altLang="zh-TW" dirty="0">
              <a:solidFill>
                <a:srgbClr val="0000FF"/>
              </a:solidFill>
              <a:ea typeface="新細明體" panose="02020500000000000000" pitchFamily="18" charset="-120"/>
            </a:endParaRPr>
          </a:p>
          <a:p>
            <a:pPr marL="0" indent="0" eaLnBrk="1" hangingPunct="1">
              <a:buNone/>
            </a:pPr>
            <a:endParaRPr lang="en-US" altLang="zh-TW" sz="1600" dirty="0">
              <a:solidFill>
                <a:srgbClr val="0000FF"/>
              </a:solidFill>
              <a:ea typeface="新細明體" panose="02020500000000000000" pitchFamily="18" charset="-120"/>
            </a:endParaRPr>
          </a:p>
          <a:p>
            <a:pPr marL="0" indent="0" eaLnBrk="1" hangingPunct="1">
              <a:buNone/>
            </a:pPr>
            <a:r>
              <a:rPr lang="en-US" altLang="zh-TW" dirty="0">
                <a:ea typeface="新細明體" panose="02020500000000000000" pitchFamily="18" charset="-120"/>
              </a:rPr>
              <a:t>Population classification criterion is called a </a:t>
            </a:r>
            <a:r>
              <a:rPr lang="en-US" altLang="zh-TW" b="1" i="1" dirty="0">
                <a:ea typeface="新細明體" panose="02020500000000000000" pitchFamily="18" charset="-120"/>
              </a:rPr>
              <a:t>factor</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The </a:t>
            </a:r>
            <a:r>
              <a:rPr lang="en-US" altLang="zh-TW" b="1" dirty="0">
                <a:ea typeface="新細明體" panose="02020500000000000000" pitchFamily="18" charset="-120"/>
              </a:rPr>
              <a:t>age category</a:t>
            </a:r>
            <a:r>
              <a:rPr lang="en-US" altLang="zh-TW" dirty="0">
                <a:ea typeface="新細明體" panose="02020500000000000000" pitchFamily="18" charset="-120"/>
              </a:rPr>
              <a:t> is the factor we’re interested in. This is the </a:t>
            </a:r>
            <a:r>
              <a:rPr lang="en-US" altLang="zh-TW" b="1" i="1" dirty="0">
                <a:solidFill>
                  <a:srgbClr val="FF0000"/>
                </a:solidFill>
                <a:ea typeface="新細明體" panose="02020500000000000000" pitchFamily="18" charset="-120"/>
              </a:rPr>
              <a:t>only</a:t>
            </a:r>
            <a:r>
              <a:rPr lang="en-US" altLang="zh-TW" dirty="0">
                <a:ea typeface="新細明體" panose="02020500000000000000" pitchFamily="18" charset="-120"/>
              </a:rPr>
              <a:t> factor under consideration (hence the term “one way” analysis of variance).</a:t>
            </a:r>
          </a:p>
          <a:p>
            <a:pPr marL="0" indent="0" eaLnBrk="1" hangingPunct="1">
              <a:buNone/>
            </a:pPr>
            <a:endParaRPr lang="en-US" altLang="zh-TW" sz="1400" dirty="0">
              <a:ea typeface="新細明體" panose="02020500000000000000" pitchFamily="18" charset="-120"/>
            </a:endParaRPr>
          </a:p>
          <a:p>
            <a:pPr marL="0" indent="0" eaLnBrk="1" hangingPunct="1">
              <a:buNone/>
            </a:pPr>
            <a:r>
              <a:rPr lang="en-US" altLang="zh-TW" dirty="0">
                <a:solidFill>
                  <a:srgbClr val="0000FF"/>
                </a:solidFill>
                <a:ea typeface="新細明體" panose="02020500000000000000" pitchFamily="18" charset="-120"/>
              </a:rPr>
              <a:t>Each population is a </a:t>
            </a:r>
            <a:r>
              <a:rPr lang="en-US" altLang="zh-TW" b="1" i="1" dirty="0">
                <a:solidFill>
                  <a:srgbClr val="0000FF"/>
                </a:solidFill>
                <a:ea typeface="新細明體" panose="02020500000000000000" pitchFamily="18" charset="-120"/>
              </a:rPr>
              <a:t>factor level</a:t>
            </a:r>
            <a:r>
              <a:rPr lang="en-US" altLang="zh-TW" dirty="0">
                <a:solidFill>
                  <a:srgbClr val="0000FF"/>
                </a:solidFill>
                <a:ea typeface="新細明體" panose="02020500000000000000" pitchFamily="18" charset="-120"/>
              </a:rPr>
              <a:t>.</a:t>
            </a: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this example, there are four factor levels: </a:t>
            </a:r>
            <a:r>
              <a:rPr lang="en-US" altLang="zh-TW" b="1" dirty="0">
                <a:ea typeface="新細明體" panose="02020500000000000000" pitchFamily="18" charset="-120"/>
              </a:rPr>
              <a:t>Young, Early middle age, Late middle age,</a:t>
            </a:r>
            <a:r>
              <a:rPr lang="en-US" altLang="zh-TW" dirty="0">
                <a:ea typeface="新細明體" panose="02020500000000000000" pitchFamily="18" charset="-120"/>
              </a:rPr>
              <a:t> and </a:t>
            </a:r>
            <a:r>
              <a:rPr lang="en-US" altLang="zh-TW" b="1" dirty="0">
                <a:ea typeface="新細明體" panose="02020500000000000000" pitchFamily="18" charset="-120"/>
              </a:rPr>
              <a:t>Senior</a:t>
            </a:r>
            <a:r>
              <a:rPr lang="en-US" altLang="zh-TW" dirty="0">
                <a:ea typeface="新細明體" panose="02020500000000000000" pitchFamily="18" charset="-120"/>
              </a:rPr>
              <a:t>. </a:t>
            </a:r>
          </a:p>
        </p:txBody>
      </p:sp>
      <p:sp>
        <p:nvSpPr>
          <p:cNvPr id="12293" name="AutoShape 4">
            <a:extLst>
              <a:ext uri="{FF2B5EF4-FFF2-40B4-BE49-F238E27FC236}">
                <a16:creationId xmlns:a16="http://schemas.microsoft.com/office/drawing/2014/main" id="{30C6361E-5988-4DEC-A235-F833FA7ADD9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Terminology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6FEFF466-E5B6-4F7C-8794-5D2BBD849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6DABAF5-4146-434E-BD82-99F6273491EF}" type="slidenum">
              <a:rPr lang="en-US" altLang="zh-TW" sz="1200">
                <a:latin typeface="Tahoma" panose="020B0604030504040204" pitchFamily="34" charset="0"/>
              </a:rPr>
              <a:pPr/>
              <a:t>15</a:t>
            </a:fld>
            <a:endParaRPr lang="en-US" altLang="zh-TW" sz="1200">
              <a:latin typeface="Tahoma" panose="020B0604030504040204" pitchFamily="34" charset="0"/>
            </a:endParaRPr>
          </a:p>
        </p:txBody>
      </p:sp>
      <p:sp>
        <p:nvSpPr>
          <p:cNvPr id="13315" name="Rectangle 2">
            <a:extLst>
              <a:ext uri="{FF2B5EF4-FFF2-40B4-BE49-F238E27FC236}">
                <a16:creationId xmlns:a16="http://schemas.microsoft.com/office/drawing/2014/main" id="{7A60B793-681A-4A25-B8AA-76C07ABC183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3316" name="Rectangle 3">
            <a:extLst>
              <a:ext uri="{FF2B5EF4-FFF2-40B4-BE49-F238E27FC236}">
                <a16:creationId xmlns:a16="http://schemas.microsoft.com/office/drawing/2014/main" id="{64F9B776-375A-4D76-9C7E-D1E469104849}"/>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null hypothesis in this case is:</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 µ</a:t>
            </a:r>
            <a:r>
              <a:rPr lang="en-US" altLang="zh-TW" baseline="-25000" dirty="0">
                <a:ea typeface="新細明體" panose="02020500000000000000" pitchFamily="18" charset="-120"/>
              </a:rPr>
              <a:t>3</a:t>
            </a:r>
            <a:r>
              <a:rPr lang="en-US" altLang="zh-TW" dirty="0">
                <a:ea typeface="新細明體" panose="02020500000000000000" pitchFamily="18" charset="-120"/>
              </a:rPr>
              <a:t> = µ</a:t>
            </a:r>
            <a:r>
              <a:rPr lang="en-US" altLang="zh-TW" baseline="-25000" dirty="0">
                <a:ea typeface="新細明體" panose="02020500000000000000" pitchFamily="18" charset="-120"/>
              </a:rPr>
              <a:t>4</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i.e. there are no differences between (any pairs of) population means.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Our alternative hypothesis becomes:</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least </a:t>
            </a:r>
            <a:r>
              <a:rPr lang="en-US" altLang="zh-TW" u="sng" dirty="0">
                <a:ea typeface="新細明體" panose="02020500000000000000" pitchFamily="18" charset="-120"/>
              </a:rPr>
              <a:t>two</a:t>
            </a:r>
            <a:r>
              <a:rPr lang="en-US" altLang="zh-TW" dirty="0">
                <a:ea typeface="新細明體" panose="02020500000000000000" pitchFamily="18" charset="-120"/>
              </a:rPr>
              <a:t> means differ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OK. Now we need some test statistics…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13317" name="AutoShape 4">
            <a:extLst>
              <a:ext uri="{FF2B5EF4-FFF2-40B4-BE49-F238E27FC236}">
                <a16:creationId xmlns:a16="http://schemas.microsoft.com/office/drawing/2014/main" id="{3AC4DFAB-BF1B-488C-94EC-950AC4476A09}"/>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IDENTIFY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950D7CF-5FAB-4821-B329-6A71D04DB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84CD424-E6BF-4DA0-A891-A3F728B25948}" type="slidenum">
              <a:rPr lang="en-US" altLang="zh-TW" sz="1200">
                <a:latin typeface="Tahoma" panose="020B0604030504040204" pitchFamily="34" charset="0"/>
              </a:rPr>
              <a:pPr/>
              <a:t>16</a:t>
            </a:fld>
            <a:endParaRPr lang="en-US" altLang="zh-TW" sz="1200">
              <a:latin typeface="Tahoma" panose="020B0604030504040204" pitchFamily="34" charset="0"/>
            </a:endParaRPr>
          </a:p>
        </p:txBody>
      </p:sp>
      <p:pic>
        <p:nvPicPr>
          <p:cNvPr id="14339" name="Picture 9">
            <a:extLst>
              <a:ext uri="{FF2B5EF4-FFF2-40B4-BE49-F238E27FC236}">
                <a16:creationId xmlns:a16="http://schemas.microsoft.com/office/drawing/2014/main" id="{5FBDCAF3-7FF7-4F18-9EE3-177269C580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4724400"/>
            <a:ext cx="2565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2">
            <a:extLst>
              <a:ext uri="{FF2B5EF4-FFF2-40B4-BE49-F238E27FC236}">
                <a16:creationId xmlns:a16="http://schemas.microsoft.com/office/drawing/2014/main" id="{78A341C2-2804-46B5-9E86-D8DEDC23E1E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 Statistic</a:t>
            </a:r>
          </a:p>
        </p:txBody>
      </p:sp>
      <p:sp>
        <p:nvSpPr>
          <p:cNvPr id="14341" name="Rectangle 3">
            <a:extLst>
              <a:ext uri="{FF2B5EF4-FFF2-40B4-BE49-F238E27FC236}">
                <a16:creationId xmlns:a16="http://schemas.microsoft.com/office/drawing/2014/main" id="{DF102419-6CAC-43FD-B82E-41B6C0F7F288}"/>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Since µ</a:t>
            </a:r>
            <a:r>
              <a:rPr lang="en-US" altLang="zh-TW" baseline="-25000">
                <a:ea typeface="新細明體" panose="02020500000000000000" pitchFamily="18" charset="-120"/>
              </a:rPr>
              <a:t>1</a:t>
            </a:r>
            <a:r>
              <a:rPr lang="en-US" altLang="zh-TW">
                <a:ea typeface="新細明體" panose="02020500000000000000" pitchFamily="18" charset="-120"/>
              </a:rPr>
              <a:t> = µ</a:t>
            </a:r>
            <a:r>
              <a:rPr lang="en-US" altLang="zh-TW" baseline="-25000">
                <a:ea typeface="新細明體" panose="02020500000000000000" pitchFamily="18" charset="-120"/>
              </a:rPr>
              <a:t>2</a:t>
            </a:r>
            <a:r>
              <a:rPr lang="en-US" altLang="zh-TW">
                <a:ea typeface="新細明體" panose="02020500000000000000" pitchFamily="18" charset="-120"/>
              </a:rPr>
              <a:t> = µ</a:t>
            </a:r>
            <a:r>
              <a:rPr lang="en-US" altLang="zh-TW" baseline="-25000">
                <a:ea typeface="新細明體" panose="02020500000000000000" pitchFamily="18" charset="-120"/>
              </a:rPr>
              <a:t>3</a:t>
            </a:r>
            <a:r>
              <a:rPr lang="en-US" altLang="zh-TW">
                <a:ea typeface="新細明體" panose="02020500000000000000" pitchFamily="18" charset="-120"/>
              </a:rPr>
              <a:t> = µ</a:t>
            </a:r>
            <a:r>
              <a:rPr lang="en-US" altLang="zh-TW" baseline="-25000">
                <a:ea typeface="新細明體" panose="02020500000000000000" pitchFamily="18" charset="-120"/>
              </a:rPr>
              <a:t>4</a:t>
            </a:r>
            <a:r>
              <a:rPr lang="en-US" altLang="zh-TW">
                <a:ea typeface="新細明體" panose="02020500000000000000" pitchFamily="18" charset="-120"/>
              </a:rPr>
              <a:t> is of interest to us, a statistic that measures the </a:t>
            </a:r>
            <a:r>
              <a:rPr lang="en-US" altLang="zh-TW" b="1" i="1">
                <a:solidFill>
                  <a:srgbClr val="FF0000"/>
                </a:solidFill>
                <a:ea typeface="新細明體" panose="02020500000000000000" pitchFamily="18" charset="-120"/>
              </a:rPr>
              <a:t>proximity of the sample means to each other</a:t>
            </a:r>
            <a:r>
              <a:rPr lang="en-US" altLang="zh-TW">
                <a:ea typeface="新細明體" panose="02020500000000000000" pitchFamily="18" charset="-120"/>
              </a:rPr>
              <a:t> would also be of interest. </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Such a statistic exists, and is called the </a:t>
            </a:r>
            <a:r>
              <a:rPr lang="en-US" altLang="zh-TW" b="1" i="1">
                <a:ea typeface="新細明體" panose="02020500000000000000" pitchFamily="18" charset="-120"/>
              </a:rPr>
              <a:t>between-treatments variation</a:t>
            </a:r>
            <a:r>
              <a:rPr lang="en-US" altLang="zh-TW">
                <a:ea typeface="新細明體" panose="02020500000000000000" pitchFamily="18" charset="-120"/>
              </a:rPr>
              <a:t>. It is denoted SST, short for “sum of squares for treatments”. Its is calculated as: </a:t>
            </a:r>
          </a:p>
        </p:txBody>
      </p:sp>
      <p:sp>
        <p:nvSpPr>
          <p:cNvPr id="14342" name="Text Box 6">
            <a:extLst>
              <a:ext uri="{FF2B5EF4-FFF2-40B4-BE49-F238E27FC236}">
                <a16:creationId xmlns:a16="http://schemas.microsoft.com/office/drawing/2014/main" id="{5E6F3C29-124D-4629-BA0D-E6CB1156254C}"/>
              </a:ext>
            </a:extLst>
          </p:cNvPr>
          <p:cNvSpPr txBox="1">
            <a:spLocks noChangeArrowheads="1"/>
          </p:cNvSpPr>
          <p:nvPr/>
        </p:nvSpPr>
        <p:spPr bwMode="auto">
          <a:xfrm>
            <a:off x="8315326" y="4114800"/>
            <a:ext cx="1400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0000FF"/>
                </a:solidFill>
                <a:latin typeface="Tahoma" panose="020B0604030504040204" pitchFamily="34" charset="0"/>
                <a:ea typeface="新細明體" panose="02020500000000000000" pitchFamily="18" charset="-120"/>
              </a:rPr>
              <a:t>grand mean</a:t>
            </a:r>
          </a:p>
        </p:txBody>
      </p:sp>
      <p:sp>
        <p:nvSpPr>
          <p:cNvPr id="14343" name="Freeform 7">
            <a:extLst>
              <a:ext uri="{FF2B5EF4-FFF2-40B4-BE49-F238E27FC236}">
                <a16:creationId xmlns:a16="http://schemas.microsoft.com/office/drawing/2014/main" id="{3A13BD53-9F15-4265-9CDB-A3D92BFE788D}"/>
              </a:ext>
            </a:extLst>
          </p:cNvPr>
          <p:cNvSpPr>
            <a:spLocks/>
          </p:cNvSpPr>
          <p:nvPr/>
        </p:nvSpPr>
        <p:spPr bwMode="auto">
          <a:xfrm>
            <a:off x="7315200" y="4241800"/>
            <a:ext cx="990600" cy="711200"/>
          </a:xfrm>
          <a:custGeom>
            <a:avLst/>
            <a:gdLst>
              <a:gd name="T0" fmla="*/ 2147483646 w 624"/>
              <a:gd name="T1" fmla="*/ 2147483646 h 448"/>
              <a:gd name="T2" fmla="*/ 2147483646 w 624"/>
              <a:gd name="T3" fmla="*/ 2147483646 h 448"/>
              <a:gd name="T4" fmla="*/ 0 w 624"/>
              <a:gd name="T5" fmla="*/ 2147483646 h 448"/>
              <a:gd name="T6" fmla="*/ 0 60000 65536"/>
              <a:gd name="T7" fmla="*/ 0 60000 65536"/>
              <a:gd name="T8" fmla="*/ 0 60000 65536"/>
              <a:gd name="T9" fmla="*/ 0 w 624"/>
              <a:gd name="T10" fmla="*/ 0 h 448"/>
              <a:gd name="T11" fmla="*/ 624 w 624"/>
              <a:gd name="T12" fmla="*/ 448 h 448"/>
            </a:gdLst>
            <a:ahLst/>
            <a:cxnLst>
              <a:cxn ang="T6">
                <a:pos x="T0" y="T1"/>
              </a:cxn>
              <a:cxn ang="T7">
                <a:pos x="T2" y="T3"/>
              </a:cxn>
              <a:cxn ang="T8">
                <a:pos x="T4" y="T5"/>
              </a:cxn>
            </a:cxnLst>
            <a:rect l="T9" t="T10" r="T11" b="T12"/>
            <a:pathLst>
              <a:path w="624" h="448">
                <a:moveTo>
                  <a:pt x="624" y="64"/>
                </a:moveTo>
                <a:cubicBezTo>
                  <a:pt x="460" y="32"/>
                  <a:pt x="296" y="0"/>
                  <a:pt x="192" y="64"/>
                </a:cubicBezTo>
                <a:cubicBezTo>
                  <a:pt x="88" y="128"/>
                  <a:pt x="44" y="288"/>
                  <a:pt x="0" y="448"/>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Text Box 8">
            <a:extLst>
              <a:ext uri="{FF2B5EF4-FFF2-40B4-BE49-F238E27FC236}">
                <a16:creationId xmlns:a16="http://schemas.microsoft.com/office/drawing/2014/main" id="{7EC65FF4-C8D2-4445-A47A-2260BF7B4D7A}"/>
              </a:ext>
            </a:extLst>
          </p:cNvPr>
          <p:cNvSpPr txBox="1">
            <a:spLocks noChangeArrowheads="1"/>
          </p:cNvSpPr>
          <p:nvPr/>
        </p:nvSpPr>
        <p:spPr bwMode="auto">
          <a:xfrm>
            <a:off x="1828800" y="4343400"/>
            <a:ext cx="2686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0000FF"/>
                </a:solidFill>
                <a:latin typeface="Tahoma" panose="020B0604030504040204" pitchFamily="34" charset="0"/>
                <a:ea typeface="新細明體" panose="02020500000000000000" pitchFamily="18" charset="-120"/>
              </a:rPr>
              <a:t>sum across </a:t>
            </a:r>
            <a:r>
              <a:rPr lang="en-US" altLang="zh-TW" sz="1800" b="1" i="1">
                <a:solidFill>
                  <a:srgbClr val="0000FF"/>
                </a:solidFill>
                <a:latin typeface="Tahoma" panose="020B0604030504040204" pitchFamily="34" charset="0"/>
                <a:ea typeface="新細明體" panose="02020500000000000000" pitchFamily="18" charset="-120"/>
              </a:rPr>
              <a:t>k</a:t>
            </a:r>
            <a:r>
              <a:rPr lang="en-US" altLang="zh-TW" sz="1800">
                <a:solidFill>
                  <a:srgbClr val="0000FF"/>
                </a:solidFill>
                <a:latin typeface="Tahoma" panose="020B0604030504040204" pitchFamily="34" charset="0"/>
                <a:ea typeface="新細明體" panose="02020500000000000000" pitchFamily="18" charset="-120"/>
              </a:rPr>
              <a:t> treatments</a:t>
            </a:r>
          </a:p>
        </p:txBody>
      </p:sp>
      <p:sp>
        <p:nvSpPr>
          <p:cNvPr id="14345" name="Freeform 10">
            <a:extLst>
              <a:ext uri="{FF2B5EF4-FFF2-40B4-BE49-F238E27FC236}">
                <a16:creationId xmlns:a16="http://schemas.microsoft.com/office/drawing/2014/main" id="{97350905-F5CD-4802-AC48-3F23998C8F7C}"/>
              </a:ext>
            </a:extLst>
          </p:cNvPr>
          <p:cNvSpPr>
            <a:spLocks/>
          </p:cNvSpPr>
          <p:nvPr/>
        </p:nvSpPr>
        <p:spPr bwMode="auto">
          <a:xfrm>
            <a:off x="2743200" y="4724400"/>
            <a:ext cx="3200400" cy="342900"/>
          </a:xfrm>
          <a:custGeom>
            <a:avLst/>
            <a:gdLst>
              <a:gd name="T0" fmla="*/ 2147483646 w 2016"/>
              <a:gd name="T1" fmla="*/ 0 h 216"/>
              <a:gd name="T2" fmla="*/ 2147483646 w 2016"/>
              <a:gd name="T3" fmla="*/ 2147483646 h 216"/>
              <a:gd name="T4" fmla="*/ 2147483646 w 2016"/>
              <a:gd name="T5" fmla="*/ 2147483646 h 216"/>
              <a:gd name="T6" fmla="*/ 0 60000 65536"/>
              <a:gd name="T7" fmla="*/ 0 60000 65536"/>
              <a:gd name="T8" fmla="*/ 0 60000 65536"/>
              <a:gd name="T9" fmla="*/ 0 w 2016"/>
              <a:gd name="T10" fmla="*/ 0 h 216"/>
              <a:gd name="T11" fmla="*/ 2016 w 2016"/>
              <a:gd name="T12" fmla="*/ 216 h 216"/>
            </a:gdLst>
            <a:ahLst/>
            <a:cxnLst>
              <a:cxn ang="T6">
                <a:pos x="T0" y="T1"/>
              </a:cxn>
              <a:cxn ang="T7">
                <a:pos x="T2" y="T3"/>
              </a:cxn>
              <a:cxn ang="T8">
                <a:pos x="T4" y="T5"/>
              </a:cxn>
            </a:cxnLst>
            <a:rect l="T9" t="T10" r="T11" b="T12"/>
            <a:pathLst>
              <a:path w="2016" h="216">
                <a:moveTo>
                  <a:pt x="288" y="0"/>
                </a:moveTo>
                <a:cubicBezTo>
                  <a:pt x="144" y="84"/>
                  <a:pt x="0" y="168"/>
                  <a:pt x="288" y="192"/>
                </a:cubicBezTo>
                <a:cubicBezTo>
                  <a:pt x="576" y="216"/>
                  <a:pt x="1296" y="180"/>
                  <a:pt x="2016" y="144"/>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Text Box 11">
            <a:extLst>
              <a:ext uri="{FF2B5EF4-FFF2-40B4-BE49-F238E27FC236}">
                <a16:creationId xmlns:a16="http://schemas.microsoft.com/office/drawing/2014/main" id="{3E5C9D8C-D914-4A71-8A33-8969A35EE39D}"/>
              </a:ext>
            </a:extLst>
          </p:cNvPr>
          <p:cNvSpPr txBox="1">
            <a:spLocks noChangeArrowheads="1"/>
          </p:cNvSpPr>
          <p:nvPr/>
        </p:nvSpPr>
        <p:spPr bwMode="auto">
          <a:xfrm>
            <a:off x="1965326" y="6096000"/>
            <a:ext cx="8245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0000FF"/>
                </a:solidFill>
                <a:latin typeface="Tahoma" panose="020B0604030504040204" pitchFamily="34" charset="0"/>
                <a:ea typeface="新細明體" panose="02020500000000000000" pitchFamily="18" charset="-120"/>
              </a:rPr>
              <a:t>A large SST indicates large variation between sample means which supports H</a:t>
            </a:r>
            <a:r>
              <a:rPr lang="en-US" altLang="zh-TW" sz="1800" baseline="-25000">
                <a:solidFill>
                  <a:srgbClr val="0000FF"/>
                </a:solidFill>
                <a:latin typeface="Tahoma" panose="020B0604030504040204" pitchFamily="34" charset="0"/>
                <a:ea typeface="新細明體" panose="02020500000000000000" pitchFamily="18" charset="-120"/>
              </a:rPr>
              <a:t>1</a:t>
            </a:r>
            <a:r>
              <a:rPr lang="en-US" altLang="zh-TW" sz="1800">
                <a:solidFill>
                  <a:srgbClr val="0000FF"/>
                </a:solidFill>
                <a:latin typeface="Tahoma" panose="020B0604030504040204" pitchFamily="34" charset="0"/>
                <a:ea typeface="新細明體" panose="02020500000000000000" pitchFamily="18" charset="-120"/>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7">
            <a:extLst>
              <a:ext uri="{FF2B5EF4-FFF2-40B4-BE49-F238E27FC236}">
                <a16:creationId xmlns:a16="http://schemas.microsoft.com/office/drawing/2014/main" id="{7A5A26FC-3366-4127-A33B-F70CC0DED8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2E6BA160-3BC7-42BB-B042-5C541B060D5C}" type="slidenum">
              <a:rPr lang="en-US" altLang="zh-TW" sz="1200">
                <a:latin typeface="Tahoma" panose="020B0604030504040204" pitchFamily="34" charset="0"/>
              </a:rPr>
              <a:pPr/>
              <a:t>17</a:t>
            </a:fld>
            <a:endParaRPr lang="en-US" altLang="zh-TW" sz="1200">
              <a:latin typeface="Tahoma" panose="020B0604030504040204" pitchFamily="34" charset="0"/>
            </a:endParaRPr>
          </a:p>
        </p:txBody>
      </p:sp>
      <p:sp>
        <p:nvSpPr>
          <p:cNvPr id="15363" name="Rectangle 3">
            <a:extLst>
              <a:ext uri="{FF2B5EF4-FFF2-40B4-BE49-F238E27FC236}">
                <a16:creationId xmlns:a16="http://schemas.microsoft.com/office/drawing/2014/main" id="{57B98CDC-19A6-4D14-BEE7-0E8F852FD24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 Statistic</a:t>
            </a:r>
          </a:p>
        </p:txBody>
      </p:sp>
      <p:sp>
        <p:nvSpPr>
          <p:cNvPr id="15364" name="Rectangle 4">
            <a:extLst>
              <a:ext uri="{FF2B5EF4-FFF2-40B4-BE49-F238E27FC236}">
                <a16:creationId xmlns:a16="http://schemas.microsoft.com/office/drawing/2014/main" id="{DED3922E-C80B-4598-8A7C-C0A9B6A46543}"/>
              </a:ext>
            </a:extLst>
          </p:cNvPr>
          <p:cNvSpPr>
            <a:spLocks noGrp="1" noChangeArrowheads="1"/>
          </p:cNvSpPr>
          <p:nvPr>
            <p:ph type="body" sz="half" idx="1"/>
          </p:nvPr>
        </p:nvSpPr>
        <p:spPr>
          <a:xfrm>
            <a:off x="762000" y="914400"/>
            <a:ext cx="9296400" cy="5486400"/>
          </a:xfrm>
        </p:spPr>
        <p:txBody>
          <a:bodyPr/>
          <a:lstStyle/>
          <a:p>
            <a:pPr marL="0" indent="0" eaLnBrk="1" hangingPunct="1">
              <a:buNone/>
            </a:pPr>
            <a:r>
              <a:rPr lang="en-US" altLang="zh-TW" sz="2400" dirty="0">
                <a:ea typeface="新細明體" panose="02020500000000000000" pitchFamily="18" charset="-120"/>
              </a:rPr>
              <a:t>When we performed the equal-variances test to determine whether two means differed (Chapter 13) we used</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                                       where</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The numerator measures the </a:t>
            </a:r>
            <a:r>
              <a:rPr lang="en-US" altLang="zh-TW" sz="2400" u="sng" dirty="0">
                <a:ea typeface="新細明體" panose="02020500000000000000" pitchFamily="18" charset="-120"/>
              </a:rPr>
              <a:t>difference between sample means</a:t>
            </a:r>
            <a:r>
              <a:rPr lang="en-US" altLang="zh-TW" sz="2400" dirty="0">
                <a:ea typeface="新細明體" panose="02020500000000000000" pitchFamily="18" charset="-120"/>
              </a:rPr>
              <a:t> and the denominator measures </a:t>
            </a:r>
            <a:r>
              <a:rPr lang="en-US" altLang="zh-TW" sz="2400" u="sng" dirty="0">
                <a:ea typeface="新細明體" panose="02020500000000000000" pitchFamily="18" charset="-120"/>
              </a:rPr>
              <a:t>the variation in the samples</a:t>
            </a:r>
            <a:r>
              <a:rPr lang="en-US" altLang="zh-TW" sz="2400" dirty="0">
                <a:ea typeface="新細明體" panose="02020500000000000000" pitchFamily="18" charset="-120"/>
              </a:rPr>
              <a:t>.</a:t>
            </a:r>
          </a:p>
          <a:p>
            <a:pPr marL="0" indent="0" eaLnBrk="1" hangingPunct="1">
              <a:buNone/>
            </a:pPr>
            <a:endParaRPr lang="en-US" altLang="zh-TW" sz="2400" dirty="0">
              <a:ea typeface="新細明體" panose="02020500000000000000" pitchFamily="18" charset="-120"/>
            </a:endParaRPr>
          </a:p>
        </p:txBody>
      </p:sp>
      <p:graphicFrame>
        <p:nvGraphicFramePr>
          <p:cNvPr id="15365" name="Object 11">
            <a:extLst>
              <a:ext uri="{FF2B5EF4-FFF2-40B4-BE49-F238E27FC236}">
                <a16:creationId xmlns:a16="http://schemas.microsoft.com/office/drawing/2014/main" id="{5501B5EE-38BA-4A2B-96E7-D0086161691B}"/>
              </a:ext>
            </a:extLst>
          </p:cNvPr>
          <p:cNvGraphicFramePr>
            <a:graphicFrameLocks noGrp="1" noChangeAspect="1"/>
          </p:cNvGraphicFramePr>
          <p:nvPr>
            <p:ph sz="quarter" idx="2"/>
            <p:extLst>
              <p:ext uri="{D42A27DB-BD31-4B8C-83A1-F6EECF244321}">
                <p14:modId xmlns:p14="http://schemas.microsoft.com/office/powerpoint/2010/main" val="2743864654"/>
              </p:ext>
            </p:extLst>
          </p:nvPr>
        </p:nvGraphicFramePr>
        <p:xfrm>
          <a:off x="1066800" y="1963738"/>
          <a:ext cx="2362200" cy="1465262"/>
        </p:xfrm>
        <a:graphic>
          <a:graphicData uri="http://schemas.openxmlformats.org/presentationml/2006/ole">
            <mc:AlternateContent xmlns:mc="http://schemas.openxmlformats.org/markup-compatibility/2006">
              <mc:Choice xmlns:v="urn:schemas-microsoft-com:vml" Requires="v">
                <p:oleObj name="Equation" r:id="rId3" imgW="1002865" imgH="622030" progId="Equation.3">
                  <p:embed/>
                </p:oleObj>
              </mc:Choice>
              <mc:Fallback>
                <p:oleObj name="Equation" r:id="rId3" imgW="1002865" imgH="622030" progId="Equation.3">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63738"/>
                        <a:ext cx="2362200" cy="146526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6" name="Object 13">
            <a:extLst>
              <a:ext uri="{FF2B5EF4-FFF2-40B4-BE49-F238E27FC236}">
                <a16:creationId xmlns:a16="http://schemas.microsoft.com/office/drawing/2014/main" id="{43981693-8702-4835-9F3B-872C6926251A}"/>
              </a:ext>
            </a:extLst>
          </p:cNvPr>
          <p:cNvGraphicFramePr>
            <a:graphicFrameLocks noGrp="1" noChangeAspect="1"/>
          </p:cNvGraphicFramePr>
          <p:nvPr>
            <p:ph sz="quarter" idx="3"/>
            <p:extLst>
              <p:ext uri="{D42A27DB-BD31-4B8C-83A1-F6EECF244321}">
                <p14:modId xmlns:p14="http://schemas.microsoft.com/office/powerpoint/2010/main" val="4222154161"/>
              </p:ext>
            </p:extLst>
          </p:nvPr>
        </p:nvGraphicFramePr>
        <p:xfrm>
          <a:off x="5257802" y="1980235"/>
          <a:ext cx="3505200" cy="981075"/>
        </p:xfrm>
        <a:graphic>
          <a:graphicData uri="http://schemas.openxmlformats.org/presentationml/2006/ole">
            <mc:AlternateContent xmlns:mc="http://schemas.openxmlformats.org/markup-compatibility/2006">
              <mc:Choice xmlns:v="urn:schemas-microsoft-com:vml" Requires="v">
                <p:oleObj name="Equation" r:id="rId5" imgW="1459499" imgH="408244" progId="Equation.3">
                  <p:embed/>
                </p:oleObj>
              </mc:Choice>
              <mc:Fallback>
                <p:oleObj name="Equation" r:id="rId5" imgW="1459499" imgH="408244" progId="Equation.3">
                  <p:embed/>
                  <p:pic>
                    <p:nvPicPr>
                      <p:cNvPr id="0" name="Object 1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2" y="1980235"/>
                        <a:ext cx="3505200" cy="9810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42D33E4B-6198-4C30-9947-C866D96E31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A5708E69-18B9-493B-93E1-BB297C469D42}" type="slidenum">
              <a:rPr lang="en-US" altLang="zh-TW" sz="1200">
                <a:latin typeface="Tahoma" panose="020B0604030504040204" pitchFamily="34" charset="0"/>
              </a:rPr>
              <a:pPr/>
              <a:t>18</a:t>
            </a:fld>
            <a:endParaRPr lang="en-US" altLang="zh-TW" sz="1200">
              <a:latin typeface="Tahoma" panose="020B0604030504040204" pitchFamily="34" charset="0"/>
            </a:endParaRPr>
          </a:p>
        </p:txBody>
      </p:sp>
      <p:sp>
        <p:nvSpPr>
          <p:cNvPr id="16387" name="Rectangle 2">
            <a:extLst>
              <a:ext uri="{FF2B5EF4-FFF2-40B4-BE49-F238E27FC236}">
                <a16:creationId xmlns:a16="http://schemas.microsoft.com/office/drawing/2014/main" id="{32C0FBDC-0374-482A-B645-7CE4CC8F6A3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 Statistic</a:t>
            </a:r>
          </a:p>
        </p:txBody>
      </p:sp>
      <p:sp>
        <p:nvSpPr>
          <p:cNvPr id="16388" name="Rectangle 3">
            <a:extLst>
              <a:ext uri="{FF2B5EF4-FFF2-40B4-BE49-F238E27FC236}">
                <a16:creationId xmlns:a16="http://schemas.microsoft.com/office/drawing/2014/main" id="{3F15A259-4C69-435C-9C5A-0BCC49113AAE}"/>
              </a:ext>
            </a:extLst>
          </p:cNvPr>
          <p:cNvSpPr>
            <a:spLocks noGrp="1" noChangeArrowheads="1"/>
          </p:cNvSpPr>
          <p:nvPr>
            <p:ph type="body" idx="1"/>
          </p:nvPr>
        </p:nvSpPr>
        <p:spPr>
          <a:xfrm>
            <a:off x="321733" y="914400"/>
            <a:ext cx="10879667" cy="5486400"/>
          </a:xfrm>
        </p:spPr>
        <p:txBody>
          <a:bodyPr/>
          <a:lstStyle/>
          <a:p>
            <a:pPr marL="0" indent="0" eaLnBrk="1" hangingPunct="1">
              <a:buNone/>
            </a:pPr>
            <a:r>
              <a:rPr lang="en-US" altLang="zh-TW" dirty="0">
                <a:ea typeface="新細明體" panose="02020500000000000000" pitchFamily="18" charset="-120"/>
              </a:rPr>
              <a:t>SST gave us the </a:t>
            </a:r>
            <a:r>
              <a:rPr lang="en-US" altLang="zh-TW" i="1" dirty="0">
                <a:ea typeface="新細明體" panose="02020500000000000000" pitchFamily="18" charset="-120"/>
              </a:rPr>
              <a:t>between-treatments variation</a:t>
            </a:r>
            <a:r>
              <a:rPr lang="en-US" altLang="zh-TW" dirty="0">
                <a:ea typeface="新細明體" panose="02020500000000000000" pitchFamily="18" charset="-120"/>
              </a:rPr>
              <a:t>. A second statistic, SSE (Sum of Squares for Error) measures the </a:t>
            </a:r>
            <a:r>
              <a:rPr lang="en-US" altLang="zh-TW" b="1" i="1" dirty="0">
                <a:ea typeface="新細明體" panose="02020500000000000000" pitchFamily="18" charset="-120"/>
              </a:rPr>
              <a:t>within-treatments variation</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SSE is given by:                                     or:</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the second formulation, it is easier to see that it provides a </a:t>
            </a:r>
            <a:r>
              <a:rPr lang="en-US" altLang="zh-TW" b="1" i="1" dirty="0">
                <a:solidFill>
                  <a:srgbClr val="0000FF"/>
                </a:solidFill>
                <a:ea typeface="新細明體" panose="02020500000000000000" pitchFamily="18" charset="-120"/>
              </a:rPr>
              <a:t>measure of the amount of variation</a:t>
            </a:r>
            <a:r>
              <a:rPr lang="en-US" altLang="zh-TW" dirty="0">
                <a:ea typeface="新細明體" panose="02020500000000000000" pitchFamily="18" charset="-120"/>
              </a:rPr>
              <a:t> we can expect from the random variable we’ve observed.</a:t>
            </a:r>
          </a:p>
          <a:p>
            <a:pPr marL="107950" lvl="1" indent="0" eaLnBrk="1" hangingPunct="1">
              <a:buNone/>
            </a:pPr>
            <a:r>
              <a:rPr lang="en-US" altLang="zh-TW" dirty="0">
                <a:ea typeface="新細明體" panose="02020500000000000000" pitchFamily="18" charset="-120"/>
              </a:rPr>
              <a:t>Test statistics conceptually test the amount of </a:t>
            </a:r>
            <a:r>
              <a:rPr lang="en-US" altLang="zh-TW" i="1" dirty="0">
                <a:ea typeface="新細明體" panose="02020500000000000000" pitchFamily="18" charset="-120"/>
              </a:rPr>
              <a:t>between-treatments variation in relation to within-treatments variation -&gt; large – reject H</a:t>
            </a:r>
            <a:r>
              <a:rPr lang="en-US" altLang="zh-TW" i="1" baseline="-25000" dirty="0">
                <a:ea typeface="新細明體" panose="02020500000000000000" pitchFamily="18" charset="-120"/>
              </a:rPr>
              <a:t>0 </a:t>
            </a:r>
            <a:r>
              <a:rPr lang="en-US" altLang="zh-TW" i="1" dirty="0">
                <a:ea typeface="新細明體" panose="02020500000000000000" pitchFamily="18" charset="-120"/>
              </a:rPr>
              <a:t>; small – cannot reject H</a:t>
            </a:r>
            <a:r>
              <a:rPr lang="en-US" altLang="zh-TW" i="1" baseline="-25000" dirty="0">
                <a:ea typeface="新細明體" panose="02020500000000000000" pitchFamily="18" charset="-120"/>
              </a:rPr>
              <a:t>0</a:t>
            </a:r>
          </a:p>
          <a:p>
            <a:pPr marL="0" indent="0" eaLnBrk="1" hangingPunct="1">
              <a:buNone/>
            </a:pPr>
            <a:endParaRPr lang="en-US" altLang="zh-TW" dirty="0">
              <a:ea typeface="新細明體" panose="02020500000000000000" pitchFamily="18" charset="-120"/>
            </a:endParaRPr>
          </a:p>
        </p:txBody>
      </p:sp>
      <p:pic>
        <p:nvPicPr>
          <p:cNvPr id="16389" name="Picture 4">
            <a:extLst>
              <a:ext uri="{FF2B5EF4-FFF2-40B4-BE49-F238E27FC236}">
                <a16:creationId xmlns:a16="http://schemas.microsoft.com/office/drawing/2014/main" id="{AAFBD34A-9E45-4998-B592-C2D3C72CA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371365"/>
            <a:ext cx="3060700" cy="9906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5">
            <a:extLst>
              <a:ext uri="{FF2B5EF4-FFF2-40B4-BE49-F238E27FC236}">
                <a16:creationId xmlns:a16="http://schemas.microsoft.com/office/drawing/2014/main" id="{6816CD9D-91A6-43F0-A910-D808431F5B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381250"/>
            <a:ext cx="2133600" cy="9017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6391" name="Freeform 8">
            <a:extLst>
              <a:ext uri="{FF2B5EF4-FFF2-40B4-BE49-F238E27FC236}">
                <a16:creationId xmlns:a16="http://schemas.microsoft.com/office/drawing/2014/main" id="{5F19BBF1-80F2-4EF5-8F82-B3F7E266DEBE}"/>
              </a:ext>
            </a:extLst>
          </p:cNvPr>
          <p:cNvSpPr>
            <a:spLocks/>
          </p:cNvSpPr>
          <p:nvPr/>
        </p:nvSpPr>
        <p:spPr bwMode="auto">
          <a:xfrm>
            <a:off x="4038600" y="2642156"/>
            <a:ext cx="5568950" cy="1320244"/>
          </a:xfrm>
          <a:custGeom>
            <a:avLst/>
            <a:gdLst>
              <a:gd name="T0" fmla="*/ 0 w 3264"/>
              <a:gd name="T1" fmla="*/ 2147483646 h 952"/>
              <a:gd name="T2" fmla="*/ 2147483646 w 3264"/>
              <a:gd name="T3" fmla="*/ 2147483646 h 952"/>
              <a:gd name="T4" fmla="*/ 2147483646 w 3264"/>
              <a:gd name="T5" fmla="*/ 2147483646 h 952"/>
              <a:gd name="T6" fmla="*/ 2147483646 w 3264"/>
              <a:gd name="T7" fmla="*/ 2147483646 h 952"/>
              <a:gd name="T8" fmla="*/ 2147483646 w 3264"/>
              <a:gd name="T9" fmla="*/ 2147483646 h 952"/>
              <a:gd name="T10" fmla="*/ 0 60000 65536"/>
              <a:gd name="T11" fmla="*/ 0 60000 65536"/>
              <a:gd name="T12" fmla="*/ 0 60000 65536"/>
              <a:gd name="T13" fmla="*/ 0 60000 65536"/>
              <a:gd name="T14" fmla="*/ 0 60000 65536"/>
              <a:gd name="T15" fmla="*/ 0 w 3264"/>
              <a:gd name="T16" fmla="*/ 0 h 952"/>
              <a:gd name="T17" fmla="*/ 3264 w 3264"/>
              <a:gd name="T18" fmla="*/ 952 h 952"/>
            </a:gdLst>
            <a:ahLst/>
            <a:cxnLst>
              <a:cxn ang="T10">
                <a:pos x="T0" y="T1"/>
              </a:cxn>
              <a:cxn ang="T11">
                <a:pos x="T2" y="T3"/>
              </a:cxn>
              <a:cxn ang="T12">
                <a:pos x="T4" y="T5"/>
              </a:cxn>
              <a:cxn ang="T13">
                <a:pos x="T6" y="T7"/>
              </a:cxn>
              <a:cxn ang="T14">
                <a:pos x="T8" y="T9"/>
              </a:cxn>
            </a:cxnLst>
            <a:rect l="T15" t="T16" r="T17" b="T18"/>
            <a:pathLst>
              <a:path w="3264" h="952">
                <a:moveTo>
                  <a:pt x="0" y="952"/>
                </a:moveTo>
                <a:cubicBezTo>
                  <a:pt x="448" y="836"/>
                  <a:pt x="896" y="720"/>
                  <a:pt x="1392" y="664"/>
                </a:cubicBezTo>
                <a:cubicBezTo>
                  <a:pt x="1888" y="608"/>
                  <a:pt x="2688" y="712"/>
                  <a:pt x="2976" y="616"/>
                </a:cubicBezTo>
                <a:cubicBezTo>
                  <a:pt x="3264" y="520"/>
                  <a:pt x="3120" y="176"/>
                  <a:pt x="3120" y="88"/>
                </a:cubicBezTo>
                <a:cubicBezTo>
                  <a:pt x="3120" y="0"/>
                  <a:pt x="3048" y="44"/>
                  <a:pt x="2976" y="88"/>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E027E743-62F5-4B2B-BB98-3E50AA1213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7115CD3-D40D-4A75-BBBF-05D1CD2B22E8}" type="slidenum">
              <a:rPr lang="en-US" altLang="zh-TW" sz="1200">
                <a:latin typeface="Tahoma" panose="020B0604030504040204" pitchFamily="34" charset="0"/>
              </a:rPr>
              <a:pPr/>
              <a:t>19</a:t>
            </a:fld>
            <a:endParaRPr lang="en-US" altLang="zh-TW" sz="1200">
              <a:latin typeface="Tahoma" panose="020B0604030504040204" pitchFamily="34" charset="0"/>
            </a:endParaRPr>
          </a:p>
        </p:txBody>
      </p:sp>
      <p:sp>
        <p:nvSpPr>
          <p:cNvPr id="17411" name="Rectangle 2">
            <a:extLst>
              <a:ext uri="{FF2B5EF4-FFF2-40B4-BE49-F238E27FC236}">
                <a16:creationId xmlns:a16="http://schemas.microsoft.com/office/drawing/2014/main" id="{FD17BB8E-DA3C-488D-9AA1-BA47A838684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7412" name="Rectangle 3">
            <a:extLst>
              <a:ext uri="{FF2B5EF4-FFF2-40B4-BE49-F238E27FC236}">
                <a16:creationId xmlns:a16="http://schemas.microsoft.com/office/drawing/2014/main" id="{0D605E8C-5773-45E6-930E-24520634652E}"/>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Since:</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b="1" i="1">
                <a:ea typeface="新細明體" panose="02020500000000000000" pitchFamily="18" charset="-120"/>
              </a:rPr>
              <a:t>If</a:t>
            </a:r>
            <a:r>
              <a:rPr lang="en-US" altLang="zh-TW">
                <a:ea typeface="新細明體" panose="02020500000000000000" pitchFamily="18" charset="-120"/>
              </a:rPr>
              <a:t> it were the case that:</a:t>
            </a:r>
          </a:p>
          <a:p>
            <a:pPr marL="0" indent="0" eaLnBrk="1" hangingPunct="1">
              <a:buNone/>
            </a:pPr>
            <a:endParaRPr lang="en-US" altLang="zh-TW">
              <a:ea typeface="新細明體" panose="02020500000000000000" pitchFamily="18" charset="-120"/>
            </a:endParaRPr>
          </a:p>
          <a:p>
            <a:pPr marL="0" indent="0" eaLnBrk="1" hangingPunct="1">
              <a:buNone/>
            </a:pPr>
            <a:r>
              <a:rPr lang="en-US" altLang="zh-TW" b="1" i="1">
                <a:ea typeface="新細明體" panose="02020500000000000000" pitchFamily="18" charset="-120"/>
              </a:rPr>
              <a:t>then</a:t>
            </a:r>
            <a:r>
              <a:rPr lang="en-US" altLang="zh-TW">
                <a:ea typeface="新細明體" panose="02020500000000000000" pitchFamily="18" charset="-120"/>
              </a:rPr>
              <a:t> SST = 0 and our null hypothesis, H</a:t>
            </a:r>
            <a:r>
              <a:rPr lang="en-US" altLang="zh-TW" baseline="-25000">
                <a:ea typeface="新細明體" panose="02020500000000000000" pitchFamily="18" charset="-120"/>
              </a:rPr>
              <a:t>0</a:t>
            </a:r>
            <a:r>
              <a:rPr lang="en-US" altLang="zh-TW">
                <a:ea typeface="新細明體" panose="02020500000000000000" pitchFamily="18" charset="-120"/>
              </a:rPr>
              <a:t>:µ</a:t>
            </a:r>
            <a:r>
              <a:rPr lang="en-US" altLang="zh-TW" baseline="-25000">
                <a:ea typeface="新細明體" panose="02020500000000000000" pitchFamily="18" charset="-120"/>
              </a:rPr>
              <a:t>1</a:t>
            </a:r>
            <a:r>
              <a:rPr lang="en-US" altLang="zh-TW">
                <a:ea typeface="新細明體" panose="02020500000000000000" pitchFamily="18" charset="-120"/>
              </a:rPr>
              <a:t> = µ</a:t>
            </a:r>
            <a:r>
              <a:rPr lang="en-US" altLang="zh-TW" baseline="-25000">
                <a:ea typeface="新細明體" panose="02020500000000000000" pitchFamily="18" charset="-120"/>
              </a:rPr>
              <a:t>2</a:t>
            </a:r>
            <a:r>
              <a:rPr lang="en-US" altLang="zh-TW">
                <a:ea typeface="新細明體" panose="02020500000000000000" pitchFamily="18" charset="-120"/>
              </a:rPr>
              <a:t> = µ</a:t>
            </a:r>
            <a:r>
              <a:rPr lang="en-US" altLang="zh-TW" baseline="-25000">
                <a:ea typeface="新細明體" panose="02020500000000000000" pitchFamily="18" charset="-120"/>
              </a:rPr>
              <a:t>3</a:t>
            </a:r>
            <a:r>
              <a:rPr lang="en-US" altLang="zh-TW">
                <a:ea typeface="新細明體" panose="02020500000000000000" pitchFamily="18" charset="-120"/>
              </a:rPr>
              <a:t> = µ</a:t>
            </a:r>
            <a:r>
              <a:rPr lang="en-US" altLang="zh-TW" baseline="-25000">
                <a:ea typeface="新細明體" panose="02020500000000000000" pitchFamily="18" charset="-120"/>
              </a:rPr>
              <a:t>4</a:t>
            </a:r>
            <a:r>
              <a:rPr lang="en-US" altLang="zh-TW">
                <a:ea typeface="新細明體" panose="02020500000000000000" pitchFamily="18" charset="-120"/>
              </a:rPr>
              <a:t>           </a:t>
            </a:r>
          </a:p>
          <a:p>
            <a:pPr marL="0" indent="0" eaLnBrk="1" hangingPunct="1">
              <a:buNone/>
            </a:pPr>
            <a:r>
              <a:rPr lang="en-US" altLang="zh-TW">
                <a:ea typeface="新細明體" panose="02020500000000000000" pitchFamily="18" charset="-120"/>
              </a:rPr>
              <a:t>would be supported.</a:t>
            </a:r>
          </a:p>
          <a:p>
            <a:pPr marL="0" indent="0" eaLnBrk="1" hangingPunct="1">
              <a:buNone/>
            </a:pPr>
            <a:endParaRPr lang="en-US" altLang="zh-TW">
              <a:ea typeface="新細明體" panose="02020500000000000000" pitchFamily="18" charset="-120"/>
            </a:endParaRPr>
          </a:p>
          <a:p>
            <a:pPr marL="0" indent="0" eaLnBrk="1" hangingPunct="1">
              <a:buNone/>
            </a:pPr>
            <a:r>
              <a:rPr lang="en-US" altLang="zh-TW" b="1" i="1">
                <a:solidFill>
                  <a:srgbClr val="FF0000"/>
                </a:solidFill>
                <a:ea typeface="新細明體" panose="02020500000000000000" pitchFamily="18" charset="-120"/>
              </a:rPr>
              <a:t>More generally, a small value of SST supports the null hypothesis. A large value of SST supports the alternative hypothesis. The question is, how large is “large enough”?</a:t>
            </a:r>
          </a:p>
        </p:txBody>
      </p:sp>
      <p:sp>
        <p:nvSpPr>
          <p:cNvPr id="17413" name="AutoShape 4">
            <a:extLst>
              <a:ext uri="{FF2B5EF4-FFF2-40B4-BE49-F238E27FC236}">
                <a16:creationId xmlns:a16="http://schemas.microsoft.com/office/drawing/2014/main" id="{2C02CECB-368E-4CD5-B90E-078B27F6A203}"/>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pic>
        <p:nvPicPr>
          <p:cNvPr id="17414" name="Picture 6">
            <a:extLst>
              <a:ext uri="{FF2B5EF4-FFF2-40B4-BE49-F238E27FC236}">
                <a16:creationId xmlns:a16="http://schemas.microsoft.com/office/drawing/2014/main" id="{927A3F59-36CA-45FB-A7D7-531649EC5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66800"/>
            <a:ext cx="2565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415" name="Object 8">
            <a:extLst>
              <a:ext uri="{FF2B5EF4-FFF2-40B4-BE49-F238E27FC236}">
                <a16:creationId xmlns:a16="http://schemas.microsoft.com/office/drawing/2014/main" id="{7A16A694-B884-48BA-9718-4CC5706D8655}"/>
              </a:ext>
            </a:extLst>
          </p:cNvPr>
          <p:cNvGraphicFramePr>
            <a:graphicFrameLocks noChangeAspect="1"/>
          </p:cNvGraphicFramePr>
          <p:nvPr>
            <p:extLst>
              <p:ext uri="{D42A27DB-BD31-4B8C-83A1-F6EECF244321}">
                <p14:modId xmlns:p14="http://schemas.microsoft.com/office/powerpoint/2010/main" val="1198040674"/>
              </p:ext>
            </p:extLst>
          </p:nvPr>
        </p:nvGraphicFramePr>
        <p:xfrm>
          <a:off x="3886200" y="2514600"/>
          <a:ext cx="2514600" cy="496888"/>
        </p:xfrm>
        <a:graphic>
          <a:graphicData uri="http://schemas.openxmlformats.org/presentationml/2006/ole">
            <mc:AlternateContent xmlns:mc="http://schemas.openxmlformats.org/markup-compatibility/2006">
              <mc:Choice xmlns:v="urn:schemas-microsoft-com:vml" Requires="v">
                <p:oleObj name="Equation" r:id="rId4" imgW="965200" imgH="190500" progId="Equation.3">
                  <p:embed/>
                </p:oleObj>
              </mc:Choice>
              <mc:Fallback>
                <p:oleObj name="Equation" r:id="rId4" imgW="965200" imgH="1905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514600"/>
                        <a:ext cx="2514600" cy="4968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C3AF-1B2A-3CC6-BAA5-15F01308BD7A}"/>
              </a:ext>
            </a:extLst>
          </p:cNvPr>
          <p:cNvSpPr>
            <a:spLocks noGrp="1"/>
          </p:cNvSpPr>
          <p:nvPr>
            <p:ph type="title"/>
          </p:nvPr>
        </p:nvSpPr>
        <p:spPr/>
        <p:txBody>
          <a:bodyPr/>
          <a:lstStyle/>
          <a:p>
            <a:r>
              <a:rPr lang="en-TW" dirty="0"/>
              <a:t>Reminder</a:t>
            </a:r>
          </a:p>
        </p:txBody>
      </p:sp>
      <p:sp>
        <p:nvSpPr>
          <p:cNvPr id="3" name="Content Placeholder 2">
            <a:extLst>
              <a:ext uri="{FF2B5EF4-FFF2-40B4-BE49-F238E27FC236}">
                <a16:creationId xmlns:a16="http://schemas.microsoft.com/office/drawing/2014/main" id="{C14CE092-5DDD-46F7-42DE-A8FB6795FAEA}"/>
              </a:ext>
            </a:extLst>
          </p:cNvPr>
          <p:cNvSpPr>
            <a:spLocks noGrp="1"/>
          </p:cNvSpPr>
          <p:nvPr>
            <p:ph idx="1"/>
          </p:nvPr>
        </p:nvSpPr>
        <p:spPr/>
        <p:txBody>
          <a:bodyPr/>
          <a:lstStyle/>
          <a:p>
            <a:r>
              <a:rPr lang="en-TW" dirty="0"/>
              <a:t>Find a team of 3-4 people for final project by </a:t>
            </a:r>
            <a:r>
              <a:rPr lang="en-TW" b="1" u="sng" dirty="0"/>
              <a:t>next class.</a:t>
            </a:r>
            <a:r>
              <a:rPr lang="en-TW" dirty="0"/>
              <a:t> Those who cannot find a team by next class will be assigned one by me.</a:t>
            </a:r>
          </a:p>
          <a:p>
            <a:endParaRPr lang="en-TW" dirty="0"/>
          </a:p>
          <a:p>
            <a:r>
              <a:rPr lang="en-TW" dirty="0"/>
              <a:t>Practice session starts tomorrow (Mar 7th), 12:20 – 2:00 pm, links will be shared by Welly</a:t>
            </a:r>
          </a:p>
          <a:p>
            <a:pPr lvl="1"/>
            <a:r>
              <a:rPr lang="en-US" dirty="0"/>
              <a:t>Mostly focused on R programming/analyzing &amp; class lecture clarification</a:t>
            </a:r>
          </a:p>
          <a:p>
            <a:pPr lvl="1"/>
            <a:r>
              <a:rPr lang="en-US" dirty="0"/>
              <a:t>F</a:t>
            </a:r>
            <a:r>
              <a:rPr lang="en-TW" dirty="0"/>
              <a:t>eel free to ask questions (even in Chinese) </a:t>
            </a:r>
          </a:p>
        </p:txBody>
      </p:sp>
      <p:sp>
        <p:nvSpPr>
          <p:cNvPr id="4" name="Slide Number Placeholder 3">
            <a:extLst>
              <a:ext uri="{FF2B5EF4-FFF2-40B4-BE49-F238E27FC236}">
                <a16:creationId xmlns:a16="http://schemas.microsoft.com/office/drawing/2014/main" id="{639D6F96-8D10-9906-07D2-EC223D26322F}"/>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2</a:t>
            </a:fld>
            <a:endParaRPr lang="en-US" altLang="zh-TW"/>
          </a:p>
        </p:txBody>
      </p:sp>
    </p:spTree>
    <p:extLst>
      <p:ext uri="{BB962C8B-B14F-4D97-AF65-F5344CB8AC3E}">
        <p14:creationId xmlns:p14="http://schemas.microsoft.com/office/powerpoint/2010/main" val="1516517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47086081-815F-46EE-A34E-D7E3AFDBEB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206DD33C-FF00-4E7E-9356-FEDBF27C3283}" type="slidenum">
              <a:rPr lang="en-US" altLang="zh-TW" sz="1200">
                <a:latin typeface="Tahoma" panose="020B0604030504040204" pitchFamily="34" charset="0"/>
              </a:rPr>
              <a:pPr/>
              <a:t>20</a:t>
            </a:fld>
            <a:endParaRPr lang="en-US" altLang="zh-TW" sz="1200">
              <a:latin typeface="Tahoma" panose="020B0604030504040204" pitchFamily="34" charset="0"/>
            </a:endParaRPr>
          </a:p>
        </p:txBody>
      </p:sp>
      <p:sp>
        <p:nvSpPr>
          <p:cNvPr id="18435" name="Rectangle 2">
            <a:extLst>
              <a:ext uri="{FF2B5EF4-FFF2-40B4-BE49-F238E27FC236}">
                <a16:creationId xmlns:a16="http://schemas.microsoft.com/office/drawing/2014/main" id="{3A8B0DE9-4932-4144-AA74-BE09E000612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8436" name="Rectangle 3">
            <a:extLst>
              <a:ext uri="{FF2B5EF4-FFF2-40B4-BE49-F238E27FC236}">
                <a16:creationId xmlns:a16="http://schemas.microsoft.com/office/drawing/2014/main" id="{39AEF526-A547-48E5-B3EF-96C8925075A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following sample statistics and grand mean were computed</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18437" name="AutoShape 4">
            <a:extLst>
              <a:ext uri="{FF2B5EF4-FFF2-40B4-BE49-F238E27FC236}">
                <a16:creationId xmlns:a16="http://schemas.microsoft.com/office/drawing/2014/main" id="{BBECAA79-DC40-486D-94D9-F06B3951C720}"/>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graphicFrame>
        <p:nvGraphicFramePr>
          <p:cNvPr id="18438" name="Object 10">
            <a:extLst>
              <a:ext uri="{FF2B5EF4-FFF2-40B4-BE49-F238E27FC236}">
                <a16:creationId xmlns:a16="http://schemas.microsoft.com/office/drawing/2014/main" id="{17328D96-4736-4D11-8D50-0EB30DD222ED}"/>
              </a:ext>
            </a:extLst>
          </p:cNvPr>
          <p:cNvGraphicFramePr>
            <a:graphicFrameLocks noChangeAspect="1"/>
          </p:cNvGraphicFramePr>
          <p:nvPr/>
        </p:nvGraphicFramePr>
        <p:xfrm>
          <a:off x="1981200" y="2057401"/>
          <a:ext cx="1447800" cy="2322513"/>
        </p:xfrm>
        <a:graphic>
          <a:graphicData uri="http://schemas.openxmlformats.org/presentationml/2006/ole">
            <mc:AlternateContent xmlns:mc="http://schemas.openxmlformats.org/markup-compatibility/2006">
              <mc:Choice xmlns:v="urn:schemas-microsoft-com:vml" Requires="v">
                <p:oleObj name="Equation" r:id="rId3" imgW="609600" imgH="977900" progId="Equation.3">
                  <p:embed/>
                </p:oleObj>
              </mc:Choice>
              <mc:Fallback>
                <p:oleObj name="Equation" r:id="rId3" imgW="609600" imgH="977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057401"/>
                        <a:ext cx="1447800" cy="232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3DEBEAE8-2D4F-4075-AA3E-F6CDCBE825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72DF4B8C-B572-465C-BDA9-42F967E35C3F}" type="slidenum">
              <a:rPr lang="en-US" altLang="zh-TW" sz="1200">
                <a:latin typeface="Tahoma" panose="020B0604030504040204" pitchFamily="34" charset="0"/>
              </a:rPr>
              <a:pPr/>
              <a:t>21</a:t>
            </a:fld>
            <a:endParaRPr lang="en-US" altLang="zh-TW" sz="1200">
              <a:latin typeface="Tahoma" panose="020B0604030504040204" pitchFamily="34" charset="0"/>
            </a:endParaRPr>
          </a:p>
        </p:txBody>
      </p:sp>
      <p:sp>
        <p:nvSpPr>
          <p:cNvPr id="19459" name="Rectangle 2">
            <a:extLst>
              <a:ext uri="{FF2B5EF4-FFF2-40B4-BE49-F238E27FC236}">
                <a16:creationId xmlns:a16="http://schemas.microsoft.com/office/drawing/2014/main" id="{2BF6339C-0C15-4F77-8F81-0484E8D7E5D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19460" name="Rectangle 3">
            <a:extLst>
              <a:ext uri="{FF2B5EF4-FFF2-40B4-BE49-F238E27FC236}">
                <a16:creationId xmlns:a16="http://schemas.microsoft.com/office/drawing/2014/main" id="{12321ADD-9E29-43EE-ADC8-D017C94E88C8}"/>
              </a:ext>
            </a:extLst>
          </p:cNvPr>
          <p:cNvSpPr>
            <a:spLocks noGrp="1" noChangeArrowheads="1"/>
          </p:cNvSpPr>
          <p:nvPr>
            <p:ph type="body" idx="1"/>
          </p:nvPr>
        </p:nvSpPr>
        <p:spPr>
          <a:xfrm>
            <a:off x="1752600" y="838200"/>
            <a:ext cx="8902700" cy="5486400"/>
          </a:xfrm>
        </p:spPr>
        <p:txBody>
          <a:bodyPr/>
          <a:lstStyle/>
          <a:p>
            <a:pPr marL="0" indent="0" eaLnBrk="1" hangingPunct="1">
              <a:buNone/>
            </a:pPr>
            <a:r>
              <a:rPr lang="en-US" altLang="zh-TW" dirty="0">
                <a:ea typeface="新細明體" panose="02020500000000000000" pitchFamily="18" charset="-120"/>
              </a:rPr>
              <a:t>Hence, the between-treatments variation, </a:t>
            </a:r>
            <a:r>
              <a:rPr lang="en-US" altLang="zh-TW" b="1" i="1" dirty="0">
                <a:ea typeface="新細明體" panose="02020500000000000000" pitchFamily="18" charset="-120"/>
              </a:rPr>
              <a:t>sum of squares for treatments</a:t>
            </a:r>
            <a:r>
              <a:rPr lang="en-US" altLang="zh-TW" dirty="0">
                <a:ea typeface="新細明體" panose="02020500000000000000" pitchFamily="18" charset="-120"/>
              </a:rPr>
              <a:t>, is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Is SST = 3,738.8 “large enough”?</a:t>
            </a:r>
          </a:p>
        </p:txBody>
      </p:sp>
      <p:sp>
        <p:nvSpPr>
          <p:cNvPr id="19461" name="AutoShape 4">
            <a:extLst>
              <a:ext uri="{FF2B5EF4-FFF2-40B4-BE49-F238E27FC236}">
                <a16:creationId xmlns:a16="http://schemas.microsoft.com/office/drawing/2014/main" id="{76D976C7-2F94-4DB1-BE88-354D7E6AF7C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graphicFrame>
        <p:nvGraphicFramePr>
          <p:cNvPr id="19462" name="Object 3">
            <a:extLst>
              <a:ext uri="{FF2B5EF4-FFF2-40B4-BE49-F238E27FC236}">
                <a16:creationId xmlns:a16="http://schemas.microsoft.com/office/drawing/2014/main" id="{3F903D6C-C6FA-49FB-8E9B-98AB184CF62E}"/>
              </a:ext>
            </a:extLst>
          </p:cNvPr>
          <p:cNvGraphicFramePr>
            <a:graphicFrameLocks noChangeAspect="1"/>
          </p:cNvGraphicFramePr>
          <p:nvPr/>
        </p:nvGraphicFramePr>
        <p:xfrm>
          <a:off x="1611314" y="1981200"/>
          <a:ext cx="8523287" cy="573088"/>
        </p:xfrm>
        <a:graphic>
          <a:graphicData uri="http://schemas.openxmlformats.org/presentationml/2006/ole">
            <mc:AlternateContent xmlns:mc="http://schemas.openxmlformats.org/markup-compatibility/2006">
              <mc:Choice xmlns:v="urn:schemas-microsoft-com:vml" Requires="v">
                <p:oleObj name="Equation" r:id="rId3" imgW="3213100" imgH="215900" progId="Equation.3">
                  <p:embed/>
                </p:oleObj>
              </mc:Choice>
              <mc:Fallback>
                <p:oleObj name="Equation" r:id="rId3" imgW="3213100" imgH="2159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1314" y="1981200"/>
                        <a:ext cx="8523287"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4">
            <a:extLst>
              <a:ext uri="{FF2B5EF4-FFF2-40B4-BE49-F238E27FC236}">
                <a16:creationId xmlns:a16="http://schemas.microsoft.com/office/drawing/2014/main" id="{7EC747BD-2C8C-4D68-B2A4-DCFDAAA0E2D7}"/>
              </a:ext>
            </a:extLst>
          </p:cNvPr>
          <p:cNvGraphicFramePr>
            <a:graphicFrameLocks noChangeAspect="1"/>
          </p:cNvGraphicFramePr>
          <p:nvPr>
            <p:extLst>
              <p:ext uri="{D42A27DB-BD31-4B8C-83A1-F6EECF244321}">
                <p14:modId xmlns:p14="http://schemas.microsoft.com/office/powerpoint/2010/main" val="981160273"/>
              </p:ext>
            </p:extLst>
          </p:nvPr>
        </p:nvGraphicFramePr>
        <p:xfrm>
          <a:off x="1536700" y="2501900"/>
          <a:ext cx="9829800" cy="1801813"/>
        </p:xfrm>
        <a:graphic>
          <a:graphicData uri="http://schemas.openxmlformats.org/presentationml/2006/ole">
            <mc:AlternateContent xmlns:mc="http://schemas.openxmlformats.org/markup-compatibility/2006">
              <mc:Choice xmlns:v="urn:schemas-microsoft-com:vml" Requires="v">
                <p:oleObj name="方程式" r:id="rId5" imgW="3860800" imgH="711200" progId="Equation.3">
                  <p:embed/>
                </p:oleObj>
              </mc:Choice>
              <mc:Fallback>
                <p:oleObj name="方程式" r:id="rId5" imgW="3860800" imgH="71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2501900"/>
                        <a:ext cx="9829800" cy="1801813"/>
                      </a:xfrm>
                      <a:prstGeom prst="rect">
                        <a:avLst/>
                      </a:prstGeom>
                      <a:noFill/>
                      <a:ln>
                        <a:noFill/>
                      </a:ln>
                    </p:spPr>
                  </p:pic>
                </p:oleObj>
              </mc:Fallback>
            </mc:AlternateContent>
          </a:graphicData>
        </a:graphic>
      </p:graphicFrame>
      <p:sp>
        <p:nvSpPr>
          <p:cNvPr id="2" name="文字方塊 1">
            <a:extLst>
              <a:ext uri="{FF2B5EF4-FFF2-40B4-BE49-F238E27FC236}">
                <a16:creationId xmlns:a16="http://schemas.microsoft.com/office/drawing/2014/main" id="{B0FA1874-FEAD-43E1-B689-DDBB5F6E2589}"/>
              </a:ext>
            </a:extLst>
          </p:cNvPr>
          <p:cNvSpPr txBox="1"/>
          <p:nvPr/>
        </p:nvSpPr>
        <p:spPr>
          <a:xfrm>
            <a:off x="3124200" y="4379913"/>
            <a:ext cx="1295400" cy="523220"/>
          </a:xfrm>
          <a:prstGeom prst="rect">
            <a:avLst/>
          </a:prstGeom>
          <a:solidFill>
            <a:srgbClr val="FFFFFF"/>
          </a:solidFill>
        </p:spPr>
        <p:txBody>
          <a:bodyPr wrap="square" rtlCol="0">
            <a:spAutoFit/>
          </a:bodyPr>
          <a:lstStyle/>
          <a:p>
            <a:r>
              <a:rPr lang="en-US" altLang="zh-TW" sz="2800" dirty="0"/>
              <a:t>3741.4</a:t>
            </a:r>
            <a:endParaRPr lang="zh-TW" altLang="en-US" sz="2800" dirty="0"/>
          </a:p>
        </p:txBody>
      </p:sp>
      <p:sp>
        <p:nvSpPr>
          <p:cNvPr id="9" name="文字方塊 8">
            <a:extLst>
              <a:ext uri="{FF2B5EF4-FFF2-40B4-BE49-F238E27FC236}">
                <a16:creationId xmlns:a16="http://schemas.microsoft.com/office/drawing/2014/main" id="{4FD364AA-CC47-45DA-B4CA-2AE775A1E873}"/>
              </a:ext>
            </a:extLst>
          </p:cNvPr>
          <p:cNvSpPr txBox="1"/>
          <p:nvPr/>
        </p:nvSpPr>
        <p:spPr>
          <a:xfrm>
            <a:off x="2209800" y="3832523"/>
            <a:ext cx="1295400" cy="523220"/>
          </a:xfrm>
          <a:prstGeom prst="rect">
            <a:avLst/>
          </a:prstGeom>
          <a:solidFill>
            <a:srgbClr val="FFFFFF"/>
          </a:solidFill>
        </p:spPr>
        <p:txBody>
          <a:bodyPr wrap="square" rtlCol="0">
            <a:spAutoFit/>
          </a:bodyPr>
          <a:lstStyle/>
          <a:p>
            <a:r>
              <a:rPr lang="en-US" altLang="zh-TW" sz="2800" dirty="0"/>
              <a:t>3741.4</a:t>
            </a:r>
            <a:endParaRPr lang="zh-TW" altLang="en-US"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4F746602-29E7-426A-9E53-925881EF58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F3C35404-88F9-434F-8929-4EB7B3056DF5}" type="slidenum">
              <a:rPr lang="en-US" altLang="zh-TW" sz="1200">
                <a:latin typeface="Tahoma" panose="020B0604030504040204" pitchFamily="34" charset="0"/>
              </a:rPr>
              <a:pPr/>
              <a:t>22</a:t>
            </a:fld>
            <a:endParaRPr lang="en-US" altLang="zh-TW" sz="1200">
              <a:latin typeface="Tahoma" panose="020B0604030504040204" pitchFamily="34" charset="0"/>
            </a:endParaRPr>
          </a:p>
        </p:txBody>
      </p:sp>
      <p:sp>
        <p:nvSpPr>
          <p:cNvPr id="20483" name="Rectangle 2">
            <a:extLst>
              <a:ext uri="{FF2B5EF4-FFF2-40B4-BE49-F238E27FC236}">
                <a16:creationId xmlns:a16="http://schemas.microsoft.com/office/drawing/2014/main" id="{B0434429-B17A-474A-B483-BA9594948BE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20484" name="Rectangle 3">
            <a:extLst>
              <a:ext uri="{FF2B5EF4-FFF2-40B4-BE49-F238E27FC236}">
                <a16:creationId xmlns:a16="http://schemas.microsoft.com/office/drawing/2014/main" id="{93E8A108-1618-4CF0-85FD-F8D440A193FA}"/>
              </a:ext>
            </a:extLst>
          </p:cNvPr>
          <p:cNvSpPr>
            <a:spLocks noGrp="1" noChangeArrowheads="1"/>
          </p:cNvSpPr>
          <p:nvPr>
            <p:ph type="body" idx="1"/>
          </p:nvPr>
        </p:nvSpPr>
        <p:spPr>
          <a:xfrm>
            <a:off x="321733" y="914400"/>
            <a:ext cx="10270067" cy="5486400"/>
          </a:xfrm>
        </p:spPr>
        <p:txBody>
          <a:bodyPr/>
          <a:lstStyle/>
          <a:p>
            <a:pPr marL="0" indent="0" eaLnBrk="1" hangingPunct="1">
              <a:buNone/>
            </a:pPr>
            <a:r>
              <a:rPr lang="en-US" altLang="zh-TW" dirty="0">
                <a:ea typeface="新細明體" panose="02020500000000000000" pitchFamily="18" charset="-120"/>
              </a:rPr>
              <a:t>We calculate the sample variances as: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 from these, calculate the within-treatments variation (sum of squares for error) as: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161,871.3</a:t>
            </a:r>
          </a:p>
          <a:p>
            <a:pPr marL="0" indent="0" eaLnBrk="1" hangingPunct="1">
              <a:buNone/>
            </a:pPr>
            <a:r>
              <a:rPr lang="en-US" altLang="zh-TW" dirty="0">
                <a:solidFill>
                  <a:srgbClr val="0000FF"/>
                </a:solidFill>
                <a:ea typeface="新細明體" panose="02020500000000000000" pitchFamily="18" charset="-120"/>
              </a:rPr>
              <a:t>We still need a couple more quantities in order to relate SST and SSE together in a meaningful way…</a:t>
            </a:r>
          </a:p>
        </p:txBody>
      </p:sp>
      <p:sp>
        <p:nvSpPr>
          <p:cNvPr id="20485" name="AutoShape 4">
            <a:extLst>
              <a:ext uri="{FF2B5EF4-FFF2-40B4-BE49-F238E27FC236}">
                <a16:creationId xmlns:a16="http://schemas.microsoft.com/office/drawing/2014/main" id="{43C07D97-2C45-40C9-933B-89A0C75E7324}"/>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graphicFrame>
        <p:nvGraphicFramePr>
          <p:cNvPr id="20486" name="Object 10">
            <a:extLst>
              <a:ext uri="{FF2B5EF4-FFF2-40B4-BE49-F238E27FC236}">
                <a16:creationId xmlns:a16="http://schemas.microsoft.com/office/drawing/2014/main" id="{F03602ED-0537-4002-A1E4-326E0D69CD65}"/>
              </a:ext>
            </a:extLst>
          </p:cNvPr>
          <p:cNvGraphicFramePr>
            <a:graphicFrameLocks noChangeAspect="1"/>
          </p:cNvGraphicFramePr>
          <p:nvPr/>
        </p:nvGraphicFramePr>
        <p:xfrm>
          <a:off x="1828800" y="1524000"/>
          <a:ext cx="7543800" cy="584200"/>
        </p:xfrm>
        <a:graphic>
          <a:graphicData uri="http://schemas.openxmlformats.org/presentationml/2006/ole">
            <mc:AlternateContent xmlns:mc="http://schemas.openxmlformats.org/markup-compatibility/2006">
              <mc:Choice xmlns:v="urn:schemas-microsoft-com:vml" Requires="v">
                <p:oleObj name="Equation" r:id="rId3" imgW="2590800" imgH="215900" progId="Equation.3">
                  <p:embed/>
                </p:oleObj>
              </mc:Choice>
              <mc:Fallback>
                <p:oleObj name="Equation" r:id="rId3" imgW="2590800" imgH="2159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24000"/>
                        <a:ext cx="754380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11">
            <a:extLst>
              <a:ext uri="{FF2B5EF4-FFF2-40B4-BE49-F238E27FC236}">
                <a16:creationId xmlns:a16="http://schemas.microsoft.com/office/drawing/2014/main" id="{B6F3A8ED-2738-4ACD-8384-9F29E6223A3C}"/>
              </a:ext>
            </a:extLst>
          </p:cNvPr>
          <p:cNvGraphicFramePr>
            <a:graphicFrameLocks noChangeAspect="1"/>
          </p:cNvGraphicFramePr>
          <p:nvPr>
            <p:extLst>
              <p:ext uri="{D42A27DB-BD31-4B8C-83A1-F6EECF244321}">
                <p14:modId xmlns:p14="http://schemas.microsoft.com/office/powerpoint/2010/main" val="1968615108"/>
              </p:ext>
            </p:extLst>
          </p:nvPr>
        </p:nvGraphicFramePr>
        <p:xfrm>
          <a:off x="321733" y="4153031"/>
          <a:ext cx="8942387" cy="457200"/>
        </p:xfrm>
        <a:graphic>
          <a:graphicData uri="http://schemas.openxmlformats.org/presentationml/2006/ole">
            <mc:AlternateContent xmlns:mc="http://schemas.openxmlformats.org/markup-compatibility/2006">
              <mc:Choice xmlns:v="urn:schemas-microsoft-com:vml" Requires="v">
                <p:oleObj name="Equation" r:id="rId5" imgW="3721100" imgH="190500" progId="Equation.3">
                  <p:embed/>
                </p:oleObj>
              </mc:Choice>
              <mc:Fallback>
                <p:oleObj name="Equation" r:id="rId5" imgW="3721100" imgH="1905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33" y="4153031"/>
                        <a:ext cx="89423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14">
            <a:extLst>
              <a:ext uri="{FF2B5EF4-FFF2-40B4-BE49-F238E27FC236}">
                <a16:creationId xmlns:a16="http://schemas.microsoft.com/office/drawing/2014/main" id="{0628AD16-42DA-4520-8827-CE38E07BFB5E}"/>
              </a:ext>
            </a:extLst>
          </p:cNvPr>
          <p:cNvGraphicFramePr>
            <a:graphicFrameLocks noChangeAspect="1"/>
          </p:cNvGraphicFramePr>
          <p:nvPr>
            <p:extLst>
              <p:ext uri="{D42A27DB-BD31-4B8C-83A1-F6EECF244321}">
                <p14:modId xmlns:p14="http://schemas.microsoft.com/office/powerpoint/2010/main" val="3783886597"/>
              </p:ext>
            </p:extLst>
          </p:nvPr>
        </p:nvGraphicFramePr>
        <p:xfrm>
          <a:off x="533400" y="3429000"/>
          <a:ext cx="6526213" cy="533400"/>
        </p:xfrm>
        <a:graphic>
          <a:graphicData uri="http://schemas.openxmlformats.org/presentationml/2006/ole">
            <mc:AlternateContent xmlns:mc="http://schemas.openxmlformats.org/markup-compatibility/2006">
              <mc:Choice xmlns:v="urn:schemas-microsoft-com:vml" Requires="v">
                <p:oleObj name="Equation" r:id="rId7" imgW="2641600" imgH="215900" progId="Equation.3">
                  <p:embed/>
                </p:oleObj>
              </mc:Choice>
              <mc:Fallback>
                <p:oleObj name="Equation" r:id="rId7" imgW="2641600" imgH="2159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429000"/>
                        <a:ext cx="6526213"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39CB45CD-C616-4619-A15A-5F7F724AF8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209E311-DC2D-4F12-A30D-B3DDB383AB8A}" type="slidenum">
              <a:rPr lang="en-US" altLang="zh-TW" sz="1200">
                <a:latin typeface="Tahoma" panose="020B0604030504040204" pitchFamily="34" charset="0"/>
              </a:rPr>
              <a:pPr/>
              <a:t>23</a:t>
            </a:fld>
            <a:endParaRPr lang="en-US" altLang="zh-TW" sz="1200">
              <a:latin typeface="Tahoma" panose="020B0604030504040204" pitchFamily="34" charset="0"/>
            </a:endParaRPr>
          </a:p>
        </p:txBody>
      </p:sp>
      <p:sp>
        <p:nvSpPr>
          <p:cNvPr id="21507" name="Rectangle 2">
            <a:extLst>
              <a:ext uri="{FF2B5EF4-FFF2-40B4-BE49-F238E27FC236}">
                <a16:creationId xmlns:a16="http://schemas.microsoft.com/office/drawing/2014/main" id="{8F723EB5-736B-4F0C-95FE-B3C5CCFAD68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Mean Squares</a:t>
            </a:r>
          </a:p>
        </p:txBody>
      </p:sp>
      <p:sp>
        <p:nvSpPr>
          <p:cNvPr id="21508" name="Rectangle 3">
            <a:extLst>
              <a:ext uri="{FF2B5EF4-FFF2-40B4-BE49-F238E27FC236}">
                <a16:creationId xmlns:a16="http://schemas.microsoft.com/office/drawing/2014/main" id="{A4E15F56-9FD1-4E9C-9936-DB777102C725}"/>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The mean square for treatments (MST) is given by:</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The mean square for errors (MSE) is given by:</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And the test statistic:</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is </a:t>
            </a:r>
            <a:r>
              <a:rPr lang="en-US" altLang="zh-TW" b="1">
                <a:solidFill>
                  <a:srgbClr val="0000FF"/>
                </a:solidFill>
                <a:ea typeface="新細明體" panose="02020500000000000000" pitchFamily="18" charset="-120"/>
              </a:rPr>
              <a:t>F-distributed with </a:t>
            </a:r>
            <a:r>
              <a:rPr lang="en-US" altLang="zh-TW" b="1" i="1">
                <a:solidFill>
                  <a:srgbClr val="0000FF"/>
                </a:solidFill>
                <a:ea typeface="新細明體" panose="02020500000000000000" pitchFamily="18" charset="-120"/>
              </a:rPr>
              <a:t>k</a:t>
            </a:r>
            <a:r>
              <a:rPr lang="en-US" altLang="zh-TW" b="1">
                <a:solidFill>
                  <a:srgbClr val="0000FF"/>
                </a:solidFill>
                <a:ea typeface="新細明體" panose="02020500000000000000" pitchFamily="18" charset="-120"/>
              </a:rPr>
              <a:t>–1 and </a:t>
            </a:r>
            <a:r>
              <a:rPr lang="en-US" altLang="zh-TW" b="1" i="1">
                <a:solidFill>
                  <a:srgbClr val="0000FF"/>
                </a:solidFill>
                <a:ea typeface="新細明體" panose="02020500000000000000" pitchFamily="18" charset="-120"/>
              </a:rPr>
              <a:t>n–k</a:t>
            </a:r>
            <a:r>
              <a:rPr lang="en-US" altLang="zh-TW" b="1">
                <a:solidFill>
                  <a:srgbClr val="0000FF"/>
                </a:solidFill>
                <a:ea typeface="新細明體" panose="02020500000000000000" pitchFamily="18" charset="-120"/>
              </a:rPr>
              <a:t> degrees of freedom</a:t>
            </a:r>
            <a:r>
              <a:rPr lang="en-US" altLang="zh-TW">
                <a:ea typeface="新細明體" panose="02020500000000000000" pitchFamily="18" charset="-120"/>
              </a:rPr>
              <a:t>.</a:t>
            </a:r>
          </a:p>
          <a:p>
            <a:pPr marL="0" indent="0" eaLnBrk="1" hangingPunct="1">
              <a:buNone/>
            </a:pPr>
            <a:r>
              <a:rPr lang="en-US" altLang="zh-TW">
                <a:ea typeface="新細明體" panose="02020500000000000000" pitchFamily="18" charset="-120"/>
              </a:rPr>
              <a:t>Aha! We must be close…</a:t>
            </a:r>
            <a:r>
              <a:rPr lang="en-US" altLang="zh-TW" b="1">
                <a:solidFill>
                  <a:srgbClr val="0000FF"/>
                </a:solidFill>
                <a:ea typeface="新細明體" panose="02020500000000000000" pitchFamily="18" charset="-120"/>
              </a:rPr>
              <a:t> </a:t>
            </a:r>
            <a:endParaRPr lang="en-US" altLang="zh-TW">
              <a:ea typeface="新細明體" panose="02020500000000000000" pitchFamily="18" charset="-120"/>
            </a:endParaRPr>
          </a:p>
        </p:txBody>
      </p:sp>
      <p:pic>
        <p:nvPicPr>
          <p:cNvPr id="21509" name="Picture 4">
            <a:extLst>
              <a:ext uri="{FF2B5EF4-FFF2-40B4-BE49-F238E27FC236}">
                <a16:creationId xmlns:a16="http://schemas.microsoft.com/office/drawing/2014/main" id="{6E6BC3B2-1D4A-472E-93BF-060123238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800" y="2209800"/>
            <a:ext cx="1968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5">
            <a:extLst>
              <a:ext uri="{FF2B5EF4-FFF2-40B4-BE49-F238E27FC236}">
                <a16:creationId xmlns:a16="http://schemas.microsoft.com/office/drawing/2014/main" id="{530996EB-9827-47B9-B90B-B2BDDCE34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47800"/>
            <a:ext cx="1752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6">
            <a:extLst>
              <a:ext uri="{FF2B5EF4-FFF2-40B4-BE49-F238E27FC236}">
                <a16:creationId xmlns:a16="http://schemas.microsoft.com/office/drawing/2014/main" id="{6B1F9960-7B47-4EBD-8CFA-0DDC80E52A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352800"/>
            <a:ext cx="14605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D8E9D30A-7D58-4241-B517-BD74485EC2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AB80626-BEBD-494F-BEFD-95C59AE75F53}" type="slidenum">
              <a:rPr lang="en-US" altLang="zh-TW" sz="1200">
                <a:latin typeface="Tahoma" panose="020B0604030504040204" pitchFamily="34" charset="0"/>
              </a:rPr>
              <a:pPr/>
              <a:t>24</a:t>
            </a:fld>
            <a:endParaRPr lang="en-US" altLang="zh-TW" sz="1200">
              <a:latin typeface="Tahoma" panose="020B0604030504040204" pitchFamily="34" charset="0"/>
            </a:endParaRPr>
          </a:p>
        </p:txBody>
      </p:sp>
      <p:sp>
        <p:nvSpPr>
          <p:cNvPr id="22531" name="Rectangle 2">
            <a:extLst>
              <a:ext uri="{FF2B5EF4-FFF2-40B4-BE49-F238E27FC236}">
                <a16:creationId xmlns:a16="http://schemas.microsoft.com/office/drawing/2014/main" id="{8B56D76B-F686-40C8-A975-028B4706ECB2}"/>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14.1</a:t>
            </a:r>
          </a:p>
        </p:txBody>
      </p:sp>
      <p:sp>
        <p:nvSpPr>
          <p:cNvPr id="22532" name="Rectangle 3">
            <a:extLst>
              <a:ext uri="{FF2B5EF4-FFF2-40B4-BE49-F238E27FC236}">
                <a16:creationId xmlns:a16="http://schemas.microsoft.com/office/drawing/2014/main" id="{B4DDD8D4-BE8F-4E5B-BFFE-F50F4B46E121}"/>
              </a:ext>
            </a:extLst>
          </p:cNvPr>
          <p:cNvSpPr>
            <a:spLocks noGrp="1" noChangeArrowheads="1"/>
          </p:cNvSpPr>
          <p:nvPr>
            <p:ph type="body" idx="1"/>
          </p:nvPr>
        </p:nvSpPr>
        <p:spPr>
          <a:xfrm>
            <a:off x="533400" y="838200"/>
            <a:ext cx="10045700" cy="5486400"/>
          </a:xfrm>
        </p:spPr>
        <p:txBody>
          <a:bodyPr/>
          <a:lstStyle/>
          <a:p>
            <a:pPr marL="0" indent="0" eaLnBrk="1" hangingPunct="1">
              <a:buNone/>
            </a:pPr>
            <a:r>
              <a:rPr lang="en-US" altLang="zh-TW" dirty="0">
                <a:ea typeface="新細明體" panose="02020500000000000000" pitchFamily="18" charset="-120"/>
              </a:rPr>
              <a:t>We can calculate the mean squares treatment and mean squares error quantities as: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Giving us our F-statistic of:</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Does F = 2.79 fall into a rejection region or not? What is the p-value?</a:t>
            </a:r>
          </a:p>
        </p:txBody>
      </p:sp>
      <p:sp>
        <p:nvSpPr>
          <p:cNvPr id="22533" name="AutoShape 4">
            <a:extLst>
              <a:ext uri="{FF2B5EF4-FFF2-40B4-BE49-F238E27FC236}">
                <a16:creationId xmlns:a16="http://schemas.microsoft.com/office/drawing/2014/main" id="{34B506C5-627D-4150-8656-F870FCD4E399}"/>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graphicFrame>
        <p:nvGraphicFramePr>
          <p:cNvPr id="22534" name="Object 8">
            <a:extLst>
              <a:ext uri="{FF2B5EF4-FFF2-40B4-BE49-F238E27FC236}">
                <a16:creationId xmlns:a16="http://schemas.microsoft.com/office/drawing/2014/main" id="{C196F73C-4B99-47AB-B716-A418126B4EB2}"/>
              </a:ext>
            </a:extLst>
          </p:cNvPr>
          <p:cNvGraphicFramePr>
            <a:graphicFrameLocks noChangeAspect="1"/>
          </p:cNvGraphicFramePr>
          <p:nvPr/>
        </p:nvGraphicFramePr>
        <p:xfrm>
          <a:off x="1828800" y="1905000"/>
          <a:ext cx="3854450" cy="762000"/>
        </p:xfrm>
        <a:graphic>
          <a:graphicData uri="http://schemas.openxmlformats.org/presentationml/2006/ole">
            <mc:AlternateContent xmlns:mc="http://schemas.openxmlformats.org/markup-compatibility/2006">
              <mc:Choice xmlns:v="urn:schemas-microsoft-com:vml" Requires="v">
                <p:oleObj name="Equation" r:id="rId3" imgW="1782314" imgH="353073" progId="Equation.3">
                  <p:embed/>
                </p:oleObj>
              </mc:Choice>
              <mc:Fallback>
                <p:oleObj name="Equation" r:id="rId3" imgW="1782314" imgH="353073"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905000"/>
                        <a:ext cx="3854450" cy="762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5" name="Object 9">
            <a:extLst>
              <a:ext uri="{FF2B5EF4-FFF2-40B4-BE49-F238E27FC236}">
                <a16:creationId xmlns:a16="http://schemas.microsoft.com/office/drawing/2014/main" id="{587AFC92-B363-471B-831A-A6883260FD68}"/>
              </a:ext>
            </a:extLst>
          </p:cNvPr>
          <p:cNvGraphicFramePr>
            <a:graphicFrameLocks noChangeAspect="1"/>
          </p:cNvGraphicFramePr>
          <p:nvPr>
            <p:extLst>
              <p:ext uri="{D42A27DB-BD31-4B8C-83A1-F6EECF244321}">
                <p14:modId xmlns:p14="http://schemas.microsoft.com/office/powerpoint/2010/main" val="282553339"/>
              </p:ext>
            </p:extLst>
          </p:nvPr>
        </p:nvGraphicFramePr>
        <p:xfrm>
          <a:off x="1905000" y="2771776"/>
          <a:ext cx="3829050" cy="733425"/>
        </p:xfrm>
        <a:graphic>
          <a:graphicData uri="http://schemas.openxmlformats.org/presentationml/2006/ole">
            <mc:AlternateContent xmlns:mc="http://schemas.openxmlformats.org/markup-compatibility/2006">
              <mc:Choice xmlns:v="urn:schemas-microsoft-com:vml" Requires="v">
                <p:oleObj name="Equation" r:id="rId5" imgW="1840692" imgH="353073" progId="Equation.3">
                  <p:embed/>
                </p:oleObj>
              </mc:Choice>
              <mc:Fallback>
                <p:oleObj name="Equation" r:id="rId5" imgW="1840692" imgH="353073"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2771776"/>
                        <a:ext cx="3829050" cy="7334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10">
            <a:extLst>
              <a:ext uri="{FF2B5EF4-FFF2-40B4-BE49-F238E27FC236}">
                <a16:creationId xmlns:a16="http://schemas.microsoft.com/office/drawing/2014/main" id="{C0D6DD49-BCA2-4350-8D55-6586D9EF2963}"/>
              </a:ext>
            </a:extLst>
          </p:cNvPr>
          <p:cNvGraphicFramePr>
            <a:graphicFrameLocks noChangeAspect="1"/>
          </p:cNvGraphicFramePr>
          <p:nvPr/>
        </p:nvGraphicFramePr>
        <p:xfrm>
          <a:off x="1981200" y="4495800"/>
          <a:ext cx="3511550" cy="838200"/>
        </p:xfrm>
        <a:graphic>
          <a:graphicData uri="http://schemas.openxmlformats.org/presentationml/2006/ole">
            <mc:AlternateContent xmlns:mc="http://schemas.openxmlformats.org/markup-compatibility/2006">
              <mc:Choice xmlns:v="urn:schemas-microsoft-com:vml" Requires="v">
                <p:oleObj name="Equation" r:id="rId7" imgW="1477094" imgH="353073" progId="Equation.3">
                  <p:embed/>
                </p:oleObj>
              </mc:Choice>
              <mc:Fallback>
                <p:oleObj name="Equation" r:id="rId7" imgW="1477094" imgH="35307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4495800"/>
                        <a:ext cx="3511550" cy="838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文字方塊 3">
            <a:extLst>
              <a:ext uri="{FF2B5EF4-FFF2-40B4-BE49-F238E27FC236}">
                <a16:creationId xmlns:a16="http://schemas.microsoft.com/office/drawing/2014/main" id="{54E82A77-1F40-41DD-B4B2-779D5CA1559C}"/>
              </a:ext>
            </a:extLst>
          </p:cNvPr>
          <p:cNvSpPr txBox="1"/>
          <p:nvPr/>
        </p:nvSpPr>
        <p:spPr>
          <a:xfrm>
            <a:off x="3581400" y="2695545"/>
            <a:ext cx="1146468" cy="400110"/>
          </a:xfrm>
          <a:prstGeom prst="rect">
            <a:avLst/>
          </a:prstGeom>
          <a:solidFill>
            <a:schemeClr val="bg1"/>
          </a:solidFill>
        </p:spPr>
        <p:txBody>
          <a:bodyPr wrap="none" rtlCol="0">
            <a:spAutoFit/>
          </a:bodyPr>
          <a:lstStyle/>
          <a:p>
            <a:r>
              <a:rPr lang="en-US" altLang="zh-TW" sz="2000" dirty="0"/>
              <a:t>161871.3</a:t>
            </a:r>
            <a:endParaRPr lang="zh-TW" altLang="en-US" sz="2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5849F498-376E-4748-9F1E-9D843FCFCF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F5DEB23-0A23-420F-B6B4-8D98DC6933E8}" type="slidenum">
              <a:rPr lang="en-US" altLang="zh-TW" sz="1200">
                <a:latin typeface="Tahoma" panose="020B0604030504040204" pitchFamily="34" charset="0"/>
              </a:rPr>
              <a:pPr/>
              <a:t>25</a:t>
            </a:fld>
            <a:endParaRPr lang="en-US" altLang="zh-TW" sz="1200">
              <a:latin typeface="Tahoma" panose="020B0604030504040204" pitchFamily="34" charset="0"/>
            </a:endParaRPr>
          </a:p>
        </p:txBody>
      </p:sp>
      <p:sp>
        <p:nvSpPr>
          <p:cNvPr id="23555" name="Rectangle 2">
            <a:extLst>
              <a:ext uri="{FF2B5EF4-FFF2-40B4-BE49-F238E27FC236}">
                <a16:creationId xmlns:a16="http://schemas.microsoft.com/office/drawing/2014/main" id="{633DA427-BF2C-45BB-9780-9C6BBADB512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23556" name="Rectangle 3">
            <a:extLst>
              <a:ext uri="{FF2B5EF4-FFF2-40B4-BE49-F238E27FC236}">
                <a16:creationId xmlns:a16="http://schemas.microsoft.com/office/drawing/2014/main" id="{5A1D77A9-2F7F-4F63-9096-5E14C917460A}"/>
              </a:ext>
            </a:extLst>
          </p:cNvPr>
          <p:cNvSpPr>
            <a:spLocks noGrp="1" noChangeArrowheads="1"/>
          </p:cNvSpPr>
          <p:nvPr>
            <p:ph type="body" idx="1"/>
          </p:nvPr>
        </p:nvSpPr>
        <p:spPr>
          <a:xfrm>
            <a:off x="321733" y="914400"/>
            <a:ext cx="10117667" cy="5486400"/>
          </a:xfrm>
        </p:spPr>
        <p:txBody>
          <a:bodyPr/>
          <a:lstStyle/>
          <a:p>
            <a:pPr marL="0" indent="0" eaLnBrk="1" hangingPunct="1">
              <a:buNone/>
            </a:pPr>
            <a:r>
              <a:rPr lang="en-US" altLang="zh-TW" dirty="0">
                <a:ea typeface="新細明體" panose="02020500000000000000" pitchFamily="18" charset="-120"/>
              </a:rPr>
              <a:t>Since the purpose of calculating the F-statistic is to determine whether the value of SST is </a:t>
            </a:r>
            <a:r>
              <a:rPr lang="en-US" altLang="zh-TW" b="1" i="1" dirty="0">
                <a:solidFill>
                  <a:srgbClr val="FF0000"/>
                </a:solidFill>
                <a:ea typeface="新細明體" panose="02020500000000000000" pitchFamily="18" charset="-120"/>
              </a:rPr>
              <a:t>large enough</a:t>
            </a:r>
            <a:r>
              <a:rPr lang="en-US" altLang="zh-TW" dirty="0">
                <a:ea typeface="新細明體" panose="02020500000000000000" pitchFamily="18" charset="-120"/>
              </a:rPr>
              <a:t> to reject the null hypothesis, if SST is </a:t>
            </a:r>
            <a:r>
              <a:rPr lang="en-US" altLang="zh-TW" b="1" dirty="0">
                <a:ea typeface="新細明體" panose="02020500000000000000" pitchFamily="18" charset="-120"/>
              </a:rPr>
              <a:t>large</a:t>
            </a:r>
            <a:r>
              <a:rPr lang="en-US" altLang="zh-TW" dirty="0">
                <a:ea typeface="新細明體" panose="02020500000000000000" pitchFamily="18" charset="-120"/>
              </a:rPr>
              <a:t>, F will be large.</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P-value = P(F &gt; </a:t>
            </a:r>
            <a:r>
              <a:rPr lang="en-US" altLang="zh-TW" dirty="0" err="1">
                <a:ea typeface="新細明體" panose="02020500000000000000" pitchFamily="18" charset="-120"/>
              </a:rPr>
              <a:t>F</a:t>
            </a:r>
            <a:r>
              <a:rPr lang="en-US" altLang="zh-TW" baseline="-25000" dirty="0" err="1">
                <a:ea typeface="新細明體" panose="02020500000000000000" pitchFamily="18" charset="-120"/>
              </a:rPr>
              <a:t>stat</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p:txBody>
      </p:sp>
      <p:sp>
        <p:nvSpPr>
          <p:cNvPr id="23557" name="AutoShape 4">
            <a:extLst>
              <a:ext uri="{FF2B5EF4-FFF2-40B4-BE49-F238E27FC236}">
                <a16:creationId xmlns:a16="http://schemas.microsoft.com/office/drawing/2014/main" id="{DC89D618-21D0-4878-8288-989A99575985}"/>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INTERPRET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FC21CCFE-1B5E-47E5-AE76-BD85642E35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57661B0-D61A-4140-B6C3-8A86A0606A45}" type="slidenum">
              <a:rPr lang="en-US" altLang="zh-TW" sz="1200">
                <a:latin typeface="Tahoma" panose="020B0604030504040204" pitchFamily="34" charset="0"/>
              </a:rPr>
              <a:pPr/>
              <a:t>26</a:t>
            </a:fld>
            <a:endParaRPr lang="en-US" altLang="zh-TW" sz="1200">
              <a:latin typeface="Tahoma" panose="020B0604030504040204" pitchFamily="34" charset="0"/>
            </a:endParaRPr>
          </a:p>
        </p:txBody>
      </p:sp>
      <p:sp>
        <p:nvSpPr>
          <p:cNvPr id="24579" name="Rectangle 2">
            <a:extLst>
              <a:ext uri="{FF2B5EF4-FFF2-40B4-BE49-F238E27FC236}">
                <a16:creationId xmlns:a16="http://schemas.microsoft.com/office/drawing/2014/main" id="{ECC4FF61-56CA-4A03-BA1A-7CB41A54836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24580" name="AutoShape 4">
            <a:extLst>
              <a:ext uri="{FF2B5EF4-FFF2-40B4-BE49-F238E27FC236}">
                <a16:creationId xmlns:a16="http://schemas.microsoft.com/office/drawing/2014/main" id="{BD84873A-2500-4B69-9FE3-A527152D5FF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pic>
        <p:nvPicPr>
          <p:cNvPr id="24581" name="Picture 16">
            <a:extLst>
              <a:ext uri="{FF2B5EF4-FFF2-40B4-BE49-F238E27FC236}">
                <a16:creationId xmlns:a16="http://schemas.microsoft.com/office/drawing/2014/main" id="{0AAF1066-4A09-481E-94CA-DC9B2B6F6CB8}"/>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550988" y="838200"/>
            <a:ext cx="8964612" cy="4419600"/>
          </a:xfr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C9B827DC-E647-46CA-B1D0-F48F1DFB95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4AD46D9-5590-4F47-81A1-B5AFF1AD4A5C}" type="slidenum">
              <a:rPr lang="en-US" altLang="zh-TW" sz="1200">
                <a:latin typeface="Tahoma" panose="020B0604030504040204" pitchFamily="34" charset="0"/>
              </a:rPr>
              <a:pPr/>
              <a:t>27</a:t>
            </a:fld>
            <a:endParaRPr lang="en-US" altLang="zh-TW" sz="1200">
              <a:latin typeface="Tahoma" panose="020B0604030504040204" pitchFamily="34" charset="0"/>
            </a:endParaRPr>
          </a:p>
        </p:txBody>
      </p:sp>
      <p:sp>
        <p:nvSpPr>
          <p:cNvPr id="25603" name="Rectangle 2">
            <a:extLst>
              <a:ext uri="{FF2B5EF4-FFF2-40B4-BE49-F238E27FC236}">
                <a16:creationId xmlns:a16="http://schemas.microsoft.com/office/drawing/2014/main" id="{C62CFE6F-DAA8-44B1-A77A-8BBE2AB7ED2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14.1</a:t>
            </a:r>
          </a:p>
        </p:txBody>
      </p:sp>
      <p:sp>
        <p:nvSpPr>
          <p:cNvPr id="25604" name="Rectangle 3">
            <a:extLst>
              <a:ext uri="{FF2B5EF4-FFF2-40B4-BE49-F238E27FC236}">
                <a16:creationId xmlns:a16="http://schemas.microsoft.com/office/drawing/2014/main" id="{9541C9C7-99D4-4931-9CA7-37B247742979}"/>
              </a:ext>
            </a:extLst>
          </p:cNvPr>
          <p:cNvSpPr>
            <a:spLocks noGrp="1" noChangeArrowheads="1"/>
          </p:cNvSpPr>
          <p:nvPr>
            <p:ph type="body" idx="1"/>
          </p:nvPr>
        </p:nvSpPr>
        <p:spPr>
          <a:xfrm>
            <a:off x="457200" y="838200"/>
            <a:ext cx="10058400" cy="5486400"/>
          </a:xfrm>
        </p:spPr>
        <p:txBody>
          <a:bodyPr/>
          <a:lstStyle/>
          <a:p>
            <a:pPr marL="0" indent="0" eaLnBrk="1" hangingPunct="1">
              <a:buNone/>
            </a:pPr>
            <a:r>
              <a:rPr lang="en-US" altLang="zh-TW" dirty="0">
                <a:ea typeface="新細明體" panose="02020500000000000000" pitchFamily="18" charset="-120"/>
              </a:rPr>
              <a:t>Since the p-value is .0405, which is small we reject the null hypothesis (H</a:t>
            </a:r>
            <a:r>
              <a:rPr lang="en-US" altLang="zh-TW" baseline="-25000" dirty="0">
                <a:ea typeface="新細明體" panose="02020500000000000000" pitchFamily="18" charset="-120"/>
              </a:rPr>
              <a:t>0</a:t>
            </a: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 µ</a:t>
            </a:r>
            <a:r>
              <a:rPr lang="en-US" altLang="zh-TW" baseline="-25000" dirty="0">
                <a:ea typeface="新細明體" panose="02020500000000000000" pitchFamily="18" charset="-120"/>
              </a:rPr>
              <a:t>3</a:t>
            </a:r>
            <a:r>
              <a:rPr lang="en-US" altLang="zh-TW" dirty="0">
                <a:ea typeface="新細明體" panose="02020500000000000000" pitchFamily="18" charset="-120"/>
              </a:rPr>
              <a:t> = µ</a:t>
            </a:r>
            <a:r>
              <a:rPr lang="en-US" altLang="zh-TW" baseline="-25000" dirty="0">
                <a:ea typeface="新細明體" panose="02020500000000000000" pitchFamily="18" charset="-120"/>
              </a:rPr>
              <a:t>4</a:t>
            </a:r>
            <a:r>
              <a:rPr lang="en-US" altLang="zh-TW" dirty="0">
                <a:ea typeface="新細明體" panose="02020500000000000000" pitchFamily="18" charset="-120"/>
              </a:rPr>
              <a:t>)</a:t>
            </a:r>
            <a:r>
              <a:rPr lang="en-US" altLang="zh-TW" i="1" dirty="0">
                <a:ea typeface="新細明體" panose="02020500000000000000" pitchFamily="18" charset="-120"/>
              </a:rPr>
              <a:t> </a:t>
            </a:r>
            <a:r>
              <a:rPr lang="en-US" altLang="zh-TW" b="1" i="1" dirty="0">
                <a:solidFill>
                  <a:srgbClr val="FF0000"/>
                </a:solidFill>
                <a:ea typeface="新細明體" panose="02020500000000000000" pitchFamily="18" charset="-120"/>
              </a:rPr>
              <a:t>in favor of the alternative hypothesis</a:t>
            </a:r>
            <a:r>
              <a:rPr lang="en-US" altLang="zh-TW" i="1" dirty="0">
                <a:ea typeface="新細明體" panose="02020500000000000000" pitchFamily="18" charset="-120"/>
              </a:rPr>
              <a:t> (</a:t>
            </a:r>
            <a:r>
              <a:rPr lang="en-US" altLang="zh-TW" dirty="0">
                <a:ea typeface="新細明體" panose="02020500000000000000" pitchFamily="18" charset="-120"/>
              </a:rPr>
              <a:t>H</a:t>
            </a:r>
            <a:r>
              <a:rPr lang="en-US" altLang="zh-TW" baseline="-25000" dirty="0">
                <a:ea typeface="新細明體" panose="02020500000000000000" pitchFamily="18" charset="-120"/>
              </a:rPr>
              <a:t>1</a:t>
            </a:r>
            <a:r>
              <a:rPr lang="en-US" altLang="zh-TW" dirty="0">
                <a:ea typeface="新細明體" panose="02020500000000000000" pitchFamily="18" charset="-120"/>
              </a:rPr>
              <a:t>: at least two population means differ).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That is: there is enough evidence to infer that the mean percentages of assets invested in the stock market differ between the four age categories.</a:t>
            </a:r>
          </a:p>
          <a:p>
            <a:pPr marL="0" indent="0" eaLnBrk="1" hangingPunct="1">
              <a:buNone/>
            </a:pPr>
            <a:r>
              <a:rPr lang="en-US" altLang="zh-TW" dirty="0">
                <a:ea typeface="新細明體" panose="02020500000000000000" pitchFamily="18" charset="-120"/>
              </a:rPr>
              <a:t>- Remember that we don’t know exactly which two populations differ from the one-way ANOVA</a:t>
            </a:r>
          </a:p>
        </p:txBody>
      </p:sp>
      <p:sp>
        <p:nvSpPr>
          <p:cNvPr id="25605" name="AutoShape 4">
            <a:extLst>
              <a:ext uri="{FF2B5EF4-FFF2-40B4-BE49-F238E27FC236}">
                <a16:creationId xmlns:a16="http://schemas.microsoft.com/office/drawing/2014/main" id="{D5B289AB-584D-4EA2-83FE-C4133F38EAE1}"/>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INTERPRET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dirty="0">
                <a:latin typeface="Tahoma" panose="020B0604030504040204" pitchFamily="34" charset="0"/>
              </a:rPr>
              <a:t>14.</a:t>
            </a:r>
            <a:fld id="{07634BB4-C80B-443A-9CB9-3C3DDE918B34}" type="slidenum">
              <a:rPr lang="en-US" altLang="zh-TW" sz="1200">
                <a:latin typeface="Tahoma" panose="020B0604030504040204" pitchFamily="34" charset="0"/>
              </a:rPr>
              <a:pPr/>
              <a:t>28</a:t>
            </a:fld>
            <a:endParaRPr lang="en-US" altLang="zh-TW" sz="1200" dirty="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Exercise 14-A</a:t>
            </a:r>
          </a:p>
        </p:txBody>
      </p:sp>
      <mc:AlternateContent xmlns:mc="http://schemas.openxmlformats.org/markup-compatibility/2006" xmlns:a14="http://schemas.microsoft.com/office/drawing/2010/main">
        <mc:Choice Requires="a14">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381000" y="838200"/>
                <a:ext cx="10134600" cy="5486400"/>
              </a:xfrm>
            </p:spPr>
            <p:txBody>
              <a:bodyPr/>
              <a:lstStyle/>
              <a:p>
                <a:pPr marL="0" indent="0" eaLnBrk="1" hangingPunct="1">
                  <a:buNone/>
                </a:pPr>
                <a:r>
                  <a:rPr lang="en-US" altLang="zh-TW" dirty="0">
                    <a:ea typeface="新細明體" panose="02020500000000000000" pitchFamily="18" charset="-120"/>
                  </a:rPr>
                  <a:t>A consumer organization was concerned about the difference between the advertised sizes of containers and actual amount of product.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a preliminary study, five packages of three different brands of margarine that are supposed to contain 500ml were measured. The differences from 500ml are listed.</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Do these data provide sufficient evidence to conclude that difference exist between the three brands? (Use </a:t>
                </a:r>
                <a14:m>
                  <m:oMath xmlns:m="http://schemas.openxmlformats.org/officeDocument/2006/math">
                    <m:r>
                      <a:rPr lang="en-US" altLang="zh-TW" b="0" i="1" smtClean="0">
                        <a:latin typeface="Cambria Math" panose="02040503050406030204" pitchFamily="18" charset="0"/>
                        <a:ea typeface="新細明體" panose="02020500000000000000" pitchFamily="18" charset="-120"/>
                      </a:rPr>
                      <m:t>𝛼</m:t>
                    </m:r>
                    <m:r>
                      <a:rPr lang="en-US" altLang="zh-TW" b="0" i="1" smtClean="0">
                        <a:latin typeface="Cambria Math" panose="02040503050406030204" pitchFamily="18" charset="0"/>
                        <a:ea typeface="新細明體" panose="02020500000000000000" pitchFamily="18" charset="-120"/>
                      </a:rPr>
                      <m:t>=0.05.</m:t>
                    </m:r>
                  </m:oMath>
                </a14:m>
                <a:r>
                  <a:rPr lang="en-US" altLang="zh-TW" dirty="0">
                    <a:ea typeface="新細明體" panose="02020500000000000000" pitchFamily="18" charset="-120"/>
                  </a:rPr>
                  <a:t>)</a:t>
                </a:r>
              </a:p>
            </p:txBody>
          </p:sp>
        </mc:Choice>
        <mc:Fallback xmlns="">
          <p:sp>
            <p:nvSpPr>
              <p:cNvPr id="27652" name="Rectangle 3">
                <a:extLst>
                  <a:ext uri="{FF2B5EF4-FFF2-40B4-BE49-F238E27FC236}">
                    <a16:creationId xmlns:a16="http://schemas.microsoft.com/office/drawing/2014/main" id="{177CBA29-0650-4B7B-BA66-943A4127397D}"/>
                  </a:ext>
                </a:extLst>
              </p:cNvPr>
              <p:cNvSpPr>
                <a:spLocks noGrp="1" noRot="1" noChangeAspect="1" noMove="1" noResize="1" noEditPoints="1" noAdjustHandles="1" noChangeArrowheads="1" noChangeShapeType="1" noTextEdit="1"/>
              </p:cNvSpPr>
              <p:nvPr>
                <p:ph type="body" idx="1"/>
              </p:nvPr>
            </p:nvSpPr>
            <p:spPr>
              <a:xfrm>
                <a:off x="381000" y="838200"/>
                <a:ext cx="10134600" cy="5486400"/>
              </a:xfrm>
              <a:blipFill>
                <a:blip r:embed="rId3"/>
                <a:stretch>
                  <a:fillRect l="-1264" t="-1222" r="-301"/>
                </a:stretch>
              </a:blipFill>
            </p:spPr>
            <p:txBody>
              <a:bodyPr/>
              <a:lstStyle/>
              <a:p>
                <a:r>
                  <a:rPr lang="zh-TW"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7634BB4-C80B-443A-9CB9-3C3DDE918B34}" type="slidenum">
              <a:rPr lang="en-US" altLang="zh-TW" sz="1200">
                <a:latin typeface="Tahoma" panose="020B0604030504040204" pitchFamily="34" charset="0"/>
              </a:rPr>
              <a:pPr/>
              <a:t>29</a:t>
            </a:fld>
            <a:endParaRPr lang="en-US" altLang="zh-TW" sz="120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1612900" y="838200"/>
            <a:ext cx="8902700" cy="5486400"/>
          </a:xfrm>
        </p:spPr>
        <p:txBody>
          <a:bodyPr/>
          <a:lstStyle/>
          <a:p>
            <a:pPr marL="0" indent="0" eaLnBrk="1" hangingPunct="1">
              <a:buNone/>
            </a:pPr>
            <a:r>
              <a:rPr lang="en-US" altLang="zh-TW">
                <a:ea typeface="新細明體" panose="02020500000000000000" pitchFamily="18" charset="-120"/>
              </a:rPr>
              <a:t>The data for the three brands are listed below.</a:t>
            </a:r>
          </a:p>
        </p:txBody>
      </p:sp>
      <p:graphicFrame>
        <p:nvGraphicFramePr>
          <p:cNvPr id="2" name="表格 1">
            <a:extLst>
              <a:ext uri="{FF2B5EF4-FFF2-40B4-BE49-F238E27FC236}">
                <a16:creationId xmlns:a16="http://schemas.microsoft.com/office/drawing/2014/main" id="{0217CD47-86DD-4E76-801A-8B90FA9BBA61}"/>
              </a:ext>
            </a:extLst>
          </p:cNvPr>
          <p:cNvGraphicFramePr>
            <a:graphicFrameLocks noGrp="1"/>
          </p:cNvGraphicFramePr>
          <p:nvPr/>
        </p:nvGraphicFramePr>
        <p:xfrm>
          <a:off x="3016250" y="1828800"/>
          <a:ext cx="6096000" cy="2743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0061107"/>
                    </a:ext>
                  </a:extLst>
                </a:gridCol>
                <a:gridCol w="2032000">
                  <a:extLst>
                    <a:ext uri="{9D8B030D-6E8A-4147-A177-3AD203B41FA5}">
                      <a16:colId xmlns:a16="http://schemas.microsoft.com/office/drawing/2014/main" val="970635580"/>
                    </a:ext>
                  </a:extLst>
                </a:gridCol>
                <a:gridCol w="2032000">
                  <a:extLst>
                    <a:ext uri="{9D8B030D-6E8A-4147-A177-3AD203B41FA5}">
                      <a16:colId xmlns:a16="http://schemas.microsoft.com/office/drawing/2014/main" val="3175444982"/>
                    </a:ext>
                  </a:extLst>
                </a:gridCol>
              </a:tblGrid>
              <a:tr h="370840">
                <a:tc>
                  <a:txBody>
                    <a:bodyPr/>
                    <a:lstStyle/>
                    <a:p>
                      <a:pPr algn="ctr"/>
                      <a:r>
                        <a:rPr lang="en-US" sz="2400" dirty="0">
                          <a:solidFill>
                            <a:schemeClr val="tx1"/>
                          </a:solidFill>
                        </a:rPr>
                        <a:t>Brand 1</a:t>
                      </a: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Brand 2</a:t>
                      </a:r>
                    </a:p>
                  </a:txBody>
                  <a:tcPr>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solidFill>
                            <a:schemeClr val="tx1"/>
                          </a:solidFill>
                        </a:rPr>
                        <a:t>Brand 3</a:t>
                      </a:r>
                    </a:p>
                  </a:txBody>
                  <a:tcPr>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047860"/>
                  </a:ext>
                </a:extLst>
              </a:tr>
              <a:tr h="370840">
                <a:tc>
                  <a:txBody>
                    <a:bodyPr/>
                    <a:lstStyle/>
                    <a:p>
                      <a:pPr algn="ctr"/>
                      <a:r>
                        <a:rPr lang="en-US" sz="2400" dirty="0">
                          <a:solidFill>
                            <a:schemeClr val="tx1"/>
                          </a:solidFill>
                        </a:rPr>
                        <a:t>1</a:t>
                      </a:r>
                    </a:p>
                  </a:txBody>
                  <a:tcPr>
                    <a:lnT w="1905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solidFill>
                            <a:schemeClr val="tx1"/>
                          </a:solidFill>
                        </a:rPr>
                        <a:t>2</a:t>
                      </a:r>
                    </a:p>
                  </a:txBody>
                  <a:tcPr>
                    <a:lnT w="19050" cap="flat" cmpd="sng" algn="ctr">
                      <a:solidFill>
                        <a:schemeClr val="tx1"/>
                      </a:solidFill>
                      <a:prstDash val="solid"/>
                      <a:round/>
                      <a:headEnd type="none" w="med" len="med"/>
                      <a:tailEnd type="none" w="med" len="med"/>
                    </a:lnT>
                    <a:solidFill>
                      <a:schemeClr val="bg1"/>
                    </a:solidFill>
                  </a:tcPr>
                </a:tc>
                <a:tc>
                  <a:txBody>
                    <a:bodyPr/>
                    <a:lstStyle/>
                    <a:p>
                      <a:pPr algn="ctr"/>
                      <a:r>
                        <a:rPr lang="en-US" sz="2400" dirty="0">
                          <a:solidFill>
                            <a:schemeClr val="tx1"/>
                          </a:solidFill>
                        </a:rPr>
                        <a:t>4</a:t>
                      </a:r>
                    </a:p>
                  </a:txBody>
                  <a:tcP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63414672"/>
                  </a:ext>
                </a:extLst>
              </a:tr>
              <a:tr h="370840">
                <a:tc>
                  <a:txBody>
                    <a:bodyPr/>
                    <a:lstStyle/>
                    <a:p>
                      <a:pPr algn="ctr"/>
                      <a:r>
                        <a:rPr lang="en-US" sz="2400" dirty="0">
                          <a:solidFill>
                            <a:schemeClr val="tx1"/>
                          </a:solidFill>
                        </a:rPr>
                        <a:t>3</a:t>
                      </a:r>
                    </a:p>
                  </a:txBody>
                  <a:tcPr>
                    <a:solidFill>
                      <a:schemeClr val="bg1"/>
                    </a:solidFill>
                  </a:tcPr>
                </a:tc>
                <a:tc>
                  <a:txBody>
                    <a:bodyPr/>
                    <a:lstStyle/>
                    <a:p>
                      <a:pPr algn="ctr"/>
                      <a:r>
                        <a:rPr lang="en-US" sz="2400" dirty="0">
                          <a:solidFill>
                            <a:schemeClr val="tx1"/>
                          </a:solidFill>
                        </a:rPr>
                        <a:t>4</a:t>
                      </a:r>
                    </a:p>
                  </a:txBody>
                  <a:tcPr>
                    <a:solidFill>
                      <a:schemeClr val="bg1"/>
                    </a:solidFill>
                  </a:tcPr>
                </a:tc>
                <a:tc>
                  <a:txBody>
                    <a:bodyPr/>
                    <a:lstStyle/>
                    <a:p>
                      <a:pPr algn="ctr"/>
                      <a:r>
                        <a:rPr lang="en-US" sz="2400" dirty="0">
                          <a:solidFill>
                            <a:schemeClr val="tx1"/>
                          </a:solidFill>
                        </a:rPr>
                        <a:t>2</a:t>
                      </a:r>
                    </a:p>
                  </a:txBody>
                  <a:tcPr>
                    <a:solidFill>
                      <a:schemeClr val="bg1"/>
                    </a:solidFill>
                  </a:tcPr>
                </a:tc>
                <a:extLst>
                  <a:ext uri="{0D108BD9-81ED-4DB2-BD59-A6C34878D82A}">
                    <a16:rowId xmlns:a16="http://schemas.microsoft.com/office/drawing/2014/main" val="2379611363"/>
                  </a:ext>
                </a:extLst>
              </a:tr>
              <a:tr h="370840">
                <a:tc>
                  <a:txBody>
                    <a:bodyPr/>
                    <a:lstStyle/>
                    <a:p>
                      <a:pPr algn="ctr"/>
                      <a:r>
                        <a:rPr lang="en-US" sz="2400" dirty="0">
                          <a:solidFill>
                            <a:schemeClr val="tx1"/>
                          </a:solidFill>
                        </a:rPr>
                        <a:t>3</a:t>
                      </a:r>
                    </a:p>
                  </a:txBody>
                  <a:tcPr>
                    <a:solidFill>
                      <a:schemeClr val="bg1"/>
                    </a:solidFill>
                  </a:tcPr>
                </a:tc>
                <a:tc>
                  <a:txBody>
                    <a:bodyPr/>
                    <a:lstStyle/>
                    <a:p>
                      <a:pPr algn="ctr"/>
                      <a:r>
                        <a:rPr lang="en-US" sz="2400" dirty="0">
                          <a:solidFill>
                            <a:schemeClr val="tx1"/>
                          </a:solidFill>
                        </a:rPr>
                        <a:t>4</a:t>
                      </a:r>
                    </a:p>
                  </a:txBody>
                  <a:tcPr>
                    <a:solidFill>
                      <a:schemeClr val="bg1"/>
                    </a:solidFill>
                  </a:tcPr>
                </a:tc>
                <a:tc>
                  <a:txBody>
                    <a:bodyPr/>
                    <a:lstStyle/>
                    <a:p>
                      <a:pPr algn="ctr"/>
                      <a:r>
                        <a:rPr lang="en-US" sz="2400" dirty="0">
                          <a:solidFill>
                            <a:schemeClr val="tx1"/>
                          </a:solidFill>
                        </a:rPr>
                        <a:t>4</a:t>
                      </a:r>
                    </a:p>
                  </a:txBody>
                  <a:tcPr>
                    <a:solidFill>
                      <a:schemeClr val="bg1"/>
                    </a:solidFill>
                  </a:tcPr>
                </a:tc>
                <a:extLst>
                  <a:ext uri="{0D108BD9-81ED-4DB2-BD59-A6C34878D82A}">
                    <a16:rowId xmlns:a16="http://schemas.microsoft.com/office/drawing/2014/main" val="2759807986"/>
                  </a:ext>
                </a:extLst>
              </a:tr>
              <a:tr h="370840">
                <a:tc>
                  <a:txBody>
                    <a:bodyPr/>
                    <a:lstStyle/>
                    <a:p>
                      <a:pPr algn="ctr"/>
                      <a:r>
                        <a:rPr lang="en-US" sz="2400" dirty="0">
                          <a:solidFill>
                            <a:schemeClr val="tx1"/>
                          </a:solidFill>
                        </a:rPr>
                        <a:t>0</a:t>
                      </a:r>
                    </a:p>
                  </a:txBody>
                  <a:tcPr>
                    <a:solidFill>
                      <a:schemeClr val="bg1"/>
                    </a:solidFill>
                  </a:tcPr>
                </a:tc>
                <a:tc>
                  <a:txBody>
                    <a:bodyPr/>
                    <a:lstStyle/>
                    <a:p>
                      <a:pPr algn="ctr"/>
                      <a:r>
                        <a:rPr lang="en-US" sz="2400" dirty="0">
                          <a:solidFill>
                            <a:schemeClr val="tx1"/>
                          </a:solidFill>
                        </a:rPr>
                        <a:t>5</a:t>
                      </a:r>
                    </a:p>
                  </a:txBody>
                  <a:tcPr>
                    <a:solidFill>
                      <a:schemeClr val="bg1"/>
                    </a:solidFill>
                  </a:tcPr>
                </a:tc>
                <a:tc>
                  <a:txBody>
                    <a:bodyPr/>
                    <a:lstStyle/>
                    <a:p>
                      <a:pPr algn="ctr"/>
                      <a:r>
                        <a:rPr lang="en-US" sz="2400" dirty="0">
                          <a:solidFill>
                            <a:schemeClr val="tx1"/>
                          </a:solidFill>
                        </a:rPr>
                        <a:t>2</a:t>
                      </a:r>
                    </a:p>
                  </a:txBody>
                  <a:tcPr>
                    <a:solidFill>
                      <a:schemeClr val="bg1"/>
                    </a:solidFill>
                  </a:tcPr>
                </a:tc>
                <a:extLst>
                  <a:ext uri="{0D108BD9-81ED-4DB2-BD59-A6C34878D82A}">
                    <a16:rowId xmlns:a16="http://schemas.microsoft.com/office/drawing/2014/main" val="1286842825"/>
                  </a:ext>
                </a:extLst>
              </a:tr>
              <a:tr h="370840">
                <a:tc>
                  <a:txBody>
                    <a:bodyPr/>
                    <a:lstStyle/>
                    <a:p>
                      <a:pPr algn="ctr"/>
                      <a:r>
                        <a:rPr lang="en-US" sz="2400" dirty="0">
                          <a:solidFill>
                            <a:schemeClr val="tx1"/>
                          </a:solidFill>
                        </a:rPr>
                        <a:t>3</a:t>
                      </a:r>
                    </a:p>
                  </a:txBody>
                  <a:tcPr>
                    <a:solidFill>
                      <a:schemeClr val="bg1"/>
                    </a:solidFill>
                  </a:tcPr>
                </a:tc>
                <a:tc>
                  <a:txBody>
                    <a:bodyPr/>
                    <a:lstStyle/>
                    <a:p>
                      <a:pPr algn="ctr"/>
                      <a:r>
                        <a:rPr lang="en-US" sz="2400" dirty="0">
                          <a:solidFill>
                            <a:schemeClr val="tx1"/>
                          </a:solidFill>
                        </a:rPr>
                        <a:t>0</a:t>
                      </a:r>
                    </a:p>
                  </a:txBody>
                  <a:tcPr>
                    <a:solidFill>
                      <a:schemeClr val="bg1"/>
                    </a:solidFill>
                  </a:tcPr>
                </a:tc>
                <a:tc>
                  <a:txBody>
                    <a:bodyPr/>
                    <a:lstStyle/>
                    <a:p>
                      <a:pPr algn="ctr"/>
                      <a:r>
                        <a:rPr lang="en-US" sz="2400" dirty="0">
                          <a:solidFill>
                            <a:schemeClr val="tx1"/>
                          </a:solidFill>
                        </a:rPr>
                        <a:t>2</a:t>
                      </a:r>
                    </a:p>
                  </a:txBody>
                  <a:tcPr>
                    <a:solidFill>
                      <a:schemeClr val="bg1"/>
                    </a:solidFill>
                  </a:tcPr>
                </a:tc>
                <a:extLst>
                  <a:ext uri="{0D108BD9-81ED-4DB2-BD59-A6C34878D82A}">
                    <a16:rowId xmlns:a16="http://schemas.microsoft.com/office/drawing/2014/main" val="1072938905"/>
                  </a:ext>
                </a:extLst>
              </a:tr>
            </a:tbl>
          </a:graphicData>
        </a:graphic>
      </p:graphicFrame>
    </p:spTree>
    <p:custDataLst>
      <p:tags r:id="rId1"/>
    </p:custDataLst>
    <p:extLst>
      <p:ext uri="{BB962C8B-B14F-4D97-AF65-F5344CB8AC3E}">
        <p14:creationId xmlns:p14="http://schemas.microsoft.com/office/powerpoint/2010/main" val="185336852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1BE4-7706-EAAF-1C5F-5AC416DDD125}"/>
              </a:ext>
            </a:extLst>
          </p:cNvPr>
          <p:cNvSpPr>
            <a:spLocks noGrp="1"/>
          </p:cNvSpPr>
          <p:nvPr>
            <p:ph type="title"/>
          </p:nvPr>
        </p:nvSpPr>
        <p:spPr/>
        <p:txBody>
          <a:bodyPr/>
          <a:lstStyle/>
          <a:p>
            <a:r>
              <a:rPr lang="en-TW" dirty="0"/>
              <a:t>Recap</a:t>
            </a:r>
          </a:p>
        </p:txBody>
      </p:sp>
      <p:sp>
        <p:nvSpPr>
          <p:cNvPr id="3" name="Content Placeholder 2">
            <a:extLst>
              <a:ext uri="{FF2B5EF4-FFF2-40B4-BE49-F238E27FC236}">
                <a16:creationId xmlns:a16="http://schemas.microsoft.com/office/drawing/2014/main" id="{97125481-08C4-AFBB-BA0A-E7EC83993472}"/>
              </a:ext>
            </a:extLst>
          </p:cNvPr>
          <p:cNvSpPr>
            <a:spLocks noGrp="1"/>
          </p:cNvSpPr>
          <p:nvPr>
            <p:ph idx="1"/>
          </p:nvPr>
        </p:nvSpPr>
        <p:spPr/>
        <p:txBody>
          <a:bodyPr/>
          <a:lstStyle/>
          <a:p>
            <a:pPr marL="0" indent="0" eaLnBrk="1" hangingPunct="1">
              <a:buNone/>
            </a:pPr>
            <a:r>
              <a:rPr lang="en-US" altLang="zh-TW" dirty="0">
                <a:ea typeface="新細明體" panose="02020500000000000000" pitchFamily="18" charset="-120"/>
              </a:rPr>
              <a:t>When we are looking at </a:t>
            </a:r>
            <a:r>
              <a:rPr lang="en-US" altLang="zh-TW" b="1" i="1" dirty="0">
                <a:solidFill>
                  <a:srgbClr val="0000FF"/>
                </a:solidFill>
                <a:ea typeface="新細明體" panose="02020500000000000000" pitchFamily="18" charset="-120"/>
              </a:rPr>
              <a:t>two populations</a:t>
            </a:r>
            <a:r>
              <a:rPr lang="en-US" altLang="zh-TW" dirty="0">
                <a:ea typeface="新細明體" panose="02020500000000000000" pitchFamily="18" charset="-120"/>
              </a:rPr>
              <a:t> our interest will be:</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means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ratio</a:t>
            </a:r>
            <a:r>
              <a:rPr lang="en-US" altLang="zh-TW" dirty="0">
                <a:ea typeface="新細明體" panose="02020500000000000000" pitchFamily="18" charset="-120"/>
              </a:rPr>
              <a:t> of two variances.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proportions.</a:t>
            </a:r>
          </a:p>
          <a:p>
            <a:endParaRPr lang="en-TW" dirty="0"/>
          </a:p>
        </p:txBody>
      </p:sp>
      <p:sp>
        <p:nvSpPr>
          <p:cNvPr id="4" name="Slide Number Placeholder 3">
            <a:extLst>
              <a:ext uri="{FF2B5EF4-FFF2-40B4-BE49-F238E27FC236}">
                <a16:creationId xmlns:a16="http://schemas.microsoft.com/office/drawing/2014/main" id="{98499564-C5EB-3A26-F413-480443F72E90}"/>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3</a:t>
            </a:fld>
            <a:endParaRPr lang="en-US" altLang="zh-TW"/>
          </a:p>
        </p:txBody>
      </p:sp>
    </p:spTree>
    <p:extLst>
      <p:ext uri="{BB962C8B-B14F-4D97-AF65-F5344CB8AC3E}">
        <p14:creationId xmlns:p14="http://schemas.microsoft.com/office/powerpoint/2010/main" val="1734137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7634BB4-C80B-443A-9CB9-3C3DDE918B34}" type="slidenum">
              <a:rPr lang="en-US" altLang="zh-TW" sz="1200">
                <a:latin typeface="Tahoma" panose="020B0604030504040204" pitchFamily="34" charset="0"/>
              </a:rPr>
              <a:pPr/>
              <a:t>30</a:t>
            </a:fld>
            <a:endParaRPr lang="en-US" altLang="zh-TW" sz="120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mc:AlternateContent xmlns:mc="http://schemas.openxmlformats.org/markup-compatibility/2006" xmlns:a14="http://schemas.microsoft.com/office/drawing/2010/main">
        <mc:Choice Requires="a14">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1612900" y="838200"/>
                <a:ext cx="8902700" cy="5486400"/>
              </a:xfrm>
            </p:spPr>
            <p:txBody>
              <a:bodyPr/>
              <a:lstStyle/>
              <a:p>
                <a:pPr marL="0" indent="0" eaLnBrk="1" hangingPunct="1">
                  <a:buNone/>
                </a:pPr>
                <a:r>
                  <a:rPr lang="en-US" altLang="zh-TW" dirty="0">
                    <a:ea typeface="新細明體" panose="02020500000000000000" pitchFamily="18" charset="-120"/>
                  </a:rPr>
                  <a:t>The null hypothesis is:</a:t>
                </a:r>
              </a:p>
              <a:p>
                <a:pPr marL="0" indent="0" eaLnBrk="1" hangingPunct="1">
                  <a:buNone/>
                </a:pPr>
                <a:r>
                  <a:rPr lang="en-US" altLang="zh-TW" dirty="0">
                    <a:ea typeface="新細明體" panose="02020500000000000000" pitchFamily="18" charset="-120"/>
                  </a:rPr>
                  <a:t>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 µ</a:t>
                </a:r>
                <a:r>
                  <a:rPr lang="en-US" altLang="zh-TW" baseline="-25000" dirty="0">
                    <a:ea typeface="新細明體" panose="02020500000000000000" pitchFamily="18" charset="-120"/>
                  </a:rPr>
                  <a:t>3</a:t>
                </a:r>
                <a:r>
                  <a:rPr lang="en-US" altLang="zh-TW" dirty="0">
                    <a:ea typeface="新細明體" panose="02020500000000000000" pitchFamily="18" charset="-120"/>
                  </a:rPr>
                  <a:t> </a:t>
                </a:r>
                <a:endParaRPr lang="en-US" altLang="zh-TW" baseline="-25000"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alternative hypothesis is:</a:t>
                </a:r>
              </a:p>
              <a:p>
                <a:pPr marL="0" indent="0" eaLnBrk="1" hangingPunct="1">
                  <a:buNone/>
                </a:pPr>
                <a:r>
                  <a:rPr lang="en-US" altLang="zh-TW" dirty="0">
                    <a:ea typeface="新細明體" panose="02020500000000000000" pitchFamily="18" charset="-120"/>
                  </a:rPr>
                  <a:t>H</a:t>
                </a:r>
                <a:r>
                  <a:rPr lang="en-US" altLang="zh-TW" baseline="-25000" dirty="0">
                    <a:ea typeface="新細明體" panose="02020500000000000000" pitchFamily="18" charset="-120"/>
                  </a:rPr>
                  <a:t>1</a:t>
                </a:r>
                <a:r>
                  <a:rPr lang="en-US" altLang="zh-TW" dirty="0">
                    <a:ea typeface="新細明體" panose="02020500000000000000" pitchFamily="18" charset="-120"/>
                  </a:rPr>
                  <a:t>: at least two means differ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order to know whether there is difference between brands, we need to calculate the test statistic F, where</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新細明體" panose="02020500000000000000" pitchFamily="18" charset="-120"/>
                        </a:rPr>
                        <m:t>𝐹</m:t>
                      </m:r>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𝑀𝑆𝑇</m:t>
                          </m:r>
                        </m:num>
                        <m:den>
                          <m:r>
                            <a:rPr lang="en-US" altLang="zh-TW" b="0" i="1" smtClean="0">
                              <a:latin typeface="Cambria Math" panose="02040503050406030204" pitchFamily="18" charset="0"/>
                              <a:ea typeface="新細明體" panose="02020500000000000000" pitchFamily="18" charset="-120"/>
                            </a:rPr>
                            <m:t>𝑀𝑆𝐸</m:t>
                          </m:r>
                        </m:den>
                      </m:f>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mc:Choice>
        <mc:Fallback xmlns="">
          <p:sp>
            <p:nvSpPr>
              <p:cNvPr id="27652" name="Rectangle 3">
                <a:extLst>
                  <a:ext uri="{FF2B5EF4-FFF2-40B4-BE49-F238E27FC236}">
                    <a16:creationId xmlns:a16="http://schemas.microsoft.com/office/drawing/2014/main" id="{177CBA29-0650-4B7B-BA66-943A4127397D}"/>
                  </a:ext>
                </a:extLst>
              </p:cNvPr>
              <p:cNvSpPr>
                <a:spLocks noGrp="1" noRot="1" noChangeAspect="1" noMove="1" noResize="1" noEditPoints="1" noAdjustHandles="1" noChangeArrowheads="1" noChangeShapeType="1" noTextEdit="1"/>
              </p:cNvSpPr>
              <p:nvPr>
                <p:ph type="body" idx="1"/>
              </p:nvPr>
            </p:nvSpPr>
            <p:spPr>
              <a:xfrm>
                <a:off x="1612900" y="838200"/>
                <a:ext cx="8902700" cy="5486400"/>
              </a:xfrm>
              <a:blipFill>
                <a:blip r:embed="rId3"/>
                <a:stretch>
                  <a:fillRect l="-1438" t="-1222" r="-1781"/>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37198628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7634BB4-C80B-443A-9CB9-3C3DDE918B34}" type="slidenum">
              <a:rPr lang="en-US" altLang="zh-TW" sz="1200">
                <a:latin typeface="Tahoma" panose="020B0604030504040204" pitchFamily="34" charset="0"/>
              </a:rPr>
              <a:pPr/>
              <a:t>31</a:t>
            </a:fld>
            <a:endParaRPr lang="en-US" altLang="zh-TW" sz="120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mc:AlternateContent xmlns:mc="http://schemas.openxmlformats.org/markup-compatibility/2006" xmlns:a14="http://schemas.microsoft.com/office/drawing/2010/main">
        <mc:Choice Requires="a14">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1612900" y="838200"/>
                <a:ext cx="8902700" cy="5486400"/>
              </a:xfrm>
            </p:spPr>
            <p:txBody>
              <a:bodyPr/>
              <a:lstStyle/>
              <a:p>
                <a:pPr marL="0" indent="0" eaLnBrk="1" hangingPunct="1">
                  <a:buNone/>
                </a:pPr>
                <a:r>
                  <a:rPr lang="en-US" altLang="zh-TW" dirty="0">
                    <a:ea typeface="新細明體" panose="02020500000000000000" pitchFamily="18" charset="-120"/>
                  </a:rPr>
                  <a:t>Inside, </a:t>
                </a: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𝑆𝑆𝑇</m:t>
                    </m:r>
                    <m:r>
                      <a:rPr lang="en-US" altLang="zh-TW" sz="2400" i="1">
                        <a:latin typeface="Cambria Math" panose="02040503050406030204" pitchFamily="18" charset="0"/>
                        <a:ea typeface="新細明體" panose="02020500000000000000" pitchFamily="18" charset="-120"/>
                      </a:rPr>
                      <m:t>=</m:t>
                    </m:r>
                    <m:r>
                      <m:rPr>
                        <m:sty m:val="p"/>
                      </m:rPr>
                      <a:rPr lang="en-US" altLang="zh-TW" sz="2400">
                        <a:latin typeface="Cambria Math" panose="02040503050406030204" pitchFamily="18" charset="0"/>
                        <a:ea typeface="新細明體" panose="02020500000000000000" pitchFamily="18" charset="-120"/>
                      </a:rPr>
                      <m:t>Σ</m:t>
                    </m:r>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𝑗</m:t>
                        </m:r>
                      </m:sub>
                    </m:sSub>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e>
                              <m:sub>
                                <m:r>
                                  <a:rPr lang="en-US" altLang="zh-TW" sz="2400" i="1">
                                    <a:latin typeface="Cambria Math" panose="02040503050406030204" pitchFamily="18" charset="0"/>
                                    <a:ea typeface="新細明體" panose="02020500000000000000" pitchFamily="18" charset="-120"/>
                                  </a:rPr>
                                  <m:t>𝑗</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e>
                            </m:acc>
                          </m:e>
                        </m:d>
                      </m:e>
                      <m:sup>
                        <m:r>
                          <a:rPr lang="en-US" altLang="zh-TW" sz="2400" i="1">
                            <a:latin typeface="Cambria Math" panose="02040503050406030204" pitchFamily="18" charset="0"/>
                            <a:ea typeface="新細明體" panose="02020500000000000000" pitchFamily="18" charset="-120"/>
                          </a:rPr>
                          <m:t>2</m:t>
                        </m:r>
                      </m:sup>
                    </m:sSup>
                  </m:oMath>
                </a14:m>
                <a:r>
                  <a:rPr lang="en-US" altLang="zh-TW" sz="2400" dirty="0">
                    <a:ea typeface="新細明體" panose="02020500000000000000" pitchFamily="18" charset="-120"/>
                  </a:rPr>
                  <a:t> </a:t>
                </a: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=5</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2−2.6</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+5</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3−2.6</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+5</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2.8−2.6</m:t>
                            </m:r>
                          </m:e>
                        </m:d>
                      </m:e>
                      <m:sup>
                        <m:r>
                          <a:rPr lang="en-US" altLang="zh-TW" sz="2400" i="1">
                            <a:latin typeface="Cambria Math" panose="02040503050406030204" pitchFamily="18" charset="0"/>
                            <a:ea typeface="新細明體" panose="02020500000000000000" pitchFamily="18" charset="-120"/>
                          </a:rPr>
                          <m:t>2</m:t>
                        </m:r>
                      </m:sup>
                    </m:sSup>
                    <m:r>
                      <a:rPr lang="en-US" altLang="zh-TW" sz="2400">
                        <a:latin typeface="Cambria Math" panose="02040503050406030204" pitchFamily="18" charset="0"/>
                        <a:ea typeface="新細明體" panose="02020500000000000000" pitchFamily="18" charset="-120"/>
                      </a:rPr>
                      <m:t>=2.8</m:t>
                    </m:r>
                  </m:oMath>
                </a14:m>
                <a:r>
                  <a:rPr lang="en-US" altLang="zh-TW" sz="2400" dirty="0">
                    <a:ea typeface="新細明體" panose="02020500000000000000" pitchFamily="18" charset="-120"/>
                  </a:rPr>
                  <a:t> </a:t>
                </a:r>
              </a:p>
              <a:p>
                <a:pPr marL="0" indent="0" eaLnBrk="1" hangingPunct="1">
                  <a:buNone/>
                </a:pPr>
                <a:endParaRPr lang="en-US" altLang="zh-TW" sz="2400" dirty="0">
                  <a:ea typeface="新細明體" panose="02020500000000000000" pitchFamily="18" charset="-120"/>
                </a:endParaRP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𝑆𝑆𝐸</m:t>
                    </m:r>
                    <m:r>
                      <a:rPr lang="en-US" altLang="zh-TW" sz="2400" i="1">
                        <a:latin typeface="Cambria Math" panose="02040503050406030204" pitchFamily="18" charset="0"/>
                        <a:ea typeface="新細明體" panose="02020500000000000000" pitchFamily="18" charset="-120"/>
                      </a:rPr>
                      <m:t>=</m:t>
                    </m:r>
                    <m:r>
                      <m:rPr>
                        <m:sty m:val="p"/>
                      </m:rPr>
                      <a:rPr lang="en-US" altLang="zh-TW" sz="2400">
                        <a:latin typeface="Cambria Math" panose="02040503050406030204" pitchFamily="18" charset="0"/>
                        <a:ea typeface="新細明體" panose="02020500000000000000" pitchFamily="18" charset="-120"/>
                      </a:rPr>
                      <m:t>ΣΣ</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𝑖𝑗</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𝑗</m:t>
                                    </m:r>
                                  </m:sub>
                                </m:sSub>
                              </m:e>
                            </m:acc>
                          </m:e>
                        </m:d>
                      </m:e>
                      <m:sup>
                        <m:r>
                          <a:rPr lang="en-US" altLang="zh-TW" sz="2400" i="1">
                            <a:latin typeface="Cambria Math" panose="02040503050406030204" pitchFamily="18" charset="0"/>
                            <a:ea typeface="新細明體" panose="02020500000000000000" pitchFamily="18" charset="-120"/>
                          </a:rPr>
                          <m:t>2</m:t>
                        </m:r>
                      </m:sup>
                    </m:sSup>
                  </m:oMath>
                </a14:m>
                <a:r>
                  <a:rPr lang="en-US" altLang="zh-TW" sz="2400" dirty="0">
                    <a:ea typeface="新細明體" panose="02020500000000000000" pitchFamily="18" charset="-120"/>
                  </a:rPr>
                  <a:t> </a:t>
                </a: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m:t>
                    </m:r>
                    <m:sSubSup>
                      <m:sSubSupPr>
                        <m:ctrlPr>
                          <a:rPr lang="en-US" altLang="zh-TW" sz="2400" i="1">
                            <a:latin typeface="Cambria Math" panose="02040503050406030204" pitchFamily="18" charset="0"/>
                            <a:ea typeface="新細明體" panose="02020500000000000000" pitchFamily="18" charset="-120"/>
                          </a:rPr>
                        </m:ctrlPr>
                      </m:sSubSupPr>
                      <m:e>
                        <m:r>
                          <m:rPr>
                            <m:sty m:val="p"/>
                          </m:rPr>
                          <a:rPr lang="en-US" altLang="zh-TW" sz="2400">
                            <a:latin typeface="Cambria Math" panose="02040503050406030204" pitchFamily="18" charset="0"/>
                            <a:ea typeface="新細明體" panose="02020500000000000000" pitchFamily="18" charset="-120"/>
                          </a:rPr>
                          <m:t>Σ</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=1</m:t>
                        </m:r>
                      </m:sub>
                      <m:sup>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1</m:t>
                            </m:r>
                          </m:sub>
                        </m:sSub>
                      </m:sup>
                    </m:sSubSup>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1</m:t>
                                </m:r>
                              </m:sub>
                            </m:sSub>
                            <m:r>
                              <a:rPr lang="en-US" altLang="zh-TW" sz="2400" i="1">
                                <a:latin typeface="Cambria Math" panose="02040503050406030204" pitchFamily="18" charset="0"/>
                                <a:ea typeface="新細明體" panose="02020500000000000000" pitchFamily="18" charset="-120"/>
                              </a:rPr>
                              <m:t> −</m:t>
                            </m:r>
                            <m:sSub>
                              <m:sSubPr>
                                <m:ctrlPr>
                                  <a:rPr lang="en-US" altLang="zh-TW" sz="2400" i="1">
                                    <a:latin typeface="Cambria Math" panose="02040503050406030204" pitchFamily="18" charset="0"/>
                                    <a:ea typeface="新細明體" panose="02020500000000000000" pitchFamily="18" charset="-120"/>
                                  </a:rPr>
                                </m:ctrlPr>
                              </m:sSub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e>
                              <m:sub>
                                <m:r>
                                  <a:rPr lang="en-US" altLang="zh-TW" sz="2400" i="1">
                                    <a:latin typeface="Cambria Math" panose="02040503050406030204" pitchFamily="18" charset="0"/>
                                    <a:ea typeface="新細明體" panose="02020500000000000000" pitchFamily="18" charset="-120"/>
                                  </a:rPr>
                                  <m:t>1</m:t>
                                </m:r>
                              </m:sub>
                            </m:sSub>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bSup>
                      <m:sSubSupPr>
                        <m:ctrlPr>
                          <a:rPr lang="en-US" altLang="zh-TW" sz="2400" i="1">
                            <a:latin typeface="Cambria Math" panose="02040503050406030204" pitchFamily="18" charset="0"/>
                            <a:ea typeface="新細明體" panose="02020500000000000000" pitchFamily="18" charset="-120"/>
                          </a:rPr>
                        </m:ctrlPr>
                      </m:sSubSupPr>
                      <m:e>
                        <m:r>
                          <m:rPr>
                            <m:sty m:val="p"/>
                          </m:rPr>
                          <a:rPr lang="en-US" altLang="zh-TW" sz="2400">
                            <a:latin typeface="Cambria Math" panose="02040503050406030204" pitchFamily="18" charset="0"/>
                            <a:ea typeface="新細明體" panose="02020500000000000000" pitchFamily="18" charset="-120"/>
                          </a:rPr>
                          <m:t>Σ</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=1</m:t>
                        </m:r>
                      </m:sub>
                      <m:sup>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2</m:t>
                            </m:r>
                          </m:sub>
                        </m:sSub>
                      </m:sup>
                    </m:sSubSup>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2</m:t>
                                </m:r>
                              </m:sub>
                            </m:sSub>
                            <m:r>
                              <a:rPr lang="en-US" altLang="zh-TW" sz="2400" i="1">
                                <a:latin typeface="Cambria Math" panose="02040503050406030204" pitchFamily="18" charset="0"/>
                                <a:ea typeface="新細明體" panose="02020500000000000000" pitchFamily="18" charset="-120"/>
                              </a:rPr>
                              <m:t> −</m:t>
                            </m:r>
                            <m:sSub>
                              <m:sSubPr>
                                <m:ctrlPr>
                                  <a:rPr lang="en-US" altLang="zh-TW" sz="2400" i="1">
                                    <a:latin typeface="Cambria Math" panose="02040503050406030204" pitchFamily="18" charset="0"/>
                                    <a:ea typeface="新細明體" panose="02020500000000000000" pitchFamily="18" charset="-120"/>
                                  </a:rPr>
                                </m:ctrlPr>
                              </m:sSub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e>
                              <m:sub>
                                <m:r>
                                  <a:rPr lang="en-US" altLang="zh-TW" sz="2400" i="1">
                                    <a:latin typeface="Cambria Math" panose="02040503050406030204" pitchFamily="18" charset="0"/>
                                    <a:ea typeface="新細明體" panose="02020500000000000000" pitchFamily="18" charset="-120"/>
                                  </a:rPr>
                                  <m:t>2</m:t>
                                </m:r>
                              </m:sub>
                            </m:sSub>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bSup>
                      <m:sSubSupPr>
                        <m:ctrlPr>
                          <a:rPr lang="en-US" altLang="zh-TW" sz="2400" i="1">
                            <a:latin typeface="Cambria Math" panose="02040503050406030204" pitchFamily="18" charset="0"/>
                            <a:ea typeface="新細明體" panose="02020500000000000000" pitchFamily="18" charset="-120"/>
                          </a:rPr>
                        </m:ctrlPr>
                      </m:sSubSupPr>
                      <m:e>
                        <m:r>
                          <m:rPr>
                            <m:sty m:val="p"/>
                          </m:rPr>
                          <a:rPr lang="en-US" altLang="zh-TW" sz="2400">
                            <a:latin typeface="Cambria Math" panose="02040503050406030204" pitchFamily="18" charset="0"/>
                            <a:ea typeface="新細明體" panose="02020500000000000000" pitchFamily="18" charset="-120"/>
                          </a:rPr>
                          <m:t>Σ</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=1</m:t>
                        </m:r>
                      </m:sub>
                      <m:sup>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3</m:t>
                            </m:r>
                          </m:sub>
                        </m:sSub>
                      </m:sup>
                    </m:sSubSup>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𝑖</m:t>
                                </m:r>
                                <m:r>
                                  <a:rPr lang="en-US" altLang="zh-TW" sz="2400" i="1">
                                    <a:latin typeface="Cambria Math" panose="02040503050406030204" pitchFamily="18" charset="0"/>
                                    <a:ea typeface="新細明體" panose="02020500000000000000" pitchFamily="18" charset="-120"/>
                                  </a:rPr>
                                  <m:t>3</m:t>
                                </m:r>
                              </m:sub>
                            </m:sSub>
                            <m:r>
                              <a:rPr lang="en-US" altLang="zh-TW" sz="2400" i="1">
                                <a:latin typeface="Cambria Math" panose="02040503050406030204" pitchFamily="18" charset="0"/>
                                <a:ea typeface="新細明體" panose="02020500000000000000" pitchFamily="18" charset="-120"/>
                              </a:rPr>
                              <m:t> −</m:t>
                            </m:r>
                            <m:sSub>
                              <m:sSubPr>
                                <m:ctrlPr>
                                  <a:rPr lang="en-US" altLang="zh-TW" sz="2400" i="1">
                                    <a:latin typeface="Cambria Math" panose="02040503050406030204" pitchFamily="18" charset="0"/>
                                    <a:ea typeface="新細明體" panose="02020500000000000000" pitchFamily="18" charset="-120"/>
                                  </a:rPr>
                                </m:ctrlPr>
                              </m:sSub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e>
                              <m:sub>
                                <m:r>
                                  <a:rPr lang="en-US" altLang="zh-TW" sz="2400" i="1">
                                    <a:latin typeface="Cambria Math" panose="02040503050406030204" pitchFamily="18" charset="0"/>
                                    <a:ea typeface="新細明體" panose="02020500000000000000" pitchFamily="18" charset="-120"/>
                                  </a:rPr>
                                  <m:t>3</m:t>
                                </m:r>
                              </m:sub>
                            </m:sSub>
                          </m:e>
                        </m:d>
                      </m:e>
                      <m:sup>
                        <m:r>
                          <a:rPr lang="en-US" altLang="zh-TW" sz="2400" i="1">
                            <a:latin typeface="Cambria Math" panose="02040503050406030204" pitchFamily="18" charset="0"/>
                            <a:ea typeface="新細明體" panose="02020500000000000000" pitchFamily="18" charset="-120"/>
                          </a:rPr>
                          <m:t>2</m:t>
                        </m:r>
                      </m:sup>
                    </m:sSup>
                  </m:oMath>
                </a14:m>
                <a:r>
                  <a:rPr lang="en-US" altLang="zh-TW" sz="2400" dirty="0">
                    <a:ea typeface="新細明體" panose="02020500000000000000" pitchFamily="18" charset="-120"/>
                  </a:rPr>
                  <a:t> </a:t>
                </a: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1</m:t>
                            </m:r>
                          </m:sub>
                        </m:sSub>
                        <m:r>
                          <a:rPr lang="en-US" altLang="zh-TW" sz="2400" i="1">
                            <a:latin typeface="Cambria Math" panose="02040503050406030204" pitchFamily="18" charset="0"/>
                            <a:ea typeface="新細明體" panose="02020500000000000000" pitchFamily="18" charset="-120"/>
                          </a:rPr>
                          <m:t>−1</m:t>
                        </m:r>
                      </m:e>
                    </m:d>
                    <m:sSubSup>
                      <m:sSubSupPr>
                        <m:ctrlPr>
                          <a:rPr lang="en-US" altLang="zh-TW" sz="2400" i="1">
                            <a:latin typeface="Cambria Math" panose="02040503050406030204" pitchFamily="18" charset="0"/>
                            <a:ea typeface="新細明體" panose="02020500000000000000" pitchFamily="18" charset="-120"/>
                          </a:rPr>
                        </m:ctrlPr>
                      </m:sSubSupPr>
                      <m:e>
                        <m:r>
                          <a:rPr lang="en-US" altLang="zh-TW" sz="2400" i="1">
                            <a:latin typeface="Cambria Math" panose="02040503050406030204" pitchFamily="18" charset="0"/>
                            <a:ea typeface="新細明體" panose="02020500000000000000" pitchFamily="18" charset="-120"/>
                          </a:rPr>
                          <m:t>𝑠</m:t>
                        </m:r>
                      </m:e>
                      <m:sub>
                        <m:r>
                          <a:rPr lang="en-US" altLang="zh-TW" sz="2400" i="1">
                            <a:latin typeface="Cambria Math" panose="02040503050406030204" pitchFamily="18" charset="0"/>
                            <a:ea typeface="新細明體" panose="02020500000000000000" pitchFamily="18" charset="-120"/>
                          </a:rPr>
                          <m:t>1</m:t>
                        </m:r>
                      </m:sub>
                      <m:sup>
                        <m:r>
                          <a:rPr lang="en-US" altLang="zh-TW" sz="2400" i="1">
                            <a:latin typeface="Cambria Math" panose="02040503050406030204" pitchFamily="18" charset="0"/>
                            <a:ea typeface="新細明體" panose="02020500000000000000" pitchFamily="18" charset="-120"/>
                          </a:rPr>
                          <m:t>2</m:t>
                        </m:r>
                      </m:sup>
                    </m:sSubSup>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2</m:t>
                            </m:r>
                          </m:sub>
                        </m:sSub>
                        <m:r>
                          <a:rPr lang="en-US" altLang="zh-TW" sz="2400" i="1">
                            <a:latin typeface="Cambria Math" panose="02040503050406030204" pitchFamily="18" charset="0"/>
                            <a:ea typeface="新細明體" panose="02020500000000000000" pitchFamily="18" charset="-120"/>
                          </a:rPr>
                          <m:t>−1</m:t>
                        </m:r>
                      </m:e>
                    </m:d>
                    <m:sSubSup>
                      <m:sSubSupPr>
                        <m:ctrlPr>
                          <a:rPr lang="en-US" altLang="zh-TW" sz="2400" i="1">
                            <a:latin typeface="Cambria Math" panose="02040503050406030204" pitchFamily="18" charset="0"/>
                            <a:ea typeface="新細明體" panose="02020500000000000000" pitchFamily="18" charset="-120"/>
                          </a:rPr>
                        </m:ctrlPr>
                      </m:sSubSupPr>
                      <m:e>
                        <m:r>
                          <a:rPr lang="en-US" altLang="zh-TW" sz="2400" i="1">
                            <a:latin typeface="Cambria Math" panose="02040503050406030204" pitchFamily="18" charset="0"/>
                            <a:ea typeface="新細明體" panose="02020500000000000000" pitchFamily="18" charset="-120"/>
                          </a:rPr>
                          <m:t>𝑠</m:t>
                        </m:r>
                      </m:e>
                      <m:sub>
                        <m:r>
                          <a:rPr lang="en-US" altLang="zh-TW" sz="2400" i="1">
                            <a:latin typeface="Cambria Math" panose="02040503050406030204" pitchFamily="18" charset="0"/>
                            <a:ea typeface="新細明體" panose="02020500000000000000" pitchFamily="18" charset="-120"/>
                          </a:rPr>
                          <m:t>2</m:t>
                        </m:r>
                      </m:sub>
                      <m:sup>
                        <m:r>
                          <a:rPr lang="en-US" altLang="zh-TW" sz="2400" i="1">
                            <a:latin typeface="Cambria Math" panose="02040503050406030204" pitchFamily="18" charset="0"/>
                            <a:ea typeface="新細明體" panose="02020500000000000000" pitchFamily="18" charset="-120"/>
                          </a:rPr>
                          <m:t>2</m:t>
                        </m:r>
                      </m:sup>
                    </m:sSubSup>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𝑛</m:t>
                            </m:r>
                          </m:e>
                          <m:sub>
                            <m:r>
                              <a:rPr lang="en-US" altLang="zh-TW" sz="2400" i="1">
                                <a:latin typeface="Cambria Math" panose="02040503050406030204" pitchFamily="18" charset="0"/>
                                <a:ea typeface="新細明體" panose="02020500000000000000" pitchFamily="18" charset="-120"/>
                              </a:rPr>
                              <m:t>3</m:t>
                            </m:r>
                          </m:sub>
                        </m:sSub>
                        <m:r>
                          <a:rPr lang="en-US" altLang="zh-TW" sz="2400" i="1">
                            <a:latin typeface="Cambria Math" panose="02040503050406030204" pitchFamily="18" charset="0"/>
                            <a:ea typeface="新細明體" panose="02020500000000000000" pitchFamily="18" charset="-120"/>
                          </a:rPr>
                          <m:t>−1</m:t>
                        </m:r>
                      </m:e>
                    </m:d>
                    <m:sSubSup>
                      <m:sSubSupPr>
                        <m:ctrlPr>
                          <a:rPr lang="en-US" altLang="zh-TW" sz="2400" i="1">
                            <a:latin typeface="Cambria Math" panose="02040503050406030204" pitchFamily="18" charset="0"/>
                            <a:ea typeface="新細明體" panose="02020500000000000000" pitchFamily="18" charset="-120"/>
                          </a:rPr>
                        </m:ctrlPr>
                      </m:sSubSupPr>
                      <m:e>
                        <m:r>
                          <a:rPr lang="en-US" altLang="zh-TW" sz="2400" i="1">
                            <a:latin typeface="Cambria Math" panose="02040503050406030204" pitchFamily="18" charset="0"/>
                            <a:ea typeface="新細明體" panose="02020500000000000000" pitchFamily="18" charset="-120"/>
                          </a:rPr>
                          <m:t>𝑠</m:t>
                        </m:r>
                      </m:e>
                      <m:sub>
                        <m:r>
                          <a:rPr lang="en-US" altLang="zh-TW" sz="2400" i="1">
                            <a:latin typeface="Cambria Math" panose="02040503050406030204" pitchFamily="18" charset="0"/>
                            <a:ea typeface="新細明體" panose="02020500000000000000" pitchFamily="18" charset="-120"/>
                          </a:rPr>
                          <m:t>3</m:t>
                        </m:r>
                      </m:sub>
                      <m:sup>
                        <m:r>
                          <a:rPr lang="en-US" altLang="zh-TW" sz="2400" i="1">
                            <a:latin typeface="Cambria Math" panose="02040503050406030204" pitchFamily="18" charset="0"/>
                            <a:ea typeface="新細明體" panose="02020500000000000000" pitchFamily="18" charset="-120"/>
                          </a:rPr>
                          <m:t>2</m:t>
                        </m:r>
                      </m:sup>
                    </m:sSubSup>
                  </m:oMath>
                </a14:m>
                <a:r>
                  <a:rPr lang="en-US" altLang="zh-TW" sz="2400" dirty="0">
                    <a:ea typeface="新細明體" panose="02020500000000000000" pitchFamily="18" charset="-120"/>
                  </a:rPr>
                  <a:t> </a:t>
                </a:r>
              </a:p>
              <a:p>
                <a:pPr marL="0" indent="0" eaLnBrk="1" hangingPunct="1">
                  <a:lnSpc>
                    <a:spcPct val="150000"/>
                  </a:lnSpc>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4</m:t>
                        </m:r>
                      </m:e>
                    </m:d>
                    <m:sSup>
                      <m:sSupPr>
                        <m:ctrlPr>
                          <a:rPr lang="en-US" altLang="zh-TW" sz="2400" i="1">
                            <a:latin typeface="Cambria Math" panose="02040503050406030204" pitchFamily="18" charset="0"/>
                            <a:ea typeface="新細明體" panose="02020500000000000000" pitchFamily="18" charset="-120"/>
                          </a:rPr>
                        </m:ctrlPr>
                      </m:sSupPr>
                      <m:e>
                        <m:r>
                          <a:rPr lang="en-US" altLang="zh-TW" sz="2400" i="1">
                            <a:latin typeface="Cambria Math" panose="02040503050406030204" pitchFamily="18" charset="0"/>
                            <a:ea typeface="新細明體" panose="02020500000000000000" pitchFamily="18" charset="-120"/>
                          </a:rPr>
                          <m:t>1.4</m:t>
                        </m:r>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4</m:t>
                        </m:r>
                      </m:e>
                    </m:d>
                    <m:sSup>
                      <m:sSupPr>
                        <m:ctrlPr>
                          <a:rPr lang="en-US" altLang="zh-TW" sz="2400" i="1">
                            <a:latin typeface="Cambria Math" panose="02040503050406030204" pitchFamily="18" charset="0"/>
                            <a:ea typeface="新細明體" panose="02020500000000000000" pitchFamily="18" charset="-120"/>
                          </a:rPr>
                        </m:ctrlPr>
                      </m:sSupPr>
                      <m:e>
                        <m:r>
                          <a:rPr lang="en-US" altLang="zh-TW" sz="2400" i="1">
                            <a:latin typeface="Cambria Math" panose="02040503050406030204" pitchFamily="18" charset="0"/>
                            <a:ea typeface="新細明體" panose="02020500000000000000" pitchFamily="18" charset="-120"/>
                          </a:rPr>
                          <m:t>2.0</m:t>
                        </m:r>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4</m:t>
                        </m:r>
                      </m:e>
                    </m:d>
                    <m:sSup>
                      <m:sSupPr>
                        <m:ctrlPr>
                          <a:rPr lang="en-US" altLang="zh-TW" sz="2400" i="1">
                            <a:latin typeface="Cambria Math" panose="02040503050406030204" pitchFamily="18" charset="0"/>
                            <a:ea typeface="新細明體" panose="02020500000000000000" pitchFamily="18" charset="-120"/>
                          </a:rPr>
                        </m:ctrlPr>
                      </m:sSupPr>
                      <m:e>
                        <m:r>
                          <a:rPr lang="en-US" altLang="zh-TW" sz="2400" i="1">
                            <a:latin typeface="Cambria Math" panose="02040503050406030204" pitchFamily="18" charset="0"/>
                            <a:ea typeface="新細明體" panose="02020500000000000000" pitchFamily="18" charset="-120"/>
                          </a:rPr>
                          <m:t>1.1</m:t>
                        </m:r>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=28.68</m:t>
                    </m:r>
                  </m:oMath>
                </a14:m>
                <a:r>
                  <a:rPr lang="en-US" altLang="zh-TW" sz="2400" dirty="0">
                    <a:ea typeface="新細明體" panose="02020500000000000000" pitchFamily="18" charset="-120"/>
                  </a:rPr>
                  <a:t> </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p:txBody>
          </p:sp>
        </mc:Choice>
        <mc:Fallback xmlns="">
          <p:sp>
            <p:nvSpPr>
              <p:cNvPr id="27652" name="Rectangle 3">
                <a:extLst>
                  <a:ext uri="{FF2B5EF4-FFF2-40B4-BE49-F238E27FC236}">
                    <a16:creationId xmlns:a16="http://schemas.microsoft.com/office/drawing/2014/main" id="{177CBA29-0650-4B7B-BA66-943A4127397D}"/>
                  </a:ext>
                </a:extLst>
              </p:cNvPr>
              <p:cNvSpPr>
                <a:spLocks noGrp="1" noRot="1" noChangeAspect="1" noMove="1" noResize="1" noEditPoints="1" noAdjustHandles="1" noChangeArrowheads="1" noChangeShapeType="1" noTextEdit="1"/>
              </p:cNvSpPr>
              <p:nvPr>
                <p:ph type="body" idx="1"/>
              </p:nvPr>
            </p:nvSpPr>
            <p:spPr>
              <a:xfrm>
                <a:off x="1612900" y="838200"/>
                <a:ext cx="8902700" cy="5486400"/>
              </a:xfrm>
              <a:blipFill>
                <a:blip r:embed="rId3"/>
                <a:stretch>
                  <a:fillRect l="-1438" t="-1222"/>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20031892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7634BB4-C80B-443A-9CB9-3C3DDE918B34}" type="slidenum">
              <a:rPr lang="en-US" altLang="zh-TW" sz="1200">
                <a:latin typeface="Tahoma" panose="020B0604030504040204" pitchFamily="34" charset="0"/>
              </a:rPr>
              <a:pPr/>
              <a:t>32</a:t>
            </a:fld>
            <a:endParaRPr lang="en-US" altLang="zh-TW" sz="120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mc:AlternateContent xmlns:mc="http://schemas.openxmlformats.org/markup-compatibility/2006" xmlns:a14="http://schemas.microsoft.com/office/drawing/2010/main">
        <mc:Choice Requires="a14">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1612900" y="838200"/>
                <a:ext cx="8902700" cy="5486400"/>
              </a:xfrm>
            </p:spPr>
            <p:txBody>
              <a:bodyPr/>
              <a:lstStyle/>
              <a:p>
                <a:pPr marL="0" indent="0" eaLnBrk="1" hangingPunct="1">
                  <a:buNone/>
                </a:pPr>
                <a:r>
                  <a:rPr lang="en-US" altLang="zh-TW" dirty="0">
                    <a:ea typeface="新細明體" panose="02020500000000000000" pitchFamily="18" charset="-120"/>
                  </a:rPr>
                  <a:t>MST and MSE are calculated as followed.</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新細明體" panose="02020500000000000000" pitchFamily="18" charset="-120"/>
                        </a:rPr>
                        <m:t>𝑀𝑆𝑇</m:t>
                      </m:r>
                      <m:r>
                        <a:rPr lang="en-US" altLang="zh-TW" sz="2400" i="1">
                          <a:latin typeface="Cambria Math" panose="02040503050406030204" pitchFamily="18" charset="0"/>
                          <a:ea typeface="新細明體" panose="02020500000000000000" pitchFamily="18" charset="-120"/>
                        </a:rPr>
                        <m:t>=</m:t>
                      </m:r>
                      <m:f>
                        <m:fPr>
                          <m:ctrlPr>
                            <a:rPr lang="en-US" altLang="zh-TW" sz="2400" i="1">
                              <a:latin typeface="Cambria Math" panose="02040503050406030204" pitchFamily="18" charset="0"/>
                              <a:ea typeface="新細明體" panose="02020500000000000000" pitchFamily="18" charset="-120"/>
                            </a:rPr>
                          </m:ctrlPr>
                        </m:fPr>
                        <m:num>
                          <m:r>
                            <a:rPr lang="en-US" altLang="zh-TW" sz="2400" i="1">
                              <a:latin typeface="Cambria Math" panose="02040503050406030204" pitchFamily="18" charset="0"/>
                              <a:ea typeface="新細明體" panose="02020500000000000000" pitchFamily="18" charset="-120"/>
                            </a:rPr>
                            <m:t>𝑆𝑆𝑇</m:t>
                          </m:r>
                        </m:num>
                        <m:den>
                          <m:r>
                            <a:rPr lang="en-US" altLang="zh-TW" sz="2400" i="1">
                              <a:latin typeface="Cambria Math" panose="02040503050406030204" pitchFamily="18" charset="0"/>
                              <a:ea typeface="新細明體" panose="02020500000000000000" pitchFamily="18" charset="-120"/>
                            </a:rPr>
                            <m:t>𝑘</m:t>
                          </m:r>
                          <m:r>
                            <a:rPr lang="en-US" altLang="zh-TW" sz="2400" i="1">
                              <a:latin typeface="Cambria Math" panose="02040503050406030204" pitchFamily="18" charset="0"/>
                              <a:ea typeface="新細明體" panose="02020500000000000000" pitchFamily="18" charset="-120"/>
                            </a:rPr>
                            <m:t>−1</m:t>
                          </m:r>
                        </m:den>
                      </m:f>
                      <m:r>
                        <a:rPr lang="en-US" altLang="zh-TW" sz="2400" i="1">
                          <a:latin typeface="Cambria Math" panose="02040503050406030204" pitchFamily="18" charset="0"/>
                          <a:ea typeface="新細明體" panose="02020500000000000000" pitchFamily="18" charset="-120"/>
                        </a:rPr>
                        <m:t>=</m:t>
                      </m:r>
                      <m:f>
                        <m:fPr>
                          <m:ctrlPr>
                            <a:rPr lang="en-US" altLang="zh-TW" sz="2400" i="1">
                              <a:latin typeface="Cambria Math" panose="02040503050406030204" pitchFamily="18" charset="0"/>
                              <a:ea typeface="新細明體" panose="02020500000000000000" pitchFamily="18" charset="-120"/>
                            </a:rPr>
                          </m:ctrlPr>
                        </m:fPr>
                        <m:num>
                          <m:r>
                            <a:rPr lang="en-US" altLang="zh-TW" sz="2400" i="1">
                              <a:latin typeface="Cambria Math" panose="02040503050406030204" pitchFamily="18" charset="0"/>
                              <a:ea typeface="新細明體" panose="02020500000000000000" pitchFamily="18" charset="-120"/>
                            </a:rPr>
                            <m:t>2.8</m:t>
                          </m:r>
                        </m:num>
                        <m:den>
                          <m:r>
                            <a:rPr lang="en-US" altLang="zh-TW" sz="2400" i="1">
                              <a:latin typeface="Cambria Math" panose="02040503050406030204" pitchFamily="18" charset="0"/>
                              <a:ea typeface="新細明體" panose="02020500000000000000" pitchFamily="18" charset="-120"/>
                            </a:rPr>
                            <m:t>3−1</m:t>
                          </m:r>
                        </m:den>
                      </m:f>
                      <m:r>
                        <a:rPr lang="en-US" altLang="zh-TW" sz="2400" i="1">
                          <a:latin typeface="Cambria Math" panose="02040503050406030204" pitchFamily="18" charset="0"/>
                          <a:ea typeface="新細明體" panose="02020500000000000000" pitchFamily="18" charset="-120"/>
                        </a:rPr>
                        <m:t>=1.4</m:t>
                      </m:r>
                    </m:oMath>
                  </m:oMathPara>
                </a14:m>
                <a:endParaRPr lang="en-US" altLang="zh-TW" sz="2400"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a:t>
                </a:r>
                <a:r>
                  <a:rPr lang="en-US" altLang="zh-TW" sz="2400"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新細明體" panose="02020500000000000000" pitchFamily="18" charset="-120"/>
                        </a:rPr>
                        <m:t>𝑀𝑆𝐸</m:t>
                      </m:r>
                      <m:r>
                        <a:rPr lang="en-US" altLang="zh-TW" sz="2400" i="1">
                          <a:latin typeface="Cambria Math" panose="02040503050406030204" pitchFamily="18" charset="0"/>
                          <a:ea typeface="新細明體" panose="02020500000000000000" pitchFamily="18" charset="-120"/>
                        </a:rPr>
                        <m:t>=</m:t>
                      </m:r>
                      <m:f>
                        <m:fPr>
                          <m:ctrlPr>
                            <a:rPr lang="en-US" altLang="zh-TW" sz="2400" i="1">
                              <a:latin typeface="Cambria Math" panose="02040503050406030204" pitchFamily="18" charset="0"/>
                              <a:ea typeface="新細明體" panose="02020500000000000000" pitchFamily="18" charset="-120"/>
                            </a:rPr>
                          </m:ctrlPr>
                        </m:fPr>
                        <m:num>
                          <m:r>
                            <a:rPr lang="en-US" altLang="zh-TW" sz="2400" i="1">
                              <a:latin typeface="Cambria Math" panose="02040503050406030204" pitchFamily="18" charset="0"/>
                              <a:ea typeface="新細明體" panose="02020500000000000000" pitchFamily="18" charset="-120"/>
                            </a:rPr>
                            <m:t>𝑆𝑆𝐸</m:t>
                          </m:r>
                        </m:num>
                        <m:den>
                          <m:r>
                            <a:rPr lang="en-US" altLang="zh-TW" sz="2400" i="1">
                              <a:latin typeface="Cambria Math" panose="02040503050406030204" pitchFamily="18" charset="0"/>
                              <a:ea typeface="新細明體" panose="02020500000000000000" pitchFamily="18" charset="-120"/>
                            </a:rPr>
                            <m:t>𝑛</m:t>
                          </m:r>
                          <m:r>
                            <a:rPr lang="en-US" altLang="zh-TW" sz="2400" i="1">
                              <a:latin typeface="Cambria Math" panose="02040503050406030204" pitchFamily="18" charset="0"/>
                              <a:ea typeface="新細明體" panose="02020500000000000000" pitchFamily="18" charset="-120"/>
                            </a:rPr>
                            <m:t>−</m:t>
                          </m:r>
                          <m:r>
                            <a:rPr lang="en-US" altLang="zh-TW" sz="2400" i="1">
                              <a:latin typeface="Cambria Math" panose="02040503050406030204" pitchFamily="18" charset="0"/>
                              <a:ea typeface="新細明體" panose="02020500000000000000" pitchFamily="18" charset="-120"/>
                            </a:rPr>
                            <m:t>𝑘</m:t>
                          </m:r>
                        </m:den>
                      </m:f>
                      <m:r>
                        <a:rPr lang="en-US" altLang="zh-TW" sz="2400" i="1">
                          <a:latin typeface="Cambria Math" panose="02040503050406030204" pitchFamily="18" charset="0"/>
                          <a:ea typeface="新細明體" panose="02020500000000000000" pitchFamily="18" charset="-120"/>
                        </a:rPr>
                        <m:t>=</m:t>
                      </m:r>
                      <m:f>
                        <m:fPr>
                          <m:ctrlPr>
                            <a:rPr lang="en-US" altLang="zh-TW" sz="2400" i="1">
                              <a:latin typeface="Cambria Math" panose="02040503050406030204" pitchFamily="18" charset="0"/>
                              <a:ea typeface="新細明體" panose="02020500000000000000" pitchFamily="18" charset="-120"/>
                            </a:rPr>
                          </m:ctrlPr>
                        </m:fPr>
                        <m:num>
                          <m:r>
                            <a:rPr lang="en-US" altLang="zh-TW" sz="2400" i="1">
                              <a:latin typeface="Cambria Math" panose="02040503050406030204" pitchFamily="18" charset="0"/>
                              <a:ea typeface="新細明體" panose="02020500000000000000" pitchFamily="18" charset="-120"/>
                            </a:rPr>
                            <m:t>28.68</m:t>
                          </m:r>
                        </m:num>
                        <m:den>
                          <m:r>
                            <a:rPr lang="en-US" altLang="zh-TW" sz="2400" i="1">
                              <a:latin typeface="Cambria Math" panose="02040503050406030204" pitchFamily="18" charset="0"/>
                              <a:ea typeface="新細明體" panose="02020500000000000000" pitchFamily="18" charset="-120"/>
                            </a:rPr>
                            <m:t>15−3</m:t>
                          </m:r>
                        </m:den>
                      </m:f>
                      <m:r>
                        <a:rPr lang="en-US" altLang="zh-TW" sz="2400" i="1">
                          <a:latin typeface="Cambria Math" panose="02040503050406030204" pitchFamily="18" charset="0"/>
                          <a:ea typeface="新細明體" panose="02020500000000000000" pitchFamily="18" charset="-120"/>
                        </a:rPr>
                        <m:t>=2.4</m:t>
                      </m:r>
                    </m:oMath>
                  </m:oMathPara>
                </a14:m>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Therefore, </a:t>
                </a:r>
                <a14:m>
                  <m:oMath xmlns:m="http://schemas.openxmlformats.org/officeDocument/2006/math">
                    <m:r>
                      <a:rPr lang="en-US" altLang="zh-TW" b="0" i="1" smtClean="0">
                        <a:latin typeface="Cambria Math" panose="02040503050406030204" pitchFamily="18" charset="0"/>
                        <a:ea typeface="新細明體" panose="02020500000000000000" pitchFamily="18" charset="-120"/>
                      </a:rPr>
                      <m:t>𝐹</m:t>
                    </m:r>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𝑀𝑆𝑇</m:t>
                        </m:r>
                      </m:num>
                      <m:den>
                        <m:r>
                          <a:rPr lang="en-US" altLang="zh-TW" i="1">
                            <a:latin typeface="Cambria Math" panose="02040503050406030204" pitchFamily="18" charset="0"/>
                            <a:ea typeface="新細明體" panose="02020500000000000000" pitchFamily="18" charset="-120"/>
                          </a:rPr>
                          <m:t>𝑀</m:t>
                        </m:r>
                        <m:r>
                          <a:rPr lang="en-US" altLang="zh-TW" i="1" smtClean="0">
                            <a:latin typeface="Cambria Math" panose="02040503050406030204" pitchFamily="18" charset="0"/>
                            <a:ea typeface="新細明體" panose="02020500000000000000" pitchFamily="18" charset="-120"/>
                          </a:rPr>
                          <m:t>𝑆</m:t>
                        </m:r>
                        <m:r>
                          <a:rPr lang="en-US" altLang="zh-TW" i="1">
                            <a:latin typeface="Cambria Math" panose="02040503050406030204" pitchFamily="18" charset="0"/>
                            <a:ea typeface="新細明體" panose="02020500000000000000" pitchFamily="18" charset="-120"/>
                          </a:rPr>
                          <m:t>𝐸</m:t>
                        </m:r>
                      </m:den>
                    </m:f>
                    <m:r>
                      <a:rPr lang="en-US" altLang="zh-TW" i="1">
                        <a:latin typeface="Cambria Math" panose="02040503050406030204" pitchFamily="18" charset="0"/>
                        <a:ea typeface="新細明體" panose="02020500000000000000" pitchFamily="18" charset="-120"/>
                      </a:rPr>
                      <m:t>=</m:t>
                    </m:r>
                    <m:f>
                      <m:fPr>
                        <m:ctrlPr>
                          <a:rPr lang="en-US" altLang="zh-TW" i="1">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1.4</m:t>
                        </m:r>
                      </m:num>
                      <m:den>
                        <m:r>
                          <a:rPr lang="en-US" altLang="zh-TW" b="0" i="1" smtClean="0">
                            <a:latin typeface="Cambria Math" panose="02040503050406030204" pitchFamily="18" charset="0"/>
                            <a:ea typeface="新細明體" panose="02020500000000000000" pitchFamily="18" charset="-120"/>
                          </a:rPr>
                          <m:t>2.4</m:t>
                        </m:r>
                      </m:den>
                    </m:f>
                    <m:r>
                      <a:rPr lang="en-US" altLang="zh-TW" b="0" i="1" smtClean="0">
                        <a:latin typeface="Cambria Math" panose="02040503050406030204" pitchFamily="18" charset="0"/>
                        <a:ea typeface="新細明體" panose="02020500000000000000" pitchFamily="18" charset="-120"/>
                      </a:rPr>
                      <m:t>=0.58</m:t>
                    </m:r>
                  </m:oMath>
                </a14:m>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p:txBody>
          </p:sp>
        </mc:Choice>
        <mc:Fallback xmlns="">
          <p:sp>
            <p:nvSpPr>
              <p:cNvPr id="27652" name="Rectangle 3">
                <a:extLst>
                  <a:ext uri="{FF2B5EF4-FFF2-40B4-BE49-F238E27FC236}">
                    <a16:creationId xmlns:a16="http://schemas.microsoft.com/office/drawing/2014/main" id="{177CBA29-0650-4B7B-BA66-943A4127397D}"/>
                  </a:ext>
                </a:extLst>
              </p:cNvPr>
              <p:cNvSpPr>
                <a:spLocks noGrp="1" noRot="1" noChangeAspect="1" noMove="1" noResize="1" noEditPoints="1" noAdjustHandles="1" noChangeArrowheads="1" noChangeShapeType="1" noTextEdit="1"/>
              </p:cNvSpPr>
              <p:nvPr>
                <p:ph type="body" idx="1"/>
              </p:nvPr>
            </p:nvSpPr>
            <p:spPr>
              <a:xfrm>
                <a:off x="1612900" y="838200"/>
                <a:ext cx="8902700" cy="5486400"/>
              </a:xfrm>
              <a:blipFill>
                <a:blip r:embed="rId3"/>
                <a:stretch>
                  <a:fillRect l="-1438" t="-1222"/>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14427276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E405BC84-6095-464C-ACA6-C4F6D3548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7634BB4-C80B-443A-9CB9-3C3DDE918B34}" type="slidenum">
              <a:rPr lang="en-US" altLang="zh-TW" sz="1200">
                <a:latin typeface="Tahoma" panose="020B0604030504040204" pitchFamily="34" charset="0"/>
              </a:rPr>
              <a:pPr/>
              <a:t>33</a:t>
            </a:fld>
            <a:endParaRPr lang="en-US" altLang="zh-TW" sz="1200">
              <a:latin typeface="Tahoma" panose="020B0604030504040204" pitchFamily="34" charset="0"/>
            </a:endParaRPr>
          </a:p>
        </p:txBody>
      </p:sp>
      <p:sp>
        <p:nvSpPr>
          <p:cNvPr id="27651" name="Rectangle 2">
            <a:extLst>
              <a:ext uri="{FF2B5EF4-FFF2-40B4-BE49-F238E27FC236}">
                <a16:creationId xmlns:a16="http://schemas.microsoft.com/office/drawing/2014/main" id="{42D70517-4E05-4320-ABCB-842A4E6EF3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mc:AlternateContent xmlns:mc="http://schemas.openxmlformats.org/markup-compatibility/2006" xmlns:a14="http://schemas.microsoft.com/office/drawing/2010/main">
        <mc:Choice Requires="a14">
          <p:sp>
            <p:nvSpPr>
              <p:cNvPr id="27652" name="Rectangle 3">
                <a:extLst>
                  <a:ext uri="{FF2B5EF4-FFF2-40B4-BE49-F238E27FC236}">
                    <a16:creationId xmlns:a16="http://schemas.microsoft.com/office/drawing/2014/main" id="{177CBA29-0650-4B7B-BA66-943A4127397D}"/>
                  </a:ext>
                </a:extLst>
              </p:cNvPr>
              <p:cNvSpPr>
                <a:spLocks noGrp="1" noChangeArrowheads="1"/>
              </p:cNvSpPr>
              <p:nvPr>
                <p:ph type="body" idx="1"/>
              </p:nvPr>
            </p:nvSpPr>
            <p:spPr>
              <a:xfrm>
                <a:off x="762000" y="838200"/>
                <a:ext cx="9753600" cy="5486400"/>
              </a:xfrm>
            </p:spPr>
            <p:txBody>
              <a:bodyPr/>
              <a:lstStyle/>
              <a:p>
                <a:pPr marL="0" indent="0" eaLnBrk="1" hangingPunct="1">
                  <a:buNone/>
                </a:pPr>
                <a:r>
                  <a:rPr lang="en-US" altLang="zh-TW" dirty="0">
                    <a:ea typeface="新細明體" panose="02020500000000000000" pitchFamily="18" charset="-120"/>
                  </a:rPr>
                  <a:t>The rejection region is,</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新細明體" panose="02020500000000000000" pitchFamily="18" charset="-120"/>
                        </a:rPr>
                        <m:t>𝐹</m:t>
                      </m:r>
                      <m:r>
                        <a:rPr lang="en-US" altLang="zh-TW" i="1">
                          <a:latin typeface="Cambria Math" panose="02040503050406030204" pitchFamily="18" charset="0"/>
                          <a:ea typeface="新細明體" panose="02020500000000000000" pitchFamily="18" charset="-120"/>
                        </a:rPr>
                        <m:t>&gt;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i="1">
                              <a:latin typeface="Cambria Math" panose="02040503050406030204" pitchFamily="18" charset="0"/>
                              <a:ea typeface="新細明體" panose="02020500000000000000" pitchFamily="18" charset="-120"/>
                            </a:rPr>
                            <m:t>𝛼</m:t>
                          </m:r>
                          <m:r>
                            <a:rPr lang="en-US" altLang="zh-TW" i="1">
                              <a:latin typeface="Cambria Math" panose="02040503050406030204" pitchFamily="18" charset="0"/>
                              <a:ea typeface="新細明體" panose="02020500000000000000" pitchFamily="18" charset="-120"/>
                            </a:rPr>
                            <m:t>,</m:t>
                          </m:r>
                          <m:r>
                            <a:rPr lang="en-US" altLang="zh-TW" i="1">
                              <a:latin typeface="Cambria Math" panose="02040503050406030204" pitchFamily="18" charset="0"/>
                              <a:ea typeface="新細明體" panose="02020500000000000000" pitchFamily="18" charset="-120"/>
                            </a:rPr>
                            <m:t>𝑘</m:t>
                          </m:r>
                          <m:r>
                            <a:rPr lang="en-US" altLang="zh-TW" i="1">
                              <a:latin typeface="Cambria Math" panose="02040503050406030204" pitchFamily="18" charset="0"/>
                              <a:ea typeface="新細明體" panose="02020500000000000000" pitchFamily="18" charset="-120"/>
                            </a:rPr>
                            <m:t>−1,</m:t>
                          </m:r>
                          <m:r>
                            <a:rPr lang="en-US" altLang="zh-TW" i="1">
                              <a:latin typeface="Cambria Math" panose="02040503050406030204" pitchFamily="18" charset="0"/>
                              <a:ea typeface="新細明體" panose="02020500000000000000" pitchFamily="18" charset="-120"/>
                            </a:rPr>
                            <m:t>𝑛</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𝑘</m:t>
                          </m:r>
                        </m:sub>
                      </m:sSub>
                      <m:r>
                        <a:rPr lang="en-US" altLang="zh-TW" i="1">
                          <a:latin typeface="Cambria Math" panose="02040503050406030204" pitchFamily="18" charset="0"/>
                          <a:ea typeface="新細明體" panose="02020500000000000000" pitchFamily="18" charset="-120"/>
                        </a:rPr>
                        <m: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i="1">
                              <a:latin typeface="Cambria Math" panose="02040503050406030204" pitchFamily="18" charset="0"/>
                              <a:ea typeface="新細明體" panose="02020500000000000000" pitchFamily="18" charset="-120"/>
                            </a:rPr>
                            <m:t>0.05,</m:t>
                          </m:r>
                          <m:r>
                            <a:rPr lang="en-US" altLang="zh-TW" b="0" i="1" smtClean="0">
                              <a:latin typeface="Cambria Math" panose="02040503050406030204" pitchFamily="18" charset="0"/>
                              <a:ea typeface="新細明體" panose="02020500000000000000" pitchFamily="18" charset="-120"/>
                            </a:rPr>
                            <m:t>3−1</m:t>
                          </m:r>
                          <m:r>
                            <a:rPr lang="en-US" altLang="zh-TW" i="1">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15−3</m:t>
                          </m:r>
                        </m:sub>
                      </m:sSub>
                      <m:r>
                        <a:rPr lang="en-US" altLang="zh-TW" i="1">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3.89</m:t>
                      </m:r>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Under 5% significance level, we do not have enough evidence to reject the null hypothesis, and therefore we might conclude that no difference exists between the three brands.</a:t>
                </a:r>
              </a:p>
              <a:p>
                <a:pPr marL="0" indent="0" eaLnBrk="1" hangingPunct="1">
                  <a:buNone/>
                </a:pPr>
                <a:endParaRPr lang="en-US" altLang="zh-TW" dirty="0">
                  <a:ea typeface="新細明體" panose="02020500000000000000" pitchFamily="18" charset="-120"/>
                </a:endParaRPr>
              </a:p>
            </p:txBody>
          </p:sp>
        </mc:Choice>
        <mc:Fallback xmlns="">
          <p:sp>
            <p:nvSpPr>
              <p:cNvPr id="27652" name="Rectangle 3">
                <a:extLst>
                  <a:ext uri="{FF2B5EF4-FFF2-40B4-BE49-F238E27FC236}">
                    <a16:creationId xmlns:a16="http://schemas.microsoft.com/office/drawing/2014/main" id="{177CBA29-0650-4B7B-BA66-943A4127397D}"/>
                  </a:ext>
                </a:extLst>
              </p:cNvPr>
              <p:cNvSpPr>
                <a:spLocks noGrp="1" noRot="1" noChangeAspect="1" noMove="1" noResize="1" noEditPoints="1" noAdjustHandles="1" noChangeArrowheads="1" noChangeShapeType="1" noTextEdit="1"/>
              </p:cNvSpPr>
              <p:nvPr>
                <p:ph type="body" idx="1"/>
              </p:nvPr>
            </p:nvSpPr>
            <p:spPr>
              <a:xfrm>
                <a:off x="762000" y="838200"/>
                <a:ext cx="9753600" cy="5486400"/>
              </a:xfrm>
              <a:blipFill>
                <a:blip r:embed="rId3"/>
                <a:stretch>
                  <a:fillRect l="-1250" t="-1222" r="-1188"/>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13277559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內容版面配置區 1">
            <a:extLst>
              <a:ext uri="{FF2B5EF4-FFF2-40B4-BE49-F238E27FC236}">
                <a16:creationId xmlns:a16="http://schemas.microsoft.com/office/drawing/2014/main" id="{29FB894D-6836-4FFD-AF76-CB3BB529FEA9}"/>
              </a:ext>
            </a:extLst>
          </p:cNvPr>
          <p:cNvSpPr>
            <a:spLocks noGrp="1" noChangeArrowheads="1"/>
          </p:cNvSpPr>
          <p:nvPr>
            <p:ph idx="1"/>
          </p:nvPr>
        </p:nvSpPr>
        <p:spPr/>
        <p:txBody>
          <a:bodyPr/>
          <a:lstStyle/>
          <a:p>
            <a:pPr marL="0" indent="0">
              <a:buNone/>
            </a:pPr>
            <a:endParaRPr lang="en-US" altLang="en-US" b="1">
              <a:ea typeface="新細明體" panose="02020500000000000000" pitchFamily="18" charset="-120"/>
            </a:endParaRPr>
          </a:p>
          <a:p>
            <a:pPr marL="0" indent="0">
              <a:buNone/>
            </a:pPr>
            <a:endParaRPr lang="en-US" altLang="en-US">
              <a:ea typeface="新細明體" panose="02020500000000000000" pitchFamily="18" charset="-120"/>
            </a:endParaRPr>
          </a:p>
        </p:txBody>
      </p:sp>
      <p:sp>
        <p:nvSpPr>
          <p:cNvPr id="32771" name="Slide Number Placeholder 5">
            <a:extLst>
              <a:ext uri="{FF2B5EF4-FFF2-40B4-BE49-F238E27FC236}">
                <a16:creationId xmlns:a16="http://schemas.microsoft.com/office/drawing/2014/main" id="{1D487E94-5163-44CE-B7DC-CB959F0775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30916BF-B134-4227-9B45-2274F6C3FCD1}" type="slidenum">
              <a:rPr lang="en-US" altLang="zh-TW" sz="1200">
                <a:latin typeface="Tahoma" panose="020B0604030504040204" pitchFamily="34" charset="0"/>
              </a:rPr>
              <a:pPr/>
              <a:t>34</a:t>
            </a:fld>
            <a:endParaRPr lang="en-US" altLang="zh-TW" sz="1200">
              <a:latin typeface="Tahoma" panose="020B0604030504040204" pitchFamily="34" charset="0"/>
            </a:endParaRPr>
          </a:p>
        </p:txBody>
      </p:sp>
      <p:sp>
        <p:nvSpPr>
          <p:cNvPr id="32772" name="Rectangle 2">
            <a:extLst>
              <a:ext uri="{FF2B5EF4-FFF2-40B4-BE49-F238E27FC236}">
                <a16:creationId xmlns:a16="http://schemas.microsoft.com/office/drawing/2014/main" id="{A12DA1A5-3258-4AEC-8BC0-D85395A4059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Exercise 14-A</a:t>
            </a:r>
          </a:p>
        </p:txBody>
      </p:sp>
      <p:pic>
        <p:nvPicPr>
          <p:cNvPr id="32773" name="圖片 2">
            <a:extLst>
              <a:ext uri="{FF2B5EF4-FFF2-40B4-BE49-F238E27FC236}">
                <a16:creationId xmlns:a16="http://schemas.microsoft.com/office/drawing/2014/main" id="{7B52A7FF-06F5-4197-8036-55D9D6F0A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33500"/>
            <a:ext cx="74088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054457CE-DA4C-4E6B-BB0D-C4EBAE837C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81C05AB-0327-47C0-86AC-AC9859C95096}" type="slidenum">
              <a:rPr lang="en-US" altLang="zh-TW" sz="1200">
                <a:latin typeface="Tahoma" panose="020B0604030504040204" pitchFamily="34" charset="0"/>
              </a:rPr>
              <a:pPr/>
              <a:t>35</a:t>
            </a:fld>
            <a:endParaRPr lang="en-US" altLang="zh-TW" sz="1200">
              <a:latin typeface="Tahoma" panose="020B0604030504040204" pitchFamily="34" charset="0"/>
            </a:endParaRPr>
          </a:p>
        </p:txBody>
      </p:sp>
      <p:sp>
        <p:nvSpPr>
          <p:cNvPr id="33795" name="Rectangle 2">
            <a:extLst>
              <a:ext uri="{FF2B5EF4-FFF2-40B4-BE49-F238E27FC236}">
                <a16:creationId xmlns:a16="http://schemas.microsoft.com/office/drawing/2014/main" id="{0DF7E955-6426-4C87-9462-B83E2FEF157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ANOVA Table</a:t>
            </a:r>
          </a:p>
        </p:txBody>
      </p:sp>
      <p:sp>
        <p:nvSpPr>
          <p:cNvPr id="33796" name="Rectangle 3">
            <a:extLst>
              <a:ext uri="{FF2B5EF4-FFF2-40B4-BE49-F238E27FC236}">
                <a16:creationId xmlns:a16="http://schemas.microsoft.com/office/drawing/2014/main" id="{461AE845-2069-4EA2-A56E-378AE5C12320}"/>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The results of </a:t>
            </a:r>
            <a:r>
              <a:rPr lang="en-US" altLang="zh-TW" b="1" dirty="0">
                <a:solidFill>
                  <a:srgbClr val="FF0000"/>
                </a:solidFill>
                <a:ea typeface="新細明體" panose="02020500000000000000" pitchFamily="18" charset="-120"/>
              </a:rPr>
              <a:t>an</a:t>
            </a:r>
            <a:r>
              <a:rPr lang="en-US" altLang="zh-TW" dirty="0">
                <a:ea typeface="新細明體" panose="02020500000000000000" pitchFamily="18" charset="-120"/>
              </a:rPr>
              <a:t>alysis </a:t>
            </a:r>
            <a:r>
              <a:rPr lang="en-US" altLang="zh-TW" b="1" dirty="0">
                <a:solidFill>
                  <a:srgbClr val="FF0000"/>
                </a:solidFill>
                <a:ea typeface="新細明體" panose="02020500000000000000" pitchFamily="18" charset="-120"/>
              </a:rPr>
              <a:t>o</a:t>
            </a:r>
            <a:r>
              <a:rPr lang="en-US" altLang="zh-TW" dirty="0">
                <a:ea typeface="新細明體" panose="02020500000000000000" pitchFamily="18" charset="-120"/>
              </a:rPr>
              <a:t>f </a:t>
            </a:r>
            <a:r>
              <a:rPr lang="en-US" altLang="zh-TW" b="1" dirty="0">
                <a:solidFill>
                  <a:srgbClr val="FF0000"/>
                </a:solidFill>
                <a:ea typeface="新細明體" panose="02020500000000000000" pitchFamily="18" charset="-120"/>
              </a:rPr>
              <a:t>va</a:t>
            </a:r>
            <a:r>
              <a:rPr lang="en-US" altLang="zh-TW" dirty="0">
                <a:ea typeface="新細明體" panose="02020500000000000000" pitchFamily="18" charset="-120"/>
              </a:rPr>
              <a:t>riance are usually reported in an ANOVA table…</a:t>
            </a:r>
          </a:p>
        </p:txBody>
      </p:sp>
      <p:graphicFrame>
        <p:nvGraphicFramePr>
          <p:cNvPr id="28722" name="Group 50">
            <a:extLst>
              <a:ext uri="{FF2B5EF4-FFF2-40B4-BE49-F238E27FC236}">
                <a16:creationId xmlns:a16="http://schemas.microsoft.com/office/drawing/2014/main" id="{494B3DA7-6943-4D77-8400-5D1BC8E9BC04}"/>
              </a:ext>
            </a:extLst>
          </p:cNvPr>
          <p:cNvGraphicFramePr>
            <a:graphicFrameLocks noGrp="1"/>
          </p:cNvGraphicFramePr>
          <p:nvPr/>
        </p:nvGraphicFramePr>
        <p:xfrm>
          <a:off x="2133600" y="1981201"/>
          <a:ext cx="8229600" cy="2911475"/>
        </p:xfrm>
        <a:graphic>
          <a:graphicData uri="http://schemas.openxmlformats.org/drawingml/2006/table">
            <a:tbl>
              <a:tblPr/>
              <a:tblGrid>
                <a:gridCol w="15494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Source of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Variation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degrees of</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freedom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Mean Square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Treatments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1" u="none" strike="noStrike" cap="none" normalizeH="0" baseline="0">
                          <a:ln>
                            <a:noFill/>
                          </a:ln>
                          <a:solidFill>
                            <a:schemeClr val="tx1"/>
                          </a:solidFill>
                          <a:effectLst/>
                          <a:latin typeface="Tahoma" pitchFamily="34" charset="0"/>
                          <a:ea typeface="新細明體" charset="-120"/>
                        </a:rPr>
                        <a:t>k</a:t>
                      </a:r>
                      <a:r>
                        <a:rPr kumimoji="0" lang="en-US" altLang="zh-TW" sz="1800" b="0" i="0" u="none" strike="noStrike" cap="none" normalizeH="0" baseline="0">
                          <a:ln>
                            <a:noFill/>
                          </a:ln>
                          <a:solidFill>
                            <a:schemeClr val="tx1"/>
                          </a:solidFill>
                          <a:effectLst/>
                          <a:latin typeface="Tahoma" pitchFamily="34" charset="0"/>
                          <a:ea typeface="新細明體"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MST=SST/(</a:t>
                      </a:r>
                      <a:r>
                        <a:rPr kumimoji="0" lang="en-US" altLang="zh-TW" sz="1800" b="0" i="1" u="none" strike="noStrike" cap="none" normalizeH="0" baseline="0">
                          <a:ln>
                            <a:noFill/>
                          </a:ln>
                          <a:solidFill>
                            <a:schemeClr val="tx1"/>
                          </a:solidFill>
                          <a:effectLst/>
                          <a:latin typeface="Tahoma" pitchFamily="34" charset="0"/>
                          <a:ea typeface="新細明體" charset="-120"/>
                        </a:rPr>
                        <a:t>k</a:t>
                      </a:r>
                      <a:r>
                        <a:rPr kumimoji="0" lang="en-US" altLang="zh-TW" sz="1800" b="0" i="0" u="none" strike="noStrike" cap="none" normalizeH="0" baseline="0">
                          <a:ln>
                            <a:noFill/>
                          </a:ln>
                          <a:solidFill>
                            <a:schemeClr val="tx1"/>
                          </a:solidFill>
                          <a:effectLst/>
                          <a:latin typeface="Tahoma" pitchFamily="34" charset="0"/>
                          <a:ea typeface="新細明體" charset="-12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Error</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1" u="none" strike="noStrike" cap="none" normalizeH="0" baseline="0">
                          <a:ln>
                            <a:noFill/>
                          </a:ln>
                          <a:solidFill>
                            <a:schemeClr val="tx1"/>
                          </a:solidFill>
                          <a:effectLst/>
                          <a:latin typeface="Tahoma" pitchFamily="34" charset="0"/>
                          <a:ea typeface="新細明體" charset="-120"/>
                        </a:rPr>
                        <a:t>n–k</a:t>
                      </a:r>
                      <a:endParaRPr kumimoji="0" lang="en-US" altLang="zh-TW" sz="18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MSE=SSE/(</a:t>
                      </a:r>
                      <a:r>
                        <a:rPr kumimoji="0" lang="en-US" altLang="zh-TW" sz="1800" b="0" i="1" u="none" strike="noStrike" cap="none" normalizeH="0" baseline="0">
                          <a:ln>
                            <a:noFill/>
                          </a:ln>
                          <a:solidFill>
                            <a:schemeClr val="tx1"/>
                          </a:solidFill>
                          <a:effectLst/>
                          <a:latin typeface="Tahoma" pitchFamily="34" charset="0"/>
                          <a:ea typeface="新細明體" charset="-120"/>
                        </a:rPr>
                        <a:t>n–k</a:t>
                      </a:r>
                      <a:r>
                        <a:rPr kumimoji="0" lang="en-US" altLang="zh-TW" sz="1800" b="0" i="0" u="none" strike="noStrike" cap="none" normalizeH="0" baseline="0">
                          <a:ln>
                            <a:noFill/>
                          </a:ln>
                          <a:solidFill>
                            <a:schemeClr val="tx1"/>
                          </a:solidFill>
                          <a:effectLst/>
                          <a:latin typeface="Tahoma" pitchFamily="34" charset="0"/>
                          <a:ea typeface="新細明體" charset="-12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1" u="none" strike="noStrike" cap="none" normalizeH="0" baseline="0">
                          <a:ln>
                            <a:noFill/>
                          </a:ln>
                          <a:solidFill>
                            <a:schemeClr val="tx1"/>
                          </a:solidFill>
                          <a:effectLst/>
                          <a:latin typeface="Tahoma" pitchFamily="34" charset="0"/>
                          <a:ea typeface="新細明體" charset="-120"/>
                        </a:rPr>
                        <a:t>n</a:t>
                      </a:r>
                      <a:r>
                        <a:rPr kumimoji="0" lang="en-US" altLang="zh-TW" sz="1800" b="0" i="0" u="none" strike="noStrike" cap="none" normalizeH="0" baseline="0">
                          <a:ln>
                            <a:noFill/>
                          </a:ln>
                          <a:solidFill>
                            <a:schemeClr val="tx1"/>
                          </a:solidFill>
                          <a:effectLst/>
                          <a:latin typeface="Tahoma" pitchFamily="34" charset="0"/>
                          <a:ea typeface="新細明體" charset="-12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Tahoma" pitchFamily="34" charset="0"/>
                          <a:ea typeface="新細明體" charset="-120"/>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8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825" name="Rectangle 38">
            <a:extLst>
              <a:ext uri="{FF2B5EF4-FFF2-40B4-BE49-F238E27FC236}">
                <a16:creationId xmlns:a16="http://schemas.microsoft.com/office/drawing/2014/main" id="{C1F48417-8A6C-4156-B093-31B79577BB94}"/>
              </a:ext>
            </a:extLst>
          </p:cNvPr>
          <p:cNvSpPr>
            <a:spLocks noChangeArrowheads="1"/>
          </p:cNvSpPr>
          <p:nvPr/>
        </p:nvSpPr>
        <p:spPr bwMode="auto">
          <a:xfrm>
            <a:off x="7467601" y="5257801"/>
            <a:ext cx="2817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eaLnBrk="1" hangingPunct="1">
              <a:spcBef>
                <a:spcPct val="20000"/>
              </a:spcBef>
            </a:pPr>
            <a:r>
              <a:rPr lang="en-US" altLang="zh-TW" b="1">
                <a:solidFill>
                  <a:srgbClr val="FF0000"/>
                </a:solidFill>
                <a:latin typeface="Tahoma" panose="020B0604030504040204" pitchFamily="34" charset="0"/>
                <a:ea typeface="新細明體" panose="02020500000000000000" pitchFamily="18" charset="-120"/>
              </a:rPr>
              <a:t>F-stat=MST/MSE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F540A8A6-F214-450D-97F5-7768A38103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E5788AD-A30B-49D3-AB55-8951CED6BA9E}" type="slidenum">
              <a:rPr lang="en-US" altLang="zh-TW" sz="1200">
                <a:latin typeface="Tahoma" panose="020B0604030504040204" pitchFamily="34" charset="0"/>
              </a:rPr>
              <a:pPr/>
              <a:t>36</a:t>
            </a:fld>
            <a:endParaRPr lang="en-US" altLang="zh-TW" sz="1200">
              <a:latin typeface="Tahoma" panose="020B0604030504040204" pitchFamily="34" charset="0"/>
            </a:endParaRPr>
          </a:p>
        </p:txBody>
      </p:sp>
      <p:sp>
        <p:nvSpPr>
          <p:cNvPr id="34819" name="Rectangle 2">
            <a:extLst>
              <a:ext uri="{FF2B5EF4-FFF2-40B4-BE49-F238E27FC236}">
                <a16:creationId xmlns:a16="http://schemas.microsoft.com/office/drawing/2014/main" id="{13E4BA7F-A767-45F1-A0D7-552ECC914F32}"/>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ANOVA and t-tests of 2 means</a:t>
            </a:r>
          </a:p>
        </p:txBody>
      </p:sp>
      <p:sp>
        <p:nvSpPr>
          <p:cNvPr id="34820" name="Rectangle 3">
            <a:extLst>
              <a:ext uri="{FF2B5EF4-FFF2-40B4-BE49-F238E27FC236}">
                <a16:creationId xmlns:a16="http://schemas.microsoft.com/office/drawing/2014/main" id="{08405213-01E9-4238-8442-705B5FB83517}"/>
              </a:ext>
            </a:extLst>
          </p:cNvPr>
          <p:cNvSpPr>
            <a:spLocks noGrp="1" noChangeArrowheads="1"/>
          </p:cNvSpPr>
          <p:nvPr>
            <p:ph type="body" idx="1"/>
          </p:nvPr>
        </p:nvSpPr>
        <p:spPr>
          <a:xfrm>
            <a:off x="321733" y="914400"/>
            <a:ext cx="10574867" cy="5486400"/>
          </a:xfrm>
        </p:spPr>
        <p:txBody>
          <a:bodyPr/>
          <a:lstStyle/>
          <a:p>
            <a:pPr marL="0" indent="0" eaLnBrk="1" hangingPunct="1">
              <a:buNone/>
            </a:pPr>
            <a:r>
              <a:rPr lang="en-US" altLang="zh-TW" sz="2400" dirty="0">
                <a:ea typeface="新細明體" panose="02020500000000000000" pitchFamily="18" charset="-120"/>
              </a:rPr>
              <a:t>Why do we need the analysis of variance? Why not test every pair of means? For example say k = 6. There are C</a:t>
            </a:r>
            <a:r>
              <a:rPr lang="en-US" altLang="zh-TW" sz="2400" baseline="-25000" dirty="0">
                <a:ea typeface="新細明體" panose="02020500000000000000" pitchFamily="18" charset="-120"/>
              </a:rPr>
              <a:t>2</a:t>
            </a:r>
            <a:r>
              <a:rPr lang="en-US" altLang="zh-TW" sz="2400" baseline="30000" dirty="0">
                <a:ea typeface="新細明體" panose="02020500000000000000" pitchFamily="18" charset="-120"/>
              </a:rPr>
              <a:t>6</a:t>
            </a:r>
            <a:r>
              <a:rPr lang="en-US" altLang="zh-TW" sz="2400" dirty="0">
                <a:ea typeface="新細明體" panose="02020500000000000000" pitchFamily="18" charset="-120"/>
              </a:rPr>
              <a:t> = 6(5)/2= 15 different pairs of means.</a:t>
            </a:r>
          </a:p>
          <a:p>
            <a:pPr marL="0" indent="0" eaLnBrk="1" hangingPunct="1">
              <a:buNone/>
            </a:pPr>
            <a:r>
              <a:rPr lang="en-US" altLang="zh-TW" sz="2400" dirty="0">
                <a:ea typeface="新細明體" panose="02020500000000000000" pitchFamily="18" charset="-120"/>
              </a:rPr>
              <a:t>1&amp;2 1&amp;3 1&amp;4 1&amp;5 1&amp;6</a:t>
            </a:r>
          </a:p>
          <a:p>
            <a:pPr marL="0" indent="0" eaLnBrk="1" hangingPunct="1">
              <a:buNone/>
            </a:pPr>
            <a:r>
              <a:rPr lang="en-US" altLang="zh-TW" sz="2400" dirty="0">
                <a:ea typeface="新細明體" panose="02020500000000000000" pitchFamily="18" charset="-120"/>
              </a:rPr>
              <a:t>2&amp;3 2&amp;4 2&amp;5 2&amp;6</a:t>
            </a:r>
          </a:p>
          <a:p>
            <a:pPr marL="0" indent="0" eaLnBrk="1" hangingPunct="1">
              <a:buNone/>
            </a:pPr>
            <a:r>
              <a:rPr lang="en-US" altLang="zh-TW" sz="2400" dirty="0">
                <a:ea typeface="新細明體" panose="02020500000000000000" pitchFamily="18" charset="-120"/>
              </a:rPr>
              <a:t>3&amp;4 3&amp;5 3&amp;6</a:t>
            </a:r>
          </a:p>
          <a:p>
            <a:pPr marL="0" indent="0" eaLnBrk="1" hangingPunct="1">
              <a:buNone/>
            </a:pPr>
            <a:r>
              <a:rPr lang="en-US" altLang="zh-TW" sz="2400" dirty="0">
                <a:ea typeface="新細明體" panose="02020500000000000000" pitchFamily="18" charset="-120"/>
              </a:rPr>
              <a:t>4&amp;5 4&amp;6</a:t>
            </a:r>
          </a:p>
          <a:p>
            <a:pPr marL="0" indent="0" eaLnBrk="1" hangingPunct="1">
              <a:buNone/>
            </a:pPr>
            <a:r>
              <a:rPr lang="en-US" altLang="zh-TW" sz="2400" dirty="0">
                <a:ea typeface="新細明體" panose="02020500000000000000" pitchFamily="18" charset="-120"/>
              </a:rPr>
              <a:t>5&amp;6</a:t>
            </a:r>
            <a:r>
              <a:rPr lang="en-US" altLang="zh-TW" sz="2400" baseline="30000" dirty="0">
                <a:ea typeface="新細明體" panose="02020500000000000000" pitchFamily="18" charset="-120"/>
              </a:rPr>
              <a:t> </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If we test each pair with </a:t>
            </a:r>
            <a:r>
              <a:rPr lang="el-GR" altLang="zh-TW" sz="2400" i="1" dirty="0"/>
              <a:t>α</a:t>
            </a:r>
            <a:r>
              <a:rPr lang="en-US" altLang="zh-TW" sz="2400" dirty="0">
                <a:ea typeface="新細明體" panose="02020500000000000000" pitchFamily="18" charset="-120"/>
              </a:rPr>
              <a:t> = .05 we increase the probability of making a Type I error. If there are no differences then the probability of making at least one Type I error is 1-(.95)</a:t>
            </a:r>
            <a:r>
              <a:rPr lang="en-US" altLang="zh-TW" sz="2400" baseline="30000" dirty="0">
                <a:ea typeface="新細明體" panose="02020500000000000000" pitchFamily="18" charset="-120"/>
              </a:rPr>
              <a:t>15</a:t>
            </a:r>
            <a:r>
              <a:rPr lang="en-US" altLang="zh-TW" sz="2400" dirty="0">
                <a:ea typeface="新細明體" panose="02020500000000000000" pitchFamily="18" charset="-120"/>
              </a:rPr>
              <a:t> = 1 - .463 = .537</a:t>
            </a:r>
          </a:p>
          <a:p>
            <a:pPr marL="0" indent="0" eaLnBrk="1" hangingPunct="1">
              <a:buNone/>
            </a:pPr>
            <a:endParaRPr lang="en-US" altLang="zh-TW" sz="2400" dirty="0">
              <a:ea typeface="新細明體" panose="020205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9A45B2A2-42A4-4A9E-B86E-F955B98F04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B7F3B67-0909-4FF5-8C38-A64A611A6291}" type="slidenum">
              <a:rPr lang="en-US" altLang="zh-TW" sz="1200">
                <a:latin typeface="Tahoma" panose="020B0604030504040204" pitchFamily="34" charset="0"/>
              </a:rPr>
              <a:pPr/>
              <a:t>37</a:t>
            </a:fld>
            <a:endParaRPr lang="en-US" altLang="zh-TW" sz="1200">
              <a:latin typeface="Tahoma" panose="020B0604030504040204" pitchFamily="34" charset="0"/>
            </a:endParaRPr>
          </a:p>
        </p:txBody>
      </p:sp>
      <p:sp>
        <p:nvSpPr>
          <p:cNvPr id="35843" name="Rectangle 2">
            <a:extLst>
              <a:ext uri="{FF2B5EF4-FFF2-40B4-BE49-F238E27FC236}">
                <a16:creationId xmlns:a16="http://schemas.microsoft.com/office/drawing/2014/main" id="{686DE9EC-EC39-47C0-9D0A-CD0D92FD2CC7}"/>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Checking the Required Conditions</a:t>
            </a:r>
          </a:p>
        </p:txBody>
      </p:sp>
      <p:sp>
        <p:nvSpPr>
          <p:cNvPr id="35844" name="Rectangle 3">
            <a:extLst>
              <a:ext uri="{FF2B5EF4-FFF2-40B4-BE49-F238E27FC236}">
                <a16:creationId xmlns:a16="http://schemas.microsoft.com/office/drawing/2014/main" id="{F0973826-C57B-4967-A025-2ECB846C3C7A}"/>
              </a:ext>
            </a:extLst>
          </p:cNvPr>
          <p:cNvSpPr>
            <a:spLocks noGrp="1" noChangeArrowheads="1"/>
          </p:cNvSpPr>
          <p:nvPr>
            <p:ph type="body" idx="1"/>
          </p:nvPr>
        </p:nvSpPr>
        <p:spPr>
          <a:xfrm>
            <a:off x="321733" y="914400"/>
            <a:ext cx="10270067" cy="5486400"/>
          </a:xfrm>
        </p:spPr>
        <p:txBody>
          <a:bodyPr/>
          <a:lstStyle/>
          <a:p>
            <a:pPr marL="0" indent="0" eaLnBrk="1" hangingPunct="1">
              <a:buNone/>
            </a:pPr>
            <a:r>
              <a:rPr lang="en-US" altLang="zh-TW" dirty="0">
                <a:ea typeface="新細明體" panose="02020500000000000000" pitchFamily="18" charset="-120"/>
              </a:rPr>
              <a:t>The F-test of the analysis of variance requires that the random variable be normally distributed with equal variances. The normality requirement is easily checked graphically by producing the histograms for each sample.</a:t>
            </a:r>
          </a:p>
          <a:p>
            <a:pPr marL="0" indent="0" eaLnBrk="1" hangingPunct="1">
              <a:buNone/>
            </a:pPr>
            <a:r>
              <a:rPr lang="en-US" altLang="zh-TW" dirty="0">
                <a:ea typeface="新細明體" panose="02020500000000000000" pitchFamily="18" charset="-120"/>
              </a:rPr>
              <a:t>(To see histograms click </a:t>
            </a:r>
            <a:r>
              <a:rPr lang="en-US" altLang="zh-TW" dirty="0">
                <a:ea typeface="新細明體" panose="02020500000000000000" pitchFamily="18" charset="-120"/>
                <a:hlinkClick r:id="rId2" action="ppaction://hlinkfile"/>
              </a:rPr>
              <a:t>Example 14.1 Histograms</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equality of variances is examined by printing the sample standard deviations or variances. The similarity of sample variances allows us to assume that the population variances are equal.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223DDA28-478A-4AC4-A65D-8D6963CEC2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A395251-B03A-463E-A60C-D08AB45858EB}" type="slidenum">
              <a:rPr lang="en-US" altLang="zh-TW" sz="1200">
                <a:latin typeface="Tahoma" panose="020B0604030504040204" pitchFamily="34" charset="0"/>
              </a:rPr>
              <a:pPr/>
              <a:t>38</a:t>
            </a:fld>
            <a:endParaRPr lang="en-US" altLang="zh-TW" sz="1200">
              <a:latin typeface="Tahoma" panose="020B0604030504040204" pitchFamily="34" charset="0"/>
            </a:endParaRPr>
          </a:p>
        </p:txBody>
      </p:sp>
      <p:sp>
        <p:nvSpPr>
          <p:cNvPr id="36867" name="Rectangle 2">
            <a:extLst>
              <a:ext uri="{FF2B5EF4-FFF2-40B4-BE49-F238E27FC236}">
                <a16:creationId xmlns:a16="http://schemas.microsoft.com/office/drawing/2014/main" id="{E2D36D9A-F248-445E-8BB2-69C75103870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a:t>
            </a:r>
          </a:p>
        </p:txBody>
      </p:sp>
      <p:sp>
        <p:nvSpPr>
          <p:cNvPr id="36868" name="Rectangle 3">
            <a:extLst>
              <a:ext uri="{FF2B5EF4-FFF2-40B4-BE49-F238E27FC236}">
                <a16:creationId xmlns:a16="http://schemas.microsoft.com/office/drawing/2014/main" id="{3E1B22B9-144F-4C56-8816-371D623B7CF7}"/>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One-Way Analysis of Variance:</a:t>
            </a:r>
          </a:p>
        </p:txBody>
      </p:sp>
      <p:pic>
        <p:nvPicPr>
          <p:cNvPr id="36869" name="Picture 5">
            <a:extLst>
              <a:ext uri="{FF2B5EF4-FFF2-40B4-BE49-F238E27FC236}">
                <a16:creationId xmlns:a16="http://schemas.microsoft.com/office/drawing/2014/main" id="{013A669C-A170-4E5A-95C3-EBFD8F14C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66900"/>
            <a:ext cx="7683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B2E03338-80F4-4030-9639-B02E8B381E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10ADCF9-5EE5-42D7-BF03-4B5890A6B639}" type="slidenum">
              <a:rPr lang="en-US" altLang="zh-TW" sz="1200">
                <a:latin typeface="Tahoma" panose="020B0604030504040204" pitchFamily="34" charset="0"/>
              </a:rPr>
              <a:pPr/>
              <a:t>39</a:t>
            </a:fld>
            <a:endParaRPr lang="en-US" altLang="zh-TW" sz="1200">
              <a:latin typeface="Tahoma" panose="020B0604030504040204" pitchFamily="34" charset="0"/>
            </a:endParaRPr>
          </a:p>
        </p:txBody>
      </p:sp>
      <p:sp>
        <p:nvSpPr>
          <p:cNvPr id="37891" name="Rectangle 2">
            <a:extLst>
              <a:ext uri="{FF2B5EF4-FFF2-40B4-BE49-F238E27FC236}">
                <a16:creationId xmlns:a16="http://schemas.microsoft.com/office/drawing/2014/main" id="{77779F61-2CD0-4206-B473-422384A9B42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Multiple Comparisons</a:t>
            </a:r>
          </a:p>
        </p:txBody>
      </p:sp>
      <p:sp>
        <p:nvSpPr>
          <p:cNvPr id="37892" name="Rectangle 3">
            <a:extLst>
              <a:ext uri="{FF2B5EF4-FFF2-40B4-BE49-F238E27FC236}">
                <a16:creationId xmlns:a16="http://schemas.microsoft.com/office/drawing/2014/main" id="{73C5E8B7-AE14-4773-AE9B-3AA523BAE163}"/>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When we conclude from the </a:t>
            </a:r>
            <a:r>
              <a:rPr lang="en-US" altLang="zh-TW" b="1" i="1" dirty="0">
                <a:ea typeface="新細明體" panose="02020500000000000000" pitchFamily="18" charset="-120"/>
              </a:rPr>
              <a:t>one-way analysis of variance</a:t>
            </a:r>
            <a:r>
              <a:rPr lang="en-US" altLang="zh-TW" dirty="0">
                <a:ea typeface="新細明體" panose="02020500000000000000" pitchFamily="18" charset="-120"/>
              </a:rPr>
              <a:t> that at least two treatment means differ (i.e. we reject the null hypothesis that H</a:t>
            </a:r>
            <a:r>
              <a:rPr lang="en-US" altLang="zh-TW" baseline="-25000" dirty="0">
                <a:ea typeface="新細明體" panose="02020500000000000000" pitchFamily="18" charset="-120"/>
              </a:rPr>
              <a:t>0</a:t>
            </a:r>
            <a:r>
              <a:rPr lang="en-US" altLang="zh-TW" dirty="0">
                <a:ea typeface="新細明體" panose="02020500000000000000" pitchFamily="18" charset="-120"/>
              </a:rPr>
              <a:t>:                          ), we often need to know </a:t>
            </a:r>
            <a:r>
              <a:rPr lang="en-US" altLang="zh-TW" b="1" i="1" dirty="0">
                <a:ea typeface="新細明體" panose="02020500000000000000" pitchFamily="18" charset="-120"/>
              </a:rPr>
              <a:t>which</a:t>
            </a:r>
            <a:r>
              <a:rPr lang="en-US" altLang="zh-TW" dirty="0">
                <a:ea typeface="新細明體" panose="02020500000000000000" pitchFamily="18" charset="-120"/>
              </a:rPr>
              <a:t> treatment means are responsible for these differences.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will examine three statistical inference procedures that allow us to determine which population means differ:</a:t>
            </a:r>
          </a:p>
          <a:p>
            <a:pPr marL="0" indent="0" eaLnBrk="1" hangingPunct="1">
              <a:buNone/>
            </a:pPr>
            <a:r>
              <a:rPr lang="en-US" altLang="zh-TW" dirty="0">
                <a:ea typeface="新細明體" panose="02020500000000000000" pitchFamily="18" charset="-120"/>
              </a:rPr>
              <a:t>	• Fisher’s least significant difference (LSD) method</a:t>
            </a:r>
          </a:p>
          <a:p>
            <a:pPr marL="0" indent="0" eaLnBrk="1" hangingPunct="1">
              <a:buNone/>
            </a:pPr>
            <a:r>
              <a:rPr lang="en-US" altLang="zh-TW" dirty="0">
                <a:ea typeface="新細明體" panose="02020500000000000000" pitchFamily="18" charset="-120"/>
              </a:rPr>
              <a:t>	• Bonferroni adjustment, and</a:t>
            </a:r>
          </a:p>
          <a:p>
            <a:pPr marL="0" indent="0" eaLnBrk="1" hangingPunct="1">
              <a:buNone/>
            </a:pPr>
            <a:r>
              <a:rPr lang="en-US" altLang="zh-TW" dirty="0">
                <a:ea typeface="新細明體" panose="02020500000000000000" pitchFamily="18" charset="-120"/>
              </a:rPr>
              <a:t>	• Tukey’s multiple comparison method.</a:t>
            </a:r>
          </a:p>
        </p:txBody>
      </p:sp>
      <p:pic>
        <p:nvPicPr>
          <p:cNvPr id="37893" name="Picture 4">
            <a:extLst>
              <a:ext uri="{FF2B5EF4-FFF2-40B4-BE49-F238E27FC236}">
                <a16:creationId xmlns:a16="http://schemas.microsoft.com/office/drawing/2014/main" id="{E1076E26-08FE-4D18-B7DE-5C0C78DE0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8800"/>
            <a:ext cx="22352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00472-C4F0-070C-32F2-B3E6B8CAB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C69FA-E580-A22C-CBC2-77F325B8DF26}"/>
              </a:ext>
            </a:extLst>
          </p:cNvPr>
          <p:cNvSpPr>
            <a:spLocks noGrp="1"/>
          </p:cNvSpPr>
          <p:nvPr>
            <p:ph type="title"/>
          </p:nvPr>
        </p:nvSpPr>
        <p:spPr/>
        <p:txBody>
          <a:bodyPr/>
          <a:lstStyle/>
          <a:p>
            <a:r>
              <a:rPr lang="en-TW" dirty="0"/>
              <a:t>Mean Inferences</a:t>
            </a:r>
          </a:p>
        </p:txBody>
      </p:sp>
      <p:sp>
        <p:nvSpPr>
          <p:cNvPr id="3" name="Content Placeholder 2">
            <a:extLst>
              <a:ext uri="{FF2B5EF4-FFF2-40B4-BE49-F238E27FC236}">
                <a16:creationId xmlns:a16="http://schemas.microsoft.com/office/drawing/2014/main" id="{3DB15F5D-959B-C8E4-4D46-A4D5057B52DF}"/>
              </a:ext>
            </a:extLst>
          </p:cNvPr>
          <p:cNvSpPr>
            <a:spLocks noGrp="1"/>
          </p:cNvSpPr>
          <p:nvPr>
            <p:ph idx="1"/>
          </p:nvPr>
        </p:nvSpPr>
        <p:spPr/>
        <p:txBody>
          <a:bodyPr/>
          <a:lstStyle/>
          <a:p>
            <a:r>
              <a:rPr lang="en-TW" dirty="0"/>
              <a:t>Estimator:                for </a:t>
            </a: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endParaRPr lang="en-TW" dirty="0"/>
          </a:p>
          <a:p>
            <a:r>
              <a:rPr lang="en-TW" dirty="0"/>
              <a:t>Test statistics: t-statistic</a:t>
            </a:r>
          </a:p>
          <a:p>
            <a:r>
              <a:rPr lang="en-TW" dirty="0"/>
              <a:t>Two  t-statistic cases:</a:t>
            </a:r>
          </a:p>
          <a:p>
            <a:pPr lvl="1"/>
            <a:r>
              <a:rPr lang="en-US" dirty="0"/>
              <a:t>E</a:t>
            </a:r>
            <a:r>
              <a:rPr lang="en-TW" dirty="0"/>
              <a:t>qual variance</a:t>
            </a:r>
          </a:p>
          <a:p>
            <a:pPr lvl="1"/>
            <a:r>
              <a:rPr lang="en-US" dirty="0"/>
              <a:t>U</a:t>
            </a:r>
            <a:r>
              <a:rPr lang="en-TW" dirty="0"/>
              <a:t>nequal variance</a:t>
            </a:r>
          </a:p>
          <a:p>
            <a:pPr lvl="1"/>
            <a:endParaRPr lang="en-TW" dirty="0"/>
          </a:p>
          <a:p>
            <a:r>
              <a:rPr lang="en-US" dirty="0"/>
              <a:t>F</a:t>
            </a:r>
            <a:r>
              <a:rPr lang="en-TW" dirty="0"/>
              <a:t>irst need to test the population variance (using F-test)</a:t>
            </a:r>
          </a:p>
          <a:p>
            <a:pPr marL="0" indent="0" eaLnBrk="1" hangingPunct="1">
              <a:buNone/>
            </a:pPr>
            <a:r>
              <a:rPr lang="en-US" altLang="zh-TW" dirty="0">
                <a:ea typeface="新細明體" panose="02020500000000000000" pitchFamily="18" charset="-120"/>
              </a:rPr>
              <a:t>H</a:t>
            </a:r>
            <a:r>
              <a:rPr lang="en-US" altLang="zh-TW" baseline="-25000" dirty="0">
                <a:ea typeface="新細明體" panose="02020500000000000000" pitchFamily="18" charset="-120"/>
              </a:rPr>
              <a:t>0</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 (</a:t>
            </a:r>
            <a:r>
              <a:rPr lang="en-US" altLang="zh-TW" i="1" dirty="0">
                <a:ea typeface="新細明體" panose="02020500000000000000" pitchFamily="18" charset="-120"/>
              </a:rPr>
              <a:t>equal variance</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H</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a:t>
            </a:r>
          </a:p>
          <a:p>
            <a:endParaRPr lang="en-TW" dirty="0"/>
          </a:p>
        </p:txBody>
      </p:sp>
      <p:sp>
        <p:nvSpPr>
          <p:cNvPr id="4" name="Slide Number Placeholder 3">
            <a:extLst>
              <a:ext uri="{FF2B5EF4-FFF2-40B4-BE49-F238E27FC236}">
                <a16:creationId xmlns:a16="http://schemas.microsoft.com/office/drawing/2014/main" id="{2A350A24-D6DB-C706-7BAA-5FE90470829E}"/>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4</a:t>
            </a:fld>
            <a:endParaRPr lang="en-US" altLang="zh-TW"/>
          </a:p>
        </p:txBody>
      </p:sp>
      <p:pic>
        <p:nvPicPr>
          <p:cNvPr id="5" name="Picture 4">
            <a:extLst>
              <a:ext uri="{FF2B5EF4-FFF2-40B4-BE49-F238E27FC236}">
                <a16:creationId xmlns:a16="http://schemas.microsoft.com/office/drawing/2014/main" id="{B5196843-E62D-78A8-DEF7-42101C396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14400"/>
            <a:ext cx="1143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573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417715D2-2238-4397-86A5-2439E051B0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C610E9A-91EE-426B-BFF0-51DEB9AB96B0}" type="slidenum">
              <a:rPr lang="en-US" altLang="zh-TW" sz="1200">
                <a:latin typeface="Tahoma" panose="020B0604030504040204" pitchFamily="34" charset="0"/>
              </a:rPr>
              <a:pPr/>
              <a:t>40</a:t>
            </a:fld>
            <a:endParaRPr lang="en-US" altLang="zh-TW" sz="1200">
              <a:latin typeface="Tahoma" panose="020B0604030504040204" pitchFamily="34" charset="0"/>
            </a:endParaRPr>
          </a:p>
        </p:txBody>
      </p:sp>
      <p:sp>
        <p:nvSpPr>
          <p:cNvPr id="38915" name="Rectangle 2">
            <a:extLst>
              <a:ext uri="{FF2B5EF4-FFF2-40B4-BE49-F238E27FC236}">
                <a16:creationId xmlns:a16="http://schemas.microsoft.com/office/drawing/2014/main" id="{864A94D2-09EE-45CF-B7D4-B86096FEE65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Multiple Comparisons</a:t>
            </a:r>
          </a:p>
        </p:txBody>
      </p:sp>
      <p:sp>
        <p:nvSpPr>
          <p:cNvPr id="38916" name="Rectangle 3">
            <a:extLst>
              <a:ext uri="{FF2B5EF4-FFF2-40B4-BE49-F238E27FC236}">
                <a16:creationId xmlns:a16="http://schemas.microsoft.com/office/drawing/2014/main" id="{511FD30B-45E4-40B6-815E-C987E3F548D7}"/>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Two means are considered different if the difference between the corresponding sample means is </a:t>
            </a:r>
            <a:r>
              <a:rPr lang="en-US" altLang="zh-TW" b="1" i="1" dirty="0">
                <a:ea typeface="新細明體" panose="02020500000000000000" pitchFamily="18" charset="-120"/>
              </a:rPr>
              <a:t>larger than a critical number</a:t>
            </a:r>
            <a:r>
              <a:rPr lang="en-US" altLang="zh-TW" dirty="0">
                <a:ea typeface="新細明體" panose="02020500000000000000" pitchFamily="18" charset="-120"/>
              </a:rPr>
              <a:t>. The general case for this is,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IF</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THEN we conclude     and     differ.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larger sample mean is then believed to be associated with a larger population mean.</a:t>
            </a:r>
          </a:p>
        </p:txBody>
      </p:sp>
      <p:pic>
        <p:nvPicPr>
          <p:cNvPr id="38917" name="Picture 4">
            <a:extLst>
              <a:ext uri="{FF2B5EF4-FFF2-40B4-BE49-F238E27FC236}">
                <a16:creationId xmlns:a16="http://schemas.microsoft.com/office/drawing/2014/main" id="{31AA9782-4B88-4C91-935C-0CAE8A94A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65589"/>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a:extLst>
              <a:ext uri="{FF2B5EF4-FFF2-40B4-BE49-F238E27FC236}">
                <a16:creationId xmlns:a16="http://schemas.microsoft.com/office/drawing/2014/main" id="{67D4BE1A-DACE-4D4C-976E-CCE4CC23C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937000"/>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6">
            <a:extLst>
              <a:ext uri="{FF2B5EF4-FFF2-40B4-BE49-F238E27FC236}">
                <a16:creationId xmlns:a16="http://schemas.microsoft.com/office/drawing/2014/main" id="{40A24411-889F-4F5F-80AA-68F96E5B9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911600"/>
            <a:ext cx="355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a:extLst>
              <a:ext uri="{FF2B5EF4-FFF2-40B4-BE49-F238E27FC236}">
                <a16:creationId xmlns:a16="http://schemas.microsoft.com/office/drawing/2014/main" id="{E699887B-F7C4-4D20-9D8D-CF4589F15C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EE000237-730F-46FF-9EDD-2CAEBE6F9D56}" type="slidenum">
              <a:rPr lang="en-US" altLang="zh-TW" sz="1200">
                <a:latin typeface="Tahoma" panose="020B0604030504040204" pitchFamily="34" charset="0"/>
              </a:rPr>
              <a:pPr/>
              <a:t>41</a:t>
            </a:fld>
            <a:endParaRPr lang="en-US" altLang="zh-TW" sz="1200">
              <a:latin typeface="Tahoma" panose="020B0604030504040204" pitchFamily="34" charset="0"/>
            </a:endParaRPr>
          </a:p>
        </p:txBody>
      </p:sp>
      <p:sp>
        <p:nvSpPr>
          <p:cNvPr id="39939" name="Rectangle 2">
            <a:extLst>
              <a:ext uri="{FF2B5EF4-FFF2-40B4-BE49-F238E27FC236}">
                <a16:creationId xmlns:a16="http://schemas.microsoft.com/office/drawing/2014/main" id="{A6EA0D2C-0243-4251-A720-25994CCF9DE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Fisher’s Least Significant Difference</a:t>
            </a:r>
          </a:p>
        </p:txBody>
      </p:sp>
      <p:sp>
        <p:nvSpPr>
          <p:cNvPr id="39940" name="Rectangle 3">
            <a:extLst>
              <a:ext uri="{FF2B5EF4-FFF2-40B4-BE49-F238E27FC236}">
                <a16:creationId xmlns:a16="http://schemas.microsoft.com/office/drawing/2014/main" id="{DE3956F9-ADDF-4669-BC8A-96E8DB2D7C11}"/>
              </a:ext>
            </a:extLst>
          </p:cNvPr>
          <p:cNvSpPr>
            <a:spLocks noGrp="1" noChangeArrowheads="1"/>
          </p:cNvSpPr>
          <p:nvPr>
            <p:ph type="body" idx="1"/>
          </p:nvPr>
        </p:nvSpPr>
        <p:spPr>
          <a:xfrm>
            <a:off x="321733" y="914400"/>
            <a:ext cx="10193867" cy="5486400"/>
          </a:xfrm>
        </p:spPr>
        <p:txBody>
          <a:bodyPr/>
          <a:lstStyle/>
          <a:p>
            <a:pPr marL="0" indent="0" eaLnBrk="1" hangingPunct="1">
              <a:buNone/>
            </a:pPr>
            <a:r>
              <a:rPr lang="en-US" altLang="zh-TW" sz="2400" dirty="0">
                <a:ea typeface="新細明體" panose="02020500000000000000" pitchFamily="18" charset="-120"/>
              </a:rPr>
              <a:t>What is this critical number, </a:t>
            </a:r>
            <a:r>
              <a:rPr lang="en-US" altLang="zh-TW" sz="2400" i="1" dirty="0" err="1">
                <a:ea typeface="新細明體" panose="02020500000000000000" pitchFamily="18" charset="-120"/>
              </a:rPr>
              <a:t>N</a:t>
            </a:r>
            <a:r>
              <a:rPr lang="en-US" altLang="zh-TW" sz="2400" i="1" baseline="-25000" dirty="0" err="1">
                <a:ea typeface="新細明體" panose="02020500000000000000" pitchFamily="18" charset="-120"/>
              </a:rPr>
              <a:t>Critical</a:t>
            </a:r>
            <a:r>
              <a:rPr lang="en-US" altLang="zh-TW" sz="2400" dirty="0">
                <a:ea typeface="新細明體" panose="02020500000000000000" pitchFamily="18" charset="-120"/>
              </a:rPr>
              <a:t> ? Recall that in Chapter 13 we had the confidence interval estimator of µ</a:t>
            </a:r>
            <a:r>
              <a:rPr lang="en-US" altLang="zh-TW" sz="2400" baseline="-25000" dirty="0">
                <a:ea typeface="新細明體" panose="02020500000000000000" pitchFamily="18" charset="-120"/>
              </a:rPr>
              <a:t>1</a:t>
            </a:r>
            <a:r>
              <a:rPr lang="en-US" altLang="zh-TW" sz="2400" dirty="0">
                <a:ea typeface="新細明體" panose="02020500000000000000" pitchFamily="18" charset="-120"/>
              </a:rPr>
              <a:t>-µ</a:t>
            </a:r>
            <a:r>
              <a:rPr lang="en-US" altLang="zh-TW" sz="2400" baseline="-25000" dirty="0">
                <a:ea typeface="新細明體" panose="02020500000000000000" pitchFamily="18" charset="-120"/>
              </a:rPr>
              <a:t>2</a:t>
            </a: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If the interval </a:t>
            </a:r>
            <a:r>
              <a:rPr lang="en-US" altLang="zh-TW" sz="2400" i="1" dirty="0">
                <a:ea typeface="新細明體" panose="02020500000000000000" pitchFamily="18" charset="-120"/>
              </a:rPr>
              <a:t>excludes </a:t>
            </a:r>
            <a:r>
              <a:rPr lang="en-US" altLang="zh-TW" sz="2400" dirty="0">
                <a:ea typeface="新細明體" panose="02020500000000000000" pitchFamily="18" charset="-120"/>
              </a:rPr>
              <a:t>0 we can conclude that the population means differ. So another way to conduct a two-tail test is to determine whether</a:t>
            </a:r>
            <a:endParaRPr lang="en-US" altLang="zh-TW" sz="2400" baseline="-25000" dirty="0">
              <a:ea typeface="新細明體" panose="02020500000000000000" pitchFamily="18" charset="-120"/>
            </a:endParaRPr>
          </a:p>
          <a:p>
            <a:pPr marL="0" indent="0" eaLnBrk="1" hangingPunct="1">
              <a:buNone/>
            </a:pPr>
            <a:endParaRPr lang="en-US" altLang="zh-TW" sz="2400" baseline="-25000" dirty="0">
              <a:ea typeface="新細明體" panose="02020500000000000000" pitchFamily="18" charset="-120"/>
            </a:endParaRPr>
          </a:p>
          <a:p>
            <a:pPr marL="0" indent="0" eaLnBrk="1" hangingPunct="1">
              <a:buNone/>
            </a:pPr>
            <a:endParaRPr lang="en-US" altLang="zh-TW" sz="2400" baseline="-250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is </a:t>
            </a:r>
            <a:r>
              <a:rPr lang="en-US" altLang="zh-TW" sz="2400" b="1" u="sng" dirty="0">
                <a:ea typeface="新細明體" panose="02020500000000000000" pitchFamily="18" charset="-120"/>
              </a:rPr>
              <a:t>greater than</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p:txBody>
      </p:sp>
      <p:sp>
        <p:nvSpPr>
          <p:cNvPr id="39941" name="Rectangle 6">
            <a:extLst>
              <a:ext uri="{FF2B5EF4-FFF2-40B4-BE49-F238E27FC236}">
                <a16:creationId xmlns:a16="http://schemas.microsoft.com/office/drawing/2014/main" id="{5C067D34-CCC6-4393-AF07-D01008FACDF0}"/>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graphicFrame>
        <p:nvGraphicFramePr>
          <p:cNvPr id="39942" name="Object 2">
            <a:extLst>
              <a:ext uri="{FF2B5EF4-FFF2-40B4-BE49-F238E27FC236}">
                <a16:creationId xmlns:a16="http://schemas.microsoft.com/office/drawing/2014/main" id="{822422E0-E01E-43A4-8342-2F80913CE8D8}"/>
              </a:ext>
            </a:extLst>
          </p:cNvPr>
          <p:cNvGraphicFramePr>
            <a:graphicFrameLocks noChangeAspect="1"/>
          </p:cNvGraphicFramePr>
          <p:nvPr/>
        </p:nvGraphicFramePr>
        <p:xfrm>
          <a:off x="2514600" y="1752600"/>
          <a:ext cx="3429000" cy="935038"/>
        </p:xfrm>
        <a:graphic>
          <a:graphicData uri="http://schemas.openxmlformats.org/presentationml/2006/ole">
            <mc:AlternateContent xmlns:mc="http://schemas.openxmlformats.org/markup-compatibility/2006">
              <mc:Choice xmlns:v="urn:schemas-microsoft-com:vml" Requires="v">
                <p:oleObj name="Equation" r:id="rId3" imgW="1676400" imgH="457200" progId="Equation.3">
                  <p:embed/>
                </p:oleObj>
              </mc:Choice>
              <mc:Fallback>
                <p:oleObj name="Equation" r:id="rId3" imgW="16764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752600"/>
                        <a:ext cx="34290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8">
            <a:extLst>
              <a:ext uri="{FF2B5EF4-FFF2-40B4-BE49-F238E27FC236}">
                <a16:creationId xmlns:a16="http://schemas.microsoft.com/office/drawing/2014/main" id="{A0117D66-9B0E-4406-BAAD-E262C1F423BF}"/>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graphicFrame>
        <p:nvGraphicFramePr>
          <p:cNvPr id="39944" name="Object 3">
            <a:extLst>
              <a:ext uri="{FF2B5EF4-FFF2-40B4-BE49-F238E27FC236}">
                <a16:creationId xmlns:a16="http://schemas.microsoft.com/office/drawing/2014/main" id="{28B0BC3D-F8BB-4BE6-9280-4A59A61005DB}"/>
              </a:ext>
            </a:extLst>
          </p:cNvPr>
          <p:cNvGraphicFramePr>
            <a:graphicFrameLocks noChangeAspect="1"/>
          </p:cNvGraphicFramePr>
          <p:nvPr/>
        </p:nvGraphicFramePr>
        <p:xfrm>
          <a:off x="2408239" y="3900488"/>
          <a:ext cx="1279525" cy="519112"/>
        </p:xfrm>
        <a:graphic>
          <a:graphicData uri="http://schemas.openxmlformats.org/presentationml/2006/ole">
            <mc:AlternateContent xmlns:mc="http://schemas.openxmlformats.org/markup-compatibility/2006">
              <mc:Choice xmlns:v="urn:schemas-microsoft-com:vml" Requires="v">
                <p:oleObj name="方程式" r:id="rId5" imgW="532937" imgH="215713" progId="Equation.3">
                  <p:embed/>
                </p:oleObj>
              </mc:Choice>
              <mc:Fallback>
                <p:oleObj name="方程式" r:id="rId5" imgW="532937" imgH="21571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8239" y="3900488"/>
                        <a:ext cx="1279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10">
            <a:extLst>
              <a:ext uri="{FF2B5EF4-FFF2-40B4-BE49-F238E27FC236}">
                <a16:creationId xmlns:a16="http://schemas.microsoft.com/office/drawing/2014/main" id="{8B9A7CC1-F371-45A1-889C-CCC5E5933EE0}"/>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graphicFrame>
        <p:nvGraphicFramePr>
          <p:cNvPr id="39946" name="Object 4">
            <a:extLst>
              <a:ext uri="{FF2B5EF4-FFF2-40B4-BE49-F238E27FC236}">
                <a16:creationId xmlns:a16="http://schemas.microsoft.com/office/drawing/2014/main" id="{7D2F460D-EA87-47B4-A7F0-3D29A6893B36}"/>
              </a:ext>
            </a:extLst>
          </p:cNvPr>
          <p:cNvGraphicFramePr>
            <a:graphicFrameLocks noChangeAspect="1"/>
          </p:cNvGraphicFramePr>
          <p:nvPr/>
        </p:nvGraphicFramePr>
        <p:xfrm>
          <a:off x="2362200" y="5318126"/>
          <a:ext cx="2514600" cy="1158875"/>
        </p:xfrm>
        <a:graphic>
          <a:graphicData uri="http://schemas.openxmlformats.org/presentationml/2006/ole">
            <mc:AlternateContent xmlns:mc="http://schemas.openxmlformats.org/markup-compatibility/2006">
              <mc:Choice xmlns:v="urn:schemas-microsoft-com:vml" Requires="v">
                <p:oleObj name="Equation" r:id="rId7" imgW="1129810" imgH="520474" progId="Equation.3">
                  <p:embed/>
                </p:oleObj>
              </mc:Choice>
              <mc:Fallback>
                <p:oleObj name="Equation" r:id="rId7" imgW="1129810" imgH="52047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5318126"/>
                        <a:ext cx="2514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03DC2BEB-59AC-48E9-9710-46653423B1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1979F72-894B-45B4-8901-F4B43AD1881D}" type="slidenum">
              <a:rPr lang="en-US" altLang="zh-TW" sz="1200">
                <a:latin typeface="Tahoma" panose="020B0604030504040204" pitchFamily="34" charset="0"/>
              </a:rPr>
              <a:pPr/>
              <a:t>42</a:t>
            </a:fld>
            <a:endParaRPr lang="en-US" altLang="zh-TW" sz="1200">
              <a:latin typeface="Tahoma" panose="020B0604030504040204" pitchFamily="34" charset="0"/>
            </a:endParaRPr>
          </a:p>
        </p:txBody>
      </p:sp>
      <p:sp>
        <p:nvSpPr>
          <p:cNvPr id="40963" name="Rectangle 2">
            <a:extLst>
              <a:ext uri="{FF2B5EF4-FFF2-40B4-BE49-F238E27FC236}">
                <a16:creationId xmlns:a16="http://schemas.microsoft.com/office/drawing/2014/main" id="{EF30EFDC-30D1-4C0F-BDE7-4A757B6F2FB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Fisher’s Least Significant Difference</a:t>
            </a:r>
          </a:p>
        </p:txBody>
      </p:sp>
      <p:sp>
        <p:nvSpPr>
          <p:cNvPr id="40964" name="Rectangle 3">
            <a:extLst>
              <a:ext uri="{FF2B5EF4-FFF2-40B4-BE49-F238E27FC236}">
                <a16:creationId xmlns:a16="http://schemas.microsoft.com/office/drawing/2014/main" id="{0D7F552E-8B0B-48D8-93C4-348405D6B484}"/>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However, we have a better estimator of the pooled variances. It is MSE. We substitute MSE in place of s</a:t>
            </a:r>
            <a:r>
              <a:rPr lang="en-US" altLang="zh-TW" baseline="-25000" dirty="0">
                <a:ea typeface="新細明體" panose="02020500000000000000" pitchFamily="18" charset="-120"/>
              </a:rPr>
              <a:t>p</a:t>
            </a:r>
            <a:r>
              <a:rPr lang="en-US" altLang="zh-TW" baseline="30000" dirty="0">
                <a:ea typeface="新細明體" panose="02020500000000000000" pitchFamily="18" charset="-120"/>
              </a:rPr>
              <a:t>2</a:t>
            </a:r>
            <a:r>
              <a:rPr lang="en-US" altLang="zh-TW" dirty="0">
                <a:ea typeface="新細明體" panose="02020500000000000000" pitchFamily="18" charset="-120"/>
              </a:rPr>
              <a:t>. Thus we compare the difference between means to the Least Significant Difference LSD, given by:</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LSD will be the same for all pairs of means if </a:t>
            </a:r>
            <a:r>
              <a:rPr lang="en-US" altLang="zh-TW" u="sng" dirty="0">
                <a:ea typeface="新細明體" panose="02020500000000000000" pitchFamily="18" charset="-120"/>
              </a:rPr>
              <a:t>all </a:t>
            </a:r>
            <a:r>
              <a:rPr lang="en-US" altLang="zh-TW" b="1" i="1" u="sng" dirty="0">
                <a:ea typeface="新細明體" panose="02020500000000000000" pitchFamily="18" charset="-120"/>
              </a:rPr>
              <a:t>k</a:t>
            </a:r>
            <a:r>
              <a:rPr lang="en-US" altLang="zh-TW" u="sng" dirty="0">
                <a:ea typeface="新細明體" panose="02020500000000000000" pitchFamily="18" charset="-120"/>
              </a:rPr>
              <a:t> sample sizes are equal</a:t>
            </a:r>
            <a:r>
              <a:rPr lang="en-US" altLang="zh-TW" dirty="0">
                <a:ea typeface="新細明體" panose="02020500000000000000" pitchFamily="18" charset="-120"/>
              </a:rPr>
              <a:t>. If some sample sizes differ, LSD must be calculated for each combination.</a:t>
            </a:r>
          </a:p>
        </p:txBody>
      </p:sp>
      <p:pic>
        <p:nvPicPr>
          <p:cNvPr id="40965" name="Picture 4">
            <a:extLst>
              <a:ext uri="{FF2B5EF4-FFF2-40B4-BE49-F238E27FC236}">
                <a16:creationId xmlns:a16="http://schemas.microsoft.com/office/drawing/2014/main" id="{76B26003-95D5-4370-917C-BD56B35BD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590800"/>
            <a:ext cx="3073400" cy="13970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810F520B-D844-4ADB-BBF7-CC227D5AF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9983E57-A3A3-48E2-AD32-A1F1867BB66C}" type="slidenum">
              <a:rPr lang="en-US" altLang="zh-TW" sz="1200">
                <a:latin typeface="Tahoma" panose="020B0604030504040204" pitchFamily="34" charset="0"/>
              </a:rPr>
              <a:pPr/>
              <a:t>43</a:t>
            </a:fld>
            <a:endParaRPr lang="en-US" altLang="zh-TW" sz="1200">
              <a:latin typeface="Tahoma" panose="020B0604030504040204" pitchFamily="34" charset="0"/>
            </a:endParaRPr>
          </a:p>
        </p:txBody>
      </p:sp>
      <p:sp>
        <p:nvSpPr>
          <p:cNvPr id="41987" name="Rectangle 2">
            <a:extLst>
              <a:ext uri="{FF2B5EF4-FFF2-40B4-BE49-F238E27FC236}">
                <a16:creationId xmlns:a16="http://schemas.microsoft.com/office/drawing/2014/main" id="{60281849-10B5-4993-8EB5-41436BBE283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endParaRPr lang="en-US" altLang="zh-TW" sz="2400">
              <a:ea typeface="新細明體" panose="02020500000000000000" pitchFamily="18" charset="-120"/>
            </a:endParaRPr>
          </a:p>
        </p:txBody>
      </p:sp>
      <p:sp>
        <p:nvSpPr>
          <p:cNvPr id="41988" name="Rectangle 3">
            <a:extLst>
              <a:ext uri="{FF2B5EF4-FFF2-40B4-BE49-F238E27FC236}">
                <a16:creationId xmlns:a16="http://schemas.microsoft.com/office/drawing/2014/main" id="{96F8B368-97D4-415D-BF81-1BB174FAB872}"/>
              </a:ext>
            </a:extLst>
          </p:cNvPr>
          <p:cNvSpPr>
            <a:spLocks noGrp="1" noChangeArrowheads="1"/>
          </p:cNvSpPr>
          <p:nvPr>
            <p:ph type="body" idx="1"/>
          </p:nvPr>
        </p:nvSpPr>
        <p:spPr>
          <a:xfrm>
            <a:off x="321733" y="914400"/>
            <a:ext cx="10955867" cy="5486400"/>
          </a:xfrm>
        </p:spPr>
        <p:txBody>
          <a:bodyPr/>
          <a:lstStyle/>
          <a:p>
            <a:pPr marL="0" indent="0" eaLnBrk="1" hangingPunct="1">
              <a:buNone/>
            </a:pPr>
            <a:r>
              <a:rPr lang="en-US" altLang="zh-TW" dirty="0">
                <a:ea typeface="新細明體" panose="02020500000000000000" pitchFamily="18" charset="-120"/>
              </a:rPr>
              <a:t>North American automobile manufacturers have become more concerned with quality because of foreign competition.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One aspect of quality is the cost of repairing damage caused by accidents. A manufacturer is considering several new types of bumpers.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To test how well they react to low-speed collisions, 10 bumpers of each of four different types were installed on mid-size cars, which were then driven into a wall at 5 miles per hour.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B249E111-8171-4482-9E27-2FD8A81F1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CCF28A7-916A-4335-A724-50F64FFC19FC}" type="slidenum">
              <a:rPr lang="en-US" altLang="zh-TW" sz="1200">
                <a:latin typeface="Tahoma" panose="020B0604030504040204" pitchFamily="34" charset="0"/>
              </a:rPr>
              <a:pPr/>
              <a:t>44</a:t>
            </a:fld>
            <a:endParaRPr lang="en-US" altLang="zh-TW" sz="1200">
              <a:latin typeface="Tahoma" panose="020B0604030504040204" pitchFamily="34" charset="0"/>
            </a:endParaRPr>
          </a:p>
        </p:txBody>
      </p:sp>
      <p:sp>
        <p:nvSpPr>
          <p:cNvPr id="43011" name="Rectangle 2">
            <a:extLst>
              <a:ext uri="{FF2B5EF4-FFF2-40B4-BE49-F238E27FC236}">
                <a16:creationId xmlns:a16="http://schemas.microsoft.com/office/drawing/2014/main" id="{1D91C5D4-C020-4ADE-8779-97D0496F599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endParaRPr lang="en-US" altLang="zh-TW" sz="2400">
              <a:ea typeface="新細明體" panose="02020500000000000000" pitchFamily="18" charset="-120"/>
            </a:endParaRPr>
          </a:p>
        </p:txBody>
      </p:sp>
      <p:sp>
        <p:nvSpPr>
          <p:cNvPr id="43012" name="Rectangle 3">
            <a:extLst>
              <a:ext uri="{FF2B5EF4-FFF2-40B4-BE49-F238E27FC236}">
                <a16:creationId xmlns:a16="http://schemas.microsoft.com/office/drawing/2014/main" id="{646C26C3-EEC8-4B41-AB34-C534EFBA065B}"/>
              </a:ext>
            </a:extLst>
          </p:cNvPr>
          <p:cNvSpPr>
            <a:spLocks noGrp="1" noChangeArrowheads="1"/>
          </p:cNvSpPr>
          <p:nvPr>
            <p:ph type="body" idx="1"/>
          </p:nvPr>
        </p:nvSpPr>
        <p:spPr>
          <a:xfrm>
            <a:off x="321733" y="914400"/>
            <a:ext cx="10727267" cy="5486400"/>
          </a:xfrm>
        </p:spPr>
        <p:txBody>
          <a:bodyPr/>
          <a:lstStyle/>
          <a:p>
            <a:pPr marL="0" indent="0" eaLnBrk="1" hangingPunct="1">
              <a:buNone/>
            </a:pPr>
            <a:r>
              <a:rPr lang="en-US" altLang="zh-TW" dirty="0">
                <a:ea typeface="新細明體" panose="02020500000000000000" pitchFamily="18" charset="-120"/>
              </a:rPr>
              <a:t>The cost of repairing the damage in each case was assessed. </a:t>
            </a:r>
            <a:r>
              <a:rPr lang="en-US" altLang="zh-TW" dirty="0">
                <a:ea typeface="新細明體" panose="02020500000000000000" pitchFamily="18" charset="-120"/>
                <a:hlinkClick r:id="rId3" action="ppaction://hlinkfile"/>
              </a:rPr>
              <a:t>Xm14-02</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 Is there sufficient evidence to infer that the bumpers differ in their reactions to low-speed collisions?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b If differences exist, which bumpers differ?</a:t>
            </a:r>
          </a:p>
          <a:p>
            <a:pPr marL="0" indent="0" eaLnBrk="1" hangingPunct="1">
              <a:buNone/>
            </a:pPr>
            <a:endParaRPr lang="en-US" altLang="zh-TW" dirty="0">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51A76500-6267-412F-847F-49079E6681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7DD48E4-B650-4FCC-BE63-EE8A444CA671}" type="slidenum">
              <a:rPr lang="en-US" altLang="zh-TW" sz="1200">
                <a:latin typeface="Tahoma" panose="020B0604030504040204" pitchFamily="34" charset="0"/>
              </a:rPr>
              <a:pPr/>
              <a:t>45</a:t>
            </a:fld>
            <a:endParaRPr lang="en-US" altLang="zh-TW" sz="1200">
              <a:latin typeface="Tahoma" panose="020B0604030504040204" pitchFamily="34" charset="0"/>
            </a:endParaRPr>
          </a:p>
        </p:txBody>
      </p:sp>
      <p:sp>
        <p:nvSpPr>
          <p:cNvPr id="44035" name="Rectangle 2">
            <a:extLst>
              <a:ext uri="{FF2B5EF4-FFF2-40B4-BE49-F238E27FC236}">
                <a16:creationId xmlns:a16="http://schemas.microsoft.com/office/drawing/2014/main" id="{3E28A8C7-B70A-4980-88D0-0C8FD09EA84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endParaRPr lang="en-US" altLang="zh-TW" sz="2400">
              <a:ea typeface="新細明體" panose="02020500000000000000" pitchFamily="18" charset="-120"/>
            </a:endParaRPr>
          </a:p>
        </p:txBody>
      </p:sp>
      <p:sp>
        <p:nvSpPr>
          <p:cNvPr id="44036" name="Rectangle 3">
            <a:extLst>
              <a:ext uri="{FF2B5EF4-FFF2-40B4-BE49-F238E27FC236}">
                <a16:creationId xmlns:a16="http://schemas.microsoft.com/office/drawing/2014/main" id="{01A0474E-4C26-4394-86F8-A207E9A60873}"/>
              </a:ext>
            </a:extLst>
          </p:cNvPr>
          <p:cNvSpPr>
            <a:spLocks noGrp="1" noChangeArrowheads="1"/>
          </p:cNvSpPr>
          <p:nvPr>
            <p:ph type="body" idx="1"/>
          </p:nvPr>
        </p:nvSpPr>
        <p:spPr>
          <a:xfrm>
            <a:off x="321733" y="914400"/>
            <a:ext cx="10498667" cy="5486400"/>
          </a:xfrm>
        </p:spPr>
        <p:txBody>
          <a:bodyPr/>
          <a:lstStyle/>
          <a:p>
            <a:pPr marL="0" indent="0" eaLnBrk="1" hangingPunct="1">
              <a:buNone/>
            </a:pPr>
            <a:r>
              <a:rPr lang="en-US" altLang="zh-TW" dirty="0">
                <a:ea typeface="新細明體" panose="02020500000000000000" pitchFamily="18" charset="-120"/>
              </a:rPr>
              <a:t>The problem objective is to compare four populations, the data are interval, and the samples are independent. The correct statistical method is the one-way analysis of variance.</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F = 4.06, p-value = .0139. There is enough evidence to infer that a difference exists between the four bumpers. The question is now, which bumpers differ?</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pic>
        <p:nvPicPr>
          <p:cNvPr id="44037" name="Picture 6">
            <a:extLst>
              <a:ext uri="{FF2B5EF4-FFF2-40B4-BE49-F238E27FC236}">
                <a16:creationId xmlns:a16="http://schemas.microsoft.com/office/drawing/2014/main" id="{610B5571-4517-47CE-B97A-3DFBF54181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2362201"/>
            <a:ext cx="88058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0A1F7CD9-4C22-48E2-904B-ACBA0892AB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63EE9C6-B8BE-4D8A-AE3A-8AE5479CAE30}" type="slidenum">
              <a:rPr lang="en-US" altLang="zh-TW" sz="1200">
                <a:latin typeface="Tahoma" panose="020B0604030504040204" pitchFamily="34" charset="0"/>
              </a:rPr>
              <a:pPr/>
              <a:t>46</a:t>
            </a:fld>
            <a:endParaRPr lang="en-US" altLang="zh-TW" sz="1200">
              <a:latin typeface="Tahoma" panose="020B0604030504040204" pitchFamily="34" charset="0"/>
            </a:endParaRPr>
          </a:p>
        </p:txBody>
      </p:sp>
      <p:sp>
        <p:nvSpPr>
          <p:cNvPr id="45059" name="Rectangle 2">
            <a:extLst>
              <a:ext uri="{FF2B5EF4-FFF2-40B4-BE49-F238E27FC236}">
                <a16:creationId xmlns:a16="http://schemas.microsoft.com/office/drawing/2014/main" id="{6B469B16-6D50-4E06-AEBF-8A1DF069812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endParaRPr lang="en-US" altLang="zh-TW" sz="2400">
              <a:ea typeface="新細明體" panose="02020500000000000000" pitchFamily="18" charset="-120"/>
            </a:endParaRPr>
          </a:p>
        </p:txBody>
      </p:sp>
      <p:sp>
        <p:nvSpPr>
          <p:cNvPr id="45060" name="Rectangle 3">
            <a:extLst>
              <a:ext uri="{FF2B5EF4-FFF2-40B4-BE49-F238E27FC236}">
                <a16:creationId xmlns:a16="http://schemas.microsoft.com/office/drawing/2014/main" id="{0C502558-520D-4D00-9923-E9000774DB0F}"/>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The sample means are</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and MSE = 12,399. Thus</a:t>
            </a:r>
          </a:p>
          <a:p>
            <a:pPr marL="0" indent="0" eaLnBrk="1" hangingPunct="1">
              <a:buNone/>
            </a:pPr>
            <a:endParaRPr lang="en-US" altLang="zh-TW">
              <a:ea typeface="新細明體" panose="02020500000000000000" pitchFamily="18" charset="-120"/>
            </a:endParaRPr>
          </a:p>
        </p:txBody>
      </p:sp>
      <p:graphicFrame>
        <p:nvGraphicFramePr>
          <p:cNvPr id="45061" name="Object 3">
            <a:extLst>
              <a:ext uri="{FF2B5EF4-FFF2-40B4-BE49-F238E27FC236}">
                <a16:creationId xmlns:a16="http://schemas.microsoft.com/office/drawing/2014/main" id="{D4F65783-5BB0-4B64-B9F6-ABD959FA6286}"/>
              </a:ext>
            </a:extLst>
          </p:cNvPr>
          <p:cNvGraphicFramePr>
            <a:graphicFrameLocks noChangeAspect="1"/>
          </p:cNvGraphicFramePr>
          <p:nvPr/>
        </p:nvGraphicFramePr>
        <p:xfrm>
          <a:off x="2209800" y="1600201"/>
          <a:ext cx="1676400" cy="2130425"/>
        </p:xfrm>
        <a:graphic>
          <a:graphicData uri="http://schemas.openxmlformats.org/presentationml/2006/ole">
            <mc:AlternateContent xmlns:mc="http://schemas.openxmlformats.org/markup-compatibility/2006">
              <mc:Choice xmlns:v="urn:schemas-microsoft-com:vml" Requires="v">
                <p:oleObj name="Equation" r:id="rId3" imgW="609336" imgH="774364" progId="Equation.3">
                  <p:embed/>
                </p:oleObj>
              </mc:Choice>
              <mc:Fallback>
                <p:oleObj name="Equation" r:id="rId3" imgW="609336" imgH="77436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00201"/>
                        <a:ext cx="1676400" cy="213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5062" name="Picture 4">
            <a:extLst>
              <a:ext uri="{FF2B5EF4-FFF2-40B4-BE49-F238E27FC236}">
                <a16:creationId xmlns:a16="http://schemas.microsoft.com/office/drawing/2014/main" id="{AED6A767-0ADF-49F7-A316-955F515E870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28801" y="4876800"/>
            <a:ext cx="3516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16E5A2A2-2DCC-44C5-8981-04CA2A248A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0201" y="4953000"/>
            <a:ext cx="4581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B85D8971-8760-46BF-9E9E-C0ADFCABA7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758C1F4-F264-4C16-8F08-751CBF3534F4}" type="slidenum">
              <a:rPr lang="en-US" altLang="zh-TW" sz="1200">
                <a:latin typeface="Tahoma" panose="020B0604030504040204" pitchFamily="34" charset="0"/>
              </a:rPr>
              <a:pPr/>
              <a:t>47</a:t>
            </a:fld>
            <a:endParaRPr lang="en-US" altLang="zh-TW" sz="1200">
              <a:latin typeface="Tahoma" panose="020B0604030504040204" pitchFamily="34" charset="0"/>
            </a:endParaRPr>
          </a:p>
        </p:txBody>
      </p:sp>
      <p:sp>
        <p:nvSpPr>
          <p:cNvPr id="46083" name="Rectangle 2">
            <a:extLst>
              <a:ext uri="{FF2B5EF4-FFF2-40B4-BE49-F238E27FC236}">
                <a16:creationId xmlns:a16="http://schemas.microsoft.com/office/drawing/2014/main" id="{32679619-14C5-452E-ADEA-BAA768030B2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endParaRPr lang="en-US" altLang="zh-TW" sz="2400">
              <a:ea typeface="新細明體" panose="02020500000000000000" pitchFamily="18" charset="-120"/>
            </a:endParaRPr>
          </a:p>
        </p:txBody>
      </p:sp>
      <p:sp>
        <p:nvSpPr>
          <p:cNvPr id="46084" name="Rectangle 3">
            <a:extLst>
              <a:ext uri="{FF2B5EF4-FFF2-40B4-BE49-F238E27FC236}">
                <a16:creationId xmlns:a16="http://schemas.microsoft.com/office/drawing/2014/main" id="{22C9946A-2538-470C-B6BC-8E6B778B07A2}"/>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We calculate the absolute value of the differences between means and compare them to LSD = 101.09.</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Hence, µ</a:t>
            </a:r>
            <a:r>
              <a:rPr lang="en-US" altLang="zh-TW" baseline="-25000" dirty="0">
                <a:ea typeface="新細明體" panose="02020500000000000000" pitchFamily="18" charset="-120"/>
              </a:rPr>
              <a:t>1</a:t>
            </a:r>
            <a:r>
              <a:rPr lang="en-US" altLang="zh-TW" dirty="0">
                <a:ea typeface="新細明體" panose="02020500000000000000" pitchFamily="18" charset="-120"/>
              </a:rPr>
              <a:t> and µ</a:t>
            </a:r>
            <a:r>
              <a:rPr lang="en-US" altLang="zh-TW" baseline="-25000" dirty="0">
                <a:ea typeface="新細明體" panose="02020500000000000000" pitchFamily="18" charset="-120"/>
              </a:rPr>
              <a:t>2</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and µ</a:t>
            </a:r>
            <a:r>
              <a:rPr lang="en-US" altLang="zh-TW" baseline="-25000" dirty="0">
                <a:ea typeface="新細明體" panose="02020500000000000000" pitchFamily="18" charset="-120"/>
              </a:rPr>
              <a:t>3</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and µ</a:t>
            </a:r>
            <a:r>
              <a:rPr lang="en-US" altLang="zh-TW" baseline="-25000" dirty="0">
                <a:ea typeface="新細明體" panose="02020500000000000000" pitchFamily="18" charset="-120"/>
              </a:rPr>
              <a:t>4</a:t>
            </a:r>
            <a:r>
              <a:rPr lang="en-US" altLang="zh-TW" dirty="0">
                <a:ea typeface="新細明體" panose="02020500000000000000" pitchFamily="18" charset="-120"/>
              </a:rPr>
              <a:t>, and µ</a:t>
            </a:r>
            <a:r>
              <a:rPr lang="en-US" altLang="zh-TW" baseline="-25000" dirty="0">
                <a:ea typeface="新細明體" panose="02020500000000000000" pitchFamily="18" charset="-120"/>
              </a:rPr>
              <a:t>3</a:t>
            </a:r>
            <a:r>
              <a:rPr lang="en-US" altLang="zh-TW" dirty="0">
                <a:ea typeface="新細明體" panose="02020500000000000000" pitchFamily="18" charset="-120"/>
              </a:rPr>
              <a:t> and µ</a:t>
            </a:r>
            <a:r>
              <a:rPr lang="en-US" altLang="zh-TW" baseline="-25000" dirty="0">
                <a:ea typeface="新細明體" panose="02020500000000000000" pitchFamily="18" charset="-120"/>
              </a:rPr>
              <a:t>4</a:t>
            </a:r>
            <a:r>
              <a:rPr lang="en-US" altLang="zh-TW" dirty="0">
                <a:ea typeface="新細明體" panose="02020500000000000000" pitchFamily="18" charset="-120"/>
              </a:rPr>
              <a:t> differ.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other two pairs µ</a:t>
            </a:r>
            <a:r>
              <a:rPr lang="en-US" altLang="zh-TW" baseline="-25000" dirty="0">
                <a:ea typeface="新細明體" panose="02020500000000000000" pitchFamily="18" charset="-120"/>
              </a:rPr>
              <a:t>1</a:t>
            </a:r>
            <a:r>
              <a:rPr lang="en-US" altLang="zh-TW" dirty="0">
                <a:ea typeface="新細明體" panose="02020500000000000000" pitchFamily="18" charset="-120"/>
              </a:rPr>
              <a:t> and µ</a:t>
            </a:r>
            <a:r>
              <a:rPr lang="en-US" altLang="zh-TW" baseline="-25000" dirty="0">
                <a:ea typeface="新細明體" panose="02020500000000000000" pitchFamily="18" charset="-120"/>
              </a:rPr>
              <a:t>4</a:t>
            </a:r>
            <a:r>
              <a:rPr lang="en-US" altLang="zh-TW" dirty="0">
                <a:ea typeface="新細明體" panose="02020500000000000000" pitchFamily="18" charset="-120"/>
              </a:rPr>
              <a:t>, and µ</a:t>
            </a:r>
            <a:r>
              <a:rPr lang="en-US" altLang="zh-TW" baseline="-25000" dirty="0">
                <a:ea typeface="新細明體" panose="02020500000000000000" pitchFamily="18" charset="-120"/>
              </a:rPr>
              <a:t>2</a:t>
            </a:r>
            <a:r>
              <a:rPr lang="en-US" altLang="zh-TW" dirty="0">
                <a:ea typeface="新細明體" panose="02020500000000000000" pitchFamily="18" charset="-120"/>
              </a:rPr>
              <a:t> and µ</a:t>
            </a:r>
            <a:r>
              <a:rPr lang="en-US" altLang="zh-TW" baseline="-25000" dirty="0">
                <a:ea typeface="新細明體" panose="02020500000000000000" pitchFamily="18" charset="-120"/>
              </a:rPr>
              <a:t>3</a:t>
            </a:r>
            <a:r>
              <a:rPr lang="en-US" altLang="zh-TW" dirty="0">
                <a:ea typeface="新細明體" panose="02020500000000000000" pitchFamily="18" charset="-120"/>
              </a:rPr>
              <a:t> do not differ.</a:t>
            </a:r>
          </a:p>
          <a:p>
            <a:pPr marL="0" indent="0" eaLnBrk="1" hangingPunct="1">
              <a:buNone/>
            </a:pPr>
            <a:endParaRPr lang="en-US" altLang="zh-TW" dirty="0">
              <a:ea typeface="新細明體" panose="02020500000000000000" pitchFamily="18" charset="-120"/>
            </a:endParaRPr>
          </a:p>
        </p:txBody>
      </p:sp>
      <p:graphicFrame>
        <p:nvGraphicFramePr>
          <p:cNvPr id="46085" name="Object 2">
            <a:extLst>
              <a:ext uri="{FF2B5EF4-FFF2-40B4-BE49-F238E27FC236}">
                <a16:creationId xmlns:a16="http://schemas.microsoft.com/office/drawing/2014/main" id="{12A1C723-8274-446C-9508-BE3C8139A1C5}"/>
              </a:ext>
            </a:extLst>
          </p:cNvPr>
          <p:cNvGraphicFramePr>
            <a:graphicFrameLocks noChangeAspect="1"/>
          </p:cNvGraphicFramePr>
          <p:nvPr/>
        </p:nvGraphicFramePr>
        <p:xfrm>
          <a:off x="1828801" y="1905000"/>
          <a:ext cx="5637213" cy="2743200"/>
        </p:xfrm>
        <a:graphic>
          <a:graphicData uri="http://schemas.openxmlformats.org/presentationml/2006/ole">
            <mc:AlternateContent xmlns:mc="http://schemas.openxmlformats.org/markup-compatibility/2006">
              <mc:Choice xmlns:v="urn:schemas-microsoft-com:vml" Requires="v">
                <p:oleObj name="Equation" r:id="rId3" imgW="2374900" imgH="1155700" progId="Equation.3">
                  <p:embed/>
                </p:oleObj>
              </mc:Choice>
              <mc:Fallback>
                <p:oleObj name="Equation" r:id="rId3" imgW="2374900" imgH="1155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1905000"/>
                        <a:ext cx="5637213" cy="274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6">
            <a:extLst>
              <a:ext uri="{FF2B5EF4-FFF2-40B4-BE49-F238E27FC236}">
                <a16:creationId xmlns:a16="http://schemas.microsoft.com/office/drawing/2014/main" id="{12129F8A-B214-48A7-A298-53971DAC2D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A3BDEDA-AFCD-469A-B21A-55CD6876C316}" type="slidenum">
              <a:rPr lang="en-US" altLang="zh-TW" sz="1200">
                <a:latin typeface="Tahoma" panose="020B0604030504040204" pitchFamily="34" charset="0"/>
              </a:rPr>
              <a:pPr/>
              <a:t>48</a:t>
            </a:fld>
            <a:endParaRPr lang="en-US" altLang="zh-TW" sz="1200">
              <a:latin typeface="Tahoma" panose="020B0604030504040204" pitchFamily="34" charset="0"/>
            </a:endParaRPr>
          </a:p>
        </p:txBody>
      </p:sp>
      <p:sp>
        <p:nvSpPr>
          <p:cNvPr id="48131" name="Rectangle 2">
            <a:extLst>
              <a:ext uri="{FF2B5EF4-FFF2-40B4-BE49-F238E27FC236}">
                <a16:creationId xmlns:a16="http://schemas.microsoft.com/office/drawing/2014/main" id="{7A6B4C4A-A614-4747-B5AF-C932AB5F648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Bonferroni Adjustment to LSD Method…</a:t>
            </a:r>
          </a:p>
        </p:txBody>
      </p:sp>
      <p:sp>
        <p:nvSpPr>
          <p:cNvPr id="48132" name="Rectangle 3">
            <a:extLst>
              <a:ext uri="{FF2B5EF4-FFF2-40B4-BE49-F238E27FC236}">
                <a16:creationId xmlns:a16="http://schemas.microsoft.com/office/drawing/2014/main" id="{35FD60C4-8226-4457-AB52-4DEB8B4B45CF}"/>
              </a:ext>
            </a:extLst>
          </p:cNvPr>
          <p:cNvSpPr>
            <a:spLocks noGrp="1" noChangeArrowheads="1"/>
          </p:cNvSpPr>
          <p:nvPr>
            <p:ph type="body" sz="half" idx="1"/>
          </p:nvPr>
        </p:nvSpPr>
        <p:spPr>
          <a:xfrm>
            <a:off x="1765300" y="914400"/>
            <a:ext cx="8597900" cy="5486400"/>
          </a:xfrm>
        </p:spPr>
        <p:txBody>
          <a:bodyPr/>
          <a:lstStyle/>
          <a:p>
            <a:pPr marL="0" indent="0" eaLnBrk="1" hangingPunct="1">
              <a:buNone/>
            </a:pPr>
            <a:r>
              <a:rPr lang="en-US" altLang="zh-TW" sz="2400" dirty="0">
                <a:ea typeface="新細明體" panose="02020500000000000000" pitchFamily="18" charset="-120"/>
              </a:rPr>
              <a:t>Fisher’s method may result in an increased probability of type I error </a:t>
            </a:r>
            <a:r>
              <a:rPr lang="en-US" altLang="zh-TW" sz="2400" i="1" dirty="0">
                <a:ea typeface="新細明體" panose="02020500000000000000" pitchFamily="18" charset="-120"/>
              </a:rPr>
              <a:t>if many LSDs are produced (i.e., many groups)</a:t>
            </a:r>
            <a:r>
              <a:rPr lang="en-US" altLang="zh-TW" sz="2400" dirty="0">
                <a:ea typeface="新細明體" panose="02020500000000000000" pitchFamily="18" charset="-120"/>
              </a:rPr>
              <a:t>.</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We can adjust Fisher’s LSD calculation by using the  “</a:t>
            </a:r>
            <a:r>
              <a:rPr lang="en-US" altLang="zh-TW" sz="2400" b="1" i="1" dirty="0">
                <a:ea typeface="新細明體" panose="02020500000000000000" pitchFamily="18" charset="-120"/>
              </a:rPr>
              <a:t>Bonferroni adjustment</a:t>
            </a:r>
            <a:r>
              <a:rPr lang="en-US" altLang="zh-TW" sz="2400" dirty="0">
                <a:ea typeface="新細明體" panose="02020500000000000000" pitchFamily="18" charset="-120"/>
              </a:rPr>
              <a:t>”.</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Where we used alpha (    ), say .05, </a:t>
            </a:r>
            <a:r>
              <a:rPr lang="en-US" altLang="zh-TW" sz="2400" b="1" dirty="0">
                <a:solidFill>
                  <a:srgbClr val="0000FF"/>
                </a:solidFill>
                <a:ea typeface="新細明體" panose="02020500000000000000" pitchFamily="18" charset="-120"/>
              </a:rPr>
              <a:t>previously</a:t>
            </a:r>
            <a:r>
              <a:rPr lang="en-US" altLang="zh-TW" sz="2400" dirty="0">
                <a:ea typeface="新細明體" panose="02020500000000000000" pitchFamily="18" charset="-120"/>
              </a:rPr>
              <a:t>, we now use an </a:t>
            </a:r>
            <a:r>
              <a:rPr lang="en-US" altLang="zh-TW" sz="2400" u="sng" dirty="0">
                <a:ea typeface="新細明體" panose="02020500000000000000" pitchFamily="18" charset="-120"/>
              </a:rPr>
              <a:t>adjusted value for alpha (to make the final alpha not too large)</a:t>
            </a:r>
            <a:r>
              <a:rPr lang="en-US" altLang="zh-TW" sz="2400" dirty="0">
                <a:ea typeface="新細明體" panose="02020500000000000000" pitchFamily="18" charset="-120"/>
              </a:rPr>
              <a:t>:</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where</a:t>
            </a:r>
          </a:p>
        </p:txBody>
      </p:sp>
      <p:pic>
        <p:nvPicPr>
          <p:cNvPr id="48133" name="Picture 4">
            <a:extLst>
              <a:ext uri="{FF2B5EF4-FFF2-40B4-BE49-F238E27FC236}">
                <a16:creationId xmlns:a16="http://schemas.microsoft.com/office/drawing/2014/main" id="{F4850DA2-7E14-4496-A741-EA50AD616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505200"/>
            <a:ext cx="2794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a:extLst>
              <a:ext uri="{FF2B5EF4-FFF2-40B4-BE49-F238E27FC236}">
                <a16:creationId xmlns:a16="http://schemas.microsoft.com/office/drawing/2014/main" id="{EE3017BB-1B08-4648-9798-B858C4419B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867400"/>
            <a:ext cx="193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Freeform 7">
            <a:extLst>
              <a:ext uri="{FF2B5EF4-FFF2-40B4-BE49-F238E27FC236}">
                <a16:creationId xmlns:a16="http://schemas.microsoft.com/office/drawing/2014/main" id="{3BAE8D48-967D-4DB0-A25B-AD9727DC64F7}"/>
              </a:ext>
            </a:extLst>
          </p:cNvPr>
          <p:cNvSpPr>
            <a:spLocks/>
          </p:cNvSpPr>
          <p:nvPr/>
        </p:nvSpPr>
        <p:spPr bwMode="auto">
          <a:xfrm>
            <a:off x="6324600" y="3733800"/>
            <a:ext cx="533400" cy="685800"/>
          </a:xfrm>
          <a:custGeom>
            <a:avLst/>
            <a:gdLst>
              <a:gd name="T0" fmla="*/ 2147483646 w 336"/>
              <a:gd name="T1" fmla="*/ 0 h 432"/>
              <a:gd name="T2" fmla="*/ 2147483646 w 336"/>
              <a:gd name="T3" fmla="*/ 2147483646 h 432"/>
              <a:gd name="T4" fmla="*/ 0 w 336"/>
              <a:gd name="T5" fmla="*/ 2147483646 h 432"/>
              <a:gd name="T6" fmla="*/ 0 60000 65536"/>
              <a:gd name="T7" fmla="*/ 0 60000 65536"/>
              <a:gd name="T8" fmla="*/ 0 60000 65536"/>
              <a:gd name="T9" fmla="*/ 0 w 336"/>
              <a:gd name="T10" fmla="*/ 0 h 432"/>
              <a:gd name="T11" fmla="*/ 336 w 336"/>
              <a:gd name="T12" fmla="*/ 432 h 432"/>
            </a:gdLst>
            <a:ahLst/>
            <a:cxnLst>
              <a:cxn ang="T6">
                <a:pos x="T0" y="T1"/>
              </a:cxn>
              <a:cxn ang="T7">
                <a:pos x="T2" y="T3"/>
              </a:cxn>
              <a:cxn ang="T8">
                <a:pos x="T4" y="T5"/>
              </a:cxn>
            </a:cxnLst>
            <a:rect l="T9" t="T10" r="T11" b="T12"/>
            <a:pathLst>
              <a:path w="336" h="432">
                <a:moveTo>
                  <a:pt x="336" y="0"/>
                </a:moveTo>
                <a:cubicBezTo>
                  <a:pt x="316" y="84"/>
                  <a:pt x="296" y="168"/>
                  <a:pt x="240" y="240"/>
                </a:cubicBezTo>
                <a:cubicBezTo>
                  <a:pt x="184" y="312"/>
                  <a:pt x="92" y="372"/>
                  <a:pt x="0" y="432"/>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aphicFrame>
        <p:nvGraphicFramePr>
          <p:cNvPr id="48136" name="Object 2">
            <a:extLst>
              <a:ext uri="{FF2B5EF4-FFF2-40B4-BE49-F238E27FC236}">
                <a16:creationId xmlns:a16="http://schemas.microsoft.com/office/drawing/2014/main" id="{D4B4BCC4-1754-40DF-BE0F-426B1305455E}"/>
              </a:ext>
            </a:extLst>
          </p:cNvPr>
          <p:cNvGraphicFramePr>
            <a:graphicFrameLocks noGrp="1" noChangeAspect="1"/>
          </p:cNvGraphicFramePr>
          <p:nvPr>
            <p:ph sz="half" idx="2"/>
          </p:nvPr>
        </p:nvGraphicFramePr>
        <p:xfrm>
          <a:off x="4876800" y="4343400"/>
          <a:ext cx="1295400" cy="1035050"/>
        </p:xfrm>
        <a:graphic>
          <a:graphicData uri="http://schemas.openxmlformats.org/presentationml/2006/ole">
            <mc:AlternateContent xmlns:mc="http://schemas.openxmlformats.org/markup-compatibility/2006">
              <mc:Choice xmlns:v="urn:schemas-microsoft-com:vml" Requires="v">
                <p:oleObj name="Equation" r:id="rId5" imgW="444114" imgH="355292" progId="Equation.3">
                  <p:embed/>
                </p:oleObj>
              </mc:Choice>
              <mc:Fallback>
                <p:oleObj name="Equation" r:id="rId5" imgW="444114" imgH="355292" progId="Equation.3">
                  <p:embed/>
                  <p:pic>
                    <p:nvPicPr>
                      <p:cNvPr id="0"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343400"/>
                        <a:ext cx="129540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EB74B242-A5D4-4D70-91F1-FC2987C77F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86BDEBBE-5F14-41C5-8FC9-DB7EBE8D1093}" type="slidenum">
              <a:rPr lang="en-US" altLang="zh-TW" sz="1200">
                <a:latin typeface="Tahoma" panose="020B0604030504040204" pitchFamily="34" charset="0"/>
              </a:rPr>
              <a:pPr/>
              <a:t>49</a:t>
            </a:fld>
            <a:endParaRPr lang="en-US" altLang="zh-TW" sz="1200">
              <a:latin typeface="Tahoma" panose="020B0604030504040204" pitchFamily="34" charset="0"/>
            </a:endParaRPr>
          </a:p>
        </p:txBody>
      </p:sp>
      <p:sp>
        <p:nvSpPr>
          <p:cNvPr id="49155" name="Rectangle 2">
            <a:extLst>
              <a:ext uri="{FF2B5EF4-FFF2-40B4-BE49-F238E27FC236}">
                <a16:creationId xmlns:a16="http://schemas.microsoft.com/office/drawing/2014/main" id="{D3DA0135-D71D-4FE4-A48D-4CF9BA7C878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p>
        </p:txBody>
      </p:sp>
      <p:sp>
        <p:nvSpPr>
          <p:cNvPr id="49156" name="Rectangle 3">
            <a:extLst>
              <a:ext uri="{FF2B5EF4-FFF2-40B4-BE49-F238E27FC236}">
                <a16:creationId xmlns:a16="http://schemas.microsoft.com/office/drawing/2014/main" id="{42F120A0-F4E2-4D9A-AA3F-7F2A008AD0FE}"/>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If we perform the LSD procedure with the Bonferroni adjustment the number of pairwise comparisons is 6 (calculated as C = k(k − 1)/2 = 4(3)/2).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set α = .05/6 = .0083. Thus, t</a:t>
            </a:r>
            <a:r>
              <a:rPr lang="en-US" altLang="zh-TW" baseline="-25000" dirty="0">
                <a:ea typeface="新細明體" panose="02020500000000000000" pitchFamily="18" charset="-120"/>
              </a:rPr>
              <a:t>α/2,36</a:t>
            </a:r>
            <a:r>
              <a:rPr lang="en-US" altLang="zh-TW" dirty="0">
                <a:ea typeface="新細明體" panose="02020500000000000000" pitchFamily="18" charset="-120"/>
              </a:rPr>
              <a:t> = 2.794 (available from Excel and difficult to approximate manually) and</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a:ea typeface="新細明體" panose="02020500000000000000" pitchFamily="18" charset="-120"/>
              </a:rPr>
              <a:t>Bonferroni </a:t>
            </a:r>
            <a:r>
              <a:rPr lang="en-US" altLang="zh-TW" dirty="0">
                <a:ea typeface="新細明體" panose="02020500000000000000" pitchFamily="18" charset="-120"/>
              </a:rPr>
              <a:t>adjustment typically yields larger LSDs </a:t>
            </a:r>
            <a:r>
              <a:rPr lang="en-US" altLang="zh-TW">
                <a:ea typeface="新細明體" panose="02020500000000000000" pitchFamily="18" charset="-120"/>
              </a:rPr>
              <a:t>than Fisher’s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graphicFrame>
        <p:nvGraphicFramePr>
          <p:cNvPr id="49157" name="Object 2">
            <a:extLst>
              <a:ext uri="{FF2B5EF4-FFF2-40B4-BE49-F238E27FC236}">
                <a16:creationId xmlns:a16="http://schemas.microsoft.com/office/drawing/2014/main" id="{C2CC8A45-B830-44B2-8A50-E44649A4F084}"/>
              </a:ext>
            </a:extLst>
          </p:cNvPr>
          <p:cNvGraphicFramePr>
            <a:graphicFrameLocks noChangeAspect="1"/>
          </p:cNvGraphicFramePr>
          <p:nvPr/>
        </p:nvGraphicFramePr>
        <p:xfrm>
          <a:off x="2133600" y="4114800"/>
          <a:ext cx="3429000" cy="1085850"/>
        </p:xfrm>
        <a:graphic>
          <a:graphicData uri="http://schemas.openxmlformats.org/presentationml/2006/ole">
            <mc:AlternateContent xmlns:mc="http://schemas.openxmlformats.org/markup-compatibility/2006">
              <mc:Choice xmlns:v="urn:schemas-microsoft-com:vml" Requires="v">
                <p:oleObj name="Equation" r:id="rId3" imgW="1563579" imgH="495238" progId="Equation.3">
                  <p:embed/>
                </p:oleObj>
              </mc:Choice>
              <mc:Fallback>
                <p:oleObj name="Equation" r:id="rId3" imgW="1563579" imgH="49523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114800"/>
                        <a:ext cx="3429000" cy="10858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58" name="Object 3">
            <a:extLst>
              <a:ext uri="{FF2B5EF4-FFF2-40B4-BE49-F238E27FC236}">
                <a16:creationId xmlns:a16="http://schemas.microsoft.com/office/drawing/2014/main" id="{7CD67A22-CF8D-47EA-8C1F-909BFC596C7A}"/>
              </a:ext>
            </a:extLst>
          </p:cNvPr>
          <p:cNvGraphicFramePr>
            <a:graphicFrameLocks noChangeAspect="1"/>
          </p:cNvGraphicFramePr>
          <p:nvPr/>
        </p:nvGraphicFramePr>
        <p:xfrm>
          <a:off x="5657851" y="4114800"/>
          <a:ext cx="4119563" cy="990600"/>
        </p:xfrm>
        <a:graphic>
          <a:graphicData uri="http://schemas.openxmlformats.org/presentationml/2006/ole">
            <mc:AlternateContent xmlns:mc="http://schemas.openxmlformats.org/markup-compatibility/2006">
              <mc:Choice xmlns:v="urn:schemas-microsoft-com:vml" Requires="v">
                <p:oleObj name="Equation" r:id="rId5" imgW="1782314" imgH="429014" progId="Equation.3">
                  <p:embed/>
                </p:oleObj>
              </mc:Choice>
              <mc:Fallback>
                <p:oleObj name="Equation" r:id="rId5" imgW="1782314" imgH="42901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7851" y="4114800"/>
                        <a:ext cx="4119563" cy="990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981-BBA2-A45B-77F7-1EE04F812DF8}"/>
              </a:ext>
            </a:extLst>
          </p:cNvPr>
          <p:cNvSpPr>
            <a:spLocks noGrp="1"/>
          </p:cNvSpPr>
          <p:nvPr>
            <p:ph type="title"/>
          </p:nvPr>
        </p:nvSpPr>
        <p:spPr/>
        <p:txBody>
          <a:bodyPr/>
          <a:lstStyle/>
          <a:p>
            <a:r>
              <a:rPr lang="en-TW" dirty="0"/>
              <a:t>Matched Samples</a:t>
            </a:r>
          </a:p>
        </p:txBody>
      </p:sp>
      <p:sp>
        <p:nvSpPr>
          <p:cNvPr id="3" name="Content Placeholder 2">
            <a:extLst>
              <a:ext uri="{FF2B5EF4-FFF2-40B4-BE49-F238E27FC236}">
                <a16:creationId xmlns:a16="http://schemas.microsoft.com/office/drawing/2014/main" id="{CAD2C7DE-47E8-9B7B-8FDF-21E6C11E2793}"/>
              </a:ext>
            </a:extLst>
          </p:cNvPr>
          <p:cNvSpPr>
            <a:spLocks noGrp="1"/>
          </p:cNvSpPr>
          <p:nvPr>
            <p:ph idx="1"/>
          </p:nvPr>
        </p:nvSpPr>
        <p:spPr/>
        <p:txBody>
          <a:bodyPr/>
          <a:lstStyle/>
          <a:p>
            <a:r>
              <a:rPr lang="en-US" altLang="zh-TW" dirty="0">
                <a:ea typeface="新細明體" panose="02020500000000000000" pitchFamily="18" charset="-120"/>
              </a:rPr>
              <a:t>If an observation in one sample is </a:t>
            </a:r>
            <a:r>
              <a:rPr lang="en-US" altLang="zh-TW" b="1" i="1" dirty="0">
                <a:ea typeface="新細明體" panose="02020500000000000000" pitchFamily="18" charset="-120"/>
              </a:rPr>
              <a:t>matched</a:t>
            </a:r>
            <a:r>
              <a:rPr lang="en-US" altLang="zh-TW" dirty="0">
                <a:ea typeface="新細明體" panose="02020500000000000000" pitchFamily="18" charset="-120"/>
              </a:rPr>
              <a:t> with an observation in a second sample (meaning that the two samples are not independent), this is called a </a:t>
            </a:r>
            <a:r>
              <a:rPr lang="en-US" altLang="zh-TW" b="1" i="1" dirty="0">
                <a:ea typeface="新細明體" panose="02020500000000000000" pitchFamily="18" charset="-120"/>
              </a:rPr>
              <a:t>matched pairs experiment</a:t>
            </a:r>
            <a:r>
              <a:rPr lang="en-US" altLang="zh-TW" dirty="0">
                <a:ea typeface="新細明體" panose="02020500000000000000" pitchFamily="18" charset="-120"/>
              </a:rPr>
              <a:t>.</a:t>
            </a:r>
          </a:p>
          <a:p>
            <a:endParaRPr lang="en-US" altLang="zh-TW" dirty="0">
              <a:ea typeface="新細明體" panose="02020500000000000000" pitchFamily="18" charset="-120"/>
            </a:endParaRPr>
          </a:p>
          <a:p>
            <a:r>
              <a:rPr lang="en-US" altLang="zh-TW" dirty="0">
                <a:ea typeface="新細明體" panose="02020500000000000000" pitchFamily="18" charset="-120"/>
              </a:rPr>
              <a:t>Estimator: </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TW" dirty="0"/>
          </a:p>
        </p:txBody>
      </p:sp>
      <p:sp>
        <p:nvSpPr>
          <p:cNvPr id="4" name="Slide Number Placeholder 3">
            <a:extLst>
              <a:ext uri="{FF2B5EF4-FFF2-40B4-BE49-F238E27FC236}">
                <a16:creationId xmlns:a16="http://schemas.microsoft.com/office/drawing/2014/main" id="{04E07FE6-398D-D664-88D5-CE54398F03AC}"/>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5</a:t>
            </a:fld>
            <a:endParaRPr lang="en-US" altLang="zh-TW"/>
          </a:p>
        </p:txBody>
      </p:sp>
      <p:pic>
        <p:nvPicPr>
          <p:cNvPr id="5" name="Picture 5">
            <a:extLst>
              <a:ext uri="{FF2B5EF4-FFF2-40B4-BE49-F238E27FC236}">
                <a16:creationId xmlns:a16="http://schemas.microsoft.com/office/drawing/2014/main" id="{B4952D53-EB75-8699-E21D-1E67AEF50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19400"/>
            <a:ext cx="2070100" cy="482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87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a:extLst>
              <a:ext uri="{FF2B5EF4-FFF2-40B4-BE49-F238E27FC236}">
                <a16:creationId xmlns:a16="http://schemas.microsoft.com/office/drawing/2014/main" id="{17CA7F9E-DA5A-4900-AA53-8BA8FA79AA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19B6A9B-F93D-4F4C-BC8A-6919E7A99578}" type="slidenum">
              <a:rPr lang="en-US" altLang="zh-TW" sz="1200">
                <a:latin typeface="Tahoma" panose="020B0604030504040204" pitchFamily="34" charset="0"/>
              </a:rPr>
              <a:pPr/>
              <a:t>50</a:t>
            </a:fld>
            <a:endParaRPr lang="en-US" altLang="zh-TW" sz="1200">
              <a:latin typeface="Tahoma" panose="020B0604030504040204" pitchFamily="34" charset="0"/>
            </a:endParaRPr>
          </a:p>
        </p:txBody>
      </p:sp>
      <p:sp>
        <p:nvSpPr>
          <p:cNvPr id="50179" name="Rectangle 2">
            <a:extLst>
              <a:ext uri="{FF2B5EF4-FFF2-40B4-BE49-F238E27FC236}">
                <a16:creationId xmlns:a16="http://schemas.microsoft.com/office/drawing/2014/main" id="{AF5E7DEC-52DC-4F1F-B41E-06638F02E2A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Excel (Data Analysis Plus)</a:t>
            </a:r>
          </a:p>
        </p:txBody>
      </p:sp>
      <p:sp>
        <p:nvSpPr>
          <p:cNvPr id="50180" name="Rectangle 3">
            <a:extLst>
              <a:ext uri="{FF2B5EF4-FFF2-40B4-BE49-F238E27FC236}">
                <a16:creationId xmlns:a16="http://schemas.microsoft.com/office/drawing/2014/main" id="{22A67CD3-DF74-4457-A703-9193FFA08929}"/>
              </a:ext>
            </a:extLst>
          </p:cNvPr>
          <p:cNvSpPr>
            <a:spLocks noGrp="1" noChangeArrowheads="1"/>
          </p:cNvSpPr>
          <p:nvPr>
            <p:ph type="body" idx="1"/>
          </p:nvPr>
        </p:nvSpPr>
        <p:spPr/>
        <p:txBody>
          <a:bodyPr/>
          <a:lstStyle/>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algn="ctr"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Now, none of the six pairs of means differ.</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p:txBody>
      </p:sp>
      <p:pic>
        <p:nvPicPr>
          <p:cNvPr id="50181" name="Picture 2">
            <a:extLst>
              <a:ext uri="{FF2B5EF4-FFF2-40B4-BE49-F238E27FC236}">
                <a16:creationId xmlns:a16="http://schemas.microsoft.com/office/drawing/2014/main" id="{B96163A3-8387-45DB-8ED8-A97A246F03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1" y="914400"/>
            <a:ext cx="69643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855AA04A-F128-4AE4-B726-9417C7EC7F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FACF249-4DA1-4B9A-B54B-DB1DC54020B7}" type="slidenum">
              <a:rPr lang="en-US" altLang="zh-TW" sz="1200">
                <a:latin typeface="Tahoma" panose="020B0604030504040204" pitchFamily="34" charset="0"/>
              </a:rPr>
              <a:pPr/>
              <a:t>51</a:t>
            </a:fld>
            <a:endParaRPr lang="en-US" altLang="zh-TW" sz="1200">
              <a:latin typeface="Tahoma" panose="020B0604030504040204" pitchFamily="34" charset="0"/>
            </a:endParaRPr>
          </a:p>
        </p:txBody>
      </p:sp>
      <p:pic>
        <p:nvPicPr>
          <p:cNvPr id="51203" name="Picture 14">
            <a:extLst>
              <a:ext uri="{FF2B5EF4-FFF2-40B4-BE49-F238E27FC236}">
                <a16:creationId xmlns:a16="http://schemas.microsoft.com/office/drawing/2014/main" id="{3C792FE4-7189-44E1-9C1F-BE7C1F7E7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700" y="4495800"/>
            <a:ext cx="24511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Rectangle 2">
            <a:extLst>
              <a:ext uri="{FF2B5EF4-FFF2-40B4-BE49-F238E27FC236}">
                <a16:creationId xmlns:a16="http://schemas.microsoft.com/office/drawing/2014/main" id="{16FC0502-42F5-4116-84E2-4EC03ABCF6A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Tukey’s Multiple Comparison Method</a:t>
            </a:r>
          </a:p>
        </p:txBody>
      </p:sp>
      <p:sp>
        <p:nvSpPr>
          <p:cNvPr id="51205" name="Rectangle 3">
            <a:extLst>
              <a:ext uri="{FF2B5EF4-FFF2-40B4-BE49-F238E27FC236}">
                <a16:creationId xmlns:a16="http://schemas.microsoft.com/office/drawing/2014/main" id="{51138A3B-D68F-4FAD-88B0-A2D26D7F7FA1}"/>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As before, we are looking for a </a:t>
            </a:r>
            <a:r>
              <a:rPr lang="en-US" altLang="zh-TW" b="1" i="1">
                <a:ea typeface="新細明體" panose="02020500000000000000" pitchFamily="18" charset="-120"/>
              </a:rPr>
              <a:t>critical number</a:t>
            </a:r>
            <a:r>
              <a:rPr lang="en-US" altLang="zh-TW">
                <a:ea typeface="新細明體" panose="02020500000000000000" pitchFamily="18" charset="-120"/>
              </a:rPr>
              <a:t> to compare the differences of the sample means against. In this case:</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Note:      is a lower case </a:t>
            </a:r>
            <a:r>
              <a:rPr lang="en-US" altLang="zh-TW" b="1" i="1">
                <a:ea typeface="新細明體" panose="02020500000000000000" pitchFamily="18" charset="-120"/>
              </a:rPr>
              <a:t>Omega</a:t>
            </a:r>
            <a:r>
              <a:rPr lang="en-US" altLang="zh-TW">
                <a:ea typeface="新細明體" panose="02020500000000000000" pitchFamily="18" charset="-120"/>
              </a:rPr>
              <a:t>, not a “w”</a:t>
            </a:r>
          </a:p>
        </p:txBody>
      </p:sp>
      <p:pic>
        <p:nvPicPr>
          <p:cNvPr id="51206" name="Picture 4">
            <a:extLst>
              <a:ext uri="{FF2B5EF4-FFF2-40B4-BE49-F238E27FC236}">
                <a16:creationId xmlns:a16="http://schemas.microsoft.com/office/drawing/2014/main" id="{4FDC0938-8845-4BA1-A335-41A8AA410F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622303"/>
            <a:ext cx="3175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5">
            <a:extLst>
              <a:ext uri="{FF2B5EF4-FFF2-40B4-BE49-F238E27FC236}">
                <a16:creationId xmlns:a16="http://schemas.microsoft.com/office/drawing/2014/main" id="{673534F0-C4A1-4099-AC51-47DA78CAF9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5000"/>
            <a:ext cx="2590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7">
            <a:extLst>
              <a:ext uri="{FF2B5EF4-FFF2-40B4-BE49-F238E27FC236}">
                <a16:creationId xmlns:a16="http://schemas.microsoft.com/office/drawing/2014/main" id="{C74998E7-D868-4F6B-8920-4CCE78164011}"/>
              </a:ext>
            </a:extLst>
          </p:cNvPr>
          <p:cNvSpPr>
            <a:spLocks noChangeArrowheads="1"/>
          </p:cNvSpPr>
          <p:nvPr/>
        </p:nvSpPr>
        <p:spPr bwMode="auto">
          <a:xfrm>
            <a:off x="2209801" y="3505200"/>
            <a:ext cx="40354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800">
                <a:solidFill>
                  <a:srgbClr val="0000FF"/>
                </a:solidFill>
                <a:latin typeface="Tahoma" panose="020B0604030504040204" pitchFamily="34" charset="0"/>
                <a:ea typeface="新細明體" panose="02020500000000000000" pitchFamily="18" charset="-120"/>
              </a:rPr>
              <a:t>Critical value of the Studentized range</a:t>
            </a:r>
          </a:p>
          <a:p>
            <a:r>
              <a:rPr lang="en-US" altLang="zh-TW" sz="1800">
                <a:solidFill>
                  <a:srgbClr val="0000FF"/>
                </a:solidFill>
                <a:latin typeface="Tahoma" panose="020B0604030504040204" pitchFamily="34" charset="0"/>
                <a:ea typeface="新細明體" panose="02020500000000000000" pitchFamily="18" charset="-120"/>
              </a:rPr>
              <a:t>with n–k degrees of freedom</a:t>
            </a:r>
          </a:p>
          <a:p>
            <a:r>
              <a:rPr lang="en-US" altLang="zh-TW" sz="1800">
                <a:solidFill>
                  <a:srgbClr val="0000FF"/>
                </a:solidFill>
                <a:latin typeface="Tahoma" panose="020B0604030504040204" pitchFamily="34" charset="0"/>
                <a:ea typeface="新細明體" panose="02020500000000000000" pitchFamily="18" charset="-120"/>
              </a:rPr>
              <a:t>Table 7 - Appendix B</a:t>
            </a:r>
          </a:p>
        </p:txBody>
      </p:sp>
      <p:sp>
        <p:nvSpPr>
          <p:cNvPr id="51209" name="Rectangle 8">
            <a:extLst>
              <a:ext uri="{FF2B5EF4-FFF2-40B4-BE49-F238E27FC236}">
                <a16:creationId xmlns:a16="http://schemas.microsoft.com/office/drawing/2014/main" id="{04BAA5BE-F51F-4E60-A083-8903C9AA49E3}"/>
              </a:ext>
            </a:extLst>
          </p:cNvPr>
          <p:cNvSpPr>
            <a:spLocks noChangeArrowheads="1"/>
          </p:cNvSpPr>
          <p:nvPr/>
        </p:nvSpPr>
        <p:spPr bwMode="auto">
          <a:xfrm>
            <a:off x="5410200" y="2133600"/>
            <a:ext cx="990600" cy="53340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51210" name="Freeform 9">
            <a:extLst>
              <a:ext uri="{FF2B5EF4-FFF2-40B4-BE49-F238E27FC236}">
                <a16:creationId xmlns:a16="http://schemas.microsoft.com/office/drawing/2014/main" id="{2F9D26A9-06E2-466B-B794-173D8A10DCC3}"/>
              </a:ext>
            </a:extLst>
          </p:cNvPr>
          <p:cNvSpPr>
            <a:spLocks/>
          </p:cNvSpPr>
          <p:nvPr/>
        </p:nvSpPr>
        <p:spPr bwMode="auto">
          <a:xfrm>
            <a:off x="3581400" y="2667000"/>
            <a:ext cx="1981200" cy="838200"/>
          </a:xfrm>
          <a:custGeom>
            <a:avLst/>
            <a:gdLst>
              <a:gd name="T0" fmla="*/ 0 w 1248"/>
              <a:gd name="T1" fmla="*/ 2147483646 h 528"/>
              <a:gd name="T2" fmla="*/ 2147483646 w 1248"/>
              <a:gd name="T3" fmla="*/ 2147483646 h 528"/>
              <a:gd name="T4" fmla="*/ 2147483646 w 1248"/>
              <a:gd name="T5" fmla="*/ 2147483646 h 528"/>
              <a:gd name="T6" fmla="*/ 2147483646 w 1248"/>
              <a:gd name="T7" fmla="*/ 0 h 528"/>
              <a:gd name="T8" fmla="*/ 0 60000 65536"/>
              <a:gd name="T9" fmla="*/ 0 60000 65536"/>
              <a:gd name="T10" fmla="*/ 0 60000 65536"/>
              <a:gd name="T11" fmla="*/ 0 60000 65536"/>
              <a:gd name="T12" fmla="*/ 0 w 1248"/>
              <a:gd name="T13" fmla="*/ 0 h 528"/>
              <a:gd name="T14" fmla="*/ 1248 w 1248"/>
              <a:gd name="T15" fmla="*/ 528 h 528"/>
            </a:gdLst>
            <a:ahLst/>
            <a:cxnLst>
              <a:cxn ang="T8">
                <a:pos x="T0" y="T1"/>
              </a:cxn>
              <a:cxn ang="T9">
                <a:pos x="T2" y="T3"/>
              </a:cxn>
              <a:cxn ang="T10">
                <a:pos x="T4" y="T5"/>
              </a:cxn>
              <a:cxn ang="T11">
                <a:pos x="T6" y="T7"/>
              </a:cxn>
            </a:cxnLst>
            <a:rect l="T12" t="T13" r="T14" b="T15"/>
            <a:pathLst>
              <a:path w="1248" h="528">
                <a:moveTo>
                  <a:pt x="0" y="528"/>
                </a:moveTo>
                <a:cubicBezTo>
                  <a:pt x="268" y="396"/>
                  <a:pt x="536" y="264"/>
                  <a:pt x="624" y="240"/>
                </a:cubicBezTo>
                <a:cubicBezTo>
                  <a:pt x="712" y="216"/>
                  <a:pt x="424" y="424"/>
                  <a:pt x="528" y="384"/>
                </a:cubicBezTo>
                <a:cubicBezTo>
                  <a:pt x="632" y="344"/>
                  <a:pt x="940" y="172"/>
                  <a:pt x="1248" y="0"/>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211" name="Rectangle 10">
            <a:extLst>
              <a:ext uri="{FF2B5EF4-FFF2-40B4-BE49-F238E27FC236}">
                <a16:creationId xmlns:a16="http://schemas.microsoft.com/office/drawing/2014/main" id="{FE3F5149-54DC-4150-9335-45899CF680C8}"/>
              </a:ext>
            </a:extLst>
          </p:cNvPr>
          <p:cNvSpPr>
            <a:spLocks noChangeArrowheads="1"/>
          </p:cNvSpPr>
          <p:nvPr/>
        </p:nvSpPr>
        <p:spPr bwMode="auto">
          <a:xfrm>
            <a:off x="6172201" y="4162425"/>
            <a:ext cx="374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800">
                <a:solidFill>
                  <a:srgbClr val="008000"/>
                </a:solidFill>
                <a:latin typeface="Tahoma" panose="020B0604030504040204" pitchFamily="34" charset="0"/>
                <a:ea typeface="新細明體" panose="02020500000000000000" pitchFamily="18" charset="-120"/>
              </a:rPr>
              <a:t>harmonic mean of the sample sizes</a:t>
            </a:r>
          </a:p>
        </p:txBody>
      </p:sp>
      <p:sp>
        <p:nvSpPr>
          <p:cNvPr id="51212" name="Rectangle 11">
            <a:extLst>
              <a:ext uri="{FF2B5EF4-FFF2-40B4-BE49-F238E27FC236}">
                <a16:creationId xmlns:a16="http://schemas.microsoft.com/office/drawing/2014/main" id="{28916862-4D74-4FFF-B469-234D2D61F120}"/>
              </a:ext>
            </a:extLst>
          </p:cNvPr>
          <p:cNvSpPr>
            <a:spLocks noChangeArrowheads="1"/>
          </p:cNvSpPr>
          <p:nvPr/>
        </p:nvSpPr>
        <p:spPr bwMode="auto">
          <a:xfrm>
            <a:off x="6705600" y="2438400"/>
            <a:ext cx="457200" cy="533400"/>
          </a:xfrm>
          <a:prstGeom prst="rect">
            <a:avLst/>
          </a:prstGeom>
          <a:noFill/>
          <a:ln w="190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zh-TW" altLang="zh-TW">
              <a:ea typeface="新細明體" panose="02020500000000000000" pitchFamily="18" charset="-120"/>
            </a:endParaRPr>
          </a:p>
        </p:txBody>
      </p:sp>
      <p:sp>
        <p:nvSpPr>
          <p:cNvPr id="51213" name="Freeform 13">
            <a:extLst>
              <a:ext uri="{FF2B5EF4-FFF2-40B4-BE49-F238E27FC236}">
                <a16:creationId xmlns:a16="http://schemas.microsoft.com/office/drawing/2014/main" id="{333152CB-EE8D-45DD-9176-4339A584A1A5}"/>
              </a:ext>
            </a:extLst>
          </p:cNvPr>
          <p:cNvSpPr>
            <a:spLocks/>
          </p:cNvSpPr>
          <p:nvPr/>
        </p:nvSpPr>
        <p:spPr bwMode="auto">
          <a:xfrm>
            <a:off x="6400800" y="3048000"/>
            <a:ext cx="609600" cy="1143000"/>
          </a:xfrm>
          <a:custGeom>
            <a:avLst/>
            <a:gdLst>
              <a:gd name="T0" fmla="*/ 2147483646 w 384"/>
              <a:gd name="T1" fmla="*/ 0 h 720"/>
              <a:gd name="T2" fmla="*/ 2147483646 w 384"/>
              <a:gd name="T3" fmla="*/ 2147483646 h 720"/>
              <a:gd name="T4" fmla="*/ 2147483646 w 384"/>
              <a:gd name="T5" fmla="*/ 2147483646 h 720"/>
              <a:gd name="T6" fmla="*/ 0 w 384"/>
              <a:gd name="T7" fmla="*/ 2147483646 h 720"/>
              <a:gd name="T8" fmla="*/ 0 60000 65536"/>
              <a:gd name="T9" fmla="*/ 0 60000 65536"/>
              <a:gd name="T10" fmla="*/ 0 60000 65536"/>
              <a:gd name="T11" fmla="*/ 0 60000 65536"/>
              <a:gd name="T12" fmla="*/ 0 w 384"/>
              <a:gd name="T13" fmla="*/ 0 h 720"/>
              <a:gd name="T14" fmla="*/ 384 w 384"/>
              <a:gd name="T15" fmla="*/ 720 h 720"/>
            </a:gdLst>
            <a:ahLst/>
            <a:cxnLst>
              <a:cxn ang="T8">
                <a:pos x="T0" y="T1"/>
              </a:cxn>
              <a:cxn ang="T9">
                <a:pos x="T2" y="T3"/>
              </a:cxn>
              <a:cxn ang="T10">
                <a:pos x="T4" y="T5"/>
              </a:cxn>
              <a:cxn ang="T11">
                <a:pos x="T6" y="T7"/>
              </a:cxn>
            </a:cxnLst>
            <a:rect l="T12" t="T13" r="T14" b="T15"/>
            <a:pathLst>
              <a:path w="384" h="720">
                <a:moveTo>
                  <a:pt x="384" y="0"/>
                </a:moveTo>
                <a:cubicBezTo>
                  <a:pt x="248" y="192"/>
                  <a:pt x="112" y="384"/>
                  <a:pt x="96" y="432"/>
                </a:cubicBezTo>
                <a:cubicBezTo>
                  <a:pt x="80" y="480"/>
                  <a:pt x="304" y="240"/>
                  <a:pt x="288" y="288"/>
                </a:cubicBezTo>
                <a:cubicBezTo>
                  <a:pt x="272" y="336"/>
                  <a:pt x="136" y="528"/>
                  <a:pt x="0" y="720"/>
                </a:cubicBezTo>
              </a:path>
            </a:pathLst>
          </a:custGeom>
          <a:noFill/>
          <a:ln w="19050">
            <a:solidFill>
              <a:srgbClr val="008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a:extLst>
              <a:ext uri="{FF2B5EF4-FFF2-40B4-BE49-F238E27FC236}">
                <a16:creationId xmlns:a16="http://schemas.microsoft.com/office/drawing/2014/main" id="{5B413FDD-0AA8-41E0-BF7B-15C75FAE9D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2087A28C-8254-4005-ABA9-9DEF7F8E1F1D}" type="slidenum">
              <a:rPr lang="en-US" altLang="zh-TW" sz="1200">
                <a:latin typeface="Tahoma" panose="020B0604030504040204" pitchFamily="34" charset="0"/>
              </a:rPr>
              <a:pPr/>
              <a:t>52</a:t>
            </a:fld>
            <a:endParaRPr lang="en-US" altLang="zh-TW" sz="1200">
              <a:latin typeface="Tahoma" panose="020B0604030504040204" pitchFamily="34" charset="0"/>
            </a:endParaRPr>
          </a:p>
        </p:txBody>
      </p:sp>
      <p:sp>
        <p:nvSpPr>
          <p:cNvPr id="52227" name="Rectangle 2">
            <a:extLst>
              <a:ext uri="{FF2B5EF4-FFF2-40B4-BE49-F238E27FC236}">
                <a16:creationId xmlns:a16="http://schemas.microsoft.com/office/drawing/2014/main" id="{8ED691D4-ADC2-4F71-BDFE-F2321562080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Excel</a:t>
            </a:r>
          </a:p>
        </p:txBody>
      </p:sp>
      <p:sp>
        <p:nvSpPr>
          <p:cNvPr id="52228" name="Rectangle 3">
            <a:extLst>
              <a:ext uri="{FF2B5EF4-FFF2-40B4-BE49-F238E27FC236}">
                <a16:creationId xmlns:a16="http://schemas.microsoft.com/office/drawing/2014/main" id="{A9C590CF-502B-4C7A-AC45-A8389B9D4993}"/>
              </a:ext>
            </a:extLst>
          </p:cNvPr>
          <p:cNvSpPr>
            <a:spLocks noGrp="1" noChangeArrowheads="1"/>
          </p:cNvSpPr>
          <p:nvPr>
            <p:ph type="body" idx="1"/>
          </p:nvPr>
        </p:nvSpPr>
        <p:spPr>
          <a:xfrm>
            <a:off x="1765300" y="990600"/>
            <a:ext cx="8902700" cy="5486400"/>
          </a:xfrm>
        </p:spPr>
        <p:txBody>
          <a:bodyPr/>
          <a:lstStyle/>
          <a:p>
            <a:pPr marL="0" indent="0" eaLnBrk="1" hangingPunct="1">
              <a:buNone/>
            </a:pPr>
            <a:r>
              <a:rPr lang="en-US" altLang="zh-TW">
                <a:ea typeface="新細明體" panose="02020500000000000000" pitchFamily="18" charset="-120"/>
              </a:rPr>
              <a:t>k = number of treatments	</a:t>
            </a:r>
          </a:p>
          <a:p>
            <a:pPr marL="0" indent="0" eaLnBrk="1" hangingPunct="1">
              <a:buNone/>
            </a:pPr>
            <a:r>
              <a:rPr lang="en-US" altLang="zh-TW">
                <a:ea typeface="新細明體" panose="02020500000000000000" pitchFamily="18" charset="-120"/>
              </a:rPr>
              <a:t>n = Number of observations ( n = n</a:t>
            </a:r>
            <a:r>
              <a:rPr lang="en-US" altLang="zh-TW" baseline="-25000">
                <a:ea typeface="新細明體" panose="02020500000000000000" pitchFamily="18" charset="-120"/>
              </a:rPr>
              <a:t>1</a:t>
            </a:r>
            <a:r>
              <a:rPr lang="en-US" altLang="zh-TW">
                <a:ea typeface="新細明體" panose="02020500000000000000" pitchFamily="18" charset="-120"/>
              </a:rPr>
              <a:t>+ n</a:t>
            </a:r>
            <a:r>
              <a:rPr lang="en-US" altLang="zh-TW" baseline="-25000">
                <a:ea typeface="新細明體" panose="02020500000000000000" pitchFamily="18" charset="-120"/>
              </a:rPr>
              <a:t>2</a:t>
            </a:r>
            <a:r>
              <a:rPr lang="en-US" altLang="zh-TW">
                <a:ea typeface="新細明體" panose="02020500000000000000" pitchFamily="18" charset="-120"/>
              </a:rPr>
              <a:t> + . . . + n</a:t>
            </a:r>
            <a:r>
              <a:rPr lang="en-US" altLang="zh-TW" baseline="-25000">
                <a:ea typeface="新細明體" panose="02020500000000000000" pitchFamily="18" charset="-120"/>
              </a:rPr>
              <a:t>k</a:t>
            </a:r>
            <a:r>
              <a:rPr lang="en-US" altLang="zh-TW">
                <a:ea typeface="新細明體" panose="02020500000000000000" pitchFamily="18" charset="-120"/>
              </a:rPr>
              <a:t> )</a:t>
            </a:r>
          </a:p>
          <a:p>
            <a:pPr marL="0" indent="0" eaLnBrk="1" hangingPunct="1">
              <a:buNone/>
            </a:pPr>
            <a:r>
              <a:rPr lang="el-GR" altLang="zh-TW"/>
              <a:t>ν</a:t>
            </a:r>
            <a:r>
              <a:rPr lang="en-US" altLang="zh-TW">
                <a:ea typeface="新細明體" panose="02020500000000000000" pitchFamily="18" charset="-120"/>
              </a:rPr>
              <a:t>  = Number of degrees of freedom associated with MSE </a:t>
            </a:r>
          </a:p>
          <a:p>
            <a:pPr marL="0" indent="0" eaLnBrk="1" hangingPunct="1">
              <a:buNone/>
            </a:pPr>
            <a:r>
              <a:rPr lang="en-US" altLang="zh-TW">
                <a:ea typeface="新細明體" panose="02020500000000000000" pitchFamily="18" charset="-120"/>
              </a:rPr>
              <a:t>        (</a:t>
            </a:r>
            <a:r>
              <a:rPr lang="el-GR" altLang="zh-TW"/>
              <a:t>ν</a:t>
            </a:r>
            <a:r>
              <a:rPr lang="en-US" altLang="zh-TW">
                <a:ea typeface="新細明體" panose="02020500000000000000" pitchFamily="18" charset="-120"/>
              </a:rPr>
              <a:t> = n-k)</a:t>
            </a:r>
          </a:p>
          <a:p>
            <a:pPr marL="0" indent="0" eaLnBrk="1" hangingPunct="1">
              <a:buNone/>
            </a:pPr>
            <a:r>
              <a:rPr lang="en-US" altLang="zh-TW">
                <a:ea typeface="新細明體" panose="02020500000000000000" pitchFamily="18" charset="-120"/>
              </a:rPr>
              <a:t>n</a:t>
            </a:r>
            <a:r>
              <a:rPr lang="en-US" altLang="zh-TW" baseline="-25000">
                <a:ea typeface="新細明體" panose="02020500000000000000" pitchFamily="18" charset="-120"/>
              </a:rPr>
              <a:t>g</a:t>
            </a:r>
            <a:r>
              <a:rPr lang="en-US" altLang="zh-TW">
                <a:ea typeface="新細明體" panose="02020500000000000000" pitchFamily="18" charset="-120"/>
              </a:rPr>
              <a:t>  = Number of observations in each of k samples</a:t>
            </a:r>
          </a:p>
          <a:p>
            <a:pPr marL="0" indent="0" eaLnBrk="1" hangingPunct="1">
              <a:buNone/>
            </a:pPr>
            <a:r>
              <a:rPr lang="el-GR" altLang="zh-TW"/>
              <a:t>α</a:t>
            </a:r>
            <a:r>
              <a:rPr lang="en-US" altLang="zh-TW">
                <a:ea typeface="新細明體" panose="02020500000000000000" pitchFamily="18" charset="-120"/>
              </a:rPr>
              <a:t> = Significance level</a:t>
            </a:r>
          </a:p>
          <a:p>
            <a:pPr marL="0" indent="0" eaLnBrk="1" hangingPunct="1">
              <a:buNone/>
            </a:pPr>
            <a:r>
              <a:rPr lang="en-US" altLang="zh-TW">
                <a:ea typeface="新細明體" panose="02020500000000000000" pitchFamily="18" charset="-120"/>
              </a:rPr>
              <a:t>             = Critical value of the Studentized range</a:t>
            </a:r>
          </a:p>
          <a:p>
            <a:pPr marL="0" indent="0" eaLnBrk="1" hangingPunct="1">
              <a:buNone/>
            </a:pPr>
            <a:endParaRPr lang="en-US" altLang="zh-TW">
              <a:ea typeface="新細明體" panose="02020500000000000000" pitchFamily="18" charset="-120"/>
            </a:endParaRPr>
          </a:p>
        </p:txBody>
      </p:sp>
      <p:graphicFrame>
        <p:nvGraphicFramePr>
          <p:cNvPr id="52229" name="Object 2">
            <a:extLst>
              <a:ext uri="{FF2B5EF4-FFF2-40B4-BE49-F238E27FC236}">
                <a16:creationId xmlns:a16="http://schemas.microsoft.com/office/drawing/2014/main" id="{26302EB3-B44D-4475-9F8D-7084805990E7}"/>
              </a:ext>
            </a:extLst>
          </p:cNvPr>
          <p:cNvGraphicFramePr>
            <a:graphicFrameLocks noChangeAspect="1"/>
          </p:cNvGraphicFramePr>
          <p:nvPr/>
        </p:nvGraphicFramePr>
        <p:xfrm>
          <a:off x="1828800" y="4038600"/>
          <a:ext cx="1123950" cy="457200"/>
        </p:xfrm>
        <a:graphic>
          <a:graphicData uri="http://schemas.openxmlformats.org/presentationml/2006/ole">
            <mc:AlternateContent xmlns:mc="http://schemas.openxmlformats.org/markup-compatibility/2006">
              <mc:Choice xmlns:v="urn:schemas-microsoft-com:vml" Requires="v">
                <p:oleObj name="Equation" r:id="rId3" imgW="467740" imgH="190393" progId="Equation.3">
                  <p:embed/>
                </p:oleObj>
              </mc:Choice>
              <mc:Fallback>
                <p:oleObj name="Equation" r:id="rId3" imgW="467740" imgH="19039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038600"/>
                        <a:ext cx="1123950"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551755E3-ABB8-4416-A209-E4B9210A6C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20949F9-DD2A-4A57-B117-C513014D5EE2}" type="slidenum">
              <a:rPr lang="en-US" altLang="zh-TW" sz="1200">
                <a:latin typeface="Tahoma" panose="020B0604030504040204" pitchFamily="34" charset="0"/>
              </a:rPr>
              <a:pPr/>
              <a:t>53</a:t>
            </a:fld>
            <a:endParaRPr lang="en-US" altLang="zh-TW" sz="1200">
              <a:latin typeface="Tahoma" panose="020B0604030504040204" pitchFamily="34" charset="0"/>
            </a:endParaRPr>
          </a:p>
        </p:txBody>
      </p:sp>
      <p:sp>
        <p:nvSpPr>
          <p:cNvPr id="53251" name="Rectangle 2">
            <a:extLst>
              <a:ext uri="{FF2B5EF4-FFF2-40B4-BE49-F238E27FC236}">
                <a16:creationId xmlns:a16="http://schemas.microsoft.com/office/drawing/2014/main" id="{1DDC55CF-E8A2-485C-80CC-252C32BBB15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14.2 </a:t>
            </a:r>
          </a:p>
        </p:txBody>
      </p:sp>
      <p:sp>
        <p:nvSpPr>
          <p:cNvPr id="53252" name="Rectangle 3">
            <a:extLst>
              <a:ext uri="{FF2B5EF4-FFF2-40B4-BE49-F238E27FC236}">
                <a16:creationId xmlns:a16="http://schemas.microsoft.com/office/drawing/2014/main" id="{1472D429-456C-43B3-BC6C-79C4B3D6B4B4}"/>
              </a:ext>
            </a:extLst>
          </p:cNvPr>
          <p:cNvSpPr>
            <a:spLocks noGrp="1" noChangeArrowheads="1"/>
          </p:cNvSpPr>
          <p:nvPr>
            <p:ph type="body" idx="1"/>
          </p:nvPr>
        </p:nvSpPr>
        <p:spPr>
          <a:xfrm>
            <a:off x="1765300" y="990600"/>
            <a:ext cx="8902700" cy="5486400"/>
          </a:xfrm>
        </p:spPr>
        <p:txBody>
          <a:bodyPr/>
          <a:lstStyle/>
          <a:p>
            <a:pPr marL="0" indent="0" eaLnBrk="1" hangingPunct="1">
              <a:buNone/>
            </a:pPr>
            <a:r>
              <a:rPr lang="en-US" altLang="zh-TW">
                <a:ea typeface="新細明體" panose="02020500000000000000" pitchFamily="18" charset="-120"/>
              </a:rPr>
              <a:t>k = 4</a:t>
            </a:r>
          </a:p>
          <a:p>
            <a:pPr marL="0" indent="0" eaLnBrk="1" hangingPunct="1">
              <a:buNone/>
            </a:pPr>
            <a:r>
              <a:rPr lang="en-US" altLang="zh-TW">
                <a:ea typeface="新細明體" panose="02020500000000000000" pitchFamily="18" charset="-120"/>
              </a:rPr>
              <a:t>n</a:t>
            </a:r>
            <a:r>
              <a:rPr lang="en-US" altLang="zh-TW" baseline="-25000">
                <a:ea typeface="新細明體" panose="02020500000000000000" pitchFamily="18" charset="-120"/>
              </a:rPr>
              <a:t>1</a:t>
            </a:r>
            <a:r>
              <a:rPr lang="en-US" altLang="zh-TW">
                <a:ea typeface="新細明體" panose="02020500000000000000" pitchFamily="18" charset="-120"/>
              </a:rPr>
              <a:t> = n</a:t>
            </a:r>
            <a:r>
              <a:rPr lang="en-US" altLang="zh-TW" baseline="-25000">
                <a:ea typeface="新細明體" panose="02020500000000000000" pitchFamily="18" charset="-120"/>
              </a:rPr>
              <a:t>2</a:t>
            </a:r>
            <a:r>
              <a:rPr lang="en-US" altLang="zh-TW">
                <a:ea typeface="新細明體" panose="02020500000000000000" pitchFamily="18" charset="-120"/>
              </a:rPr>
              <a:t> = n</a:t>
            </a:r>
            <a:r>
              <a:rPr lang="en-US" altLang="zh-TW" baseline="-25000">
                <a:ea typeface="新細明體" panose="02020500000000000000" pitchFamily="18" charset="-120"/>
              </a:rPr>
              <a:t>3</a:t>
            </a:r>
            <a:r>
              <a:rPr lang="en-US" altLang="zh-TW">
                <a:ea typeface="新細明體" panose="02020500000000000000" pitchFamily="18" charset="-120"/>
              </a:rPr>
              <a:t> = n</a:t>
            </a:r>
            <a:r>
              <a:rPr lang="en-US" altLang="zh-TW" baseline="-25000">
                <a:ea typeface="新細明體" panose="02020500000000000000" pitchFamily="18" charset="-120"/>
              </a:rPr>
              <a:t>4</a:t>
            </a:r>
            <a:r>
              <a:rPr lang="en-US" altLang="zh-TW">
                <a:ea typeface="新細明體" panose="02020500000000000000" pitchFamily="18" charset="-120"/>
              </a:rPr>
              <a:t> = n</a:t>
            </a:r>
            <a:r>
              <a:rPr lang="en-US" altLang="zh-TW" baseline="-25000">
                <a:ea typeface="新細明體" panose="02020500000000000000" pitchFamily="18" charset="-120"/>
              </a:rPr>
              <a:t>g</a:t>
            </a:r>
            <a:r>
              <a:rPr lang="en-US" altLang="zh-TW">
                <a:ea typeface="新細明體" panose="02020500000000000000" pitchFamily="18" charset="-120"/>
              </a:rPr>
              <a:t> = 10</a:t>
            </a:r>
            <a:r>
              <a:rPr lang="en-US" altLang="zh-TW" baseline="-25000">
                <a:ea typeface="新細明體" panose="02020500000000000000" pitchFamily="18" charset="-120"/>
              </a:rPr>
              <a:t>  </a:t>
            </a:r>
            <a:r>
              <a:rPr lang="en-US" altLang="zh-TW">
                <a:ea typeface="新細明體" panose="02020500000000000000" pitchFamily="18" charset="-120"/>
              </a:rPr>
              <a:t>	 </a:t>
            </a:r>
          </a:p>
          <a:p>
            <a:pPr marL="0" indent="0" eaLnBrk="1" hangingPunct="1">
              <a:buNone/>
            </a:pPr>
            <a:r>
              <a:rPr lang="en-US" altLang="zh-TW">
                <a:ea typeface="新細明體" panose="02020500000000000000" pitchFamily="18" charset="-120"/>
              </a:rPr>
              <a:t>v = 40 – 4 = 36</a:t>
            </a:r>
          </a:p>
          <a:p>
            <a:pPr marL="0" indent="0" eaLnBrk="1" hangingPunct="1">
              <a:buNone/>
            </a:pPr>
            <a:r>
              <a:rPr lang="en-US" altLang="zh-TW">
                <a:ea typeface="新細明體" panose="02020500000000000000" pitchFamily="18" charset="-120"/>
              </a:rPr>
              <a:t>MSE = 12,399</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Thus,</a:t>
            </a:r>
          </a:p>
          <a:p>
            <a:pPr marL="0" indent="0" eaLnBrk="1" hangingPunct="1">
              <a:buNone/>
            </a:pPr>
            <a:r>
              <a:rPr lang="en-US" altLang="zh-TW">
                <a:ea typeface="新細明體" panose="02020500000000000000" pitchFamily="18" charset="-120"/>
              </a:rPr>
              <a:t>	</a:t>
            </a:r>
          </a:p>
          <a:p>
            <a:pPr marL="0" indent="0" eaLnBrk="1" hangingPunct="1">
              <a:buNone/>
            </a:pPr>
            <a:endParaRPr lang="en-US" altLang="zh-TW">
              <a:ea typeface="新細明體" panose="02020500000000000000" pitchFamily="18" charset="-120"/>
            </a:endParaRPr>
          </a:p>
        </p:txBody>
      </p:sp>
      <p:graphicFrame>
        <p:nvGraphicFramePr>
          <p:cNvPr id="53253" name="Object 3">
            <a:extLst>
              <a:ext uri="{FF2B5EF4-FFF2-40B4-BE49-F238E27FC236}">
                <a16:creationId xmlns:a16="http://schemas.microsoft.com/office/drawing/2014/main" id="{A4AA4215-1C38-4A35-9C0A-D2721E2B55BE}"/>
              </a:ext>
            </a:extLst>
          </p:cNvPr>
          <p:cNvGraphicFramePr>
            <a:graphicFrameLocks noChangeAspect="1"/>
          </p:cNvGraphicFramePr>
          <p:nvPr/>
        </p:nvGraphicFramePr>
        <p:xfrm>
          <a:off x="1828801" y="3048001"/>
          <a:ext cx="4987925" cy="650875"/>
        </p:xfrm>
        <a:graphic>
          <a:graphicData uri="http://schemas.openxmlformats.org/presentationml/2006/ole">
            <mc:AlternateContent xmlns:mc="http://schemas.openxmlformats.org/markup-compatibility/2006">
              <mc:Choice xmlns:v="urn:schemas-microsoft-com:vml" Requires="v">
                <p:oleObj name="方程式" r:id="rId3" imgW="1752600" imgH="228600" progId="Equation.3">
                  <p:embed/>
                </p:oleObj>
              </mc:Choice>
              <mc:Fallback>
                <p:oleObj name="方程式" r:id="rId3" imgW="17526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3048001"/>
                        <a:ext cx="4987925" cy="6508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4" name="Object 4">
            <a:extLst>
              <a:ext uri="{FF2B5EF4-FFF2-40B4-BE49-F238E27FC236}">
                <a16:creationId xmlns:a16="http://schemas.microsoft.com/office/drawing/2014/main" id="{6F559492-49B7-4151-9C6C-25969EADF371}"/>
              </a:ext>
            </a:extLst>
          </p:cNvPr>
          <p:cNvGraphicFramePr>
            <a:graphicFrameLocks noChangeAspect="1"/>
          </p:cNvGraphicFramePr>
          <p:nvPr/>
        </p:nvGraphicFramePr>
        <p:xfrm>
          <a:off x="1828801" y="4876800"/>
          <a:ext cx="6100763" cy="1066800"/>
        </p:xfrm>
        <a:graphic>
          <a:graphicData uri="http://schemas.openxmlformats.org/presentationml/2006/ole">
            <mc:AlternateContent xmlns:mc="http://schemas.openxmlformats.org/markup-compatibility/2006">
              <mc:Choice xmlns:v="urn:schemas-microsoft-com:vml" Requires="v">
                <p:oleObj name="Equation" r:id="rId5" imgW="2451133" imgH="429014" progId="Equation.3">
                  <p:embed/>
                </p:oleObj>
              </mc:Choice>
              <mc:Fallback>
                <p:oleObj name="Equation" r:id="rId5" imgW="2451133" imgH="42901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1" y="4876800"/>
                        <a:ext cx="6100763" cy="10668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a:extLst>
              <a:ext uri="{FF2B5EF4-FFF2-40B4-BE49-F238E27FC236}">
                <a16:creationId xmlns:a16="http://schemas.microsoft.com/office/drawing/2014/main" id="{135BB479-E121-4908-A07C-8A660BE17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17AAA9E-BB7C-45DE-B9F2-3C6A7A5CC80C}" type="slidenum">
              <a:rPr lang="en-US" altLang="zh-TW" sz="1200">
                <a:latin typeface="Tahoma" panose="020B0604030504040204" pitchFamily="34" charset="0"/>
              </a:rPr>
              <a:pPr/>
              <a:t>54</a:t>
            </a:fld>
            <a:endParaRPr lang="en-US" altLang="zh-TW" sz="1200">
              <a:latin typeface="Tahoma" panose="020B0604030504040204" pitchFamily="34" charset="0"/>
            </a:endParaRPr>
          </a:p>
        </p:txBody>
      </p:sp>
      <p:sp>
        <p:nvSpPr>
          <p:cNvPr id="54275" name="Rectangle 2">
            <a:extLst>
              <a:ext uri="{FF2B5EF4-FFF2-40B4-BE49-F238E27FC236}">
                <a16:creationId xmlns:a16="http://schemas.microsoft.com/office/drawing/2014/main" id="{3427B2EA-03A3-4DF2-A9EB-E006A222E6C5}"/>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14.1 • Tukey’s Method </a:t>
            </a:r>
          </a:p>
        </p:txBody>
      </p:sp>
      <p:sp>
        <p:nvSpPr>
          <p:cNvPr id="54276" name="Rectangle 3">
            <a:extLst>
              <a:ext uri="{FF2B5EF4-FFF2-40B4-BE49-F238E27FC236}">
                <a16:creationId xmlns:a16="http://schemas.microsoft.com/office/drawing/2014/main" id="{700E401E-7DC0-489E-B90C-B1DB16CFFF32}"/>
              </a:ext>
            </a:extLst>
          </p:cNvPr>
          <p:cNvSpPr>
            <a:spLocks noGrp="1" noChangeArrowheads="1"/>
          </p:cNvSpPr>
          <p:nvPr>
            <p:ph type="body" idx="1"/>
          </p:nvPr>
        </p:nvSpPr>
        <p:spPr>
          <a:xfrm>
            <a:off x="1524000" y="1295400"/>
            <a:ext cx="8902700" cy="5486400"/>
          </a:xfrm>
        </p:spPr>
        <p:txBody>
          <a:bodyPr/>
          <a:lstStyle/>
          <a:p>
            <a:pPr marL="0" indent="0" eaLnBrk="1" hangingPunct="1">
              <a:buNone/>
            </a:pPr>
            <a:r>
              <a:rPr lang="en-US" altLang="zh-TW">
                <a:ea typeface="新細明體" panose="02020500000000000000" pitchFamily="18" charset="-120"/>
              </a:rPr>
              <a:t>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Using Tukey’s method µ</a:t>
            </a:r>
            <a:r>
              <a:rPr lang="en-US" altLang="zh-TW" baseline="-25000">
                <a:ea typeface="新細明體" panose="02020500000000000000" pitchFamily="18" charset="-120"/>
              </a:rPr>
              <a:t>2</a:t>
            </a:r>
            <a:r>
              <a:rPr lang="en-US" altLang="zh-TW">
                <a:ea typeface="新細明體" panose="02020500000000000000" pitchFamily="18" charset="-120"/>
              </a:rPr>
              <a:t> and µ</a:t>
            </a:r>
            <a:r>
              <a:rPr lang="en-US" altLang="zh-TW" baseline="-25000">
                <a:ea typeface="新細明體" panose="02020500000000000000" pitchFamily="18" charset="-120"/>
              </a:rPr>
              <a:t>4</a:t>
            </a:r>
            <a:r>
              <a:rPr lang="en-US" altLang="zh-TW">
                <a:ea typeface="新細明體" panose="02020500000000000000" pitchFamily="18" charset="-120"/>
              </a:rPr>
              <a:t>, and µ</a:t>
            </a:r>
            <a:r>
              <a:rPr lang="en-US" altLang="zh-TW" baseline="-25000">
                <a:ea typeface="新細明體" panose="02020500000000000000" pitchFamily="18" charset="-120"/>
              </a:rPr>
              <a:t>3</a:t>
            </a:r>
            <a:r>
              <a:rPr lang="en-US" altLang="zh-TW">
                <a:ea typeface="新細明體" panose="02020500000000000000" pitchFamily="18" charset="-120"/>
              </a:rPr>
              <a:t> and µ</a:t>
            </a:r>
            <a:r>
              <a:rPr lang="en-US" altLang="zh-TW" baseline="-25000">
                <a:ea typeface="新細明體" panose="02020500000000000000" pitchFamily="18" charset="-120"/>
              </a:rPr>
              <a:t>4</a:t>
            </a:r>
            <a:r>
              <a:rPr lang="en-US" altLang="zh-TW">
                <a:ea typeface="新細明體" panose="02020500000000000000" pitchFamily="18" charset="-120"/>
              </a:rPr>
              <a:t> differ. </a:t>
            </a:r>
          </a:p>
          <a:p>
            <a:pPr marL="0" indent="0" eaLnBrk="1" hangingPunct="1">
              <a:buNone/>
            </a:pPr>
            <a:r>
              <a:rPr lang="en-US" altLang="zh-TW">
                <a:ea typeface="新細明體" panose="02020500000000000000" pitchFamily="18" charset="-120"/>
              </a:rPr>
              <a:t> </a:t>
            </a:r>
          </a:p>
        </p:txBody>
      </p:sp>
      <p:pic>
        <p:nvPicPr>
          <p:cNvPr id="54277" name="Picture 14">
            <a:extLst>
              <a:ext uri="{FF2B5EF4-FFF2-40B4-BE49-F238E27FC236}">
                <a16:creationId xmlns:a16="http://schemas.microsoft.com/office/drawing/2014/main" id="{0F6CED9C-3FAA-4E9C-B922-2901341B43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914400"/>
            <a:ext cx="81915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6A6F6A1F-ADB6-479F-ADBD-8A513542D6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CC4000E-6607-479B-990F-3A4512E9D767}" type="slidenum">
              <a:rPr lang="en-US" altLang="zh-TW" sz="1200">
                <a:latin typeface="Tahoma" panose="020B0604030504040204" pitchFamily="34" charset="0"/>
              </a:rPr>
              <a:pPr/>
              <a:t>55</a:t>
            </a:fld>
            <a:endParaRPr lang="en-US" altLang="zh-TW" sz="1200">
              <a:latin typeface="Tahoma" panose="020B0604030504040204" pitchFamily="34" charset="0"/>
            </a:endParaRPr>
          </a:p>
        </p:txBody>
      </p:sp>
      <p:sp>
        <p:nvSpPr>
          <p:cNvPr id="55299" name="Rectangle 2">
            <a:extLst>
              <a:ext uri="{FF2B5EF4-FFF2-40B4-BE49-F238E27FC236}">
                <a16:creationId xmlns:a16="http://schemas.microsoft.com/office/drawing/2014/main" id="{FF315095-A0E7-4FAF-B489-C90D9634DFF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Which method to use?</a:t>
            </a:r>
          </a:p>
        </p:txBody>
      </p:sp>
      <p:sp>
        <p:nvSpPr>
          <p:cNvPr id="55300" name="Rectangle 3">
            <a:extLst>
              <a:ext uri="{FF2B5EF4-FFF2-40B4-BE49-F238E27FC236}">
                <a16:creationId xmlns:a16="http://schemas.microsoft.com/office/drawing/2014/main" id="{41166849-5339-4E8B-AE89-64D305913B06}"/>
              </a:ext>
            </a:extLst>
          </p:cNvPr>
          <p:cNvSpPr>
            <a:spLocks noGrp="1" noChangeArrowheads="1"/>
          </p:cNvSpPr>
          <p:nvPr>
            <p:ph type="body" idx="1"/>
          </p:nvPr>
        </p:nvSpPr>
        <p:spPr>
          <a:xfrm>
            <a:off x="321733" y="914400"/>
            <a:ext cx="10574867" cy="5486400"/>
          </a:xfrm>
        </p:spPr>
        <p:txBody>
          <a:bodyPr/>
          <a:lstStyle/>
          <a:p>
            <a:pPr marL="0" indent="0" eaLnBrk="1" hangingPunct="1">
              <a:buNone/>
            </a:pPr>
            <a:r>
              <a:rPr lang="en-US" altLang="zh-TW" dirty="0">
                <a:ea typeface="新細明體" panose="02020500000000000000" pitchFamily="18" charset="-120"/>
              </a:rPr>
              <a:t>If you have identified </a:t>
            </a:r>
            <a:r>
              <a:rPr lang="en-US" altLang="zh-TW" b="1" i="1" dirty="0">
                <a:solidFill>
                  <a:srgbClr val="0000FF"/>
                </a:solidFill>
                <a:ea typeface="新細明體" panose="02020500000000000000" pitchFamily="18" charset="-120"/>
              </a:rPr>
              <a:t>two or three pairwise comparisons</a:t>
            </a:r>
            <a:r>
              <a:rPr lang="en-US" altLang="zh-TW" dirty="0">
                <a:ea typeface="新細明體" panose="02020500000000000000" pitchFamily="18" charset="-120"/>
              </a:rPr>
              <a:t> that you wish to make before conducting the analysis of variance, use the </a:t>
            </a:r>
            <a:r>
              <a:rPr lang="en-US" altLang="zh-TW" b="1" i="1" dirty="0">
                <a:solidFill>
                  <a:srgbClr val="0000FF"/>
                </a:solidFill>
                <a:ea typeface="新細明體" panose="02020500000000000000" pitchFamily="18" charset="-120"/>
              </a:rPr>
              <a:t>Bonferroni method</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If you plan to compare </a:t>
            </a:r>
            <a:r>
              <a:rPr lang="en-US" altLang="zh-TW" b="1" i="1" u="sng" dirty="0">
                <a:solidFill>
                  <a:srgbClr val="FF0000"/>
                </a:solidFill>
                <a:ea typeface="新細明體" panose="02020500000000000000" pitchFamily="18" charset="-120"/>
              </a:rPr>
              <a:t>all</a:t>
            </a:r>
            <a:r>
              <a:rPr lang="en-US" altLang="zh-TW" b="1" i="1" dirty="0">
                <a:solidFill>
                  <a:srgbClr val="FF0000"/>
                </a:solidFill>
                <a:ea typeface="新細明體" panose="02020500000000000000" pitchFamily="18" charset="-120"/>
              </a:rPr>
              <a:t> possible combinations</a:t>
            </a:r>
            <a:r>
              <a:rPr lang="en-US" altLang="zh-TW" dirty="0">
                <a:ea typeface="新細明體" panose="02020500000000000000" pitchFamily="18" charset="-120"/>
              </a:rPr>
              <a:t>, use </a:t>
            </a:r>
            <a:r>
              <a:rPr lang="en-US" altLang="zh-TW" b="1" i="1" dirty="0">
                <a:solidFill>
                  <a:srgbClr val="FF0000"/>
                </a:solidFill>
                <a:ea typeface="新細明體" panose="02020500000000000000" pitchFamily="18" charset="-120"/>
              </a:rPr>
              <a:t>Tukey’s comparison method</a:t>
            </a:r>
            <a:r>
              <a:rPr lang="en-US" altLang="zh-TW" dirty="0">
                <a:ea typeface="新細明體" panose="02020500000000000000" pitchFamily="18" charset="-120"/>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a:extLst>
              <a:ext uri="{FF2B5EF4-FFF2-40B4-BE49-F238E27FC236}">
                <a16:creationId xmlns:a16="http://schemas.microsoft.com/office/drawing/2014/main" id="{A1523424-BDAE-4255-A8D6-09394F073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AF3DA78-0EF3-4F5F-B697-2C759CECCB66}" type="slidenum">
              <a:rPr lang="en-US" altLang="zh-TW" sz="1200">
                <a:latin typeface="Tahoma" panose="020B0604030504040204" pitchFamily="34" charset="0"/>
              </a:rPr>
              <a:pPr/>
              <a:t>56</a:t>
            </a:fld>
            <a:endParaRPr lang="en-US" altLang="zh-TW" sz="1200">
              <a:latin typeface="Tahoma" panose="020B0604030504040204" pitchFamily="34" charset="0"/>
            </a:endParaRPr>
          </a:p>
        </p:txBody>
      </p:sp>
      <p:sp>
        <p:nvSpPr>
          <p:cNvPr id="56323" name="Rectangle 2">
            <a:extLst>
              <a:ext uri="{FF2B5EF4-FFF2-40B4-BE49-F238E27FC236}">
                <a16:creationId xmlns:a16="http://schemas.microsoft.com/office/drawing/2014/main" id="{30CAD89F-B7EA-4DEC-ACB3-EE5FA9EF53E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Analysis of Variance Experimental Designs</a:t>
            </a:r>
          </a:p>
        </p:txBody>
      </p:sp>
      <p:sp>
        <p:nvSpPr>
          <p:cNvPr id="56324" name="Rectangle 3">
            <a:extLst>
              <a:ext uri="{FF2B5EF4-FFF2-40B4-BE49-F238E27FC236}">
                <a16:creationId xmlns:a16="http://schemas.microsoft.com/office/drawing/2014/main" id="{118DD958-489E-4092-90D1-9865B6E8FC68}"/>
              </a:ext>
            </a:extLst>
          </p:cNvPr>
          <p:cNvSpPr>
            <a:spLocks noGrp="1" noChangeArrowheads="1"/>
          </p:cNvSpPr>
          <p:nvPr>
            <p:ph type="body" idx="1"/>
          </p:nvPr>
        </p:nvSpPr>
        <p:spPr>
          <a:xfrm>
            <a:off x="321733" y="914400"/>
            <a:ext cx="10117667" cy="5486400"/>
          </a:xfrm>
        </p:spPr>
        <p:txBody>
          <a:bodyPr/>
          <a:lstStyle/>
          <a:p>
            <a:pPr marL="0" indent="0" eaLnBrk="1" hangingPunct="1">
              <a:buNone/>
            </a:pPr>
            <a:r>
              <a:rPr lang="en-US" altLang="zh-TW" b="1" i="1" dirty="0">
                <a:ea typeface="新細明體" panose="02020500000000000000" pitchFamily="18" charset="-120"/>
              </a:rPr>
              <a:t>Experimental design</a:t>
            </a:r>
            <a:r>
              <a:rPr lang="en-US" altLang="zh-TW" dirty="0">
                <a:ea typeface="新細明體" panose="02020500000000000000" pitchFamily="18" charset="-120"/>
              </a:rPr>
              <a:t> determines which analysis of variance technique we use.</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the previous example we compared four populations on the basis of </a:t>
            </a:r>
            <a:r>
              <a:rPr lang="en-US" altLang="zh-TW" b="1" i="1" dirty="0">
                <a:ea typeface="新細明體" panose="02020500000000000000" pitchFamily="18" charset="-120"/>
              </a:rPr>
              <a:t>one factor</a:t>
            </a:r>
            <a:r>
              <a:rPr lang="en-US" altLang="zh-TW" dirty="0">
                <a:ea typeface="新細明體" panose="02020500000000000000" pitchFamily="18" charset="-120"/>
              </a:rPr>
              <a:t> – age.</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One-way analysis of variance is only one of many different experimental designs of the analysis of variance.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109AD0BD-4789-4C4C-8634-BDD4BC245D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4EC0DA0-7C81-458E-9F77-1354CB9E5D87}" type="slidenum">
              <a:rPr lang="en-US" altLang="zh-TW" sz="1200">
                <a:latin typeface="Tahoma" panose="020B0604030504040204" pitchFamily="34" charset="0"/>
              </a:rPr>
              <a:pPr/>
              <a:t>57</a:t>
            </a:fld>
            <a:endParaRPr lang="en-US" altLang="zh-TW" sz="1200">
              <a:latin typeface="Tahoma" panose="020B0604030504040204" pitchFamily="34" charset="0"/>
            </a:endParaRPr>
          </a:p>
        </p:txBody>
      </p:sp>
      <p:sp>
        <p:nvSpPr>
          <p:cNvPr id="57347" name="Rectangle 2">
            <a:extLst>
              <a:ext uri="{FF2B5EF4-FFF2-40B4-BE49-F238E27FC236}">
                <a16:creationId xmlns:a16="http://schemas.microsoft.com/office/drawing/2014/main" id="{16FE961E-5413-4D0C-8BEC-90F61DA6F8D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Analysis of Variance Experimental Designs</a:t>
            </a:r>
          </a:p>
        </p:txBody>
      </p:sp>
      <p:sp>
        <p:nvSpPr>
          <p:cNvPr id="57348" name="Rectangle 3">
            <a:extLst>
              <a:ext uri="{FF2B5EF4-FFF2-40B4-BE49-F238E27FC236}">
                <a16:creationId xmlns:a16="http://schemas.microsoft.com/office/drawing/2014/main" id="{42440A3C-2568-4CDC-815F-FBE9317B7CE7}"/>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A </a:t>
            </a:r>
            <a:r>
              <a:rPr lang="en-US" altLang="zh-TW" b="1" i="1">
                <a:ea typeface="新細明體" panose="02020500000000000000" pitchFamily="18" charset="-120"/>
              </a:rPr>
              <a:t>multifactor experiment</a:t>
            </a:r>
            <a:r>
              <a:rPr lang="en-US" altLang="zh-TW">
                <a:ea typeface="新細明體" panose="02020500000000000000" pitchFamily="18" charset="-120"/>
              </a:rPr>
              <a:t> is one where there are two or more factors that define the treatments.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For example, if instead of just varying the age of the household head we also look at the gender of the household head, then we have a </a:t>
            </a:r>
            <a:r>
              <a:rPr lang="en-US" altLang="zh-TW" b="1" i="1">
                <a:ea typeface="新細明體" panose="02020500000000000000" pitchFamily="18" charset="-120"/>
              </a:rPr>
              <a:t>two-factor analysis of variance</a:t>
            </a:r>
            <a:r>
              <a:rPr lang="en-US" altLang="zh-TW">
                <a:ea typeface="新細明體" panose="02020500000000000000" pitchFamily="18" charset="-120"/>
              </a:rPr>
              <a:t> in which the first factor, age, has four levels and the second factor, gender, has two levels.</a:t>
            </a:r>
          </a:p>
          <a:p>
            <a:pPr marL="0" indent="0" eaLnBrk="1" hangingPunct="1">
              <a:buNone/>
            </a:pPr>
            <a:endParaRPr lang="en-US" altLang="zh-TW">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C15669C8-65D9-4823-B0FE-50EE26D102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A50CAAA-E45F-4E75-8B5A-A1F1F3F5DAB5}" type="slidenum">
              <a:rPr lang="en-US" altLang="zh-TW" sz="1200">
                <a:latin typeface="Tahoma" panose="020B0604030504040204" pitchFamily="34" charset="0"/>
              </a:rPr>
              <a:pPr/>
              <a:t>58</a:t>
            </a:fld>
            <a:endParaRPr lang="en-US" altLang="zh-TW" sz="1200">
              <a:latin typeface="Tahoma" panose="020B0604030504040204" pitchFamily="34" charset="0"/>
            </a:endParaRPr>
          </a:p>
        </p:txBody>
      </p:sp>
      <p:sp>
        <p:nvSpPr>
          <p:cNvPr id="58371" name="Rectangle 2">
            <a:extLst>
              <a:ext uri="{FF2B5EF4-FFF2-40B4-BE49-F238E27FC236}">
                <a16:creationId xmlns:a16="http://schemas.microsoft.com/office/drawing/2014/main" id="{4FD03003-5F5B-4D84-9F17-EE96063644A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Independent Samples and Blocks</a:t>
            </a:r>
          </a:p>
        </p:txBody>
      </p:sp>
      <p:sp>
        <p:nvSpPr>
          <p:cNvPr id="58372" name="Rectangle 3">
            <a:extLst>
              <a:ext uri="{FF2B5EF4-FFF2-40B4-BE49-F238E27FC236}">
                <a16:creationId xmlns:a16="http://schemas.microsoft.com/office/drawing/2014/main" id="{B3D6145B-FC75-4CE3-A7E2-FCCC2F22E502}"/>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Similar to the ‘matched pairs experiment’, a </a:t>
            </a:r>
            <a:r>
              <a:rPr lang="en-US" altLang="zh-TW" b="1" i="1">
                <a:ea typeface="新細明體" panose="02020500000000000000" pitchFamily="18" charset="-120"/>
              </a:rPr>
              <a:t>randomized block design</a:t>
            </a:r>
            <a:r>
              <a:rPr lang="en-US" altLang="zh-TW">
                <a:ea typeface="新細明體" panose="02020500000000000000" pitchFamily="18" charset="-120"/>
              </a:rPr>
              <a:t> experiment </a:t>
            </a:r>
            <a:r>
              <a:rPr lang="en-US" altLang="zh-TW" b="1" i="1">
                <a:solidFill>
                  <a:srgbClr val="0000FF"/>
                </a:solidFill>
                <a:ea typeface="新細明體" panose="02020500000000000000" pitchFamily="18" charset="-120"/>
              </a:rPr>
              <a:t>reduces</a:t>
            </a:r>
            <a:r>
              <a:rPr lang="en-US" altLang="zh-TW">
                <a:ea typeface="新細明體" panose="02020500000000000000" pitchFamily="18" charset="-120"/>
              </a:rPr>
              <a:t> the variation </a:t>
            </a:r>
            <a:r>
              <a:rPr lang="en-US" altLang="zh-TW" b="1" i="1">
                <a:solidFill>
                  <a:srgbClr val="0000FF"/>
                </a:solidFill>
                <a:ea typeface="新細明體" panose="02020500000000000000" pitchFamily="18" charset="-120"/>
              </a:rPr>
              <a:t>within</a:t>
            </a:r>
            <a:r>
              <a:rPr lang="en-US" altLang="zh-TW">
                <a:ea typeface="新細明體" panose="02020500000000000000" pitchFamily="18" charset="-120"/>
              </a:rPr>
              <a:t> the samples, making it easier to </a:t>
            </a:r>
            <a:r>
              <a:rPr lang="en-US" altLang="zh-TW" b="1" i="1">
                <a:solidFill>
                  <a:srgbClr val="FF0000"/>
                </a:solidFill>
                <a:ea typeface="新細明體" panose="02020500000000000000" pitchFamily="18" charset="-120"/>
              </a:rPr>
              <a:t>detect</a:t>
            </a:r>
            <a:r>
              <a:rPr lang="en-US" altLang="zh-TW">
                <a:ea typeface="新細明體" panose="02020500000000000000" pitchFamily="18" charset="-120"/>
              </a:rPr>
              <a:t> differences </a:t>
            </a:r>
            <a:r>
              <a:rPr lang="en-US" altLang="zh-TW" b="1" i="1">
                <a:solidFill>
                  <a:srgbClr val="FF0000"/>
                </a:solidFill>
                <a:ea typeface="新細明體" panose="02020500000000000000" pitchFamily="18" charset="-120"/>
              </a:rPr>
              <a:t>between</a:t>
            </a:r>
            <a:r>
              <a:rPr lang="en-US" altLang="zh-TW">
                <a:ea typeface="新細明體" panose="02020500000000000000" pitchFamily="18" charset="-120"/>
              </a:rPr>
              <a:t> populations.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The term </a:t>
            </a:r>
            <a:r>
              <a:rPr lang="en-US" altLang="zh-TW" b="1" i="1">
                <a:ea typeface="新細明體" panose="02020500000000000000" pitchFamily="18" charset="-120"/>
              </a:rPr>
              <a:t>block</a:t>
            </a:r>
            <a:r>
              <a:rPr lang="en-US" altLang="zh-TW">
                <a:ea typeface="新細明體" panose="02020500000000000000" pitchFamily="18" charset="-120"/>
              </a:rPr>
              <a:t> refers to a </a:t>
            </a:r>
            <a:r>
              <a:rPr lang="en-US" altLang="zh-TW" b="1" i="1">
                <a:solidFill>
                  <a:srgbClr val="008000"/>
                </a:solidFill>
                <a:ea typeface="新細明體" panose="02020500000000000000" pitchFamily="18" charset="-120"/>
              </a:rPr>
              <a:t>matched group of observations</a:t>
            </a:r>
            <a:r>
              <a:rPr lang="en-US" altLang="zh-TW">
                <a:ea typeface="新細明體" panose="02020500000000000000" pitchFamily="18" charset="-120"/>
              </a:rPr>
              <a:t> from each population.</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We can also perform a blocked experiment by using the </a:t>
            </a:r>
            <a:r>
              <a:rPr lang="en-US" altLang="zh-TW" b="1" i="1">
                <a:ea typeface="新細明體" panose="02020500000000000000" pitchFamily="18" charset="-120"/>
              </a:rPr>
              <a:t>same subject</a:t>
            </a:r>
            <a:r>
              <a:rPr lang="en-US" altLang="zh-TW">
                <a:ea typeface="新細明體" panose="02020500000000000000" pitchFamily="18" charset="-120"/>
              </a:rPr>
              <a:t> for each treatment in a “</a:t>
            </a:r>
            <a:r>
              <a:rPr lang="en-US" altLang="zh-TW" b="1" i="1">
                <a:ea typeface="新細明體" panose="02020500000000000000" pitchFamily="18" charset="-120"/>
              </a:rPr>
              <a:t>repeated measures</a:t>
            </a:r>
            <a:r>
              <a:rPr lang="en-US" altLang="zh-TW">
                <a:ea typeface="新細明體" panose="02020500000000000000" pitchFamily="18" charset="-120"/>
              </a:rPr>
              <a:t>” experiment.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071949F6-BAE0-4EE7-B1E1-7A7ECD4D1C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3D52E612-5496-44C5-9606-5C88D8112CAD}" type="slidenum">
              <a:rPr lang="en-US" altLang="zh-TW" sz="1200">
                <a:latin typeface="Tahoma" panose="020B0604030504040204" pitchFamily="34" charset="0"/>
              </a:rPr>
              <a:pPr/>
              <a:t>59</a:t>
            </a:fld>
            <a:endParaRPr lang="en-US" altLang="zh-TW" sz="1200">
              <a:latin typeface="Tahoma" panose="020B0604030504040204" pitchFamily="34" charset="0"/>
            </a:endParaRPr>
          </a:p>
        </p:txBody>
      </p:sp>
      <p:pic>
        <p:nvPicPr>
          <p:cNvPr id="59395" name="Picture 6">
            <a:extLst>
              <a:ext uri="{FF2B5EF4-FFF2-40B4-BE49-F238E27FC236}">
                <a16:creationId xmlns:a16="http://schemas.microsoft.com/office/drawing/2014/main" id="{2E473C65-02CC-4D77-BAA6-D11615025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489200"/>
            <a:ext cx="64008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a:extLst>
              <a:ext uri="{FF2B5EF4-FFF2-40B4-BE49-F238E27FC236}">
                <a16:creationId xmlns:a16="http://schemas.microsoft.com/office/drawing/2014/main" id="{75649BD8-141A-4872-AABF-0E5C41F5BA6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Independent Samples and Blocks</a:t>
            </a:r>
          </a:p>
        </p:txBody>
      </p:sp>
      <p:sp>
        <p:nvSpPr>
          <p:cNvPr id="59397" name="Rectangle 3">
            <a:extLst>
              <a:ext uri="{FF2B5EF4-FFF2-40B4-BE49-F238E27FC236}">
                <a16:creationId xmlns:a16="http://schemas.microsoft.com/office/drawing/2014/main" id="{C55F0EDA-1EB4-47EE-B5B8-7B25A413DFAA}"/>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The </a:t>
            </a:r>
            <a:r>
              <a:rPr lang="en-US" altLang="zh-TW" b="1" i="1">
                <a:ea typeface="新細明體" panose="02020500000000000000" pitchFamily="18" charset="-120"/>
              </a:rPr>
              <a:t>randomized block experiment</a:t>
            </a:r>
            <a:r>
              <a:rPr lang="en-US" altLang="zh-TW">
                <a:ea typeface="新細明體" panose="02020500000000000000" pitchFamily="18" charset="-120"/>
              </a:rPr>
              <a:t> is also called the </a:t>
            </a:r>
            <a:r>
              <a:rPr lang="en-US" altLang="zh-TW" b="1" i="1">
                <a:ea typeface="新細明體" panose="02020500000000000000" pitchFamily="18" charset="-120"/>
              </a:rPr>
              <a:t>two-way analysis of variance</a:t>
            </a:r>
            <a:r>
              <a:rPr lang="en-US" altLang="zh-TW">
                <a:ea typeface="新細明體" panose="02020500000000000000" pitchFamily="18" charset="-120"/>
              </a:rPr>
              <a:t>, not to be confused with the </a:t>
            </a:r>
            <a:r>
              <a:rPr lang="en-US" altLang="zh-TW" b="1" i="1">
                <a:ea typeface="新細明體" panose="02020500000000000000" pitchFamily="18" charset="-120"/>
              </a:rPr>
              <a:t>two-</a:t>
            </a:r>
            <a:r>
              <a:rPr lang="en-US" altLang="zh-TW" b="1" i="1">
                <a:solidFill>
                  <a:srgbClr val="FF0000"/>
                </a:solidFill>
                <a:ea typeface="新細明體" panose="02020500000000000000" pitchFamily="18" charset="-120"/>
              </a:rPr>
              <a:t>factor</a:t>
            </a:r>
            <a:r>
              <a:rPr lang="en-US" altLang="zh-TW" b="1" i="1">
                <a:ea typeface="新細明體" panose="02020500000000000000" pitchFamily="18" charset="-120"/>
              </a:rPr>
              <a:t> analysis of variance</a:t>
            </a:r>
            <a:r>
              <a:rPr lang="en-US" altLang="zh-TW">
                <a:ea typeface="新細明體" panose="02020500000000000000" pitchFamily="18" charset="-120"/>
              </a:rPr>
              <a:t>. To illustrate where we’re headed…</a:t>
            </a:r>
            <a:endParaRPr lang="en-US" altLang="zh-TW" b="1" i="1">
              <a:ea typeface="新細明體" panose="02020500000000000000" pitchFamily="18" charset="-120"/>
            </a:endParaRPr>
          </a:p>
        </p:txBody>
      </p:sp>
      <p:pic>
        <p:nvPicPr>
          <p:cNvPr id="59398" name="Picture 8">
            <a:extLst>
              <a:ext uri="{FF2B5EF4-FFF2-40B4-BE49-F238E27FC236}">
                <a16:creationId xmlns:a16="http://schemas.microsoft.com/office/drawing/2014/main" id="{B99B4F40-3A1C-41E0-B876-673C6CF9F6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26" y="5076826"/>
            <a:ext cx="4143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4C8C4-2B4C-898A-C262-4BC67209E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3212D-E4EE-DDB8-F4EC-0774CFFFDBFA}"/>
              </a:ext>
            </a:extLst>
          </p:cNvPr>
          <p:cNvSpPr>
            <a:spLocks noGrp="1"/>
          </p:cNvSpPr>
          <p:nvPr>
            <p:ph type="title"/>
          </p:nvPr>
        </p:nvSpPr>
        <p:spPr/>
        <p:txBody>
          <a:bodyPr/>
          <a:lstStyle/>
          <a:p>
            <a:r>
              <a:rPr lang="en-TW" dirty="0"/>
              <a:t>Variance Inferences</a:t>
            </a:r>
          </a:p>
        </p:txBody>
      </p:sp>
      <p:sp>
        <p:nvSpPr>
          <p:cNvPr id="3" name="Content Placeholder 2">
            <a:extLst>
              <a:ext uri="{FF2B5EF4-FFF2-40B4-BE49-F238E27FC236}">
                <a16:creationId xmlns:a16="http://schemas.microsoft.com/office/drawing/2014/main" id="{66408FA8-C036-5781-B9DC-F782BF52C24F}"/>
              </a:ext>
            </a:extLst>
          </p:cNvPr>
          <p:cNvSpPr>
            <a:spLocks noGrp="1"/>
          </p:cNvSpPr>
          <p:nvPr>
            <p:ph idx="1"/>
          </p:nvPr>
        </p:nvSpPr>
        <p:spPr/>
        <p:txBody>
          <a:bodyPr/>
          <a:lstStyle/>
          <a:p>
            <a:r>
              <a:rPr lang="en-TW" dirty="0"/>
              <a:t>Estimator:                for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a:t>
            </a:r>
            <a:r>
              <a:rPr lang="en-US" altLang="zh-TW" baseline="-25000" dirty="0">
                <a:ea typeface="新細明體" panose="02020500000000000000" pitchFamily="18" charset="-120"/>
              </a:rPr>
              <a:t>.</a:t>
            </a:r>
            <a:endParaRPr lang="en-TW" dirty="0"/>
          </a:p>
          <a:p>
            <a:r>
              <a:rPr lang="en-TW" dirty="0"/>
              <a:t>Test statistics: F-statistic</a:t>
            </a:r>
          </a:p>
          <a:p>
            <a:pPr lvl="1"/>
            <a:endParaRPr lang="en-TW" dirty="0"/>
          </a:p>
          <a:p>
            <a:endParaRPr lang="en-TW" dirty="0"/>
          </a:p>
        </p:txBody>
      </p:sp>
      <p:sp>
        <p:nvSpPr>
          <p:cNvPr id="4" name="Slide Number Placeholder 3">
            <a:extLst>
              <a:ext uri="{FF2B5EF4-FFF2-40B4-BE49-F238E27FC236}">
                <a16:creationId xmlns:a16="http://schemas.microsoft.com/office/drawing/2014/main" id="{C30D120F-BF6E-2B22-5F8C-984B264EC6B7}"/>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6</a:t>
            </a:fld>
            <a:endParaRPr lang="en-US" altLang="zh-TW"/>
          </a:p>
        </p:txBody>
      </p:sp>
      <p:pic>
        <p:nvPicPr>
          <p:cNvPr id="6" name="Picture 5">
            <a:extLst>
              <a:ext uri="{FF2B5EF4-FFF2-40B4-BE49-F238E27FC236}">
                <a16:creationId xmlns:a16="http://schemas.microsoft.com/office/drawing/2014/main" id="{1A489DC5-F0FC-A61C-AD7E-7F8A3FDB07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601"/>
          <a:stretch/>
        </p:blipFill>
        <p:spPr bwMode="auto">
          <a:xfrm>
            <a:off x="2362200" y="838200"/>
            <a:ext cx="10033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891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E09725FB-7818-45F3-BDC9-6D8D5CB737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170C9F1-C18D-439E-BD54-DB9E44D9B7DB}" type="slidenum">
              <a:rPr lang="en-US" altLang="zh-TW" sz="1200">
                <a:latin typeface="Tahoma" panose="020B0604030504040204" pitchFamily="34" charset="0"/>
              </a:rPr>
              <a:pPr/>
              <a:t>60</a:t>
            </a:fld>
            <a:endParaRPr lang="en-US" altLang="zh-TW" sz="1200">
              <a:latin typeface="Tahoma" panose="020B0604030504040204" pitchFamily="34" charset="0"/>
            </a:endParaRPr>
          </a:p>
        </p:txBody>
      </p:sp>
      <p:sp>
        <p:nvSpPr>
          <p:cNvPr id="60419" name="Rectangle 2">
            <a:extLst>
              <a:ext uri="{FF2B5EF4-FFF2-40B4-BE49-F238E27FC236}">
                <a16:creationId xmlns:a16="http://schemas.microsoft.com/office/drawing/2014/main" id="{E7D0FC3D-D59F-499D-9A13-5FDAB2A52EF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Randomized Block Analysis of Variance</a:t>
            </a:r>
          </a:p>
        </p:txBody>
      </p:sp>
      <p:sp>
        <p:nvSpPr>
          <p:cNvPr id="60420" name="Rectangle 3">
            <a:extLst>
              <a:ext uri="{FF2B5EF4-FFF2-40B4-BE49-F238E27FC236}">
                <a16:creationId xmlns:a16="http://schemas.microsoft.com/office/drawing/2014/main" id="{99F49502-DBAF-4BF1-9EC9-0253D2693214}"/>
              </a:ext>
            </a:extLst>
          </p:cNvPr>
          <p:cNvSpPr>
            <a:spLocks noGrp="1" noChangeArrowheads="1"/>
          </p:cNvSpPr>
          <p:nvPr>
            <p:ph type="body" idx="1"/>
          </p:nvPr>
        </p:nvSpPr>
        <p:spPr>
          <a:xfrm>
            <a:off x="321733" y="914400"/>
            <a:ext cx="10879667" cy="5486400"/>
          </a:xfrm>
        </p:spPr>
        <p:txBody>
          <a:bodyPr/>
          <a:lstStyle/>
          <a:p>
            <a:pPr marL="0" indent="0" eaLnBrk="1" hangingPunct="1">
              <a:buNone/>
            </a:pPr>
            <a:r>
              <a:rPr lang="en-US" altLang="zh-TW" dirty="0">
                <a:ea typeface="新細明體" panose="02020500000000000000" pitchFamily="18" charset="-120"/>
              </a:rPr>
              <a:t>The purpose of designing a randomized block experiment is to </a:t>
            </a:r>
            <a:r>
              <a:rPr lang="en-US" altLang="zh-TW" b="1" i="1" dirty="0">
                <a:ea typeface="新細明體" panose="02020500000000000000" pitchFamily="18" charset="-120"/>
              </a:rPr>
              <a:t>reduce</a:t>
            </a:r>
            <a:r>
              <a:rPr lang="en-US" altLang="zh-TW" dirty="0">
                <a:ea typeface="新細明體" panose="02020500000000000000" pitchFamily="18" charset="-120"/>
              </a:rPr>
              <a:t> the </a:t>
            </a:r>
            <a:r>
              <a:rPr lang="en-US" altLang="zh-TW" b="1" i="1" dirty="0">
                <a:solidFill>
                  <a:srgbClr val="0000FF"/>
                </a:solidFill>
                <a:ea typeface="新細明體" panose="02020500000000000000" pitchFamily="18" charset="-120"/>
              </a:rPr>
              <a:t>within-treatments variation</a:t>
            </a:r>
            <a:r>
              <a:rPr lang="en-US" altLang="zh-TW" dirty="0">
                <a:ea typeface="新細明體" panose="02020500000000000000" pitchFamily="18" charset="-120"/>
              </a:rPr>
              <a:t> to more easily detect </a:t>
            </a:r>
            <a:r>
              <a:rPr lang="en-US" altLang="zh-TW" b="1" i="1" dirty="0">
                <a:solidFill>
                  <a:srgbClr val="FF0000"/>
                </a:solidFill>
                <a:ea typeface="新細明體" panose="02020500000000000000" pitchFamily="18" charset="-120"/>
              </a:rPr>
              <a:t>differences between the treatment means</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this design, we partition the total variation into </a:t>
            </a:r>
            <a:r>
              <a:rPr lang="en-US" altLang="zh-TW" b="1" i="1" dirty="0">
                <a:ea typeface="新細明體" panose="02020500000000000000" pitchFamily="18" charset="-120"/>
              </a:rPr>
              <a:t>three</a:t>
            </a:r>
            <a:r>
              <a:rPr lang="en-US" altLang="zh-TW" dirty="0">
                <a:ea typeface="新細明體" panose="02020500000000000000" pitchFamily="18" charset="-120"/>
              </a:rPr>
              <a:t> sources of variation:</a:t>
            </a:r>
          </a:p>
          <a:p>
            <a:pPr marL="0" indent="0" eaLnBrk="1" hangingPunct="1">
              <a:buNone/>
            </a:pPr>
            <a:r>
              <a:rPr lang="en-US" altLang="zh-TW" dirty="0">
                <a:ea typeface="新細明體" panose="02020500000000000000" pitchFamily="18" charset="-120"/>
              </a:rPr>
              <a:t> 	SS(Total) =  SST + </a:t>
            </a:r>
            <a:r>
              <a:rPr lang="en-US" altLang="zh-TW" b="1" dirty="0">
                <a:solidFill>
                  <a:srgbClr val="0000FF"/>
                </a:solidFill>
                <a:ea typeface="新細明體" panose="02020500000000000000" pitchFamily="18" charset="-120"/>
              </a:rPr>
              <a:t>SSB</a:t>
            </a:r>
            <a:r>
              <a:rPr lang="en-US" altLang="zh-TW" dirty="0">
                <a:ea typeface="新細明體" panose="02020500000000000000" pitchFamily="18" charset="-120"/>
              </a:rPr>
              <a:t> + SSE</a:t>
            </a:r>
          </a:p>
          <a:p>
            <a:pPr marL="0" indent="0" eaLnBrk="1" hangingPunct="1">
              <a:buNone/>
            </a:pPr>
            <a:r>
              <a:rPr lang="en-US" altLang="zh-TW" dirty="0">
                <a:ea typeface="新細明體" panose="02020500000000000000" pitchFamily="18" charset="-120"/>
              </a:rPr>
              <a:t>where SSB, the sum of squares for blocks, measures the variation </a:t>
            </a:r>
            <a:r>
              <a:rPr lang="en-US" altLang="zh-TW" b="1" i="1" dirty="0">
                <a:ea typeface="新細明體" panose="02020500000000000000" pitchFamily="18" charset="-120"/>
              </a:rPr>
              <a:t>between the blocks</a:t>
            </a:r>
            <a:r>
              <a:rPr lang="en-US" altLang="zh-TW" dirty="0">
                <a:ea typeface="新細明體" panose="02020500000000000000" pitchFamily="18" charset="-120"/>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99C529CD-3E22-4EBD-85F6-75DF58A5C3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496C00E-55D1-4A16-A4E8-4E881EEA8FDF}" type="slidenum">
              <a:rPr lang="en-US" altLang="zh-TW" sz="1200">
                <a:latin typeface="Tahoma" panose="020B0604030504040204" pitchFamily="34" charset="0"/>
              </a:rPr>
              <a:pPr/>
              <a:t>61</a:t>
            </a:fld>
            <a:endParaRPr lang="en-US" altLang="zh-TW" sz="1200">
              <a:latin typeface="Tahoma" panose="020B0604030504040204" pitchFamily="34" charset="0"/>
            </a:endParaRPr>
          </a:p>
        </p:txBody>
      </p:sp>
      <p:sp>
        <p:nvSpPr>
          <p:cNvPr id="61443" name="Rectangle 2">
            <a:extLst>
              <a:ext uri="{FF2B5EF4-FFF2-40B4-BE49-F238E27FC236}">
                <a16:creationId xmlns:a16="http://schemas.microsoft.com/office/drawing/2014/main" id="{A3F07D16-3611-49CF-B245-46AA56E117B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Randomized Blocks…</a:t>
            </a:r>
          </a:p>
        </p:txBody>
      </p:sp>
      <p:sp>
        <p:nvSpPr>
          <p:cNvPr id="61444" name="Rectangle 3">
            <a:extLst>
              <a:ext uri="{FF2B5EF4-FFF2-40B4-BE49-F238E27FC236}">
                <a16:creationId xmlns:a16="http://schemas.microsoft.com/office/drawing/2014/main" id="{46533098-A9AC-43B4-B8B9-78EE68B1BD39}"/>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In addition to </a:t>
            </a:r>
            <a:r>
              <a:rPr lang="en-US" altLang="zh-TW" b="1" i="1">
                <a:ea typeface="新細明體" panose="02020500000000000000" pitchFamily="18" charset="-120"/>
              </a:rPr>
              <a:t>k</a:t>
            </a:r>
            <a:r>
              <a:rPr lang="en-US" altLang="zh-TW">
                <a:ea typeface="新細明體" panose="02020500000000000000" pitchFamily="18" charset="-120"/>
              </a:rPr>
              <a:t> treatments, we introduce notation for </a:t>
            </a:r>
            <a:r>
              <a:rPr lang="en-US" altLang="zh-TW" b="1" i="1">
                <a:ea typeface="新細明體" panose="02020500000000000000" pitchFamily="18" charset="-120"/>
              </a:rPr>
              <a:t>b</a:t>
            </a:r>
            <a:r>
              <a:rPr lang="en-US" altLang="zh-TW">
                <a:ea typeface="新細明體" panose="02020500000000000000" pitchFamily="18" charset="-120"/>
              </a:rPr>
              <a:t> blocks in our experimental design…</a:t>
            </a:r>
          </a:p>
        </p:txBody>
      </p:sp>
      <p:pic>
        <p:nvPicPr>
          <p:cNvPr id="61445" name="Picture 4">
            <a:extLst>
              <a:ext uri="{FF2B5EF4-FFF2-40B4-BE49-F238E27FC236}">
                <a16:creationId xmlns:a16="http://schemas.microsoft.com/office/drawing/2014/main" id="{07087B92-9BD0-4C46-87B6-E6DB70D8B6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2197100"/>
            <a:ext cx="76708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5">
            <a:extLst>
              <a:ext uri="{FF2B5EF4-FFF2-40B4-BE49-F238E27FC236}">
                <a16:creationId xmlns:a16="http://schemas.microsoft.com/office/drawing/2014/main" id="{90121257-DC40-4589-AEBC-0D4A6F2571CA}"/>
              </a:ext>
            </a:extLst>
          </p:cNvPr>
          <p:cNvSpPr txBox="1">
            <a:spLocks noChangeArrowheads="1"/>
          </p:cNvSpPr>
          <p:nvPr/>
        </p:nvSpPr>
        <p:spPr bwMode="auto">
          <a:xfrm>
            <a:off x="5667375" y="6096000"/>
            <a:ext cx="4845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FF0000"/>
                </a:solidFill>
                <a:latin typeface="Tahoma" panose="020B0604030504040204" pitchFamily="34" charset="0"/>
                <a:ea typeface="新細明體" panose="02020500000000000000" pitchFamily="18" charset="-120"/>
              </a:rPr>
              <a:t>mean of the observations of the 2</a:t>
            </a:r>
            <a:r>
              <a:rPr lang="en-US" altLang="zh-TW" sz="1800" baseline="30000">
                <a:solidFill>
                  <a:srgbClr val="FF0000"/>
                </a:solidFill>
                <a:latin typeface="Tahoma" panose="020B0604030504040204" pitchFamily="34" charset="0"/>
                <a:ea typeface="新細明體" panose="02020500000000000000" pitchFamily="18" charset="-120"/>
              </a:rPr>
              <a:t>nd</a:t>
            </a:r>
            <a:r>
              <a:rPr lang="en-US" altLang="zh-TW" sz="1800">
                <a:solidFill>
                  <a:srgbClr val="FF0000"/>
                </a:solidFill>
                <a:latin typeface="Tahoma" panose="020B0604030504040204" pitchFamily="34" charset="0"/>
                <a:ea typeface="新細明體" panose="02020500000000000000" pitchFamily="18" charset="-120"/>
              </a:rPr>
              <a:t> treatment</a:t>
            </a:r>
          </a:p>
        </p:txBody>
      </p:sp>
      <p:sp>
        <p:nvSpPr>
          <p:cNvPr id="61447" name="Text Box 6">
            <a:extLst>
              <a:ext uri="{FF2B5EF4-FFF2-40B4-BE49-F238E27FC236}">
                <a16:creationId xmlns:a16="http://schemas.microsoft.com/office/drawing/2014/main" id="{2CA0040E-3E02-4B2C-AE2B-EB2AA2931D0C}"/>
              </a:ext>
            </a:extLst>
          </p:cNvPr>
          <p:cNvSpPr txBox="1">
            <a:spLocks noChangeArrowheads="1"/>
          </p:cNvSpPr>
          <p:nvPr/>
        </p:nvSpPr>
        <p:spPr bwMode="auto">
          <a:xfrm>
            <a:off x="3516313" y="1828800"/>
            <a:ext cx="4794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0000FF"/>
                </a:solidFill>
                <a:latin typeface="Tahoma" panose="020B0604030504040204" pitchFamily="34" charset="0"/>
                <a:ea typeface="新細明體" panose="02020500000000000000" pitchFamily="18" charset="-120"/>
              </a:rPr>
              <a:t>mean of the observations of the 1</a:t>
            </a:r>
            <a:r>
              <a:rPr lang="en-US" altLang="zh-TW" sz="1800" baseline="30000">
                <a:solidFill>
                  <a:srgbClr val="0000FF"/>
                </a:solidFill>
                <a:latin typeface="Tahoma" panose="020B0604030504040204" pitchFamily="34" charset="0"/>
                <a:ea typeface="新細明體" panose="02020500000000000000" pitchFamily="18" charset="-120"/>
              </a:rPr>
              <a:t>st</a:t>
            </a:r>
            <a:r>
              <a:rPr lang="en-US" altLang="zh-TW" sz="1800">
                <a:solidFill>
                  <a:srgbClr val="0000FF"/>
                </a:solidFill>
                <a:latin typeface="Tahoma" panose="020B0604030504040204" pitchFamily="34" charset="0"/>
                <a:ea typeface="新細明體" panose="02020500000000000000" pitchFamily="18" charset="-120"/>
              </a:rPr>
              <a:t> treatment</a:t>
            </a:r>
          </a:p>
        </p:txBody>
      </p:sp>
      <p:sp>
        <p:nvSpPr>
          <p:cNvPr id="61448" name="Freeform 8">
            <a:extLst>
              <a:ext uri="{FF2B5EF4-FFF2-40B4-BE49-F238E27FC236}">
                <a16:creationId xmlns:a16="http://schemas.microsoft.com/office/drawing/2014/main" id="{EEC3BDEB-C49B-46C1-BF6A-D120A31A6F84}"/>
              </a:ext>
            </a:extLst>
          </p:cNvPr>
          <p:cNvSpPr>
            <a:spLocks/>
          </p:cNvSpPr>
          <p:nvPr/>
        </p:nvSpPr>
        <p:spPr bwMode="auto">
          <a:xfrm flipH="1">
            <a:off x="4495800" y="1841500"/>
            <a:ext cx="3886200" cy="3797300"/>
          </a:xfrm>
          <a:custGeom>
            <a:avLst/>
            <a:gdLst>
              <a:gd name="T0" fmla="*/ 0 w 512"/>
              <a:gd name="T1" fmla="*/ 2147483646 h 952"/>
              <a:gd name="T2" fmla="*/ 2147483646 w 512"/>
              <a:gd name="T3" fmla="*/ 2147483646 h 952"/>
              <a:gd name="T4" fmla="*/ 2147483646 w 512"/>
              <a:gd name="T5" fmla="*/ 2147483646 h 952"/>
              <a:gd name="T6" fmla="*/ 0 60000 65536"/>
              <a:gd name="T7" fmla="*/ 0 60000 65536"/>
              <a:gd name="T8" fmla="*/ 0 60000 65536"/>
              <a:gd name="T9" fmla="*/ 0 w 512"/>
              <a:gd name="T10" fmla="*/ 0 h 952"/>
              <a:gd name="T11" fmla="*/ 512 w 512"/>
              <a:gd name="T12" fmla="*/ 952 h 952"/>
            </a:gdLst>
            <a:ahLst/>
            <a:cxnLst>
              <a:cxn ang="T6">
                <a:pos x="T0" y="T1"/>
              </a:cxn>
              <a:cxn ang="T7">
                <a:pos x="T2" y="T3"/>
              </a:cxn>
              <a:cxn ang="T8">
                <a:pos x="T4" y="T5"/>
              </a:cxn>
            </a:cxnLst>
            <a:rect l="T9" t="T10" r="T11" b="T12"/>
            <a:pathLst>
              <a:path w="512" h="952">
                <a:moveTo>
                  <a:pt x="0" y="136"/>
                </a:moveTo>
                <a:cubicBezTo>
                  <a:pt x="176" y="68"/>
                  <a:pt x="352" y="0"/>
                  <a:pt x="432" y="136"/>
                </a:cubicBezTo>
                <a:cubicBezTo>
                  <a:pt x="512" y="272"/>
                  <a:pt x="496" y="612"/>
                  <a:pt x="480" y="952"/>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449" name="Freeform 10">
            <a:extLst>
              <a:ext uri="{FF2B5EF4-FFF2-40B4-BE49-F238E27FC236}">
                <a16:creationId xmlns:a16="http://schemas.microsoft.com/office/drawing/2014/main" id="{AD5DC0A1-77D7-4186-8D15-CFBE7F8A7F57}"/>
              </a:ext>
            </a:extLst>
          </p:cNvPr>
          <p:cNvSpPr>
            <a:spLocks/>
          </p:cNvSpPr>
          <p:nvPr/>
        </p:nvSpPr>
        <p:spPr bwMode="auto">
          <a:xfrm>
            <a:off x="5232400" y="5791200"/>
            <a:ext cx="406400" cy="457200"/>
          </a:xfrm>
          <a:custGeom>
            <a:avLst/>
            <a:gdLst>
              <a:gd name="T0" fmla="*/ 2147483646 w 256"/>
              <a:gd name="T1" fmla="*/ 2147483646 h 288"/>
              <a:gd name="T2" fmla="*/ 2147483646 w 256"/>
              <a:gd name="T3" fmla="*/ 2147483646 h 288"/>
              <a:gd name="T4" fmla="*/ 2147483646 w 256"/>
              <a:gd name="T5" fmla="*/ 0 h 288"/>
              <a:gd name="T6" fmla="*/ 0 60000 65536"/>
              <a:gd name="T7" fmla="*/ 0 60000 65536"/>
              <a:gd name="T8" fmla="*/ 0 60000 65536"/>
              <a:gd name="T9" fmla="*/ 0 w 256"/>
              <a:gd name="T10" fmla="*/ 0 h 288"/>
              <a:gd name="T11" fmla="*/ 256 w 256"/>
              <a:gd name="T12" fmla="*/ 288 h 288"/>
            </a:gdLst>
            <a:ahLst/>
            <a:cxnLst>
              <a:cxn ang="T6">
                <a:pos x="T0" y="T1"/>
              </a:cxn>
              <a:cxn ang="T7">
                <a:pos x="T2" y="T3"/>
              </a:cxn>
              <a:cxn ang="T8">
                <a:pos x="T4" y="T5"/>
              </a:cxn>
            </a:cxnLst>
            <a:rect l="T9" t="T10" r="T11" b="T12"/>
            <a:pathLst>
              <a:path w="256" h="288">
                <a:moveTo>
                  <a:pt x="256" y="288"/>
                </a:moveTo>
                <a:cubicBezTo>
                  <a:pt x="144" y="288"/>
                  <a:pt x="32" y="288"/>
                  <a:pt x="16" y="240"/>
                </a:cubicBezTo>
                <a:cubicBezTo>
                  <a:pt x="0" y="192"/>
                  <a:pt x="80" y="96"/>
                  <a:pt x="160" y="0"/>
                </a:cubicBezTo>
              </a:path>
            </a:pathLst>
          </a:custGeom>
          <a:noFill/>
          <a:ln w="952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988C65A0-4EC5-438A-8411-8772A98E31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A9C753F1-D346-4EC3-B3F5-461ACFC96846}" type="slidenum">
              <a:rPr lang="en-US" altLang="zh-TW" sz="1200">
                <a:latin typeface="Tahoma" panose="020B0604030504040204" pitchFamily="34" charset="0"/>
              </a:rPr>
              <a:pPr/>
              <a:t>62</a:t>
            </a:fld>
            <a:endParaRPr lang="en-US" altLang="zh-TW" sz="1200">
              <a:latin typeface="Tahoma" panose="020B0604030504040204" pitchFamily="34" charset="0"/>
            </a:endParaRPr>
          </a:p>
        </p:txBody>
      </p:sp>
      <p:sp>
        <p:nvSpPr>
          <p:cNvPr id="62467" name="Rectangle 2">
            <a:extLst>
              <a:ext uri="{FF2B5EF4-FFF2-40B4-BE49-F238E27FC236}">
                <a16:creationId xmlns:a16="http://schemas.microsoft.com/office/drawing/2014/main" id="{02BE95B5-0CB4-4ED2-A8CD-86E34F7D047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Sum of Squares : Randomized Block…</a:t>
            </a:r>
          </a:p>
        </p:txBody>
      </p:sp>
      <p:sp>
        <p:nvSpPr>
          <p:cNvPr id="62468" name="Rectangle 3">
            <a:extLst>
              <a:ext uri="{FF2B5EF4-FFF2-40B4-BE49-F238E27FC236}">
                <a16:creationId xmlns:a16="http://schemas.microsoft.com/office/drawing/2014/main" id="{74C95AD4-55B3-48A6-A58C-B4EDD368B8A2}"/>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Squaring the ‘distance’ from the grand mean, leads to the following set of formulae…</a:t>
            </a:r>
          </a:p>
        </p:txBody>
      </p:sp>
      <p:pic>
        <p:nvPicPr>
          <p:cNvPr id="62469" name="Picture 4">
            <a:extLst>
              <a:ext uri="{FF2B5EF4-FFF2-40B4-BE49-F238E27FC236}">
                <a16:creationId xmlns:a16="http://schemas.microsoft.com/office/drawing/2014/main" id="{A1722696-02C4-4D3B-BD89-85E5FF870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81200"/>
            <a:ext cx="32385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03A86D2F-EE30-4CC0-A6BB-B25EB1F2C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057400"/>
            <a:ext cx="42672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8">
            <a:extLst>
              <a:ext uri="{FF2B5EF4-FFF2-40B4-BE49-F238E27FC236}">
                <a16:creationId xmlns:a16="http://schemas.microsoft.com/office/drawing/2014/main" id="{DCDAED46-0473-4119-A31D-F125B0390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962400"/>
            <a:ext cx="237490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9">
            <a:extLst>
              <a:ext uri="{FF2B5EF4-FFF2-40B4-BE49-F238E27FC236}">
                <a16:creationId xmlns:a16="http://schemas.microsoft.com/office/drawing/2014/main" id="{0379D75E-92DB-4406-8447-A1A7C780FD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419600"/>
            <a:ext cx="5270500" cy="15367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62473" name="Line 10">
            <a:extLst>
              <a:ext uri="{FF2B5EF4-FFF2-40B4-BE49-F238E27FC236}">
                <a16:creationId xmlns:a16="http://schemas.microsoft.com/office/drawing/2014/main" id="{BC478722-CFCD-46CE-8114-3B025F0847A3}"/>
              </a:ext>
            </a:extLst>
          </p:cNvPr>
          <p:cNvSpPr>
            <a:spLocks noChangeShapeType="1"/>
          </p:cNvSpPr>
          <p:nvPr/>
        </p:nvSpPr>
        <p:spPr bwMode="auto">
          <a:xfrm>
            <a:off x="2057400" y="3886200"/>
            <a:ext cx="8153400"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474" name="Text Box 11">
            <a:extLst>
              <a:ext uri="{FF2B5EF4-FFF2-40B4-BE49-F238E27FC236}">
                <a16:creationId xmlns:a16="http://schemas.microsoft.com/office/drawing/2014/main" id="{883356B5-5A57-4AFB-89D9-78809FAE8943}"/>
              </a:ext>
            </a:extLst>
          </p:cNvPr>
          <p:cNvSpPr txBox="1">
            <a:spLocks noChangeArrowheads="1"/>
          </p:cNvSpPr>
          <p:nvPr/>
        </p:nvSpPr>
        <p:spPr bwMode="auto">
          <a:xfrm>
            <a:off x="6996114" y="3962400"/>
            <a:ext cx="308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0000FF"/>
                </a:solidFill>
                <a:latin typeface="Tahoma" panose="020B0604030504040204" pitchFamily="34" charset="0"/>
                <a:ea typeface="新細明體" panose="02020500000000000000" pitchFamily="18" charset="-120"/>
              </a:rPr>
              <a:t>test statistic for </a:t>
            </a:r>
            <a:r>
              <a:rPr lang="en-US" altLang="zh-TW" sz="1800" b="1" i="1">
                <a:solidFill>
                  <a:srgbClr val="0000FF"/>
                </a:solidFill>
                <a:latin typeface="Tahoma" panose="020B0604030504040204" pitchFamily="34" charset="0"/>
                <a:ea typeface="新細明體" panose="02020500000000000000" pitchFamily="18" charset="-120"/>
              </a:rPr>
              <a:t>treatments</a:t>
            </a:r>
            <a:endParaRPr lang="en-US" altLang="zh-TW" sz="1800">
              <a:solidFill>
                <a:srgbClr val="0000FF"/>
              </a:solidFill>
              <a:latin typeface="Tahoma" panose="020B0604030504040204" pitchFamily="34" charset="0"/>
              <a:ea typeface="新細明體" panose="02020500000000000000" pitchFamily="18" charset="-120"/>
            </a:endParaRPr>
          </a:p>
        </p:txBody>
      </p:sp>
      <p:sp>
        <p:nvSpPr>
          <p:cNvPr id="62475" name="Freeform 12">
            <a:extLst>
              <a:ext uri="{FF2B5EF4-FFF2-40B4-BE49-F238E27FC236}">
                <a16:creationId xmlns:a16="http://schemas.microsoft.com/office/drawing/2014/main" id="{0523E92C-E97B-47C3-A5F9-3DAF0058C504}"/>
              </a:ext>
            </a:extLst>
          </p:cNvPr>
          <p:cNvSpPr>
            <a:spLocks/>
          </p:cNvSpPr>
          <p:nvPr/>
        </p:nvSpPr>
        <p:spPr bwMode="auto">
          <a:xfrm>
            <a:off x="5067300" y="4114800"/>
            <a:ext cx="2019300" cy="533400"/>
          </a:xfrm>
          <a:custGeom>
            <a:avLst/>
            <a:gdLst>
              <a:gd name="T0" fmla="*/ 2147483646 w 1320"/>
              <a:gd name="T1" fmla="*/ 0 h 336"/>
              <a:gd name="T2" fmla="*/ 2147483646 w 1320"/>
              <a:gd name="T3" fmla="*/ 2147483646 h 336"/>
              <a:gd name="T4" fmla="*/ 2147483646 w 1320"/>
              <a:gd name="T5" fmla="*/ 2147483646 h 336"/>
              <a:gd name="T6" fmla="*/ 0 60000 65536"/>
              <a:gd name="T7" fmla="*/ 0 60000 65536"/>
              <a:gd name="T8" fmla="*/ 0 60000 65536"/>
              <a:gd name="T9" fmla="*/ 0 w 1320"/>
              <a:gd name="T10" fmla="*/ 0 h 336"/>
              <a:gd name="T11" fmla="*/ 1320 w 1320"/>
              <a:gd name="T12" fmla="*/ 336 h 336"/>
            </a:gdLst>
            <a:ahLst/>
            <a:cxnLst>
              <a:cxn ang="T6">
                <a:pos x="T0" y="T1"/>
              </a:cxn>
              <a:cxn ang="T7">
                <a:pos x="T2" y="T3"/>
              </a:cxn>
              <a:cxn ang="T8">
                <a:pos x="T4" y="T5"/>
              </a:cxn>
            </a:cxnLst>
            <a:rect l="T9" t="T10" r="T11" b="T12"/>
            <a:pathLst>
              <a:path w="1320" h="336">
                <a:moveTo>
                  <a:pt x="1320" y="0"/>
                </a:moveTo>
                <a:cubicBezTo>
                  <a:pt x="876" y="20"/>
                  <a:pt x="432" y="40"/>
                  <a:pt x="216" y="96"/>
                </a:cubicBezTo>
                <a:cubicBezTo>
                  <a:pt x="0" y="152"/>
                  <a:pt x="12" y="244"/>
                  <a:pt x="24" y="336"/>
                </a:cubicBezTo>
              </a:path>
            </a:pathLst>
          </a:custGeom>
          <a:noFill/>
          <a:ln w="9525">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6" name="Text Box 13">
            <a:extLst>
              <a:ext uri="{FF2B5EF4-FFF2-40B4-BE49-F238E27FC236}">
                <a16:creationId xmlns:a16="http://schemas.microsoft.com/office/drawing/2014/main" id="{45EFF509-DB1E-4FD4-9AE0-FEF30C0804B4}"/>
              </a:ext>
            </a:extLst>
          </p:cNvPr>
          <p:cNvSpPr txBox="1">
            <a:spLocks noChangeArrowheads="1"/>
          </p:cNvSpPr>
          <p:nvPr/>
        </p:nvSpPr>
        <p:spPr bwMode="auto">
          <a:xfrm>
            <a:off x="7437438" y="6096000"/>
            <a:ext cx="2544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a:solidFill>
                  <a:srgbClr val="FF0000"/>
                </a:solidFill>
                <a:latin typeface="Tahoma" panose="020B0604030504040204" pitchFamily="34" charset="0"/>
                <a:ea typeface="新細明體" panose="02020500000000000000" pitchFamily="18" charset="-120"/>
              </a:rPr>
              <a:t>test statistic for </a:t>
            </a:r>
            <a:r>
              <a:rPr lang="en-US" altLang="zh-TW" sz="1800" b="1" i="1">
                <a:solidFill>
                  <a:srgbClr val="FF0000"/>
                </a:solidFill>
                <a:latin typeface="Tahoma" panose="020B0604030504040204" pitchFamily="34" charset="0"/>
                <a:ea typeface="新細明體" panose="02020500000000000000" pitchFamily="18" charset="-120"/>
              </a:rPr>
              <a:t>blocks</a:t>
            </a:r>
            <a:endParaRPr lang="en-US" altLang="zh-TW" sz="1800">
              <a:solidFill>
                <a:srgbClr val="FF0000"/>
              </a:solidFill>
              <a:latin typeface="Tahoma" panose="020B0604030504040204" pitchFamily="34" charset="0"/>
              <a:ea typeface="新細明體" panose="02020500000000000000" pitchFamily="18" charset="-120"/>
            </a:endParaRPr>
          </a:p>
        </p:txBody>
      </p:sp>
      <p:sp>
        <p:nvSpPr>
          <p:cNvPr id="62477" name="Freeform 14">
            <a:extLst>
              <a:ext uri="{FF2B5EF4-FFF2-40B4-BE49-F238E27FC236}">
                <a16:creationId xmlns:a16="http://schemas.microsoft.com/office/drawing/2014/main" id="{8A5139B8-C71E-4AF2-9333-ECBCBBC0B4B0}"/>
              </a:ext>
            </a:extLst>
          </p:cNvPr>
          <p:cNvSpPr>
            <a:spLocks/>
          </p:cNvSpPr>
          <p:nvPr/>
        </p:nvSpPr>
        <p:spPr bwMode="auto">
          <a:xfrm>
            <a:off x="4940300" y="5715000"/>
            <a:ext cx="2527300" cy="711200"/>
          </a:xfrm>
          <a:custGeom>
            <a:avLst/>
            <a:gdLst>
              <a:gd name="T0" fmla="*/ 2147483646 w 1592"/>
              <a:gd name="T1" fmla="*/ 2147483646 h 448"/>
              <a:gd name="T2" fmla="*/ 2147483646 w 1592"/>
              <a:gd name="T3" fmla="*/ 2147483646 h 448"/>
              <a:gd name="T4" fmla="*/ 2147483646 w 1592"/>
              <a:gd name="T5" fmla="*/ 0 h 448"/>
              <a:gd name="T6" fmla="*/ 0 60000 65536"/>
              <a:gd name="T7" fmla="*/ 0 60000 65536"/>
              <a:gd name="T8" fmla="*/ 0 60000 65536"/>
              <a:gd name="T9" fmla="*/ 0 w 1592"/>
              <a:gd name="T10" fmla="*/ 0 h 448"/>
              <a:gd name="T11" fmla="*/ 1592 w 1592"/>
              <a:gd name="T12" fmla="*/ 448 h 448"/>
            </a:gdLst>
            <a:ahLst/>
            <a:cxnLst>
              <a:cxn ang="T6">
                <a:pos x="T0" y="T1"/>
              </a:cxn>
              <a:cxn ang="T7">
                <a:pos x="T2" y="T3"/>
              </a:cxn>
              <a:cxn ang="T8">
                <a:pos x="T4" y="T5"/>
              </a:cxn>
            </a:cxnLst>
            <a:rect l="T9" t="T10" r="T11" b="T12"/>
            <a:pathLst>
              <a:path w="1592" h="448">
                <a:moveTo>
                  <a:pt x="1592" y="384"/>
                </a:moveTo>
                <a:cubicBezTo>
                  <a:pt x="1044" y="416"/>
                  <a:pt x="496" y="448"/>
                  <a:pt x="248" y="384"/>
                </a:cubicBezTo>
                <a:cubicBezTo>
                  <a:pt x="0" y="320"/>
                  <a:pt x="52" y="160"/>
                  <a:pt x="104" y="0"/>
                </a:cubicBezTo>
              </a:path>
            </a:pathLst>
          </a:custGeom>
          <a:noFill/>
          <a:ln w="9525">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CEBD65FF-D98F-4A9B-8DDE-6BF852C3CB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AAC0E6D8-7BF8-4870-9E27-FB7E435FB2FA}" type="slidenum">
              <a:rPr lang="en-US" altLang="zh-TW" sz="1200">
                <a:latin typeface="Tahoma" panose="020B0604030504040204" pitchFamily="34" charset="0"/>
              </a:rPr>
              <a:pPr/>
              <a:t>63</a:t>
            </a:fld>
            <a:endParaRPr lang="en-US" altLang="zh-TW" sz="1200">
              <a:latin typeface="Tahoma" panose="020B0604030504040204" pitchFamily="34" charset="0"/>
            </a:endParaRPr>
          </a:p>
        </p:txBody>
      </p:sp>
      <p:sp>
        <p:nvSpPr>
          <p:cNvPr id="63491" name="Rectangle 2">
            <a:extLst>
              <a:ext uri="{FF2B5EF4-FFF2-40B4-BE49-F238E27FC236}">
                <a16:creationId xmlns:a16="http://schemas.microsoft.com/office/drawing/2014/main" id="{9EDB78CE-0486-4AE1-A3B6-E002C9524B8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ANOVA Table…</a:t>
            </a:r>
          </a:p>
        </p:txBody>
      </p:sp>
      <p:sp>
        <p:nvSpPr>
          <p:cNvPr id="63492" name="Rectangle 3">
            <a:extLst>
              <a:ext uri="{FF2B5EF4-FFF2-40B4-BE49-F238E27FC236}">
                <a16:creationId xmlns:a16="http://schemas.microsoft.com/office/drawing/2014/main" id="{1A26BEBB-A739-4C29-8655-1ADFD478B650}"/>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We can summarize this new information in an </a:t>
            </a:r>
            <a:r>
              <a:rPr lang="en-US" altLang="zh-TW" b="1">
                <a:solidFill>
                  <a:srgbClr val="FF0000"/>
                </a:solidFill>
                <a:ea typeface="新細明體" panose="02020500000000000000" pitchFamily="18" charset="-120"/>
              </a:rPr>
              <a:t>an</a:t>
            </a:r>
            <a:r>
              <a:rPr lang="en-US" altLang="zh-TW">
                <a:ea typeface="新細明體" panose="02020500000000000000" pitchFamily="18" charset="-120"/>
              </a:rPr>
              <a:t>alysis </a:t>
            </a:r>
            <a:r>
              <a:rPr lang="en-US" altLang="zh-TW" b="1">
                <a:solidFill>
                  <a:srgbClr val="FF0000"/>
                </a:solidFill>
                <a:ea typeface="新細明體" panose="02020500000000000000" pitchFamily="18" charset="-120"/>
              </a:rPr>
              <a:t>o</a:t>
            </a:r>
            <a:r>
              <a:rPr lang="en-US" altLang="zh-TW">
                <a:ea typeface="新細明體" panose="02020500000000000000" pitchFamily="18" charset="-120"/>
              </a:rPr>
              <a:t>f </a:t>
            </a:r>
            <a:r>
              <a:rPr lang="en-US" altLang="zh-TW" b="1">
                <a:solidFill>
                  <a:srgbClr val="FF0000"/>
                </a:solidFill>
                <a:ea typeface="新細明體" panose="02020500000000000000" pitchFamily="18" charset="-120"/>
              </a:rPr>
              <a:t>va</a:t>
            </a:r>
            <a:r>
              <a:rPr lang="en-US" altLang="zh-TW">
                <a:ea typeface="新細明體" panose="02020500000000000000" pitchFamily="18" charset="-120"/>
              </a:rPr>
              <a:t>riance (ANOVA) table for the randomized block analysis of variance as follows…</a:t>
            </a:r>
          </a:p>
        </p:txBody>
      </p:sp>
      <p:graphicFrame>
        <p:nvGraphicFramePr>
          <p:cNvPr id="38981" name="Group 69">
            <a:extLst>
              <a:ext uri="{FF2B5EF4-FFF2-40B4-BE49-F238E27FC236}">
                <a16:creationId xmlns:a16="http://schemas.microsoft.com/office/drawing/2014/main" id="{7755E1FC-C1B5-41DD-A6CF-55744FEC8CC2}"/>
              </a:ext>
            </a:extLst>
          </p:cNvPr>
          <p:cNvGraphicFramePr>
            <a:graphicFrameLocks noGrp="1"/>
          </p:cNvGraphicFramePr>
          <p:nvPr/>
        </p:nvGraphicFramePr>
        <p:xfrm>
          <a:off x="1752600" y="2362201"/>
          <a:ext cx="8686800" cy="3521075"/>
        </p:xfrm>
        <a:graphic>
          <a:graphicData uri="http://schemas.openxmlformats.org/drawingml/2006/table">
            <a:tbl>
              <a:tblPr/>
              <a:tblGrid>
                <a:gridCol w="1379538">
                  <a:extLst>
                    <a:ext uri="{9D8B030D-6E8A-4147-A177-3AD203B41FA5}">
                      <a16:colId xmlns:a16="http://schemas.microsoft.com/office/drawing/2014/main" val="20000"/>
                    </a:ext>
                  </a:extLst>
                </a:gridCol>
                <a:gridCol w="1063625">
                  <a:extLst>
                    <a:ext uri="{9D8B030D-6E8A-4147-A177-3AD203B41FA5}">
                      <a16:colId xmlns:a16="http://schemas.microsoft.com/office/drawing/2014/main" val="20001"/>
                    </a:ext>
                  </a:extLst>
                </a:gridCol>
                <a:gridCol w="1357312">
                  <a:extLst>
                    <a:ext uri="{9D8B030D-6E8A-4147-A177-3AD203B41FA5}">
                      <a16:colId xmlns:a16="http://schemas.microsoft.com/office/drawing/2014/main" val="20002"/>
                    </a:ext>
                  </a:extLst>
                </a:gridCol>
                <a:gridCol w="2646363">
                  <a:extLst>
                    <a:ext uri="{9D8B030D-6E8A-4147-A177-3AD203B41FA5}">
                      <a16:colId xmlns:a16="http://schemas.microsoft.com/office/drawing/2014/main" val="20003"/>
                    </a:ext>
                  </a:extLst>
                </a:gridCol>
                <a:gridCol w="2239962">
                  <a:extLst>
                    <a:ext uri="{9D8B030D-6E8A-4147-A177-3AD203B41FA5}">
                      <a16:colId xmlns:a16="http://schemas.microsoft.com/office/drawing/2014/main" val="20004"/>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Source of Variation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Mean Square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1" i="1" u="none" strike="noStrike" cap="none" normalizeH="0" baseline="0">
                          <a:ln>
                            <a:noFill/>
                          </a:ln>
                          <a:solidFill>
                            <a:schemeClr val="tx1"/>
                          </a:solidFill>
                          <a:effectLst/>
                          <a:latin typeface="Tahoma" pitchFamily="34" charset="0"/>
                          <a:ea typeface="新細明體" charset="-120"/>
                        </a:rPr>
                        <a:t>F</a:t>
                      </a:r>
                      <a:r>
                        <a:rPr kumimoji="0" lang="en-US" altLang="zh-TW" sz="1600" b="0" i="0" u="none" strike="noStrike" cap="none" normalizeH="0" baseline="0">
                          <a:ln>
                            <a:noFill/>
                          </a:ln>
                          <a:solidFill>
                            <a:schemeClr val="tx1"/>
                          </a:solidFill>
                          <a:effectLst/>
                          <a:latin typeface="Tahoma" pitchFamily="34" charset="0"/>
                          <a:ea typeface="新細明體" charset="-120"/>
                        </a:rPr>
                        <a:t>  Statistic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Treatments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k–1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MST=SST/(k–1)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F=MST/MSE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Blocks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MSB=SSB/(b-1)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F=MSB/MSE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Error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n–k–b+1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80FF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MSE=SSE/(n–k–b+1)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8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id="{17999849-B7E6-412B-BA91-4DD9C13301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75609A44-7546-4278-A580-DE3FC1E8E028}" type="slidenum">
              <a:rPr lang="en-US" altLang="zh-TW" sz="1200">
                <a:latin typeface="Tahoma" panose="020B0604030504040204" pitchFamily="34" charset="0"/>
              </a:rPr>
              <a:pPr/>
              <a:t>64</a:t>
            </a:fld>
            <a:endParaRPr lang="en-US" altLang="zh-TW" sz="1200">
              <a:latin typeface="Tahoma" panose="020B0604030504040204" pitchFamily="34" charset="0"/>
            </a:endParaRPr>
          </a:p>
        </p:txBody>
      </p:sp>
      <p:sp>
        <p:nvSpPr>
          <p:cNvPr id="64515" name="Rectangle 2">
            <a:extLst>
              <a:ext uri="{FF2B5EF4-FFF2-40B4-BE49-F238E27FC236}">
                <a16:creationId xmlns:a16="http://schemas.microsoft.com/office/drawing/2014/main" id="{24FE9A5F-BD1F-4028-A986-354AD3CC540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14.3</a:t>
            </a:r>
          </a:p>
        </p:txBody>
      </p:sp>
      <p:sp>
        <p:nvSpPr>
          <p:cNvPr id="64516" name="Rectangle 3">
            <a:extLst>
              <a:ext uri="{FF2B5EF4-FFF2-40B4-BE49-F238E27FC236}">
                <a16:creationId xmlns:a16="http://schemas.microsoft.com/office/drawing/2014/main" id="{1D87E258-D5B9-4145-92A9-3F344C4517A0}"/>
              </a:ext>
            </a:extLst>
          </p:cNvPr>
          <p:cNvSpPr>
            <a:spLocks noGrp="1" noChangeArrowheads="1"/>
          </p:cNvSpPr>
          <p:nvPr>
            <p:ph type="body" idx="1"/>
          </p:nvPr>
        </p:nvSpPr>
        <p:spPr/>
        <p:txBody>
          <a:bodyPr/>
          <a:lstStyle/>
          <a:p>
            <a:pPr marL="0" indent="0" eaLnBrk="1" hangingPunct="1">
              <a:lnSpc>
                <a:spcPct val="90000"/>
              </a:lnSpc>
              <a:buNone/>
            </a:pPr>
            <a:r>
              <a:rPr lang="en-US" altLang="zh-TW">
                <a:ea typeface="新細明體" panose="02020500000000000000" pitchFamily="18" charset="-120"/>
              </a:rPr>
              <a:t>Many North Americans suffer from high levels of cholesterol, which can lead to heart attacks. For those with very high levels (over 280), doctors prescribe drugs to reduce cholesterol levels. A pharmaceutical company has recently developed four such drugs. To determine whether any differences exist in their benefits, an experiment was organized. The company selected 25 groups of four men, each of whom had cholesterol levels in excess of 280. In each group, the men were matched according to age and weight. The drugs were administered over a 2-month period, and the reduction in cholesterol was recorded (</a:t>
            </a:r>
            <a:r>
              <a:rPr lang="en-US" altLang="zh-TW">
                <a:ea typeface="新細明體" panose="02020500000000000000" pitchFamily="18" charset="-120"/>
                <a:hlinkClick r:id="rId3" action="ppaction://hlinkfile"/>
              </a:rPr>
              <a:t>Xm14-03</a:t>
            </a:r>
            <a:r>
              <a:rPr lang="en-US" altLang="zh-TW">
                <a:ea typeface="新細明體" panose="02020500000000000000" pitchFamily="18" charset="-120"/>
                <a:hlinkClick r:id="rId4" action="ppaction://hlinkfile"/>
              </a:rPr>
              <a:t>). </a:t>
            </a:r>
            <a:r>
              <a:rPr lang="en-US" altLang="zh-TW">
                <a:ea typeface="新細明體" panose="02020500000000000000" pitchFamily="18" charset="-120"/>
              </a:rPr>
              <a:t>Do these results allow the company to conclude that differences exist between the four new drugs?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9151C819-136A-43CF-AFBD-841D6775E7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2B2E08FB-6E0B-47E8-A967-5CF56D8E2547}" type="slidenum">
              <a:rPr lang="en-US" altLang="zh-TW" sz="1200">
                <a:latin typeface="Tahoma" panose="020B0604030504040204" pitchFamily="34" charset="0"/>
              </a:rPr>
              <a:pPr/>
              <a:t>65</a:t>
            </a:fld>
            <a:endParaRPr lang="en-US" altLang="zh-TW" sz="1200">
              <a:latin typeface="Tahoma" panose="020B0604030504040204" pitchFamily="34" charset="0"/>
            </a:endParaRPr>
          </a:p>
        </p:txBody>
      </p:sp>
      <p:sp>
        <p:nvSpPr>
          <p:cNvPr id="65539" name="Rectangle 2">
            <a:extLst>
              <a:ext uri="{FF2B5EF4-FFF2-40B4-BE49-F238E27FC236}">
                <a16:creationId xmlns:a16="http://schemas.microsoft.com/office/drawing/2014/main" id="{2A21BBA7-D428-419A-BD45-AEC314D61C8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14.3</a:t>
            </a:r>
          </a:p>
        </p:txBody>
      </p:sp>
      <p:sp>
        <p:nvSpPr>
          <p:cNvPr id="65540" name="Rectangle 3">
            <a:extLst>
              <a:ext uri="{FF2B5EF4-FFF2-40B4-BE49-F238E27FC236}">
                <a16:creationId xmlns:a16="http://schemas.microsoft.com/office/drawing/2014/main" id="{BFF6C78D-CA6C-4AEF-9676-F89D3CC2EB0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hypotheses to test in this case are:</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 µ</a:t>
            </a:r>
            <a:r>
              <a:rPr lang="en-US" altLang="zh-TW" baseline="-25000" dirty="0">
                <a:ea typeface="新細明體" panose="02020500000000000000" pitchFamily="18" charset="-120"/>
              </a:rPr>
              <a:t>3</a:t>
            </a:r>
            <a:r>
              <a:rPr lang="en-US" altLang="zh-TW" dirty="0">
                <a:ea typeface="新細明體" panose="02020500000000000000" pitchFamily="18" charset="-120"/>
              </a:rPr>
              <a:t> = µ</a:t>
            </a:r>
            <a:r>
              <a:rPr lang="en-US" altLang="zh-TW" baseline="-25000" dirty="0">
                <a:ea typeface="新細明體" panose="02020500000000000000" pitchFamily="18" charset="-120"/>
              </a:rPr>
              <a:t>4</a:t>
            </a: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least two means differ</a:t>
            </a:r>
          </a:p>
        </p:txBody>
      </p:sp>
      <p:sp>
        <p:nvSpPr>
          <p:cNvPr id="65541" name="AutoShape 4">
            <a:extLst>
              <a:ext uri="{FF2B5EF4-FFF2-40B4-BE49-F238E27FC236}">
                <a16:creationId xmlns:a16="http://schemas.microsoft.com/office/drawing/2014/main" id="{7D335FF3-E927-49D7-8477-BC53D6CC7CD4}"/>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IDENTIFY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66</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14.3</a:t>
            </a:r>
          </a:p>
        </p:txBody>
      </p:sp>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Each of the four drugs can be considered a </a:t>
            </a:r>
            <a:r>
              <a:rPr lang="en-US" altLang="zh-TW" b="1" i="1" dirty="0">
                <a:ea typeface="新細明體" panose="02020500000000000000" pitchFamily="18" charset="-120"/>
              </a:rPr>
              <a:t>treatment</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a:ea typeface="新細明體" panose="02020500000000000000" pitchFamily="18" charset="-120"/>
              </a:rPr>
              <a:t>Each group can be </a:t>
            </a:r>
            <a:r>
              <a:rPr lang="en-US" altLang="zh-TW" b="1" i="1">
                <a:ea typeface="新細明體" panose="02020500000000000000" pitchFamily="18" charset="-120"/>
              </a:rPr>
              <a:t>blocked</a:t>
            </a:r>
            <a:r>
              <a:rPr lang="en-US" altLang="zh-TW">
                <a:ea typeface="新細明體" panose="02020500000000000000" pitchFamily="18" charset="-120"/>
              </a:rPr>
              <a:t>, because they are matched by age and weight.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By setting up the  experiment this way, we eliminates the </a:t>
            </a:r>
            <a:r>
              <a:rPr lang="en-US" altLang="zh-TW" b="1" i="1" dirty="0">
                <a:ea typeface="新細明體" panose="02020500000000000000" pitchFamily="18" charset="-120"/>
              </a:rPr>
              <a:t>variability</a:t>
            </a:r>
            <a:r>
              <a:rPr lang="en-US" altLang="zh-TW" dirty="0">
                <a:ea typeface="新細明體" panose="02020500000000000000" pitchFamily="18" charset="-120"/>
              </a:rPr>
              <a:t> in cholesterol reduction </a:t>
            </a:r>
            <a:r>
              <a:rPr lang="en-US" altLang="zh-TW" b="1" i="1" dirty="0">
                <a:ea typeface="新細明體" panose="02020500000000000000" pitchFamily="18" charset="-120"/>
              </a:rPr>
              <a:t>related</a:t>
            </a:r>
            <a:r>
              <a:rPr lang="en-US" altLang="zh-TW" dirty="0">
                <a:ea typeface="新細明體" panose="02020500000000000000" pitchFamily="18" charset="-120"/>
              </a:rPr>
              <a:t> to different combinations of age and weight. This helps </a:t>
            </a:r>
            <a:r>
              <a:rPr lang="en-US" altLang="zh-TW" b="1" i="1" dirty="0">
                <a:solidFill>
                  <a:srgbClr val="FF0000"/>
                </a:solidFill>
                <a:ea typeface="新細明體" panose="02020500000000000000" pitchFamily="18" charset="-120"/>
              </a:rPr>
              <a:t>detect differences</a:t>
            </a:r>
            <a:r>
              <a:rPr lang="en-US" altLang="zh-TW" dirty="0">
                <a:ea typeface="新細明體" panose="02020500000000000000" pitchFamily="18" charset="-120"/>
              </a:rPr>
              <a:t> in the mean cholesterol reduction </a:t>
            </a:r>
            <a:r>
              <a:rPr lang="en-US" altLang="zh-TW" b="1" i="1" dirty="0">
                <a:solidFill>
                  <a:srgbClr val="FF0000"/>
                </a:solidFill>
                <a:ea typeface="新細明體" panose="02020500000000000000" pitchFamily="18" charset="-120"/>
              </a:rPr>
              <a:t>attributed to the different</a:t>
            </a:r>
            <a:r>
              <a:rPr lang="en-US" altLang="zh-TW" dirty="0">
                <a:ea typeface="新細明體" panose="02020500000000000000" pitchFamily="18" charset="-120"/>
              </a:rPr>
              <a:t> drugs.</a:t>
            </a:r>
          </a:p>
          <a:p>
            <a:pPr marL="0" indent="0" eaLnBrk="1" hangingPunct="1">
              <a:buNone/>
            </a:pPr>
            <a:endParaRPr lang="en-US" altLang="zh-TW" dirty="0">
              <a:ea typeface="新細明體" panose="02020500000000000000" pitchFamily="18" charset="-120"/>
            </a:endParaRPr>
          </a:p>
        </p:txBody>
      </p:sp>
      <p:sp>
        <p:nvSpPr>
          <p:cNvPr id="66565" name="AutoShape 4">
            <a:extLst>
              <a:ext uri="{FF2B5EF4-FFF2-40B4-BE49-F238E27FC236}">
                <a16:creationId xmlns:a16="http://schemas.microsoft.com/office/drawing/2014/main" id="{6670319B-9EE2-449B-A4F8-D8CC38F1F220}"/>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IDENTIFY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E43BF602-750B-411F-98E6-FA3F915A0F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3A698F2-0389-40FB-BB7A-15DB410DF1D8}" type="slidenum">
              <a:rPr lang="en-US" altLang="zh-TW" sz="1200">
                <a:latin typeface="Tahoma" panose="020B0604030504040204" pitchFamily="34" charset="0"/>
              </a:rPr>
              <a:pPr/>
              <a:t>67</a:t>
            </a:fld>
            <a:endParaRPr lang="en-US" altLang="zh-TW" sz="1200">
              <a:latin typeface="Tahoma" panose="020B0604030504040204" pitchFamily="34" charset="0"/>
            </a:endParaRPr>
          </a:p>
        </p:txBody>
      </p:sp>
      <p:sp>
        <p:nvSpPr>
          <p:cNvPr id="67587" name="Rectangle 2">
            <a:extLst>
              <a:ext uri="{FF2B5EF4-FFF2-40B4-BE49-F238E27FC236}">
                <a16:creationId xmlns:a16="http://schemas.microsoft.com/office/drawing/2014/main" id="{D92F213D-7488-4E97-8E89-A248AAE66FA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14.3</a:t>
            </a:r>
          </a:p>
        </p:txBody>
      </p:sp>
      <p:sp>
        <p:nvSpPr>
          <p:cNvPr id="67588" name="AutoShape 4">
            <a:extLst>
              <a:ext uri="{FF2B5EF4-FFF2-40B4-BE49-F238E27FC236}">
                <a16:creationId xmlns:a16="http://schemas.microsoft.com/office/drawing/2014/main" id="{583D1E1F-53CD-43E6-880E-E8C99C1909E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The Data</a:t>
            </a:r>
          </a:p>
        </p:txBody>
      </p:sp>
      <p:sp>
        <p:nvSpPr>
          <p:cNvPr id="67589" name="Rectangle 10">
            <a:extLst>
              <a:ext uri="{FF2B5EF4-FFF2-40B4-BE49-F238E27FC236}">
                <a16:creationId xmlns:a16="http://schemas.microsoft.com/office/drawing/2014/main" id="{3CCC48DC-A5F4-4490-99E0-660C20503324}"/>
              </a:ext>
            </a:extLst>
          </p:cNvPr>
          <p:cNvSpPr>
            <a:spLocks noChangeArrowheads="1"/>
          </p:cNvSpPr>
          <p:nvPr/>
        </p:nvSpPr>
        <p:spPr bwMode="auto">
          <a:xfrm>
            <a:off x="2286000" y="3111500"/>
            <a:ext cx="7010400" cy="30480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800">
                <a:solidFill>
                  <a:srgbClr val="0000FF"/>
                </a:solidFill>
                <a:latin typeface="Tahoma" panose="020B0604030504040204" pitchFamily="34" charset="0"/>
                <a:ea typeface="新細明體" panose="02020500000000000000" pitchFamily="18" charset="-120"/>
              </a:rPr>
              <a:t>Block</a:t>
            </a:r>
          </a:p>
        </p:txBody>
      </p:sp>
      <p:sp>
        <p:nvSpPr>
          <p:cNvPr id="67590" name="Rectangle 11">
            <a:extLst>
              <a:ext uri="{FF2B5EF4-FFF2-40B4-BE49-F238E27FC236}">
                <a16:creationId xmlns:a16="http://schemas.microsoft.com/office/drawing/2014/main" id="{DB90958D-E895-4D13-A20C-B2A16B44924D}"/>
              </a:ext>
            </a:extLst>
          </p:cNvPr>
          <p:cNvSpPr>
            <a:spLocks noChangeArrowheads="1"/>
          </p:cNvSpPr>
          <p:nvPr/>
        </p:nvSpPr>
        <p:spPr bwMode="auto">
          <a:xfrm>
            <a:off x="6934200" y="990600"/>
            <a:ext cx="914400" cy="3657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sz="1800" b="1">
                <a:solidFill>
                  <a:srgbClr val="FF0000"/>
                </a:solidFill>
                <a:latin typeface="Arial Narrow" panose="020B0606020202030204" pitchFamily="34" charset="0"/>
                <a:ea typeface="新細明體" panose="02020500000000000000" pitchFamily="18" charset="-120"/>
              </a:rPr>
              <a:t>Treatment</a:t>
            </a:r>
            <a:endParaRPr lang="en-US" altLang="zh-TW" sz="1800">
              <a:solidFill>
                <a:srgbClr val="FF0000"/>
              </a:solidFill>
              <a:latin typeface="Tahoma" panose="020B0604030504040204" pitchFamily="34" charset="0"/>
              <a:ea typeface="新細明體" panose="02020500000000000000" pitchFamily="18" charset="-120"/>
            </a:endParaRPr>
          </a:p>
        </p:txBody>
      </p:sp>
      <p:sp>
        <p:nvSpPr>
          <p:cNvPr id="67591" name="Text Box 12">
            <a:extLst>
              <a:ext uri="{FF2B5EF4-FFF2-40B4-BE49-F238E27FC236}">
                <a16:creationId xmlns:a16="http://schemas.microsoft.com/office/drawing/2014/main" id="{49E0B494-E77B-41E6-9B55-432C16C94851}"/>
              </a:ext>
            </a:extLst>
          </p:cNvPr>
          <p:cNvSpPr txBox="1">
            <a:spLocks noChangeArrowheads="1"/>
          </p:cNvSpPr>
          <p:nvPr/>
        </p:nvSpPr>
        <p:spPr bwMode="auto">
          <a:xfrm>
            <a:off x="6781800" y="5562601"/>
            <a:ext cx="3581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800">
                <a:latin typeface="Tahoma" panose="020B0604030504040204" pitchFamily="34" charset="0"/>
                <a:ea typeface="新細明體" panose="02020500000000000000" pitchFamily="18" charset="-120"/>
              </a:rPr>
              <a:t>There are</a:t>
            </a:r>
            <a:r>
              <a:rPr lang="en-US" altLang="zh-TW" sz="1800">
                <a:solidFill>
                  <a:srgbClr val="0000FF"/>
                </a:solidFill>
                <a:latin typeface="Tahoma" panose="020B0604030504040204" pitchFamily="34" charset="0"/>
                <a:ea typeface="新細明體" panose="02020500000000000000" pitchFamily="18" charset="-120"/>
              </a:rPr>
              <a:t> b = 25 blocks</a:t>
            </a:r>
            <a:r>
              <a:rPr lang="en-US" altLang="zh-TW" sz="1800">
                <a:latin typeface="Tahoma" panose="020B0604030504040204" pitchFamily="34" charset="0"/>
                <a:ea typeface="新細明體" panose="02020500000000000000" pitchFamily="18" charset="-120"/>
              </a:rPr>
              <a:t>, and</a:t>
            </a:r>
            <a:endParaRPr lang="en-US" altLang="zh-TW" sz="1800">
              <a:solidFill>
                <a:srgbClr val="0000FF"/>
              </a:solidFill>
              <a:latin typeface="Tahoma" panose="020B0604030504040204" pitchFamily="34" charset="0"/>
              <a:ea typeface="新細明體" panose="02020500000000000000" pitchFamily="18" charset="-120"/>
            </a:endParaRPr>
          </a:p>
          <a:p>
            <a:r>
              <a:rPr lang="en-US" altLang="zh-TW" sz="1800">
                <a:solidFill>
                  <a:srgbClr val="FF0000"/>
                </a:solidFill>
                <a:latin typeface="Tahoma" panose="020B0604030504040204" pitchFamily="34" charset="0"/>
                <a:ea typeface="新細明體" panose="02020500000000000000" pitchFamily="18" charset="-120"/>
              </a:rPr>
              <a:t>k = 4 treatments </a:t>
            </a:r>
            <a:r>
              <a:rPr lang="en-US" altLang="zh-TW" sz="1800">
                <a:latin typeface="Tahoma" panose="020B0604030504040204" pitchFamily="34" charset="0"/>
                <a:ea typeface="新細明體" panose="02020500000000000000" pitchFamily="18" charset="-120"/>
              </a:rPr>
              <a:t>in this example.</a:t>
            </a:r>
            <a:endParaRPr lang="en-US" altLang="zh-TW" sz="1800">
              <a:solidFill>
                <a:srgbClr val="0000FF"/>
              </a:solidFill>
              <a:latin typeface="Tahoma" panose="020B0604030504040204" pitchFamily="34" charset="0"/>
              <a:ea typeface="新細明體" panose="02020500000000000000" pitchFamily="18" charset="-120"/>
            </a:endParaRPr>
          </a:p>
        </p:txBody>
      </p:sp>
      <p:pic>
        <p:nvPicPr>
          <p:cNvPr id="67592" name="Picture 12">
            <a:extLst>
              <a:ext uri="{FF2B5EF4-FFF2-40B4-BE49-F238E27FC236}">
                <a16:creationId xmlns:a16="http://schemas.microsoft.com/office/drawing/2014/main" id="{08370A13-029B-4A45-B3E2-6ECCA7DCD1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6164" y="1295400"/>
            <a:ext cx="72850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2E00346C-2526-45AC-B8B2-69E0EE7302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A79E5DD4-5511-40A2-9023-9C32E47BFDC8}" type="slidenum">
              <a:rPr lang="en-US" altLang="zh-TW" sz="1200">
                <a:latin typeface="Tahoma" panose="020B0604030504040204" pitchFamily="34" charset="0"/>
              </a:rPr>
              <a:pPr/>
              <a:t>68</a:t>
            </a:fld>
            <a:endParaRPr lang="en-US" altLang="zh-TW" sz="1200">
              <a:latin typeface="Tahoma" panose="020B0604030504040204" pitchFamily="34" charset="0"/>
            </a:endParaRPr>
          </a:p>
        </p:txBody>
      </p:sp>
      <p:sp>
        <p:nvSpPr>
          <p:cNvPr id="68611" name="Rectangle 3">
            <a:extLst>
              <a:ext uri="{FF2B5EF4-FFF2-40B4-BE49-F238E27FC236}">
                <a16:creationId xmlns:a16="http://schemas.microsoft.com/office/drawing/2014/main" id="{7CD8D892-0B9E-4515-9879-6A4952CF13C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14.3</a:t>
            </a:r>
          </a:p>
        </p:txBody>
      </p:sp>
      <p:sp>
        <p:nvSpPr>
          <p:cNvPr id="68612" name="AutoShape 5">
            <a:extLst>
              <a:ext uri="{FF2B5EF4-FFF2-40B4-BE49-F238E27FC236}">
                <a16:creationId xmlns:a16="http://schemas.microsoft.com/office/drawing/2014/main" id="{6BC1B90E-0B9C-4B3D-A6FC-93870A3CF3F7}"/>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pic>
        <p:nvPicPr>
          <p:cNvPr id="68613" name="Picture 18">
            <a:extLst>
              <a:ext uri="{FF2B5EF4-FFF2-40B4-BE49-F238E27FC236}">
                <a16:creationId xmlns:a16="http://schemas.microsoft.com/office/drawing/2014/main" id="{6EA4F54F-431C-43C7-B2AD-A7C3647D31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838201"/>
            <a:ext cx="79248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69</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An experiment to understand measurement error, a statistics professor asks three students to measure the height of the professor, a male student, and a female student.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differences (in centimeters) between the correct dimension and the ones produced by the students are listed below.</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graphicFrame>
        <p:nvGraphicFramePr>
          <p:cNvPr id="2" name="表格 1">
            <a:extLst>
              <a:ext uri="{FF2B5EF4-FFF2-40B4-BE49-F238E27FC236}">
                <a16:creationId xmlns:a16="http://schemas.microsoft.com/office/drawing/2014/main" id="{0EC6DE4E-F287-498D-B0B0-6E80E1940432}"/>
              </a:ext>
            </a:extLst>
          </p:cNvPr>
          <p:cNvGraphicFramePr>
            <a:graphicFrameLocks noGrp="1"/>
          </p:cNvGraphicFramePr>
          <p:nvPr>
            <p:extLst>
              <p:ext uri="{D42A27DB-BD31-4B8C-83A1-F6EECF244321}">
                <p14:modId xmlns:p14="http://schemas.microsoft.com/office/powerpoint/2010/main" val="3624820342"/>
              </p:ext>
            </p:extLst>
          </p:nvPr>
        </p:nvGraphicFramePr>
        <p:xfrm>
          <a:off x="2364650" y="4191000"/>
          <a:ext cx="7704000" cy="213360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578934945"/>
                    </a:ext>
                  </a:extLst>
                </a:gridCol>
                <a:gridCol w="2088000">
                  <a:extLst>
                    <a:ext uri="{9D8B030D-6E8A-4147-A177-3AD203B41FA5}">
                      <a16:colId xmlns:a16="http://schemas.microsoft.com/office/drawing/2014/main" val="2081608498"/>
                    </a:ext>
                  </a:extLst>
                </a:gridCol>
                <a:gridCol w="2088000">
                  <a:extLst>
                    <a:ext uri="{9D8B030D-6E8A-4147-A177-3AD203B41FA5}">
                      <a16:colId xmlns:a16="http://schemas.microsoft.com/office/drawing/2014/main" val="3030707646"/>
                    </a:ext>
                  </a:extLst>
                </a:gridCol>
                <a:gridCol w="2088000">
                  <a:extLst>
                    <a:ext uri="{9D8B030D-6E8A-4147-A177-3AD203B41FA5}">
                      <a16:colId xmlns:a16="http://schemas.microsoft.com/office/drawing/2014/main" val="2770078284"/>
                    </a:ext>
                  </a:extLst>
                </a:gridCol>
              </a:tblGrid>
              <a:tr h="370840">
                <a:tc>
                  <a:txBody>
                    <a:bodyPr/>
                    <a:lstStyle/>
                    <a:p>
                      <a:pPr algn="ctr"/>
                      <a:endParaRPr lang="en-US" sz="22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2200" dirty="0">
                          <a:solidFill>
                            <a:schemeClr val="tx1"/>
                          </a:solidFill>
                        </a:rPr>
                        <a:t>Errors in Measuring Heights of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3377248"/>
                  </a:ext>
                </a:extLst>
              </a:tr>
              <a:tr h="370840">
                <a:tc>
                  <a:txBody>
                    <a:bodyPr/>
                    <a:lstStyle/>
                    <a:p>
                      <a:pPr algn="ctr"/>
                      <a:r>
                        <a:rPr lang="en-US" sz="2200" dirty="0"/>
                        <a:t>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Professor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Male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Female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3928667"/>
                  </a:ext>
                </a:extLst>
              </a:tr>
              <a:tr h="370840">
                <a:tc>
                  <a:txBody>
                    <a:bodyPr/>
                    <a:lstStyle/>
                    <a:p>
                      <a:pPr algn="ctr"/>
                      <a:r>
                        <a:rPr lang="en-US" sz="2200"/>
                        <a:t>1</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5181468"/>
                  </a:ext>
                </a:extLst>
              </a:tr>
              <a:tr h="370840">
                <a:tc>
                  <a:txBody>
                    <a:bodyPr/>
                    <a:lstStyle/>
                    <a:p>
                      <a:pPr algn="ctr"/>
                      <a:r>
                        <a:rPr lang="en-US" sz="2200"/>
                        <a:t>2</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2.6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2.4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0914937"/>
                  </a:ext>
                </a:extLst>
              </a:tr>
              <a:tr h="370840">
                <a:tc>
                  <a:txBody>
                    <a:bodyPr/>
                    <a:lstStyle/>
                    <a:p>
                      <a:pPr algn="ctr"/>
                      <a:r>
                        <a:rPr lang="en-US" sz="2200"/>
                        <a:t>3</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a:t>2.8</a:t>
                      </a:r>
                      <a:endParaRPr lang="en-US"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1731165"/>
                  </a:ext>
                </a:extLst>
              </a:tr>
            </a:tbl>
          </a:graphicData>
        </a:graphic>
      </p:graphicFrame>
    </p:spTree>
    <p:custDataLst>
      <p:tags r:id="rId1"/>
    </p:custDataLst>
    <p:extLst>
      <p:ext uri="{BB962C8B-B14F-4D97-AF65-F5344CB8AC3E}">
        <p14:creationId xmlns:p14="http://schemas.microsoft.com/office/powerpoint/2010/main" val="18910786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87A5-E7F2-2966-8759-E1694191D8EC}"/>
              </a:ext>
            </a:extLst>
          </p:cNvPr>
          <p:cNvSpPr>
            <a:spLocks noGrp="1"/>
          </p:cNvSpPr>
          <p:nvPr>
            <p:ph type="title"/>
          </p:nvPr>
        </p:nvSpPr>
        <p:spPr/>
        <p:txBody>
          <a:bodyPr/>
          <a:lstStyle/>
          <a:p>
            <a:r>
              <a:rPr lang="en-TW" dirty="0"/>
              <a:t>Proportion Inferences</a:t>
            </a:r>
          </a:p>
        </p:txBody>
      </p:sp>
      <p:sp>
        <p:nvSpPr>
          <p:cNvPr id="3" name="Content Placeholder 2">
            <a:extLst>
              <a:ext uri="{FF2B5EF4-FFF2-40B4-BE49-F238E27FC236}">
                <a16:creationId xmlns:a16="http://schemas.microsoft.com/office/drawing/2014/main" id="{F5C14F02-0BB8-455B-25A3-05127138F7A2}"/>
              </a:ext>
            </a:extLst>
          </p:cNvPr>
          <p:cNvSpPr>
            <a:spLocks noGrp="1"/>
          </p:cNvSpPr>
          <p:nvPr>
            <p:ph idx="1"/>
          </p:nvPr>
        </p:nvSpPr>
        <p:spPr/>
        <p:txBody>
          <a:bodyPr/>
          <a:lstStyle/>
          <a:p>
            <a:r>
              <a:rPr lang="en-TW" dirty="0"/>
              <a:t>Estimator:               for </a:t>
            </a:r>
            <a:r>
              <a:rPr lang="en-US" altLang="zh-TW" dirty="0">
                <a:latin typeface="Times New Roman" panose="02020603050405020304" pitchFamily="18" charset="0"/>
                <a:ea typeface="新細明體" panose="02020500000000000000" pitchFamily="18" charset="-120"/>
                <a:cs typeface="Times New Roman" panose="02020603050405020304" pitchFamily="18" charset="0"/>
              </a:rPr>
              <a:t>p</a:t>
            </a:r>
            <a:r>
              <a:rPr lang="en-US" altLang="zh-TW" baseline="-25000" dirty="0">
                <a:latin typeface="Times New Roman" panose="02020603050405020304" pitchFamily="18" charset="0"/>
                <a:ea typeface="新細明體" panose="02020500000000000000" pitchFamily="18" charset="-120"/>
                <a:cs typeface="Times New Roman" panose="02020603050405020304" pitchFamily="18" charset="0"/>
              </a:rPr>
              <a:t>1</a:t>
            </a:r>
            <a:r>
              <a:rPr lang="en-US" altLang="zh-TW" dirty="0">
                <a:latin typeface="Times New Roman" panose="02020603050405020304" pitchFamily="18" charset="0"/>
                <a:ea typeface="新細明體" panose="02020500000000000000" pitchFamily="18" charset="-120"/>
                <a:cs typeface="Times New Roman" panose="02020603050405020304" pitchFamily="18" charset="0"/>
              </a:rPr>
              <a:t>–p</a:t>
            </a:r>
            <a:r>
              <a:rPr lang="en-US" altLang="zh-TW" baseline="-25000" dirty="0">
                <a:latin typeface="Times New Roman" panose="02020603050405020304" pitchFamily="18" charset="0"/>
                <a:ea typeface="新細明體" panose="02020500000000000000" pitchFamily="18" charset="-120"/>
                <a:cs typeface="Times New Roman" panose="02020603050405020304" pitchFamily="18" charset="0"/>
              </a:rPr>
              <a:t>2</a:t>
            </a:r>
            <a:r>
              <a:rPr lang="en-TW" dirty="0">
                <a:latin typeface="Times New Roman" panose="02020603050405020304" pitchFamily="18" charset="0"/>
                <a:cs typeface="Times New Roman" panose="02020603050405020304" pitchFamily="18" charset="0"/>
              </a:rPr>
              <a:t> </a:t>
            </a:r>
          </a:p>
          <a:p>
            <a:endParaRPr lang="en-TW" dirty="0">
              <a:latin typeface="Times New Roman" panose="02020603050405020304" pitchFamily="18" charset="0"/>
              <a:cs typeface="Times New Roman" panose="02020603050405020304" pitchFamily="18" charset="0"/>
            </a:endParaRPr>
          </a:p>
          <a:p>
            <a:endParaRPr lang="en-TW" dirty="0">
              <a:latin typeface="Times New Roman" panose="02020603050405020304" pitchFamily="18" charset="0"/>
              <a:cs typeface="Times New Roman" panose="02020603050405020304" pitchFamily="18" charset="0"/>
            </a:endParaRPr>
          </a:p>
          <a:p>
            <a:endParaRPr lang="en-TW"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2F8B59-FA6C-FC3A-5D09-7D37BB990DE4}"/>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7</a:t>
            </a:fld>
            <a:endParaRPr lang="en-US" altLang="zh-TW"/>
          </a:p>
        </p:txBody>
      </p:sp>
      <p:pic>
        <p:nvPicPr>
          <p:cNvPr id="5" name="Picture 5">
            <a:extLst>
              <a:ext uri="{FF2B5EF4-FFF2-40B4-BE49-F238E27FC236}">
                <a16:creationId xmlns:a16="http://schemas.microsoft.com/office/drawing/2014/main" id="{73B28F28-8391-1263-7383-6BFDD6660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19655"/>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763CC323-9087-3201-DF3D-398201AD71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7" t="27273" r="2179" b="28788"/>
          <a:stretch/>
        </p:blipFill>
        <p:spPr bwMode="auto">
          <a:xfrm>
            <a:off x="358519" y="2197974"/>
            <a:ext cx="10165092" cy="275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09776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70</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mc:AlternateContent xmlns:mc="http://schemas.openxmlformats.org/markup-compatibility/2006" xmlns:a14="http://schemas.microsoft.com/office/drawing/2010/main">
        <mc:Choice Requires="a14">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Can we infer that there are difference in the errors between the subjects being measured?</a:t>
                </a:r>
                <a:r>
                  <a:rPr lang="zh-TW" altLang="en-US" dirty="0">
                    <a:ea typeface="新細明體" panose="02020500000000000000" pitchFamily="18" charset="-120"/>
                  </a:rPr>
                  <a:t> </a:t>
                </a:r>
                <a:r>
                  <a:rPr lang="en-US" altLang="zh-TW" dirty="0">
                    <a:ea typeface="新細明體" panose="02020500000000000000" pitchFamily="18" charset="-120"/>
                  </a:rPr>
                  <a:t>(Use </a:t>
                </a:r>
                <a14:m>
                  <m:oMath xmlns:m="http://schemas.openxmlformats.org/officeDocument/2006/math">
                    <m:r>
                      <a:rPr lang="en-US" altLang="zh-TW" b="0" i="1" smtClean="0">
                        <a:latin typeface="Cambria Math" panose="02040503050406030204" pitchFamily="18" charset="0"/>
                        <a:ea typeface="新細明體" panose="02020500000000000000" pitchFamily="18" charset="-120"/>
                      </a:rPr>
                      <m:t>𝛼</m:t>
                    </m:r>
                    <m:r>
                      <a:rPr lang="en-US" altLang="zh-TW" b="0" i="1" smtClean="0">
                        <a:latin typeface="Cambria Math" panose="02040503050406030204" pitchFamily="18" charset="0"/>
                        <a:ea typeface="新細明體" panose="02020500000000000000" pitchFamily="18" charset="-120"/>
                      </a:rPr>
                      <m:t>=0.05.</m:t>
                    </m:r>
                  </m:oMath>
                </a14:m>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hypotheses to test in this case are:</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 µ</a:t>
                </a:r>
                <a:r>
                  <a:rPr lang="en-US" altLang="zh-TW" baseline="-25000" dirty="0">
                    <a:ea typeface="新細明體" panose="02020500000000000000" pitchFamily="18" charset="-120"/>
                  </a:rPr>
                  <a:t>3</a:t>
                </a: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least two means differ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Where µ</a:t>
                </a:r>
                <a:r>
                  <a:rPr lang="en-US" altLang="zh-TW" baseline="-25000" dirty="0">
                    <a:ea typeface="新細明體" panose="02020500000000000000" pitchFamily="18" charset="-120"/>
                  </a:rPr>
                  <a:t>1</a:t>
                </a:r>
                <a:r>
                  <a:rPr lang="en-US" dirty="0"/>
                  <a:t>, </a:t>
                </a:r>
                <a:r>
                  <a:rPr lang="en-US" altLang="zh-TW" dirty="0">
                    <a:ea typeface="新細明體" panose="02020500000000000000" pitchFamily="18" charset="-120"/>
                  </a:rPr>
                  <a:t>µ</a:t>
                </a:r>
                <a:r>
                  <a:rPr lang="en-US" altLang="zh-TW" baseline="-25000" dirty="0">
                    <a:ea typeface="新細明體" panose="02020500000000000000" pitchFamily="18" charset="-120"/>
                  </a:rPr>
                  <a:t>2</a:t>
                </a:r>
                <a:r>
                  <a:rPr lang="en-US" dirty="0"/>
                  <a:t>, </a:t>
                </a:r>
                <a:r>
                  <a:rPr lang="en-US" altLang="zh-TW" dirty="0">
                    <a:ea typeface="新細明體" panose="02020500000000000000" pitchFamily="18" charset="-120"/>
                  </a:rPr>
                  <a:t>µ</a:t>
                </a:r>
                <a:r>
                  <a:rPr lang="en-US" altLang="zh-TW" baseline="-25000" dirty="0">
                    <a:ea typeface="新細明體" panose="02020500000000000000" pitchFamily="18" charset="-120"/>
                  </a:rPr>
                  <a:t>3 </a:t>
                </a:r>
                <a:r>
                  <a:rPr lang="en-US" altLang="zh-TW" dirty="0">
                    <a:ea typeface="新細明體" panose="02020500000000000000" pitchFamily="18" charset="-120"/>
                  </a:rPr>
                  <a:t>denotes the mean for e</a:t>
                </a:r>
                <a:r>
                  <a:rPr lang="en-US" dirty="0"/>
                  <a:t>rrors in measuring heights of the professor, </a:t>
                </a:r>
                <a:r>
                  <a:rPr lang="en-US" altLang="zh-TW" dirty="0">
                    <a:ea typeface="新細明體" panose="02020500000000000000" pitchFamily="18" charset="-120"/>
                  </a:rPr>
                  <a:t>the male student, and the female student, respectively.</a:t>
                </a:r>
              </a:p>
            </p:txBody>
          </p:sp>
        </mc:Choice>
        <mc:Fallback xmlns="">
          <p:sp>
            <p:nvSpPr>
              <p:cNvPr id="66564" name="Rectangle 3">
                <a:extLst>
                  <a:ext uri="{FF2B5EF4-FFF2-40B4-BE49-F238E27FC236}">
                    <a16:creationId xmlns:a16="http://schemas.microsoft.com/office/drawing/2014/main" id="{3B91A017-6DCD-4137-A2DF-6B34DA3BDB90}"/>
                  </a:ext>
                </a:extLst>
              </p:cNvPr>
              <p:cNvSpPr>
                <a:spLocks noGrp="1" noRot="1" noChangeAspect="1" noMove="1" noResize="1" noEditPoints="1" noAdjustHandles="1" noChangeArrowheads="1" noChangeShapeType="1" noTextEdit="1"/>
              </p:cNvSpPr>
              <p:nvPr>
                <p:ph type="body" idx="1"/>
              </p:nvPr>
            </p:nvSpPr>
            <p:spPr>
              <a:blipFill>
                <a:blip r:embed="rId3"/>
                <a:stretch>
                  <a:fillRect l="-1438" t="-1111" b="-122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5936165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71</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mc:AlternateContent xmlns:mc="http://schemas.openxmlformats.org/markup-compatibility/2006" xmlns:a14="http://schemas.microsoft.com/office/drawing/2010/main">
        <mc:Choice Requires="a14">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Test statistics for the randomized block experiment:</a:t>
                </a:r>
              </a:p>
              <a:p>
                <a:pPr marL="0" indent="0" eaLnBrk="1" hangingPunct="1">
                  <a:buNone/>
                </a:pPr>
                <a:endParaRPr lang="en-US" altLang="zh-TW" dirty="0">
                  <a:ea typeface="新細明體" panose="02020500000000000000" pitchFamily="18" charset="-120"/>
                </a:endParaRPr>
              </a:p>
              <a:p>
                <a:pPr marL="0" indent="0" eaLnBrk="1" hangingPunct="1">
                  <a:buNone/>
                </a:pPr>
                <a14:m>
                  <m:oMath xmlns:m="http://schemas.openxmlformats.org/officeDocument/2006/math">
                    <m:r>
                      <a:rPr lang="en-US" altLang="zh-TW" b="0" i="1" smtClean="0">
                        <a:latin typeface="Cambria Math" panose="02040503050406030204" pitchFamily="18" charset="0"/>
                        <a:ea typeface="新細明體" panose="02020500000000000000" pitchFamily="18" charset="-120"/>
                      </a:rPr>
                      <m:t>𝐹</m:t>
                    </m:r>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𝑀𝑆𝑇</m:t>
                        </m:r>
                      </m:num>
                      <m:den>
                        <m:r>
                          <a:rPr lang="en-US" altLang="zh-TW" b="0" i="1" smtClean="0">
                            <a:latin typeface="Cambria Math" panose="02040503050406030204" pitchFamily="18" charset="0"/>
                            <a:ea typeface="新細明體" panose="02020500000000000000" pitchFamily="18" charset="-120"/>
                          </a:rPr>
                          <m:t>𝑀𝑆𝐸</m:t>
                        </m:r>
                      </m:den>
                    </m:f>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0.27</m:t>
                        </m:r>
                      </m:num>
                      <m:den>
                        <m:r>
                          <a:rPr lang="en-US" altLang="zh-TW" b="0" i="1" smtClean="0">
                            <a:latin typeface="Cambria Math" panose="02040503050406030204" pitchFamily="18" charset="0"/>
                            <a:ea typeface="新細明體" panose="02020500000000000000" pitchFamily="18" charset="-120"/>
                          </a:rPr>
                          <m:t>0.07</m:t>
                        </m:r>
                      </m:den>
                    </m:f>
                    <m:r>
                      <a:rPr lang="en-US" altLang="zh-TW" b="0" i="1" smtClean="0">
                        <a:latin typeface="Cambria Math" panose="02040503050406030204" pitchFamily="18" charset="0"/>
                        <a:ea typeface="新細明體" panose="02020500000000000000" pitchFamily="18" charset="-120"/>
                      </a:rPr>
                      <m:t>=3.95</m:t>
                    </m:r>
                  </m:oMath>
                </a14:m>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MST and MSE are calculated as:</a:t>
                </a:r>
              </a:p>
              <a:p>
                <a:pPr marL="0" indent="0" eaLnBrk="1" hangingPunct="1">
                  <a:buNone/>
                </a:pPr>
                <a:endParaRPr lang="en-US" altLang="zh-TW" dirty="0">
                  <a:ea typeface="新細明體" panose="02020500000000000000" pitchFamily="18" charset="-120"/>
                </a:endParaRPr>
              </a:p>
              <a:p>
                <a:pPr marL="0" indent="0" eaLnBrk="1" hangingPunct="1">
                  <a:buNone/>
                </a:pPr>
                <a14:m>
                  <m:oMath xmlns:m="http://schemas.openxmlformats.org/officeDocument/2006/math">
                    <m:r>
                      <a:rPr lang="en-US" altLang="zh-TW" b="0" i="1" smtClean="0">
                        <a:latin typeface="Cambria Math" panose="02040503050406030204" pitchFamily="18" charset="0"/>
                        <a:ea typeface="新細明體" panose="02020500000000000000" pitchFamily="18" charset="-120"/>
                      </a:rPr>
                      <m:t>𝑀𝑆𝑇</m:t>
                    </m:r>
                    <m:r>
                      <a:rPr lang="en-US" altLang="zh-TW" i="1">
                        <a:latin typeface="Cambria Math" panose="02040503050406030204" pitchFamily="18" charset="0"/>
                        <a:ea typeface="新細明體" panose="02020500000000000000" pitchFamily="18" charset="-120"/>
                      </a:rPr>
                      <m:t>=</m:t>
                    </m:r>
                    <m:f>
                      <m:fPr>
                        <m:ctrlPr>
                          <a:rPr lang="en-US" altLang="zh-TW" i="1">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𝑆𝑆𝑇</m:t>
                        </m:r>
                      </m:num>
                      <m:den>
                        <m:r>
                          <a:rPr lang="en-US" altLang="zh-TW" b="0" i="1" smtClean="0">
                            <a:latin typeface="Cambria Math" panose="02040503050406030204" pitchFamily="18" charset="0"/>
                            <a:ea typeface="新細明體" panose="02020500000000000000" pitchFamily="18" charset="-120"/>
                          </a:rPr>
                          <m:t>𝑘</m:t>
                        </m:r>
                        <m:r>
                          <a:rPr lang="en-US" altLang="zh-TW" b="0" i="1" smtClean="0">
                            <a:latin typeface="Cambria Math" panose="02040503050406030204" pitchFamily="18" charset="0"/>
                            <a:ea typeface="新細明體" panose="02020500000000000000" pitchFamily="18" charset="-120"/>
                          </a:rPr>
                          <m:t>−1</m:t>
                        </m:r>
                      </m:den>
                    </m:f>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0.54</m:t>
                        </m:r>
                      </m:num>
                      <m:den>
                        <m:r>
                          <a:rPr lang="en-US" altLang="zh-TW" b="0" i="1" smtClean="0">
                            <a:latin typeface="Cambria Math" panose="02040503050406030204" pitchFamily="18" charset="0"/>
                            <a:ea typeface="新細明體" panose="02020500000000000000" pitchFamily="18" charset="-120"/>
                          </a:rPr>
                          <m:t>3−1</m:t>
                        </m:r>
                      </m:den>
                    </m:f>
                    <m:r>
                      <a:rPr lang="en-US" altLang="zh-TW" b="0" i="1" smtClean="0">
                        <a:latin typeface="Cambria Math" panose="02040503050406030204" pitchFamily="18" charset="0"/>
                        <a:ea typeface="新細明體" panose="02020500000000000000" pitchFamily="18" charset="-120"/>
                      </a:rPr>
                      <m:t>=0.27</m:t>
                    </m:r>
                  </m:oMath>
                </a14:m>
                <a:r>
                  <a:rPr lang="en-US" altLang="zh-TW" dirty="0">
                    <a:ea typeface="新細明體" panose="02020500000000000000" pitchFamily="18" charset="-120"/>
                  </a:rPr>
                  <a:t> </a:t>
                </a:r>
              </a:p>
              <a:p>
                <a:pPr marL="0" indent="0" eaLnBrk="1" hangingPunct="1">
                  <a:buNone/>
                </a:pPr>
                <a14:m>
                  <m:oMath xmlns:m="http://schemas.openxmlformats.org/officeDocument/2006/math">
                    <m:r>
                      <a:rPr lang="en-US" altLang="zh-TW" i="1">
                        <a:latin typeface="Cambria Math" panose="02040503050406030204" pitchFamily="18" charset="0"/>
                        <a:ea typeface="新細明體" panose="02020500000000000000" pitchFamily="18" charset="-120"/>
                      </a:rPr>
                      <m:t>𝑀𝑆</m:t>
                    </m:r>
                    <m:r>
                      <a:rPr lang="en-US" altLang="zh-TW" b="0" i="1" smtClean="0">
                        <a:latin typeface="Cambria Math" panose="02040503050406030204" pitchFamily="18" charset="0"/>
                        <a:ea typeface="新細明體" panose="02020500000000000000" pitchFamily="18" charset="-120"/>
                      </a:rPr>
                      <m:t>𝐸</m:t>
                    </m:r>
                    <m:r>
                      <a:rPr lang="en-US" altLang="zh-TW" i="1">
                        <a:latin typeface="Cambria Math" panose="02040503050406030204" pitchFamily="18" charset="0"/>
                        <a:ea typeface="新細明體" panose="02020500000000000000" pitchFamily="18" charset="-120"/>
                      </a:rPr>
                      <m:t>=</m:t>
                    </m:r>
                    <m:f>
                      <m:fPr>
                        <m:ctrlPr>
                          <a:rPr lang="en-US" altLang="zh-TW" i="1">
                            <a:latin typeface="Cambria Math" panose="02040503050406030204" pitchFamily="18" charset="0"/>
                            <a:ea typeface="新細明體" panose="02020500000000000000" pitchFamily="18" charset="-120"/>
                          </a:rPr>
                        </m:ctrlPr>
                      </m:fPr>
                      <m:num>
                        <m:r>
                          <a:rPr lang="en-US" altLang="zh-TW" i="1">
                            <a:latin typeface="Cambria Math" panose="02040503050406030204" pitchFamily="18" charset="0"/>
                            <a:ea typeface="新細明體" panose="02020500000000000000" pitchFamily="18" charset="-120"/>
                          </a:rPr>
                          <m:t>𝑆𝑆</m:t>
                        </m:r>
                        <m:r>
                          <a:rPr lang="en-US" altLang="zh-TW" b="0" i="1" smtClean="0">
                            <a:latin typeface="Cambria Math" panose="02040503050406030204" pitchFamily="18" charset="0"/>
                            <a:ea typeface="新細明體" panose="02020500000000000000" pitchFamily="18" charset="-120"/>
                          </a:rPr>
                          <m:t>𝐸</m:t>
                        </m:r>
                      </m:num>
                      <m:den>
                        <m:r>
                          <a:rPr lang="en-US" altLang="zh-TW" b="0" i="1" smtClean="0">
                            <a:latin typeface="Cambria Math" panose="02040503050406030204" pitchFamily="18" charset="0"/>
                            <a:ea typeface="新細明體" panose="02020500000000000000" pitchFamily="18" charset="-120"/>
                          </a:rPr>
                          <m:t>𝑛</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𝑘</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𝑏</m:t>
                        </m:r>
                        <m:r>
                          <a:rPr lang="en-US" altLang="zh-TW" b="0" i="1" smtClean="0">
                            <a:latin typeface="Cambria Math" panose="02040503050406030204" pitchFamily="18" charset="0"/>
                            <a:ea typeface="新細明體" panose="02020500000000000000" pitchFamily="18" charset="-120"/>
                          </a:rPr>
                          <m:t>+1</m:t>
                        </m:r>
                      </m:den>
                    </m:f>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0.27</m:t>
                        </m:r>
                      </m:num>
                      <m:den>
                        <m:r>
                          <a:rPr lang="en-US" altLang="zh-TW" b="0" i="1" smtClean="0">
                            <a:latin typeface="Cambria Math" panose="02040503050406030204" pitchFamily="18" charset="0"/>
                            <a:ea typeface="新細明體" panose="02020500000000000000" pitchFamily="18" charset="-120"/>
                          </a:rPr>
                          <m:t>9−3−3+1</m:t>
                        </m:r>
                      </m:den>
                    </m:f>
                    <m:r>
                      <a:rPr lang="en-US" altLang="zh-TW" b="0" i="1" smtClean="0">
                        <a:latin typeface="Cambria Math" panose="02040503050406030204" pitchFamily="18" charset="0"/>
                        <a:ea typeface="新細明體" panose="02020500000000000000" pitchFamily="18" charset="-120"/>
                      </a:rPr>
                      <m:t>=0.07</m:t>
                    </m:r>
                  </m:oMath>
                </a14:m>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p:txBody>
          </p:sp>
        </mc:Choice>
        <mc:Fallback xmlns="">
          <p:sp>
            <p:nvSpPr>
              <p:cNvPr id="66564" name="Rectangle 3">
                <a:extLst>
                  <a:ext uri="{FF2B5EF4-FFF2-40B4-BE49-F238E27FC236}">
                    <a16:creationId xmlns:a16="http://schemas.microsoft.com/office/drawing/2014/main" id="{3B91A017-6DCD-4137-A2DF-6B34DA3BDB90}"/>
                  </a:ext>
                </a:extLst>
              </p:cNvPr>
              <p:cNvSpPr>
                <a:spLocks noGrp="1" noRot="1" noChangeAspect="1" noMove="1" noResize="1" noEditPoints="1" noAdjustHandles="1" noChangeArrowheads="1" noChangeShapeType="1" noTextEdit="1"/>
              </p:cNvSpPr>
              <p:nvPr>
                <p:ph type="body" idx="1"/>
              </p:nvPr>
            </p:nvSpPr>
            <p:spPr>
              <a:blipFill>
                <a:blip r:embed="rId3"/>
                <a:stretch>
                  <a:fillRect l="-1438" t="-111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1681246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72</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mc:AlternateContent xmlns:mc="http://schemas.openxmlformats.org/markup-compatibility/2006" xmlns:a14="http://schemas.microsoft.com/office/drawing/2010/main">
        <mc:Choice Requires="a14">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Inside,</a:t>
                </a:r>
              </a:p>
              <a:p>
                <a:pPr marL="0" indent="0" eaLnBrk="1" hangingPunct="1">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𝑆𝑆𝑇</m:t>
                    </m:r>
                    <m:r>
                      <a:rPr lang="en-US" altLang="zh-TW" sz="2400" i="1">
                        <a:latin typeface="Cambria Math" panose="02040503050406030204" pitchFamily="18" charset="0"/>
                        <a:ea typeface="新細明體" panose="02020500000000000000" pitchFamily="18" charset="-120"/>
                      </a:rPr>
                      <m:t>   =</m:t>
                    </m:r>
                    <m:r>
                      <m:rPr>
                        <m:sty m:val="p"/>
                      </m:rPr>
                      <a:rPr lang="en-US" altLang="zh-TW" sz="2400">
                        <a:latin typeface="Cambria Math" panose="02040503050406030204" pitchFamily="18" charset="0"/>
                        <a:ea typeface="新細明體" panose="02020500000000000000" pitchFamily="18" charset="-120"/>
                      </a:rPr>
                      <m:t>Σ</m:t>
                    </m:r>
                    <m:r>
                      <a:rPr lang="en-US" altLang="zh-TW" sz="2400" i="1">
                        <a:latin typeface="Cambria Math" panose="02040503050406030204" pitchFamily="18" charset="0"/>
                        <a:ea typeface="新細明體" panose="02020500000000000000" pitchFamily="18" charset="-120"/>
                      </a:rPr>
                      <m:t>𝑏</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sSub>
                              <m:sSubPr>
                                <m:ctrlPr>
                                  <a:rPr lang="en-US" altLang="zh-TW" sz="2400" i="1">
                                    <a:latin typeface="Cambria Math" panose="02040503050406030204" pitchFamily="18" charset="0"/>
                                    <a:ea typeface="新細明體" panose="02020500000000000000" pitchFamily="18" charset="-120"/>
                                  </a:rPr>
                                </m:ctrlPr>
                              </m:sSubPr>
                              <m:e>
                                <m:d>
                                  <m:dPr>
                                    <m:begChr m:val="["/>
                                    <m:endChr m:val="]"/>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𝑇</m:t>
                                    </m:r>
                                  </m:e>
                                </m:d>
                              </m:e>
                              <m:sub>
                                <m:r>
                                  <a:rPr lang="en-US" altLang="zh-TW" sz="2400" i="1">
                                    <a:latin typeface="Cambria Math" panose="02040503050406030204" pitchFamily="18" charset="0"/>
                                    <a:ea typeface="新細明體" panose="02020500000000000000" pitchFamily="18" charset="-120"/>
                                  </a:rPr>
                                  <m:t>𝑗</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acc>
                                  <m:accPr>
                                    <m:chr m:val="̅"/>
                                    <m:ctrlPr>
                                      <a:rPr lang="en-US" altLang="zh-TW" sz="2400" i="1" dirty="0">
                                        <a:latin typeface="Cambria Math" panose="02040503050406030204" pitchFamily="18" charset="0"/>
                                        <a:ea typeface="新細明體" panose="02020500000000000000" pitchFamily="18" charset="-120"/>
                                      </a:rPr>
                                    </m:ctrlPr>
                                  </m:accPr>
                                  <m:e>
                                    <m:r>
                                      <a:rPr lang="en-US" altLang="zh-TW" sz="2400" i="1" dirty="0">
                                        <a:latin typeface="Cambria Math" panose="02040503050406030204" pitchFamily="18" charset="0"/>
                                        <a:ea typeface="新細明體" panose="02020500000000000000" pitchFamily="18" charset="-120"/>
                                      </a:rPr>
                                      <m:t>𝑥</m:t>
                                    </m:r>
                                  </m:e>
                                </m:acc>
                              </m:e>
                            </m:acc>
                            <m:r>
                              <a:rPr lang="en-US" altLang="zh-TW" sz="2400" i="1">
                                <a:latin typeface="Cambria Math" panose="02040503050406030204" pitchFamily="18" charset="0"/>
                                <a:ea typeface="新細明體" panose="02020500000000000000" pitchFamily="18" charset="-120"/>
                              </a:rPr>
                              <m:t> </m:t>
                            </m:r>
                          </m:e>
                        </m:d>
                      </m:e>
                      <m:sup>
                        <m:r>
                          <a:rPr lang="en-US" altLang="zh-TW" sz="2400" i="1">
                            <a:latin typeface="Cambria Math" panose="02040503050406030204" pitchFamily="18" charset="0"/>
                            <a:ea typeface="新細明體" panose="02020500000000000000" pitchFamily="18" charset="-120"/>
                          </a:rPr>
                          <m:t>2</m:t>
                        </m:r>
                      </m:sup>
                    </m:sSup>
                  </m:oMath>
                </a14:m>
                <a:r>
                  <a:rPr lang="en-US" altLang="zh-TW" sz="2400" i="1" dirty="0">
                    <a:latin typeface="Cambria Math" panose="02040503050406030204" pitchFamily="18" charset="0"/>
                    <a:ea typeface="新細明體" panose="02020500000000000000" pitchFamily="18" charset="-120"/>
                  </a:rPr>
                  <a:t> </a:t>
                </a:r>
              </a:p>
              <a:p>
                <a:pPr marL="0" indent="0" eaLnBrk="1" hangingPunct="1">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            =3</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2.4−2.1</m:t>
                            </m:r>
                          </m:e>
                        </m:d>
                      </m:e>
                      <m:sup>
                        <m:r>
                          <a:rPr lang="en-US" altLang="zh-TW" sz="2400" i="1">
                            <a:latin typeface="Cambria Math" panose="02040503050406030204" pitchFamily="18" charset="0"/>
                            <a:ea typeface="新細明體" panose="02020500000000000000" pitchFamily="18" charset="-120"/>
                          </a:rPr>
                          <m:t>2</m:t>
                        </m:r>
                      </m:sup>
                    </m:sSup>
                    <m:r>
                      <a:rPr lang="en-US" altLang="zh-TW" sz="2400">
                        <a:latin typeface="Cambria Math" panose="02040503050406030204" pitchFamily="18" charset="0"/>
                        <a:ea typeface="新細明體" panose="02020500000000000000" pitchFamily="18" charset="-120"/>
                      </a:rPr>
                      <m:t>+</m:t>
                    </m:r>
                  </m:oMath>
                </a14:m>
                <a:r>
                  <a:rPr lang="en-US" altLang="zh-TW" sz="2400" dirty="0">
                    <a:ea typeface="新細明體" panose="02020500000000000000" pitchFamily="18" charset="-120"/>
                  </a:rPr>
                  <a:t> </a:t>
                </a:r>
                <a14:m>
                  <m:oMath xmlns:m="http://schemas.openxmlformats.org/officeDocument/2006/math">
                    <m:r>
                      <a:rPr lang="en-US" altLang="zh-TW" sz="2400" i="1">
                        <a:latin typeface="Cambria Math" panose="02040503050406030204" pitchFamily="18" charset="0"/>
                        <a:ea typeface="新細明體" panose="02020500000000000000" pitchFamily="18" charset="-120"/>
                      </a:rPr>
                      <m:t>3</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2.1−2.1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+3</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1.8−2.1</m:t>
                            </m:r>
                          </m:e>
                        </m:d>
                      </m:e>
                      <m:sup>
                        <m:r>
                          <a:rPr lang="en-US" altLang="zh-TW" sz="2400" i="1">
                            <a:latin typeface="Cambria Math" panose="02040503050406030204" pitchFamily="18" charset="0"/>
                            <a:ea typeface="新細明體" panose="02020500000000000000" pitchFamily="18" charset="-120"/>
                          </a:rPr>
                          <m:t>2</m:t>
                        </m:r>
                      </m:sup>
                    </m:sSup>
                  </m:oMath>
                </a14:m>
                <a:r>
                  <a:rPr lang="en-US" altLang="zh-TW" sz="2400" dirty="0">
                    <a:ea typeface="新細明體" panose="02020500000000000000" pitchFamily="18" charset="-120"/>
                  </a:rPr>
                  <a:t> = 0.54</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a:t>
                </a:r>
              </a:p>
              <a:p>
                <a:pPr marL="0" indent="0" eaLnBrk="1" hangingPunct="1">
                  <a:buNone/>
                </a:pPr>
                <a14:m>
                  <m:oMath xmlns:m="http://schemas.openxmlformats.org/officeDocument/2006/math">
                    <m:r>
                      <a:rPr lang="en-US" altLang="zh-TW" sz="2400" i="1">
                        <a:latin typeface="Cambria Math" panose="02040503050406030204" pitchFamily="18" charset="0"/>
                        <a:ea typeface="新細明體" panose="02020500000000000000" pitchFamily="18" charset="-120"/>
                      </a:rPr>
                      <m:t>𝑆𝑆𝐸</m:t>
                    </m:r>
                    <m:r>
                      <a:rPr lang="en-US" altLang="zh-TW" sz="2400" i="1">
                        <a:latin typeface="Cambria Math" panose="02040503050406030204" pitchFamily="18" charset="0"/>
                        <a:ea typeface="新細明體" panose="02020500000000000000" pitchFamily="18" charset="-120"/>
                      </a:rPr>
                      <m:t>     =</m:t>
                    </m:r>
                    <m:r>
                      <m:rPr>
                        <m:sty m:val="p"/>
                      </m:rPr>
                      <a:rPr lang="en-US" altLang="zh-TW" sz="2400">
                        <a:latin typeface="Cambria Math" panose="02040503050406030204" pitchFamily="18" charset="0"/>
                        <a:ea typeface="新細明體" panose="02020500000000000000" pitchFamily="18" charset="-120"/>
                      </a:rPr>
                      <m:t>ΣΣ</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sSub>
                              <m:sSubPr>
                                <m:ctrlPr>
                                  <a:rPr lang="en-US" altLang="zh-TW" sz="2400" i="1">
                                    <a:latin typeface="Cambria Math" panose="02040503050406030204" pitchFamily="18" charset="0"/>
                                    <a:ea typeface="新細明體" panose="02020500000000000000" pitchFamily="18" charset="-120"/>
                                  </a:rPr>
                                </m:ctrlPr>
                              </m:sSubPr>
                              <m:e>
                                <m:r>
                                  <a:rPr lang="en-US" altLang="zh-TW" sz="2400" i="1">
                                    <a:latin typeface="Cambria Math" panose="02040503050406030204" pitchFamily="18" charset="0"/>
                                    <a:ea typeface="新細明體" panose="02020500000000000000" pitchFamily="18" charset="-120"/>
                                  </a:rPr>
                                  <m:t>𝑥</m:t>
                                </m:r>
                              </m:e>
                              <m:sub>
                                <m:r>
                                  <a:rPr lang="en-US" altLang="zh-TW" sz="2400" i="1">
                                    <a:latin typeface="Cambria Math" panose="02040503050406030204" pitchFamily="18" charset="0"/>
                                    <a:ea typeface="新細明體" panose="02020500000000000000" pitchFamily="18" charset="-120"/>
                                  </a:rPr>
                                  <m:t>𝑖𝑗</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sSub>
                              <m:sSubPr>
                                <m:ctrlPr>
                                  <a:rPr lang="en-US" altLang="zh-TW" sz="2400" i="1">
                                    <a:latin typeface="Cambria Math" panose="02040503050406030204" pitchFamily="18" charset="0"/>
                                    <a:ea typeface="新細明體" panose="02020500000000000000" pitchFamily="18" charset="-120"/>
                                  </a:rPr>
                                </m:ctrlPr>
                              </m:sSubPr>
                              <m:e>
                                <m:d>
                                  <m:dPr>
                                    <m:begChr m:val="["/>
                                    <m:endChr m:val="]"/>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𝑇</m:t>
                                    </m:r>
                                  </m:e>
                                </m:d>
                              </m:e>
                              <m:sub>
                                <m:r>
                                  <a:rPr lang="en-US" altLang="zh-TW" sz="2400" i="1">
                                    <a:latin typeface="Cambria Math" panose="02040503050406030204" pitchFamily="18" charset="0"/>
                                    <a:ea typeface="新細明體" panose="02020500000000000000" pitchFamily="18" charset="-120"/>
                                  </a:rPr>
                                  <m:t>𝑗</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r>
                                  <a:rPr lang="en-US" altLang="zh-TW" sz="2400" i="1">
                                    <a:latin typeface="Cambria Math" panose="02040503050406030204" pitchFamily="18" charset="0"/>
                                    <a:ea typeface="新細明體" panose="02020500000000000000" pitchFamily="18" charset="-120"/>
                                  </a:rPr>
                                  <m:t>𝑥</m:t>
                                </m:r>
                              </m:e>
                            </m:acc>
                            <m:sSub>
                              <m:sSubPr>
                                <m:ctrlPr>
                                  <a:rPr lang="en-US" altLang="zh-TW" sz="2400" i="1">
                                    <a:latin typeface="Cambria Math" panose="02040503050406030204" pitchFamily="18" charset="0"/>
                                    <a:ea typeface="新細明體" panose="02020500000000000000" pitchFamily="18" charset="-120"/>
                                  </a:rPr>
                                </m:ctrlPr>
                              </m:sSubPr>
                              <m:e>
                                <m:d>
                                  <m:dPr>
                                    <m:begChr m:val="["/>
                                    <m:endChr m:val="]"/>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𝐵</m:t>
                                    </m:r>
                                  </m:e>
                                </m:d>
                              </m:e>
                              <m:sub>
                                <m:r>
                                  <a:rPr lang="en-US" altLang="zh-TW" sz="2400" i="1">
                                    <a:latin typeface="Cambria Math" panose="02040503050406030204" pitchFamily="18" charset="0"/>
                                    <a:ea typeface="新細明體" panose="02020500000000000000" pitchFamily="18" charset="-120"/>
                                  </a:rPr>
                                  <m:t>𝑖</m:t>
                                </m:r>
                              </m:sub>
                            </m:sSub>
                            <m:r>
                              <a:rPr lang="en-US" altLang="zh-TW" sz="2400" i="1">
                                <a:latin typeface="Cambria Math" panose="02040503050406030204" pitchFamily="18" charset="0"/>
                                <a:ea typeface="新細明體" panose="02020500000000000000" pitchFamily="18" charset="-120"/>
                              </a:rPr>
                              <m:t>+</m:t>
                            </m:r>
                            <m:acc>
                              <m:accPr>
                                <m:chr m:val="̅"/>
                                <m:ctrlPr>
                                  <a:rPr lang="en-US" altLang="zh-TW" sz="2400" i="1">
                                    <a:latin typeface="Cambria Math" panose="02040503050406030204" pitchFamily="18" charset="0"/>
                                    <a:ea typeface="新細明體" panose="02020500000000000000" pitchFamily="18" charset="-120"/>
                                  </a:rPr>
                                </m:ctrlPr>
                              </m:accPr>
                              <m:e>
                                <m:acc>
                                  <m:accPr>
                                    <m:chr m:val="̅"/>
                                    <m:ctrlPr>
                                      <a:rPr lang="en-US" altLang="zh-TW" sz="2400" i="1" dirty="0">
                                        <a:latin typeface="Cambria Math" panose="02040503050406030204" pitchFamily="18" charset="0"/>
                                        <a:ea typeface="新細明體" panose="02020500000000000000" pitchFamily="18" charset="-120"/>
                                      </a:rPr>
                                    </m:ctrlPr>
                                  </m:accPr>
                                  <m:e>
                                    <m:r>
                                      <a:rPr lang="en-US" altLang="zh-TW" sz="2400" i="1" dirty="0">
                                        <a:latin typeface="Cambria Math" panose="02040503050406030204" pitchFamily="18" charset="0"/>
                                        <a:ea typeface="新細明體" panose="02020500000000000000" pitchFamily="18" charset="-120"/>
                                      </a:rPr>
                                      <m:t>𝑥</m:t>
                                    </m:r>
                                  </m:e>
                                </m:acc>
                              </m:e>
                            </m:acc>
                            <m:r>
                              <a:rPr lang="en-US" altLang="zh-TW" sz="2400" i="1">
                                <a:latin typeface="Cambria Math" panose="02040503050406030204" pitchFamily="18" charset="0"/>
                                <a:ea typeface="新細明體" panose="02020500000000000000" pitchFamily="18" charset="-120"/>
                              </a:rPr>
                              <m:t> </m:t>
                            </m:r>
                          </m:e>
                        </m:d>
                      </m:e>
                      <m:sup>
                        <m:r>
                          <a:rPr lang="en-US" altLang="zh-TW" sz="2400" i="1">
                            <a:latin typeface="Cambria Math" panose="02040503050406030204" pitchFamily="18" charset="0"/>
                            <a:ea typeface="新細明體" panose="02020500000000000000" pitchFamily="18" charset="-120"/>
                          </a:rPr>
                          <m:t>2</m:t>
                        </m:r>
                      </m:sup>
                    </m:sSup>
                  </m:oMath>
                </a14:m>
                <a:r>
                  <a:rPr lang="en-US" altLang="zh-TW" dirty="0">
                    <a:ea typeface="新細明體" panose="02020500000000000000" pitchFamily="18" charset="-120"/>
                  </a:rPr>
                  <a:t> </a:t>
                </a:r>
              </a:p>
              <a:p>
                <a:pPr marL="0" indent="0" eaLnBrk="1" hangingPunct="1">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1.4−2.4−1.4+2.1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3−2.4−2.7+2.1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2.8−2.4−2.3+2.1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1.5−2.1−1.4+2.1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2.6−2.1−2.7+2.1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2.2−2.1−2.3+2.1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1.3−1.8−1.4+2.1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2.4−1.8−2.7+2.1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m:t>
                      </m:r>
                      <m:sSup>
                        <m:sSupPr>
                          <m:ctrlPr>
                            <a:rPr lang="en-US" altLang="zh-TW" sz="2400" i="1">
                              <a:latin typeface="Cambria Math" panose="02040503050406030204" pitchFamily="18" charset="0"/>
                              <a:ea typeface="新細明體" panose="02020500000000000000" pitchFamily="18" charset="-120"/>
                            </a:rPr>
                          </m:ctrlPr>
                        </m:sSupPr>
                        <m:e>
                          <m:d>
                            <m:dPr>
                              <m:ctrlPr>
                                <a:rPr lang="en-US" altLang="zh-TW" sz="2400" i="1">
                                  <a:latin typeface="Cambria Math" panose="02040503050406030204" pitchFamily="18" charset="0"/>
                                  <a:ea typeface="新細明體" panose="02020500000000000000" pitchFamily="18" charset="-120"/>
                                </a:rPr>
                              </m:ctrlPr>
                            </m:dPr>
                            <m:e>
                              <m:r>
                                <a:rPr lang="en-US" altLang="zh-TW" sz="2400" i="1">
                                  <a:latin typeface="Cambria Math" panose="02040503050406030204" pitchFamily="18" charset="0"/>
                                  <a:ea typeface="新細明體" panose="02020500000000000000" pitchFamily="18" charset="-120"/>
                                </a:rPr>
                                <m:t>1.7−2.8−2.3+2.1</m:t>
                              </m:r>
                            </m:e>
                          </m:d>
                        </m:e>
                        <m:sup>
                          <m:r>
                            <a:rPr lang="en-US" altLang="zh-TW" sz="2400" i="1">
                              <a:latin typeface="Cambria Math" panose="02040503050406030204" pitchFamily="18" charset="0"/>
                              <a:ea typeface="新細明體" panose="02020500000000000000" pitchFamily="18" charset="-120"/>
                            </a:rPr>
                            <m:t>2</m:t>
                          </m:r>
                        </m:sup>
                      </m:sSup>
                      <m:r>
                        <a:rPr lang="en-US" altLang="zh-TW" sz="2400" i="1">
                          <a:latin typeface="Cambria Math" panose="02040503050406030204" pitchFamily="18" charset="0"/>
                          <a:ea typeface="新細明體" panose="02020500000000000000" pitchFamily="18" charset="-120"/>
                        </a:rPr>
                        <m:t>=0.27</m:t>
                      </m:r>
                    </m:oMath>
                  </m:oMathPara>
                </a14:m>
                <a:endParaRPr lang="en-US" altLang="zh-TW" sz="2400" i="1" dirty="0">
                  <a:latin typeface="Cambria Math" panose="02040503050406030204" pitchFamily="18" charset="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mc:Choice>
        <mc:Fallback xmlns="">
          <p:sp>
            <p:nvSpPr>
              <p:cNvPr id="66564" name="Rectangle 3">
                <a:extLst>
                  <a:ext uri="{FF2B5EF4-FFF2-40B4-BE49-F238E27FC236}">
                    <a16:creationId xmlns:a16="http://schemas.microsoft.com/office/drawing/2014/main" id="{3B91A017-6DCD-4137-A2DF-6B34DA3BDB90}"/>
                  </a:ext>
                </a:extLst>
              </p:cNvPr>
              <p:cNvSpPr>
                <a:spLocks noGrp="1" noRot="1" noChangeAspect="1" noMove="1" noResize="1" noEditPoints="1" noAdjustHandles="1" noChangeArrowheads="1" noChangeShapeType="1" noTextEdit="1"/>
              </p:cNvSpPr>
              <p:nvPr>
                <p:ph type="body" idx="1"/>
              </p:nvPr>
            </p:nvSpPr>
            <p:spPr>
              <a:blipFill>
                <a:blip r:embed="rId3"/>
                <a:stretch>
                  <a:fillRect l="-1438" t="-111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434243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73</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mc:AlternateContent xmlns:mc="http://schemas.openxmlformats.org/markup-compatibility/2006" xmlns:a14="http://schemas.microsoft.com/office/drawing/2010/main">
        <mc:Choice Requires="a14">
          <p:sp>
            <p:nvSpPr>
              <p:cNvPr id="66564" name="Rectangle 3">
                <a:extLst>
                  <a:ext uri="{FF2B5EF4-FFF2-40B4-BE49-F238E27FC236}">
                    <a16:creationId xmlns:a16="http://schemas.microsoft.com/office/drawing/2014/main" id="{3B91A017-6DCD-4137-A2DF-6B34DA3BDB9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rejection region is:</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新細明體" panose="02020500000000000000" pitchFamily="18" charset="-120"/>
                        </a:rPr>
                        <m:t>𝐹</m:t>
                      </m:r>
                      <m:r>
                        <a:rPr lang="en-US" altLang="zh-TW" b="0" i="1" smtClean="0">
                          <a:latin typeface="Cambria Math" panose="02040503050406030204" pitchFamily="18" charset="0"/>
                          <a:ea typeface="新細明體" panose="02020500000000000000" pitchFamily="18" charset="-120"/>
                        </a:rPr>
                        <m:t>&gt;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𝐹</m:t>
                          </m:r>
                        </m:e>
                        <m:sub>
                          <m:r>
                            <a:rPr lang="en-US" altLang="zh-TW" b="0" i="1" smtClean="0">
                              <a:latin typeface="Cambria Math" panose="02040503050406030204" pitchFamily="18" charset="0"/>
                              <a:ea typeface="新細明體" panose="02020500000000000000" pitchFamily="18" charset="-120"/>
                            </a:rPr>
                            <m:t>𝛼</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𝑘</m:t>
                          </m:r>
                          <m:r>
                            <a:rPr lang="en-US" altLang="zh-TW" b="0" i="1" smtClean="0">
                              <a:latin typeface="Cambria Math" panose="02040503050406030204" pitchFamily="18" charset="0"/>
                              <a:ea typeface="新細明體" panose="02020500000000000000" pitchFamily="18" charset="-120"/>
                            </a:rPr>
                            <m:t>−1,</m:t>
                          </m:r>
                          <m:r>
                            <a:rPr lang="en-US" altLang="zh-TW" b="0" i="1" smtClean="0">
                              <a:latin typeface="Cambria Math" panose="02040503050406030204" pitchFamily="18" charset="0"/>
                              <a:ea typeface="新細明體" panose="02020500000000000000" pitchFamily="18" charset="-120"/>
                            </a:rPr>
                            <m:t>𝑛</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𝑘</m:t>
                          </m:r>
                          <m:r>
                            <a:rPr lang="en-US" altLang="zh-TW" b="0" i="1" smtClean="0">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𝑏</m:t>
                          </m:r>
                          <m:r>
                            <a:rPr lang="en-US" altLang="zh-TW" b="0" i="1" smtClean="0">
                              <a:latin typeface="Cambria Math" panose="02040503050406030204" pitchFamily="18" charset="0"/>
                              <a:ea typeface="新細明體" panose="02020500000000000000" pitchFamily="18" charset="-120"/>
                            </a:rPr>
                            <m:t>+1</m:t>
                          </m:r>
                        </m:sub>
                      </m:sSub>
                      <m:r>
                        <a:rPr lang="en-US" altLang="zh-TW" b="0" i="1" smtClean="0">
                          <a:latin typeface="Cambria Math" panose="02040503050406030204" pitchFamily="18" charset="0"/>
                          <a:ea typeface="新細明體" panose="02020500000000000000" pitchFamily="18" charset="-120"/>
                        </a:rPr>
                        <m: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𝐹</m:t>
                          </m:r>
                        </m:e>
                        <m:sub>
                          <m:r>
                            <a:rPr lang="en-US" altLang="zh-TW" b="0" i="1" smtClean="0">
                              <a:latin typeface="Cambria Math" panose="02040503050406030204" pitchFamily="18" charset="0"/>
                              <a:ea typeface="新細明體" panose="02020500000000000000" pitchFamily="18" charset="-120"/>
                            </a:rPr>
                            <m:t>0.05,2,4</m:t>
                          </m:r>
                        </m:sub>
                      </m:sSub>
                      <m:r>
                        <a:rPr lang="en-US" altLang="zh-TW" b="0" i="1" smtClean="0">
                          <a:latin typeface="Cambria Math" panose="02040503050406030204" pitchFamily="18" charset="0"/>
                          <a:ea typeface="新細明體" panose="02020500000000000000" pitchFamily="18" charset="-120"/>
                        </a:rPr>
                        <m:t>=6.9</m:t>
                      </m:r>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Therefore, we do not reject our null hypothesis and may conclude that there are not differences in the errors between the subjects being measured.</a:t>
                </a:r>
              </a:p>
            </p:txBody>
          </p:sp>
        </mc:Choice>
        <mc:Fallback xmlns="">
          <p:sp>
            <p:nvSpPr>
              <p:cNvPr id="66564" name="Rectangle 3">
                <a:extLst>
                  <a:ext uri="{FF2B5EF4-FFF2-40B4-BE49-F238E27FC236}">
                    <a16:creationId xmlns:a16="http://schemas.microsoft.com/office/drawing/2014/main" id="{3B91A017-6DCD-4137-A2DF-6B34DA3BDB90}"/>
                  </a:ext>
                </a:extLst>
              </p:cNvPr>
              <p:cNvSpPr>
                <a:spLocks noGrp="1" noRot="1" noChangeAspect="1" noMove="1" noResize="1" noEditPoints="1" noAdjustHandles="1" noChangeArrowheads="1" noChangeShapeType="1" noTextEdit="1"/>
              </p:cNvSpPr>
              <p:nvPr>
                <p:ph type="body" idx="1"/>
              </p:nvPr>
            </p:nvSpPr>
            <p:spPr>
              <a:blipFill>
                <a:blip r:embed="rId3"/>
                <a:stretch>
                  <a:fillRect l="-1438" t="-1111" r="-6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02287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id="{01976B90-522E-4A75-9328-5E829D6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E85C54B-454A-4849-A804-04C92F4330B4}" type="slidenum">
              <a:rPr lang="en-US" altLang="zh-TW" sz="1200">
                <a:latin typeface="Tahoma" panose="020B0604030504040204" pitchFamily="34" charset="0"/>
              </a:rPr>
              <a:pPr/>
              <a:t>74</a:t>
            </a:fld>
            <a:endParaRPr lang="en-US" altLang="zh-TW" sz="1200">
              <a:latin typeface="Tahoma" panose="020B0604030504040204" pitchFamily="34" charset="0"/>
            </a:endParaRPr>
          </a:p>
        </p:txBody>
      </p:sp>
      <p:sp>
        <p:nvSpPr>
          <p:cNvPr id="66563" name="Rectangle 2">
            <a:extLst>
              <a:ext uri="{FF2B5EF4-FFF2-40B4-BE49-F238E27FC236}">
                <a16:creationId xmlns:a16="http://schemas.microsoft.com/office/drawing/2014/main" id="{CACE56D3-BADC-401F-ADE0-1B2DE9959D6C}"/>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14-B</a:t>
            </a:r>
          </a:p>
        </p:txBody>
      </p:sp>
      <p:pic>
        <p:nvPicPr>
          <p:cNvPr id="4" name="圖片 3">
            <a:extLst>
              <a:ext uri="{FF2B5EF4-FFF2-40B4-BE49-F238E27FC236}">
                <a16:creationId xmlns:a16="http://schemas.microsoft.com/office/drawing/2014/main" id="{0DB93D1E-8C8A-433A-937B-6CF4397D9D30}"/>
              </a:ext>
            </a:extLst>
          </p:cNvPr>
          <p:cNvPicPr>
            <a:picLocks noChangeAspect="1"/>
          </p:cNvPicPr>
          <p:nvPr/>
        </p:nvPicPr>
        <p:blipFill>
          <a:blip r:embed="rId3"/>
          <a:stretch>
            <a:fillRect/>
          </a:stretch>
        </p:blipFill>
        <p:spPr>
          <a:xfrm>
            <a:off x="2209801" y="1048940"/>
            <a:ext cx="7330409" cy="5123260"/>
          </a:xfrm>
          <a:prstGeom prst="rect">
            <a:avLst/>
          </a:prstGeom>
        </p:spPr>
      </p:pic>
    </p:spTree>
    <p:custDataLst>
      <p:tags r:id="rId1"/>
    </p:custDataLst>
    <p:extLst>
      <p:ext uri="{BB962C8B-B14F-4D97-AF65-F5344CB8AC3E}">
        <p14:creationId xmlns:p14="http://schemas.microsoft.com/office/powerpoint/2010/main" val="23702282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30D49B66-5BB9-49D8-891B-15CB6C6ABB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551CF4C-7CC9-4770-8F71-F29C5DB9D590}" type="slidenum">
              <a:rPr lang="en-US" altLang="zh-TW" sz="1200">
                <a:latin typeface="Tahoma" panose="020B0604030504040204" pitchFamily="34" charset="0"/>
              </a:rPr>
              <a:pPr/>
              <a:t>75</a:t>
            </a:fld>
            <a:endParaRPr lang="en-US" altLang="zh-TW" sz="1200">
              <a:latin typeface="Tahoma" panose="020B0604030504040204" pitchFamily="34" charset="0"/>
            </a:endParaRPr>
          </a:p>
        </p:txBody>
      </p:sp>
      <p:sp>
        <p:nvSpPr>
          <p:cNvPr id="69635" name="Rectangle 2">
            <a:extLst>
              <a:ext uri="{FF2B5EF4-FFF2-40B4-BE49-F238E27FC236}">
                <a16:creationId xmlns:a16="http://schemas.microsoft.com/office/drawing/2014/main" id="{A185BCAC-EABC-4502-8B3C-71917327198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Checking the Required Conditions</a:t>
            </a:r>
          </a:p>
        </p:txBody>
      </p:sp>
      <p:sp>
        <p:nvSpPr>
          <p:cNvPr id="69636" name="Text Box 5">
            <a:extLst>
              <a:ext uri="{FF2B5EF4-FFF2-40B4-BE49-F238E27FC236}">
                <a16:creationId xmlns:a16="http://schemas.microsoft.com/office/drawing/2014/main" id="{9BEAFF7F-6E7B-48F7-8CF3-975125463FF1}"/>
              </a:ext>
            </a:extLst>
          </p:cNvPr>
          <p:cNvSpPr txBox="1">
            <a:spLocks noChangeArrowheads="1"/>
          </p:cNvSpPr>
          <p:nvPr/>
        </p:nvSpPr>
        <p:spPr bwMode="auto">
          <a:xfrm>
            <a:off x="1752600" y="1066800"/>
            <a:ext cx="8686800" cy="784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2800">
                <a:ea typeface="新細明體" panose="02020500000000000000" pitchFamily="18" charset="-120"/>
              </a:rPr>
              <a:t>The F-test of the randomized block design of the analysis of variance has the same requirements as the independent samples design. </a:t>
            </a:r>
          </a:p>
          <a:p>
            <a:endParaRPr lang="en-US" altLang="zh-TW" sz="2800">
              <a:ea typeface="新細明體" panose="02020500000000000000" pitchFamily="18" charset="-120"/>
            </a:endParaRPr>
          </a:p>
          <a:p>
            <a:r>
              <a:rPr lang="en-US" altLang="zh-TW" sz="2800">
                <a:ea typeface="新細明體" panose="02020500000000000000" pitchFamily="18" charset="-120"/>
              </a:rPr>
              <a:t>That is, the random variable must be normally distributed and the population variances must be equal. </a:t>
            </a:r>
          </a:p>
          <a:p>
            <a:endParaRPr lang="en-US" altLang="zh-TW" sz="2800">
              <a:ea typeface="新細明體" panose="02020500000000000000" pitchFamily="18" charset="-120"/>
            </a:endParaRPr>
          </a:p>
          <a:p>
            <a:r>
              <a:rPr lang="en-US" altLang="zh-TW" sz="2800">
                <a:ea typeface="新細明體" panose="02020500000000000000" pitchFamily="18" charset="-120"/>
              </a:rPr>
              <a:t>The histograms (not shown) appear to support the validity of our results; the reductions appear to be normal. </a:t>
            </a:r>
          </a:p>
          <a:p>
            <a:endParaRPr lang="en-US" altLang="zh-TW" sz="2800">
              <a:ea typeface="新細明體" panose="02020500000000000000" pitchFamily="18" charset="-120"/>
            </a:endParaRPr>
          </a:p>
          <a:p>
            <a:r>
              <a:rPr lang="en-US" altLang="zh-TW" sz="2800">
                <a:ea typeface="新細明體" panose="02020500000000000000" pitchFamily="18" charset="-120"/>
              </a:rPr>
              <a:t>The equality of variances requirement also appears to be met. </a:t>
            </a: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a:extLst>
              <a:ext uri="{FF2B5EF4-FFF2-40B4-BE49-F238E27FC236}">
                <a16:creationId xmlns:a16="http://schemas.microsoft.com/office/drawing/2014/main" id="{D70EB7D8-3821-42C1-B4B4-691626606B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109A9C6-A6F4-4470-9D16-6C0CB79D09EF}" type="slidenum">
              <a:rPr lang="en-US" altLang="zh-TW" sz="1200">
                <a:latin typeface="Tahoma" panose="020B0604030504040204" pitchFamily="34" charset="0"/>
              </a:rPr>
              <a:pPr/>
              <a:t>76</a:t>
            </a:fld>
            <a:endParaRPr lang="en-US" altLang="zh-TW" sz="1200">
              <a:latin typeface="Tahoma" panose="020B0604030504040204" pitchFamily="34" charset="0"/>
            </a:endParaRPr>
          </a:p>
        </p:txBody>
      </p:sp>
      <p:sp>
        <p:nvSpPr>
          <p:cNvPr id="70659" name="Rectangle 2">
            <a:extLst>
              <a:ext uri="{FF2B5EF4-FFF2-40B4-BE49-F238E27FC236}">
                <a16:creationId xmlns:a16="http://schemas.microsoft.com/office/drawing/2014/main" id="{05517DFF-1B99-4247-B84D-1517BB77071C}"/>
              </a:ext>
            </a:extLst>
          </p:cNvPr>
          <p:cNvSpPr>
            <a:spLocks noGrp="1" noChangeArrowheads="1"/>
          </p:cNvSpPr>
          <p:nvPr>
            <p:ph type="title"/>
          </p:nvPr>
        </p:nvSpPr>
        <p:spPr>
          <a:xfrm>
            <a:off x="1524000" y="152400"/>
            <a:ext cx="8991600" cy="609600"/>
          </a:xfrm>
        </p:spPr>
        <p:txBody>
          <a:bodyPr/>
          <a:lstStyle/>
          <a:p>
            <a:pPr eaLnBrk="1" hangingPunct="1"/>
            <a:r>
              <a:rPr lang="en-US" altLang="zh-TW" sz="2800">
                <a:ea typeface="新細明體" panose="02020500000000000000" pitchFamily="18" charset="-120"/>
              </a:rPr>
              <a:t>Developing an Understanding of Statistical Concepts</a:t>
            </a:r>
          </a:p>
        </p:txBody>
      </p:sp>
      <p:sp>
        <p:nvSpPr>
          <p:cNvPr id="70660" name="Text Box 3">
            <a:extLst>
              <a:ext uri="{FF2B5EF4-FFF2-40B4-BE49-F238E27FC236}">
                <a16:creationId xmlns:a16="http://schemas.microsoft.com/office/drawing/2014/main" id="{3169B930-432E-4E48-8673-98BFEA06EAA8}"/>
              </a:ext>
            </a:extLst>
          </p:cNvPr>
          <p:cNvSpPr txBox="1">
            <a:spLocks noChangeArrowheads="1"/>
          </p:cNvSpPr>
          <p:nvPr/>
        </p:nvSpPr>
        <p:spPr bwMode="auto">
          <a:xfrm>
            <a:off x="1752600" y="1066800"/>
            <a:ext cx="8686800" cy="858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2800">
                <a:ea typeface="新細明體" panose="02020500000000000000" pitchFamily="18" charset="-120"/>
              </a:rPr>
              <a:t>As we explained previously, the randomized block experiment is an extension of the matched pairs experiment discussed in Section 13.3. </a:t>
            </a:r>
          </a:p>
          <a:p>
            <a:endParaRPr lang="en-US" altLang="zh-TW" sz="2800">
              <a:ea typeface="新細明體" panose="02020500000000000000" pitchFamily="18" charset="-120"/>
            </a:endParaRPr>
          </a:p>
          <a:p>
            <a:r>
              <a:rPr lang="en-US" altLang="zh-TW" sz="2800">
                <a:ea typeface="新細明體" panose="02020500000000000000" pitchFamily="18" charset="-120"/>
              </a:rPr>
              <a:t>In the matched pairs experiment, we simply remove the effect of the variation caused by differences between the experimental units. </a:t>
            </a:r>
          </a:p>
          <a:p>
            <a:endParaRPr lang="en-US" altLang="zh-TW" sz="2800">
              <a:ea typeface="新細明體" panose="02020500000000000000" pitchFamily="18" charset="-120"/>
            </a:endParaRPr>
          </a:p>
          <a:p>
            <a:r>
              <a:rPr lang="en-US" altLang="zh-TW" sz="2800">
                <a:ea typeface="新細明體" panose="02020500000000000000" pitchFamily="18" charset="-120"/>
              </a:rPr>
              <a:t>The effect of this removal is seen in the decrease in the value of the standard error (compared to the standard error in the test statistic produced from independent samples) and the increase in the value of the t-statistic. </a:t>
            </a: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4F1CC4DA-A805-4611-9434-860E890559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56BCA326-4C7C-4482-847B-D7056FBAF544}" type="slidenum">
              <a:rPr lang="en-US" altLang="zh-TW" sz="1200">
                <a:latin typeface="Tahoma" panose="020B0604030504040204" pitchFamily="34" charset="0"/>
              </a:rPr>
              <a:pPr/>
              <a:t>77</a:t>
            </a:fld>
            <a:endParaRPr lang="en-US" altLang="zh-TW" sz="1200">
              <a:latin typeface="Tahoma" panose="020B0604030504040204" pitchFamily="34" charset="0"/>
            </a:endParaRPr>
          </a:p>
        </p:txBody>
      </p:sp>
      <p:sp>
        <p:nvSpPr>
          <p:cNvPr id="71683" name="Rectangle 2">
            <a:extLst>
              <a:ext uri="{FF2B5EF4-FFF2-40B4-BE49-F238E27FC236}">
                <a16:creationId xmlns:a16="http://schemas.microsoft.com/office/drawing/2014/main" id="{4D283395-7FB9-4EFB-9A29-43BD2F5B458D}"/>
              </a:ext>
            </a:extLst>
          </p:cNvPr>
          <p:cNvSpPr>
            <a:spLocks noGrp="1" noChangeArrowheads="1"/>
          </p:cNvSpPr>
          <p:nvPr>
            <p:ph type="title"/>
          </p:nvPr>
        </p:nvSpPr>
        <p:spPr>
          <a:xfrm>
            <a:off x="1524000" y="152400"/>
            <a:ext cx="8991600" cy="609600"/>
          </a:xfrm>
        </p:spPr>
        <p:txBody>
          <a:bodyPr/>
          <a:lstStyle/>
          <a:p>
            <a:pPr eaLnBrk="1" hangingPunct="1"/>
            <a:r>
              <a:rPr lang="en-US" altLang="zh-TW" sz="2800">
                <a:ea typeface="新細明體" panose="02020500000000000000" pitchFamily="18" charset="-120"/>
              </a:rPr>
              <a:t>Developing an Understanding of Statistical Concepts</a:t>
            </a:r>
          </a:p>
        </p:txBody>
      </p:sp>
      <p:sp>
        <p:nvSpPr>
          <p:cNvPr id="71684" name="Text Box 3">
            <a:extLst>
              <a:ext uri="{FF2B5EF4-FFF2-40B4-BE49-F238E27FC236}">
                <a16:creationId xmlns:a16="http://schemas.microsoft.com/office/drawing/2014/main" id="{86F39243-DFCE-4E55-B1E3-6375BF831D30}"/>
              </a:ext>
            </a:extLst>
          </p:cNvPr>
          <p:cNvSpPr txBox="1">
            <a:spLocks noChangeArrowheads="1"/>
          </p:cNvSpPr>
          <p:nvPr/>
        </p:nvSpPr>
        <p:spPr bwMode="auto">
          <a:xfrm>
            <a:off x="1752600" y="1066801"/>
            <a:ext cx="8686800" cy="809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2800">
                <a:ea typeface="新細明體" panose="02020500000000000000" pitchFamily="18" charset="-120"/>
              </a:rPr>
              <a:t>In the randomized block experiment of the analysis of variance, we actually measure the variation between the blocks by computing SSB. </a:t>
            </a:r>
          </a:p>
          <a:p>
            <a:endParaRPr lang="en-US" altLang="zh-TW" sz="2800">
              <a:ea typeface="新細明體" panose="02020500000000000000" pitchFamily="18" charset="-120"/>
            </a:endParaRPr>
          </a:p>
          <a:p>
            <a:r>
              <a:rPr lang="en-US" altLang="zh-TW" sz="2800">
                <a:ea typeface="新細明體" panose="02020500000000000000" pitchFamily="18" charset="-120"/>
              </a:rPr>
              <a:t>The sum of squares for error is reduced by SSB, making it easier to detect differences between the treatments. </a:t>
            </a:r>
          </a:p>
          <a:p>
            <a:endParaRPr lang="en-US" altLang="zh-TW" sz="2800">
              <a:ea typeface="新細明體" panose="02020500000000000000" pitchFamily="18" charset="-120"/>
            </a:endParaRPr>
          </a:p>
          <a:p>
            <a:r>
              <a:rPr lang="en-US" altLang="zh-TW" sz="2800">
                <a:ea typeface="新細明體" panose="02020500000000000000" pitchFamily="18" charset="-120"/>
              </a:rPr>
              <a:t>Additionally, we can test to determine whether the blocks differ--a procedure we were unable to perform in the matched pairs experiment.</a:t>
            </a: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15E4A3DC-9369-4514-95D2-F25BE068C5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389031CA-E153-4A95-9FAF-5B0CBF63A488}" type="slidenum">
              <a:rPr lang="en-US" altLang="zh-TW" sz="1200">
                <a:latin typeface="Tahoma" panose="020B0604030504040204" pitchFamily="34" charset="0"/>
              </a:rPr>
              <a:pPr/>
              <a:t>78</a:t>
            </a:fld>
            <a:endParaRPr lang="en-US" altLang="zh-TW" sz="1200">
              <a:latin typeface="Tahoma" panose="020B0604030504040204" pitchFamily="34" charset="0"/>
            </a:endParaRPr>
          </a:p>
        </p:txBody>
      </p:sp>
      <p:sp>
        <p:nvSpPr>
          <p:cNvPr id="72707" name="Rectangle 2">
            <a:extLst>
              <a:ext uri="{FF2B5EF4-FFF2-40B4-BE49-F238E27FC236}">
                <a16:creationId xmlns:a16="http://schemas.microsoft.com/office/drawing/2014/main" id="{AE12FA62-3667-45C2-82F1-0E50B367641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a:t>
            </a:r>
          </a:p>
        </p:txBody>
      </p:sp>
      <p:sp>
        <p:nvSpPr>
          <p:cNvPr id="72708" name="Rectangle 3">
            <a:extLst>
              <a:ext uri="{FF2B5EF4-FFF2-40B4-BE49-F238E27FC236}">
                <a16:creationId xmlns:a16="http://schemas.microsoft.com/office/drawing/2014/main" id="{F3E52F03-8A61-482B-AA7E-A67F496F7B73}"/>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Randomized Block of the Analysis of Variance:</a:t>
            </a:r>
          </a:p>
        </p:txBody>
      </p:sp>
      <p:pic>
        <p:nvPicPr>
          <p:cNvPr id="72709" name="Picture 4">
            <a:extLst>
              <a:ext uri="{FF2B5EF4-FFF2-40B4-BE49-F238E27FC236}">
                <a16:creationId xmlns:a16="http://schemas.microsoft.com/office/drawing/2014/main" id="{7519F675-568A-4FBD-8F67-3E089B6C4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1371600"/>
            <a:ext cx="68961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009E1E7F-7BDC-4735-82A0-4F621C5F15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A564DF3-2BF4-45BA-9742-99E8288DDE92}" type="slidenum">
              <a:rPr lang="en-US" altLang="zh-TW" sz="1200">
                <a:latin typeface="Tahoma" panose="020B0604030504040204" pitchFamily="34" charset="0"/>
              </a:rPr>
              <a:pPr/>
              <a:t>79</a:t>
            </a:fld>
            <a:endParaRPr lang="en-US" altLang="zh-TW" sz="1200">
              <a:latin typeface="Tahoma" panose="020B0604030504040204" pitchFamily="34" charset="0"/>
            </a:endParaRPr>
          </a:p>
        </p:txBody>
      </p:sp>
      <p:sp>
        <p:nvSpPr>
          <p:cNvPr id="73731" name="Rectangle 2">
            <a:extLst>
              <a:ext uri="{FF2B5EF4-FFF2-40B4-BE49-F238E27FC236}">
                <a16:creationId xmlns:a16="http://schemas.microsoft.com/office/drawing/2014/main" id="{611C591E-9131-41C4-A268-57D2BC8ACA9A}"/>
              </a:ext>
            </a:extLst>
          </p:cNvPr>
          <p:cNvSpPr>
            <a:spLocks noGrp="1" noChangeArrowheads="1"/>
          </p:cNvSpPr>
          <p:nvPr>
            <p:ph type="title"/>
          </p:nvPr>
        </p:nvSpPr>
        <p:spPr/>
        <p:txBody>
          <a:bodyPr/>
          <a:lstStyle/>
          <a:p>
            <a:r>
              <a:rPr lang="en-US" altLang="zh-TW">
                <a:ea typeface="新細明體" panose="02020500000000000000" pitchFamily="18" charset="-120"/>
              </a:rPr>
              <a:t>Two-Factor Analysis of Variance…</a:t>
            </a:r>
          </a:p>
        </p:txBody>
      </p:sp>
      <p:sp>
        <p:nvSpPr>
          <p:cNvPr id="73732" name="Rectangle 5">
            <a:extLst>
              <a:ext uri="{FF2B5EF4-FFF2-40B4-BE49-F238E27FC236}">
                <a16:creationId xmlns:a16="http://schemas.microsoft.com/office/drawing/2014/main" id="{ACFD4BBF-B271-4CCC-A544-CC143CE5DEB6}"/>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In Section 14.1, we addressed problems where the data were </a:t>
            </a:r>
          </a:p>
          <a:p>
            <a:pPr>
              <a:buFontTx/>
              <a:buNone/>
            </a:pPr>
            <a:r>
              <a:rPr lang="en-US" altLang="zh-TW">
                <a:ea typeface="新細明體" panose="02020500000000000000" pitchFamily="18" charset="-120"/>
              </a:rPr>
              <a:t>generated from single-factor experiments.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In Example 14.1, the treatments were the four age categories. </a:t>
            </a:r>
          </a:p>
          <a:p>
            <a:pPr>
              <a:buFontTx/>
              <a:buNone/>
            </a:pPr>
            <a:r>
              <a:rPr lang="en-US" altLang="zh-TW">
                <a:ea typeface="新細明體" panose="02020500000000000000" pitchFamily="18" charset="-120"/>
              </a:rPr>
              <a:t>Thus, there were four levels of a single factor. In this </a:t>
            </a:r>
          </a:p>
          <a:p>
            <a:pPr>
              <a:buFontTx/>
              <a:buNone/>
            </a:pPr>
            <a:r>
              <a:rPr lang="en-US" altLang="zh-TW">
                <a:ea typeface="新細明體" panose="02020500000000000000" pitchFamily="18" charset="-120"/>
              </a:rPr>
              <a:t>section, we address the problem where the experiment </a:t>
            </a:r>
          </a:p>
          <a:p>
            <a:pPr>
              <a:buFontTx/>
              <a:buNone/>
            </a:pPr>
            <a:r>
              <a:rPr lang="en-US" altLang="zh-TW">
                <a:ea typeface="新細明體" panose="02020500000000000000" pitchFamily="18" charset="-120"/>
              </a:rPr>
              <a:t>features two factors.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The general term for such data-gathering procedures is </a:t>
            </a:r>
          </a:p>
          <a:p>
            <a:pPr>
              <a:buFontTx/>
              <a:buNone/>
            </a:pPr>
            <a:r>
              <a:rPr lang="en-US" altLang="zh-TW" b="1">
                <a:ea typeface="新細明體" panose="02020500000000000000" pitchFamily="18" charset="-120"/>
              </a:rPr>
              <a:t>factorial experiment</a:t>
            </a:r>
            <a:r>
              <a:rPr lang="en-US" altLang="zh-TW">
                <a:ea typeface="新細明體" panose="02020500000000000000" pitchFamily="18" charset="-120"/>
              </a:rPr>
              <a:t>. </a:t>
            </a:r>
          </a:p>
          <a:p>
            <a:pPr>
              <a:buFontTx/>
              <a:buNone/>
            </a:pPr>
            <a:r>
              <a:rPr lang="en-US" altLang="zh-TW">
                <a:ea typeface="新細明體" panose="02020500000000000000" pitchFamily="18" charset="-120"/>
              </a:rPr>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47E88E51-22B3-490E-82E7-89FE5DB039AC}"/>
              </a:ext>
            </a:extLst>
          </p:cNvPr>
          <p:cNvSpPr>
            <a:spLocks noGrp="1"/>
          </p:cNvSpPr>
          <p:nvPr>
            <p:ph type="sldNum" sz="quarter" idx="12"/>
          </p:nvPr>
        </p:nvSpPr>
        <p:spPr/>
        <p:txBody>
          <a:bodyPr/>
          <a:lstStyle/>
          <a:p>
            <a:pPr>
              <a:defRPr/>
            </a:pPr>
            <a:r>
              <a:rPr lang="en-US">
                <a:latin typeface="+mj-lt"/>
                <a:ea typeface="+mn-ea"/>
              </a:rPr>
              <a:t>14.2</a:t>
            </a:r>
          </a:p>
        </p:txBody>
      </p:sp>
      <p:sp>
        <p:nvSpPr>
          <p:cNvPr id="7171" name="Rectangle 2">
            <a:extLst>
              <a:ext uri="{FF2B5EF4-FFF2-40B4-BE49-F238E27FC236}">
                <a16:creationId xmlns:a16="http://schemas.microsoft.com/office/drawing/2014/main" id="{6229B5AE-0363-41A1-A4A3-1CC81441CD8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Analysis of Variance</a:t>
            </a:r>
          </a:p>
        </p:txBody>
      </p:sp>
      <p:sp>
        <p:nvSpPr>
          <p:cNvPr id="7172" name="Rectangle 3">
            <a:extLst>
              <a:ext uri="{FF2B5EF4-FFF2-40B4-BE49-F238E27FC236}">
                <a16:creationId xmlns:a16="http://schemas.microsoft.com/office/drawing/2014/main" id="{00687826-DCE6-4E62-A8EE-ABA749B344FC}"/>
              </a:ext>
            </a:extLst>
          </p:cNvPr>
          <p:cNvSpPr>
            <a:spLocks noGrp="1" noChangeArrowheads="1"/>
          </p:cNvSpPr>
          <p:nvPr>
            <p:ph type="body" idx="1"/>
          </p:nvPr>
        </p:nvSpPr>
        <p:spPr/>
        <p:txBody>
          <a:bodyPr/>
          <a:lstStyle/>
          <a:p>
            <a:pPr marL="0" indent="0" eaLnBrk="1" hangingPunct="1">
              <a:buNone/>
            </a:pPr>
            <a:r>
              <a:rPr lang="en-US" altLang="zh-TW" b="1" i="1" dirty="0">
                <a:ea typeface="新細明體" panose="02020500000000000000" pitchFamily="18" charset="-120"/>
              </a:rPr>
              <a:t>Analysis of variance</a:t>
            </a:r>
            <a:r>
              <a:rPr lang="en-US" altLang="zh-TW" dirty="0">
                <a:ea typeface="新細明體" panose="02020500000000000000" pitchFamily="18" charset="-120"/>
              </a:rPr>
              <a:t> is a technique that allows us to compare </a:t>
            </a:r>
            <a:r>
              <a:rPr lang="en-US" altLang="zh-TW" b="1" i="1" u="sng" dirty="0">
                <a:solidFill>
                  <a:srgbClr val="0000FF"/>
                </a:solidFill>
                <a:ea typeface="新細明體" panose="02020500000000000000" pitchFamily="18" charset="-120"/>
              </a:rPr>
              <a:t>two or more</a:t>
            </a:r>
            <a:r>
              <a:rPr lang="en-US" altLang="zh-TW" dirty="0">
                <a:ea typeface="新細明體" panose="02020500000000000000" pitchFamily="18" charset="-120"/>
              </a:rPr>
              <a:t> populations of </a:t>
            </a:r>
            <a:r>
              <a:rPr lang="en-US" altLang="zh-TW" u="sng" dirty="0">
                <a:ea typeface="新細明體" panose="02020500000000000000" pitchFamily="18" charset="-120"/>
              </a:rPr>
              <a:t>interval</a:t>
            </a:r>
            <a:r>
              <a:rPr lang="en-US" altLang="zh-TW" dirty="0">
                <a:ea typeface="新細明體" panose="02020500000000000000" pitchFamily="18" charset="-120"/>
              </a:rPr>
              <a:t> data.</a:t>
            </a:r>
          </a:p>
          <a:p>
            <a:pPr marL="0" indent="0" eaLnBrk="1" hangingPunct="1">
              <a:buNone/>
            </a:pPr>
            <a:r>
              <a:rPr lang="en-US" altLang="zh-TW" dirty="0">
                <a:ea typeface="新細明體" panose="02020500000000000000" pitchFamily="18" charset="-120"/>
              </a:rPr>
              <a:t>-an extension of two population inference in ch.13, where the population # can be </a:t>
            </a:r>
            <a:r>
              <a:rPr lang="en-US" altLang="zh-TW" u="sng" dirty="0">
                <a:ea typeface="新細明體" panose="02020500000000000000" pitchFamily="18" charset="-120"/>
              </a:rPr>
              <a:t>more than 2</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Analysis of variance is:</a:t>
            </a:r>
          </a:p>
          <a:p>
            <a:pPr marL="0" indent="0" eaLnBrk="1" hangingPunct="1">
              <a:buNone/>
            </a:pP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an extremely powerful and widely used procedure.</a:t>
            </a:r>
          </a:p>
          <a:p>
            <a:pPr marL="0" indent="0" eaLnBrk="1" hangingPunct="1">
              <a:buNone/>
            </a:pP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a procedure determining whether </a:t>
            </a:r>
            <a:r>
              <a:rPr lang="en-US" altLang="zh-TW" b="1" i="1" u="sng" dirty="0">
                <a:ea typeface="新細明體" panose="02020500000000000000" pitchFamily="18" charset="-120"/>
              </a:rPr>
              <a:t>differences exist</a:t>
            </a:r>
            <a:r>
              <a:rPr lang="en-US" altLang="zh-TW" u="sng" dirty="0">
                <a:ea typeface="新細明體" panose="02020500000000000000" pitchFamily="18" charset="-120"/>
              </a:rPr>
              <a:t> between </a:t>
            </a:r>
            <a:r>
              <a:rPr lang="en-US" altLang="zh-TW" b="1" i="1" u="sng" dirty="0">
                <a:solidFill>
                  <a:srgbClr val="0000FF"/>
                </a:solidFill>
                <a:ea typeface="新細明體" panose="02020500000000000000" pitchFamily="18" charset="-120"/>
              </a:rPr>
              <a:t>population means</a:t>
            </a:r>
            <a:r>
              <a:rPr lang="en-US" altLang="zh-TW" u="sng" dirty="0">
                <a:ea typeface="新細明體" panose="02020500000000000000" pitchFamily="18" charset="-120"/>
              </a:rPr>
              <a:t>.</a:t>
            </a:r>
          </a:p>
          <a:p>
            <a:pPr marL="0" indent="0" eaLnBrk="1" hangingPunct="1">
              <a:buNone/>
            </a:pPr>
            <a:r>
              <a:rPr lang="en-US" altLang="zh-TW" dirty="0">
                <a:ea typeface="新細明體" panose="02020500000000000000" pitchFamily="18" charset="-120"/>
                <a:sym typeface="Wingdings" panose="05000000000000000000" pitchFamily="2" charset="2"/>
              </a:rPr>
              <a:t> a procedure which works by analyzing </a:t>
            </a:r>
            <a:r>
              <a:rPr lang="en-US" altLang="zh-TW" b="1" i="1" dirty="0">
                <a:solidFill>
                  <a:srgbClr val="FF0000"/>
                </a:solidFill>
                <a:ea typeface="新細明體" panose="02020500000000000000" pitchFamily="18" charset="-120"/>
                <a:sym typeface="Wingdings" panose="05000000000000000000" pitchFamily="2" charset="2"/>
              </a:rPr>
              <a:t>sample variance</a:t>
            </a:r>
            <a:r>
              <a:rPr lang="en-US" altLang="zh-TW" dirty="0">
                <a:ea typeface="新細明體" panose="02020500000000000000" pitchFamily="18" charset="-120"/>
                <a:sym typeface="Wingdings" panose="05000000000000000000" pitchFamily="2" charset="2"/>
              </a:rPr>
              <a:t>.</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495B60A3-5605-4A8E-B7BC-603EBC0ADD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1008880-FCCB-4E2B-8EEA-B2A2E372447F}" type="slidenum">
              <a:rPr lang="en-US" altLang="zh-TW" sz="1200">
                <a:latin typeface="Tahoma" panose="020B0604030504040204" pitchFamily="34" charset="0"/>
              </a:rPr>
              <a:pPr/>
              <a:t>80</a:t>
            </a:fld>
            <a:endParaRPr lang="en-US" altLang="zh-TW" sz="1200">
              <a:latin typeface="Tahoma" panose="020B0604030504040204" pitchFamily="34" charset="0"/>
            </a:endParaRPr>
          </a:p>
        </p:txBody>
      </p:sp>
      <p:sp>
        <p:nvSpPr>
          <p:cNvPr id="74755" name="Rectangle 2">
            <a:extLst>
              <a:ext uri="{FF2B5EF4-FFF2-40B4-BE49-F238E27FC236}">
                <a16:creationId xmlns:a16="http://schemas.microsoft.com/office/drawing/2014/main" id="{FB16E1BF-3EB8-4E74-A961-4E13B51D7BED}"/>
              </a:ext>
            </a:extLst>
          </p:cNvPr>
          <p:cNvSpPr>
            <a:spLocks noGrp="1" noChangeArrowheads="1"/>
          </p:cNvSpPr>
          <p:nvPr>
            <p:ph type="title"/>
          </p:nvPr>
        </p:nvSpPr>
        <p:spPr/>
        <p:txBody>
          <a:bodyPr/>
          <a:lstStyle/>
          <a:p>
            <a:r>
              <a:rPr lang="en-US" altLang="zh-TW">
                <a:ea typeface="新細明體" panose="02020500000000000000" pitchFamily="18" charset="-120"/>
              </a:rPr>
              <a:t>Two-Factor Analysis of Variance…</a:t>
            </a:r>
          </a:p>
        </p:txBody>
      </p:sp>
      <p:sp>
        <p:nvSpPr>
          <p:cNvPr id="74756" name="Rectangle 5">
            <a:extLst>
              <a:ext uri="{FF2B5EF4-FFF2-40B4-BE49-F238E27FC236}">
                <a16:creationId xmlns:a16="http://schemas.microsoft.com/office/drawing/2014/main" id="{4DC8DB67-8261-42AC-8795-DA62BB949DF2}"/>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In factorial experiments, we can examine the effect on the </a:t>
            </a:r>
          </a:p>
          <a:p>
            <a:pPr>
              <a:buFontTx/>
              <a:buNone/>
            </a:pPr>
            <a:r>
              <a:rPr lang="en-US" altLang="zh-TW">
                <a:ea typeface="新細明體" panose="02020500000000000000" pitchFamily="18" charset="-120"/>
              </a:rPr>
              <a:t>response variable of two or more factors, although in this </a:t>
            </a:r>
          </a:p>
          <a:p>
            <a:pPr>
              <a:buFontTx/>
              <a:buNone/>
            </a:pPr>
            <a:r>
              <a:rPr lang="en-US" altLang="zh-TW">
                <a:ea typeface="新細明體" panose="02020500000000000000" pitchFamily="18" charset="-120"/>
              </a:rPr>
              <a:t>book we address the problem of only two factors.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 can use the analysis of variance to determine whether the </a:t>
            </a:r>
          </a:p>
          <a:p>
            <a:pPr>
              <a:buFontTx/>
              <a:buNone/>
            </a:pPr>
            <a:r>
              <a:rPr lang="en-US" altLang="zh-TW">
                <a:ea typeface="新細明體" panose="02020500000000000000" pitchFamily="18" charset="-120"/>
              </a:rPr>
              <a:t>Levels of each factor are different from one another.</a:t>
            </a:r>
          </a:p>
          <a:p>
            <a:pPr>
              <a:buFontTx/>
              <a:buNone/>
            </a:pPr>
            <a:r>
              <a:rPr lang="en-US" altLang="zh-TW">
                <a:ea typeface="新細明體" panose="02020500000000000000" pitchFamily="18" charset="-120"/>
              </a:rPr>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A2B413FB-E3DD-46AA-8E46-25013B1C36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B21E3FA5-9C14-4497-98EC-7EA05FD67CCF}" type="slidenum">
              <a:rPr lang="en-US" altLang="zh-TW" sz="1200">
                <a:latin typeface="Tahoma" panose="020B0604030504040204" pitchFamily="34" charset="0"/>
              </a:rPr>
              <a:pPr/>
              <a:t>81</a:t>
            </a:fld>
            <a:endParaRPr lang="en-US" altLang="zh-TW" sz="1200">
              <a:latin typeface="Tahoma" panose="020B0604030504040204" pitchFamily="34" charset="0"/>
            </a:endParaRPr>
          </a:p>
        </p:txBody>
      </p:sp>
      <p:sp>
        <p:nvSpPr>
          <p:cNvPr id="75779" name="Rectangle 2">
            <a:extLst>
              <a:ext uri="{FF2B5EF4-FFF2-40B4-BE49-F238E27FC236}">
                <a16:creationId xmlns:a16="http://schemas.microsoft.com/office/drawing/2014/main" id="{B30B4FCD-1FB4-419F-82DF-E2D3D3FAFC5D}"/>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75780" name="Rectangle 5">
            <a:extLst>
              <a:ext uri="{FF2B5EF4-FFF2-40B4-BE49-F238E27FC236}">
                <a16:creationId xmlns:a16="http://schemas.microsoft.com/office/drawing/2014/main" id="{3D93A7DF-B36C-42F5-B081-D28CC22A33FC}"/>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One measure of the health of a nation’s economy is how </a:t>
            </a:r>
          </a:p>
          <a:p>
            <a:pPr>
              <a:buFontTx/>
              <a:buNone/>
            </a:pPr>
            <a:r>
              <a:rPr lang="en-US" altLang="zh-TW">
                <a:ea typeface="新細明體" panose="02020500000000000000" pitchFamily="18" charset="-120"/>
              </a:rPr>
              <a:t>quickly it creates jobs.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One aspect of this issue is the number of jobs individuals </a:t>
            </a:r>
          </a:p>
          <a:p>
            <a:pPr>
              <a:buFontTx/>
              <a:buNone/>
            </a:pPr>
            <a:r>
              <a:rPr lang="en-US" altLang="zh-TW">
                <a:ea typeface="新細明體" panose="02020500000000000000" pitchFamily="18" charset="-120"/>
              </a:rPr>
              <a:t>hold.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As part of a study on job tenure, a survey was conducted </a:t>
            </a:r>
          </a:p>
          <a:p>
            <a:pPr>
              <a:buFontTx/>
              <a:buNone/>
            </a:pPr>
            <a:r>
              <a:rPr lang="en-US" altLang="zh-TW">
                <a:ea typeface="新細明體" panose="02020500000000000000" pitchFamily="18" charset="-120"/>
              </a:rPr>
              <a:t>wherein Americans aged between 37 and 45 were asked how </a:t>
            </a:r>
          </a:p>
          <a:p>
            <a:pPr>
              <a:buFontTx/>
              <a:buNone/>
            </a:pPr>
            <a:r>
              <a:rPr lang="en-US" altLang="zh-TW">
                <a:ea typeface="新細明體" panose="02020500000000000000" pitchFamily="18" charset="-120"/>
              </a:rPr>
              <a:t>many jobs they have held in their lifetimes. Also recorded </a:t>
            </a:r>
          </a:p>
          <a:p>
            <a:pPr>
              <a:buFontTx/>
              <a:buNone/>
            </a:pPr>
            <a:r>
              <a:rPr lang="en-US" altLang="zh-TW">
                <a:ea typeface="新細明體" panose="02020500000000000000" pitchFamily="18" charset="-120"/>
              </a:rPr>
              <a:t>were gender and educational attainment.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id="{55E11997-361E-4CA9-BD02-00C6122B6E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DC9E4C7F-9335-431A-8E24-BC8E037DD00F}" type="slidenum">
              <a:rPr lang="en-US" altLang="zh-TW" sz="1200">
                <a:latin typeface="Tahoma" panose="020B0604030504040204" pitchFamily="34" charset="0"/>
              </a:rPr>
              <a:pPr/>
              <a:t>82</a:t>
            </a:fld>
            <a:endParaRPr lang="en-US" altLang="zh-TW" sz="1200">
              <a:latin typeface="Tahoma" panose="020B0604030504040204" pitchFamily="34" charset="0"/>
            </a:endParaRPr>
          </a:p>
        </p:txBody>
      </p:sp>
      <p:sp>
        <p:nvSpPr>
          <p:cNvPr id="76803" name="Rectangle 2">
            <a:extLst>
              <a:ext uri="{FF2B5EF4-FFF2-40B4-BE49-F238E27FC236}">
                <a16:creationId xmlns:a16="http://schemas.microsoft.com/office/drawing/2014/main" id="{DF158B2D-CD3F-4A62-B4FB-95A07E799F8F}"/>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76804" name="Rectangle 5">
            <a:extLst>
              <a:ext uri="{FF2B5EF4-FFF2-40B4-BE49-F238E27FC236}">
                <a16:creationId xmlns:a16="http://schemas.microsoft.com/office/drawing/2014/main" id="{6032341D-77C7-41F4-9AC3-2637347A7A6E}"/>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The categories are</a:t>
            </a:r>
          </a:p>
          <a:p>
            <a:pPr>
              <a:buFontTx/>
              <a:buNone/>
            </a:pPr>
            <a:r>
              <a:rPr lang="en-US" altLang="zh-TW">
                <a:ea typeface="新細明體" panose="02020500000000000000" pitchFamily="18" charset="-120"/>
              </a:rPr>
              <a:t>	Less than high school (E1)</a:t>
            </a:r>
          </a:p>
          <a:p>
            <a:pPr>
              <a:buFontTx/>
              <a:buNone/>
            </a:pPr>
            <a:r>
              <a:rPr lang="en-US" altLang="zh-TW">
                <a:ea typeface="新細明體" panose="02020500000000000000" pitchFamily="18" charset="-120"/>
              </a:rPr>
              <a:t>	High school (E2)</a:t>
            </a:r>
          </a:p>
          <a:p>
            <a:pPr>
              <a:buFontTx/>
              <a:buNone/>
            </a:pPr>
            <a:r>
              <a:rPr lang="en-US" altLang="zh-TW">
                <a:ea typeface="新細明體" panose="02020500000000000000" pitchFamily="18" charset="-120"/>
              </a:rPr>
              <a:t>	Some college/university but no degree (E3)</a:t>
            </a:r>
          </a:p>
          <a:p>
            <a:pPr>
              <a:buFontTx/>
              <a:buNone/>
            </a:pPr>
            <a:r>
              <a:rPr lang="en-US" altLang="zh-TW">
                <a:ea typeface="新細明體" panose="02020500000000000000" pitchFamily="18" charset="-120"/>
              </a:rPr>
              <a:t>	At least one university degree (E4)</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The data were recorded for each of the eight categories of </a:t>
            </a:r>
          </a:p>
          <a:p>
            <a:pPr>
              <a:buFontTx/>
              <a:buNone/>
            </a:pPr>
            <a:r>
              <a:rPr lang="en-US" altLang="zh-TW">
                <a:ea typeface="新細明體" panose="02020500000000000000" pitchFamily="18" charset="-120"/>
              </a:rPr>
              <a:t>Gender and education. 			</a:t>
            </a:r>
            <a:r>
              <a:rPr lang="en-US" altLang="zh-TW">
                <a:ea typeface="新細明體" panose="02020500000000000000" pitchFamily="18" charset="-120"/>
                <a:hlinkClick r:id="rId2" action="ppaction://hlinkfile"/>
              </a:rPr>
              <a:t>Xm14-04</a:t>
            </a:r>
            <a:endParaRPr lang="en-US" altLang="zh-TW">
              <a:ea typeface="新細明體" panose="02020500000000000000" pitchFamily="18" charset="-120"/>
            </a:endParaRP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Can we infer that differences exist between genders and </a:t>
            </a:r>
          </a:p>
          <a:p>
            <a:pPr>
              <a:buFontTx/>
              <a:buNone/>
            </a:pPr>
            <a:r>
              <a:rPr lang="en-US" altLang="zh-TW">
                <a:ea typeface="新細明體" panose="02020500000000000000" pitchFamily="18" charset="-120"/>
              </a:rPr>
              <a:t>educational levels?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75DA40A6-0910-4636-8B87-0C4B9E3BE1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ED63405-53C4-4ED2-A6A2-824638E9F57F}" type="slidenum">
              <a:rPr lang="en-US" altLang="zh-TW" sz="1200">
                <a:latin typeface="Tahoma" panose="020B0604030504040204" pitchFamily="34" charset="0"/>
              </a:rPr>
              <a:pPr/>
              <a:t>83</a:t>
            </a:fld>
            <a:endParaRPr lang="en-US" altLang="zh-TW" sz="1200">
              <a:latin typeface="Tahoma" panose="020B0604030504040204" pitchFamily="34" charset="0"/>
            </a:endParaRPr>
          </a:p>
        </p:txBody>
      </p:sp>
      <p:sp>
        <p:nvSpPr>
          <p:cNvPr id="77827" name="Rectangle 2">
            <a:extLst>
              <a:ext uri="{FF2B5EF4-FFF2-40B4-BE49-F238E27FC236}">
                <a16:creationId xmlns:a16="http://schemas.microsoft.com/office/drawing/2014/main" id="{2FA222C2-1611-4435-A75A-879CA35701C2}"/>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77828" name="Rectangle 5">
            <a:extLst>
              <a:ext uri="{FF2B5EF4-FFF2-40B4-BE49-F238E27FC236}">
                <a16:creationId xmlns:a16="http://schemas.microsoft.com/office/drawing/2014/main" id="{DD5C9F25-B40E-4918-B62E-AAB343E9DDBC}"/>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  </a:t>
            </a:r>
          </a:p>
        </p:txBody>
      </p:sp>
      <p:pic>
        <p:nvPicPr>
          <p:cNvPr id="77829" name="Picture 2">
            <a:extLst>
              <a:ext uri="{FF2B5EF4-FFF2-40B4-BE49-F238E27FC236}">
                <a16:creationId xmlns:a16="http://schemas.microsoft.com/office/drawing/2014/main" id="{5BBC0721-F218-45A4-B602-6C75C3E91C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1143001"/>
            <a:ext cx="91440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a:extLst>
              <a:ext uri="{FF2B5EF4-FFF2-40B4-BE49-F238E27FC236}">
                <a16:creationId xmlns:a16="http://schemas.microsoft.com/office/drawing/2014/main" id="{77EB280A-4864-483D-A09B-5A6190CE2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A68CD2A-EF40-4418-A070-F9C818739DEC}" type="slidenum">
              <a:rPr lang="en-US" altLang="zh-TW" sz="1200">
                <a:latin typeface="Tahoma" panose="020B0604030504040204" pitchFamily="34" charset="0"/>
              </a:rPr>
              <a:pPr/>
              <a:t>84</a:t>
            </a:fld>
            <a:endParaRPr lang="en-US" altLang="zh-TW" sz="1200">
              <a:latin typeface="Tahoma" panose="020B0604030504040204" pitchFamily="34" charset="0"/>
            </a:endParaRPr>
          </a:p>
        </p:txBody>
      </p:sp>
      <p:sp>
        <p:nvSpPr>
          <p:cNvPr id="78851" name="Rectangle 2">
            <a:extLst>
              <a:ext uri="{FF2B5EF4-FFF2-40B4-BE49-F238E27FC236}">
                <a16:creationId xmlns:a16="http://schemas.microsoft.com/office/drawing/2014/main" id="{4ACB1E37-E8D3-4350-B1F8-09114434F9FC}"/>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78852" name="Rectangle 5">
            <a:extLst>
              <a:ext uri="{FF2B5EF4-FFF2-40B4-BE49-F238E27FC236}">
                <a16:creationId xmlns:a16="http://schemas.microsoft.com/office/drawing/2014/main" id="{F2181F9B-570B-44B5-8ADB-08A8A58AEC84}"/>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We begin by treating this example as a one-way analysis of </a:t>
            </a:r>
          </a:p>
          <a:p>
            <a:pPr>
              <a:buFontTx/>
              <a:buNone/>
            </a:pPr>
            <a:r>
              <a:rPr lang="en-US" altLang="zh-TW">
                <a:ea typeface="新細明體" panose="02020500000000000000" pitchFamily="18" charset="-120"/>
              </a:rPr>
              <a:t>Variance with eight treatments.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However, the treatments are defined by two different factors.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One factor is gender, which has two levels.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The second factor is educational attainment, which has four </a:t>
            </a:r>
          </a:p>
          <a:p>
            <a:pPr>
              <a:buFontTx/>
              <a:buNone/>
            </a:pPr>
            <a:r>
              <a:rPr lang="en-US" altLang="zh-TW">
                <a:ea typeface="新細明體" panose="02020500000000000000" pitchFamily="18" charset="-120"/>
              </a:rPr>
              <a:t>levels. </a:t>
            </a:r>
          </a:p>
          <a:p>
            <a:pPr>
              <a:buFontTx/>
              <a:buNone/>
            </a:pPr>
            <a:r>
              <a:rPr lang="en-US" altLang="zh-TW">
                <a:ea typeface="新細明體" panose="02020500000000000000" pitchFamily="18" charset="-120"/>
              </a:rPr>
              <a:t> </a:t>
            </a:r>
          </a:p>
        </p:txBody>
      </p:sp>
      <p:sp>
        <p:nvSpPr>
          <p:cNvPr id="78853" name="AutoShape 5">
            <a:extLst>
              <a:ext uri="{FF2B5EF4-FFF2-40B4-BE49-F238E27FC236}">
                <a16:creationId xmlns:a16="http://schemas.microsoft.com/office/drawing/2014/main" id="{0A6FA5EE-3B30-4067-8BBD-8F459317453F}"/>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IDENTIFY</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DB5C2E25-CFE9-421E-A791-E29E4E8BB1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1EAF9D0-1228-478D-AF9A-E6E26E93E919}" type="slidenum">
              <a:rPr lang="en-US" altLang="zh-TW" sz="1200">
                <a:latin typeface="Tahoma" panose="020B0604030504040204" pitchFamily="34" charset="0"/>
              </a:rPr>
              <a:pPr/>
              <a:t>85</a:t>
            </a:fld>
            <a:endParaRPr lang="en-US" altLang="zh-TW" sz="1200">
              <a:latin typeface="Tahoma" panose="020B0604030504040204" pitchFamily="34" charset="0"/>
            </a:endParaRPr>
          </a:p>
        </p:txBody>
      </p:sp>
      <p:sp>
        <p:nvSpPr>
          <p:cNvPr id="79875" name="Rectangle 2">
            <a:extLst>
              <a:ext uri="{FF2B5EF4-FFF2-40B4-BE49-F238E27FC236}">
                <a16:creationId xmlns:a16="http://schemas.microsoft.com/office/drawing/2014/main" id="{309E6E6E-A814-4757-9441-342E45BEEC71}"/>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79876" name="Rectangle 5">
            <a:extLst>
              <a:ext uri="{FF2B5EF4-FFF2-40B4-BE49-F238E27FC236}">
                <a16:creationId xmlns:a16="http://schemas.microsoft.com/office/drawing/2014/main" id="{5FE1D1C5-DEBA-4733-B93C-2D1F0D99956E}"/>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We can proceed to solve this problem in the same way we </a:t>
            </a:r>
          </a:p>
          <a:p>
            <a:pPr>
              <a:buFontTx/>
              <a:buNone/>
            </a:pPr>
            <a:r>
              <a:rPr lang="en-US" altLang="zh-TW">
                <a:ea typeface="新細明體" panose="02020500000000000000" pitchFamily="18" charset="-120"/>
              </a:rPr>
              <a:t>did in Section 14.1: that is, we test the following hypotheses:</a:t>
            </a:r>
          </a:p>
          <a:p>
            <a:pPr>
              <a:buFontTx/>
              <a:buNone/>
            </a:pPr>
            <a:r>
              <a:rPr lang="en-US" altLang="zh-TW">
                <a:ea typeface="新細明體" panose="02020500000000000000" pitchFamily="18" charset="-120"/>
              </a:rPr>
              <a:t> 	 </a:t>
            </a:r>
          </a:p>
          <a:p>
            <a:pPr>
              <a:buFontTx/>
              <a:buNone/>
            </a:pPr>
            <a:r>
              <a:rPr lang="en-US" altLang="zh-TW">
                <a:ea typeface="新細明體" panose="02020500000000000000" pitchFamily="18" charset="-120"/>
              </a:rPr>
              <a:t>	</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least two means differ.</a:t>
            </a:r>
          </a:p>
          <a:p>
            <a:pPr>
              <a:buFontTx/>
              <a:buNone/>
            </a:pPr>
            <a:endParaRPr lang="en-US" altLang="zh-TW">
              <a:ea typeface="新細明體" panose="02020500000000000000" pitchFamily="18" charset="-120"/>
            </a:endParaRPr>
          </a:p>
        </p:txBody>
      </p:sp>
      <p:graphicFrame>
        <p:nvGraphicFramePr>
          <p:cNvPr id="79877" name="Object 2">
            <a:extLst>
              <a:ext uri="{FF2B5EF4-FFF2-40B4-BE49-F238E27FC236}">
                <a16:creationId xmlns:a16="http://schemas.microsoft.com/office/drawing/2014/main" id="{E2CED592-7E7F-427E-A041-1781E5C7AE56}"/>
              </a:ext>
            </a:extLst>
          </p:cNvPr>
          <p:cNvGraphicFramePr>
            <a:graphicFrameLocks noChangeAspect="1"/>
          </p:cNvGraphicFramePr>
          <p:nvPr/>
        </p:nvGraphicFramePr>
        <p:xfrm>
          <a:off x="2133600" y="2209801"/>
          <a:ext cx="6629400" cy="536575"/>
        </p:xfrm>
        <a:graphic>
          <a:graphicData uri="http://schemas.openxmlformats.org/presentationml/2006/ole">
            <mc:AlternateContent xmlns:mc="http://schemas.openxmlformats.org/markup-compatibility/2006">
              <mc:Choice xmlns:v="urn:schemas-microsoft-com:vml" Requires="v">
                <p:oleObj name="Equation" r:id="rId2" imgW="2354197" imgH="190393" progId="Equation.3">
                  <p:embed/>
                </p:oleObj>
              </mc:Choice>
              <mc:Fallback>
                <p:oleObj name="Equation" r:id="rId2" imgW="2354197" imgH="190393"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1"/>
                        <a:ext cx="6629400" cy="53657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AutoShape 5">
            <a:extLst>
              <a:ext uri="{FF2B5EF4-FFF2-40B4-BE49-F238E27FC236}">
                <a16:creationId xmlns:a16="http://schemas.microsoft.com/office/drawing/2014/main" id="{CAD9EA46-9886-43CC-A74B-5D06AA37A27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IDENTIFY</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a:extLst>
              <a:ext uri="{FF2B5EF4-FFF2-40B4-BE49-F238E27FC236}">
                <a16:creationId xmlns:a16="http://schemas.microsoft.com/office/drawing/2014/main" id="{74AB775A-DE8F-439A-86EF-E689A5CD24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1E0C7AB3-2055-4320-A1AD-17EF340D5F23}" type="slidenum">
              <a:rPr lang="en-US" altLang="zh-TW" sz="1200">
                <a:latin typeface="Tahoma" panose="020B0604030504040204" pitchFamily="34" charset="0"/>
              </a:rPr>
              <a:pPr/>
              <a:t>86</a:t>
            </a:fld>
            <a:endParaRPr lang="en-US" altLang="zh-TW" sz="1200">
              <a:latin typeface="Tahoma" panose="020B0604030504040204" pitchFamily="34" charset="0"/>
            </a:endParaRPr>
          </a:p>
        </p:txBody>
      </p:sp>
      <p:sp>
        <p:nvSpPr>
          <p:cNvPr id="80899" name="Rectangle 2">
            <a:extLst>
              <a:ext uri="{FF2B5EF4-FFF2-40B4-BE49-F238E27FC236}">
                <a16:creationId xmlns:a16="http://schemas.microsoft.com/office/drawing/2014/main" id="{74AA37C9-5D3A-4A06-84C3-BE1809C29D70}"/>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80900" name="Rectangle 5">
            <a:extLst>
              <a:ext uri="{FF2B5EF4-FFF2-40B4-BE49-F238E27FC236}">
                <a16:creationId xmlns:a16="http://schemas.microsoft.com/office/drawing/2014/main" id="{BE2C665A-F5CD-42CC-8C64-4664E6ACDA1B}"/>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  </a:t>
            </a:r>
          </a:p>
        </p:txBody>
      </p:sp>
      <p:pic>
        <p:nvPicPr>
          <p:cNvPr id="80901" name="Picture 2">
            <a:extLst>
              <a:ext uri="{FF2B5EF4-FFF2-40B4-BE49-F238E27FC236}">
                <a16:creationId xmlns:a16="http://schemas.microsoft.com/office/drawing/2014/main" id="{36F839FB-D4B8-4045-9BCC-AC56607262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066800"/>
            <a:ext cx="8534400" cy="530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AutoShape 5">
            <a:extLst>
              <a:ext uri="{FF2B5EF4-FFF2-40B4-BE49-F238E27FC236}">
                <a16:creationId xmlns:a16="http://schemas.microsoft.com/office/drawing/2014/main" id="{62682CF4-816F-473C-8D1F-4DF2F4CF1BD2}"/>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COMPUTE</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004DEBC5-24FB-42C1-A74F-87A1F081D6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25187CEF-195C-478B-AE4E-48ADDA5AB66A}" type="slidenum">
              <a:rPr lang="en-US" altLang="zh-TW" sz="1200">
                <a:latin typeface="Tahoma" panose="020B0604030504040204" pitchFamily="34" charset="0"/>
              </a:rPr>
              <a:pPr/>
              <a:t>87</a:t>
            </a:fld>
            <a:endParaRPr lang="en-US" altLang="zh-TW" sz="1200">
              <a:latin typeface="Tahoma" panose="020B0604030504040204" pitchFamily="34" charset="0"/>
            </a:endParaRPr>
          </a:p>
        </p:txBody>
      </p:sp>
      <p:sp>
        <p:nvSpPr>
          <p:cNvPr id="81923" name="Rectangle 2">
            <a:extLst>
              <a:ext uri="{FF2B5EF4-FFF2-40B4-BE49-F238E27FC236}">
                <a16:creationId xmlns:a16="http://schemas.microsoft.com/office/drawing/2014/main" id="{6FFEC49A-48D7-4A07-9DE7-BE4C5D2C4E52}"/>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81924" name="Rectangle 5">
            <a:extLst>
              <a:ext uri="{FF2B5EF4-FFF2-40B4-BE49-F238E27FC236}">
                <a16:creationId xmlns:a16="http://schemas.microsoft.com/office/drawing/2014/main" id="{CA630030-B91D-4488-A73F-800C7FFDE7FD}"/>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The value of the test statistic is F = 2.17 with a p-value of </a:t>
            </a:r>
          </a:p>
          <a:p>
            <a:pPr>
              <a:buFontTx/>
              <a:buNone/>
            </a:pPr>
            <a:r>
              <a:rPr lang="en-US" altLang="zh-TW">
                <a:ea typeface="新細明體" panose="02020500000000000000" pitchFamily="18" charset="-120"/>
              </a:rPr>
              <a:t>.0467.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We conclude that there are differences in the number </a:t>
            </a:r>
          </a:p>
          <a:p>
            <a:pPr>
              <a:buFontTx/>
              <a:buNone/>
            </a:pPr>
            <a:r>
              <a:rPr lang="en-US" altLang="zh-TW">
                <a:ea typeface="新細明體" panose="02020500000000000000" pitchFamily="18" charset="-120"/>
              </a:rPr>
              <a:t>of jobs between the eight treatments. </a:t>
            </a:r>
          </a:p>
          <a:p>
            <a:pPr>
              <a:buFontTx/>
              <a:buNone/>
            </a:pPr>
            <a:r>
              <a:rPr lang="en-US" altLang="zh-TW">
                <a:ea typeface="新細明體" panose="02020500000000000000" pitchFamily="18" charset="-120"/>
              </a:rPr>
              <a:t> </a:t>
            </a:r>
          </a:p>
          <a:p>
            <a:pPr>
              <a:buFontTx/>
              <a:buNone/>
            </a:pPr>
            <a:endParaRPr lang="en-US" altLang="zh-TW">
              <a:ea typeface="新細明體" panose="02020500000000000000" pitchFamily="18" charset="-120"/>
            </a:endParaRPr>
          </a:p>
        </p:txBody>
      </p:sp>
      <p:sp>
        <p:nvSpPr>
          <p:cNvPr id="81925" name="AutoShape 5">
            <a:extLst>
              <a:ext uri="{FF2B5EF4-FFF2-40B4-BE49-F238E27FC236}">
                <a16:creationId xmlns:a16="http://schemas.microsoft.com/office/drawing/2014/main" id="{785D190E-115A-4B89-9FAC-B529C0BCCF5F}"/>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INTERPRET</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a:extLst>
              <a:ext uri="{FF2B5EF4-FFF2-40B4-BE49-F238E27FC236}">
                <a16:creationId xmlns:a16="http://schemas.microsoft.com/office/drawing/2014/main" id="{CAA0CB91-CFF4-49E6-86B8-4C06E97BD1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4C0DFC42-D845-40C8-9AB7-CC5D7A22615E}" type="slidenum">
              <a:rPr lang="en-US" altLang="zh-TW" sz="1200">
                <a:latin typeface="Tahoma" panose="020B0604030504040204" pitchFamily="34" charset="0"/>
              </a:rPr>
              <a:pPr/>
              <a:t>88</a:t>
            </a:fld>
            <a:endParaRPr lang="en-US" altLang="zh-TW" sz="1200">
              <a:latin typeface="Tahoma" panose="020B0604030504040204" pitchFamily="34" charset="0"/>
            </a:endParaRPr>
          </a:p>
        </p:txBody>
      </p:sp>
      <p:sp>
        <p:nvSpPr>
          <p:cNvPr id="82947" name="Rectangle 2">
            <a:extLst>
              <a:ext uri="{FF2B5EF4-FFF2-40B4-BE49-F238E27FC236}">
                <a16:creationId xmlns:a16="http://schemas.microsoft.com/office/drawing/2014/main" id="{A32F5899-8EBE-4099-B2DA-73FAF7BF0155}"/>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82948" name="Rectangle 5">
            <a:extLst>
              <a:ext uri="{FF2B5EF4-FFF2-40B4-BE49-F238E27FC236}">
                <a16:creationId xmlns:a16="http://schemas.microsoft.com/office/drawing/2014/main" id="{9543BE28-8772-46A7-AD57-7EF57FEFFEF7}"/>
              </a:ext>
            </a:extLst>
          </p:cNvPr>
          <p:cNvSpPr>
            <a:spLocks noGrp="1" noChangeArrowheads="1"/>
          </p:cNvSpPr>
          <p:nvPr>
            <p:ph type="body" idx="1"/>
          </p:nvPr>
        </p:nvSpPr>
        <p:spPr/>
        <p:txBody>
          <a:bodyPr/>
          <a:lstStyle/>
          <a:p>
            <a:pPr>
              <a:buFontTx/>
              <a:buNone/>
            </a:pPr>
            <a:r>
              <a:rPr lang="en-US" altLang="zh-TW" sz="2600">
                <a:ea typeface="新細明體" panose="02020500000000000000" pitchFamily="18" charset="-120"/>
              </a:rPr>
              <a:t>This statistical result raises more questions. </a:t>
            </a:r>
          </a:p>
          <a:p>
            <a:pPr>
              <a:buFontTx/>
              <a:buNone/>
            </a:pPr>
            <a:endParaRPr lang="en-US" altLang="zh-TW" sz="2600">
              <a:ea typeface="新細明體" panose="02020500000000000000" pitchFamily="18" charset="-120"/>
            </a:endParaRPr>
          </a:p>
          <a:p>
            <a:pPr>
              <a:buFontTx/>
              <a:buNone/>
            </a:pPr>
            <a:r>
              <a:rPr lang="en-US" altLang="zh-TW" sz="2600">
                <a:ea typeface="新細明體" panose="02020500000000000000" pitchFamily="18" charset="-120"/>
              </a:rPr>
              <a:t>Namely, can we conclude that the differences in the mean </a:t>
            </a:r>
          </a:p>
          <a:p>
            <a:pPr>
              <a:buFontTx/>
              <a:buNone/>
            </a:pPr>
            <a:r>
              <a:rPr lang="en-US" altLang="zh-TW" sz="2600">
                <a:ea typeface="新細明體" panose="02020500000000000000" pitchFamily="18" charset="-120"/>
              </a:rPr>
              <a:t>number of jobs are caused by differences between males and </a:t>
            </a:r>
          </a:p>
          <a:p>
            <a:pPr>
              <a:buFontTx/>
              <a:buNone/>
            </a:pPr>
            <a:r>
              <a:rPr lang="en-US" altLang="zh-TW" sz="2600">
                <a:ea typeface="新細明體" panose="02020500000000000000" pitchFamily="18" charset="-120"/>
              </a:rPr>
              <a:t>females? </a:t>
            </a:r>
          </a:p>
          <a:p>
            <a:pPr>
              <a:buFontTx/>
              <a:buNone/>
            </a:pPr>
            <a:endParaRPr lang="en-US" altLang="zh-TW" sz="2600">
              <a:ea typeface="新細明體" panose="02020500000000000000" pitchFamily="18" charset="-120"/>
            </a:endParaRPr>
          </a:p>
          <a:p>
            <a:pPr>
              <a:buFontTx/>
              <a:buNone/>
            </a:pPr>
            <a:r>
              <a:rPr lang="en-US" altLang="zh-TW" sz="2600">
                <a:ea typeface="新細明體" panose="02020500000000000000" pitchFamily="18" charset="-120"/>
              </a:rPr>
              <a:t>Or are they caused by differences between educational </a:t>
            </a:r>
          </a:p>
          <a:p>
            <a:pPr>
              <a:buFontTx/>
              <a:buNone/>
            </a:pPr>
            <a:r>
              <a:rPr lang="en-US" altLang="zh-TW" sz="2600">
                <a:ea typeface="新細明體" panose="02020500000000000000" pitchFamily="18" charset="-120"/>
              </a:rPr>
              <a:t>levels? </a:t>
            </a:r>
          </a:p>
          <a:p>
            <a:pPr>
              <a:buFontTx/>
              <a:buNone/>
            </a:pPr>
            <a:endParaRPr lang="en-US" altLang="zh-TW" sz="2600">
              <a:ea typeface="新細明體" panose="02020500000000000000" pitchFamily="18" charset="-120"/>
            </a:endParaRPr>
          </a:p>
          <a:p>
            <a:pPr>
              <a:buFontTx/>
              <a:buNone/>
            </a:pPr>
            <a:r>
              <a:rPr lang="en-US" altLang="zh-TW" sz="2600">
                <a:ea typeface="新細明體" panose="02020500000000000000" pitchFamily="18" charset="-120"/>
              </a:rPr>
              <a:t>Or, perhaps, are there combinations, called </a:t>
            </a:r>
            <a:r>
              <a:rPr lang="en-US" altLang="zh-TW" sz="2600" b="1">
                <a:ea typeface="新細明體" panose="02020500000000000000" pitchFamily="18" charset="-120"/>
              </a:rPr>
              <a:t>interactions </a:t>
            </a:r>
            <a:r>
              <a:rPr lang="en-US" altLang="zh-TW" sz="2600">
                <a:ea typeface="新細明體" panose="02020500000000000000" pitchFamily="18" charset="-120"/>
              </a:rPr>
              <a:t>of </a:t>
            </a:r>
          </a:p>
          <a:p>
            <a:pPr>
              <a:buFontTx/>
              <a:buNone/>
            </a:pPr>
            <a:r>
              <a:rPr lang="en-US" altLang="zh-TW" sz="2600">
                <a:ea typeface="新細明體" panose="02020500000000000000" pitchFamily="18" charset="-120"/>
              </a:rPr>
              <a:t>gender and education that result in especially high or low </a:t>
            </a:r>
          </a:p>
          <a:p>
            <a:pPr>
              <a:buFontTx/>
              <a:buNone/>
            </a:pPr>
            <a:r>
              <a:rPr lang="en-US" altLang="zh-TW" sz="2600">
                <a:ea typeface="新細明體" panose="02020500000000000000" pitchFamily="18" charset="-120"/>
              </a:rPr>
              <a:t>numbers? </a:t>
            </a:r>
          </a:p>
          <a:p>
            <a:pPr>
              <a:buFontTx/>
              <a:buNone/>
            </a:pPr>
            <a:endParaRPr lang="en-US" altLang="zh-TW" sz="2400">
              <a:ea typeface="新細明體" panose="020205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F3D4C8BC-7516-442F-8B37-A704031228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A7CF0E8-5F1E-4A8B-A87E-773228175E9B}" type="slidenum">
              <a:rPr lang="en-US" altLang="zh-TW" sz="1200">
                <a:latin typeface="Tahoma" panose="020B0604030504040204" pitchFamily="34" charset="0"/>
              </a:rPr>
              <a:pPr/>
              <a:t>89</a:t>
            </a:fld>
            <a:endParaRPr lang="en-US" altLang="zh-TW" sz="1200">
              <a:latin typeface="Tahoma" panose="020B0604030504040204" pitchFamily="34" charset="0"/>
            </a:endParaRPr>
          </a:p>
        </p:txBody>
      </p:sp>
      <p:sp>
        <p:nvSpPr>
          <p:cNvPr id="83971" name="Rectangle 2">
            <a:extLst>
              <a:ext uri="{FF2B5EF4-FFF2-40B4-BE49-F238E27FC236}">
                <a16:creationId xmlns:a16="http://schemas.microsoft.com/office/drawing/2014/main" id="{4D81E23D-73C9-49CF-BD8F-A6FA820553BC}"/>
              </a:ext>
            </a:extLst>
          </p:cNvPr>
          <p:cNvSpPr>
            <a:spLocks noGrp="1" noChangeArrowheads="1"/>
          </p:cNvSpPr>
          <p:nvPr>
            <p:ph type="title"/>
          </p:nvPr>
        </p:nvSpPr>
        <p:spPr/>
        <p:txBody>
          <a:bodyPr/>
          <a:lstStyle/>
          <a:p>
            <a:r>
              <a:rPr lang="en-US" altLang="zh-TW">
                <a:ea typeface="新細明體" panose="02020500000000000000" pitchFamily="18" charset="-120"/>
              </a:rPr>
              <a:t>Terminology</a:t>
            </a:r>
          </a:p>
        </p:txBody>
      </p:sp>
      <p:sp>
        <p:nvSpPr>
          <p:cNvPr id="83972" name="Rectangle 3">
            <a:extLst>
              <a:ext uri="{FF2B5EF4-FFF2-40B4-BE49-F238E27FC236}">
                <a16:creationId xmlns:a16="http://schemas.microsoft.com/office/drawing/2014/main" id="{2683CD3E-6D09-462D-A74B-6222DD75F524}"/>
              </a:ext>
            </a:extLst>
          </p:cNvPr>
          <p:cNvSpPr>
            <a:spLocks noGrp="1" noChangeArrowheads="1"/>
          </p:cNvSpPr>
          <p:nvPr>
            <p:ph type="body" idx="1"/>
          </p:nvPr>
        </p:nvSpPr>
        <p:spPr/>
        <p:txBody>
          <a:bodyPr/>
          <a:lstStyle/>
          <a:p>
            <a:pPr>
              <a:lnSpc>
                <a:spcPct val="90000"/>
              </a:lnSpc>
            </a:pPr>
            <a:r>
              <a:rPr lang="en-US" altLang="zh-TW">
                <a:ea typeface="新細明體" panose="02020500000000000000" pitchFamily="18" charset="-120"/>
              </a:rPr>
              <a:t>A </a:t>
            </a:r>
            <a:r>
              <a:rPr lang="en-US" altLang="zh-TW" b="1" i="1">
                <a:ea typeface="新細明體" panose="02020500000000000000" pitchFamily="18" charset="-120"/>
              </a:rPr>
              <a:t>complete factorial experiment</a:t>
            </a:r>
            <a:r>
              <a:rPr lang="en-US" altLang="zh-TW">
                <a:ea typeface="新細明體" panose="02020500000000000000" pitchFamily="18" charset="-120"/>
              </a:rPr>
              <a:t> is an experiment in which the data for </a:t>
            </a:r>
            <a:r>
              <a:rPr lang="en-US" altLang="zh-TW" b="1">
                <a:solidFill>
                  <a:srgbClr val="0000FF"/>
                </a:solidFill>
                <a:ea typeface="新細明體" panose="02020500000000000000" pitchFamily="18" charset="-120"/>
              </a:rPr>
              <a:t>all</a:t>
            </a:r>
            <a:r>
              <a:rPr lang="en-US" altLang="zh-TW">
                <a:ea typeface="新細明體" panose="02020500000000000000" pitchFamily="18" charset="-120"/>
              </a:rPr>
              <a:t> possible combinations of the levels of the factors are gathered. This is also known as a </a:t>
            </a:r>
            <a:r>
              <a:rPr lang="en-US" altLang="zh-TW" b="1" i="1">
                <a:ea typeface="新細明體" panose="02020500000000000000" pitchFamily="18" charset="-120"/>
              </a:rPr>
              <a:t>two-way classification</a:t>
            </a:r>
            <a:r>
              <a:rPr lang="en-US" altLang="zh-TW">
                <a:ea typeface="新細明體" panose="02020500000000000000" pitchFamily="18" charset="-120"/>
              </a:rPr>
              <a:t>.</a:t>
            </a:r>
          </a:p>
          <a:p>
            <a:pPr>
              <a:lnSpc>
                <a:spcPct val="90000"/>
              </a:lnSpc>
            </a:pPr>
            <a:endParaRPr lang="en-US" altLang="zh-TW">
              <a:ea typeface="新細明體" panose="02020500000000000000" pitchFamily="18" charset="-120"/>
            </a:endParaRPr>
          </a:p>
          <a:p>
            <a:pPr>
              <a:lnSpc>
                <a:spcPct val="90000"/>
              </a:lnSpc>
            </a:pPr>
            <a:r>
              <a:rPr lang="en-US" altLang="zh-TW">
                <a:ea typeface="新細明體" panose="02020500000000000000" pitchFamily="18" charset="-120"/>
              </a:rPr>
              <a:t>The two factors are usually labeled </a:t>
            </a:r>
            <a:r>
              <a:rPr lang="en-US" altLang="zh-TW" b="1">
                <a:ea typeface="新細明體" panose="02020500000000000000" pitchFamily="18" charset="-120"/>
              </a:rPr>
              <a:t>A</a:t>
            </a:r>
            <a:r>
              <a:rPr lang="en-US" altLang="zh-TW">
                <a:ea typeface="新細明體" panose="02020500000000000000" pitchFamily="18" charset="-120"/>
              </a:rPr>
              <a:t> &amp; </a:t>
            </a:r>
            <a:r>
              <a:rPr lang="en-US" altLang="zh-TW" b="1">
                <a:ea typeface="新細明體" panose="02020500000000000000" pitchFamily="18" charset="-120"/>
              </a:rPr>
              <a:t>B</a:t>
            </a:r>
            <a:r>
              <a:rPr lang="en-US" altLang="zh-TW">
                <a:ea typeface="新細明體" panose="02020500000000000000" pitchFamily="18" charset="-120"/>
              </a:rPr>
              <a:t>, with the number of levels of each factor denoted by </a:t>
            </a:r>
            <a:r>
              <a:rPr lang="en-US" altLang="zh-TW" b="1">
                <a:ea typeface="新細明體" panose="02020500000000000000" pitchFamily="18" charset="-120"/>
              </a:rPr>
              <a:t>a</a:t>
            </a:r>
            <a:r>
              <a:rPr lang="en-US" altLang="zh-TW">
                <a:ea typeface="新細明體" panose="02020500000000000000" pitchFamily="18" charset="-120"/>
              </a:rPr>
              <a:t> &amp; </a:t>
            </a:r>
            <a:r>
              <a:rPr lang="en-US" altLang="zh-TW" b="1">
                <a:ea typeface="新細明體" panose="02020500000000000000" pitchFamily="18" charset="-120"/>
              </a:rPr>
              <a:t>b</a:t>
            </a:r>
            <a:r>
              <a:rPr lang="en-US" altLang="zh-TW">
                <a:ea typeface="新細明體" panose="02020500000000000000" pitchFamily="18" charset="-120"/>
              </a:rPr>
              <a:t> respectively.</a:t>
            </a:r>
          </a:p>
          <a:p>
            <a:pPr>
              <a:lnSpc>
                <a:spcPct val="90000"/>
              </a:lnSpc>
            </a:pPr>
            <a:endParaRPr lang="en-US" altLang="zh-TW">
              <a:ea typeface="新細明體" panose="02020500000000000000" pitchFamily="18" charset="-120"/>
            </a:endParaRPr>
          </a:p>
          <a:p>
            <a:pPr>
              <a:lnSpc>
                <a:spcPct val="90000"/>
              </a:lnSpc>
            </a:pPr>
            <a:r>
              <a:rPr lang="en-US" altLang="zh-TW">
                <a:ea typeface="新細明體" panose="02020500000000000000" pitchFamily="18" charset="-120"/>
              </a:rPr>
              <a:t>The number of observations for each combination is called a </a:t>
            </a:r>
            <a:r>
              <a:rPr lang="en-US" altLang="zh-TW" b="1" i="1">
                <a:ea typeface="新細明體" panose="02020500000000000000" pitchFamily="18" charset="-120"/>
              </a:rPr>
              <a:t>replicate</a:t>
            </a:r>
            <a:r>
              <a:rPr lang="en-US" altLang="zh-TW">
                <a:ea typeface="新細明體" panose="02020500000000000000" pitchFamily="18" charset="-120"/>
              </a:rPr>
              <a:t>, and is denoted by </a:t>
            </a:r>
            <a:r>
              <a:rPr lang="en-US" altLang="zh-TW" b="1">
                <a:ea typeface="新細明體" panose="02020500000000000000" pitchFamily="18" charset="-120"/>
              </a:rPr>
              <a:t>r</a:t>
            </a:r>
            <a:r>
              <a:rPr lang="en-US" altLang="zh-TW">
                <a:ea typeface="新細明體" panose="02020500000000000000" pitchFamily="18" charset="-120"/>
              </a:rPr>
              <a:t>. For our purposes, the number of replicates will be the same for each treatment, that is they are </a:t>
            </a:r>
            <a:r>
              <a:rPr lang="en-US" altLang="zh-TW" b="1" i="1">
                <a:ea typeface="新細明體" panose="02020500000000000000" pitchFamily="18" charset="-120"/>
              </a:rPr>
              <a:t>balanced</a:t>
            </a:r>
            <a:r>
              <a:rPr lang="en-US" altLang="zh-TW">
                <a:ea typeface="新細明體" panose="02020500000000000000" pitchFamily="18" charset="-120"/>
              </a:rPr>
              <a:t>.</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FD3F-F526-4DB7-4906-1640178337F9}"/>
              </a:ext>
            </a:extLst>
          </p:cNvPr>
          <p:cNvSpPr>
            <a:spLocks noGrp="1"/>
          </p:cNvSpPr>
          <p:nvPr>
            <p:ph type="title"/>
          </p:nvPr>
        </p:nvSpPr>
        <p:spPr/>
        <p:txBody>
          <a:bodyPr/>
          <a:lstStyle/>
          <a:p>
            <a:r>
              <a:rPr lang="en-TW" dirty="0"/>
              <a:t>Why ANOVA instead of multiple t-tests?</a:t>
            </a:r>
          </a:p>
        </p:txBody>
      </p:sp>
      <p:sp>
        <p:nvSpPr>
          <p:cNvPr id="3" name="Content Placeholder 2">
            <a:extLst>
              <a:ext uri="{FF2B5EF4-FFF2-40B4-BE49-F238E27FC236}">
                <a16:creationId xmlns:a16="http://schemas.microsoft.com/office/drawing/2014/main" id="{829B24A9-4540-573F-1717-CE1EAB40384B}"/>
              </a:ext>
            </a:extLst>
          </p:cNvPr>
          <p:cNvSpPr>
            <a:spLocks noGrp="1"/>
          </p:cNvSpPr>
          <p:nvPr>
            <p:ph idx="1"/>
          </p:nvPr>
        </p:nvSpPr>
        <p:spPr/>
        <p:txBody>
          <a:bodyPr/>
          <a:lstStyle/>
          <a:p>
            <a:r>
              <a:rPr lang="en-US" dirty="0"/>
              <a:t>T</a:t>
            </a:r>
            <a:r>
              <a:rPr lang="en-TW" dirty="0"/>
              <a:t>o test if population means differ, we need to determine a significance level (i.e., type I error rate, usually set at .05) and then test if the test statistics yield significant result</a:t>
            </a:r>
          </a:p>
          <a:p>
            <a:pPr lvl="1"/>
            <a:r>
              <a:rPr lang="en-TW" dirty="0"/>
              <a:t>If multiple such tests are conducted to test multiple populations, the type I error should </a:t>
            </a:r>
            <a:r>
              <a:rPr lang="en-TW" u="sng" dirty="0"/>
              <a:t>theoretically exceed .05 much (e.g., 1-(1-.05)</a:t>
            </a:r>
            <a:r>
              <a:rPr lang="en-TW" u="sng" baseline="30000" dirty="0"/>
              <a:t>10</a:t>
            </a:r>
            <a:r>
              <a:rPr lang="en-TW" u="sng" dirty="0"/>
              <a:t> if testing 10 times).</a:t>
            </a:r>
          </a:p>
          <a:p>
            <a:r>
              <a:rPr lang="en-TW" dirty="0"/>
              <a:t>Save time, for example the software can save time when testing hundreds or thousands or more populations</a:t>
            </a:r>
          </a:p>
          <a:p>
            <a:pPr lvl="1"/>
            <a:r>
              <a:rPr lang="en-US" dirty="0"/>
              <a:t>E</a:t>
            </a:r>
            <a:r>
              <a:rPr lang="en-TW" dirty="0"/>
              <a:t>.g., PCR tests for Covid – can tests thousands of people at once to save time (especially when the result is insignificant, you don’t have to compare the populations one by one)</a:t>
            </a:r>
          </a:p>
        </p:txBody>
      </p:sp>
      <p:sp>
        <p:nvSpPr>
          <p:cNvPr id="4" name="Slide Number Placeholder 3">
            <a:extLst>
              <a:ext uri="{FF2B5EF4-FFF2-40B4-BE49-F238E27FC236}">
                <a16:creationId xmlns:a16="http://schemas.microsoft.com/office/drawing/2014/main" id="{EE9736C8-C76B-5297-9A50-9F0E6327E46D}"/>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9</a:t>
            </a:fld>
            <a:endParaRPr lang="en-US" altLang="zh-TW"/>
          </a:p>
        </p:txBody>
      </p:sp>
    </p:spTree>
    <p:extLst>
      <p:ext uri="{BB962C8B-B14F-4D97-AF65-F5344CB8AC3E}">
        <p14:creationId xmlns:p14="http://schemas.microsoft.com/office/powerpoint/2010/main" val="40721216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a:extLst>
              <a:ext uri="{FF2B5EF4-FFF2-40B4-BE49-F238E27FC236}">
                <a16:creationId xmlns:a16="http://schemas.microsoft.com/office/drawing/2014/main" id="{0FE516F7-577E-4094-A3CB-86BA2C3688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9BCF2C79-B38F-4A6B-822D-66EE12B1E60F}" type="slidenum">
              <a:rPr lang="en-US" altLang="zh-TW" sz="1200">
                <a:latin typeface="Tahoma" panose="020B0604030504040204" pitchFamily="34" charset="0"/>
              </a:rPr>
              <a:pPr/>
              <a:t>90</a:t>
            </a:fld>
            <a:endParaRPr lang="en-US" altLang="zh-TW" sz="1200">
              <a:latin typeface="Tahoma" panose="020B0604030504040204" pitchFamily="34" charset="0"/>
            </a:endParaRPr>
          </a:p>
        </p:txBody>
      </p:sp>
      <p:sp>
        <p:nvSpPr>
          <p:cNvPr id="84995" name="Rectangle 2">
            <a:extLst>
              <a:ext uri="{FF2B5EF4-FFF2-40B4-BE49-F238E27FC236}">
                <a16:creationId xmlns:a16="http://schemas.microsoft.com/office/drawing/2014/main" id="{AB326BD9-34D9-4760-8937-C1DA74E72206}"/>
              </a:ext>
            </a:extLst>
          </p:cNvPr>
          <p:cNvSpPr>
            <a:spLocks noGrp="1" noChangeArrowheads="1"/>
          </p:cNvSpPr>
          <p:nvPr>
            <p:ph type="title"/>
          </p:nvPr>
        </p:nvSpPr>
        <p:spPr/>
        <p:txBody>
          <a:bodyPr/>
          <a:lstStyle/>
          <a:p>
            <a:r>
              <a:rPr lang="en-US" altLang="zh-TW">
                <a:ea typeface="新細明體" panose="02020500000000000000" pitchFamily="18" charset="-120"/>
              </a:rPr>
              <a:t>Terminology			</a:t>
            </a:r>
            <a:r>
              <a:rPr lang="en-US" altLang="zh-TW">
                <a:ea typeface="新細明體" panose="02020500000000000000" pitchFamily="18" charset="-120"/>
                <a:hlinkClick r:id="rId2" action="ppaction://hlinkfile"/>
              </a:rPr>
              <a:t>Xm14-04a</a:t>
            </a:r>
            <a:endParaRPr lang="en-US" altLang="zh-TW">
              <a:ea typeface="新細明體" panose="02020500000000000000" pitchFamily="18" charset="-120"/>
            </a:endParaRPr>
          </a:p>
        </p:txBody>
      </p:sp>
      <p:sp>
        <p:nvSpPr>
          <p:cNvPr id="84996" name="Rectangle 3">
            <a:extLst>
              <a:ext uri="{FF2B5EF4-FFF2-40B4-BE49-F238E27FC236}">
                <a16:creationId xmlns:a16="http://schemas.microsoft.com/office/drawing/2014/main" id="{60E0721F-70E5-443E-A51B-44683F5FE574}"/>
              </a:ext>
            </a:extLst>
          </p:cNvPr>
          <p:cNvSpPr>
            <a:spLocks noGrp="1" noChangeArrowheads="1"/>
          </p:cNvSpPr>
          <p:nvPr>
            <p:ph type="body" idx="1"/>
          </p:nvPr>
        </p:nvSpPr>
        <p:spPr/>
        <p:txBody>
          <a:bodyPr/>
          <a:lstStyle/>
          <a:p>
            <a:pPr>
              <a:lnSpc>
                <a:spcPct val="90000"/>
              </a:lnSpc>
              <a:buFontTx/>
              <a:buNone/>
            </a:pPr>
            <a:r>
              <a:rPr lang="en-US" altLang="zh-TW">
                <a:ea typeface="新細明體" panose="02020500000000000000" pitchFamily="18" charset="-120"/>
              </a:rPr>
              <a:t> </a:t>
            </a:r>
          </a:p>
        </p:txBody>
      </p:sp>
      <p:pic>
        <p:nvPicPr>
          <p:cNvPr id="84997" name="Picture 2">
            <a:extLst>
              <a:ext uri="{FF2B5EF4-FFF2-40B4-BE49-F238E27FC236}">
                <a16:creationId xmlns:a16="http://schemas.microsoft.com/office/drawing/2014/main" id="{A81954DB-57A9-439C-BA07-75A3015E83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890588"/>
            <a:ext cx="7467600"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01B2C0BD-2860-44E4-A557-C9BAD51151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6553DF1-4A45-4B95-BAEA-5A3972CE9794}" type="slidenum">
              <a:rPr lang="en-US" altLang="zh-TW" sz="1200">
                <a:latin typeface="Tahoma" panose="020B0604030504040204" pitchFamily="34" charset="0"/>
              </a:rPr>
              <a:pPr/>
              <a:t>91</a:t>
            </a:fld>
            <a:endParaRPr lang="en-US" altLang="zh-TW" sz="1200">
              <a:latin typeface="Tahoma" panose="020B0604030504040204" pitchFamily="34" charset="0"/>
            </a:endParaRPr>
          </a:p>
        </p:txBody>
      </p:sp>
      <p:sp>
        <p:nvSpPr>
          <p:cNvPr id="86019" name="Rectangle 2">
            <a:extLst>
              <a:ext uri="{FF2B5EF4-FFF2-40B4-BE49-F238E27FC236}">
                <a16:creationId xmlns:a16="http://schemas.microsoft.com/office/drawing/2014/main" id="{70D8F61B-D46D-46A6-9E88-7B196721B72E}"/>
              </a:ext>
            </a:extLst>
          </p:cNvPr>
          <p:cNvSpPr>
            <a:spLocks noGrp="1" noChangeArrowheads="1"/>
          </p:cNvSpPr>
          <p:nvPr>
            <p:ph type="title"/>
          </p:nvPr>
        </p:nvSpPr>
        <p:spPr/>
        <p:txBody>
          <a:bodyPr/>
          <a:lstStyle/>
          <a:p>
            <a:r>
              <a:rPr lang="en-US" altLang="zh-TW">
                <a:ea typeface="新細明體" panose="02020500000000000000" pitchFamily="18" charset="-120"/>
              </a:rPr>
              <a:t>Terminology</a:t>
            </a:r>
          </a:p>
        </p:txBody>
      </p:sp>
      <p:sp>
        <p:nvSpPr>
          <p:cNvPr id="86020" name="Rectangle 3">
            <a:extLst>
              <a:ext uri="{FF2B5EF4-FFF2-40B4-BE49-F238E27FC236}">
                <a16:creationId xmlns:a16="http://schemas.microsoft.com/office/drawing/2014/main" id="{C4B88C9C-FB18-4442-95AE-9B1905632DB2}"/>
              </a:ext>
            </a:extLst>
          </p:cNvPr>
          <p:cNvSpPr>
            <a:spLocks noGrp="1" noChangeArrowheads="1"/>
          </p:cNvSpPr>
          <p:nvPr>
            <p:ph type="body" idx="1"/>
          </p:nvPr>
        </p:nvSpPr>
        <p:spPr/>
        <p:txBody>
          <a:bodyPr/>
          <a:lstStyle/>
          <a:p>
            <a:pPr>
              <a:lnSpc>
                <a:spcPct val="90000"/>
              </a:lnSpc>
              <a:buFontTx/>
              <a:buNone/>
            </a:pPr>
            <a:r>
              <a:rPr lang="en-US" altLang="zh-TW">
                <a:ea typeface="新細明體" panose="02020500000000000000" pitchFamily="18" charset="-120"/>
              </a:rPr>
              <a:t> Thus, we use a complete factorial experiment where the </a:t>
            </a:r>
          </a:p>
          <a:p>
            <a:pPr>
              <a:lnSpc>
                <a:spcPct val="90000"/>
              </a:lnSpc>
              <a:buFontTx/>
              <a:buNone/>
            </a:pPr>
            <a:r>
              <a:rPr lang="en-US" altLang="zh-TW">
                <a:ea typeface="新細明體" panose="02020500000000000000" pitchFamily="18" charset="-120"/>
              </a:rPr>
              <a:t>number of treatments is ab with r replicates per treatment. </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In Example 14.4, a = 2, b = 4, and r = 10. </a:t>
            </a:r>
          </a:p>
          <a:p>
            <a:pPr>
              <a:lnSpc>
                <a:spcPct val="90000"/>
              </a:lnSpc>
              <a:buFontTx/>
              <a:buNone/>
            </a:pPr>
            <a:endParaRPr lang="en-US" altLang="zh-TW">
              <a:ea typeface="新細明體" panose="02020500000000000000" pitchFamily="18" charset="-120"/>
            </a:endParaRPr>
          </a:p>
          <a:p>
            <a:pPr>
              <a:lnSpc>
                <a:spcPct val="90000"/>
              </a:lnSpc>
              <a:buFontTx/>
              <a:buNone/>
            </a:pPr>
            <a:r>
              <a:rPr lang="en-US" altLang="zh-TW">
                <a:ea typeface="新細明體" panose="02020500000000000000" pitchFamily="18" charset="-120"/>
              </a:rPr>
              <a:t>As a result, we have 10 observations for each of the eight </a:t>
            </a:r>
          </a:p>
          <a:p>
            <a:pPr>
              <a:lnSpc>
                <a:spcPct val="90000"/>
              </a:lnSpc>
              <a:buFontTx/>
              <a:buNone/>
            </a:pPr>
            <a:r>
              <a:rPr lang="en-US" altLang="zh-TW">
                <a:ea typeface="新細明體" panose="02020500000000000000" pitchFamily="18" charset="-120"/>
              </a:rPr>
              <a:t>treatments. </a:t>
            </a:r>
          </a:p>
          <a:p>
            <a:pPr>
              <a:lnSpc>
                <a:spcPct val="90000"/>
              </a:lnSpc>
              <a:buFontTx/>
              <a:buNone/>
            </a:pPr>
            <a:endParaRPr lang="en-US" altLang="zh-TW">
              <a:ea typeface="新細明體" panose="020205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a:extLst>
              <a:ext uri="{FF2B5EF4-FFF2-40B4-BE49-F238E27FC236}">
                <a16:creationId xmlns:a16="http://schemas.microsoft.com/office/drawing/2014/main" id="{D7E51BDD-7594-4FC8-B2B3-058D37D5C3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BD85776-5B95-4B19-A444-6A4769343471}" type="slidenum">
              <a:rPr lang="en-US" altLang="zh-TW" sz="1200">
                <a:latin typeface="Tahoma" panose="020B0604030504040204" pitchFamily="34" charset="0"/>
              </a:rPr>
              <a:pPr/>
              <a:t>92</a:t>
            </a:fld>
            <a:endParaRPr lang="en-US" altLang="zh-TW" sz="1200">
              <a:latin typeface="Tahoma" panose="020B0604030504040204" pitchFamily="34" charset="0"/>
            </a:endParaRPr>
          </a:p>
        </p:txBody>
      </p:sp>
      <p:sp>
        <p:nvSpPr>
          <p:cNvPr id="87043" name="Rectangle 2">
            <a:extLst>
              <a:ext uri="{FF2B5EF4-FFF2-40B4-BE49-F238E27FC236}">
                <a16:creationId xmlns:a16="http://schemas.microsoft.com/office/drawing/2014/main" id="{E16A9A10-5E13-4575-A453-0B600359C56D}"/>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87044" name="Rectangle 3">
            <a:extLst>
              <a:ext uri="{FF2B5EF4-FFF2-40B4-BE49-F238E27FC236}">
                <a16:creationId xmlns:a16="http://schemas.microsoft.com/office/drawing/2014/main" id="{E904DC30-3B98-4380-B005-014EBAF587C0}"/>
              </a:ext>
            </a:extLst>
          </p:cNvPr>
          <p:cNvSpPr>
            <a:spLocks noGrp="1" noChangeArrowheads="1"/>
          </p:cNvSpPr>
          <p:nvPr>
            <p:ph type="body" idx="1"/>
          </p:nvPr>
        </p:nvSpPr>
        <p:spPr/>
        <p:txBody>
          <a:bodyPr/>
          <a:lstStyle/>
          <a:p>
            <a:pPr>
              <a:lnSpc>
                <a:spcPct val="90000"/>
              </a:lnSpc>
              <a:buFontTx/>
              <a:buNone/>
            </a:pPr>
            <a:r>
              <a:rPr lang="en-US" altLang="zh-TW" sz="2700">
                <a:ea typeface="新細明體" panose="02020500000000000000" pitchFamily="18" charset="-120"/>
              </a:rPr>
              <a:t> If you examine the ANOVA table, you can see that the total </a:t>
            </a:r>
          </a:p>
          <a:p>
            <a:pPr>
              <a:lnSpc>
                <a:spcPct val="90000"/>
              </a:lnSpc>
              <a:buFontTx/>
              <a:buNone/>
            </a:pPr>
            <a:r>
              <a:rPr lang="en-US" altLang="zh-TW" sz="2700">
                <a:ea typeface="新細明體" panose="02020500000000000000" pitchFamily="18" charset="-120"/>
              </a:rPr>
              <a:t>variation is SS(Total) = 879.55, the sum of squares for </a:t>
            </a:r>
          </a:p>
          <a:p>
            <a:pPr>
              <a:lnSpc>
                <a:spcPct val="90000"/>
              </a:lnSpc>
              <a:buFontTx/>
              <a:buNone/>
            </a:pPr>
            <a:r>
              <a:rPr lang="en-US" altLang="zh-TW" sz="2700">
                <a:ea typeface="新細明體" panose="02020500000000000000" pitchFamily="18" charset="-120"/>
              </a:rPr>
              <a:t>treatments is SST = 153.35, and the sum of squares for error </a:t>
            </a:r>
          </a:p>
          <a:p>
            <a:pPr>
              <a:lnSpc>
                <a:spcPct val="90000"/>
              </a:lnSpc>
              <a:buFontTx/>
              <a:buNone/>
            </a:pPr>
            <a:r>
              <a:rPr lang="en-US" altLang="zh-TW" sz="2700">
                <a:ea typeface="新細明體" panose="02020500000000000000" pitchFamily="18" charset="-120"/>
              </a:rPr>
              <a:t>is SSE = 726.20. </a:t>
            </a:r>
          </a:p>
          <a:p>
            <a:pPr>
              <a:lnSpc>
                <a:spcPct val="90000"/>
              </a:lnSpc>
              <a:buFontTx/>
              <a:buNone/>
            </a:pPr>
            <a:endParaRPr lang="en-US" altLang="zh-TW" sz="2700">
              <a:ea typeface="新細明體" panose="02020500000000000000" pitchFamily="18" charset="-120"/>
            </a:endParaRPr>
          </a:p>
          <a:p>
            <a:pPr>
              <a:lnSpc>
                <a:spcPct val="90000"/>
              </a:lnSpc>
              <a:buFontTx/>
              <a:buNone/>
            </a:pPr>
            <a:r>
              <a:rPr lang="en-US" altLang="zh-TW" sz="2700">
                <a:ea typeface="新細明體" panose="02020500000000000000" pitchFamily="18" charset="-120"/>
              </a:rPr>
              <a:t>The variation caused by the treatments is measured by SST. </a:t>
            </a:r>
          </a:p>
          <a:p>
            <a:pPr>
              <a:lnSpc>
                <a:spcPct val="90000"/>
              </a:lnSpc>
              <a:buFontTx/>
              <a:buNone/>
            </a:pPr>
            <a:endParaRPr lang="en-US" altLang="zh-TW" sz="2700">
              <a:ea typeface="新細明體" panose="02020500000000000000" pitchFamily="18" charset="-120"/>
            </a:endParaRPr>
          </a:p>
          <a:p>
            <a:pPr>
              <a:lnSpc>
                <a:spcPct val="90000"/>
              </a:lnSpc>
              <a:buFontTx/>
              <a:buNone/>
            </a:pPr>
            <a:r>
              <a:rPr lang="en-US" altLang="zh-TW" sz="2700">
                <a:ea typeface="新細明體" panose="02020500000000000000" pitchFamily="18" charset="-120"/>
              </a:rPr>
              <a:t>In order to determine whether the differences are due to </a:t>
            </a:r>
          </a:p>
          <a:p>
            <a:pPr>
              <a:lnSpc>
                <a:spcPct val="90000"/>
              </a:lnSpc>
              <a:buFontTx/>
              <a:buNone/>
            </a:pPr>
            <a:r>
              <a:rPr lang="en-US" altLang="zh-TW" sz="2700">
                <a:ea typeface="新細明體" panose="02020500000000000000" pitchFamily="18" charset="-120"/>
              </a:rPr>
              <a:t>factor A, factor B, or some interaction between the two </a:t>
            </a:r>
          </a:p>
          <a:p>
            <a:pPr>
              <a:lnSpc>
                <a:spcPct val="90000"/>
              </a:lnSpc>
              <a:buFontTx/>
              <a:buNone/>
            </a:pPr>
            <a:r>
              <a:rPr lang="en-US" altLang="zh-TW" sz="2700">
                <a:ea typeface="新細明體" panose="02020500000000000000" pitchFamily="18" charset="-120"/>
              </a:rPr>
              <a:t>factors, we need to partition SST into three sources. </a:t>
            </a:r>
          </a:p>
          <a:p>
            <a:pPr>
              <a:lnSpc>
                <a:spcPct val="90000"/>
              </a:lnSpc>
              <a:buFontTx/>
              <a:buNone/>
            </a:pPr>
            <a:endParaRPr lang="en-US" altLang="zh-TW" sz="2700">
              <a:ea typeface="新細明體" panose="02020500000000000000" pitchFamily="18" charset="-120"/>
            </a:endParaRPr>
          </a:p>
          <a:p>
            <a:pPr>
              <a:lnSpc>
                <a:spcPct val="90000"/>
              </a:lnSpc>
              <a:buFontTx/>
              <a:buNone/>
            </a:pPr>
            <a:r>
              <a:rPr lang="en-US" altLang="zh-TW" sz="2700">
                <a:ea typeface="新細明體" panose="02020500000000000000" pitchFamily="18" charset="-120"/>
              </a:rPr>
              <a:t>These are SS(A), SS(B), and SS(AB). </a:t>
            </a:r>
          </a:p>
          <a:p>
            <a:pPr>
              <a:lnSpc>
                <a:spcPct val="90000"/>
              </a:lnSpc>
              <a:buFontTx/>
              <a:buNone/>
            </a:pPr>
            <a:endParaRPr lang="en-US" altLang="zh-TW">
              <a:ea typeface="新細明體" panose="020205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E3EE447D-178D-4A66-BBB0-CD6D4FF9C2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668D0DE3-1BA5-41D6-AF13-E0F6D6C246A0}" type="slidenum">
              <a:rPr lang="en-US" altLang="zh-TW" sz="1200">
                <a:latin typeface="Tahoma" panose="020B0604030504040204" pitchFamily="34" charset="0"/>
              </a:rPr>
              <a:pPr/>
              <a:t>93</a:t>
            </a:fld>
            <a:endParaRPr lang="en-US" altLang="zh-TW" sz="1200">
              <a:latin typeface="Tahoma" panose="020B0604030504040204" pitchFamily="34" charset="0"/>
            </a:endParaRPr>
          </a:p>
        </p:txBody>
      </p:sp>
      <p:sp>
        <p:nvSpPr>
          <p:cNvPr id="88067" name="Rectangle 2">
            <a:extLst>
              <a:ext uri="{FF2B5EF4-FFF2-40B4-BE49-F238E27FC236}">
                <a16:creationId xmlns:a16="http://schemas.microsoft.com/office/drawing/2014/main" id="{D572063F-DCC4-4F37-AA2B-DBECFAC523A0}"/>
              </a:ext>
            </a:extLst>
          </p:cNvPr>
          <p:cNvSpPr>
            <a:spLocks noGrp="1" noChangeArrowheads="1"/>
          </p:cNvSpPr>
          <p:nvPr>
            <p:ph type="title"/>
          </p:nvPr>
        </p:nvSpPr>
        <p:spPr/>
        <p:txBody>
          <a:bodyPr/>
          <a:lstStyle/>
          <a:p>
            <a:r>
              <a:rPr lang="en-US" altLang="zh-TW">
                <a:ea typeface="新細明體" panose="02020500000000000000" pitchFamily="18" charset="-120"/>
              </a:rPr>
              <a:t>ANOVA Table…</a:t>
            </a:r>
          </a:p>
        </p:txBody>
      </p:sp>
      <p:sp>
        <p:nvSpPr>
          <p:cNvPr id="88068" name="AutoShape 4">
            <a:extLst>
              <a:ext uri="{FF2B5EF4-FFF2-40B4-BE49-F238E27FC236}">
                <a16:creationId xmlns:a16="http://schemas.microsoft.com/office/drawing/2014/main" id="{9452CD24-2AC0-4C07-AFAC-4C3825BCAB80}"/>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zh-TW" b="1">
                <a:latin typeface="Tahoma" panose="020B0604030504040204" pitchFamily="34" charset="0"/>
                <a:ea typeface="新細明體" panose="02020500000000000000" pitchFamily="18" charset="-120"/>
              </a:rPr>
              <a:t>Table 14.8</a:t>
            </a:r>
          </a:p>
        </p:txBody>
      </p:sp>
      <p:graphicFrame>
        <p:nvGraphicFramePr>
          <p:cNvPr id="57424" name="Group 80">
            <a:extLst>
              <a:ext uri="{FF2B5EF4-FFF2-40B4-BE49-F238E27FC236}">
                <a16:creationId xmlns:a16="http://schemas.microsoft.com/office/drawing/2014/main" id="{8F31FE2A-993B-425B-9104-15736161C339}"/>
              </a:ext>
            </a:extLst>
          </p:cNvPr>
          <p:cNvGraphicFramePr>
            <a:graphicFrameLocks noGrp="1"/>
          </p:cNvGraphicFramePr>
          <p:nvPr/>
        </p:nvGraphicFramePr>
        <p:xfrm>
          <a:off x="1752600" y="1447800"/>
          <a:ext cx="8686800" cy="4222750"/>
        </p:xfrm>
        <a:graphic>
          <a:graphicData uri="http://schemas.openxmlformats.org/drawingml/2006/table">
            <a:tbl>
              <a:tblPr/>
              <a:tblGrid>
                <a:gridCol w="1379538">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gridCol w="2646363">
                  <a:extLst>
                    <a:ext uri="{9D8B030D-6E8A-4147-A177-3AD203B41FA5}">
                      <a16:colId xmlns:a16="http://schemas.microsoft.com/office/drawing/2014/main" val="20003"/>
                    </a:ext>
                  </a:extLst>
                </a:gridCol>
                <a:gridCol w="2239962">
                  <a:extLst>
                    <a:ext uri="{9D8B030D-6E8A-4147-A177-3AD203B41FA5}">
                      <a16:colId xmlns:a16="http://schemas.microsoft.com/office/drawing/2014/main" val="20004"/>
                    </a:ext>
                  </a:extLst>
                </a:gridCol>
              </a:tblGrid>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Source of Variation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d.f.: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Sum of Squares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Mean Square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1" i="1" u="none" strike="noStrike" cap="none" normalizeH="0" baseline="0">
                          <a:ln>
                            <a:noFill/>
                          </a:ln>
                          <a:solidFill>
                            <a:schemeClr val="tx1"/>
                          </a:solidFill>
                          <a:effectLst/>
                          <a:latin typeface="Tahoma" pitchFamily="34" charset="0"/>
                          <a:ea typeface="新細明體" charset="-120"/>
                        </a:rPr>
                        <a:t>F</a:t>
                      </a:r>
                      <a:r>
                        <a:rPr kumimoji="0" lang="en-US" altLang="zh-TW" sz="1600" b="0" i="0" u="none" strike="noStrike" cap="none" normalizeH="0" baseline="0">
                          <a:ln>
                            <a:noFill/>
                          </a:ln>
                          <a:solidFill>
                            <a:schemeClr val="tx1"/>
                          </a:solidFill>
                          <a:effectLst/>
                          <a:latin typeface="Tahoma" pitchFamily="34" charset="0"/>
                          <a:ea typeface="新細明體" charset="-120"/>
                        </a:rPr>
                        <a:t>  Statistic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FF0000"/>
                          </a:solidFill>
                          <a:effectLst/>
                          <a:latin typeface="Tahoma" pitchFamily="34" charset="0"/>
                          <a:ea typeface="新細明體" charset="-120"/>
                        </a:rPr>
                        <a:t>Factor 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FF0000"/>
                          </a:solidFill>
                          <a:effectLst/>
                          <a:latin typeface="Tahoma" pitchFamily="34" charset="0"/>
                          <a:ea typeface="新細明體" charset="-120"/>
                        </a:rPr>
                        <a:t>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FF0000"/>
                          </a:solidFill>
                          <a:effectLst/>
                          <a:latin typeface="Tahoma" pitchFamily="34" charset="0"/>
                          <a:ea typeface="新細明體" charset="-120"/>
                        </a:rPr>
                        <a:t>SS(A)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FF0000"/>
                          </a:solidFill>
                          <a:effectLst/>
                          <a:latin typeface="Tahoma" pitchFamily="34" charset="0"/>
                          <a:ea typeface="新細明體" charset="-120"/>
                        </a:rPr>
                        <a:t>MS(A)=SS(A)/(a-1)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FF0000"/>
                          </a:solidFill>
                          <a:effectLst/>
                          <a:latin typeface="Tahoma" pitchFamily="34" charset="0"/>
                          <a:ea typeface="新細明體" charset="-120"/>
                        </a:rPr>
                        <a:t>F=MS(A)/MSE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Tahoma" pitchFamily="34" charset="0"/>
                          <a:ea typeface="新細明體" charset="-120"/>
                        </a:rPr>
                        <a:t>Factor 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Tahoma" pitchFamily="34" charset="0"/>
                          <a:ea typeface="新細明體" charset="-120"/>
                        </a:rPr>
                        <a:t>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Tahoma" pitchFamily="34" charset="0"/>
                          <a:ea typeface="新細明體" charset="-120"/>
                        </a:rPr>
                        <a:t>SS(B)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Tahoma" pitchFamily="34" charset="0"/>
                          <a:ea typeface="新細明體" charset="-120"/>
                        </a:rPr>
                        <a:t>MS(B)=SS(B)/(b-1)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Tahoma" pitchFamily="34" charset="0"/>
                          <a:ea typeface="新細明體" charset="-120"/>
                        </a:rPr>
                        <a:t>F=MS(B)/MSE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Interaction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(a-1)(b-1)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SS(AB)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MS(AB) =        SS(AB)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                      [(a-1)(b-1)]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8000"/>
                          </a:solidFill>
                          <a:effectLst/>
                          <a:latin typeface="Tahoma" pitchFamily="34" charset="0"/>
                          <a:ea typeface="新細明體" charset="-120"/>
                        </a:rPr>
                        <a:t>F=MS(AB)/MSE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Error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n–ab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MSE=SSE/(n–ab)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charset="-120"/>
                        </a:rPr>
                        <a:t>SS(Total)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zh-TW" sz="1600" b="0" i="0" u="none" strike="noStrike" cap="none" normalizeH="0" baseline="0">
                        <a:ln>
                          <a:noFill/>
                        </a:ln>
                        <a:solidFill>
                          <a:schemeClr val="tx1"/>
                        </a:solidFill>
                        <a:effectLst/>
                        <a:latin typeface="Tahoma" pitchFamily="34" charset="0"/>
                        <a:ea typeface="新細明體" charset="-12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8114" name="Line 81">
            <a:extLst>
              <a:ext uri="{FF2B5EF4-FFF2-40B4-BE49-F238E27FC236}">
                <a16:creationId xmlns:a16="http://schemas.microsoft.com/office/drawing/2014/main" id="{6985F3EF-9270-43D1-A5DA-0F47142D64ED}"/>
              </a:ext>
            </a:extLst>
          </p:cNvPr>
          <p:cNvSpPr>
            <a:spLocks noChangeShapeType="1"/>
          </p:cNvSpPr>
          <p:nvPr/>
        </p:nvSpPr>
        <p:spPr bwMode="auto">
          <a:xfrm>
            <a:off x="7010400" y="4000500"/>
            <a:ext cx="1066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a:extLst>
              <a:ext uri="{FF2B5EF4-FFF2-40B4-BE49-F238E27FC236}">
                <a16:creationId xmlns:a16="http://schemas.microsoft.com/office/drawing/2014/main" id="{2F149838-726C-4D1E-BD48-DC285ED09C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C8D162A2-D31D-46E2-9464-50C78D2257A7}" type="slidenum">
              <a:rPr lang="en-US" altLang="zh-TW" sz="1200">
                <a:latin typeface="Tahoma" panose="020B0604030504040204" pitchFamily="34" charset="0"/>
              </a:rPr>
              <a:pPr/>
              <a:t>94</a:t>
            </a:fld>
            <a:endParaRPr lang="en-US" altLang="zh-TW" sz="1200">
              <a:latin typeface="Tahoma" panose="020B0604030504040204" pitchFamily="34" charset="0"/>
            </a:endParaRPr>
          </a:p>
        </p:txBody>
      </p:sp>
      <p:sp>
        <p:nvSpPr>
          <p:cNvPr id="89091" name="Rectangle 2">
            <a:extLst>
              <a:ext uri="{FF2B5EF4-FFF2-40B4-BE49-F238E27FC236}">
                <a16:creationId xmlns:a16="http://schemas.microsoft.com/office/drawing/2014/main" id="{129FF52E-419C-4701-8AC4-610D32EB3519}"/>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89092" name="Rectangle 3">
            <a:extLst>
              <a:ext uri="{FF2B5EF4-FFF2-40B4-BE49-F238E27FC236}">
                <a16:creationId xmlns:a16="http://schemas.microsoft.com/office/drawing/2014/main" id="{520F6F01-0CC6-4571-AB5E-03CC1EAA7EAE}"/>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Test for the differences between the Levels of Factor A…</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 The means of the a levels of Factor A are equal</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least two means differ</a:t>
            </a:r>
          </a:p>
          <a:p>
            <a:pPr>
              <a:buFontTx/>
              <a:buNone/>
            </a:pPr>
            <a:r>
              <a:rPr lang="en-US" altLang="zh-TW">
                <a:ea typeface="新細明體" panose="02020500000000000000" pitchFamily="18" charset="-120"/>
              </a:rPr>
              <a:t>	Test statistic: F = MS(A) / MSE</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Example 14.4: Are there differences in the mean number of jobs between men and women?</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 µ</a:t>
            </a:r>
            <a:r>
              <a:rPr lang="en-US" altLang="zh-TW" baseline="-25000">
                <a:ea typeface="新細明體" panose="02020500000000000000" pitchFamily="18" charset="-120"/>
              </a:rPr>
              <a:t>men</a:t>
            </a:r>
            <a:r>
              <a:rPr lang="en-US" altLang="zh-TW">
                <a:ea typeface="新細明體" panose="02020500000000000000" pitchFamily="18" charset="-120"/>
              </a:rPr>
              <a:t> = µ</a:t>
            </a:r>
            <a:r>
              <a:rPr lang="en-US" altLang="zh-TW" baseline="-25000">
                <a:ea typeface="新細明體" panose="02020500000000000000" pitchFamily="18" charset="-120"/>
              </a:rPr>
              <a:t>women</a:t>
            </a:r>
            <a:endParaRPr lang="en-US" altLang="zh-TW">
              <a:ea typeface="新細明體" panose="02020500000000000000" pitchFamily="18" charset="-120"/>
            </a:endParaRP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least two means differ</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62DFC96F-337E-47E9-A8D0-86666353DA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A56A2C14-276D-443F-BADF-6C7B179C65A7}" type="slidenum">
              <a:rPr lang="en-US" altLang="zh-TW" sz="1200">
                <a:latin typeface="Tahoma" panose="020B0604030504040204" pitchFamily="34" charset="0"/>
              </a:rPr>
              <a:pPr/>
              <a:t>95</a:t>
            </a:fld>
            <a:endParaRPr lang="en-US" altLang="zh-TW" sz="1200">
              <a:latin typeface="Tahoma" panose="020B0604030504040204" pitchFamily="34" charset="0"/>
            </a:endParaRPr>
          </a:p>
        </p:txBody>
      </p:sp>
      <p:sp>
        <p:nvSpPr>
          <p:cNvPr id="90115" name="Rectangle 2">
            <a:extLst>
              <a:ext uri="{FF2B5EF4-FFF2-40B4-BE49-F238E27FC236}">
                <a16:creationId xmlns:a16="http://schemas.microsoft.com/office/drawing/2014/main" id="{36AD3721-D378-4D53-922E-B29E5D07223F}"/>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90116" name="Rectangle 3">
            <a:extLst>
              <a:ext uri="{FF2B5EF4-FFF2-40B4-BE49-F238E27FC236}">
                <a16:creationId xmlns:a16="http://schemas.microsoft.com/office/drawing/2014/main" id="{78C4E88F-A8DD-4342-B36E-D591F496EBD3}"/>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Test for the differences between the Levels of Factor B…</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 The means of the a levels of Factor B are equal</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least two means differ</a:t>
            </a:r>
          </a:p>
          <a:p>
            <a:pPr>
              <a:buFontTx/>
              <a:buNone/>
            </a:pPr>
            <a:r>
              <a:rPr lang="en-US" altLang="zh-TW">
                <a:ea typeface="新細明體" panose="02020500000000000000" pitchFamily="18" charset="-120"/>
              </a:rPr>
              <a:t>	Test statistic: F = MS(B) / MSE</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Example 14.4: Are there differences in the mean number of </a:t>
            </a:r>
          </a:p>
          <a:p>
            <a:pPr>
              <a:buFontTx/>
              <a:buNone/>
            </a:pPr>
            <a:r>
              <a:rPr lang="en-US" altLang="zh-TW">
                <a:ea typeface="新細明體" panose="02020500000000000000" pitchFamily="18" charset="-120"/>
              </a:rPr>
              <a:t>jobs between the four educational levels?</a:t>
            </a:r>
          </a:p>
          <a:p>
            <a:pPr>
              <a:buFontTx/>
              <a:buNone/>
            </a:pPr>
            <a:r>
              <a:rPr lang="en-US" altLang="zh-TW">
                <a:ea typeface="新細明體" panose="02020500000000000000" pitchFamily="18" charset="-120"/>
              </a:rPr>
              <a:t>	</a:t>
            </a:r>
          </a:p>
          <a:p>
            <a:pPr>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least two means differ</a:t>
            </a:r>
          </a:p>
        </p:txBody>
      </p:sp>
      <p:graphicFrame>
        <p:nvGraphicFramePr>
          <p:cNvPr id="90117" name="Object 2">
            <a:extLst>
              <a:ext uri="{FF2B5EF4-FFF2-40B4-BE49-F238E27FC236}">
                <a16:creationId xmlns:a16="http://schemas.microsoft.com/office/drawing/2014/main" id="{F5954277-7D1F-4EBC-8E6D-6F302A3519BD}"/>
              </a:ext>
            </a:extLst>
          </p:cNvPr>
          <p:cNvGraphicFramePr>
            <a:graphicFrameLocks noChangeAspect="1"/>
          </p:cNvGraphicFramePr>
          <p:nvPr>
            <p:extLst>
              <p:ext uri="{D42A27DB-BD31-4B8C-83A1-F6EECF244321}">
                <p14:modId xmlns:p14="http://schemas.microsoft.com/office/powerpoint/2010/main" val="2094972312"/>
              </p:ext>
            </p:extLst>
          </p:nvPr>
        </p:nvGraphicFramePr>
        <p:xfrm>
          <a:off x="685800" y="4495800"/>
          <a:ext cx="3697288" cy="566737"/>
        </p:xfrm>
        <a:graphic>
          <a:graphicData uri="http://schemas.openxmlformats.org/presentationml/2006/ole">
            <mc:AlternateContent xmlns:mc="http://schemas.openxmlformats.org/markup-compatibility/2006">
              <mc:Choice xmlns:v="urn:schemas-microsoft-com:vml" Requires="v">
                <p:oleObj name="Equation" r:id="rId2" imgW="1409088" imgH="215806" progId="Equation.3">
                  <p:embed/>
                </p:oleObj>
              </mc:Choice>
              <mc:Fallback>
                <p:oleObj name="Equation" r:id="rId2" imgW="1409088" imgH="215806"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95800"/>
                        <a:ext cx="36972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a:extLst>
              <a:ext uri="{FF2B5EF4-FFF2-40B4-BE49-F238E27FC236}">
                <a16:creationId xmlns:a16="http://schemas.microsoft.com/office/drawing/2014/main" id="{4172059E-F0AC-46FF-B830-1662E545CF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en-US" altLang="zh-TW" sz="1200">
                <a:latin typeface="Tahoma" panose="020B0604030504040204" pitchFamily="34" charset="0"/>
              </a:rPr>
              <a:t>14.</a:t>
            </a:r>
            <a:fld id="{06965978-1B9F-4AC8-898A-05D899D582A0}" type="slidenum">
              <a:rPr lang="en-US" altLang="zh-TW" sz="1200">
                <a:latin typeface="Tahoma" panose="020B0604030504040204" pitchFamily="34" charset="0"/>
              </a:rPr>
              <a:pPr/>
              <a:t>96</a:t>
            </a:fld>
            <a:endParaRPr lang="en-US" altLang="zh-TW" sz="1200">
              <a:latin typeface="Tahoma" panose="020B0604030504040204" pitchFamily="34" charset="0"/>
            </a:endParaRPr>
          </a:p>
        </p:txBody>
      </p:sp>
      <p:sp>
        <p:nvSpPr>
          <p:cNvPr id="91139" name="Rectangle 2">
            <a:extLst>
              <a:ext uri="{FF2B5EF4-FFF2-40B4-BE49-F238E27FC236}">
                <a16:creationId xmlns:a16="http://schemas.microsoft.com/office/drawing/2014/main" id="{04056F89-39E9-463C-AA92-5FEC00936CF1}"/>
              </a:ext>
            </a:extLst>
          </p:cNvPr>
          <p:cNvSpPr>
            <a:spLocks noGrp="1" noChangeArrowheads="1"/>
          </p:cNvSpPr>
          <p:nvPr>
            <p:ph type="title"/>
          </p:nvPr>
        </p:nvSpPr>
        <p:spPr/>
        <p:txBody>
          <a:bodyPr/>
          <a:lstStyle/>
          <a:p>
            <a:r>
              <a:rPr lang="en-US" altLang="zh-TW">
                <a:ea typeface="新細明體" panose="02020500000000000000" pitchFamily="18" charset="-120"/>
              </a:rPr>
              <a:t>Example 14.4</a:t>
            </a:r>
          </a:p>
        </p:txBody>
      </p:sp>
      <p:sp>
        <p:nvSpPr>
          <p:cNvPr id="91140" name="Rectangle 3">
            <a:extLst>
              <a:ext uri="{FF2B5EF4-FFF2-40B4-BE49-F238E27FC236}">
                <a16:creationId xmlns:a16="http://schemas.microsoft.com/office/drawing/2014/main" id="{F1C739DF-2582-4409-AD8F-4859E57D81C7}"/>
              </a:ext>
            </a:extLst>
          </p:cNvPr>
          <p:cNvSpPr>
            <a:spLocks noGrp="1" noChangeArrowheads="1"/>
          </p:cNvSpPr>
          <p:nvPr>
            <p:ph type="body" idx="1"/>
          </p:nvPr>
        </p:nvSpPr>
        <p:spPr/>
        <p:txBody>
          <a:bodyPr/>
          <a:lstStyle/>
          <a:p>
            <a:pPr>
              <a:buFontTx/>
              <a:buNone/>
            </a:pPr>
            <a:r>
              <a:rPr lang="en-US" altLang="zh-TW" dirty="0">
                <a:ea typeface="新細明體" panose="02020500000000000000" pitchFamily="18" charset="-120"/>
              </a:rPr>
              <a:t>Test for interaction between Factors A and B…</a:t>
            </a:r>
          </a:p>
          <a:p>
            <a:pPr>
              <a:buFontTx/>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a:t>
            </a:r>
            <a:r>
              <a:rPr lang="en-US" altLang="zh-TW" sz="2400" dirty="0">
                <a:ea typeface="新細明體" panose="02020500000000000000" pitchFamily="18" charset="-120"/>
              </a:rPr>
              <a:t>Factors A and B </a:t>
            </a:r>
            <a:r>
              <a:rPr lang="en-US" altLang="zh-TW" sz="2400" b="1" i="1" dirty="0">
                <a:ea typeface="新細明體" panose="02020500000000000000" pitchFamily="18" charset="-120"/>
              </a:rPr>
              <a:t>do not interact</a:t>
            </a:r>
            <a:r>
              <a:rPr lang="en-US" altLang="zh-TW" sz="2400" dirty="0">
                <a:ea typeface="新細明體" panose="02020500000000000000" pitchFamily="18" charset="-120"/>
              </a:rPr>
              <a:t> to affect the mean responses.</a:t>
            </a:r>
          </a:p>
          <a:p>
            <a:pPr>
              <a:buFontTx/>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n-US" altLang="zh-TW" sz="2400" dirty="0">
                <a:ea typeface="新細明體" panose="02020500000000000000" pitchFamily="18" charset="-120"/>
              </a:rPr>
              <a:t>Factors A and B </a:t>
            </a:r>
            <a:r>
              <a:rPr lang="en-US" altLang="zh-TW" sz="2400" b="1" i="1" dirty="0">
                <a:ea typeface="新細明體" panose="02020500000000000000" pitchFamily="18" charset="-120"/>
              </a:rPr>
              <a:t>do interact</a:t>
            </a:r>
            <a:r>
              <a:rPr lang="en-US" altLang="zh-TW" sz="2400" dirty="0">
                <a:ea typeface="新細明體" panose="02020500000000000000" pitchFamily="18" charset="-120"/>
              </a:rPr>
              <a:t> to affect the mean responses.</a:t>
            </a: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Test statistic: F = MS(AB) / MSE</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Example 14.4: Are there differences in the mean number of jobs caused by </a:t>
            </a:r>
            <a:r>
              <a:rPr lang="en-US" altLang="zh-TW" b="1" i="1" dirty="0">
                <a:ea typeface="新細明體" panose="02020500000000000000" pitchFamily="18" charset="-120"/>
              </a:rPr>
              <a:t>interaction between</a:t>
            </a:r>
            <a:r>
              <a:rPr lang="en-US" altLang="zh-TW" dirty="0">
                <a:ea typeface="新細明體" panose="02020500000000000000" pitchFamily="18" charset="-120"/>
              </a:rPr>
              <a:t> gender and educational level?</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2E59-8749-C953-2875-2726F481ABCE}"/>
              </a:ext>
            </a:extLst>
          </p:cNvPr>
          <p:cNvSpPr>
            <a:spLocks noGrp="1"/>
          </p:cNvSpPr>
          <p:nvPr>
            <p:ph type="title"/>
          </p:nvPr>
        </p:nvSpPr>
        <p:spPr/>
        <p:txBody>
          <a:bodyPr/>
          <a:lstStyle/>
          <a:p>
            <a:r>
              <a:rPr lang="en-TW" dirty="0"/>
              <a:t>Example 14.4</a:t>
            </a:r>
          </a:p>
        </p:txBody>
      </p:sp>
      <p:pic>
        <p:nvPicPr>
          <p:cNvPr id="6" name="Content Placeholder 5" descr="A screenshot of a paper&#10;&#10;AI-generated content may be incorrect.">
            <a:extLst>
              <a:ext uri="{FF2B5EF4-FFF2-40B4-BE49-F238E27FC236}">
                <a16:creationId xmlns:a16="http://schemas.microsoft.com/office/drawing/2014/main" id="{AC0327FC-DD8B-FCDC-955D-2C7958B620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831" y="952500"/>
            <a:ext cx="9118600" cy="5410200"/>
          </a:xfrm>
        </p:spPr>
      </p:pic>
      <p:sp>
        <p:nvSpPr>
          <p:cNvPr id="4" name="Slide Number Placeholder 3">
            <a:extLst>
              <a:ext uri="{FF2B5EF4-FFF2-40B4-BE49-F238E27FC236}">
                <a16:creationId xmlns:a16="http://schemas.microsoft.com/office/drawing/2014/main" id="{73B6772F-A0A3-B2E8-5FE4-950FD88E90DD}"/>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97</a:t>
            </a:fld>
            <a:endParaRPr lang="en-US" altLang="zh-TW"/>
          </a:p>
        </p:txBody>
      </p:sp>
    </p:spTree>
    <p:extLst>
      <p:ext uri="{BB962C8B-B14F-4D97-AF65-F5344CB8AC3E}">
        <p14:creationId xmlns:p14="http://schemas.microsoft.com/office/powerpoint/2010/main" val="41590044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92BA-40AB-A4C6-903C-A574AB07DEB4}"/>
              </a:ext>
            </a:extLst>
          </p:cNvPr>
          <p:cNvSpPr>
            <a:spLocks noGrp="1"/>
          </p:cNvSpPr>
          <p:nvPr>
            <p:ph type="title"/>
          </p:nvPr>
        </p:nvSpPr>
        <p:spPr/>
        <p:txBody>
          <a:bodyPr/>
          <a:lstStyle/>
          <a:p>
            <a:r>
              <a:rPr lang="en-TW" dirty="0"/>
              <a:t>Example 14.4</a:t>
            </a:r>
          </a:p>
        </p:txBody>
      </p:sp>
      <p:sp>
        <p:nvSpPr>
          <p:cNvPr id="3" name="Content Placeholder 2">
            <a:extLst>
              <a:ext uri="{FF2B5EF4-FFF2-40B4-BE49-F238E27FC236}">
                <a16:creationId xmlns:a16="http://schemas.microsoft.com/office/drawing/2014/main" id="{8E7E04F9-A872-B98C-9CCD-DF5052F6D2E9}"/>
              </a:ext>
            </a:extLst>
          </p:cNvPr>
          <p:cNvSpPr>
            <a:spLocks noGrp="1"/>
          </p:cNvSpPr>
          <p:nvPr>
            <p:ph idx="1"/>
          </p:nvPr>
        </p:nvSpPr>
        <p:spPr/>
        <p:txBody>
          <a:bodyPr/>
          <a:lstStyle/>
          <a:p>
            <a:endParaRPr lang="en-TW"/>
          </a:p>
        </p:txBody>
      </p:sp>
      <p:sp>
        <p:nvSpPr>
          <p:cNvPr id="4" name="Slide Number Placeholder 3">
            <a:extLst>
              <a:ext uri="{FF2B5EF4-FFF2-40B4-BE49-F238E27FC236}">
                <a16:creationId xmlns:a16="http://schemas.microsoft.com/office/drawing/2014/main" id="{6E1B0172-BE25-061C-5CB5-67BAE75568F7}"/>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98</a:t>
            </a:fld>
            <a:endParaRPr lang="en-US" altLang="zh-TW"/>
          </a:p>
        </p:txBody>
      </p:sp>
      <p:pic>
        <p:nvPicPr>
          <p:cNvPr id="5" name="Picture 4" descr="A diagram of two people&#10;&#10;AI-generated content may be incorrect.">
            <a:extLst>
              <a:ext uri="{FF2B5EF4-FFF2-40B4-BE49-F238E27FC236}">
                <a16:creationId xmlns:a16="http://schemas.microsoft.com/office/drawing/2014/main" id="{DCF83B19-B032-FB01-F0D7-0BEABA023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600" y="1447800"/>
            <a:ext cx="7772400" cy="4257183"/>
          </a:xfrm>
          <a:prstGeom prst="rect">
            <a:avLst/>
          </a:prstGeom>
        </p:spPr>
      </p:pic>
    </p:spTree>
    <p:extLst>
      <p:ext uri="{BB962C8B-B14F-4D97-AF65-F5344CB8AC3E}">
        <p14:creationId xmlns:p14="http://schemas.microsoft.com/office/powerpoint/2010/main" val="29007258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108D7-0725-22A8-F15C-B23A245FB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34CE4-EE87-45D9-FC2F-3C8F2DF9B471}"/>
              </a:ext>
            </a:extLst>
          </p:cNvPr>
          <p:cNvSpPr>
            <a:spLocks noGrp="1"/>
          </p:cNvSpPr>
          <p:nvPr>
            <p:ph type="title"/>
          </p:nvPr>
        </p:nvSpPr>
        <p:spPr/>
        <p:txBody>
          <a:bodyPr/>
          <a:lstStyle/>
          <a:p>
            <a:r>
              <a:rPr lang="en-TW" dirty="0"/>
              <a:t>Example 14.4</a:t>
            </a:r>
          </a:p>
        </p:txBody>
      </p:sp>
      <p:sp>
        <p:nvSpPr>
          <p:cNvPr id="4" name="Slide Number Placeholder 3">
            <a:extLst>
              <a:ext uri="{FF2B5EF4-FFF2-40B4-BE49-F238E27FC236}">
                <a16:creationId xmlns:a16="http://schemas.microsoft.com/office/drawing/2014/main" id="{9B361D51-1AF4-C276-F4B4-8D87B46C0D4B}"/>
              </a:ext>
            </a:extLst>
          </p:cNvPr>
          <p:cNvSpPr>
            <a:spLocks noGrp="1"/>
          </p:cNvSpPr>
          <p:nvPr>
            <p:ph type="sldNum" sz="quarter" idx="12"/>
          </p:nvPr>
        </p:nvSpPr>
        <p:spPr/>
        <p:txBody>
          <a:bodyPr/>
          <a:lstStyle/>
          <a:p>
            <a:pPr>
              <a:defRPr/>
            </a:pPr>
            <a:r>
              <a:rPr lang="en-US" altLang="zh-TW"/>
              <a:t>14.</a:t>
            </a:r>
            <a:fld id="{3A3B1AAB-8330-4C38-BE61-4B3416146290}" type="slidenum">
              <a:rPr lang="en-US" altLang="zh-TW" smtClean="0"/>
              <a:pPr>
                <a:defRPr/>
              </a:pPr>
              <a:t>99</a:t>
            </a:fld>
            <a:endParaRPr lang="en-US" altLang="zh-TW"/>
          </a:p>
        </p:txBody>
      </p:sp>
      <p:pic>
        <p:nvPicPr>
          <p:cNvPr id="5" name="Picture 4" descr="A diagram of two people&#10;&#10;AI-generated content may be incorrect.">
            <a:extLst>
              <a:ext uri="{FF2B5EF4-FFF2-40B4-BE49-F238E27FC236}">
                <a16:creationId xmlns:a16="http://schemas.microsoft.com/office/drawing/2014/main" id="{116A916C-23EB-9B7C-D8AD-99E4FC01D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529008"/>
            <a:ext cx="7772400" cy="4257183"/>
          </a:xfrm>
          <a:prstGeom prst="rect">
            <a:avLst/>
          </a:prstGeom>
        </p:spPr>
      </p:pic>
      <p:pic>
        <p:nvPicPr>
          <p:cNvPr id="7" name="Content Placeholder 6" descr="A graph with arrows pointing to a female and male&#10;&#10;AI-generated content may be incorrect.">
            <a:extLst>
              <a:ext uri="{FF2B5EF4-FFF2-40B4-BE49-F238E27FC236}">
                <a16:creationId xmlns:a16="http://schemas.microsoft.com/office/drawing/2014/main" id="{6F3C8310-3E8A-F414-7B81-0508DF3A99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563222"/>
            <a:ext cx="4889500" cy="4254500"/>
          </a:xfrm>
        </p:spPr>
      </p:pic>
      <p:pic>
        <p:nvPicPr>
          <p:cNvPr id="11" name="Picture 10" descr="A black check mark on a white background&#10;&#10;AI-generated content may be incorrect.">
            <a:extLst>
              <a:ext uri="{FF2B5EF4-FFF2-40B4-BE49-F238E27FC236}">
                <a16:creationId xmlns:a16="http://schemas.microsoft.com/office/drawing/2014/main" id="{929075C6-D2C3-6AB3-6F3B-016FB57426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0" y="3886200"/>
            <a:ext cx="861522" cy="577850"/>
          </a:xfrm>
          <a:prstGeom prst="rect">
            <a:avLst/>
          </a:prstGeom>
        </p:spPr>
      </p:pic>
      <p:pic>
        <p:nvPicPr>
          <p:cNvPr id="13" name="Picture 12" descr="A black x symbol on a white background&#10;&#10;AI-generated content may be incorrect.">
            <a:extLst>
              <a:ext uri="{FF2B5EF4-FFF2-40B4-BE49-F238E27FC236}">
                <a16:creationId xmlns:a16="http://schemas.microsoft.com/office/drawing/2014/main" id="{99092828-1FFC-D53C-4FFF-F1AFE46797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7200" y="3144979"/>
            <a:ext cx="751938" cy="691297"/>
          </a:xfrm>
          <a:prstGeom prst="rect">
            <a:avLst/>
          </a:prstGeom>
        </p:spPr>
      </p:pic>
    </p:spTree>
    <p:extLst>
      <p:ext uri="{BB962C8B-B14F-4D97-AF65-F5344CB8AC3E}">
        <p14:creationId xmlns:p14="http://schemas.microsoft.com/office/powerpoint/2010/main" val="30744816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50.xml><?xml version="1.0" encoding="utf-8"?>
<p:tagLst xmlns:a="http://schemas.openxmlformats.org/drawingml/2006/main" xmlns:r="http://schemas.openxmlformats.org/officeDocument/2006/relationships" xmlns:p="http://schemas.openxmlformats.org/presentationml/2006/main">
  <p:tag name="NOPREFERENCE" val="False"/>
</p:tagLst>
</file>

<file path=ppt/tags/tag51.xml><?xml version="1.0" encoding="utf-8"?>
<p:tagLst xmlns:a="http://schemas.openxmlformats.org/drawingml/2006/main" xmlns:r="http://schemas.openxmlformats.org/officeDocument/2006/relationships" xmlns:p="http://schemas.openxmlformats.org/presentationml/2006/main">
  <p:tag name="NOPREFERENCE" val="False"/>
</p:tagLst>
</file>

<file path=ppt/tags/tag52.xml><?xml version="1.0" encoding="utf-8"?>
<p:tagLst xmlns:a="http://schemas.openxmlformats.org/drawingml/2006/main" xmlns:r="http://schemas.openxmlformats.org/officeDocument/2006/relationships" xmlns:p="http://schemas.openxmlformats.org/presentationml/2006/main">
  <p:tag name="NOPREFERENCE" val="False"/>
</p:tagLst>
</file>

<file path=ppt/tags/tag53.xml><?xml version="1.0" encoding="utf-8"?>
<p:tagLst xmlns:a="http://schemas.openxmlformats.org/drawingml/2006/main" xmlns:r="http://schemas.openxmlformats.org/officeDocument/2006/relationships" xmlns:p="http://schemas.openxmlformats.org/presentationml/2006/main">
  <p:tag name="NOPREFERENCE" val="False"/>
</p:tagLst>
</file>

<file path=ppt/tags/tag54.xml><?xml version="1.0" encoding="utf-8"?>
<p:tagLst xmlns:a="http://schemas.openxmlformats.org/drawingml/2006/main" xmlns:r="http://schemas.openxmlformats.org/officeDocument/2006/relationships" xmlns:p="http://schemas.openxmlformats.org/presentationml/2006/main">
  <p:tag name="NOPREFERENCE" val="False"/>
</p:tagLst>
</file>

<file path=ppt/tags/tag55.xml><?xml version="1.0" encoding="utf-8"?>
<p:tagLst xmlns:a="http://schemas.openxmlformats.org/drawingml/2006/main" xmlns:r="http://schemas.openxmlformats.org/officeDocument/2006/relationships" xmlns:p="http://schemas.openxmlformats.org/presentationml/2006/main">
  <p:tag name="NOPREFERENCE" val="False"/>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Lst>
</file>

<file path=ppt/tags/tag57.xml><?xml version="1.0" encoding="utf-8"?>
<p:tagLst xmlns:a="http://schemas.openxmlformats.org/drawingml/2006/main" xmlns:r="http://schemas.openxmlformats.org/officeDocument/2006/relationships" xmlns:p="http://schemas.openxmlformats.org/presentationml/2006/main">
  <p:tag name="NOPREFERENCE" val="False"/>
</p:tagLst>
</file>

<file path=ppt/tags/tag58.xml><?xml version="1.0" encoding="utf-8"?>
<p:tagLst xmlns:a="http://schemas.openxmlformats.org/drawingml/2006/main" xmlns:r="http://schemas.openxmlformats.org/officeDocument/2006/relationships" xmlns:p="http://schemas.openxmlformats.org/presentationml/2006/main">
  <p:tag name="NOPREFERENCE" val="False"/>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60.xml><?xml version="1.0" encoding="utf-8"?>
<p:tagLst xmlns:a="http://schemas.openxmlformats.org/drawingml/2006/main" xmlns:r="http://schemas.openxmlformats.org/officeDocument/2006/relationships" xmlns:p="http://schemas.openxmlformats.org/presentationml/2006/main">
  <p:tag name="NOPREFERENCE" val="False"/>
</p:tagLst>
</file>

<file path=ppt/tags/tag61.xml><?xml version="1.0" encoding="utf-8"?>
<p:tagLst xmlns:a="http://schemas.openxmlformats.org/drawingml/2006/main" xmlns:r="http://schemas.openxmlformats.org/officeDocument/2006/relationships" xmlns:p="http://schemas.openxmlformats.org/presentationml/2006/main">
  <p:tag name="NOPREFERENCE" val="False"/>
</p:tagLst>
</file>

<file path=ppt/tags/tag62.xml><?xml version="1.0" encoding="utf-8"?>
<p:tagLst xmlns:a="http://schemas.openxmlformats.org/drawingml/2006/main" xmlns:r="http://schemas.openxmlformats.org/officeDocument/2006/relationships" xmlns:p="http://schemas.openxmlformats.org/presentationml/2006/main">
  <p:tag name="NOPREFERENCE" val="False"/>
</p:tagLst>
</file>

<file path=ppt/tags/tag63.xml><?xml version="1.0" encoding="utf-8"?>
<p:tagLst xmlns:a="http://schemas.openxmlformats.org/drawingml/2006/main" xmlns:r="http://schemas.openxmlformats.org/officeDocument/2006/relationships" xmlns:p="http://schemas.openxmlformats.org/presentationml/2006/main">
  <p:tag name="NOPREFERENCE" val="False"/>
</p:tagLst>
</file>

<file path=ppt/tags/tag64.xml><?xml version="1.0" encoding="utf-8"?>
<p:tagLst xmlns:a="http://schemas.openxmlformats.org/drawingml/2006/main" xmlns:r="http://schemas.openxmlformats.org/officeDocument/2006/relationships" xmlns:p="http://schemas.openxmlformats.org/presentationml/2006/main">
  <p:tag name="NOPREFERENCE" val="False"/>
</p:tagLst>
</file>

<file path=ppt/tags/tag65.xml><?xml version="1.0" encoding="utf-8"?>
<p:tagLst xmlns:a="http://schemas.openxmlformats.org/drawingml/2006/main" xmlns:r="http://schemas.openxmlformats.org/officeDocument/2006/relationships" xmlns:p="http://schemas.openxmlformats.org/presentationml/2006/main">
  <p:tag name="NOPREFERENCE" val="False"/>
</p:tagLst>
</file>

<file path=ppt/tags/tag66.xml><?xml version="1.0" encoding="utf-8"?>
<p:tagLst xmlns:a="http://schemas.openxmlformats.org/drawingml/2006/main" xmlns:r="http://schemas.openxmlformats.org/officeDocument/2006/relationships" xmlns:p="http://schemas.openxmlformats.org/presentationml/2006/main">
  <p:tag name="NOPREFERENCE" val="False"/>
</p:tagLst>
</file>

<file path=ppt/tags/tag67.xml><?xml version="1.0" encoding="utf-8"?>
<p:tagLst xmlns:a="http://schemas.openxmlformats.org/drawingml/2006/main" xmlns:r="http://schemas.openxmlformats.org/officeDocument/2006/relationships" xmlns:p="http://schemas.openxmlformats.org/presentationml/2006/main">
  <p:tag name="NOPREFERENCE" val="False"/>
</p:tagLst>
</file>

<file path=ppt/tags/tag68.xml><?xml version="1.0" encoding="utf-8"?>
<p:tagLst xmlns:a="http://schemas.openxmlformats.org/drawingml/2006/main" xmlns:r="http://schemas.openxmlformats.org/officeDocument/2006/relationships" xmlns:p="http://schemas.openxmlformats.org/presentationml/2006/main">
  <p:tag name="NOPREFERENCE" val="False"/>
</p:tagLst>
</file>

<file path=ppt/tags/tag69.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70.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18031</TotalTime>
  <Words>5758</Words>
  <Application>Microsoft Macintosh PowerPoint</Application>
  <PresentationFormat>Widescreen</PresentationFormat>
  <Paragraphs>972</Paragraphs>
  <Slides>105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105</vt:i4>
      </vt:variant>
    </vt:vector>
  </HeadingPairs>
  <TitlesOfParts>
    <vt:vector size="114" baseType="lpstr">
      <vt:lpstr>新細明體</vt:lpstr>
      <vt:lpstr>Times</vt:lpstr>
      <vt:lpstr>Arial Narrow</vt:lpstr>
      <vt:lpstr>Cambria Math</vt:lpstr>
      <vt:lpstr>Tahoma</vt:lpstr>
      <vt:lpstr>Times New Roman</vt:lpstr>
      <vt:lpstr>Blank Presentation</vt:lpstr>
      <vt:lpstr>Equation</vt:lpstr>
      <vt:lpstr>方程式</vt:lpstr>
      <vt:lpstr>Chapter 14</vt:lpstr>
      <vt:lpstr>Reminder</vt:lpstr>
      <vt:lpstr>Recap</vt:lpstr>
      <vt:lpstr>Mean Inferences</vt:lpstr>
      <vt:lpstr>Matched Samples</vt:lpstr>
      <vt:lpstr>Variance Inferences</vt:lpstr>
      <vt:lpstr>Proportion Inferences</vt:lpstr>
      <vt:lpstr>Analysis of Variance</vt:lpstr>
      <vt:lpstr>Why ANOVA instead of multiple t-tests?</vt:lpstr>
      <vt:lpstr>One-Way Analysis of Variance</vt:lpstr>
      <vt:lpstr>One Way Analysis of Variance</vt:lpstr>
      <vt:lpstr>Example 14.1</vt:lpstr>
      <vt:lpstr>Example 14.1</vt:lpstr>
      <vt:lpstr>Example 14.1</vt:lpstr>
      <vt:lpstr>Example 14.1</vt:lpstr>
      <vt:lpstr>Test Statistic</vt:lpstr>
      <vt:lpstr>Test Statistic</vt:lpstr>
      <vt:lpstr>Test Statistic</vt:lpstr>
      <vt:lpstr>Example 14.1</vt:lpstr>
      <vt:lpstr>Example 14.1</vt:lpstr>
      <vt:lpstr>Example 14.1</vt:lpstr>
      <vt:lpstr>Example 14.1</vt:lpstr>
      <vt:lpstr>Mean Squares</vt:lpstr>
      <vt:lpstr>Example 14.1</vt:lpstr>
      <vt:lpstr>Example 14.1</vt:lpstr>
      <vt:lpstr>Example 14.1</vt:lpstr>
      <vt:lpstr>Example 14.1</vt:lpstr>
      <vt:lpstr>Exercise 14-A</vt:lpstr>
      <vt:lpstr>Exercise 14-A</vt:lpstr>
      <vt:lpstr>Exercise 14-A</vt:lpstr>
      <vt:lpstr>Exercise 14-A</vt:lpstr>
      <vt:lpstr>Exercise 14-A</vt:lpstr>
      <vt:lpstr>Exercise 14-A</vt:lpstr>
      <vt:lpstr>Exercise 14-A</vt:lpstr>
      <vt:lpstr>ANOVA Table</vt:lpstr>
      <vt:lpstr>ANOVA and t-tests of 2 means</vt:lpstr>
      <vt:lpstr>Checking the Required Conditions</vt:lpstr>
      <vt:lpstr>Identifying Factors</vt:lpstr>
      <vt:lpstr>Multiple Comparisons</vt:lpstr>
      <vt:lpstr>Multiple Comparisons</vt:lpstr>
      <vt:lpstr>Fisher’s Least Significant Difference</vt:lpstr>
      <vt:lpstr>Fisher’s Least Significant Difference</vt:lpstr>
      <vt:lpstr>Example 14.2             </vt:lpstr>
      <vt:lpstr>Example 14.2             </vt:lpstr>
      <vt:lpstr>Example 14.2             </vt:lpstr>
      <vt:lpstr>Example 14.2             </vt:lpstr>
      <vt:lpstr>Example 14.2      </vt:lpstr>
      <vt:lpstr>Bonferroni Adjustment to LSD Method…</vt:lpstr>
      <vt:lpstr>Example 14.2 </vt:lpstr>
      <vt:lpstr>Example 14.2 Excel (Data Analysis Plus)</vt:lpstr>
      <vt:lpstr>Tukey’s Multiple Comparison Method</vt:lpstr>
      <vt:lpstr>Example 14.2 Excel</vt:lpstr>
      <vt:lpstr>Example 14.2 </vt:lpstr>
      <vt:lpstr>Example 14.1 • Tukey’s Method </vt:lpstr>
      <vt:lpstr>Which method to use?</vt:lpstr>
      <vt:lpstr>Analysis of Variance Experimental Designs</vt:lpstr>
      <vt:lpstr>Analysis of Variance Experimental Designs</vt:lpstr>
      <vt:lpstr>Independent Samples and Blocks</vt:lpstr>
      <vt:lpstr>Independent Samples and Blocks</vt:lpstr>
      <vt:lpstr>Randomized Block Analysis of Variance</vt:lpstr>
      <vt:lpstr>Randomized Blocks…</vt:lpstr>
      <vt:lpstr>Sum of Squares : Randomized Block…</vt:lpstr>
      <vt:lpstr>ANOVA Table…</vt:lpstr>
      <vt:lpstr>Example 14.3</vt:lpstr>
      <vt:lpstr>Example 14.3</vt:lpstr>
      <vt:lpstr>Example 14.3</vt:lpstr>
      <vt:lpstr>Example 14.3</vt:lpstr>
      <vt:lpstr>Example 14.3</vt:lpstr>
      <vt:lpstr>Example 14-B</vt:lpstr>
      <vt:lpstr>Example 14-B</vt:lpstr>
      <vt:lpstr>Example 14-B</vt:lpstr>
      <vt:lpstr>Example 14-B</vt:lpstr>
      <vt:lpstr>Example 14-B</vt:lpstr>
      <vt:lpstr>Example 14-B</vt:lpstr>
      <vt:lpstr>Checking the Required Conditions</vt:lpstr>
      <vt:lpstr>Developing an Understanding of Statistical Concepts</vt:lpstr>
      <vt:lpstr>Developing an Understanding of Statistical Concepts</vt:lpstr>
      <vt:lpstr>Identifying Factors</vt:lpstr>
      <vt:lpstr>Two-Factor Analysis of Variance…</vt:lpstr>
      <vt:lpstr>Two-Factor Analysis of Variance…</vt:lpstr>
      <vt:lpstr>Example 14.4</vt:lpstr>
      <vt:lpstr>Example 14.4</vt:lpstr>
      <vt:lpstr>Example 14.4</vt:lpstr>
      <vt:lpstr>Example 14.4</vt:lpstr>
      <vt:lpstr>Example 14.4</vt:lpstr>
      <vt:lpstr>Example 14.4</vt:lpstr>
      <vt:lpstr>Example 14.4</vt:lpstr>
      <vt:lpstr>Example 14.4</vt:lpstr>
      <vt:lpstr>Terminology</vt:lpstr>
      <vt:lpstr>Terminology   Xm14-04a</vt:lpstr>
      <vt:lpstr>Terminology</vt:lpstr>
      <vt:lpstr>Example 14.4</vt:lpstr>
      <vt:lpstr>ANOVA Table…</vt:lpstr>
      <vt:lpstr>Example 14.4</vt:lpstr>
      <vt:lpstr>Example 14.4</vt:lpstr>
      <vt:lpstr>Example 14.4</vt:lpstr>
      <vt:lpstr>Example 14.4</vt:lpstr>
      <vt:lpstr>Example 14.4</vt:lpstr>
      <vt:lpstr>Example 14.4</vt:lpstr>
      <vt:lpstr>Example 14.4</vt:lpstr>
      <vt:lpstr>Example 14.4</vt:lpstr>
      <vt:lpstr>Order of Testing in the Two-Factor Analysis of Variance</vt:lpstr>
      <vt:lpstr> Order of Testing in the Two-Factor Analysis of Variance </vt:lpstr>
      <vt:lpstr>Identifying Factors…</vt:lpstr>
      <vt:lpstr>Summary of ANOVA…</vt:lpstr>
    </vt:vector>
  </TitlesOfParts>
  <Company>Copyright © 2006 Brooks/Cole, a division of Thomson Learning,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Analysis of Variance</dc:title>
  <dc:subject>Keller's Statistics for Management &amp; Economics, 7th Ed.</dc:subject>
  <dc:creator>Trent Tucker, Wilfrid Laurier Univeristy</dc:creator>
  <cp:lastModifiedBy>Chin, Daniel</cp:lastModifiedBy>
  <cp:revision>269</cp:revision>
  <cp:lastPrinted>2022-01-26T08:36:28Z</cp:lastPrinted>
  <dcterms:created xsi:type="dcterms:W3CDTF">2004-06-22T18:17:40Z</dcterms:created>
  <dcterms:modified xsi:type="dcterms:W3CDTF">2025-03-12T17:31:17Z</dcterms:modified>
</cp:coreProperties>
</file>