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7"/>
  </p:notesMasterIdLst>
  <p:handoutMasterIdLst>
    <p:handoutMasterId r:id="rId88"/>
  </p:handoutMasterIdLst>
  <p:sldIdLst>
    <p:sldId id="256" r:id="rId2"/>
    <p:sldId id="334" r:id="rId3"/>
    <p:sldId id="336" r:id="rId4"/>
    <p:sldId id="335" r:id="rId5"/>
    <p:sldId id="337" r:id="rId6"/>
    <p:sldId id="257" r:id="rId7"/>
    <p:sldId id="258" r:id="rId8"/>
    <p:sldId id="338" r:id="rId9"/>
    <p:sldId id="339" r:id="rId10"/>
    <p:sldId id="340" r:id="rId11"/>
    <p:sldId id="341" r:id="rId12"/>
    <p:sldId id="342" r:id="rId13"/>
    <p:sldId id="343" r:id="rId14"/>
    <p:sldId id="344" r:id="rId15"/>
    <p:sldId id="345" r:id="rId16"/>
    <p:sldId id="259" r:id="rId17"/>
    <p:sldId id="260" r:id="rId18"/>
    <p:sldId id="261" r:id="rId19"/>
    <p:sldId id="262" r:id="rId20"/>
    <p:sldId id="263" r:id="rId21"/>
    <p:sldId id="346" r:id="rId22"/>
    <p:sldId id="347" r:id="rId23"/>
    <p:sldId id="348" r:id="rId24"/>
    <p:sldId id="349" r:id="rId25"/>
    <p:sldId id="264" r:id="rId26"/>
    <p:sldId id="265" r:id="rId27"/>
    <p:sldId id="266" r:id="rId28"/>
    <p:sldId id="326" r:id="rId29"/>
    <p:sldId id="327" r:id="rId30"/>
    <p:sldId id="328" r:id="rId31"/>
    <p:sldId id="320" r:id="rId32"/>
    <p:sldId id="268" r:id="rId33"/>
    <p:sldId id="307" r:id="rId34"/>
    <p:sldId id="271" r:id="rId35"/>
    <p:sldId id="308" r:id="rId36"/>
    <p:sldId id="309" r:id="rId37"/>
    <p:sldId id="275" r:id="rId38"/>
    <p:sldId id="276" r:id="rId39"/>
    <p:sldId id="277" r:id="rId40"/>
    <p:sldId id="321" r:id="rId41"/>
    <p:sldId id="278" r:id="rId42"/>
    <p:sldId id="279" r:id="rId43"/>
    <p:sldId id="280" r:id="rId44"/>
    <p:sldId id="282" r:id="rId45"/>
    <p:sldId id="322" r:id="rId46"/>
    <p:sldId id="281" r:id="rId47"/>
    <p:sldId id="283" r:id="rId48"/>
    <p:sldId id="284" r:id="rId49"/>
    <p:sldId id="285" r:id="rId50"/>
    <p:sldId id="287" r:id="rId51"/>
    <p:sldId id="288" r:id="rId52"/>
    <p:sldId id="289" r:id="rId53"/>
    <p:sldId id="323" r:id="rId54"/>
    <p:sldId id="324" r:id="rId55"/>
    <p:sldId id="325" r:id="rId56"/>
    <p:sldId id="290" r:id="rId57"/>
    <p:sldId id="291" r:id="rId58"/>
    <p:sldId id="292" r:id="rId59"/>
    <p:sldId id="293" r:id="rId60"/>
    <p:sldId id="294" r:id="rId61"/>
    <p:sldId id="295" r:id="rId62"/>
    <p:sldId id="296" r:id="rId63"/>
    <p:sldId id="297" r:id="rId64"/>
    <p:sldId id="298" r:id="rId65"/>
    <p:sldId id="299" r:id="rId66"/>
    <p:sldId id="300" r:id="rId67"/>
    <p:sldId id="301" r:id="rId68"/>
    <p:sldId id="302" r:id="rId69"/>
    <p:sldId id="303" r:id="rId70"/>
    <p:sldId id="304" r:id="rId71"/>
    <p:sldId id="310" r:id="rId72"/>
    <p:sldId id="333" r:id="rId73"/>
    <p:sldId id="311" r:id="rId74"/>
    <p:sldId id="312" r:id="rId75"/>
    <p:sldId id="313" r:id="rId76"/>
    <p:sldId id="314" r:id="rId77"/>
    <p:sldId id="315" r:id="rId78"/>
    <p:sldId id="316" r:id="rId79"/>
    <p:sldId id="317" r:id="rId80"/>
    <p:sldId id="318" r:id="rId81"/>
    <p:sldId id="329" r:id="rId82"/>
    <p:sldId id="330" r:id="rId83"/>
    <p:sldId id="331" r:id="rId84"/>
    <p:sldId id="332" r:id="rId85"/>
    <p:sldId id="319" r:id="rId86"/>
  </p:sldIdLst>
  <p:sldSz cx="9144000" cy="6858000" type="screen4x3"/>
  <p:notesSz cx="6797675" cy="9874250"/>
  <p:custDataLst>
    <p:tags r:id="rId89"/>
  </p:custDataLst>
  <p:defaultTextStyle>
    <a:defPPr>
      <a:defRPr lang="en-US"/>
    </a:defPPr>
    <a:lvl1pPr algn="ctr" rtl="0" eaLnBrk="0" fontAlgn="base" hangingPunct="0">
      <a:spcBef>
        <a:spcPct val="0"/>
      </a:spcBef>
      <a:spcAft>
        <a:spcPct val="0"/>
      </a:spcAft>
      <a:defRPr sz="2400" kern="1200">
        <a:solidFill>
          <a:schemeClr val="tx1"/>
        </a:solidFill>
        <a:latin typeface="Times" panose="02020603050405020304" pitchFamily="1" charset="0"/>
        <a:ea typeface="+mn-ea"/>
        <a:cs typeface="+mn-cs"/>
      </a:defRPr>
    </a:lvl1pPr>
    <a:lvl2pPr marL="457200" algn="ctr" rtl="0" eaLnBrk="0" fontAlgn="base" hangingPunct="0">
      <a:spcBef>
        <a:spcPct val="0"/>
      </a:spcBef>
      <a:spcAft>
        <a:spcPct val="0"/>
      </a:spcAft>
      <a:defRPr sz="2400" kern="1200">
        <a:solidFill>
          <a:schemeClr val="tx1"/>
        </a:solidFill>
        <a:latin typeface="Times" panose="02020603050405020304" pitchFamily="1" charset="0"/>
        <a:ea typeface="+mn-ea"/>
        <a:cs typeface="+mn-cs"/>
      </a:defRPr>
    </a:lvl2pPr>
    <a:lvl3pPr marL="914400" algn="ctr" rtl="0" eaLnBrk="0" fontAlgn="base" hangingPunct="0">
      <a:spcBef>
        <a:spcPct val="0"/>
      </a:spcBef>
      <a:spcAft>
        <a:spcPct val="0"/>
      </a:spcAft>
      <a:defRPr sz="2400" kern="1200">
        <a:solidFill>
          <a:schemeClr val="tx1"/>
        </a:solidFill>
        <a:latin typeface="Times" panose="02020603050405020304" pitchFamily="1" charset="0"/>
        <a:ea typeface="+mn-ea"/>
        <a:cs typeface="+mn-cs"/>
      </a:defRPr>
    </a:lvl3pPr>
    <a:lvl4pPr marL="1371600" algn="ctr" rtl="0" eaLnBrk="0" fontAlgn="base" hangingPunct="0">
      <a:spcBef>
        <a:spcPct val="0"/>
      </a:spcBef>
      <a:spcAft>
        <a:spcPct val="0"/>
      </a:spcAft>
      <a:defRPr sz="2400" kern="1200">
        <a:solidFill>
          <a:schemeClr val="tx1"/>
        </a:solidFill>
        <a:latin typeface="Times" panose="02020603050405020304" pitchFamily="1" charset="0"/>
        <a:ea typeface="+mn-ea"/>
        <a:cs typeface="+mn-cs"/>
      </a:defRPr>
    </a:lvl4pPr>
    <a:lvl5pPr marL="1828800" algn="ctr" rtl="0" eaLnBrk="0" fontAlgn="base" hangingPunct="0">
      <a:spcBef>
        <a:spcPct val="0"/>
      </a:spcBef>
      <a:spcAft>
        <a:spcPct val="0"/>
      </a:spcAft>
      <a:defRPr sz="2400" kern="1200">
        <a:solidFill>
          <a:schemeClr val="tx1"/>
        </a:solidFill>
        <a:latin typeface="Times" panose="02020603050405020304" pitchFamily="1" charset="0"/>
        <a:ea typeface="+mn-ea"/>
        <a:cs typeface="+mn-cs"/>
      </a:defRPr>
    </a:lvl5pPr>
    <a:lvl6pPr marL="2286000" algn="l" defTabSz="914400" rtl="0" eaLnBrk="1" latinLnBrk="0" hangingPunct="1">
      <a:defRPr sz="2400" kern="1200">
        <a:solidFill>
          <a:schemeClr val="tx1"/>
        </a:solidFill>
        <a:latin typeface="Times" panose="02020603050405020304" pitchFamily="1" charset="0"/>
        <a:ea typeface="+mn-ea"/>
        <a:cs typeface="+mn-cs"/>
      </a:defRPr>
    </a:lvl6pPr>
    <a:lvl7pPr marL="2743200" algn="l" defTabSz="914400" rtl="0" eaLnBrk="1" latinLnBrk="0" hangingPunct="1">
      <a:defRPr sz="2400" kern="1200">
        <a:solidFill>
          <a:schemeClr val="tx1"/>
        </a:solidFill>
        <a:latin typeface="Times" panose="02020603050405020304" pitchFamily="1" charset="0"/>
        <a:ea typeface="+mn-ea"/>
        <a:cs typeface="+mn-cs"/>
      </a:defRPr>
    </a:lvl7pPr>
    <a:lvl8pPr marL="3200400" algn="l" defTabSz="914400" rtl="0" eaLnBrk="1" latinLnBrk="0" hangingPunct="1">
      <a:defRPr sz="2400" kern="1200">
        <a:solidFill>
          <a:schemeClr val="tx1"/>
        </a:solidFill>
        <a:latin typeface="Times" panose="02020603050405020304" pitchFamily="1" charset="0"/>
        <a:ea typeface="+mn-ea"/>
        <a:cs typeface="+mn-cs"/>
      </a:defRPr>
    </a:lvl8pPr>
    <a:lvl9pPr marL="3657600" algn="l" defTabSz="914400" rtl="0" eaLnBrk="1" latinLnBrk="0" hangingPunct="1">
      <a:defRPr sz="2400" kern="1200">
        <a:solidFill>
          <a:schemeClr val="tx1"/>
        </a:solidFill>
        <a:latin typeface="Times" panose="02020603050405020304"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85" autoAdjust="0"/>
    <p:restoredTop sz="94595" autoAdjust="0"/>
  </p:normalViewPr>
  <p:slideViewPr>
    <p:cSldViewPr>
      <p:cViewPr varScale="1">
        <p:scale>
          <a:sx n="132" d="100"/>
          <a:sy n="132" d="100"/>
        </p:scale>
        <p:origin x="104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804"/>
    </p:cViewPr>
  </p:sorterViewPr>
  <p:notesViewPr>
    <p:cSldViewPr>
      <p:cViewPr varScale="1">
        <p:scale>
          <a:sx n="84" d="100"/>
          <a:sy n="84" d="100"/>
        </p:scale>
        <p:origin x="-3216" y="-84"/>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AAC1B93-FF75-4055-2440-A09BB6DF3CF2}"/>
              </a:ext>
            </a:extLst>
          </p:cNvPr>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a:defRPr>
            </a:lvl1pPr>
          </a:lstStyle>
          <a:p>
            <a:pPr>
              <a:defRPr/>
            </a:pPr>
            <a:r>
              <a:rPr lang="en-US"/>
              <a:t>Keller: Stats for Mgmt &amp; Econ, 7th Ed</a:t>
            </a:r>
          </a:p>
        </p:txBody>
      </p:sp>
      <p:sp>
        <p:nvSpPr>
          <p:cNvPr id="4099" name="Rectangle 3">
            <a:extLst>
              <a:ext uri="{FF2B5EF4-FFF2-40B4-BE49-F238E27FC236}">
                <a16:creationId xmlns:a16="http://schemas.microsoft.com/office/drawing/2014/main" id="{3E23D0E2-5A5C-4E7F-3F76-404A21D88E6C}"/>
              </a:ext>
            </a:extLst>
          </p:cNvPr>
          <p:cNvSpPr>
            <a:spLocks noGrp="1" noChangeArrowheads="1"/>
          </p:cNvSpPr>
          <p:nvPr>
            <p:ph type="dt" idx="1"/>
          </p:nvPr>
        </p:nvSpPr>
        <p:spPr bwMode="auto">
          <a:xfrm>
            <a:off x="3851275"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11EC259D-76AC-DA42-B7DD-E616069D5C30}" type="datetime4">
              <a:rPr lang="zh-TW" altLang="en-US"/>
              <a:pPr>
                <a:defRPr/>
              </a:pPr>
              <a:t>2025年4月19日星期六</a:t>
            </a:fld>
            <a:endParaRPr lang="en-US" altLang="zh-TW"/>
          </a:p>
        </p:txBody>
      </p:sp>
      <p:sp>
        <p:nvSpPr>
          <p:cNvPr id="75780" name="Rectangle 4">
            <a:extLst>
              <a:ext uri="{FF2B5EF4-FFF2-40B4-BE49-F238E27FC236}">
                <a16:creationId xmlns:a16="http://schemas.microsoft.com/office/drawing/2014/main" id="{3E5419AE-16BE-1728-700E-F0B44CF7A90F}"/>
              </a:ext>
            </a:extLst>
          </p:cNvPr>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84223872-0652-C6FD-47B9-70DE06B55BC3}"/>
              </a:ext>
            </a:extLst>
          </p:cNvPr>
          <p:cNvSpPr>
            <a:spLocks noGrp="1" noChangeArrowheads="1"/>
          </p:cNvSpPr>
          <p:nvPr>
            <p:ph type="body" sz="quarter" idx="3"/>
          </p:nvPr>
        </p:nvSpPr>
        <p:spPr bwMode="auto">
          <a:xfrm>
            <a:off x="906463" y="4691063"/>
            <a:ext cx="4984750"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04357C6C-2C95-3642-5EDB-C0AD497C14F4}"/>
              </a:ext>
            </a:extLst>
          </p:cNvPr>
          <p:cNvSpPr>
            <a:spLocks noGrp="1" noChangeArrowheads="1"/>
          </p:cNvSpPr>
          <p:nvPr>
            <p:ph type="ftr" sz="quarter" idx="4"/>
          </p:nvPr>
        </p:nvSpPr>
        <p:spPr bwMode="auto">
          <a:xfrm>
            <a:off x="0"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a:defRPr>
            </a:lvl1pPr>
          </a:lstStyle>
          <a:p>
            <a:pPr>
              <a:defRPr/>
            </a:pPr>
            <a:r>
              <a:rPr lang="en-US"/>
              <a:t>Copyright © 2006 Brooks/Cole, a division of Thomson Learning, Inc.</a:t>
            </a:r>
          </a:p>
        </p:txBody>
      </p:sp>
      <p:sp>
        <p:nvSpPr>
          <p:cNvPr id="4103" name="Rectangle 7">
            <a:extLst>
              <a:ext uri="{FF2B5EF4-FFF2-40B4-BE49-F238E27FC236}">
                <a16:creationId xmlns:a16="http://schemas.microsoft.com/office/drawing/2014/main" id="{F691C6D5-83ED-64E1-FF51-7E32B9A1A079}"/>
              </a:ext>
            </a:extLst>
          </p:cNvPr>
          <p:cNvSpPr>
            <a:spLocks noGrp="1" noChangeArrowheads="1"/>
          </p:cNvSpPr>
          <p:nvPr>
            <p:ph type="sldNum" sz="quarter" idx="5"/>
          </p:nvPr>
        </p:nvSpPr>
        <p:spPr bwMode="auto">
          <a:xfrm>
            <a:off x="3851275"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F3CCBD2-E87D-1C4C-BED7-963DCFA7AF75}" type="slidenum">
              <a:rPr lang="zh-TW" altLang="en-US"/>
              <a:pPr/>
              <a:t>‹#›</a:t>
            </a:fld>
            <a:endParaRPr lang="en-US" altLang="zh-TW"/>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8CEF8B9-A857-DE24-956B-E646E19C97E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t>Keller: Stats for Mgmt &amp; Econ, 7th Ed</a:t>
            </a:r>
          </a:p>
        </p:txBody>
      </p:sp>
      <p:sp>
        <p:nvSpPr>
          <p:cNvPr id="76803" name="Rectangle 3">
            <a:extLst>
              <a:ext uri="{FF2B5EF4-FFF2-40B4-BE49-F238E27FC236}">
                <a16:creationId xmlns:a16="http://schemas.microsoft.com/office/drawing/2014/main" id="{1811AE5F-1BCD-EDB5-C61F-8B0B6410F75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fld id="{45091DCA-B1F4-AE43-819A-A6964730349B}" type="datetime4">
              <a:rPr lang="zh-TW" altLang="en-US" sz="1200" smtClean="0"/>
              <a:pPr/>
              <a:t>2025年4月19日星期六</a:t>
            </a:fld>
            <a:endParaRPr lang="zh-TW" altLang="en-US" sz="1200"/>
          </a:p>
        </p:txBody>
      </p:sp>
      <p:sp>
        <p:nvSpPr>
          <p:cNvPr id="76804" name="Rectangle 6">
            <a:extLst>
              <a:ext uri="{FF2B5EF4-FFF2-40B4-BE49-F238E27FC236}">
                <a16:creationId xmlns:a16="http://schemas.microsoft.com/office/drawing/2014/main" id="{8AB503C8-563E-367A-B23C-AB7CC179CE4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t>Copyright © 2006 Brooks/Cole, a division of Thomson Learning, Inc.</a:t>
            </a:r>
          </a:p>
        </p:txBody>
      </p:sp>
      <p:sp>
        <p:nvSpPr>
          <p:cNvPr id="76805" name="Rectangle 7">
            <a:extLst>
              <a:ext uri="{FF2B5EF4-FFF2-40B4-BE49-F238E27FC236}">
                <a16:creationId xmlns:a16="http://schemas.microsoft.com/office/drawing/2014/main" id="{DB66C4EA-92A3-20E4-7C5E-72B4FE55D1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fld id="{384BBEFD-B102-F24F-A917-7BEA4D23548D}" type="slidenum">
              <a:rPr lang="zh-TW" altLang="en-US" sz="1200"/>
              <a:pPr/>
              <a:t>1</a:t>
            </a:fld>
            <a:endParaRPr lang="en-US" altLang="zh-TW" sz="1200"/>
          </a:p>
        </p:txBody>
      </p:sp>
      <p:sp>
        <p:nvSpPr>
          <p:cNvPr id="76806" name="Rectangle 2">
            <a:extLst>
              <a:ext uri="{FF2B5EF4-FFF2-40B4-BE49-F238E27FC236}">
                <a16:creationId xmlns:a16="http://schemas.microsoft.com/office/drawing/2014/main" id="{8CFB8F93-7B2D-C70E-4C97-905E2D7564AB}"/>
              </a:ext>
            </a:extLst>
          </p:cNvPr>
          <p:cNvSpPr>
            <a:spLocks noGrp="1" noRot="1" noChangeAspect="1" noChangeArrowheads="1" noTextEdit="1"/>
          </p:cNvSpPr>
          <p:nvPr>
            <p:ph type="sldImg"/>
          </p:nvPr>
        </p:nvSpPr>
        <p:spPr>
          <a:ln/>
        </p:spPr>
      </p:sp>
      <p:sp>
        <p:nvSpPr>
          <p:cNvPr id="76807" name="Rectangle 3">
            <a:extLst>
              <a:ext uri="{FF2B5EF4-FFF2-40B4-BE49-F238E27FC236}">
                <a16:creationId xmlns:a16="http://schemas.microsoft.com/office/drawing/2014/main" id="{CDA1B716-628C-F567-EDA4-CDCA2EDAF7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Times" panose="02020603050405020304"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BCCCE3A-A0DA-8DB0-4F4E-35038EC714D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panose="02020603050405020304" pitchFamily="1" charset="0"/>
              </a:defRPr>
            </a:lvl1pPr>
            <a:lvl2pPr marL="742950" indent="-285750" defTabSz="946150">
              <a:defRPr sz="2400">
                <a:solidFill>
                  <a:schemeClr val="tx1"/>
                </a:solidFill>
                <a:latin typeface="Times" panose="02020603050405020304" pitchFamily="1" charset="0"/>
              </a:defRPr>
            </a:lvl2pPr>
            <a:lvl3pPr marL="1143000" indent="-228600" defTabSz="946150">
              <a:defRPr sz="2400">
                <a:solidFill>
                  <a:schemeClr val="tx1"/>
                </a:solidFill>
                <a:latin typeface="Times" panose="02020603050405020304" pitchFamily="1" charset="0"/>
              </a:defRPr>
            </a:lvl3pPr>
            <a:lvl4pPr marL="1600200" indent="-228600" defTabSz="946150">
              <a:defRPr sz="2400">
                <a:solidFill>
                  <a:schemeClr val="tx1"/>
                </a:solidFill>
                <a:latin typeface="Times" panose="02020603050405020304" pitchFamily="1" charset="0"/>
              </a:defRPr>
            </a:lvl4pPr>
            <a:lvl5pPr marL="2057400" indent="-228600" defTabSz="946150">
              <a:defRPr sz="2400">
                <a:solidFill>
                  <a:schemeClr val="tx1"/>
                </a:solidFill>
                <a:latin typeface="Times" panose="02020603050405020304" pitchFamily="1" charset="0"/>
              </a:defRPr>
            </a:lvl5pPr>
            <a:lvl6pPr marL="2514600" indent="-228600" algn="ctr" defTabSz="946150" eaLnBrk="0" fontAlgn="base" hangingPunct="0">
              <a:spcBef>
                <a:spcPct val="0"/>
              </a:spcBef>
              <a:spcAft>
                <a:spcPct val="0"/>
              </a:spcAft>
              <a:defRPr sz="2400">
                <a:solidFill>
                  <a:schemeClr val="tx1"/>
                </a:solidFill>
                <a:latin typeface="Times" panose="02020603050405020304" pitchFamily="1" charset="0"/>
              </a:defRPr>
            </a:lvl6pPr>
            <a:lvl7pPr marL="2971800" indent="-228600" algn="ctr" defTabSz="946150" eaLnBrk="0" fontAlgn="base" hangingPunct="0">
              <a:spcBef>
                <a:spcPct val="0"/>
              </a:spcBef>
              <a:spcAft>
                <a:spcPct val="0"/>
              </a:spcAft>
              <a:defRPr sz="2400">
                <a:solidFill>
                  <a:schemeClr val="tx1"/>
                </a:solidFill>
                <a:latin typeface="Times" panose="02020603050405020304" pitchFamily="1" charset="0"/>
              </a:defRPr>
            </a:lvl7pPr>
            <a:lvl8pPr marL="3429000" indent="-228600" algn="ctr" defTabSz="946150" eaLnBrk="0" fontAlgn="base" hangingPunct="0">
              <a:spcBef>
                <a:spcPct val="0"/>
              </a:spcBef>
              <a:spcAft>
                <a:spcPct val="0"/>
              </a:spcAft>
              <a:defRPr sz="2400">
                <a:solidFill>
                  <a:schemeClr val="tx1"/>
                </a:solidFill>
                <a:latin typeface="Times" panose="02020603050405020304" pitchFamily="1" charset="0"/>
              </a:defRPr>
            </a:lvl8pPr>
            <a:lvl9pPr marL="3886200" indent="-228600" algn="ctr" defTabSz="946150"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Arial" panose="020B0604020202020204" pitchFamily="34" charset="0"/>
              </a:rPr>
              <a:t>WMBA 603: Business Statistics</a:t>
            </a:r>
          </a:p>
        </p:txBody>
      </p:sp>
      <p:sp>
        <p:nvSpPr>
          <p:cNvPr id="77827" name="Rectangle 3">
            <a:extLst>
              <a:ext uri="{FF2B5EF4-FFF2-40B4-BE49-F238E27FC236}">
                <a16:creationId xmlns:a16="http://schemas.microsoft.com/office/drawing/2014/main" id="{1888987E-BAF0-4B96-1021-F4D62617560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panose="02020603050405020304" pitchFamily="1" charset="0"/>
              </a:defRPr>
            </a:lvl1pPr>
            <a:lvl2pPr marL="742950" indent="-285750" defTabSz="946150">
              <a:defRPr sz="2400">
                <a:solidFill>
                  <a:schemeClr val="tx1"/>
                </a:solidFill>
                <a:latin typeface="Times" panose="02020603050405020304" pitchFamily="1" charset="0"/>
              </a:defRPr>
            </a:lvl2pPr>
            <a:lvl3pPr marL="1143000" indent="-228600" defTabSz="946150">
              <a:defRPr sz="2400">
                <a:solidFill>
                  <a:schemeClr val="tx1"/>
                </a:solidFill>
                <a:latin typeface="Times" panose="02020603050405020304" pitchFamily="1" charset="0"/>
              </a:defRPr>
            </a:lvl3pPr>
            <a:lvl4pPr marL="1600200" indent="-228600" defTabSz="946150">
              <a:defRPr sz="2400">
                <a:solidFill>
                  <a:schemeClr val="tx1"/>
                </a:solidFill>
                <a:latin typeface="Times" panose="02020603050405020304" pitchFamily="1" charset="0"/>
              </a:defRPr>
            </a:lvl4pPr>
            <a:lvl5pPr marL="2057400" indent="-228600" defTabSz="946150">
              <a:defRPr sz="2400">
                <a:solidFill>
                  <a:schemeClr val="tx1"/>
                </a:solidFill>
                <a:latin typeface="Times" panose="02020603050405020304" pitchFamily="1" charset="0"/>
              </a:defRPr>
            </a:lvl5pPr>
            <a:lvl6pPr marL="2514600" indent="-228600" algn="ctr" defTabSz="946150" eaLnBrk="0" fontAlgn="base" hangingPunct="0">
              <a:spcBef>
                <a:spcPct val="0"/>
              </a:spcBef>
              <a:spcAft>
                <a:spcPct val="0"/>
              </a:spcAft>
              <a:defRPr sz="2400">
                <a:solidFill>
                  <a:schemeClr val="tx1"/>
                </a:solidFill>
                <a:latin typeface="Times" panose="02020603050405020304" pitchFamily="1" charset="0"/>
              </a:defRPr>
            </a:lvl6pPr>
            <a:lvl7pPr marL="2971800" indent="-228600" algn="ctr" defTabSz="946150" eaLnBrk="0" fontAlgn="base" hangingPunct="0">
              <a:spcBef>
                <a:spcPct val="0"/>
              </a:spcBef>
              <a:spcAft>
                <a:spcPct val="0"/>
              </a:spcAft>
              <a:defRPr sz="2400">
                <a:solidFill>
                  <a:schemeClr val="tx1"/>
                </a:solidFill>
                <a:latin typeface="Times" panose="02020603050405020304" pitchFamily="1" charset="0"/>
              </a:defRPr>
            </a:lvl7pPr>
            <a:lvl8pPr marL="3429000" indent="-228600" algn="ctr" defTabSz="946150" eaLnBrk="0" fontAlgn="base" hangingPunct="0">
              <a:spcBef>
                <a:spcPct val="0"/>
              </a:spcBef>
              <a:spcAft>
                <a:spcPct val="0"/>
              </a:spcAft>
              <a:defRPr sz="2400">
                <a:solidFill>
                  <a:schemeClr val="tx1"/>
                </a:solidFill>
                <a:latin typeface="Times" panose="02020603050405020304" pitchFamily="1" charset="0"/>
              </a:defRPr>
            </a:lvl8pPr>
            <a:lvl9pPr marL="3886200" indent="-228600" algn="ctr" defTabSz="946150"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Arial" panose="020B0604020202020204" pitchFamily="34" charset="0"/>
              </a:rPr>
              <a:t>Class 8: Intro. to Linear Regression (Part I)</a:t>
            </a:r>
          </a:p>
        </p:txBody>
      </p:sp>
      <p:sp>
        <p:nvSpPr>
          <p:cNvPr id="77828" name="Rectangle 6">
            <a:extLst>
              <a:ext uri="{FF2B5EF4-FFF2-40B4-BE49-F238E27FC236}">
                <a16:creationId xmlns:a16="http://schemas.microsoft.com/office/drawing/2014/main" id="{FDD3713A-8A1C-DD99-4F57-310A12FB446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panose="02020603050405020304" pitchFamily="1" charset="0"/>
              </a:defRPr>
            </a:lvl1pPr>
            <a:lvl2pPr marL="742950" indent="-285750" defTabSz="946150">
              <a:defRPr sz="2400">
                <a:solidFill>
                  <a:schemeClr val="tx1"/>
                </a:solidFill>
                <a:latin typeface="Times" panose="02020603050405020304" pitchFamily="1" charset="0"/>
              </a:defRPr>
            </a:lvl2pPr>
            <a:lvl3pPr marL="1143000" indent="-228600" defTabSz="946150">
              <a:defRPr sz="2400">
                <a:solidFill>
                  <a:schemeClr val="tx1"/>
                </a:solidFill>
                <a:latin typeface="Times" panose="02020603050405020304" pitchFamily="1" charset="0"/>
              </a:defRPr>
            </a:lvl3pPr>
            <a:lvl4pPr marL="1600200" indent="-228600" defTabSz="946150">
              <a:defRPr sz="2400">
                <a:solidFill>
                  <a:schemeClr val="tx1"/>
                </a:solidFill>
                <a:latin typeface="Times" panose="02020603050405020304" pitchFamily="1" charset="0"/>
              </a:defRPr>
            </a:lvl4pPr>
            <a:lvl5pPr marL="2057400" indent="-228600" defTabSz="946150">
              <a:defRPr sz="2400">
                <a:solidFill>
                  <a:schemeClr val="tx1"/>
                </a:solidFill>
                <a:latin typeface="Times" panose="02020603050405020304" pitchFamily="1" charset="0"/>
              </a:defRPr>
            </a:lvl5pPr>
            <a:lvl6pPr marL="2514600" indent="-228600" algn="ctr" defTabSz="946150" eaLnBrk="0" fontAlgn="base" hangingPunct="0">
              <a:spcBef>
                <a:spcPct val="0"/>
              </a:spcBef>
              <a:spcAft>
                <a:spcPct val="0"/>
              </a:spcAft>
              <a:defRPr sz="2400">
                <a:solidFill>
                  <a:schemeClr val="tx1"/>
                </a:solidFill>
                <a:latin typeface="Times" panose="02020603050405020304" pitchFamily="1" charset="0"/>
              </a:defRPr>
            </a:lvl6pPr>
            <a:lvl7pPr marL="2971800" indent="-228600" algn="ctr" defTabSz="946150" eaLnBrk="0" fontAlgn="base" hangingPunct="0">
              <a:spcBef>
                <a:spcPct val="0"/>
              </a:spcBef>
              <a:spcAft>
                <a:spcPct val="0"/>
              </a:spcAft>
              <a:defRPr sz="2400">
                <a:solidFill>
                  <a:schemeClr val="tx1"/>
                </a:solidFill>
                <a:latin typeface="Times" panose="02020603050405020304" pitchFamily="1" charset="0"/>
              </a:defRPr>
            </a:lvl7pPr>
            <a:lvl8pPr marL="3429000" indent="-228600" algn="ctr" defTabSz="946150" eaLnBrk="0" fontAlgn="base" hangingPunct="0">
              <a:spcBef>
                <a:spcPct val="0"/>
              </a:spcBef>
              <a:spcAft>
                <a:spcPct val="0"/>
              </a:spcAft>
              <a:defRPr sz="2400">
                <a:solidFill>
                  <a:schemeClr val="tx1"/>
                </a:solidFill>
                <a:latin typeface="Times" panose="02020603050405020304" pitchFamily="1" charset="0"/>
              </a:defRPr>
            </a:lvl8pPr>
            <a:lvl9pPr marL="3886200" indent="-228600" algn="ctr" defTabSz="946150"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Arial" panose="020B0604020202020204" pitchFamily="34" charset="0"/>
              </a:rPr>
              <a:t>Prepared by Ahn </a:t>
            </a:r>
          </a:p>
        </p:txBody>
      </p:sp>
      <p:sp>
        <p:nvSpPr>
          <p:cNvPr id="77829" name="Rectangle 7">
            <a:extLst>
              <a:ext uri="{FF2B5EF4-FFF2-40B4-BE49-F238E27FC236}">
                <a16:creationId xmlns:a16="http://schemas.microsoft.com/office/drawing/2014/main" id="{9B9D6385-19B9-9E13-E878-77644CB62D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fld id="{DFA361D6-E19D-7245-8808-21F45C8BBB61}" type="slidenum">
              <a:rPr lang="en-US" altLang="zh-TW" sz="1200">
                <a:latin typeface="Arial" panose="020B0604020202020204" pitchFamily="34" charset="0"/>
              </a:rPr>
              <a:pPr/>
              <a:t>2</a:t>
            </a:fld>
            <a:endParaRPr lang="en-US" altLang="zh-TW" sz="1200">
              <a:latin typeface="Arial" panose="020B0604020202020204" pitchFamily="34" charset="0"/>
            </a:endParaRPr>
          </a:p>
        </p:txBody>
      </p:sp>
      <p:sp>
        <p:nvSpPr>
          <p:cNvPr id="77830" name="Rectangle 2">
            <a:extLst>
              <a:ext uri="{FF2B5EF4-FFF2-40B4-BE49-F238E27FC236}">
                <a16:creationId xmlns:a16="http://schemas.microsoft.com/office/drawing/2014/main" id="{47C7EE09-94B4-7A71-D059-7CEDAC7BA0C5}"/>
              </a:ext>
            </a:extLst>
          </p:cNvPr>
          <p:cNvSpPr>
            <a:spLocks noGrp="1" noRot="1" noChangeAspect="1" noChangeArrowheads="1" noTextEdit="1"/>
          </p:cNvSpPr>
          <p:nvPr>
            <p:ph type="sldImg"/>
          </p:nvPr>
        </p:nvSpPr>
        <p:spPr>
          <a:ln/>
        </p:spPr>
      </p:sp>
      <p:sp>
        <p:nvSpPr>
          <p:cNvPr id="77831" name="Rectangle 3">
            <a:extLst>
              <a:ext uri="{FF2B5EF4-FFF2-40B4-BE49-F238E27FC236}">
                <a16:creationId xmlns:a16="http://schemas.microsoft.com/office/drawing/2014/main" id="{70B9A830-3775-ACF3-46B8-D385D84F2C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a:latin typeface="Times" panose="02020603050405020304" pitchFamily="1" charset="0"/>
              </a:rPr>
              <a:t>So far we finished two modules</a:t>
            </a:r>
          </a:p>
          <a:p>
            <a:endParaRPr lang="en-US" altLang="zh-TW" b="1">
              <a:latin typeface="Times" panose="02020603050405020304" pitchFamily="1" charset="0"/>
            </a:endParaRPr>
          </a:p>
          <a:p>
            <a:r>
              <a:rPr lang="en-US" altLang="zh-TW" b="1">
                <a:latin typeface="Times" panose="02020603050405020304" pitchFamily="1" charset="0"/>
              </a:rPr>
              <a:t>Module I covers the probability modeling</a:t>
            </a:r>
          </a:p>
          <a:p>
            <a:r>
              <a:rPr lang="en-US" altLang="zh-TW" b="1">
                <a:latin typeface="Times" panose="02020603050405020304" pitchFamily="1" charset="0"/>
              </a:rPr>
              <a:t>Module II covers the Confidence Interval and Hypothesis Test. </a:t>
            </a:r>
          </a:p>
          <a:p>
            <a:endParaRPr lang="en-US" altLang="zh-TW" b="1">
              <a:latin typeface="Times" panose="02020603050405020304" pitchFamily="1" charset="0"/>
            </a:endParaRPr>
          </a:p>
          <a:p>
            <a:r>
              <a:rPr lang="en-US" altLang="zh-TW" b="1">
                <a:latin typeface="Times" panose="02020603050405020304" pitchFamily="1" charset="0"/>
              </a:rPr>
              <a:t>In module 3, we will build a statistical model and use the tools we learn to </a:t>
            </a:r>
          </a:p>
          <a:p>
            <a:r>
              <a:rPr lang="en-US" altLang="zh-TW" b="1">
                <a:latin typeface="Times" panose="02020603050405020304" pitchFamily="1" charset="0"/>
              </a:rPr>
              <a:t>Identify relationship among variables and </a:t>
            </a:r>
          </a:p>
          <a:p>
            <a:r>
              <a:rPr lang="en-US" altLang="zh-TW" b="1">
                <a:latin typeface="Times" panose="02020603050405020304" pitchFamily="1" charset="0"/>
              </a:rPr>
              <a:t>Draw useful managerial insights. </a:t>
            </a:r>
          </a:p>
          <a:p>
            <a:r>
              <a:rPr lang="en-US" altLang="zh-TW" b="1">
                <a:latin typeface="Times" panose="02020603050405020304" pitchFamily="1" charset="0"/>
              </a:rPr>
              <a:t> </a:t>
            </a:r>
          </a:p>
          <a:p>
            <a:pPr eaLnBrk="1" hangingPunct="1"/>
            <a:endParaRPr lang="en-US" altLang="zh-TW">
              <a:latin typeface="Times" panose="02020603050405020304" pitchFamily="1" charset="0"/>
            </a:endParaRPr>
          </a:p>
          <a:p>
            <a:pPr eaLnBrk="1" hangingPunct="1"/>
            <a:endParaRPr lang="en-US" altLang="zh-TW">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E81120E-71CF-31C5-C268-70DBBDA0611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panose="02020603050405020304" pitchFamily="1" charset="0"/>
              </a:defRPr>
            </a:lvl1pPr>
            <a:lvl2pPr marL="742950" indent="-285750" defTabSz="946150">
              <a:defRPr sz="2400">
                <a:solidFill>
                  <a:schemeClr val="tx1"/>
                </a:solidFill>
                <a:latin typeface="Times" panose="02020603050405020304" pitchFamily="1" charset="0"/>
              </a:defRPr>
            </a:lvl2pPr>
            <a:lvl3pPr marL="1143000" indent="-228600" defTabSz="946150">
              <a:defRPr sz="2400">
                <a:solidFill>
                  <a:schemeClr val="tx1"/>
                </a:solidFill>
                <a:latin typeface="Times" panose="02020603050405020304" pitchFamily="1" charset="0"/>
              </a:defRPr>
            </a:lvl3pPr>
            <a:lvl4pPr marL="1600200" indent="-228600" defTabSz="946150">
              <a:defRPr sz="2400">
                <a:solidFill>
                  <a:schemeClr val="tx1"/>
                </a:solidFill>
                <a:latin typeface="Times" panose="02020603050405020304" pitchFamily="1" charset="0"/>
              </a:defRPr>
            </a:lvl4pPr>
            <a:lvl5pPr marL="2057400" indent="-228600" defTabSz="946150">
              <a:defRPr sz="2400">
                <a:solidFill>
                  <a:schemeClr val="tx1"/>
                </a:solidFill>
                <a:latin typeface="Times" panose="02020603050405020304" pitchFamily="1" charset="0"/>
              </a:defRPr>
            </a:lvl5pPr>
            <a:lvl6pPr marL="2514600" indent="-228600" algn="ctr" defTabSz="946150" eaLnBrk="0" fontAlgn="base" hangingPunct="0">
              <a:spcBef>
                <a:spcPct val="0"/>
              </a:spcBef>
              <a:spcAft>
                <a:spcPct val="0"/>
              </a:spcAft>
              <a:defRPr sz="2400">
                <a:solidFill>
                  <a:schemeClr val="tx1"/>
                </a:solidFill>
                <a:latin typeface="Times" panose="02020603050405020304" pitchFamily="1" charset="0"/>
              </a:defRPr>
            </a:lvl6pPr>
            <a:lvl7pPr marL="2971800" indent="-228600" algn="ctr" defTabSz="946150" eaLnBrk="0" fontAlgn="base" hangingPunct="0">
              <a:spcBef>
                <a:spcPct val="0"/>
              </a:spcBef>
              <a:spcAft>
                <a:spcPct val="0"/>
              </a:spcAft>
              <a:defRPr sz="2400">
                <a:solidFill>
                  <a:schemeClr val="tx1"/>
                </a:solidFill>
                <a:latin typeface="Times" panose="02020603050405020304" pitchFamily="1" charset="0"/>
              </a:defRPr>
            </a:lvl7pPr>
            <a:lvl8pPr marL="3429000" indent="-228600" algn="ctr" defTabSz="946150" eaLnBrk="0" fontAlgn="base" hangingPunct="0">
              <a:spcBef>
                <a:spcPct val="0"/>
              </a:spcBef>
              <a:spcAft>
                <a:spcPct val="0"/>
              </a:spcAft>
              <a:defRPr sz="2400">
                <a:solidFill>
                  <a:schemeClr val="tx1"/>
                </a:solidFill>
                <a:latin typeface="Times" panose="02020603050405020304" pitchFamily="1" charset="0"/>
              </a:defRPr>
            </a:lvl8pPr>
            <a:lvl9pPr marL="3886200" indent="-228600" algn="ctr" defTabSz="946150"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Arial" panose="020B0604020202020204" pitchFamily="34" charset="0"/>
              </a:rPr>
              <a:t>WMBA 603: Business Statistics</a:t>
            </a:r>
          </a:p>
        </p:txBody>
      </p:sp>
      <p:sp>
        <p:nvSpPr>
          <p:cNvPr id="78851" name="Rectangle 3">
            <a:extLst>
              <a:ext uri="{FF2B5EF4-FFF2-40B4-BE49-F238E27FC236}">
                <a16:creationId xmlns:a16="http://schemas.microsoft.com/office/drawing/2014/main" id="{3EE9A637-334F-1D1B-7130-26602394216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panose="02020603050405020304" pitchFamily="1" charset="0"/>
              </a:defRPr>
            </a:lvl1pPr>
            <a:lvl2pPr marL="742950" indent="-285750" defTabSz="946150">
              <a:defRPr sz="2400">
                <a:solidFill>
                  <a:schemeClr val="tx1"/>
                </a:solidFill>
                <a:latin typeface="Times" panose="02020603050405020304" pitchFamily="1" charset="0"/>
              </a:defRPr>
            </a:lvl2pPr>
            <a:lvl3pPr marL="1143000" indent="-228600" defTabSz="946150">
              <a:defRPr sz="2400">
                <a:solidFill>
                  <a:schemeClr val="tx1"/>
                </a:solidFill>
                <a:latin typeface="Times" panose="02020603050405020304" pitchFamily="1" charset="0"/>
              </a:defRPr>
            </a:lvl3pPr>
            <a:lvl4pPr marL="1600200" indent="-228600" defTabSz="946150">
              <a:defRPr sz="2400">
                <a:solidFill>
                  <a:schemeClr val="tx1"/>
                </a:solidFill>
                <a:latin typeface="Times" panose="02020603050405020304" pitchFamily="1" charset="0"/>
              </a:defRPr>
            </a:lvl4pPr>
            <a:lvl5pPr marL="2057400" indent="-228600" defTabSz="946150">
              <a:defRPr sz="2400">
                <a:solidFill>
                  <a:schemeClr val="tx1"/>
                </a:solidFill>
                <a:latin typeface="Times" panose="02020603050405020304" pitchFamily="1" charset="0"/>
              </a:defRPr>
            </a:lvl5pPr>
            <a:lvl6pPr marL="2514600" indent="-228600" algn="ctr" defTabSz="946150" eaLnBrk="0" fontAlgn="base" hangingPunct="0">
              <a:spcBef>
                <a:spcPct val="0"/>
              </a:spcBef>
              <a:spcAft>
                <a:spcPct val="0"/>
              </a:spcAft>
              <a:defRPr sz="2400">
                <a:solidFill>
                  <a:schemeClr val="tx1"/>
                </a:solidFill>
                <a:latin typeface="Times" panose="02020603050405020304" pitchFamily="1" charset="0"/>
              </a:defRPr>
            </a:lvl6pPr>
            <a:lvl7pPr marL="2971800" indent="-228600" algn="ctr" defTabSz="946150" eaLnBrk="0" fontAlgn="base" hangingPunct="0">
              <a:spcBef>
                <a:spcPct val="0"/>
              </a:spcBef>
              <a:spcAft>
                <a:spcPct val="0"/>
              </a:spcAft>
              <a:defRPr sz="2400">
                <a:solidFill>
                  <a:schemeClr val="tx1"/>
                </a:solidFill>
                <a:latin typeface="Times" panose="02020603050405020304" pitchFamily="1" charset="0"/>
              </a:defRPr>
            </a:lvl7pPr>
            <a:lvl8pPr marL="3429000" indent="-228600" algn="ctr" defTabSz="946150" eaLnBrk="0" fontAlgn="base" hangingPunct="0">
              <a:spcBef>
                <a:spcPct val="0"/>
              </a:spcBef>
              <a:spcAft>
                <a:spcPct val="0"/>
              </a:spcAft>
              <a:defRPr sz="2400">
                <a:solidFill>
                  <a:schemeClr val="tx1"/>
                </a:solidFill>
                <a:latin typeface="Times" panose="02020603050405020304" pitchFamily="1" charset="0"/>
              </a:defRPr>
            </a:lvl8pPr>
            <a:lvl9pPr marL="3886200" indent="-228600" algn="ctr" defTabSz="946150"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Arial" panose="020B0604020202020204" pitchFamily="34" charset="0"/>
              </a:rPr>
              <a:t>Class 8: Intro. to Linear Regression (Part I)</a:t>
            </a:r>
          </a:p>
        </p:txBody>
      </p:sp>
      <p:sp>
        <p:nvSpPr>
          <p:cNvPr id="78852" name="Rectangle 6">
            <a:extLst>
              <a:ext uri="{FF2B5EF4-FFF2-40B4-BE49-F238E27FC236}">
                <a16:creationId xmlns:a16="http://schemas.microsoft.com/office/drawing/2014/main" id="{0FA2D3FA-5984-6A41-6C42-E7D5914C8FC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6150">
              <a:defRPr sz="2400">
                <a:solidFill>
                  <a:schemeClr val="tx1"/>
                </a:solidFill>
                <a:latin typeface="Times" panose="02020603050405020304" pitchFamily="1" charset="0"/>
              </a:defRPr>
            </a:lvl1pPr>
            <a:lvl2pPr marL="742950" indent="-285750" defTabSz="946150">
              <a:defRPr sz="2400">
                <a:solidFill>
                  <a:schemeClr val="tx1"/>
                </a:solidFill>
                <a:latin typeface="Times" panose="02020603050405020304" pitchFamily="1" charset="0"/>
              </a:defRPr>
            </a:lvl2pPr>
            <a:lvl3pPr marL="1143000" indent="-228600" defTabSz="946150">
              <a:defRPr sz="2400">
                <a:solidFill>
                  <a:schemeClr val="tx1"/>
                </a:solidFill>
                <a:latin typeface="Times" panose="02020603050405020304" pitchFamily="1" charset="0"/>
              </a:defRPr>
            </a:lvl3pPr>
            <a:lvl4pPr marL="1600200" indent="-228600" defTabSz="946150">
              <a:defRPr sz="2400">
                <a:solidFill>
                  <a:schemeClr val="tx1"/>
                </a:solidFill>
                <a:latin typeface="Times" panose="02020603050405020304" pitchFamily="1" charset="0"/>
              </a:defRPr>
            </a:lvl4pPr>
            <a:lvl5pPr marL="2057400" indent="-228600" defTabSz="946150">
              <a:defRPr sz="2400">
                <a:solidFill>
                  <a:schemeClr val="tx1"/>
                </a:solidFill>
                <a:latin typeface="Times" panose="02020603050405020304" pitchFamily="1" charset="0"/>
              </a:defRPr>
            </a:lvl5pPr>
            <a:lvl6pPr marL="2514600" indent="-228600" algn="ctr" defTabSz="946150" eaLnBrk="0" fontAlgn="base" hangingPunct="0">
              <a:spcBef>
                <a:spcPct val="0"/>
              </a:spcBef>
              <a:spcAft>
                <a:spcPct val="0"/>
              </a:spcAft>
              <a:defRPr sz="2400">
                <a:solidFill>
                  <a:schemeClr val="tx1"/>
                </a:solidFill>
                <a:latin typeface="Times" panose="02020603050405020304" pitchFamily="1" charset="0"/>
              </a:defRPr>
            </a:lvl6pPr>
            <a:lvl7pPr marL="2971800" indent="-228600" algn="ctr" defTabSz="946150" eaLnBrk="0" fontAlgn="base" hangingPunct="0">
              <a:spcBef>
                <a:spcPct val="0"/>
              </a:spcBef>
              <a:spcAft>
                <a:spcPct val="0"/>
              </a:spcAft>
              <a:defRPr sz="2400">
                <a:solidFill>
                  <a:schemeClr val="tx1"/>
                </a:solidFill>
                <a:latin typeface="Times" panose="02020603050405020304" pitchFamily="1" charset="0"/>
              </a:defRPr>
            </a:lvl7pPr>
            <a:lvl8pPr marL="3429000" indent="-228600" algn="ctr" defTabSz="946150" eaLnBrk="0" fontAlgn="base" hangingPunct="0">
              <a:spcBef>
                <a:spcPct val="0"/>
              </a:spcBef>
              <a:spcAft>
                <a:spcPct val="0"/>
              </a:spcAft>
              <a:defRPr sz="2400">
                <a:solidFill>
                  <a:schemeClr val="tx1"/>
                </a:solidFill>
                <a:latin typeface="Times" panose="02020603050405020304" pitchFamily="1" charset="0"/>
              </a:defRPr>
            </a:lvl8pPr>
            <a:lvl9pPr marL="3886200" indent="-228600" algn="ctr" defTabSz="946150"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Arial" panose="020B0604020202020204" pitchFamily="34" charset="0"/>
              </a:rPr>
              <a:t>Prepared by Ahn </a:t>
            </a:r>
          </a:p>
        </p:txBody>
      </p:sp>
      <p:sp>
        <p:nvSpPr>
          <p:cNvPr id="78853" name="Rectangle 7">
            <a:extLst>
              <a:ext uri="{FF2B5EF4-FFF2-40B4-BE49-F238E27FC236}">
                <a16:creationId xmlns:a16="http://schemas.microsoft.com/office/drawing/2014/main" id="{66AE6522-19DE-B946-3CCB-F8DE096156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fld id="{73D32C61-0130-5347-9489-004DE7B2B3F9}" type="slidenum">
              <a:rPr lang="en-US" altLang="zh-TW" sz="1200">
                <a:latin typeface="Arial" panose="020B0604020202020204" pitchFamily="34" charset="0"/>
              </a:rPr>
              <a:pPr/>
              <a:t>4</a:t>
            </a:fld>
            <a:endParaRPr lang="en-US" altLang="zh-TW" sz="1200">
              <a:latin typeface="Arial" panose="020B0604020202020204" pitchFamily="34" charset="0"/>
            </a:endParaRPr>
          </a:p>
        </p:txBody>
      </p:sp>
      <p:sp>
        <p:nvSpPr>
          <p:cNvPr id="78854" name="Rectangle 2">
            <a:extLst>
              <a:ext uri="{FF2B5EF4-FFF2-40B4-BE49-F238E27FC236}">
                <a16:creationId xmlns:a16="http://schemas.microsoft.com/office/drawing/2014/main" id="{8336F95F-7220-C55A-120F-B237B861CB2F}"/>
              </a:ext>
            </a:extLst>
          </p:cNvPr>
          <p:cNvSpPr>
            <a:spLocks noGrp="1" noRot="1" noChangeAspect="1" noChangeArrowheads="1" noTextEdit="1"/>
          </p:cNvSpPr>
          <p:nvPr>
            <p:ph type="sldImg"/>
          </p:nvPr>
        </p:nvSpPr>
        <p:spPr>
          <a:xfrm>
            <a:off x="192088" y="333375"/>
            <a:ext cx="4933950" cy="3702050"/>
          </a:xfrm>
          <a:ln/>
        </p:spPr>
      </p:sp>
      <p:sp>
        <p:nvSpPr>
          <p:cNvPr id="78855" name="Rectangle 3">
            <a:extLst>
              <a:ext uri="{FF2B5EF4-FFF2-40B4-BE49-F238E27FC236}">
                <a16:creationId xmlns:a16="http://schemas.microsoft.com/office/drawing/2014/main" id="{D7A63487-75D6-7E5F-203B-7843C084E515}"/>
              </a:ext>
            </a:extLst>
          </p:cNvPr>
          <p:cNvSpPr>
            <a:spLocks noGrp="1" noChangeArrowheads="1"/>
          </p:cNvSpPr>
          <p:nvPr>
            <p:ph type="body" idx="1"/>
          </p:nvPr>
        </p:nvSpPr>
        <p:spPr>
          <a:xfrm>
            <a:off x="314325" y="4148138"/>
            <a:ext cx="6245225" cy="54340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b="1">
                <a:latin typeface="Times" panose="02020603050405020304" pitchFamily="1" charset="0"/>
              </a:rPr>
              <a:t>Q:  Why are we interested in identifying relationship in business decision making?</a:t>
            </a:r>
          </a:p>
          <a:p>
            <a:r>
              <a:rPr lang="en-US" altLang="zh-TW" b="1">
                <a:latin typeface="Times" panose="02020603050405020304" pitchFamily="1" charset="0"/>
              </a:rPr>
              <a:t>A:  </a:t>
            </a:r>
            <a:r>
              <a:rPr lang="en-US" altLang="zh-TW">
                <a:latin typeface="Times" panose="02020603050405020304" pitchFamily="1" charset="0"/>
              </a:rPr>
              <a:t>We want to</a:t>
            </a:r>
            <a:r>
              <a:rPr lang="en-US" altLang="zh-TW" b="1">
                <a:latin typeface="Times" panose="02020603050405020304" pitchFamily="1" charset="0"/>
              </a:rPr>
              <a:t> </a:t>
            </a:r>
            <a:r>
              <a:rPr lang="en-US" altLang="zh-TW">
                <a:latin typeface="Times" panose="02020603050405020304" pitchFamily="1" charset="0"/>
              </a:rPr>
              <a:t>estimate (or predict) the quantity of interest using variables we can measure.</a:t>
            </a:r>
          </a:p>
          <a:p>
            <a:endParaRPr lang="en-US" altLang="zh-TW">
              <a:latin typeface="Times" panose="02020603050405020304" pitchFamily="1" charset="0"/>
            </a:endParaRPr>
          </a:p>
          <a:p>
            <a:r>
              <a:rPr lang="en-US" altLang="zh-TW" b="1">
                <a:latin typeface="Times" panose="02020603050405020304" pitchFamily="1" charset="0"/>
              </a:rPr>
              <a:t>Quarterly earning</a:t>
            </a:r>
            <a:r>
              <a:rPr lang="en-US" altLang="zh-TW">
                <a:latin typeface="Times" panose="02020603050405020304" pitchFamily="1" charset="0"/>
              </a:rPr>
              <a:t>: a function of variables like sales, inventory turns, number of retail outlets,  </a:t>
            </a:r>
          </a:p>
          <a:p>
            <a:endParaRPr lang="en-US" altLang="zh-TW">
              <a:latin typeface="Times" panose="02020603050405020304" pitchFamily="1" charset="0"/>
            </a:endParaRPr>
          </a:p>
          <a:p>
            <a:r>
              <a:rPr lang="en-US" altLang="zh-TW" b="1">
                <a:latin typeface="Times" panose="02020603050405020304" pitchFamily="1" charset="0"/>
              </a:rPr>
              <a:t>Models allow us to identify and quantify the relationship. </a:t>
            </a:r>
          </a:p>
          <a:p>
            <a:r>
              <a:rPr lang="en-US" altLang="zh-TW" b="1">
                <a:latin typeface="Times" panose="02020603050405020304" pitchFamily="1" charset="0"/>
              </a:rPr>
              <a:t>so that we can answer to questions like by how much the revenue increases if we increase R&amp;D budget by 10M?</a:t>
            </a:r>
          </a:p>
          <a:p>
            <a:endParaRPr lang="en-US" altLang="zh-TW" b="1">
              <a:latin typeface="Times" panose="02020603050405020304" pitchFamily="1" charset="0"/>
            </a:endParaRPr>
          </a:p>
          <a:p>
            <a:r>
              <a:rPr lang="en-US" altLang="zh-TW" b="1">
                <a:latin typeface="Times" panose="02020603050405020304" pitchFamily="1" charset="0"/>
              </a:rPr>
              <a:t>As in the quarterly earning model, the models allows us to predict the value of quantity on the basis of what we can measure today.</a:t>
            </a:r>
          </a:p>
          <a:p>
            <a:endParaRPr lang="en-US" altLang="zh-TW">
              <a:latin typeface="Times" panose="02020603050405020304" pitchFamily="1" charset="0"/>
            </a:endParaRPr>
          </a:p>
          <a:p>
            <a:r>
              <a:rPr lang="en-US" altLang="zh-TW" b="1">
                <a:latin typeface="Times" panose="02020603050405020304" pitchFamily="1" charset="0"/>
              </a:rPr>
              <a:t>Statistical Modeling -&gt; Synonym for Regression</a:t>
            </a:r>
          </a:p>
          <a:p>
            <a:r>
              <a:rPr lang="en-US" altLang="zh-TW" b="1">
                <a:latin typeface="Times" panose="02020603050405020304" pitchFamily="1" charset="0"/>
              </a:rPr>
              <a:t>Reg. anal. is a formal way to build relationship among variables to use in prediction and understanding. </a:t>
            </a:r>
          </a:p>
          <a:p>
            <a:pPr eaLnBrk="1" hangingPunct="1"/>
            <a:endParaRPr lang="en-US" altLang="zh-TW">
              <a:latin typeface="Times" panose="02020603050405020304" pitchFamily="1" charset="0"/>
            </a:endParaRPr>
          </a:p>
          <a:p>
            <a:pPr eaLnBrk="1" hangingPunct="1"/>
            <a:endParaRPr lang="en-US" altLang="zh-TW">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Line 8">
            <a:extLst>
              <a:ext uri="{FF2B5EF4-FFF2-40B4-BE49-F238E27FC236}">
                <a16:creationId xmlns:a16="http://schemas.microsoft.com/office/drawing/2014/main" id="{06CC7318-227D-53DC-DB46-70B9F88EFE75}"/>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7170"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7171" name="Rectangle 3"/>
          <p:cNvSpPr>
            <a:spLocks noGrp="1" noChangeArrowheads="1"/>
          </p:cNvSpPr>
          <p:nvPr>
            <p:ph type="subTitle" idx="1"/>
          </p:nvPr>
        </p:nvSpPr>
        <p:spPr>
          <a:xfrm>
            <a:off x="1371600" y="3886200"/>
            <a:ext cx="6400800" cy="1752600"/>
          </a:xfrm>
        </p:spPr>
        <p:txBody>
          <a:bodyPr/>
          <a:lstStyle>
            <a:lvl1pPr algn="ctr">
              <a:defRPr>
                <a:latin typeface="Tahoma" charset="0"/>
              </a:defRPr>
            </a:lvl1pPr>
          </a:lstStyle>
          <a:p>
            <a:r>
              <a:rPr lang="en-US"/>
              <a:t>Click to edit Master subtitle style</a:t>
            </a:r>
          </a:p>
        </p:txBody>
      </p:sp>
      <p:sp>
        <p:nvSpPr>
          <p:cNvPr id="3" name="Rectangle 4">
            <a:extLst>
              <a:ext uri="{FF2B5EF4-FFF2-40B4-BE49-F238E27FC236}">
                <a16:creationId xmlns:a16="http://schemas.microsoft.com/office/drawing/2014/main" id="{07B864BE-9EAA-0492-CDCC-563ECBED45BD}"/>
              </a:ext>
            </a:extLst>
          </p:cNvPr>
          <p:cNvSpPr>
            <a:spLocks noGrp="1" noChangeArrowheads="1"/>
          </p:cNvSpPr>
          <p:nvPr>
            <p:ph type="dt" sz="half" idx="10"/>
          </p:nvPr>
        </p:nvSpPr>
        <p:spPr/>
        <p:txBody>
          <a:bodyPr/>
          <a:lstStyle>
            <a:lvl1pPr>
              <a:defRPr/>
            </a:lvl1pPr>
          </a:lstStyle>
          <a:p>
            <a:pPr>
              <a:defRPr/>
            </a:pPr>
            <a:endParaRPr lang="zh-TW" altLang="en-US"/>
          </a:p>
        </p:txBody>
      </p:sp>
      <p:sp>
        <p:nvSpPr>
          <p:cNvPr id="4" name="Rectangle 5">
            <a:extLst>
              <a:ext uri="{FF2B5EF4-FFF2-40B4-BE49-F238E27FC236}">
                <a16:creationId xmlns:a16="http://schemas.microsoft.com/office/drawing/2014/main" id="{6760F73A-A905-97C0-1192-2DC9BC9CA954}"/>
              </a:ext>
            </a:extLst>
          </p:cNvPr>
          <p:cNvSpPr>
            <a:spLocks noGrp="1" noChangeArrowheads="1"/>
          </p:cNvSpPr>
          <p:nvPr>
            <p:ph type="ftr" sz="quarter" idx="11"/>
          </p:nvPr>
        </p:nvSpPr>
        <p:spPr/>
        <p:txBody>
          <a:bodyPr/>
          <a:lstStyle>
            <a:lvl1pPr>
              <a:defRPr/>
            </a:lvl1pPr>
          </a:lstStyle>
          <a:p>
            <a:pPr>
              <a:defRPr/>
            </a:pPr>
            <a:endParaRPr lang="zh-TW" altLang="en-US"/>
          </a:p>
        </p:txBody>
      </p:sp>
      <p:sp>
        <p:nvSpPr>
          <p:cNvPr id="5" name="Rectangle 6">
            <a:extLst>
              <a:ext uri="{FF2B5EF4-FFF2-40B4-BE49-F238E27FC236}">
                <a16:creationId xmlns:a16="http://schemas.microsoft.com/office/drawing/2014/main" id="{7C1B02A8-C708-050F-B653-4B5CD02CE959}"/>
              </a:ext>
            </a:extLst>
          </p:cNvPr>
          <p:cNvSpPr>
            <a:spLocks noGrp="1" noChangeArrowheads="1"/>
          </p:cNvSpPr>
          <p:nvPr>
            <p:ph type="sldNum" sz="quarter" idx="12"/>
          </p:nvPr>
        </p:nvSpPr>
        <p:spPr/>
        <p:txBody>
          <a:bodyPr/>
          <a:lstStyle>
            <a:lvl1pPr>
              <a:defRPr/>
            </a:lvl1pPr>
          </a:lstStyle>
          <a:p>
            <a:r>
              <a:rPr lang="en-US" altLang="zh-TW"/>
              <a:t>17.</a:t>
            </a:r>
            <a:fld id="{6F7FCF13-0566-A34E-B819-145B7B3C54A9}" type="slidenum">
              <a:rPr lang="en-US" altLang="zh-TW"/>
              <a:pPr/>
              <a:t>‹#›</a:t>
            </a:fld>
            <a:endParaRPr lang="en-US" altLang="zh-TW"/>
          </a:p>
        </p:txBody>
      </p:sp>
    </p:spTree>
    <p:extLst>
      <p:ext uri="{BB962C8B-B14F-4D97-AF65-F5344CB8AC3E}">
        <p14:creationId xmlns:p14="http://schemas.microsoft.com/office/powerpoint/2010/main" val="404844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CB564E8-F733-8B46-58E4-7BF92EDC6F1D}"/>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5" name="Rectangle 5">
            <a:extLst>
              <a:ext uri="{FF2B5EF4-FFF2-40B4-BE49-F238E27FC236}">
                <a16:creationId xmlns:a16="http://schemas.microsoft.com/office/drawing/2014/main" id="{ED5A1F01-EAEB-EBD2-B3A4-EFFD08D6FDFC}"/>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CDAA7E78-6B1B-5806-79D4-F67B69B2FC26}"/>
              </a:ext>
            </a:extLst>
          </p:cNvPr>
          <p:cNvSpPr>
            <a:spLocks noGrp="1" noChangeArrowheads="1"/>
          </p:cNvSpPr>
          <p:nvPr>
            <p:ph type="sldNum" sz="quarter" idx="12"/>
          </p:nvPr>
        </p:nvSpPr>
        <p:spPr>
          <a:ln/>
        </p:spPr>
        <p:txBody>
          <a:bodyPr/>
          <a:lstStyle>
            <a:lvl1pPr>
              <a:defRPr/>
            </a:lvl1pPr>
          </a:lstStyle>
          <a:p>
            <a:r>
              <a:rPr lang="en-US" altLang="zh-TW"/>
              <a:t>17.</a:t>
            </a:r>
            <a:fld id="{08DEBE67-6B54-1E46-971E-0A9FA04B1F55}" type="slidenum">
              <a:rPr lang="en-US" altLang="zh-TW"/>
              <a:pPr/>
              <a:t>‹#›</a:t>
            </a:fld>
            <a:endParaRPr lang="en-US" altLang="zh-TW"/>
          </a:p>
        </p:txBody>
      </p:sp>
    </p:spTree>
    <p:extLst>
      <p:ext uri="{BB962C8B-B14F-4D97-AF65-F5344CB8AC3E}">
        <p14:creationId xmlns:p14="http://schemas.microsoft.com/office/powerpoint/2010/main" val="140412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152400"/>
            <a:ext cx="22288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5341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F2C7076-D5DE-BDA5-51F7-D806F472A62F}"/>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5" name="Rectangle 5">
            <a:extLst>
              <a:ext uri="{FF2B5EF4-FFF2-40B4-BE49-F238E27FC236}">
                <a16:creationId xmlns:a16="http://schemas.microsoft.com/office/drawing/2014/main" id="{DDF8EF68-1D13-5191-0226-AAA5D53EB6D2}"/>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BE95AEDC-FB28-E400-D917-5BDE0AA4CAEA}"/>
              </a:ext>
            </a:extLst>
          </p:cNvPr>
          <p:cNvSpPr>
            <a:spLocks noGrp="1" noChangeArrowheads="1"/>
          </p:cNvSpPr>
          <p:nvPr>
            <p:ph type="sldNum" sz="quarter" idx="12"/>
          </p:nvPr>
        </p:nvSpPr>
        <p:spPr>
          <a:ln/>
        </p:spPr>
        <p:txBody>
          <a:bodyPr/>
          <a:lstStyle>
            <a:lvl1pPr>
              <a:defRPr/>
            </a:lvl1pPr>
          </a:lstStyle>
          <a:p>
            <a:r>
              <a:rPr lang="en-US" altLang="zh-TW"/>
              <a:t>17.</a:t>
            </a:r>
            <a:fld id="{A647A0FD-A5F5-684F-8C66-9AD061AFA68E}" type="slidenum">
              <a:rPr lang="en-US" altLang="zh-TW"/>
              <a:pPr/>
              <a:t>‹#›</a:t>
            </a:fld>
            <a:endParaRPr lang="en-US" altLang="zh-TW"/>
          </a:p>
        </p:txBody>
      </p:sp>
    </p:spTree>
    <p:extLst>
      <p:ext uri="{BB962C8B-B14F-4D97-AF65-F5344CB8AC3E}">
        <p14:creationId xmlns:p14="http://schemas.microsoft.com/office/powerpoint/2010/main" val="34840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A9788B5-20AA-EB70-35E0-14F0876274AD}"/>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5" name="Rectangle 5">
            <a:extLst>
              <a:ext uri="{FF2B5EF4-FFF2-40B4-BE49-F238E27FC236}">
                <a16:creationId xmlns:a16="http://schemas.microsoft.com/office/drawing/2014/main" id="{FCF9B878-2A31-C5C7-E0E8-762FF47455E2}"/>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FC22E682-094B-BBC2-9BCE-881FC1AB5622}"/>
              </a:ext>
            </a:extLst>
          </p:cNvPr>
          <p:cNvSpPr>
            <a:spLocks noGrp="1" noChangeArrowheads="1"/>
          </p:cNvSpPr>
          <p:nvPr>
            <p:ph type="sldNum" sz="quarter" idx="12"/>
          </p:nvPr>
        </p:nvSpPr>
        <p:spPr>
          <a:ln/>
        </p:spPr>
        <p:txBody>
          <a:bodyPr/>
          <a:lstStyle>
            <a:lvl1pPr>
              <a:defRPr/>
            </a:lvl1pPr>
          </a:lstStyle>
          <a:p>
            <a:r>
              <a:rPr lang="en-US" altLang="zh-TW"/>
              <a:t>17.</a:t>
            </a:r>
            <a:fld id="{B216B5FE-59C3-8046-8EF4-8FBA0F90EABB}" type="slidenum">
              <a:rPr lang="en-US" altLang="zh-TW"/>
              <a:pPr/>
              <a:t>‹#›</a:t>
            </a:fld>
            <a:endParaRPr lang="en-US" altLang="zh-TW"/>
          </a:p>
        </p:txBody>
      </p:sp>
    </p:spTree>
    <p:extLst>
      <p:ext uri="{BB962C8B-B14F-4D97-AF65-F5344CB8AC3E}">
        <p14:creationId xmlns:p14="http://schemas.microsoft.com/office/powerpoint/2010/main" val="332714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BA04CEE-10E7-8988-373C-D78E147833ED}"/>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5" name="Rectangle 5">
            <a:extLst>
              <a:ext uri="{FF2B5EF4-FFF2-40B4-BE49-F238E27FC236}">
                <a16:creationId xmlns:a16="http://schemas.microsoft.com/office/drawing/2014/main" id="{C5143DEB-BE08-D9BC-AAFE-705AC76011D2}"/>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6" name="Rectangle 6">
            <a:extLst>
              <a:ext uri="{FF2B5EF4-FFF2-40B4-BE49-F238E27FC236}">
                <a16:creationId xmlns:a16="http://schemas.microsoft.com/office/drawing/2014/main" id="{D04F5F4F-181F-1AE9-DCE4-42E213C4CEA2}"/>
              </a:ext>
            </a:extLst>
          </p:cNvPr>
          <p:cNvSpPr>
            <a:spLocks noGrp="1" noChangeArrowheads="1"/>
          </p:cNvSpPr>
          <p:nvPr>
            <p:ph type="sldNum" sz="quarter" idx="12"/>
          </p:nvPr>
        </p:nvSpPr>
        <p:spPr>
          <a:ln/>
        </p:spPr>
        <p:txBody>
          <a:bodyPr/>
          <a:lstStyle>
            <a:lvl1pPr>
              <a:defRPr/>
            </a:lvl1pPr>
          </a:lstStyle>
          <a:p>
            <a:r>
              <a:rPr lang="en-US" altLang="zh-TW"/>
              <a:t>17.</a:t>
            </a:r>
            <a:fld id="{8FDF856D-8532-B444-99E6-64D5F026F5B6}" type="slidenum">
              <a:rPr lang="en-US" altLang="zh-TW"/>
              <a:pPr/>
              <a:t>‹#›</a:t>
            </a:fld>
            <a:endParaRPr lang="en-US" altLang="zh-TW"/>
          </a:p>
        </p:txBody>
      </p:sp>
    </p:spTree>
    <p:extLst>
      <p:ext uri="{BB962C8B-B14F-4D97-AF65-F5344CB8AC3E}">
        <p14:creationId xmlns:p14="http://schemas.microsoft.com/office/powerpoint/2010/main" val="192355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130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8850" y="914400"/>
            <a:ext cx="43751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07DEA64-28FF-CE9C-96E3-29AB47492C84}"/>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6" name="Rectangle 5">
            <a:extLst>
              <a:ext uri="{FF2B5EF4-FFF2-40B4-BE49-F238E27FC236}">
                <a16:creationId xmlns:a16="http://schemas.microsoft.com/office/drawing/2014/main" id="{FCD496C9-16E3-4F75-1632-7E73B17DD4E2}"/>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9EC4C1FF-4FA2-E5A5-E3D2-6C6D83BE9B06}"/>
              </a:ext>
            </a:extLst>
          </p:cNvPr>
          <p:cNvSpPr>
            <a:spLocks noGrp="1" noChangeArrowheads="1"/>
          </p:cNvSpPr>
          <p:nvPr>
            <p:ph type="sldNum" sz="quarter" idx="12"/>
          </p:nvPr>
        </p:nvSpPr>
        <p:spPr>
          <a:ln/>
        </p:spPr>
        <p:txBody>
          <a:bodyPr/>
          <a:lstStyle>
            <a:lvl1pPr>
              <a:defRPr/>
            </a:lvl1pPr>
          </a:lstStyle>
          <a:p>
            <a:r>
              <a:rPr lang="en-US" altLang="zh-TW"/>
              <a:t>17.</a:t>
            </a:r>
            <a:fld id="{E8622130-B403-7444-BA5B-B09AF6B44D5B}" type="slidenum">
              <a:rPr lang="en-US" altLang="zh-TW"/>
              <a:pPr/>
              <a:t>‹#›</a:t>
            </a:fld>
            <a:endParaRPr lang="en-US" altLang="zh-TW"/>
          </a:p>
        </p:txBody>
      </p:sp>
    </p:spTree>
    <p:extLst>
      <p:ext uri="{BB962C8B-B14F-4D97-AF65-F5344CB8AC3E}">
        <p14:creationId xmlns:p14="http://schemas.microsoft.com/office/powerpoint/2010/main" val="94435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D4102AB-2071-1A02-E4E4-75212D2C0D18}"/>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8" name="Rectangle 5">
            <a:extLst>
              <a:ext uri="{FF2B5EF4-FFF2-40B4-BE49-F238E27FC236}">
                <a16:creationId xmlns:a16="http://schemas.microsoft.com/office/drawing/2014/main" id="{D3E0CB99-028C-7008-61EE-ECFF1DE9D147}"/>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9" name="Rectangle 6">
            <a:extLst>
              <a:ext uri="{FF2B5EF4-FFF2-40B4-BE49-F238E27FC236}">
                <a16:creationId xmlns:a16="http://schemas.microsoft.com/office/drawing/2014/main" id="{70EF368F-1BE5-9D0B-90BF-7638C1664995}"/>
              </a:ext>
            </a:extLst>
          </p:cNvPr>
          <p:cNvSpPr>
            <a:spLocks noGrp="1" noChangeArrowheads="1"/>
          </p:cNvSpPr>
          <p:nvPr>
            <p:ph type="sldNum" sz="quarter" idx="12"/>
          </p:nvPr>
        </p:nvSpPr>
        <p:spPr>
          <a:ln/>
        </p:spPr>
        <p:txBody>
          <a:bodyPr/>
          <a:lstStyle>
            <a:lvl1pPr>
              <a:defRPr/>
            </a:lvl1pPr>
          </a:lstStyle>
          <a:p>
            <a:r>
              <a:rPr lang="en-US" altLang="zh-TW"/>
              <a:t>17.</a:t>
            </a:r>
            <a:fld id="{AFC57C65-570D-2B46-8AB4-0B17E7316EFF}" type="slidenum">
              <a:rPr lang="en-US" altLang="zh-TW"/>
              <a:pPr/>
              <a:t>‹#›</a:t>
            </a:fld>
            <a:endParaRPr lang="en-US" altLang="zh-TW"/>
          </a:p>
        </p:txBody>
      </p:sp>
    </p:spTree>
    <p:extLst>
      <p:ext uri="{BB962C8B-B14F-4D97-AF65-F5344CB8AC3E}">
        <p14:creationId xmlns:p14="http://schemas.microsoft.com/office/powerpoint/2010/main" val="180231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F17A23E-B3AD-4F9A-9D4E-6F2E7C3B9B6B}"/>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4" name="Rectangle 5">
            <a:extLst>
              <a:ext uri="{FF2B5EF4-FFF2-40B4-BE49-F238E27FC236}">
                <a16:creationId xmlns:a16="http://schemas.microsoft.com/office/drawing/2014/main" id="{F33D14A3-3BE8-97B3-540E-A75B5761B2DE}"/>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5" name="Rectangle 6">
            <a:extLst>
              <a:ext uri="{FF2B5EF4-FFF2-40B4-BE49-F238E27FC236}">
                <a16:creationId xmlns:a16="http://schemas.microsoft.com/office/drawing/2014/main" id="{047AB0DA-96AB-771B-268A-1F37345B2CE2}"/>
              </a:ext>
            </a:extLst>
          </p:cNvPr>
          <p:cNvSpPr>
            <a:spLocks noGrp="1" noChangeArrowheads="1"/>
          </p:cNvSpPr>
          <p:nvPr>
            <p:ph type="sldNum" sz="quarter" idx="12"/>
          </p:nvPr>
        </p:nvSpPr>
        <p:spPr>
          <a:ln/>
        </p:spPr>
        <p:txBody>
          <a:bodyPr/>
          <a:lstStyle>
            <a:lvl1pPr>
              <a:defRPr/>
            </a:lvl1pPr>
          </a:lstStyle>
          <a:p>
            <a:r>
              <a:rPr lang="en-US" altLang="zh-TW"/>
              <a:t>17.</a:t>
            </a:r>
            <a:fld id="{6AF6ABC8-A4AD-2741-8EF6-2386E18504A2}" type="slidenum">
              <a:rPr lang="en-US" altLang="zh-TW"/>
              <a:pPr/>
              <a:t>‹#›</a:t>
            </a:fld>
            <a:endParaRPr lang="en-US" altLang="zh-TW"/>
          </a:p>
        </p:txBody>
      </p:sp>
    </p:spTree>
    <p:extLst>
      <p:ext uri="{BB962C8B-B14F-4D97-AF65-F5344CB8AC3E}">
        <p14:creationId xmlns:p14="http://schemas.microsoft.com/office/powerpoint/2010/main" val="365243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480E388-6DD8-944D-E6C7-7A86CF85F540}"/>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3" name="Rectangle 5">
            <a:extLst>
              <a:ext uri="{FF2B5EF4-FFF2-40B4-BE49-F238E27FC236}">
                <a16:creationId xmlns:a16="http://schemas.microsoft.com/office/drawing/2014/main" id="{BC19E831-3AD4-D6BA-33B8-7F860586EE55}"/>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4" name="Rectangle 6">
            <a:extLst>
              <a:ext uri="{FF2B5EF4-FFF2-40B4-BE49-F238E27FC236}">
                <a16:creationId xmlns:a16="http://schemas.microsoft.com/office/drawing/2014/main" id="{6C7DD4B8-54D8-1F67-A95E-84991A3FC3F9}"/>
              </a:ext>
            </a:extLst>
          </p:cNvPr>
          <p:cNvSpPr>
            <a:spLocks noGrp="1" noChangeArrowheads="1"/>
          </p:cNvSpPr>
          <p:nvPr>
            <p:ph type="sldNum" sz="quarter" idx="12"/>
          </p:nvPr>
        </p:nvSpPr>
        <p:spPr>
          <a:ln/>
        </p:spPr>
        <p:txBody>
          <a:bodyPr/>
          <a:lstStyle>
            <a:lvl1pPr>
              <a:defRPr/>
            </a:lvl1pPr>
          </a:lstStyle>
          <a:p>
            <a:r>
              <a:rPr lang="en-US" altLang="zh-TW"/>
              <a:t>17.</a:t>
            </a:r>
            <a:fld id="{C331246B-F42C-2B40-8B8E-4046D71AAF7D}" type="slidenum">
              <a:rPr lang="en-US" altLang="zh-TW"/>
              <a:pPr/>
              <a:t>‹#›</a:t>
            </a:fld>
            <a:endParaRPr lang="en-US" altLang="zh-TW"/>
          </a:p>
        </p:txBody>
      </p:sp>
    </p:spTree>
    <p:extLst>
      <p:ext uri="{BB962C8B-B14F-4D97-AF65-F5344CB8AC3E}">
        <p14:creationId xmlns:p14="http://schemas.microsoft.com/office/powerpoint/2010/main" val="158167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DA9DF71-725D-F964-73C0-B57D76A53124}"/>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6" name="Rectangle 5">
            <a:extLst>
              <a:ext uri="{FF2B5EF4-FFF2-40B4-BE49-F238E27FC236}">
                <a16:creationId xmlns:a16="http://schemas.microsoft.com/office/drawing/2014/main" id="{90C84A28-7493-26DC-E7C1-DB8AFC289CBD}"/>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08C5A3B2-5287-DD15-443C-931646F0ED54}"/>
              </a:ext>
            </a:extLst>
          </p:cNvPr>
          <p:cNvSpPr>
            <a:spLocks noGrp="1" noChangeArrowheads="1"/>
          </p:cNvSpPr>
          <p:nvPr>
            <p:ph type="sldNum" sz="quarter" idx="12"/>
          </p:nvPr>
        </p:nvSpPr>
        <p:spPr>
          <a:ln/>
        </p:spPr>
        <p:txBody>
          <a:bodyPr/>
          <a:lstStyle>
            <a:lvl1pPr>
              <a:defRPr/>
            </a:lvl1pPr>
          </a:lstStyle>
          <a:p>
            <a:r>
              <a:rPr lang="en-US" altLang="zh-TW"/>
              <a:t>17.</a:t>
            </a:r>
            <a:fld id="{9572DE46-DD41-A343-A701-164BE9DFFF56}" type="slidenum">
              <a:rPr lang="en-US" altLang="zh-TW"/>
              <a:pPr/>
              <a:t>‹#›</a:t>
            </a:fld>
            <a:endParaRPr lang="en-US" altLang="zh-TW"/>
          </a:p>
        </p:txBody>
      </p:sp>
    </p:spTree>
    <p:extLst>
      <p:ext uri="{BB962C8B-B14F-4D97-AF65-F5344CB8AC3E}">
        <p14:creationId xmlns:p14="http://schemas.microsoft.com/office/powerpoint/2010/main" val="366126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D28A7CA-DC04-72F3-A6C5-662820042678}"/>
              </a:ext>
            </a:extLst>
          </p:cNvPr>
          <p:cNvSpPr>
            <a:spLocks noGrp="1" noChangeArrowheads="1"/>
          </p:cNvSpPr>
          <p:nvPr>
            <p:ph type="dt" sz="half" idx="10"/>
          </p:nvPr>
        </p:nvSpPr>
        <p:spPr>
          <a:ln/>
        </p:spPr>
        <p:txBody>
          <a:bodyPr/>
          <a:lstStyle>
            <a:lvl1pPr>
              <a:defRPr/>
            </a:lvl1pPr>
          </a:lstStyle>
          <a:p>
            <a:pPr>
              <a:defRPr/>
            </a:pPr>
            <a:endParaRPr lang="zh-TW" altLang="en-US"/>
          </a:p>
        </p:txBody>
      </p:sp>
      <p:sp>
        <p:nvSpPr>
          <p:cNvPr id="6" name="Rectangle 5">
            <a:extLst>
              <a:ext uri="{FF2B5EF4-FFF2-40B4-BE49-F238E27FC236}">
                <a16:creationId xmlns:a16="http://schemas.microsoft.com/office/drawing/2014/main" id="{8457AAEC-10F1-185D-B3AF-312F8735DF49}"/>
              </a:ext>
            </a:extLst>
          </p:cNvPr>
          <p:cNvSpPr>
            <a:spLocks noGrp="1" noChangeArrowheads="1"/>
          </p:cNvSpPr>
          <p:nvPr>
            <p:ph type="ftr" sz="quarter" idx="11"/>
          </p:nvPr>
        </p:nvSpPr>
        <p:spPr>
          <a:ln/>
        </p:spPr>
        <p:txBody>
          <a:bodyPr/>
          <a:lstStyle>
            <a:lvl1pPr>
              <a:defRPr/>
            </a:lvl1pPr>
          </a:lstStyle>
          <a:p>
            <a:pPr>
              <a:defRPr/>
            </a:pPr>
            <a:endParaRPr lang="zh-TW" altLang="en-US"/>
          </a:p>
        </p:txBody>
      </p:sp>
      <p:sp>
        <p:nvSpPr>
          <p:cNvPr id="7" name="Rectangle 6">
            <a:extLst>
              <a:ext uri="{FF2B5EF4-FFF2-40B4-BE49-F238E27FC236}">
                <a16:creationId xmlns:a16="http://schemas.microsoft.com/office/drawing/2014/main" id="{38F0B2AE-1372-8F7C-401F-C078019F50BB}"/>
              </a:ext>
            </a:extLst>
          </p:cNvPr>
          <p:cNvSpPr>
            <a:spLocks noGrp="1" noChangeArrowheads="1"/>
          </p:cNvSpPr>
          <p:nvPr>
            <p:ph type="sldNum" sz="quarter" idx="12"/>
          </p:nvPr>
        </p:nvSpPr>
        <p:spPr>
          <a:ln/>
        </p:spPr>
        <p:txBody>
          <a:bodyPr/>
          <a:lstStyle>
            <a:lvl1pPr>
              <a:defRPr/>
            </a:lvl1pPr>
          </a:lstStyle>
          <a:p>
            <a:r>
              <a:rPr lang="en-US" altLang="zh-TW"/>
              <a:t>17.</a:t>
            </a:r>
            <a:fld id="{0FAB1B0E-720D-5443-87F4-2ED1AE4B4BE8}" type="slidenum">
              <a:rPr lang="en-US" altLang="zh-TW"/>
              <a:pPr/>
              <a:t>‹#›</a:t>
            </a:fld>
            <a:endParaRPr lang="en-US" altLang="zh-TW"/>
          </a:p>
        </p:txBody>
      </p:sp>
    </p:spTree>
    <p:extLst>
      <p:ext uri="{BB962C8B-B14F-4D97-AF65-F5344CB8AC3E}">
        <p14:creationId xmlns:p14="http://schemas.microsoft.com/office/powerpoint/2010/main" val="94959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7DD492-4FDD-78EC-85DC-E688EB5A3892}"/>
              </a:ext>
            </a:extLst>
          </p:cNvPr>
          <p:cNvSpPr>
            <a:spLocks noGrp="1" noChangeArrowheads="1"/>
          </p:cNvSpPr>
          <p:nvPr>
            <p:ph type="title"/>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a:extLst>
              <a:ext uri="{FF2B5EF4-FFF2-40B4-BE49-F238E27FC236}">
                <a16:creationId xmlns:a16="http://schemas.microsoft.com/office/drawing/2014/main" id="{82F6D7F0-54E4-70E3-B68D-00D411F794AD}"/>
              </a:ext>
            </a:extLst>
          </p:cNvPr>
          <p:cNvSpPr>
            <a:spLocks noGrp="1" noChangeArrowheads="1"/>
          </p:cNvSpPr>
          <p:nvPr>
            <p:ph type="body" idx="1"/>
          </p:nvPr>
        </p:nvSpPr>
        <p:spPr bwMode="auto">
          <a:xfrm>
            <a:off x="241300" y="9144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Rectangle 4">
            <a:extLst>
              <a:ext uri="{FF2B5EF4-FFF2-40B4-BE49-F238E27FC236}">
                <a16:creationId xmlns:a16="http://schemas.microsoft.com/office/drawing/2014/main" id="{BB0A304A-B665-856E-7940-CE50710A8C83}"/>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新細明體" charset="-120"/>
              </a:defRPr>
            </a:lvl1pPr>
          </a:lstStyle>
          <a:p>
            <a:pPr>
              <a:defRPr/>
            </a:pPr>
            <a:endParaRPr lang="zh-TW" altLang="en-US"/>
          </a:p>
        </p:txBody>
      </p:sp>
      <p:sp>
        <p:nvSpPr>
          <p:cNvPr id="1029" name="Rectangle 5">
            <a:extLst>
              <a:ext uri="{FF2B5EF4-FFF2-40B4-BE49-F238E27FC236}">
                <a16:creationId xmlns:a16="http://schemas.microsoft.com/office/drawing/2014/main" id="{2BA8E535-CDFA-93B2-7D06-ACCD6F80C3C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新細明體" charset="-120"/>
              </a:defRPr>
            </a:lvl1pPr>
          </a:lstStyle>
          <a:p>
            <a:pPr>
              <a:defRPr/>
            </a:pPr>
            <a:endParaRPr lang="zh-TW" altLang="en-US"/>
          </a:p>
        </p:txBody>
      </p:sp>
      <p:sp>
        <p:nvSpPr>
          <p:cNvPr id="1030" name="Rectangle 6">
            <a:extLst>
              <a:ext uri="{FF2B5EF4-FFF2-40B4-BE49-F238E27FC236}">
                <a16:creationId xmlns:a16="http://schemas.microsoft.com/office/drawing/2014/main" id="{23D06D06-2AFB-8F5E-6EA6-0B53CDE0D71E}"/>
              </a:ext>
            </a:extLst>
          </p:cNvPr>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ea typeface="新細明體" panose="02020500000000000000" pitchFamily="18" charset="-120"/>
              </a:defRPr>
            </a:lvl1pPr>
          </a:lstStyle>
          <a:p>
            <a:r>
              <a:rPr lang="en-US" altLang="zh-TW"/>
              <a:t>17.</a:t>
            </a:r>
            <a:fld id="{5570CFEA-BFB7-8240-8CCE-BE5F7C54F396}" type="slidenum">
              <a:rPr lang="en-US" altLang="zh-TW"/>
              <a:pPr/>
              <a:t>‹#›</a:t>
            </a:fld>
            <a:endParaRPr lang="en-US" altLang="zh-TW"/>
          </a:p>
        </p:txBody>
      </p:sp>
      <p:sp>
        <p:nvSpPr>
          <p:cNvPr id="1031" name="Line 8">
            <a:extLst>
              <a:ext uri="{FF2B5EF4-FFF2-40B4-BE49-F238E27FC236}">
                <a16:creationId xmlns:a16="http://schemas.microsoft.com/office/drawing/2014/main" id="{1C4FAEC9-B83A-F407-F3BE-B06FF2DBC7D5}"/>
              </a:ext>
            </a:extLst>
          </p:cNvPr>
          <p:cNvSpPr>
            <a:spLocks noChangeShapeType="1"/>
          </p:cNvSpPr>
          <p:nvPr userDrawn="1"/>
        </p:nvSpPr>
        <p:spPr bwMode="auto">
          <a:xfrm>
            <a:off x="0" y="65532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1032" name="Line 10">
            <a:extLst>
              <a:ext uri="{FF2B5EF4-FFF2-40B4-BE49-F238E27FC236}">
                <a16:creationId xmlns:a16="http://schemas.microsoft.com/office/drawing/2014/main" id="{E94ECB60-8BC4-0990-8EA2-986084C38EFB}"/>
              </a:ext>
            </a:extLst>
          </p:cNvPr>
          <p:cNvSpPr>
            <a:spLocks noChangeShapeType="1"/>
          </p:cNvSpPr>
          <p:nvPr userDrawn="1"/>
        </p:nvSpPr>
        <p:spPr bwMode="auto">
          <a:xfrm>
            <a:off x="228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Tree>
  </p:cSld>
  <p:clrMap bg1="lt1" tx1="dk1" bg2="lt2" tx2="dk2" accent1="accent1" accent2="accent2" accent3="accent3" accent4="accent4" accent5="accent5" accent6="accent6" hlink="hlink" folHlink="folHlink"/>
  <p:sldLayoutIdLst>
    <p:sldLayoutId id="2147483839"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charset="0"/>
        </a:defRPr>
      </a:lvl2pPr>
      <a:lvl3pPr algn="l" rtl="0" eaLnBrk="0" fontAlgn="base" hangingPunct="0">
        <a:spcBef>
          <a:spcPct val="0"/>
        </a:spcBef>
        <a:spcAft>
          <a:spcPct val="0"/>
        </a:spcAft>
        <a:defRPr sz="3600">
          <a:solidFill>
            <a:schemeClr val="tx2"/>
          </a:solidFill>
          <a:latin typeface="Tahoma" charset="0"/>
        </a:defRPr>
      </a:lvl3pPr>
      <a:lvl4pPr algn="l" rtl="0" eaLnBrk="0" fontAlgn="base" hangingPunct="0">
        <a:spcBef>
          <a:spcPct val="0"/>
        </a:spcBef>
        <a:spcAft>
          <a:spcPct val="0"/>
        </a:spcAft>
        <a:defRPr sz="3600">
          <a:solidFill>
            <a:schemeClr val="tx2"/>
          </a:solidFill>
          <a:latin typeface="Tahoma" charset="0"/>
        </a:defRPr>
      </a:lvl4pPr>
      <a:lvl5pPr algn="l" rtl="0" eaLnBrk="0" fontAlgn="base" hangingPunct="0">
        <a:spcBef>
          <a:spcPct val="0"/>
        </a:spcBef>
        <a:spcAft>
          <a:spcPct val="0"/>
        </a:spcAft>
        <a:defRPr sz="3600">
          <a:solidFill>
            <a:schemeClr val="tx2"/>
          </a:solidFill>
          <a:latin typeface="Tahoma" charset="0"/>
        </a:defRPr>
      </a:lvl5pPr>
      <a:lvl6pPr marL="457200" algn="l" rtl="0" fontAlgn="base">
        <a:spcBef>
          <a:spcPct val="0"/>
        </a:spcBef>
        <a:spcAft>
          <a:spcPct val="0"/>
        </a:spcAft>
        <a:defRPr sz="3600">
          <a:solidFill>
            <a:schemeClr val="tx2"/>
          </a:solidFill>
          <a:latin typeface="Tahoma" charset="0"/>
        </a:defRPr>
      </a:lvl6pPr>
      <a:lvl7pPr marL="914400" algn="l" rtl="0" fontAlgn="base">
        <a:spcBef>
          <a:spcPct val="0"/>
        </a:spcBef>
        <a:spcAft>
          <a:spcPct val="0"/>
        </a:spcAft>
        <a:defRPr sz="3600">
          <a:solidFill>
            <a:schemeClr val="tx2"/>
          </a:solidFill>
          <a:latin typeface="Tahoma" charset="0"/>
        </a:defRPr>
      </a:lvl7pPr>
      <a:lvl8pPr marL="1371600" algn="l" rtl="0" fontAlgn="base">
        <a:spcBef>
          <a:spcPct val="0"/>
        </a:spcBef>
        <a:spcAft>
          <a:spcPct val="0"/>
        </a:spcAft>
        <a:defRPr sz="3600">
          <a:solidFill>
            <a:schemeClr val="tx2"/>
          </a:solidFill>
          <a:latin typeface="Tahoma" charset="0"/>
        </a:defRPr>
      </a:lvl8pPr>
      <a:lvl9pPr marL="1828800" algn="l" rtl="0" fontAlgn="base">
        <a:spcBef>
          <a:spcPct val="0"/>
        </a:spcBef>
        <a:spcAft>
          <a:spcPct val="0"/>
        </a:spcAft>
        <a:defRPr sz="3600">
          <a:solidFill>
            <a:schemeClr val="tx2"/>
          </a:solidFill>
          <a:latin typeface="Tahoma"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hyperlink" Target="Hyperlinks/Chapter%2016/Xm16-01.xls" TargetMode="Externa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hyperlink" Target="Hyperlinks/Chapter%2016/Xm16-02.xls" TargetMode="Externa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2.png"/><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28.emf"/><Relationship Id="rId5" Type="http://schemas.openxmlformats.org/officeDocument/2006/relationships/oleObject" Target="../embeddings/oleObject3.bin"/><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39.emf"/><Relationship Id="rId2" Type="http://schemas.openxmlformats.org/officeDocument/2006/relationships/oleObject" Target="../embeddings/oleObject4.bin"/><Relationship Id="rId1" Type="http://schemas.openxmlformats.org/officeDocument/2006/relationships/slideLayout" Target="../slideLayouts/slideLayout6.xml"/><Relationship Id="rId6" Type="http://schemas.openxmlformats.org/officeDocument/2006/relationships/oleObject" Target="../embeddings/oleObject6.bin"/><Relationship Id="rId5" Type="http://schemas.openxmlformats.org/officeDocument/2006/relationships/image" Target="../media/image38.emf"/><Relationship Id="rId4" Type="http://schemas.openxmlformats.org/officeDocument/2006/relationships/oleObject" Target="../embeddings/oleObject5.bin"/></Relationships>
</file>

<file path=ppt/slides/_rels/slide5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46.png"/><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49.png"/><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54.png"/></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8.emf"/><Relationship Id="rId7" Type="http://schemas.openxmlformats.org/officeDocument/2006/relationships/image" Target="../media/image60.e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59.emf"/><Relationship Id="rId4" Type="http://schemas.openxmlformats.org/officeDocument/2006/relationships/oleObject" Target="../embeddings/oleObject9.bin"/></Relationships>
</file>

<file path=ppt/slides/_rels/slide7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a:extLst>
              <a:ext uri="{FF2B5EF4-FFF2-40B4-BE49-F238E27FC236}">
                <a16:creationId xmlns:a16="http://schemas.microsoft.com/office/drawing/2014/main" id="{C24E6F9E-6AB1-A516-5FBC-DC55B6D76C7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1F4DAF36-93AF-0D48-80B0-2CC5C3078875}" type="slidenum">
              <a:rPr lang="en-US" altLang="zh-TW" sz="1200">
                <a:latin typeface="Tahoma" panose="020B0604030504040204" pitchFamily="34" charset="0"/>
              </a:rPr>
              <a:pPr/>
              <a:t>1</a:t>
            </a:fld>
            <a:endParaRPr lang="en-US" altLang="zh-TW" sz="1200">
              <a:latin typeface="Tahoma" panose="020B0604030504040204" pitchFamily="34" charset="0"/>
            </a:endParaRPr>
          </a:p>
        </p:txBody>
      </p:sp>
      <p:sp>
        <p:nvSpPr>
          <p:cNvPr id="3075" name="Rectangle 2">
            <a:extLst>
              <a:ext uri="{FF2B5EF4-FFF2-40B4-BE49-F238E27FC236}">
                <a16:creationId xmlns:a16="http://schemas.microsoft.com/office/drawing/2014/main" id="{438EDC34-FEA0-B76C-4990-4166A119953C}"/>
              </a:ext>
            </a:extLst>
          </p:cNvPr>
          <p:cNvSpPr>
            <a:spLocks noGrp="1" noChangeArrowheads="1"/>
          </p:cNvSpPr>
          <p:nvPr>
            <p:ph type="ctrTitle"/>
          </p:nvPr>
        </p:nvSpPr>
        <p:spPr/>
        <p:txBody>
          <a:bodyPr/>
          <a:lstStyle/>
          <a:p>
            <a:pPr eaLnBrk="1" hangingPunct="1"/>
            <a:r>
              <a:rPr lang="en-US" altLang="zh-TW" b="1">
                <a:ea typeface="新細明體" panose="02020500000000000000" pitchFamily="18" charset="-120"/>
              </a:rPr>
              <a:t>Chapter 16</a:t>
            </a:r>
          </a:p>
        </p:txBody>
      </p:sp>
      <p:sp>
        <p:nvSpPr>
          <p:cNvPr id="3076" name="Rectangle 3">
            <a:extLst>
              <a:ext uri="{FF2B5EF4-FFF2-40B4-BE49-F238E27FC236}">
                <a16:creationId xmlns:a16="http://schemas.microsoft.com/office/drawing/2014/main" id="{8115D835-04C8-0783-91BE-974E6A786FE1}"/>
              </a:ext>
            </a:extLst>
          </p:cNvPr>
          <p:cNvSpPr>
            <a:spLocks noGrp="1" noChangeArrowheads="1"/>
          </p:cNvSpPr>
          <p:nvPr>
            <p:ph type="subTitle" idx="1"/>
          </p:nvPr>
        </p:nvSpPr>
        <p:spPr/>
        <p:txBody>
          <a:bodyPr/>
          <a:lstStyle/>
          <a:p>
            <a:pPr marL="0" indent="0" eaLnBrk="1" hangingPunct="1">
              <a:buFontTx/>
              <a:buNone/>
            </a:pPr>
            <a:r>
              <a:rPr lang="en-US" altLang="zh-TW" b="1">
                <a:latin typeface="Tahoma" panose="020B0604030504040204" pitchFamily="34" charset="0"/>
                <a:ea typeface="新細明體" panose="02020500000000000000" pitchFamily="18" charset="-120"/>
              </a:rPr>
              <a:t>Simple Linear Regression</a:t>
            </a:r>
          </a:p>
          <a:p>
            <a:pPr marL="0" indent="0" eaLnBrk="1" hangingPunct="1">
              <a:buFontTx/>
              <a:buNone/>
            </a:pPr>
            <a:r>
              <a:rPr lang="en-US" altLang="zh-TW" b="1">
                <a:latin typeface="Tahoma" panose="020B0604030504040204" pitchFamily="34" charset="0"/>
                <a:ea typeface="新細明體" panose="02020500000000000000" pitchFamily="18" charset="-120"/>
              </a:rPr>
              <a:t>and Correlation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ED3D-E318-BFC3-8444-43D27EAC0C7D}"/>
              </a:ext>
            </a:extLst>
          </p:cNvPr>
          <p:cNvSpPr>
            <a:spLocks noGrp="1"/>
          </p:cNvSpPr>
          <p:nvPr>
            <p:ph type="title"/>
          </p:nvPr>
        </p:nvSpPr>
        <p:spPr/>
        <p:txBody>
          <a:bodyPr/>
          <a:lstStyle/>
          <a:p>
            <a:endParaRPr lang="en-TW"/>
          </a:p>
        </p:txBody>
      </p:sp>
      <p:sp>
        <p:nvSpPr>
          <p:cNvPr id="3" name="Content Placeholder 2">
            <a:extLst>
              <a:ext uri="{FF2B5EF4-FFF2-40B4-BE49-F238E27FC236}">
                <a16:creationId xmlns:a16="http://schemas.microsoft.com/office/drawing/2014/main" id="{4FC60DBD-2DAB-39FA-314E-8C36DD079480}"/>
              </a:ext>
            </a:extLst>
          </p:cNvPr>
          <p:cNvSpPr>
            <a:spLocks noGrp="1"/>
          </p:cNvSpPr>
          <p:nvPr>
            <p:ph idx="1"/>
          </p:nvPr>
        </p:nvSpPr>
        <p:spPr/>
        <p:txBody>
          <a:bodyPr/>
          <a:lstStyle/>
          <a:p>
            <a:pPr marL="0" indent="0">
              <a:buNone/>
            </a:pPr>
            <a:r>
              <a:rPr lang="en-US" dirty="0">
                <a:solidFill>
                  <a:srgbClr val="000000"/>
                </a:solidFill>
                <a:effectLst/>
                <a:latin typeface="Times" panose="02020603050405020304"/>
              </a:rPr>
              <a:t>If we have the data of the whole population…</a:t>
            </a:r>
          </a:p>
          <a:p>
            <a:pPr marL="0" indent="0">
              <a:buNone/>
            </a:pPr>
            <a:endParaRPr lang="en-US" dirty="0">
              <a:solidFill>
                <a:srgbClr val="000000"/>
              </a:solidFill>
              <a:latin typeface="Times" panose="02020603050405020304"/>
            </a:endParaRPr>
          </a:p>
          <a:p>
            <a:pPr marL="0" indent="0">
              <a:buNone/>
            </a:pPr>
            <a:endParaRPr lang="en-US" dirty="0">
              <a:solidFill>
                <a:srgbClr val="000000"/>
              </a:solidFill>
              <a:effectLst/>
              <a:latin typeface="Times" panose="02020603050405020304"/>
            </a:endParaRPr>
          </a:p>
          <a:p>
            <a:pPr marL="0" indent="0">
              <a:buNone/>
            </a:pPr>
            <a:endParaRPr lang="en-US" dirty="0">
              <a:solidFill>
                <a:srgbClr val="000000"/>
              </a:solidFill>
              <a:latin typeface="Times" panose="02020603050405020304"/>
            </a:endParaRPr>
          </a:p>
          <a:p>
            <a:pPr marL="0" indent="0">
              <a:buNone/>
            </a:pPr>
            <a:endParaRPr lang="en-US" dirty="0">
              <a:solidFill>
                <a:srgbClr val="000000"/>
              </a:solidFill>
              <a:effectLst/>
              <a:latin typeface="Times" panose="02020603050405020304"/>
            </a:endParaRPr>
          </a:p>
          <a:p>
            <a:pPr marL="0" indent="0">
              <a:buNone/>
            </a:pPr>
            <a:endParaRPr lang="en-US" dirty="0">
              <a:solidFill>
                <a:srgbClr val="000000"/>
              </a:solidFill>
              <a:latin typeface="Times" panose="02020603050405020304"/>
            </a:endParaRPr>
          </a:p>
          <a:p>
            <a:endParaRPr lang="en-US" dirty="0">
              <a:solidFill>
                <a:srgbClr val="000000"/>
              </a:solidFill>
              <a:effectLst/>
              <a:latin typeface="Times" panose="02020603050405020304"/>
            </a:endParaRPr>
          </a:p>
          <a:p>
            <a:endParaRPr lang="en-US" dirty="0">
              <a:solidFill>
                <a:srgbClr val="000000"/>
              </a:solidFill>
              <a:latin typeface="Times" panose="02020603050405020304"/>
            </a:endParaRPr>
          </a:p>
          <a:p>
            <a:pPr marL="0" indent="0">
              <a:buNone/>
            </a:pPr>
            <a:r>
              <a:rPr lang="en-US" dirty="0">
                <a:solidFill>
                  <a:srgbClr val="000000"/>
                </a:solidFill>
                <a:effectLst/>
                <a:latin typeface="Times" panose="02020603050405020304"/>
              </a:rPr>
              <a:t>We can directly examine the distribution of the dependent variable associated with a specific range of values of the independent variable.</a:t>
            </a:r>
          </a:p>
          <a:p>
            <a:pPr marL="0" indent="0">
              <a:buNone/>
            </a:pPr>
            <a:endParaRPr lang="en-US" dirty="0">
              <a:solidFill>
                <a:srgbClr val="000000"/>
              </a:solidFill>
              <a:effectLst/>
              <a:latin typeface="Times" panose="02020603050405020304"/>
            </a:endParaRPr>
          </a:p>
          <a:p>
            <a:pPr marL="0" indent="0">
              <a:buNone/>
            </a:pPr>
            <a:endParaRPr lang="en-TW" dirty="0"/>
          </a:p>
        </p:txBody>
      </p:sp>
      <p:sp>
        <p:nvSpPr>
          <p:cNvPr id="4" name="Slide Number Placeholder 3">
            <a:extLst>
              <a:ext uri="{FF2B5EF4-FFF2-40B4-BE49-F238E27FC236}">
                <a16:creationId xmlns:a16="http://schemas.microsoft.com/office/drawing/2014/main" id="{3E5DB2A1-A030-6812-E125-55830B4E4A88}"/>
              </a:ext>
            </a:extLst>
          </p:cNvPr>
          <p:cNvSpPr>
            <a:spLocks noGrp="1"/>
          </p:cNvSpPr>
          <p:nvPr>
            <p:ph type="sldNum" sz="quarter" idx="12"/>
          </p:nvPr>
        </p:nvSpPr>
        <p:spPr/>
        <p:txBody>
          <a:bodyPr/>
          <a:lstStyle/>
          <a:p>
            <a:r>
              <a:rPr lang="en-US" altLang="zh-TW"/>
              <a:t>17.</a:t>
            </a:r>
            <a:fld id="{B216B5FE-59C3-8046-8EF4-8FBA0F90EABB}" type="slidenum">
              <a:rPr lang="en-US" altLang="zh-TW" smtClean="0"/>
              <a:pPr/>
              <a:t>10</a:t>
            </a:fld>
            <a:endParaRPr lang="en-US" altLang="zh-TW"/>
          </a:p>
        </p:txBody>
      </p:sp>
      <p:pic>
        <p:nvPicPr>
          <p:cNvPr id="6" name="Picture 5" descr="A graph of a dotted line&#10;&#10;AI-generated content may be incorrect.">
            <a:extLst>
              <a:ext uri="{FF2B5EF4-FFF2-40B4-BE49-F238E27FC236}">
                <a16:creationId xmlns:a16="http://schemas.microsoft.com/office/drawing/2014/main" id="{F13656B6-6EDD-1369-E38A-A9261655A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17" y="1873250"/>
            <a:ext cx="4038600" cy="3111500"/>
          </a:xfrm>
          <a:prstGeom prst="rect">
            <a:avLst/>
          </a:prstGeom>
        </p:spPr>
      </p:pic>
      <p:pic>
        <p:nvPicPr>
          <p:cNvPr id="8" name="Picture 7" descr="A graph showing the value of a number&#10;&#10;AI-generated content may be incorrect.">
            <a:extLst>
              <a:ext uri="{FF2B5EF4-FFF2-40B4-BE49-F238E27FC236}">
                <a16:creationId xmlns:a16="http://schemas.microsoft.com/office/drawing/2014/main" id="{8DC5B4BF-4ECD-0387-4CED-418CBF4E1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3085766"/>
            <a:ext cx="5118100" cy="2051384"/>
          </a:xfrm>
          <a:prstGeom prst="rect">
            <a:avLst/>
          </a:prstGeom>
        </p:spPr>
      </p:pic>
    </p:spTree>
    <p:extLst>
      <p:ext uri="{BB962C8B-B14F-4D97-AF65-F5344CB8AC3E}">
        <p14:creationId xmlns:p14="http://schemas.microsoft.com/office/powerpoint/2010/main" val="4034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9442-8B73-0580-3BB3-848043BE1583}"/>
              </a:ext>
            </a:extLst>
          </p:cNvPr>
          <p:cNvSpPr>
            <a:spLocks noGrp="1"/>
          </p:cNvSpPr>
          <p:nvPr>
            <p:ph type="title"/>
          </p:nvPr>
        </p:nvSpPr>
        <p:spPr/>
        <p:txBody>
          <a:bodyPr/>
          <a:lstStyle/>
          <a:p>
            <a:endParaRPr lang="en-TW"/>
          </a:p>
        </p:txBody>
      </p:sp>
      <p:sp>
        <p:nvSpPr>
          <p:cNvPr id="3" name="Content Placeholder 2">
            <a:extLst>
              <a:ext uri="{FF2B5EF4-FFF2-40B4-BE49-F238E27FC236}">
                <a16:creationId xmlns:a16="http://schemas.microsoft.com/office/drawing/2014/main" id="{E7EB9B16-DA2B-8009-FF1C-CBBE2B2E6780}"/>
              </a:ext>
            </a:extLst>
          </p:cNvPr>
          <p:cNvSpPr>
            <a:spLocks noGrp="1"/>
          </p:cNvSpPr>
          <p:nvPr>
            <p:ph idx="1"/>
          </p:nvPr>
        </p:nvSpPr>
        <p:spPr/>
        <p:txBody>
          <a:bodyPr/>
          <a:lstStyle/>
          <a:p>
            <a:r>
              <a:rPr lang="en-TW" dirty="0"/>
              <a:t>But we often cannot have the full population data…</a:t>
            </a:r>
          </a:p>
          <a:p>
            <a:pPr lvl="1"/>
            <a:r>
              <a:rPr lang="en-TW" dirty="0"/>
              <a:t>Cost</a:t>
            </a:r>
          </a:p>
          <a:p>
            <a:pPr lvl="1"/>
            <a:r>
              <a:rPr lang="en-TW" dirty="0"/>
              <a:t>If we’re interested in the dependent variable values </a:t>
            </a:r>
            <a:r>
              <a:rPr lang="en-TW" dirty="0">
                <a:solidFill>
                  <a:srgbClr val="FF0000"/>
                </a:solidFill>
              </a:rPr>
              <a:t>in the future</a:t>
            </a:r>
          </a:p>
        </p:txBody>
      </p:sp>
      <p:sp>
        <p:nvSpPr>
          <p:cNvPr id="4" name="Slide Number Placeholder 3">
            <a:extLst>
              <a:ext uri="{FF2B5EF4-FFF2-40B4-BE49-F238E27FC236}">
                <a16:creationId xmlns:a16="http://schemas.microsoft.com/office/drawing/2014/main" id="{4F3760A9-C568-F20C-B229-0060E4A189D1}"/>
              </a:ext>
            </a:extLst>
          </p:cNvPr>
          <p:cNvSpPr>
            <a:spLocks noGrp="1"/>
          </p:cNvSpPr>
          <p:nvPr>
            <p:ph type="sldNum" sz="quarter" idx="12"/>
          </p:nvPr>
        </p:nvSpPr>
        <p:spPr/>
        <p:txBody>
          <a:bodyPr/>
          <a:lstStyle/>
          <a:p>
            <a:r>
              <a:rPr lang="en-US" altLang="zh-TW"/>
              <a:t>17.</a:t>
            </a:r>
            <a:fld id="{B216B5FE-59C3-8046-8EF4-8FBA0F90EABB}" type="slidenum">
              <a:rPr lang="en-US" altLang="zh-TW" smtClean="0"/>
              <a:pPr/>
              <a:t>11</a:t>
            </a:fld>
            <a:endParaRPr lang="en-US" altLang="zh-TW"/>
          </a:p>
        </p:txBody>
      </p:sp>
    </p:spTree>
    <p:extLst>
      <p:ext uri="{BB962C8B-B14F-4D97-AF65-F5344CB8AC3E}">
        <p14:creationId xmlns:p14="http://schemas.microsoft.com/office/powerpoint/2010/main" val="427808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86E3-CF83-D5C5-07EE-00EB92166806}"/>
              </a:ext>
            </a:extLst>
          </p:cNvPr>
          <p:cNvSpPr>
            <a:spLocks noGrp="1"/>
          </p:cNvSpPr>
          <p:nvPr>
            <p:ph type="title"/>
          </p:nvPr>
        </p:nvSpPr>
        <p:spPr/>
        <p:txBody>
          <a:bodyPr/>
          <a:lstStyle/>
          <a:p>
            <a:r>
              <a:rPr lang="en-TW" dirty="0"/>
              <a:t>Simple linear regression</a:t>
            </a:r>
          </a:p>
        </p:txBody>
      </p:sp>
      <p:pic>
        <p:nvPicPr>
          <p:cNvPr id="6" name="Content Placeholder 5" descr="A line of dots with blue dots&#10;&#10;AI-generated content may be incorrect.">
            <a:extLst>
              <a:ext uri="{FF2B5EF4-FFF2-40B4-BE49-F238E27FC236}">
                <a16:creationId xmlns:a16="http://schemas.microsoft.com/office/drawing/2014/main" id="{6577D320-39A8-69B2-BBD4-CB46F8EE3F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2514600"/>
            <a:ext cx="5511800" cy="3937000"/>
          </a:xfrm>
        </p:spPr>
      </p:pic>
      <p:sp>
        <p:nvSpPr>
          <p:cNvPr id="4" name="Slide Number Placeholder 3">
            <a:extLst>
              <a:ext uri="{FF2B5EF4-FFF2-40B4-BE49-F238E27FC236}">
                <a16:creationId xmlns:a16="http://schemas.microsoft.com/office/drawing/2014/main" id="{AFAB4910-B387-D4BE-EB0D-233C74A14B75}"/>
              </a:ext>
            </a:extLst>
          </p:cNvPr>
          <p:cNvSpPr>
            <a:spLocks noGrp="1"/>
          </p:cNvSpPr>
          <p:nvPr>
            <p:ph type="sldNum" sz="quarter" idx="12"/>
          </p:nvPr>
        </p:nvSpPr>
        <p:spPr/>
        <p:txBody>
          <a:bodyPr/>
          <a:lstStyle/>
          <a:p>
            <a:r>
              <a:rPr lang="en-US" altLang="zh-TW"/>
              <a:t>17.</a:t>
            </a:r>
            <a:fld id="{B216B5FE-59C3-8046-8EF4-8FBA0F90EABB}" type="slidenum">
              <a:rPr lang="en-US" altLang="zh-TW" smtClean="0"/>
              <a:pPr/>
              <a:t>12</a:t>
            </a:fld>
            <a:endParaRPr lang="en-US" altLang="zh-TW"/>
          </a:p>
        </p:txBody>
      </p:sp>
      <p:sp>
        <p:nvSpPr>
          <p:cNvPr id="7" name="TextBox 6">
            <a:extLst>
              <a:ext uri="{FF2B5EF4-FFF2-40B4-BE49-F238E27FC236}">
                <a16:creationId xmlns:a16="http://schemas.microsoft.com/office/drawing/2014/main" id="{1C5BC949-CF5D-B92E-0E67-8AB22206146D}"/>
              </a:ext>
            </a:extLst>
          </p:cNvPr>
          <p:cNvSpPr txBox="1"/>
          <p:nvPr/>
        </p:nvSpPr>
        <p:spPr>
          <a:xfrm>
            <a:off x="228600" y="945802"/>
            <a:ext cx="4854214" cy="461665"/>
          </a:xfrm>
          <a:prstGeom prst="rect">
            <a:avLst/>
          </a:prstGeom>
          <a:noFill/>
        </p:spPr>
        <p:txBody>
          <a:bodyPr wrap="none" rtlCol="0">
            <a:spAutoFit/>
          </a:bodyPr>
          <a:lstStyle/>
          <a:p>
            <a:r>
              <a:rPr lang="en-US" dirty="0">
                <a:solidFill>
                  <a:srgbClr val="000000"/>
                </a:solidFill>
                <a:effectLst/>
                <a:latin typeface="Times" panose="02020603050405020304"/>
              </a:rPr>
              <a:t>If we only have a finite sample size…</a:t>
            </a:r>
          </a:p>
        </p:txBody>
      </p:sp>
    </p:spTree>
    <p:extLst>
      <p:ext uri="{BB962C8B-B14F-4D97-AF65-F5344CB8AC3E}">
        <p14:creationId xmlns:p14="http://schemas.microsoft.com/office/powerpoint/2010/main" val="14345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08BE-CA31-CF50-4683-F079F450A27F}"/>
              </a:ext>
            </a:extLst>
          </p:cNvPr>
          <p:cNvSpPr>
            <a:spLocks noGrp="1"/>
          </p:cNvSpPr>
          <p:nvPr>
            <p:ph type="title"/>
          </p:nvPr>
        </p:nvSpPr>
        <p:spPr/>
        <p:txBody>
          <a:bodyPr/>
          <a:lstStyle/>
          <a:p>
            <a:r>
              <a:rPr lang="en-US" dirty="0"/>
              <a:t>R</a:t>
            </a:r>
            <a:r>
              <a:rPr lang="en-TW" dirty="0"/>
              <a:t>egression analysis steps</a:t>
            </a:r>
          </a:p>
        </p:txBody>
      </p:sp>
      <p:sp>
        <p:nvSpPr>
          <p:cNvPr id="3" name="Content Placeholder 2">
            <a:extLst>
              <a:ext uri="{FF2B5EF4-FFF2-40B4-BE49-F238E27FC236}">
                <a16:creationId xmlns:a16="http://schemas.microsoft.com/office/drawing/2014/main" id="{177724F6-CFAE-F601-F7EF-19C969BEDE4B}"/>
              </a:ext>
            </a:extLst>
          </p:cNvPr>
          <p:cNvSpPr>
            <a:spLocks noGrp="1"/>
          </p:cNvSpPr>
          <p:nvPr>
            <p:ph idx="1"/>
          </p:nvPr>
        </p:nvSpPr>
        <p:spPr/>
        <p:txBody>
          <a:bodyPr/>
          <a:lstStyle/>
          <a:p>
            <a:pPr marL="0" indent="0">
              <a:buNone/>
            </a:pPr>
            <a:r>
              <a:rPr lang="en-US" dirty="0">
                <a:solidFill>
                  <a:srgbClr val="000000"/>
                </a:solidFill>
                <a:effectLst/>
                <a:latin typeface="Times" panose="02020603050405020304"/>
              </a:rPr>
              <a:t>1.</a:t>
            </a:r>
            <a:r>
              <a:rPr lang="en-US" dirty="0">
                <a:solidFill>
                  <a:srgbClr val="000000"/>
                </a:solidFill>
                <a:effectLst/>
                <a:latin typeface="Helvetica" pitchFamily="2" charset="0"/>
              </a:rPr>
              <a:t> </a:t>
            </a:r>
            <a:r>
              <a:rPr lang="en-US" dirty="0">
                <a:solidFill>
                  <a:srgbClr val="000000"/>
                </a:solidFill>
                <a:effectLst/>
                <a:latin typeface="Times" panose="02020603050405020304"/>
              </a:rPr>
              <a:t>Propose a model</a:t>
            </a:r>
          </a:p>
          <a:p>
            <a:pPr marL="0" indent="0">
              <a:buNone/>
            </a:pPr>
            <a:r>
              <a:rPr lang="en-US" dirty="0">
                <a:solidFill>
                  <a:srgbClr val="000000"/>
                </a:solidFill>
                <a:effectLst/>
                <a:latin typeface="Times" panose="02020603050405020304"/>
              </a:rPr>
              <a:t>2.</a:t>
            </a:r>
            <a:r>
              <a:rPr lang="en-US" dirty="0">
                <a:solidFill>
                  <a:srgbClr val="000000"/>
                </a:solidFill>
                <a:effectLst/>
                <a:latin typeface="Helvetica" pitchFamily="2" charset="0"/>
              </a:rPr>
              <a:t> </a:t>
            </a:r>
            <a:r>
              <a:rPr lang="en-US" dirty="0">
                <a:solidFill>
                  <a:srgbClr val="000000"/>
                </a:solidFill>
                <a:effectLst/>
                <a:latin typeface="Times" panose="02020603050405020304"/>
              </a:rPr>
              <a:t>Examine the performance of the model</a:t>
            </a:r>
          </a:p>
          <a:p>
            <a:pPr marL="0" indent="0">
              <a:buNone/>
            </a:pPr>
            <a:r>
              <a:rPr lang="en-US" dirty="0">
                <a:solidFill>
                  <a:srgbClr val="000000"/>
                </a:solidFill>
                <a:effectLst/>
                <a:latin typeface="Times" panose="02020603050405020304"/>
              </a:rPr>
              <a:t>3.</a:t>
            </a:r>
            <a:r>
              <a:rPr lang="en-US" dirty="0">
                <a:solidFill>
                  <a:srgbClr val="000000"/>
                </a:solidFill>
                <a:effectLst/>
                <a:latin typeface="Helvetica" pitchFamily="2" charset="0"/>
              </a:rPr>
              <a:t> </a:t>
            </a:r>
            <a:r>
              <a:rPr lang="en-US" dirty="0">
                <a:solidFill>
                  <a:srgbClr val="000000"/>
                </a:solidFill>
                <a:effectLst/>
                <a:latin typeface="Times" panose="02020603050405020304"/>
              </a:rPr>
              <a:t>If the model fits the data, interpret the model and its parameters.</a:t>
            </a:r>
          </a:p>
          <a:p>
            <a:endParaRPr lang="en-TW" dirty="0"/>
          </a:p>
        </p:txBody>
      </p:sp>
      <p:sp>
        <p:nvSpPr>
          <p:cNvPr id="4" name="Slide Number Placeholder 3">
            <a:extLst>
              <a:ext uri="{FF2B5EF4-FFF2-40B4-BE49-F238E27FC236}">
                <a16:creationId xmlns:a16="http://schemas.microsoft.com/office/drawing/2014/main" id="{10B6FA5F-2B2E-AB56-1961-B4700DC1DA6A}"/>
              </a:ext>
            </a:extLst>
          </p:cNvPr>
          <p:cNvSpPr>
            <a:spLocks noGrp="1"/>
          </p:cNvSpPr>
          <p:nvPr>
            <p:ph type="sldNum" sz="quarter" idx="12"/>
          </p:nvPr>
        </p:nvSpPr>
        <p:spPr/>
        <p:txBody>
          <a:bodyPr/>
          <a:lstStyle/>
          <a:p>
            <a:r>
              <a:rPr lang="en-US" altLang="zh-TW"/>
              <a:t>17.</a:t>
            </a:r>
            <a:fld id="{B216B5FE-59C3-8046-8EF4-8FBA0F90EABB}" type="slidenum">
              <a:rPr lang="en-US" altLang="zh-TW" smtClean="0"/>
              <a:pPr/>
              <a:t>13</a:t>
            </a:fld>
            <a:endParaRPr lang="en-US" altLang="zh-TW"/>
          </a:p>
        </p:txBody>
      </p:sp>
    </p:spTree>
    <p:extLst>
      <p:ext uri="{BB962C8B-B14F-4D97-AF65-F5344CB8AC3E}">
        <p14:creationId xmlns:p14="http://schemas.microsoft.com/office/powerpoint/2010/main" val="144153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6FB4F-5214-C9CE-DEB3-80B227EFE3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9FC20-67CF-F6AF-0611-473C088B05B3}"/>
              </a:ext>
            </a:extLst>
          </p:cNvPr>
          <p:cNvSpPr>
            <a:spLocks noGrp="1"/>
          </p:cNvSpPr>
          <p:nvPr>
            <p:ph type="title"/>
          </p:nvPr>
        </p:nvSpPr>
        <p:spPr/>
        <p:txBody>
          <a:bodyPr/>
          <a:lstStyle/>
          <a:p>
            <a:r>
              <a:rPr lang="en-TW" dirty="0"/>
              <a:t>Simple linear regression</a:t>
            </a:r>
          </a:p>
        </p:txBody>
      </p:sp>
      <p:sp>
        <p:nvSpPr>
          <p:cNvPr id="4" name="Slide Number Placeholder 3">
            <a:extLst>
              <a:ext uri="{FF2B5EF4-FFF2-40B4-BE49-F238E27FC236}">
                <a16:creationId xmlns:a16="http://schemas.microsoft.com/office/drawing/2014/main" id="{507E5340-9552-2276-620B-2E9B3F1B99BF}"/>
              </a:ext>
            </a:extLst>
          </p:cNvPr>
          <p:cNvSpPr>
            <a:spLocks noGrp="1"/>
          </p:cNvSpPr>
          <p:nvPr>
            <p:ph type="sldNum" sz="quarter" idx="12"/>
          </p:nvPr>
        </p:nvSpPr>
        <p:spPr/>
        <p:txBody>
          <a:bodyPr/>
          <a:lstStyle/>
          <a:p>
            <a:r>
              <a:rPr lang="en-US" altLang="zh-TW"/>
              <a:t>17.</a:t>
            </a:r>
            <a:fld id="{B216B5FE-59C3-8046-8EF4-8FBA0F90EABB}" type="slidenum">
              <a:rPr lang="en-US" altLang="zh-TW" smtClean="0"/>
              <a:pPr/>
              <a:t>14</a:t>
            </a:fld>
            <a:endParaRPr lang="en-US" altLang="zh-TW"/>
          </a:p>
        </p:txBody>
      </p:sp>
      <p:sp>
        <p:nvSpPr>
          <p:cNvPr id="7" name="TextBox 6">
            <a:extLst>
              <a:ext uri="{FF2B5EF4-FFF2-40B4-BE49-F238E27FC236}">
                <a16:creationId xmlns:a16="http://schemas.microsoft.com/office/drawing/2014/main" id="{10699E98-9646-78AD-27CB-D27280513BBC}"/>
              </a:ext>
            </a:extLst>
          </p:cNvPr>
          <p:cNvSpPr txBox="1"/>
          <p:nvPr/>
        </p:nvSpPr>
        <p:spPr>
          <a:xfrm>
            <a:off x="228600" y="945802"/>
            <a:ext cx="4854214" cy="461665"/>
          </a:xfrm>
          <a:prstGeom prst="rect">
            <a:avLst/>
          </a:prstGeom>
          <a:noFill/>
        </p:spPr>
        <p:txBody>
          <a:bodyPr wrap="none" rtlCol="0">
            <a:spAutoFit/>
          </a:bodyPr>
          <a:lstStyle/>
          <a:p>
            <a:r>
              <a:rPr lang="en-US" dirty="0">
                <a:solidFill>
                  <a:srgbClr val="000000"/>
                </a:solidFill>
                <a:effectLst/>
                <a:latin typeface="Times" panose="02020603050405020304"/>
              </a:rPr>
              <a:t>If we only have a finite sample size…</a:t>
            </a:r>
          </a:p>
        </p:txBody>
      </p:sp>
      <p:pic>
        <p:nvPicPr>
          <p:cNvPr id="5" name="Picture 4" descr="A line with dots and a triangle&#10;&#10;AI-generated content may be incorrect.">
            <a:extLst>
              <a:ext uri="{FF2B5EF4-FFF2-40B4-BE49-F238E27FC236}">
                <a16:creationId xmlns:a16="http://schemas.microsoft.com/office/drawing/2014/main" id="{5145DAB3-90F4-7C04-39F3-7B63B1BDC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700" y="1670050"/>
            <a:ext cx="5054600" cy="3517900"/>
          </a:xfrm>
          <a:prstGeom prst="rect">
            <a:avLst/>
          </a:prstGeom>
        </p:spPr>
      </p:pic>
    </p:spTree>
    <p:extLst>
      <p:ext uri="{BB962C8B-B14F-4D97-AF65-F5344CB8AC3E}">
        <p14:creationId xmlns:p14="http://schemas.microsoft.com/office/powerpoint/2010/main" val="319250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A145D-67CA-30EE-77E4-535E4B577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32943-BA70-8970-C150-2B20EA3FD054}"/>
              </a:ext>
            </a:extLst>
          </p:cNvPr>
          <p:cNvSpPr>
            <a:spLocks noGrp="1"/>
          </p:cNvSpPr>
          <p:nvPr>
            <p:ph type="title"/>
          </p:nvPr>
        </p:nvSpPr>
        <p:spPr/>
        <p:txBody>
          <a:bodyPr/>
          <a:lstStyle/>
          <a:p>
            <a:r>
              <a:rPr lang="en-TW" dirty="0"/>
              <a:t>Simple linear regression</a:t>
            </a:r>
          </a:p>
        </p:txBody>
      </p:sp>
      <p:sp>
        <p:nvSpPr>
          <p:cNvPr id="4" name="Slide Number Placeholder 3">
            <a:extLst>
              <a:ext uri="{FF2B5EF4-FFF2-40B4-BE49-F238E27FC236}">
                <a16:creationId xmlns:a16="http://schemas.microsoft.com/office/drawing/2014/main" id="{EFFA89E5-8D93-6300-7464-2BDDA0D7C466}"/>
              </a:ext>
            </a:extLst>
          </p:cNvPr>
          <p:cNvSpPr>
            <a:spLocks noGrp="1"/>
          </p:cNvSpPr>
          <p:nvPr>
            <p:ph type="sldNum" sz="quarter" idx="12"/>
          </p:nvPr>
        </p:nvSpPr>
        <p:spPr/>
        <p:txBody>
          <a:bodyPr/>
          <a:lstStyle/>
          <a:p>
            <a:r>
              <a:rPr lang="en-US" altLang="zh-TW"/>
              <a:t>17.</a:t>
            </a:r>
            <a:fld id="{B216B5FE-59C3-8046-8EF4-8FBA0F90EABB}" type="slidenum">
              <a:rPr lang="en-US" altLang="zh-TW" smtClean="0"/>
              <a:pPr/>
              <a:t>15</a:t>
            </a:fld>
            <a:endParaRPr lang="en-US" altLang="zh-TW"/>
          </a:p>
        </p:txBody>
      </p:sp>
      <p:sp>
        <p:nvSpPr>
          <p:cNvPr id="7" name="TextBox 6">
            <a:extLst>
              <a:ext uri="{FF2B5EF4-FFF2-40B4-BE49-F238E27FC236}">
                <a16:creationId xmlns:a16="http://schemas.microsoft.com/office/drawing/2014/main" id="{C2AFBDDD-EBAB-F911-615E-3D23631EDE86}"/>
              </a:ext>
            </a:extLst>
          </p:cNvPr>
          <p:cNvSpPr txBox="1"/>
          <p:nvPr/>
        </p:nvSpPr>
        <p:spPr>
          <a:xfrm>
            <a:off x="228600" y="945802"/>
            <a:ext cx="4854214" cy="461665"/>
          </a:xfrm>
          <a:prstGeom prst="rect">
            <a:avLst/>
          </a:prstGeom>
          <a:noFill/>
        </p:spPr>
        <p:txBody>
          <a:bodyPr wrap="none" rtlCol="0">
            <a:spAutoFit/>
          </a:bodyPr>
          <a:lstStyle/>
          <a:p>
            <a:r>
              <a:rPr lang="en-US" dirty="0">
                <a:solidFill>
                  <a:srgbClr val="000000"/>
                </a:solidFill>
                <a:effectLst/>
                <a:latin typeface="Times" panose="02020603050405020304"/>
              </a:rPr>
              <a:t>If we only have a finite sample size…</a:t>
            </a:r>
          </a:p>
        </p:txBody>
      </p:sp>
      <p:sp>
        <p:nvSpPr>
          <p:cNvPr id="9" name="TextBox 8">
            <a:extLst>
              <a:ext uri="{FF2B5EF4-FFF2-40B4-BE49-F238E27FC236}">
                <a16:creationId xmlns:a16="http://schemas.microsoft.com/office/drawing/2014/main" id="{F3C58067-2A01-2131-93FD-E50E10DD7946}"/>
              </a:ext>
            </a:extLst>
          </p:cNvPr>
          <p:cNvSpPr txBox="1"/>
          <p:nvPr/>
        </p:nvSpPr>
        <p:spPr>
          <a:xfrm>
            <a:off x="685800" y="5558255"/>
            <a:ext cx="7332416" cy="707886"/>
          </a:xfrm>
          <a:prstGeom prst="rect">
            <a:avLst/>
          </a:prstGeom>
          <a:noFill/>
        </p:spPr>
        <p:txBody>
          <a:bodyPr wrap="square" rtlCol="0">
            <a:spAutoFit/>
          </a:bodyPr>
          <a:lstStyle/>
          <a:p>
            <a:r>
              <a:rPr lang="en-TW" sz="2000" i="1" dirty="0"/>
              <a:t>* </a:t>
            </a:r>
            <a:r>
              <a:rPr lang="en-US" sz="2000" i="1" dirty="0"/>
              <a:t>T</a:t>
            </a:r>
            <a:r>
              <a:rPr lang="en-TW" sz="2000" i="1" dirty="0"/>
              <a:t>he line here is a proposed model, for which the data are assumed normally distributed on both sides of the model</a:t>
            </a:r>
          </a:p>
        </p:txBody>
      </p:sp>
      <p:pic>
        <p:nvPicPr>
          <p:cNvPr id="3" name="Picture 2">
            <a:extLst>
              <a:ext uri="{FF2B5EF4-FFF2-40B4-BE49-F238E27FC236}">
                <a16:creationId xmlns:a16="http://schemas.microsoft.com/office/drawing/2014/main" id="{F6924D98-AC2F-8664-5836-60FC8F237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469520"/>
            <a:ext cx="5353050" cy="4048629"/>
          </a:xfrm>
          <a:prstGeom prst="rect">
            <a:avLst/>
          </a:prstGeom>
        </p:spPr>
      </p:pic>
    </p:spTree>
    <p:extLst>
      <p:ext uri="{BB962C8B-B14F-4D97-AF65-F5344CB8AC3E}">
        <p14:creationId xmlns:p14="http://schemas.microsoft.com/office/powerpoint/2010/main" val="2474434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95B55AA7-1DDE-9489-33C5-E9B31FAF1F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81608F85-5BE1-4D4A-8F00-4269A0B85D43}" type="slidenum">
              <a:rPr lang="en-US" altLang="zh-TW" sz="1200">
                <a:latin typeface="Tahoma" panose="020B0604030504040204" pitchFamily="34" charset="0"/>
              </a:rPr>
              <a:pPr/>
              <a:t>16</a:t>
            </a:fld>
            <a:endParaRPr lang="en-US" altLang="zh-TW" sz="1200">
              <a:latin typeface="Tahoma" panose="020B0604030504040204" pitchFamily="34" charset="0"/>
            </a:endParaRPr>
          </a:p>
        </p:txBody>
      </p:sp>
      <p:sp>
        <p:nvSpPr>
          <p:cNvPr id="8195" name="Rectangle 2">
            <a:extLst>
              <a:ext uri="{FF2B5EF4-FFF2-40B4-BE49-F238E27FC236}">
                <a16:creationId xmlns:a16="http://schemas.microsoft.com/office/drawing/2014/main" id="{0D671EDE-F9AA-A34C-9F55-D91BF6419475}"/>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Model Types…</a:t>
            </a:r>
          </a:p>
        </p:txBody>
      </p:sp>
      <p:sp>
        <p:nvSpPr>
          <p:cNvPr id="8196" name="Rectangle 3">
            <a:extLst>
              <a:ext uri="{FF2B5EF4-FFF2-40B4-BE49-F238E27FC236}">
                <a16:creationId xmlns:a16="http://schemas.microsoft.com/office/drawing/2014/main" id="{18F6B85E-8D61-3091-D75C-08CE44B1088C}"/>
              </a:ext>
            </a:extLst>
          </p:cNvPr>
          <p:cNvSpPr>
            <a:spLocks noGrp="1" noChangeArrowheads="1"/>
          </p:cNvSpPr>
          <p:nvPr>
            <p:ph type="body" idx="1"/>
          </p:nvPr>
        </p:nvSpPr>
        <p:spPr/>
        <p:txBody>
          <a:bodyPr/>
          <a:lstStyle/>
          <a:p>
            <a:pPr marL="0" indent="0" eaLnBrk="1" hangingPunct="1">
              <a:buFontTx/>
              <a:buNone/>
            </a:pPr>
            <a:r>
              <a:rPr lang="en-US" altLang="zh-TW" b="1">
                <a:solidFill>
                  <a:srgbClr val="0000FF"/>
                </a:solidFill>
                <a:ea typeface="新細明體" panose="02020500000000000000" pitchFamily="18" charset="-120"/>
              </a:rPr>
              <a:t>Deterministic Model:</a:t>
            </a:r>
            <a:r>
              <a:rPr lang="en-US" altLang="zh-TW">
                <a:ea typeface="新細明體" panose="02020500000000000000" pitchFamily="18" charset="-120"/>
              </a:rPr>
              <a:t> an equation or set of equations that allow us to </a:t>
            </a:r>
            <a:r>
              <a:rPr lang="en-US" altLang="zh-TW" b="1" i="1">
                <a:ea typeface="新細明體" panose="02020500000000000000" pitchFamily="18" charset="-120"/>
              </a:rPr>
              <a:t>fully determine</a:t>
            </a:r>
            <a:r>
              <a:rPr lang="en-US" altLang="zh-TW">
                <a:ea typeface="新細明體" panose="02020500000000000000" pitchFamily="18" charset="-120"/>
              </a:rPr>
              <a:t> the value of the dependent variable from the values of the independent variables.</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Contrast this with…</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b="1">
                <a:solidFill>
                  <a:srgbClr val="FF0000"/>
                </a:solidFill>
                <a:ea typeface="新細明體" panose="02020500000000000000" pitchFamily="18" charset="-120"/>
              </a:rPr>
              <a:t>Probabilistic Model:</a:t>
            </a:r>
            <a:r>
              <a:rPr lang="en-US" altLang="zh-TW">
                <a:ea typeface="新細明體" panose="02020500000000000000" pitchFamily="18" charset="-120"/>
              </a:rPr>
              <a:t> a method used to capture the </a:t>
            </a:r>
            <a:r>
              <a:rPr lang="en-US" altLang="zh-TW" b="1" i="1">
                <a:ea typeface="新細明體" panose="02020500000000000000" pitchFamily="18" charset="-120"/>
              </a:rPr>
              <a:t>randomness</a:t>
            </a:r>
            <a:r>
              <a:rPr lang="en-US" altLang="zh-TW">
                <a:ea typeface="新細明體" panose="02020500000000000000" pitchFamily="18" charset="-120"/>
              </a:rPr>
              <a:t> that is part of a real-life process.</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E.g. do all houses of the same size (measured in square feet) sell for exactly the same price?</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39AA1B57-350C-4782-CA04-A1EE81DEDE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5A5F8474-1EFC-094D-9901-CE4F8DE0DB62}" type="slidenum">
              <a:rPr lang="en-US" altLang="zh-TW" sz="1200">
                <a:latin typeface="Tahoma" panose="020B0604030504040204" pitchFamily="34" charset="0"/>
              </a:rPr>
              <a:pPr/>
              <a:t>17</a:t>
            </a:fld>
            <a:endParaRPr lang="en-US" altLang="zh-TW" sz="1200">
              <a:latin typeface="Tahoma" panose="020B0604030504040204" pitchFamily="34" charset="0"/>
            </a:endParaRPr>
          </a:p>
        </p:txBody>
      </p:sp>
      <p:sp>
        <p:nvSpPr>
          <p:cNvPr id="9219" name="Rectangle 2">
            <a:extLst>
              <a:ext uri="{FF2B5EF4-FFF2-40B4-BE49-F238E27FC236}">
                <a16:creationId xmlns:a16="http://schemas.microsoft.com/office/drawing/2014/main" id="{6511DB21-9FDC-6777-AE65-5D65D0C7229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A Model…</a:t>
            </a:r>
          </a:p>
        </p:txBody>
      </p:sp>
      <p:sp>
        <p:nvSpPr>
          <p:cNvPr id="9220" name="Rectangle 3">
            <a:extLst>
              <a:ext uri="{FF2B5EF4-FFF2-40B4-BE49-F238E27FC236}">
                <a16:creationId xmlns:a16="http://schemas.microsoft.com/office/drawing/2014/main" id="{69EBA9F0-D81F-1DA1-344B-11D458FD1C21}"/>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To create a probabilistic model, we start with a deterministic model that </a:t>
            </a:r>
            <a:r>
              <a:rPr lang="en-US" altLang="zh-TW" b="1" i="1">
                <a:ea typeface="新細明體" panose="02020500000000000000" pitchFamily="18" charset="-120"/>
              </a:rPr>
              <a:t>approximates the relationship</a:t>
            </a:r>
            <a:r>
              <a:rPr lang="en-US" altLang="zh-TW">
                <a:ea typeface="新細明體" panose="02020500000000000000" pitchFamily="18" charset="-120"/>
              </a:rPr>
              <a:t> we want to model and add a </a:t>
            </a:r>
            <a:r>
              <a:rPr lang="en-US" altLang="zh-TW" b="1" i="1">
                <a:solidFill>
                  <a:srgbClr val="FF0000"/>
                </a:solidFill>
                <a:ea typeface="新細明體" panose="02020500000000000000" pitchFamily="18" charset="-120"/>
              </a:rPr>
              <a:t>random term</a:t>
            </a:r>
            <a:r>
              <a:rPr lang="en-US" altLang="zh-TW">
                <a:ea typeface="新細明體" panose="02020500000000000000" pitchFamily="18" charset="-120"/>
              </a:rPr>
              <a:t> that measures the </a:t>
            </a:r>
            <a:r>
              <a:rPr lang="en-US" altLang="zh-TW" b="1" i="1">
                <a:solidFill>
                  <a:srgbClr val="FF0000"/>
                </a:solidFill>
                <a:ea typeface="新細明體" panose="02020500000000000000" pitchFamily="18" charset="-120"/>
              </a:rPr>
              <a:t>error</a:t>
            </a:r>
            <a:r>
              <a:rPr lang="en-US" altLang="zh-TW">
                <a:ea typeface="新細明體" panose="02020500000000000000" pitchFamily="18" charset="-120"/>
              </a:rPr>
              <a:t> of the deterministic component.</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Deterministic Model:</a:t>
            </a:r>
          </a:p>
          <a:p>
            <a:pPr marL="0" indent="0" eaLnBrk="1" hangingPunct="1">
              <a:buFontTx/>
              <a:buNone/>
            </a:pPr>
            <a:r>
              <a:rPr lang="en-US" altLang="zh-TW">
                <a:ea typeface="新細明體" panose="02020500000000000000" pitchFamily="18" charset="-120"/>
              </a:rPr>
              <a:t>The cost of building a new house is about $100 per square foot and most lots sell for about $100,000. Hence the approximate selling price (</a:t>
            </a:r>
            <a:r>
              <a:rPr lang="en-US" altLang="zh-TW" b="1">
                <a:ea typeface="新細明體" panose="02020500000000000000" pitchFamily="18" charset="-120"/>
              </a:rPr>
              <a:t>y</a:t>
            </a:r>
            <a:r>
              <a:rPr lang="en-US" altLang="zh-TW">
                <a:ea typeface="新細明體" panose="02020500000000000000" pitchFamily="18" charset="-120"/>
              </a:rPr>
              <a:t>) would be: </a:t>
            </a:r>
          </a:p>
          <a:p>
            <a:pPr marL="0" indent="0" eaLnBrk="1" hangingPunct="1">
              <a:buFontTx/>
              <a:buNone/>
            </a:pPr>
            <a:r>
              <a:rPr lang="en-US" altLang="zh-TW" b="1">
                <a:solidFill>
                  <a:srgbClr val="008000"/>
                </a:solidFill>
                <a:latin typeface="Tahoma" panose="020B0604030504040204" pitchFamily="34" charset="0"/>
                <a:ea typeface="新細明體" panose="02020500000000000000" pitchFamily="18" charset="-120"/>
              </a:rPr>
              <a:t>	y = $100,000 + (100$/ft</a:t>
            </a:r>
            <a:r>
              <a:rPr lang="en-US" altLang="zh-TW" b="1" baseline="30000">
                <a:solidFill>
                  <a:srgbClr val="008000"/>
                </a:solidFill>
                <a:latin typeface="Tahoma" panose="020B0604030504040204" pitchFamily="34" charset="0"/>
                <a:ea typeface="新細明體" panose="02020500000000000000" pitchFamily="18" charset="-120"/>
              </a:rPr>
              <a:t>2</a:t>
            </a:r>
            <a:r>
              <a:rPr lang="en-US" altLang="zh-TW" b="1">
                <a:solidFill>
                  <a:srgbClr val="008000"/>
                </a:solidFill>
                <a:latin typeface="Tahoma" panose="020B0604030504040204" pitchFamily="34" charset="0"/>
                <a:ea typeface="新細明體" panose="02020500000000000000" pitchFamily="18" charset="-120"/>
              </a:rPr>
              <a:t>)(x)</a:t>
            </a:r>
          </a:p>
          <a:p>
            <a:pPr marL="0" indent="0" eaLnBrk="1" hangingPunct="1">
              <a:buFontTx/>
              <a:buNone/>
            </a:pPr>
            <a:r>
              <a:rPr lang="en-US" altLang="zh-TW">
                <a:ea typeface="新細明體" panose="02020500000000000000" pitchFamily="18" charset="-120"/>
              </a:rPr>
              <a:t>(where </a:t>
            </a:r>
            <a:r>
              <a:rPr lang="en-US" altLang="zh-TW" b="1">
                <a:ea typeface="新細明體" panose="02020500000000000000" pitchFamily="18" charset="-120"/>
              </a:rPr>
              <a:t>x</a:t>
            </a:r>
            <a:r>
              <a:rPr lang="en-US" altLang="zh-TW">
                <a:ea typeface="新細明體" panose="02020500000000000000" pitchFamily="18" charset="-120"/>
              </a:rPr>
              <a:t> is the size of the house in square feet)</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1C1E58EA-EE7D-7F58-2184-95C2092080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5B2413FF-1157-A646-92F8-3DAF52C6A4C4}" type="slidenum">
              <a:rPr lang="en-US" altLang="zh-TW" sz="1200">
                <a:latin typeface="Tahoma" panose="020B0604030504040204" pitchFamily="34" charset="0"/>
              </a:rPr>
              <a:pPr/>
              <a:t>18</a:t>
            </a:fld>
            <a:endParaRPr lang="en-US" altLang="zh-TW" sz="1200">
              <a:latin typeface="Tahoma" panose="020B0604030504040204" pitchFamily="34" charset="0"/>
            </a:endParaRPr>
          </a:p>
        </p:txBody>
      </p:sp>
      <p:sp>
        <p:nvSpPr>
          <p:cNvPr id="10243" name="Rectangle 2">
            <a:extLst>
              <a:ext uri="{FF2B5EF4-FFF2-40B4-BE49-F238E27FC236}">
                <a16:creationId xmlns:a16="http://schemas.microsoft.com/office/drawing/2014/main" id="{7074C101-C8D1-A773-C648-2B721E80F8F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A Model…</a:t>
            </a:r>
          </a:p>
        </p:txBody>
      </p:sp>
      <p:sp>
        <p:nvSpPr>
          <p:cNvPr id="10244" name="Rectangle 3">
            <a:extLst>
              <a:ext uri="{FF2B5EF4-FFF2-40B4-BE49-F238E27FC236}">
                <a16:creationId xmlns:a16="http://schemas.microsoft.com/office/drawing/2014/main" id="{EC0DE8AB-89D1-5FF9-9F43-682E8392B825}"/>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A model of the relationship between house size (independent variable) and house price (dependent variable) would be: </a:t>
            </a:r>
          </a:p>
        </p:txBody>
      </p:sp>
      <p:sp>
        <p:nvSpPr>
          <p:cNvPr id="10245" name="Text Box 4">
            <a:extLst>
              <a:ext uri="{FF2B5EF4-FFF2-40B4-BE49-F238E27FC236}">
                <a16:creationId xmlns:a16="http://schemas.microsoft.com/office/drawing/2014/main" id="{019185C8-0ABB-D938-E21E-4C4D0AE34CC1}"/>
              </a:ext>
            </a:extLst>
          </p:cNvPr>
          <p:cNvSpPr txBox="1">
            <a:spLocks noChangeArrowheads="1"/>
          </p:cNvSpPr>
          <p:nvPr/>
        </p:nvSpPr>
        <p:spPr bwMode="auto">
          <a:xfrm>
            <a:off x="6172200" y="5791200"/>
            <a:ext cx="1258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latin typeface="Tahoma" panose="020B0604030504040204" pitchFamily="34" charset="0"/>
                <a:ea typeface="新細明體" panose="02020500000000000000" pitchFamily="18" charset="-120"/>
              </a:rPr>
              <a:t>House size</a:t>
            </a:r>
          </a:p>
        </p:txBody>
      </p:sp>
      <p:sp>
        <p:nvSpPr>
          <p:cNvPr id="10246" name="Text Box 5">
            <a:extLst>
              <a:ext uri="{FF2B5EF4-FFF2-40B4-BE49-F238E27FC236}">
                <a16:creationId xmlns:a16="http://schemas.microsoft.com/office/drawing/2014/main" id="{0ADFBB12-E895-10AB-E7DB-0032C50D379C}"/>
              </a:ext>
            </a:extLst>
          </p:cNvPr>
          <p:cNvSpPr txBox="1">
            <a:spLocks noChangeArrowheads="1"/>
          </p:cNvSpPr>
          <p:nvPr/>
        </p:nvSpPr>
        <p:spPr bwMode="auto">
          <a:xfrm>
            <a:off x="1905000" y="2590800"/>
            <a:ext cx="8112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latin typeface="Tahoma" panose="020B0604030504040204" pitchFamily="34" charset="0"/>
                <a:ea typeface="新細明體" panose="02020500000000000000" pitchFamily="18" charset="-120"/>
              </a:rPr>
              <a:t>House</a:t>
            </a:r>
          </a:p>
          <a:p>
            <a:r>
              <a:rPr lang="en-US" altLang="zh-TW" sz="1800">
                <a:latin typeface="Tahoma" panose="020B0604030504040204" pitchFamily="34" charset="0"/>
                <a:ea typeface="新細明體" panose="02020500000000000000" pitchFamily="18" charset="-120"/>
              </a:rPr>
              <a:t>Price</a:t>
            </a:r>
          </a:p>
        </p:txBody>
      </p:sp>
      <p:sp>
        <p:nvSpPr>
          <p:cNvPr id="10247" name="Freeform 6">
            <a:extLst>
              <a:ext uri="{FF2B5EF4-FFF2-40B4-BE49-F238E27FC236}">
                <a16:creationId xmlns:a16="http://schemas.microsoft.com/office/drawing/2014/main" id="{D2963B26-F7CC-C35E-208C-4B37BFECF155}"/>
              </a:ext>
            </a:extLst>
          </p:cNvPr>
          <p:cNvSpPr>
            <a:spLocks/>
          </p:cNvSpPr>
          <p:nvPr/>
        </p:nvSpPr>
        <p:spPr bwMode="auto">
          <a:xfrm>
            <a:off x="2819400" y="2590800"/>
            <a:ext cx="4724400" cy="3179763"/>
          </a:xfrm>
          <a:custGeom>
            <a:avLst/>
            <a:gdLst>
              <a:gd name="T0" fmla="*/ 0 w 2304"/>
              <a:gd name="T1" fmla="*/ 0 h 1824"/>
              <a:gd name="T2" fmla="*/ 0 w 2304"/>
              <a:gd name="T3" fmla="*/ 2147483647 h 1824"/>
              <a:gd name="T4" fmla="*/ 2147483647 w 2304"/>
              <a:gd name="T5" fmla="*/ 2147483647 h 1824"/>
              <a:gd name="T6" fmla="*/ 0 60000 65536"/>
              <a:gd name="T7" fmla="*/ 0 60000 65536"/>
              <a:gd name="T8" fmla="*/ 0 60000 65536"/>
              <a:gd name="T9" fmla="*/ 0 w 2304"/>
              <a:gd name="T10" fmla="*/ 0 h 1824"/>
              <a:gd name="T11" fmla="*/ 2304 w 2304"/>
              <a:gd name="T12" fmla="*/ 1824 h 1824"/>
            </a:gdLst>
            <a:ahLst/>
            <a:cxnLst>
              <a:cxn ang="T6">
                <a:pos x="T0" y="T1"/>
              </a:cxn>
              <a:cxn ang="T7">
                <a:pos x="T2" y="T3"/>
              </a:cxn>
              <a:cxn ang="T8">
                <a:pos x="T4" y="T5"/>
              </a:cxn>
            </a:cxnLst>
            <a:rect l="T9" t="T10" r="T11" b="T12"/>
            <a:pathLst>
              <a:path w="2304" h="1824">
                <a:moveTo>
                  <a:pt x="0" y="0"/>
                </a:moveTo>
                <a:lnTo>
                  <a:pt x="0" y="1824"/>
                </a:lnTo>
                <a:lnTo>
                  <a:pt x="2304" y="1824"/>
                </a:lnTo>
              </a:path>
            </a:pathLst>
          </a:custGeom>
          <a:noFill/>
          <a:ln w="19050">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TW"/>
          </a:p>
        </p:txBody>
      </p:sp>
      <p:sp>
        <p:nvSpPr>
          <p:cNvPr id="10248" name="Text Box 7">
            <a:extLst>
              <a:ext uri="{FF2B5EF4-FFF2-40B4-BE49-F238E27FC236}">
                <a16:creationId xmlns:a16="http://schemas.microsoft.com/office/drawing/2014/main" id="{DC2991CE-CC9C-AA31-6B3C-140AEAD2C5B0}"/>
              </a:ext>
            </a:extLst>
          </p:cNvPr>
          <p:cNvSpPr txBox="1">
            <a:spLocks noChangeArrowheads="1"/>
          </p:cNvSpPr>
          <p:nvPr/>
        </p:nvSpPr>
        <p:spPr bwMode="auto">
          <a:xfrm>
            <a:off x="762000" y="4495800"/>
            <a:ext cx="1611313"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2000" u="sng">
                <a:latin typeface="Tahoma" panose="020B0604030504040204" pitchFamily="34" charset="0"/>
                <a:ea typeface="新細明體" panose="02020500000000000000" pitchFamily="18" charset="-120"/>
              </a:rPr>
              <a:t>Most</a:t>
            </a:r>
            <a:r>
              <a:rPr lang="en-US" altLang="zh-TW" sz="1800">
                <a:latin typeface="Tahoma" panose="020B0604030504040204" pitchFamily="34" charset="0"/>
                <a:ea typeface="新細明體" panose="02020500000000000000" pitchFamily="18" charset="-120"/>
              </a:rPr>
              <a:t> lots sell </a:t>
            </a:r>
          </a:p>
          <a:p>
            <a:pPr algn="l"/>
            <a:r>
              <a:rPr lang="en-US" altLang="zh-TW" sz="1800">
                <a:latin typeface="Tahoma" panose="020B0604030504040204" pitchFamily="34" charset="0"/>
                <a:ea typeface="新細明體" panose="02020500000000000000" pitchFamily="18" charset="-120"/>
              </a:rPr>
              <a:t>for $100,000</a:t>
            </a:r>
          </a:p>
        </p:txBody>
      </p:sp>
      <p:sp>
        <p:nvSpPr>
          <p:cNvPr id="10249" name="Text Box 8">
            <a:extLst>
              <a:ext uri="{FF2B5EF4-FFF2-40B4-BE49-F238E27FC236}">
                <a16:creationId xmlns:a16="http://schemas.microsoft.com/office/drawing/2014/main" id="{4A06FB98-C7F9-7F99-D2EA-19C6EC481554}"/>
              </a:ext>
            </a:extLst>
          </p:cNvPr>
          <p:cNvSpPr txBox="1">
            <a:spLocks noChangeArrowheads="1"/>
          </p:cNvSpPr>
          <p:nvPr/>
        </p:nvSpPr>
        <p:spPr bwMode="auto">
          <a:xfrm rot="-1345203">
            <a:off x="2881313" y="3509963"/>
            <a:ext cx="3508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2000">
                <a:latin typeface="Tahoma" panose="020B0604030504040204" pitchFamily="34" charset="0"/>
                <a:ea typeface="新細明體" panose="02020500000000000000" pitchFamily="18" charset="-120"/>
              </a:rPr>
              <a:t>Building a house costs </a:t>
            </a:r>
            <a:r>
              <a:rPr lang="en-US" altLang="zh-TW" sz="2000" u="sng">
                <a:latin typeface="Tahoma" panose="020B0604030504040204" pitchFamily="34" charset="0"/>
                <a:ea typeface="新細明體" panose="02020500000000000000" pitchFamily="18" charset="-120"/>
              </a:rPr>
              <a:t>about</a:t>
            </a:r>
            <a:r>
              <a:rPr lang="en-US" altLang="zh-TW" sz="2000">
                <a:latin typeface="Tahoma" panose="020B0604030504040204" pitchFamily="34" charset="0"/>
                <a:ea typeface="新細明體" panose="02020500000000000000" pitchFamily="18" charset="-120"/>
              </a:rPr>
              <a:t> </a:t>
            </a:r>
          </a:p>
          <a:p>
            <a:pPr algn="l"/>
            <a:r>
              <a:rPr lang="en-US" altLang="zh-TW" sz="2000">
                <a:latin typeface="Tahoma" panose="020B0604030504040204" pitchFamily="34" charset="0"/>
                <a:ea typeface="新細明體" panose="02020500000000000000" pitchFamily="18" charset="-120"/>
              </a:rPr>
              <a:t>$100 per square foot. </a:t>
            </a:r>
          </a:p>
        </p:txBody>
      </p:sp>
      <p:sp>
        <p:nvSpPr>
          <p:cNvPr id="10250" name="Line 9">
            <a:extLst>
              <a:ext uri="{FF2B5EF4-FFF2-40B4-BE49-F238E27FC236}">
                <a16:creationId xmlns:a16="http://schemas.microsoft.com/office/drawing/2014/main" id="{525F5DF8-3EAF-D782-7C2C-4D62FD6AA7EA}"/>
              </a:ext>
            </a:extLst>
          </p:cNvPr>
          <p:cNvSpPr>
            <a:spLocks noChangeShapeType="1"/>
          </p:cNvSpPr>
          <p:nvPr/>
        </p:nvSpPr>
        <p:spPr bwMode="auto">
          <a:xfrm flipV="1">
            <a:off x="2819400" y="2819400"/>
            <a:ext cx="4876800" cy="2036763"/>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en-TW"/>
          </a:p>
        </p:txBody>
      </p:sp>
      <p:sp>
        <p:nvSpPr>
          <p:cNvPr id="10251" name="Text Box 10">
            <a:extLst>
              <a:ext uri="{FF2B5EF4-FFF2-40B4-BE49-F238E27FC236}">
                <a16:creationId xmlns:a16="http://schemas.microsoft.com/office/drawing/2014/main" id="{57152AC3-416B-A9CB-462B-0959647D2673}"/>
              </a:ext>
            </a:extLst>
          </p:cNvPr>
          <p:cNvSpPr txBox="1">
            <a:spLocks noChangeArrowheads="1"/>
          </p:cNvSpPr>
          <p:nvPr/>
        </p:nvSpPr>
        <p:spPr bwMode="auto">
          <a:xfrm rot="-1342336">
            <a:off x="2768600" y="3960813"/>
            <a:ext cx="43243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2000">
                <a:latin typeface="Tahoma" panose="020B0604030504040204" pitchFamily="34" charset="0"/>
                <a:ea typeface="新細明體" panose="02020500000000000000" pitchFamily="18" charset="-120"/>
              </a:rPr>
              <a:t>House Price = 100,000 + 100(Size)</a:t>
            </a:r>
          </a:p>
        </p:txBody>
      </p:sp>
      <p:sp>
        <p:nvSpPr>
          <p:cNvPr id="10252" name="Line 11">
            <a:extLst>
              <a:ext uri="{FF2B5EF4-FFF2-40B4-BE49-F238E27FC236}">
                <a16:creationId xmlns:a16="http://schemas.microsoft.com/office/drawing/2014/main" id="{3FDC6800-2E6E-940D-8B20-25945432AED4}"/>
              </a:ext>
            </a:extLst>
          </p:cNvPr>
          <p:cNvSpPr>
            <a:spLocks noChangeShapeType="1"/>
          </p:cNvSpPr>
          <p:nvPr/>
        </p:nvSpPr>
        <p:spPr bwMode="auto">
          <a:xfrm>
            <a:off x="2362200" y="4876800"/>
            <a:ext cx="457200" cy="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en-TW"/>
          </a:p>
        </p:txBody>
      </p:sp>
      <p:sp>
        <p:nvSpPr>
          <p:cNvPr id="10253" name="Text Box 12">
            <a:extLst>
              <a:ext uri="{FF2B5EF4-FFF2-40B4-BE49-F238E27FC236}">
                <a16:creationId xmlns:a16="http://schemas.microsoft.com/office/drawing/2014/main" id="{5A21A345-C02E-5F4D-AABC-AB639FD7EB89}"/>
              </a:ext>
            </a:extLst>
          </p:cNvPr>
          <p:cNvSpPr txBox="1">
            <a:spLocks noChangeArrowheads="1"/>
          </p:cNvSpPr>
          <p:nvPr/>
        </p:nvSpPr>
        <p:spPr bwMode="auto">
          <a:xfrm>
            <a:off x="533400" y="6172200"/>
            <a:ext cx="7874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1800">
                <a:solidFill>
                  <a:srgbClr val="0000FF"/>
                </a:solidFill>
                <a:latin typeface="Tahoma" panose="020B0604030504040204" pitchFamily="34" charset="0"/>
                <a:ea typeface="新細明體" panose="02020500000000000000" pitchFamily="18" charset="-120"/>
              </a:rPr>
              <a:t>In this model, the price of the house is completely </a:t>
            </a:r>
            <a:r>
              <a:rPr lang="en-US" altLang="zh-TW" sz="1800" b="1">
                <a:solidFill>
                  <a:srgbClr val="0000FF"/>
                </a:solidFill>
                <a:latin typeface="Tahoma" panose="020B0604030504040204" pitchFamily="34" charset="0"/>
                <a:ea typeface="新細明體" panose="02020500000000000000" pitchFamily="18" charset="-120"/>
              </a:rPr>
              <a:t>determined</a:t>
            </a:r>
            <a:r>
              <a:rPr lang="en-US" altLang="zh-TW" sz="1800">
                <a:solidFill>
                  <a:srgbClr val="0000FF"/>
                </a:solidFill>
                <a:latin typeface="Tahoma" panose="020B0604030504040204" pitchFamily="34" charset="0"/>
                <a:ea typeface="新細明體" panose="02020500000000000000" pitchFamily="18" charset="-120"/>
              </a:rPr>
              <a:t> by the size.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01539EB3-B730-F10B-D704-5C23459565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6E2ADFF8-E17F-AC40-B185-E2D34EA04998}" type="slidenum">
              <a:rPr lang="en-US" altLang="zh-TW" sz="1200">
                <a:latin typeface="Tahoma" panose="020B0604030504040204" pitchFamily="34" charset="0"/>
              </a:rPr>
              <a:pPr/>
              <a:t>19</a:t>
            </a:fld>
            <a:endParaRPr lang="en-US" altLang="zh-TW" sz="1200">
              <a:latin typeface="Tahoma" panose="020B0604030504040204" pitchFamily="34" charset="0"/>
            </a:endParaRPr>
          </a:p>
        </p:txBody>
      </p:sp>
      <p:sp>
        <p:nvSpPr>
          <p:cNvPr id="11267" name="Rectangle 2">
            <a:extLst>
              <a:ext uri="{FF2B5EF4-FFF2-40B4-BE49-F238E27FC236}">
                <a16:creationId xmlns:a16="http://schemas.microsoft.com/office/drawing/2014/main" id="{C4EBBE43-08B6-1113-FABF-E94B12C6EF9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A Model…</a:t>
            </a:r>
          </a:p>
        </p:txBody>
      </p:sp>
      <p:sp>
        <p:nvSpPr>
          <p:cNvPr id="11268" name="Rectangle 3">
            <a:extLst>
              <a:ext uri="{FF2B5EF4-FFF2-40B4-BE49-F238E27FC236}">
                <a16:creationId xmlns:a16="http://schemas.microsoft.com/office/drawing/2014/main" id="{F15CF005-8374-3E80-B3EE-284E2C821E83}"/>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In real life however, the house cost will vary even among the same size of house: </a:t>
            </a:r>
          </a:p>
        </p:txBody>
      </p:sp>
      <p:sp>
        <p:nvSpPr>
          <p:cNvPr id="11269" name="Text Box 4">
            <a:extLst>
              <a:ext uri="{FF2B5EF4-FFF2-40B4-BE49-F238E27FC236}">
                <a16:creationId xmlns:a16="http://schemas.microsoft.com/office/drawing/2014/main" id="{38F2E4B3-3A12-E270-4C3C-39301E9347B1}"/>
              </a:ext>
            </a:extLst>
          </p:cNvPr>
          <p:cNvSpPr txBox="1">
            <a:spLocks noChangeArrowheads="1"/>
          </p:cNvSpPr>
          <p:nvPr/>
        </p:nvSpPr>
        <p:spPr bwMode="auto">
          <a:xfrm>
            <a:off x="6172200" y="5791200"/>
            <a:ext cx="1258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latin typeface="Tahoma" panose="020B0604030504040204" pitchFamily="34" charset="0"/>
                <a:ea typeface="新細明體" panose="02020500000000000000" pitchFamily="18" charset="-120"/>
              </a:rPr>
              <a:t>House size</a:t>
            </a:r>
          </a:p>
        </p:txBody>
      </p:sp>
      <p:sp>
        <p:nvSpPr>
          <p:cNvPr id="11270" name="Text Box 5">
            <a:extLst>
              <a:ext uri="{FF2B5EF4-FFF2-40B4-BE49-F238E27FC236}">
                <a16:creationId xmlns:a16="http://schemas.microsoft.com/office/drawing/2014/main" id="{4EFE8A8A-5E14-C7B3-B444-2E1D64A48CF9}"/>
              </a:ext>
            </a:extLst>
          </p:cNvPr>
          <p:cNvSpPr txBox="1">
            <a:spLocks noChangeArrowheads="1"/>
          </p:cNvSpPr>
          <p:nvPr/>
        </p:nvSpPr>
        <p:spPr bwMode="auto">
          <a:xfrm>
            <a:off x="1905000" y="2590800"/>
            <a:ext cx="8112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latin typeface="Tahoma" panose="020B0604030504040204" pitchFamily="34" charset="0"/>
                <a:ea typeface="新細明體" panose="02020500000000000000" pitchFamily="18" charset="-120"/>
              </a:rPr>
              <a:t>House</a:t>
            </a:r>
          </a:p>
          <a:p>
            <a:r>
              <a:rPr lang="en-US" altLang="zh-TW" sz="1800">
                <a:latin typeface="Tahoma" panose="020B0604030504040204" pitchFamily="34" charset="0"/>
                <a:ea typeface="新細明體" panose="02020500000000000000" pitchFamily="18" charset="-120"/>
              </a:rPr>
              <a:t>Price</a:t>
            </a:r>
          </a:p>
        </p:txBody>
      </p:sp>
      <p:sp>
        <p:nvSpPr>
          <p:cNvPr id="11271" name="Freeform 6">
            <a:extLst>
              <a:ext uri="{FF2B5EF4-FFF2-40B4-BE49-F238E27FC236}">
                <a16:creationId xmlns:a16="http://schemas.microsoft.com/office/drawing/2014/main" id="{20184E10-2733-9E68-687F-7E70F136BF2E}"/>
              </a:ext>
            </a:extLst>
          </p:cNvPr>
          <p:cNvSpPr>
            <a:spLocks/>
          </p:cNvSpPr>
          <p:nvPr/>
        </p:nvSpPr>
        <p:spPr bwMode="auto">
          <a:xfrm>
            <a:off x="2819400" y="2590800"/>
            <a:ext cx="4724400" cy="3179763"/>
          </a:xfrm>
          <a:custGeom>
            <a:avLst/>
            <a:gdLst>
              <a:gd name="T0" fmla="*/ 0 w 2304"/>
              <a:gd name="T1" fmla="*/ 0 h 1824"/>
              <a:gd name="T2" fmla="*/ 0 w 2304"/>
              <a:gd name="T3" fmla="*/ 2147483647 h 1824"/>
              <a:gd name="T4" fmla="*/ 2147483647 w 2304"/>
              <a:gd name="T5" fmla="*/ 2147483647 h 1824"/>
              <a:gd name="T6" fmla="*/ 0 60000 65536"/>
              <a:gd name="T7" fmla="*/ 0 60000 65536"/>
              <a:gd name="T8" fmla="*/ 0 60000 65536"/>
              <a:gd name="T9" fmla="*/ 0 w 2304"/>
              <a:gd name="T10" fmla="*/ 0 h 1824"/>
              <a:gd name="T11" fmla="*/ 2304 w 2304"/>
              <a:gd name="T12" fmla="*/ 1824 h 1824"/>
            </a:gdLst>
            <a:ahLst/>
            <a:cxnLst>
              <a:cxn ang="T6">
                <a:pos x="T0" y="T1"/>
              </a:cxn>
              <a:cxn ang="T7">
                <a:pos x="T2" y="T3"/>
              </a:cxn>
              <a:cxn ang="T8">
                <a:pos x="T4" y="T5"/>
              </a:cxn>
            </a:cxnLst>
            <a:rect l="T9" t="T10" r="T11" b="T12"/>
            <a:pathLst>
              <a:path w="2304" h="1824">
                <a:moveTo>
                  <a:pt x="0" y="0"/>
                </a:moveTo>
                <a:lnTo>
                  <a:pt x="0" y="1824"/>
                </a:lnTo>
                <a:lnTo>
                  <a:pt x="2304" y="1824"/>
                </a:lnTo>
              </a:path>
            </a:pathLst>
          </a:custGeom>
          <a:noFill/>
          <a:ln w="19050">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TW"/>
          </a:p>
        </p:txBody>
      </p:sp>
      <p:sp>
        <p:nvSpPr>
          <p:cNvPr id="11272" name="Text Box 7">
            <a:extLst>
              <a:ext uri="{FF2B5EF4-FFF2-40B4-BE49-F238E27FC236}">
                <a16:creationId xmlns:a16="http://schemas.microsoft.com/office/drawing/2014/main" id="{7574300B-7E1D-1571-DE6C-E71BD53EBC08}"/>
              </a:ext>
            </a:extLst>
          </p:cNvPr>
          <p:cNvSpPr txBox="1">
            <a:spLocks noChangeArrowheads="1"/>
          </p:cNvSpPr>
          <p:nvPr/>
        </p:nvSpPr>
        <p:spPr bwMode="auto">
          <a:xfrm>
            <a:off x="1676400" y="4648200"/>
            <a:ext cx="827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1800">
                <a:latin typeface="Tahoma" panose="020B0604030504040204" pitchFamily="34" charset="0"/>
                <a:ea typeface="新細明體" panose="02020500000000000000" pitchFamily="18" charset="-120"/>
              </a:rPr>
              <a:t>100K$</a:t>
            </a:r>
          </a:p>
        </p:txBody>
      </p:sp>
      <p:sp>
        <p:nvSpPr>
          <p:cNvPr id="11273" name="Line 9">
            <a:extLst>
              <a:ext uri="{FF2B5EF4-FFF2-40B4-BE49-F238E27FC236}">
                <a16:creationId xmlns:a16="http://schemas.microsoft.com/office/drawing/2014/main" id="{EB81D0FA-AE7B-E3E8-F5C4-72180F670DAF}"/>
              </a:ext>
            </a:extLst>
          </p:cNvPr>
          <p:cNvSpPr>
            <a:spLocks noChangeShapeType="1"/>
          </p:cNvSpPr>
          <p:nvPr/>
        </p:nvSpPr>
        <p:spPr bwMode="auto">
          <a:xfrm flipV="1">
            <a:off x="2819400" y="2819400"/>
            <a:ext cx="4876800" cy="2036763"/>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en-TW"/>
          </a:p>
        </p:txBody>
      </p:sp>
      <p:sp>
        <p:nvSpPr>
          <p:cNvPr id="11274" name="Line 11">
            <a:extLst>
              <a:ext uri="{FF2B5EF4-FFF2-40B4-BE49-F238E27FC236}">
                <a16:creationId xmlns:a16="http://schemas.microsoft.com/office/drawing/2014/main" id="{E7BB9E3E-B17F-4D77-B30B-6D6F644AB740}"/>
              </a:ext>
            </a:extLst>
          </p:cNvPr>
          <p:cNvSpPr>
            <a:spLocks noChangeShapeType="1"/>
          </p:cNvSpPr>
          <p:nvPr/>
        </p:nvSpPr>
        <p:spPr bwMode="auto">
          <a:xfrm>
            <a:off x="2362200" y="4876800"/>
            <a:ext cx="457200" cy="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en-TW"/>
          </a:p>
        </p:txBody>
      </p:sp>
      <p:sp>
        <p:nvSpPr>
          <p:cNvPr id="11275" name="Oval 12">
            <a:extLst>
              <a:ext uri="{FF2B5EF4-FFF2-40B4-BE49-F238E27FC236}">
                <a16:creationId xmlns:a16="http://schemas.microsoft.com/office/drawing/2014/main" id="{333D3478-093C-7B86-F778-08C6F5B5E615}"/>
              </a:ext>
            </a:extLst>
          </p:cNvPr>
          <p:cNvSpPr>
            <a:spLocks noChangeArrowheads="1"/>
          </p:cNvSpPr>
          <p:nvPr/>
        </p:nvSpPr>
        <p:spPr bwMode="auto">
          <a:xfrm>
            <a:off x="3886200" y="36576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76" name="Oval 13">
            <a:extLst>
              <a:ext uri="{FF2B5EF4-FFF2-40B4-BE49-F238E27FC236}">
                <a16:creationId xmlns:a16="http://schemas.microsoft.com/office/drawing/2014/main" id="{0FECABB1-338F-14EE-E0D5-52017057B5C1}"/>
              </a:ext>
            </a:extLst>
          </p:cNvPr>
          <p:cNvSpPr>
            <a:spLocks noChangeArrowheads="1"/>
          </p:cNvSpPr>
          <p:nvPr/>
        </p:nvSpPr>
        <p:spPr bwMode="auto">
          <a:xfrm>
            <a:off x="3886200" y="38862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77" name="Oval 14">
            <a:extLst>
              <a:ext uri="{FF2B5EF4-FFF2-40B4-BE49-F238E27FC236}">
                <a16:creationId xmlns:a16="http://schemas.microsoft.com/office/drawing/2014/main" id="{DB9D3A44-5C1F-E157-1047-D239597E7563}"/>
              </a:ext>
            </a:extLst>
          </p:cNvPr>
          <p:cNvSpPr>
            <a:spLocks noChangeArrowheads="1"/>
          </p:cNvSpPr>
          <p:nvPr/>
        </p:nvSpPr>
        <p:spPr bwMode="auto">
          <a:xfrm>
            <a:off x="3886200" y="42672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78" name="Oval 15">
            <a:extLst>
              <a:ext uri="{FF2B5EF4-FFF2-40B4-BE49-F238E27FC236}">
                <a16:creationId xmlns:a16="http://schemas.microsoft.com/office/drawing/2014/main" id="{21087626-6C7B-9AE3-59DF-02309A0A816B}"/>
              </a:ext>
            </a:extLst>
          </p:cNvPr>
          <p:cNvSpPr>
            <a:spLocks noChangeArrowheads="1"/>
          </p:cNvSpPr>
          <p:nvPr/>
        </p:nvSpPr>
        <p:spPr bwMode="auto">
          <a:xfrm>
            <a:off x="3886200" y="48768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79" name="Oval 16">
            <a:extLst>
              <a:ext uri="{FF2B5EF4-FFF2-40B4-BE49-F238E27FC236}">
                <a16:creationId xmlns:a16="http://schemas.microsoft.com/office/drawing/2014/main" id="{FF81FE08-F81E-171F-0676-5CF574DFCDFB}"/>
              </a:ext>
            </a:extLst>
          </p:cNvPr>
          <p:cNvSpPr>
            <a:spLocks noChangeArrowheads="1"/>
          </p:cNvSpPr>
          <p:nvPr/>
        </p:nvSpPr>
        <p:spPr bwMode="auto">
          <a:xfrm>
            <a:off x="4953000" y="34290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0" name="Oval 17">
            <a:extLst>
              <a:ext uri="{FF2B5EF4-FFF2-40B4-BE49-F238E27FC236}">
                <a16:creationId xmlns:a16="http://schemas.microsoft.com/office/drawing/2014/main" id="{F4BB5D05-4070-A91B-BE40-004D8735D88F}"/>
              </a:ext>
            </a:extLst>
          </p:cNvPr>
          <p:cNvSpPr>
            <a:spLocks noChangeArrowheads="1"/>
          </p:cNvSpPr>
          <p:nvPr/>
        </p:nvSpPr>
        <p:spPr bwMode="auto">
          <a:xfrm>
            <a:off x="4953000" y="37338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1" name="Oval 18">
            <a:extLst>
              <a:ext uri="{FF2B5EF4-FFF2-40B4-BE49-F238E27FC236}">
                <a16:creationId xmlns:a16="http://schemas.microsoft.com/office/drawing/2014/main" id="{436901E5-FA77-B1FC-87A4-9217153CDC9A}"/>
              </a:ext>
            </a:extLst>
          </p:cNvPr>
          <p:cNvSpPr>
            <a:spLocks noChangeArrowheads="1"/>
          </p:cNvSpPr>
          <p:nvPr/>
        </p:nvSpPr>
        <p:spPr bwMode="auto">
          <a:xfrm>
            <a:off x="4953000" y="38862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2" name="Oval 19">
            <a:extLst>
              <a:ext uri="{FF2B5EF4-FFF2-40B4-BE49-F238E27FC236}">
                <a16:creationId xmlns:a16="http://schemas.microsoft.com/office/drawing/2014/main" id="{3CBAFAA4-33C3-5B02-E0B7-90D7B1DBCF1A}"/>
              </a:ext>
            </a:extLst>
          </p:cNvPr>
          <p:cNvSpPr>
            <a:spLocks noChangeArrowheads="1"/>
          </p:cNvSpPr>
          <p:nvPr/>
        </p:nvSpPr>
        <p:spPr bwMode="auto">
          <a:xfrm>
            <a:off x="4953000" y="41148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3" name="Oval 20">
            <a:extLst>
              <a:ext uri="{FF2B5EF4-FFF2-40B4-BE49-F238E27FC236}">
                <a16:creationId xmlns:a16="http://schemas.microsoft.com/office/drawing/2014/main" id="{16A47D14-14C3-7E6C-1AD7-03844518AB7E}"/>
              </a:ext>
            </a:extLst>
          </p:cNvPr>
          <p:cNvSpPr>
            <a:spLocks noChangeArrowheads="1"/>
          </p:cNvSpPr>
          <p:nvPr/>
        </p:nvSpPr>
        <p:spPr bwMode="auto">
          <a:xfrm>
            <a:off x="4953000" y="41910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4" name="Oval 21">
            <a:extLst>
              <a:ext uri="{FF2B5EF4-FFF2-40B4-BE49-F238E27FC236}">
                <a16:creationId xmlns:a16="http://schemas.microsoft.com/office/drawing/2014/main" id="{07F328E2-3D27-43EF-EEFC-9688AB67B988}"/>
              </a:ext>
            </a:extLst>
          </p:cNvPr>
          <p:cNvSpPr>
            <a:spLocks noChangeArrowheads="1"/>
          </p:cNvSpPr>
          <p:nvPr/>
        </p:nvSpPr>
        <p:spPr bwMode="auto">
          <a:xfrm>
            <a:off x="6096000" y="30480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5" name="Oval 22">
            <a:extLst>
              <a:ext uri="{FF2B5EF4-FFF2-40B4-BE49-F238E27FC236}">
                <a16:creationId xmlns:a16="http://schemas.microsoft.com/office/drawing/2014/main" id="{E6CC481A-7C0D-8765-ADAD-73C66F78A798}"/>
              </a:ext>
            </a:extLst>
          </p:cNvPr>
          <p:cNvSpPr>
            <a:spLocks noChangeArrowheads="1"/>
          </p:cNvSpPr>
          <p:nvPr/>
        </p:nvSpPr>
        <p:spPr bwMode="auto">
          <a:xfrm>
            <a:off x="6096000" y="32766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6" name="Oval 23">
            <a:extLst>
              <a:ext uri="{FF2B5EF4-FFF2-40B4-BE49-F238E27FC236}">
                <a16:creationId xmlns:a16="http://schemas.microsoft.com/office/drawing/2014/main" id="{C3FC05BB-49C9-4260-BEAF-4EC28CE46420}"/>
              </a:ext>
            </a:extLst>
          </p:cNvPr>
          <p:cNvSpPr>
            <a:spLocks noChangeArrowheads="1"/>
          </p:cNvSpPr>
          <p:nvPr/>
        </p:nvSpPr>
        <p:spPr bwMode="auto">
          <a:xfrm>
            <a:off x="6096000" y="36576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7" name="Oval 24">
            <a:extLst>
              <a:ext uri="{FF2B5EF4-FFF2-40B4-BE49-F238E27FC236}">
                <a16:creationId xmlns:a16="http://schemas.microsoft.com/office/drawing/2014/main" id="{57D013B5-5C9A-30DF-8BEF-9A9F7A51261A}"/>
              </a:ext>
            </a:extLst>
          </p:cNvPr>
          <p:cNvSpPr>
            <a:spLocks noChangeArrowheads="1"/>
          </p:cNvSpPr>
          <p:nvPr/>
        </p:nvSpPr>
        <p:spPr bwMode="auto">
          <a:xfrm>
            <a:off x="6096000" y="38862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8" name="Oval 25">
            <a:extLst>
              <a:ext uri="{FF2B5EF4-FFF2-40B4-BE49-F238E27FC236}">
                <a16:creationId xmlns:a16="http://schemas.microsoft.com/office/drawing/2014/main" id="{2082CC80-114B-3E1A-6052-0298BFD28CA3}"/>
              </a:ext>
            </a:extLst>
          </p:cNvPr>
          <p:cNvSpPr>
            <a:spLocks noChangeArrowheads="1"/>
          </p:cNvSpPr>
          <p:nvPr/>
        </p:nvSpPr>
        <p:spPr bwMode="auto">
          <a:xfrm>
            <a:off x="6096000" y="39624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89" name="Oval 26">
            <a:extLst>
              <a:ext uri="{FF2B5EF4-FFF2-40B4-BE49-F238E27FC236}">
                <a16:creationId xmlns:a16="http://schemas.microsoft.com/office/drawing/2014/main" id="{1B737B55-4988-F0CE-235B-BCBBA485730A}"/>
              </a:ext>
            </a:extLst>
          </p:cNvPr>
          <p:cNvSpPr>
            <a:spLocks noChangeArrowheads="1"/>
          </p:cNvSpPr>
          <p:nvPr/>
        </p:nvSpPr>
        <p:spPr bwMode="auto">
          <a:xfrm>
            <a:off x="6096000" y="48006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90" name="Oval 27">
            <a:extLst>
              <a:ext uri="{FF2B5EF4-FFF2-40B4-BE49-F238E27FC236}">
                <a16:creationId xmlns:a16="http://schemas.microsoft.com/office/drawing/2014/main" id="{5B8E6705-F384-4C39-07A9-7950BB42CDB6}"/>
              </a:ext>
            </a:extLst>
          </p:cNvPr>
          <p:cNvSpPr>
            <a:spLocks noChangeArrowheads="1"/>
          </p:cNvSpPr>
          <p:nvPr/>
        </p:nvSpPr>
        <p:spPr bwMode="auto">
          <a:xfrm>
            <a:off x="6096000" y="44958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91" name="Oval 28">
            <a:extLst>
              <a:ext uri="{FF2B5EF4-FFF2-40B4-BE49-F238E27FC236}">
                <a16:creationId xmlns:a16="http://schemas.microsoft.com/office/drawing/2014/main" id="{C730B660-E4EE-493B-1A2D-9DE83D6A3D76}"/>
              </a:ext>
            </a:extLst>
          </p:cNvPr>
          <p:cNvSpPr>
            <a:spLocks noChangeArrowheads="1"/>
          </p:cNvSpPr>
          <p:nvPr/>
        </p:nvSpPr>
        <p:spPr bwMode="auto">
          <a:xfrm>
            <a:off x="6096000" y="2362200"/>
            <a:ext cx="76200" cy="76200"/>
          </a:xfrm>
          <a:prstGeom prst="ellipse">
            <a:avLst/>
          </a:prstGeom>
          <a:solidFill>
            <a:srgbClr val="0000FF"/>
          </a:solidFill>
          <a:ln w="9525">
            <a:solidFill>
              <a:srgbClr val="0000FF"/>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92" name="Oval 29">
            <a:extLst>
              <a:ext uri="{FF2B5EF4-FFF2-40B4-BE49-F238E27FC236}">
                <a16:creationId xmlns:a16="http://schemas.microsoft.com/office/drawing/2014/main" id="{CA914B8E-9AB5-249F-FFE4-25C46AD9F87B}"/>
              </a:ext>
            </a:extLst>
          </p:cNvPr>
          <p:cNvSpPr>
            <a:spLocks noChangeArrowheads="1"/>
          </p:cNvSpPr>
          <p:nvPr/>
        </p:nvSpPr>
        <p:spPr bwMode="auto">
          <a:xfrm>
            <a:off x="3657600" y="3200400"/>
            <a:ext cx="533400" cy="2819400"/>
          </a:xfrm>
          <a:prstGeom prst="ellipse">
            <a:avLst/>
          </a:prstGeom>
          <a:noFill/>
          <a:ln w="952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93" name="Text Box 30">
            <a:extLst>
              <a:ext uri="{FF2B5EF4-FFF2-40B4-BE49-F238E27FC236}">
                <a16:creationId xmlns:a16="http://schemas.microsoft.com/office/drawing/2014/main" id="{BA9AEA64-C89B-79C9-595E-AEEDEFDF6A73}"/>
              </a:ext>
            </a:extLst>
          </p:cNvPr>
          <p:cNvSpPr txBox="1">
            <a:spLocks noChangeArrowheads="1"/>
          </p:cNvSpPr>
          <p:nvPr/>
        </p:nvSpPr>
        <p:spPr bwMode="auto">
          <a:xfrm>
            <a:off x="74613" y="5943600"/>
            <a:ext cx="54879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00FF"/>
                </a:solidFill>
                <a:latin typeface="Tahoma" panose="020B0604030504040204" pitchFamily="34" charset="0"/>
                <a:ea typeface="新細明體" panose="02020500000000000000" pitchFamily="18" charset="-120"/>
              </a:rPr>
              <a:t>Same square footage, but different price points</a:t>
            </a:r>
          </a:p>
          <a:p>
            <a:r>
              <a:rPr lang="en-US" altLang="zh-TW" sz="1800">
                <a:solidFill>
                  <a:srgbClr val="0000FF"/>
                </a:solidFill>
                <a:latin typeface="Tahoma" panose="020B0604030504040204" pitchFamily="34" charset="0"/>
                <a:ea typeface="新細明體" panose="02020500000000000000" pitchFamily="18" charset="-120"/>
              </a:rPr>
              <a:t>(e.g. décor options, cabinet upgrades, lot location…)</a:t>
            </a:r>
          </a:p>
        </p:txBody>
      </p:sp>
      <p:sp>
        <p:nvSpPr>
          <p:cNvPr id="11294" name="Text Box 31">
            <a:extLst>
              <a:ext uri="{FF2B5EF4-FFF2-40B4-BE49-F238E27FC236}">
                <a16:creationId xmlns:a16="http://schemas.microsoft.com/office/drawing/2014/main" id="{FF4E1482-C6C0-5673-CFD0-8F08924056D7}"/>
              </a:ext>
            </a:extLst>
          </p:cNvPr>
          <p:cNvSpPr txBox="1">
            <a:spLocks noChangeArrowheads="1"/>
          </p:cNvSpPr>
          <p:nvPr/>
        </p:nvSpPr>
        <p:spPr bwMode="auto">
          <a:xfrm>
            <a:off x="3962400" y="2133600"/>
            <a:ext cx="188753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8000"/>
                </a:solidFill>
                <a:latin typeface="Tahoma" panose="020B0604030504040204" pitchFamily="34" charset="0"/>
                <a:ea typeface="新細明體" panose="02020500000000000000" pitchFamily="18" charset="-120"/>
              </a:rPr>
              <a:t>Lower vs. Higher</a:t>
            </a:r>
          </a:p>
          <a:p>
            <a:r>
              <a:rPr lang="en-US" altLang="zh-TW" sz="1800">
                <a:solidFill>
                  <a:srgbClr val="008000"/>
                </a:solidFill>
                <a:latin typeface="Tahoma" panose="020B0604030504040204" pitchFamily="34" charset="0"/>
                <a:ea typeface="新細明體" panose="02020500000000000000" pitchFamily="18" charset="-120"/>
              </a:rPr>
              <a:t>Variability</a:t>
            </a:r>
          </a:p>
        </p:txBody>
      </p:sp>
      <p:sp>
        <p:nvSpPr>
          <p:cNvPr id="11295" name="Freeform 32">
            <a:extLst>
              <a:ext uri="{FF2B5EF4-FFF2-40B4-BE49-F238E27FC236}">
                <a16:creationId xmlns:a16="http://schemas.microsoft.com/office/drawing/2014/main" id="{8CD865BC-6E53-66B5-5210-6DDBA0993C8D}"/>
              </a:ext>
            </a:extLst>
          </p:cNvPr>
          <p:cNvSpPr>
            <a:spLocks/>
          </p:cNvSpPr>
          <p:nvPr/>
        </p:nvSpPr>
        <p:spPr bwMode="auto">
          <a:xfrm>
            <a:off x="4038600" y="2514600"/>
            <a:ext cx="762000" cy="1219200"/>
          </a:xfrm>
          <a:custGeom>
            <a:avLst/>
            <a:gdLst>
              <a:gd name="T0" fmla="*/ 2147483647 w 480"/>
              <a:gd name="T1" fmla="*/ 0 h 768"/>
              <a:gd name="T2" fmla="*/ 2147483647 w 480"/>
              <a:gd name="T3" fmla="*/ 2147483647 h 768"/>
              <a:gd name="T4" fmla="*/ 2147483647 w 480"/>
              <a:gd name="T5" fmla="*/ 2147483647 h 768"/>
              <a:gd name="T6" fmla="*/ 0 60000 65536"/>
              <a:gd name="T7" fmla="*/ 0 60000 65536"/>
              <a:gd name="T8" fmla="*/ 0 60000 65536"/>
              <a:gd name="T9" fmla="*/ 0 w 480"/>
              <a:gd name="T10" fmla="*/ 0 h 768"/>
              <a:gd name="T11" fmla="*/ 480 w 480"/>
              <a:gd name="T12" fmla="*/ 768 h 768"/>
            </a:gdLst>
            <a:ahLst/>
            <a:cxnLst>
              <a:cxn ang="T6">
                <a:pos x="T0" y="T1"/>
              </a:cxn>
              <a:cxn ang="T7">
                <a:pos x="T2" y="T3"/>
              </a:cxn>
              <a:cxn ang="T8">
                <a:pos x="T4" y="T5"/>
              </a:cxn>
            </a:cxnLst>
            <a:rect l="T9" t="T10" r="T11" b="T12"/>
            <a:pathLst>
              <a:path w="480" h="768">
                <a:moveTo>
                  <a:pt x="192" y="0"/>
                </a:moveTo>
                <a:cubicBezTo>
                  <a:pt x="96" y="104"/>
                  <a:pt x="0" y="208"/>
                  <a:pt x="48" y="336"/>
                </a:cubicBezTo>
                <a:cubicBezTo>
                  <a:pt x="96" y="464"/>
                  <a:pt x="288" y="616"/>
                  <a:pt x="480" y="768"/>
                </a:cubicBezTo>
              </a:path>
            </a:pathLst>
          </a:custGeom>
          <a:noFill/>
          <a:ln w="9525">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
        <p:nvSpPr>
          <p:cNvPr id="11296" name="Freeform 35">
            <a:extLst>
              <a:ext uri="{FF2B5EF4-FFF2-40B4-BE49-F238E27FC236}">
                <a16:creationId xmlns:a16="http://schemas.microsoft.com/office/drawing/2014/main" id="{46C7D98D-88E4-B0C2-BB16-EC92AB4DF0E1}"/>
              </a:ext>
            </a:extLst>
          </p:cNvPr>
          <p:cNvSpPr>
            <a:spLocks/>
          </p:cNvSpPr>
          <p:nvPr/>
        </p:nvSpPr>
        <p:spPr bwMode="auto">
          <a:xfrm>
            <a:off x="5257800" y="2514600"/>
            <a:ext cx="762000" cy="1219200"/>
          </a:xfrm>
          <a:custGeom>
            <a:avLst/>
            <a:gdLst>
              <a:gd name="T0" fmla="*/ 2147483647 w 480"/>
              <a:gd name="T1" fmla="*/ 0 h 768"/>
              <a:gd name="T2" fmla="*/ 2147483647 w 480"/>
              <a:gd name="T3" fmla="*/ 2147483647 h 768"/>
              <a:gd name="T4" fmla="*/ 2147483647 w 480"/>
              <a:gd name="T5" fmla="*/ 2147483647 h 768"/>
              <a:gd name="T6" fmla="*/ 0 60000 65536"/>
              <a:gd name="T7" fmla="*/ 0 60000 65536"/>
              <a:gd name="T8" fmla="*/ 0 60000 65536"/>
              <a:gd name="T9" fmla="*/ 0 w 480"/>
              <a:gd name="T10" fmla="*/ 0 h 768"/>
              <a:gd name="T11" fmla="*/ 480 w 480"/>
              <a:gd name="T12" fmla="*/ 768 h 768"/>
            </a:gdLst>
            <a:ahLst/>
            <a:cxnLst>
              <a:cxn ang="T6">
                <a:pos x="T0" y="T1"/>
              </a:cxn>
              <a:cxn ang="T7">
                <a:pos x="T2" y="T3"/>
              </a:cxn>
              <a:cxn ang="T8">
                <a:pos x="T4" y="T5"/>
              </a:cxn>
            </a:cxnLst>
            <a:rect l="T9" t="T10" r="T11" b="T12"/>
            <a:pathLst>
              <a:path w="480" h="768">
                <a:moveTo>
                  <a:pt x="192" y="0"/>
                </a:moveTo>
                <a:cubicBezTo>
                  <a:pt x="96" y="104"/>
                  <a:pt x="0" y="208"/>
                  <a:pt x="48" y="336"/>
                </a:cubicBezTo>
                <a:cubicBezTo>
                  <a:pt x="96" y="464"/>
                  <a:pt x="288" y="616"/>
                  <a:pt x="480" y="768"/>
                </a:cubicBezTo>
              </a:path>
            </a:pathLst>
          </a:custGeom>
          <a:noFill/>
          <a:ln w="9525">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
        <p:nvSpPr>
          <p:cNvPr id="11297" name="Oval 36">
            <a:extLst>
              <a:ext uri="{FF2B5EF4-FFF2-40B4-BE49-F238E27FC236}">
                <a16:creationId xmlns:a16="http://schemas.microsoft.com/office/drawing/2014/main" id="{F9731C63-0D70-F1BA-F303-9C46D7DA9D18}"/>
              </a:ext>
            </a:extLst>
          </p:cNvPr>
          <p:cNvSpPr>
            <a:spLocks noChangeArrowheads="1"/>
          </p:cNvSpPr>
          <p:nvPr/>
        </p:nvSpPr>
        <p:spPr bwMode="auto">
          <a:xfrm>
            <a:off x="4724400" y="3200400"/>
            <a:ext cx="533400" cy="1295400"/>
          </a:xfrm>
          <a:prstGeom prst="ellipse">
            <a:avLst/>
          </a:pr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98" name="Oval 37">
            <a:extLst>
              <a:ext uri="{FF2B5EF4-FFF2-40B4-BE49-F238E27FC236}">
                <a16:creationId xmlns:a16="http://schemas.microsoft.com/office/drawing/2014/main" id="{0AF02C4E-5920-221D-19EE-24A9C7C19267}"/>
              </a:ext>
            </a:extLst>
          </p:cNvPr>
          <p:cNvSpPr>
            <a:spLocks noChangeArrowheads="1"/>
          </p:cNvSpPr>
          <p:nvPr/>
        </p:nvSpPr>
        <p:spPr bwMode="auto">
          <a:xfrm>
            <a:off x="5867400" y="2209800"/>
            <a:ext cx="533400" cy="2895600"/>
          </a:xfrm>
          <a:prstGeom prst="ellipse">
            <a:avLst/>
          </a:prstGeom>
          <a:noFill/>
          <a:ln w="952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1299" name="Text Box 38">
            <a:extLst>
              <a:ext uri="{FF2B5EF4-FFF2-40B4-BE49-F238E27FC236}">
                <a16:creationId xmlns:a16="http://schemas.microsoft.com/office/drawing/2014/main" id="{454723DD-1D68-45A5-CEC8-F86A1CBE5215}"/>
              </a:ext>
            </a:extLst>
          </p:cNvPr>
          <p:cNvSpPr txBox="1">
            <a:spLocks noChangeArrowheads="1"/>
          </p:cNvSpPr>
          <p:nvPr/>
        </p:nvSpPr>
        <p:spPr bwMode="auto">
          <a:xfrm>
            <a:off x="3767138" y="5664200"/>
            <a:ext cx="322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b="1">
                <a:solidFill>
                  <a:srgbClr val="0000FF"/>
                </a:solidFill>
                <a:latin typeface="Tahoma" panose="020B0604030504040204" pitchFamily="34" charset="0"/>
                <a:ea typeface="新細明體" panose="02020500000000000000" pitchFamily="18" charset="-120"/>
              </a:rPr>
              <a:t>x</a:t>
            </a:r>
          </a:p>
        </p:txBody>
      </p:sp>
      <p:sp>
        <p:nvSpPr>
          <p:cNvPr id="11300" name="Text Box 39">
            <a:extLst>
              <a:ext uri="{FF2B5EF4-FFF2-40B4-BE49-F238E27FC236}">
                <a16:creationId xmlns:a16="http://schemas.microsoft.com/office/drawing/2014/main" id="{D5D3849A-1742-0ED6-6BE4-3676BFB77283}"/>
              </a:ext>
            </a:extLst>
          </p:cNvPr>
          <p:cNvSpPr txBox="1">
            <a:spLocks noChangeArrowheads="1"/>
          </p:cNvSpPr>
          <p:nvPr/>
        </p:nvSpPr>
        <p:spPr bwMode="auto">
          <a:xfrm>
            <a:off x="4419600" y="5087938"/>
            <a:ext cx="4451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2000">
                <a:latin typeface="Tahoma" panose="020B0604030504040204" pitchFamily="34" charset="0"/>
                <a:ea typeface="新細明體" panose="02020500000000000000" pitchFamily="18" charset="-120"/>
              </a:rPr>
              <a:t>House Price = 100,000 + 100(Size) +</a:t>
            </a:r>
          </a:p>
        </p:txBody>
      </p:sp>
      <p:pic>
        <p:nvPicPr>
          <p:cNvPr id="11301" name="Picture 40">
            <a:extLst>
              <a:ext uri="{FF2B5EF4-FFF2-40B4-BE49-F238E27FC236}">
                <a16:creationId xmlns:a16="http://schemas.microsoft.com/office/drawing/2014/main" id="{DD18D703-4A87-031D-482A-F51FAD88D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375" y="5129213"/>
            <a:ext cx="241300" cy="317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6A0051-AA15-51A2-A931-296CD7256445}"/>
              </a:ext>
            </a:extLst>
          </p:cNvPr>
          <p:cNvSpPr txBox="1"/>
          <p:nvPr/>
        </p:nvSpPr>
        <p:spPr>
          <a:xfrm>
            <a:off x="8190487" y="5529263"/>
            <a:ext cx="1056700" cy="369332"/>
          </a:xfrm>
          <a:prstGeom prst="rect">
            <a:avLst/>
          </a:prstGeom>
          <a:noFill/>
        </p:spPr>
        <p:txBody>
          <a:bodyPr wrap="none" rtlCol="0">
            <a:spAutoFit/>
          </a:bodyPr>
          <a:lstStyle/>
          <a:p>
            <a:r>
              <a:rPr lang="en-TW" sz="1800" dirty="0"/>
              <a:t>“epsilon”</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AE5048B-8500-035D-F81C-F00B7B1BD062}"/>
              </a:ext>
            </a:extLst>
          </p:cNvPr>
          <p:cNvSpPr>
            <a:spLocks noGrp="1" noChangeArrowheads="1"/>
          </p:cNvSpPr>
          <p:nvPr>
            <p:ph type="title"/>
          </p:nvPr>
        </p:nvSpPr>
        <p:spPr>
          <a:xfrm>
            <a:off x="244475" y="76200"/>
            <a:ext cx="8229600" cy="636588"/>
          </a:xfrm>
          <a:solidFill>
            <a:srgbClr val="C0C0C0">
              <a:alpha val="39999"/>
            </a:srgbClr>
          </a:solidFill>
        </p:spPr>
        <p:txBody>
          <a:bodyPr/>
          <a:lstStyle/>
          <a:p>
            <a:pPr eaLnBrk="1" hangingPunct="1"/>
            <a:r>
              <a:rPr lang="en-US" altLang="zh-TW">
                <a:ea typeface="新細明體" panose="02020500000000000000" pitchFamily="18" charset="-120"/>
              </a:rPr>
              <a:t>What we have learned so far</a:t>
            </a:r>
          </a:p>
        </p:txBody>
      </p:sp>
      <p:sp>
        <p:nvSpPr>
          <p:cNvPr id="4099" name="Rectangle 3">
            <a:extLst>
              <a:ext uri="{FF2B5EF4-FFF2-40B4-BE49-F238E27FC236}">
                <a16:creationId xmlns:a16="http://schemas.microsoft.com/office/drawing/2014/main" id="{9DD3FBF5-704C-3377-79BE-A10758F546FD}"/>
              </a:ext>
            </a:extLst>
          </p:cNvPr>
          <p:cNvSpPr>
            <a:spLocks noChangeArrowheads="1"/>
          </p:cNvSpPr>
          <p:nvPr/>
        </p:nvSpPr>
        <p:spPr bwMode="auto">
          <a:xfrm>
            <a:off x="1922463" y="1239838"/>
            <a:ext cx="5761037" cy="466725"/>
          </a:xfrm>
          <a:prstGeom prst="rect">
            <a:avLst/>
          </a:prstGeom>
          <a:solidFill>
            <a:schemeClr val="accent1"/>
          </a:solidFill>
          <a:ln w="9525" algn="ctr">
            <a:solidFill>
              <a:schemeClr val="tx1"/>
            </a:solidFill>
            <a:miter lim="800000"/>
            <a:headEnd/>
            <a:tailEnd/>
          </a:ln>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Business Statistics</a:t>
            </a:r>
          </a:p>
        </p:txBody>
      </p:sp>
      <p:sp>
        <p:nvSpPr>
          <p:cNvPr id="4100" name="Line 4">
            <a:extLst>
              <a:ext uri="{FF2B5EF4-FFF2-40B4-BE49-F238E27FC236}">
                <a16:creationId xmlns:a16="http://schemas.microsoft.com/office/drawing/2014/main" id="{71795AB4-489F-0557-0C40-95363BA885B0}"/>
              </a:ext>
            </a:extLst>
          </p:cNvPr>
          <p:cNvSpPr>
            <a:spLocks noChangeShapeType="1"/>
          </p:cNvSpPr>
          <p:nvPr/>
        </p:nvSpPr>
        <p:spPr bwMode="auto">
          <a:xfrm flipV="1">
            <a:off x="4572000" y="1704975"/>
            <a:ext cx="0" cy="1190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TW"/>
          </a:p>
        </p:txBody>
      </p:sp>
      <p:sp>
        <p:nvSpPr>
          <p:cNvPr id="4101" name="Freeform 5">
            <a:extLst>
              <a:ext uri="{FF2B5EF4-FFF2-40B4-BE49-F238E27FC236}">
                <a16:creationId xmlns:a16="http://schemas.microsoft.com/office/drawing/2014/main" id="{F7B59C1C-3348-8782-9C69-4E7796E7BA3A}"/>
              </a:ext>
            </a:extLst>
          </p:cNvPr>
          <p:cNvSpPr>
            <a:spLocks/>
          </p:cNvSpPr>
          <p:nvPr/>
        </p:nvSpPr>
        <p:spPr bwMode="auto">
          <a:xfrm>
            <a:off x="1295400" y="2205038"/>
            <a:ext cx="6553200" cy="690562"/>
          </a:xfrm>
          <a:custGeom>
            <a:avLst/>
            <a:gdLst>
              <a:gd name="T0" fmla="*/ 0 w 4724"/>
              <a:gd name="T1" fmla="*/ 0 h 320"/>
              <a:gd name="T2" fmla="*/ 2147483647 w 4724"/>
              <a:gd name="T3" fmla="*/ 0 h 320"/>
              <a:gd name="T4" fmla="*/ 2147483647 w 4724"/>
              <a:gd name="T5" fmla="*/ 2147483647 h 320"/>
              <a:gd name="T6" fmla="*/ 0 60000 65536"/>
              <a:gd name="T7" fmla="*/ 0 60000 65536"/>
              <a:gd name="T8" fmla="*/ 0 60000 65536"/>
              <a:gd name="T9" fmla="*/ 0 w 4724"/>
              <a:gd name="T10" fmla="*/ 0 h 320"/>
              <a:gd name="T11" fmla="*/ 4724 w 4724"/>
              <a:gd name="T12" fmla="*/ 320 h 320"/>
            </a:gdLst>
            <a:ahLst/>
            <a:cxnLst>
              <a:cxn ang="T6">
                <a:pos x="T0" y="T1"/>
              </a:cxn>
              <a:cxn ang="T7">
                <a:pos x="T2" y="T3"/>
              </a:cxn>
              <a:cxn ang="T8">
                <a:pos x="T4" y="T5"/>
              </a:cxn>
            </a:cxnLst>
            <a:rect l="T9" t="T10" r="T11" b="T12"/>
            <a:pathLst>
              <a:path w="4724" h="320">
                <a:moveTo>
                  <a:pt x="0" y="0"/>
                </a:moveTo>
                <a:lnTo>
                  <a:pt x="4724" y="0"/>
                </a:lnTo>
                <a:lnTo>
                  <a:pt x="4724" y="32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TW"/>
          </a:p>
        </p:txBody>
      </p:sp>
      <p:sp>
        <p:nvSpPr>
          <p:cNvPr id="4102" name="Line 6">
            <a:extLst>
              <a:ext uri="{FF2B5EF4-FFF2-40B4-BE49-F238E27FC236}">
                <a16:creationId xmlns:a16="http://schemas.microsoft.com/office/drawing/2014/main" id="{2111006B-0FF5-E501-16D6-0B45B136E4D9}"/>
              </a:ext>
            </a:extLst>
          </p:cNvPr>
          <p:cNvSpPr>
            <a:spLocks noChangeShapeType="1"/>
          </p:cNvSpPr>
          <p:nvPr/>
        </p:nvSpPr>
        <p:spPr bwMode="auto">
          <a:xfrm>
            <a:off x="1295400" y="2205038"/>
            <a:ext cx="0" cy="614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TW"/>
          </a:p>
        </p:txBody>
      </p:sp>
      <p:sp>
        <p:nvSpPr>
          <p:cNvPr id="4103" name="Rectangle 7">
            <a:extLst>
              <a:ext uri="{FF2B5EF4-FFF2-40B4-BE49-F238E27FC236}">
                <a16:creationId xmlns:a16="http://schemas.microsoft.com/office/drawing/2014/main" id="{65326DEA-29C0-A191-4D6D-6B61E3008433}"/>
              </a:ext>
            </a:extLst>
          </p:cNvPr>
          <p:cNvSpPr>
            <a:spLocks noChangeArrowheads="1"/>
          </p:cNvSpPr>
          <p:nvPr/>
        </p:nvSpPr>
        <p:spPr bwMode="auto">
          <a:xfrm>
            <a:off x="244475" y="2946400"/>
            <a:ext cx="2422525" cy="1930400"/>
          </a:xfrm>
          <a:prstGeom prst="rect">
            <a:avLst/>
          </a:prstGeom>
          <a:solidFill>
            <a:srgbClr val="C0C0C0">
              <a:alpha val="43137"/>
            </a:srgbClr>
          </a:solidFill>
          <a:ln w="9525" algn="ctr">
            <a:solidFill>
              <a:schemeClr val="tx1"/>
            </a:solidFill>
            <a:miter lim="800000"/>
            <a:headEnd/>
            <a:tailEnd/>
          </a:ln>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2000" b="1">
                <a:ea typeface="新細明體" panose="02020500000000000000" pitchFamily="18" charset="-120"/>
              </a:rPr>
              <a:t>Probability</a:t>
            </a:r>
          </a:p>
          <a:p>
            <a:endParaRPr lang="en-US" altLang="zh-TW" sz="2000" b="1">
              <a:ea typeface="新細明體" panose="02020500000000000000" pitchFamily="18" charset="-120"/>
            </a:endParaRPr>
          </a:p>
          <a:p>
            <a:r>
              <a:rPr lang="en-US" altLang="zh-TW" sz="2000" b="1">
                <a:ea typeface="新細明體" panose="02020500000000000000" pitchFamily="18" charset="-120"/>
              </a:rPr>
              <a:t>Tools for expressing uncertainty</a:t>
            </a:r>
          </a:p>
          <a:p>
            <a:endParaRPr lang="en-US" altLang="zh-TW" sz="2000" b="1">
              <a:ea typeface="新細明體" panose="02020500000000000000" pitchFamily="18" charset="-120"/>
            </a:endParaRPr>
          </a:p>
          <a:p>
            <a:endParaRPr lang="en-US" altLang="zh-TW" sz="2000" b="1">
              <a:ea typeface="新細明體" panose="02020500000000000000" pitchFamily="18" charset="-120"/>
            </a:endParaRPr>
          </a:p>
        </p:txBody>
      </p:sp>
      <p:sp>
        <p:nvSpPr>
          <p:cNvPr id="4104" name="Rectangle 8">
            <a:extLst>
              <a:ext uri="{FF2B5EF4-FFF2-40B4-BE49-F238E27FC236}">
                <a16:creationId xmlns:a16="http://schemas.microsoft.com/office/drawing/2014/main" id="{5762E063-7815-F462-4CE8-AA4ED16FDCEF}"/>
              </a:ext>
            </a:extLst>
          </p:cNvPr>
          <p:cNvSpPr>
            <a:spLocks noChangeArrowheads="1"/>
          </p:cNvSpPr>
          <p:nvPr/>
        </p:nvSpPr>
        <p:spPr bwMode="auto">
          <a:xfrm>
            <a:off x="3276600" y="2946400"/>
            <a:ext cx="2574925" cy="1930400"/>
          </a:xfrm>
          <a:prstGeom prst="rect">
            <a:avLst/>
          </a:prstGeom>
          <a:solidFill>
            <a:srgbClr val="C0C0C0">
              <a:alpha val="43137"/>
            </a:srgbClr>
          </a:solidFill>
          <a:ln w="9525" algn="ctr">
            <a:solidFill>
              <a:schemeClr val="tx1"/>
            </a:solidFill>
            <a:miter lim="800000"/>
            <a:headEnd/>
            <a:tailEnd/>
          </a:ln>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2000" b="1">
                <a:ea typeface="新細明體" panose="02020500000000000000" pitchFamily="18" charset="-120"/>
              </a:rPr>
              <a:t>Statistical Inference</a:t>
            </a:r>
          </a:p>
          <a:p>
            <a:endParaRPr lang="en-US" altLang="zh-TW" sz="2000" b="1">
              <a:ea typeface="新細明體" panose="02020500000000000000" pitchFamily="18" charset="-120"/>
            </a:endParaRPr>
          </a:p>
          <a:p>
            <a:r>
              <a:rPr lang="en-US" altLang="zh-TW" sz="2000" b="1">
                <a:ea typeface="新細明體" panose="02020500000000000000" pitchFamily="18" charset="-120"/>
              </a:rPr>
              <a:t>Inferring population characteristics from a sample</a:t>
            </a:r>
          </a:p>
          <a:p>
            <a:endParaRPr lang="en-US" altLang="zh-TW" sz="2000" b="1">
              <a:ea typeface="新細明體" panose="02020500000000000000" pitchFamily="18" charset="-120"/>
            </a:endParaRPr>
          </a:p>
        </p:txBody>
      </p:sp>
      <p:sp>
        <p:nvSpPr>
          <p:cNvPr id="4105" name="Rectangle 9">
            <a:extLst>
              <a:ext uri="{FF2B5EF4-FFF2-40B4-BE49-F238E27FC236}">
                <a16:creationId xmlns:a16="http://schemas.microsoft.com/office/drawing/2014/main" id="{6163ED4B-953B-B093-E952-2F8FA1CB5D48}"/>
              </a:ext>
            </a:extLst>
          </p:cNvPr>
          <p:cNvSpPr>
            <a:spLocks noChangeArrowheads="1"/>
          </p:cNvSpPr>
          <p:nvPr/>
        </p:nvSpPr>
        <p:spPr bwMode="auto">
          <a:xfrm>
            <a:off x="6324600" y="2946400"/>
            <a:ext cx="2667000" cy="1930400"/>
          </a:xfrm>
          <a:prstGeom prst="rect">
            <a:avLst/>
          </a:prstGeom>
          <a:solidFill>
            <a:srgbClr val="00FFFF">
              <a:alpha val="43137"/>
            </a:srgbClr>
          </a:solidFill>
          <a:ln w="9525" algn="ctr">
            <a:solidFill>
              <a:schemeClr val="tx1"/>
            </a:solidFill>
            <a:miter lim="800000"/>
            <a:headEnd/>
            <a:tailEnd/>
          </a:ln>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2000" b="1">
                <a:ea typeface="新細明體" panose="02020500000000000000" pitchFamily="18" charset="-120"/>
              </a:rPr>
              <a:t>Statistical Modeling</a:t>
            </a:r>
          </a:p>
          <a:p>
            <a:endParaRPr lang="en-US" altLang="zh-TW" sz="2000" b="1">
              <a:ea typeface="新細明體" panose="02020500000000000000" pitchFamily="18" charset="-120"/>
            </a:endParaRPr>
          </a:p>
          <a:p>
            <a:r>
              <a:rPr lang="en-US" altLang="zh-TW" sz="2000" b="1">
                <a:ea typeface="新細明體" panose="02020500000000000000" pitchFamily="18" charset="-120"/>
              </a:rPr>
              <a:t>Tools for identifying statistical relationships </a:t>
            </a:r>
          </a:p>
          <a:p>
            <a:endParaRPr lang="en-US" altLang="zh-TW" sz="2000" b="1">
              <a:ea typeface="新細明體" panose="02020500000000000000" pitchFamily="18" charset="-120"/>
            </a:endParaRPr>
          </a:p>
          <a:p>
            <a:endParaRPr lang="en-US" altLang="zh-TW" sz="2000" b="1">
              <a:ea typeface="新細明體" panose="02020500000000000000" pitchFamily="18" charset="-120"/>
            </a:endParaRPr>
          </a:p>
        </p:txBody>
      </p:sp>
      <p:sp>
        <p:nvSpPr>
          <p:cNvPr id="4106" name="TextBox 1">
            <a:extLst>
              <a:ext uri="{FF2B5EF4-FFF2-40B4-BE49-F238E27FC236}">
                <a16:creationId xmlns:a16="http://schemas.microsoft.com/office/drawing/2014/main" id="{B4F12975-FA11-AC8F-8864-E1A6C55CC25C}"/>
              </a:ext>
            </a:extLst>
          </p:cNvPr>
          <p:cNvSpPr txBox="1">
            <a:spLocks noChangeArrowheads="1"/>
          </p:cNvSpPr>
          <p:nvPr/>
        </p:nvSpPr>
        <p:spPr bwMode="auto">
          <a:xfrm>
            <a:off x="617538" y="5829300"/>
            <a:ext cx="1652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latin typeface="Calibri" panose="020F0502020204030204" pitchFamily="34" charset="0"/>
                <a:ea typeface="新細明體" panose="02020500000000000000" pitchFamily="18" charset="-120"/>
                <a:cs typeface="Calibri" panose="020F0502020204030204" pitchFamily="34" charset="0"/>
              </a:rPr>
              <a:t>Uncertainty</a:t>
            </a:r>
          </a:p>
        </p:txBody>
      </p:sp>
      <p:sp>
        <p:nvSpPr>
          <p:cNvPr id="4107" name="TextBox 12">
            <a:extLst>
              <a:ext uri="{FF2B5EF4-FFF2-40B4-BE49-F238E27FC236}">
                <a16:creationId xmlns:a16="http://schemas.microsoft.com/office/drawing/2014/main" id="{A466A2F4-498B-23F0-655A-34A19448F6EE}"/>
              </a:ext>
            </a:extLst>
          </p:cNvPr>
          <p:cNvSpPr txBox="1">
            <a:spLocks noChangeArrowheads="1"/>
          </p:cNvSpPr>
          <p:nvPr/>
        </p:nvSpPr>
        <p:spPr bwMode="auto">
          <a:xfrm>
            <a:off x="3754438" y="5770563"/>
            <a:ext cx="14811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latin typeface="Calibri" panose="020F0502020204030204" pitchFamily="34" charset="0"/>
                <a:ea typeface="新細明體" panose="02020500000000000000" pitchFamily="18" charset="-120"/>
                <a:cs typeface="Calibri" panose="020F0502020204030204" pitchFamily="34" charset="0"/>
              </a:rPr>
              <a:t>Small data</a:t>
            </a:r>
          </a:p>
        </p:txBody>
      </p:sp>
      <p:sp>
        <p:nvSpPr>
          <p:cNvPr id="4108" name="TextBox 13">
            <a:extLst>
              <a:ext uri="{FF2B5EF4-FFF2-40B4-BE49-F238E27FC236}">
                <a16:creationId xmlns:a16="http://schemas.microsoft.com/office/drawing/2014/main" id="{EE2A1466-8F1F-67D6-B3A3-DEE40EDF5DDC}"/>
              </a:ext>
            </a:extLst>
          </p:cNvPr>
          <p:cNvSpPr txBox="1">
            <a:spLocks noChangeArrowheads="1"/>
          </p:cNvSpPr>
          <p:nvPr/>
        </p:nvSpPr>
        <p:spPr bwMode="auto">
          <a:xfrm>
            <a:off x="6816725" y="5505450"/>
            <a:ext cx="1733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3600">
                <a:latin typeface="Calibri" panose="020F0502020204030204" pitchFamily="34" charset="0"/>
                <a:ea typeface="新細明體" panose="02020500000000000000" pitchFamily="18" charset="-120"/>
                <a:cs typeface="Calibri" panose="020F0502020204030204" pitchFamily="34" charset="0"/>
              </a:rPr>
              <a:t>Big Data</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E657FC19-7B35-E4C2-C605-5FB0C6F11E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016A1B15-13D8-7043-967C-90E97523E572}" type="slidenum">
              <a:rPr lang="en-US" altLang="zh-TW" sz="1200">
                <a:latin typeface="Tahoma" panose="020B0604030504040204" pitchFamily="34" charset="0"/>
              </a:rPr>
              <a:pPr/>
              <a:t>20</a:t>
            </a:fld>
            <a:endParaRPr lang="en-US" altLang="zh-TW" sz="1200">
              <a:latin typeface="Tahoma" panose="020B0604030504040204" pitchFamily="34" charset="0"/>
            </a:endParaRPr>
          </a:p>
        </p:txBody>
      </p:sp>
      <p:sp>
        <p:nvSpPr>
          <p:cNvPr id="12291" name="Rectangle 2">
            <a:extLst>
              <a:ext uri="{FF2B5EF4-FFF2-40B4-BE49-F238E27FC236}">
                <a16:creationId xmlns:a16="http://schemas.microsoft.com/office/drawing/2014/main" id="{CC1ABA0C-BD1E-3745-5755-A5EDC0BA59BB}"/>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Random Term…</a:t>
            </a:r>
          </a:p>
        </p:txBody>
      </p:sp>
      <p:sp>
        <p:nvSpPr>
          <p:cNvPr id="12292" name="Rectangle 3">
            <a:extLst>
              <a:ext uri="{FF2B5EF4-FFF2-40B4-BE49-F238E27FC236}">
                <a16:creationId xmlns:a16="http://schemas.microsoft.com/office/drawing/2014/main" id="{024783A3-996A-F434-DB79-87DEACAE4CD5}"/>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We now represent the price of a house as a function of its size in this Probabilistic Model:</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	y = 100,000 + 100x + </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Where      (Greek letter epsilon) is the </a:t>
            </a:r>
            <a:r>
              <a:rPr lang="en-US" altLang="zh-TW" b="1" i="1">
                <a:ea typeface="新細明體" panose="02020500000000000000" pitchFamily="18" charset="-120"/>
              </a:rPr>
              <a:t>random term</a:t>
            </a:r>
            <a:r>
              <a:rPr lang="en-US" altLang="zh-TW">
                <a:ea typeface="新細明體" panose="02020500000000000000" pitchFamily="18" charset="-120"/>
              </a:rPr>
              <a:t> (a.k.a. </a:t>
            </a:r>
            <a:r>
              <a:rPr lang="en-US" altLang="zh-TW" b="1" i="1">
                <a:ea typeface="新細明體" panose="02020500000000000000" pitchFamily="18" charset="-120"/>
              </a:rPr>
              <a:t>error variable</a:t>
            </a:r>
            <a:r>
              <a:rPr lang="en-US" altLang="zh-TW">
                <a:ea typeface="新細明體" panose="02020500000000000000" pitchFamily="18" charset="-120"/>
              </a:rPr>
              <a:t>). It is the difference between the </a:t>
            </a:r>
            <a:r>
              <a:rPr lang="en-US" altLang="zh-TW" b="1" i="1">
                <a:solidFill>
                  <a:srgbClr val="0000FF"/>
                </a:solidFill>
                <a:ea typeface="新細明體" panose="02020500000000000000" pitchFamily="18" charset="-120"/>
              </a:rPr>
              <a:t>actual</a:t>
            </a:r>
            <a:r>
              <a:rPr lang="en-US" altLang="zh-TW">
                <a:ea typeface="新細明體" panose="02020500000000000000" pitchFamily="18" charset="-120"/>
              </a:rPr>
              <a:t> selling price and the </a:t>
            </a:r>
            <a:r>
              <a:rPr lang="en-US" altLang="zh-TW" b="1" i="1">
                <a:solidFill>
                  <a:srgbClr val="FF0000"/>
                </a:solidFill>
                <a:ea typeface="新細明體" panose="02020500000000000000" pitchFamily="18" charset="-120"/>
              </a:rPr>
              <a:t>estimated</a:t>
            </a:r>
            <a:r>
              <a:rPr lang="en-US" altLang="zh-TW">
                <a:ea typeface="新細明體" panose="02020500000000000000" pitchFamily="18" charset="-120"/>
              </a:rPr>
              <a:t> price based on the size of the house. Its value will vary from house sale to house sale, even if the square footage (i.e. </a:t>
            </a:r>
            <a:r>
              <a:rPr lang="en-US" altLang="zh-TW" b="1">
                <a:ea typeface="新細明體" panose="02020500000000000000" pitchFamily="18" charset="-120"/>
              </a:rPr>
              <a:t>x</a:t>
            </a:r>
            <a:r>
              <a:rPr lang="en-US" altLang="zh-TW">
                <a:ea typeface="新細明體" panose="02020500000000000000" pitchFamily="18" charset="-120"/>
              </a:rPr>
              <a:t>) remains the same.</a:t>
            </a:r>
          </a:p>
        </p:txBody>
      </p:sp>
      <p:pic>
        <p:nvPicPr>
          <p:cNvPr id="12293" name="Picture 4">
            <a:extLst>
              <a:ext uri="{FF2B5EF4-FFF2-40B4-BE49-F238E27FC236}">
                <a16:creationId xmlns:a16="http://schemas.microsoft.com/office/drawing/2014/main" id="{8A1AE2C8-A984-7999-8062-71A5C87E2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3100" y="25019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5">
            <a:extLst>
              <a:ext uri="{FF2B5EF4-FFF2-40B4-BE49-F238E27FC236}">
                <a16:creationId xmlns:a16="http://schemas.microsoft.com/office/drawing/2014/main" id="{CA83867E-7415-6456-620D-7DA2F69D8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34798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5A0B-290F-E8F0-B9AE-8B8EE2FEAF89}"/>
              </a:ext>
            </a:extLst>
          </p:cNvPr>
          <p:cNvSpPr>
            <a:spLocks noGrp="1"/>
          </p:cNvSpPr>
          <p:nvPr>
            <p:ph type="title"/>
          </p:nvPr>
        </p:nvSpPr>
        <p:spPr/>
        <p:txBody>
          <a:bodyPr/>
          <a:lstStyle/>
          <a:p>
            <a:r>
              <a:rPr lang="en-TW" dirty="0"/>
              <a:t>Random Term…</a:t>
            </a:r>
          </a:p>
        </p:txBody>
      </p:sp>
      <p:sp>
        <p:nvSpPr>
          <p:cNvPr id="3" name="Content Placeholder 2">
            <a:extLst>
              <a:ext uri="{FF2B5EF4-FFF2-40B4-BE49-F238E27FC236}">
                <a16:creationId xmlns:a16="http://schemas.microsoft.com/office/drawing/2014/main" id="{67AEF23B-439B-0323-77E9-0F476907F86A}"/>
              </a:ext>
            </a:extLst>
          </p:cNvPr>
          <p:cNvSpPr>
            <a:spLocks noGrp="1"/>
          </p:cNvSpPr>
          <p:nvPr>
            <p:ph idx="1"/>
          </p:nvPr>
        </p:nvSpPr>
        <p:spPr/>
        <p:txBody>
          <a:bodyPr/>
          <a:lstStyle/>
          <a:p>
            <a:pPr marL="0" indent="0">
              <a:buNone/>
            </a:pPr>
            <a:r>
              <a:rPr lang="en-US" dirty="0">
                <a:solidFill>
                  <a:srgbClr val="000000"/>
                </a:solidFill>
                <a:effectLst/>
                <a:latin typeface="Times" panose="02020603050405020304"/>
              </a:rPr>
              <a:t>The </a:t>
            </a:r>
            <a:r>
              <a:rPr lang="en-US" b="1" i="1" dirty="0">
                <a:solidFill>
                  <a:srgbClr val="000000"/>
                </a:solidFill>
                <a:effectLst/>
                <a:latin typeface="Times" panose="02020603050405020304"/>
              </a:rPr>
              <a:t>random term</a:t>
            </a:r>
            <a:r>
              <a:rPr lang="en-US" dirty="0">
                <a:solidFill>
                  <a:srgbClr val="000000"/>
                </a:solidFill>
                <a:effectLst/>
                <a:latin typeface="Times" panose="02020603050405020304"/>
              </a:rPr>
              <a:t> might originate from </a:t>
            </a:r>
            <a:r>
              <a:rPr lang="en-US" dirty="0">
                <a:solidFill>
                  <a:srgbClr val="FB0007"/>
                </a:solidFill>
                <a:effectLst/>
                <a:latin typeface="Times" panose="02020603050405020304"/>
              </a:rPr>
              <a:t>randomness</a:t>
            </a:r>
            <a:r>
              <a:rPr lang="en-US" dirty="0">
                <a:solidFill>
                  <a:srgbClr val="000000"/>
                </a:solidFill>
                <a:effectLst/>
                <a:latin typeface="Times" panose="02020603050405020304"/>
              </a:rPr>
              <a:t>.</a:t>
            </a:r>
          </a:p>
          <a:p>
            <a:endParaRPr lang="en-US" dirty="0">
              <a:solidFill>
                <a:srgbClr val="000000"/>
              </a:solidFill>
              <a:effectLst/>
              <a:latin typeface="Times" panose="02020603050405020304"/>
            </a:endParaRPr>
          </a:p>
          <a:p>
            <a:pPr marL="0" indent="0">
              <a:buNone/>
            </a:pPr>
            <a:r>
              <a:rPr lang="en-US" dirty="0">
                <a:solidFill>
                  <a:srgbClr val="000000"/>
                </a:solidFill>
                <a:effectLst/>
                <a:latin typeface="Times" panose="02020603050405020304"/>
              </a:rPr>
              <a:t>However, it is also possible that the random term originates from </a:t>
            </a:r>
            <a:r>
              <a:rPr lang="en-US" dirty="0">
                <a:solidFill>
                  <a:srgbClr val="FB0007"/>
                </a:solidFill>
                <a:effectLst/>
                <a:latin typeface="Times" panose="02020603050405020304"/>
              </a:rPr>
              <a:t>other independent variables</a:t>
            </a:r>
            <a:r>
              <a:rPr lang="en-US" dirty="0">
                <a:solidFill>
                  <a:srgbClr val="000000"/>
                </a:solidFill>
                <a:effectLst/>
                <a:latin typeface="Times" panose="02020603050405020304"/>
              </a:rPr>
              <a:t> we ignored. (e.g. décor options, cabinet upgrades, lot location, time… in the previous example.) In this case, we can use multiple regression.</a:t>
            </a:r>
          </a:p>
          <a:p>
            <a:pPr marL="0" indent="0">
              <a:buNone/>
            </a:pPr>
            <a:endParaRPr lang="en-TW" dirty="0"/>
          </a:p>
        </p:txBody>
      </p:sp>
      <p:sp>
        <p:nvSpPr>
          <p:cNvPr id="4" name="Slide Number Placeholder 3">
            <a:extLst>
              <a:ext uri="{FF2B5EF4-FFF2-40B4-BE49-F238E27FC236}">
                <a16:creationId xmlns:a16="http://schemas.microsoft.com/office/drawing/2014/main" id="{01E2C4E9-E6AF-C525-85AE-EB91C0686FBB}"/>
              </a:ext>
            </a:extLst>
          </p:cNvPr>
          <p:cNvSpPr>
            <a:spLocks noGrp="1"/>
          </p:cNvSpPr>
          <p:nvPr>
            <p:ph type="sldNum" sz="quarter" idx="12"/>
          </p:nvPr>
        </p:nvSpPr>
        <p:spPr/>
        <p:txBody>
          <a:bodyPr/>
          <a:lstStyle/>
          <a:p>
            <a:r>
              <a:rPr lang="en-US" altLang="zh-TW"/>
              <a:t>17.</a:t>
            </a:r>
            <a:fld id="{B216B5FE-59C3-8046-8EF4-8FBA0F90EABB}" type="slidenum">
              <a:rPr lang="en-US" altLang="zh-TW" smtClean="0"/>
              <a:pPr/>
              <a:t>21</a:t>
            </a:fld>
            <a:endParaRPr lang="en-US" altLang="zh-TW"/>
          </a:p>
        </p:txBody>
      </p:sp>
    </p:spTree>
    <p:extLst>
      <p:ext uri="{BB962C8B-B14F-4D97-AF65-F5344CB8AC3E}">
        <p14:creationId xmlns:p14="http://schemas.microsoft.com/office/powerpoint/2010/main" val="2271713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E9BF-ADB2-AE3F-A082-88B1A24D9662}"/>
              </a:ext>
            </a:extLst>
          </p:cNvPr>
          <p:cNvSpPr>
            <a:spLocks noGrp="1"/>
          </p:cNvSpPr>
          <p:nvPr>
            <p:ph type="title"/>
          </p:nvPr>
        </p:nvSpPr>
        <p:spPr/>
        <p:txBody>
          <a:bodyPr/>
          <a:lstStyle/>
          <a:p>
            <a:r>
              <a:rPr lang="en-TW" dirty="0"/>
              <a:t>Correlation Analysis</a:t>
            </a:r>
          </a:p>
        </p:txBody>
      </p:sp>
      <p:sp>
        <p:nvSpPr>
          <p:cNvPr id="3" name="Content Placeholder 2">
            <a:extLst>
              <a:ext uri="{FF2B5EF4-FFF2-40B4-BE49-F238E27FC236}">
                <a16:creationId xmlns:a16="http://schemas.microsoft.com/office/drawing/2014/main" id="{2B0B2FA6-1B47-F308-7BDE-21D1A5C8572C}"/>
              </a:ext>
            </a:extLst>
          </p:cNvPr>
          <p:cNvSpPr>
            <a:spLocks noGrp="1"/>
          </p:cNvSpPr>
          <p:nvPr>
            <p:ph idx="1"/>
          </p:nvPr>
        </p:nvSpPr>
        <p:spPr/>
        <p:txBody>
          <a:bodyPr/>
          <a:lstStyle/>
          <a:p>
            <a:pPr marL="0" indent="0">
              <a:buNone/>
            </a:pPr>
            <a:r>
              <a:rPr lang="en-US" dirty="0">
                <a:solidFill>
                  <a:srgbClr val="000000"/>
                </a:solidFill>
                <a:effectLst/>
                <a:latin typeface="Times" panose="02020603050405020304"/>
              </a:rPr>
              <a:t>This chapter we will study a tool/case which assumes a </a:t>
            </a:r>
            <a:r>
              <a:rPr lang="en-US" dirty="0">
                <a:solidFill>
                  <a:srgbClr val="0000FF"/>
                </a:solidFill>
                <a:effectLst/>
                <a:latin typeface="Times" panose="02020603050405020304"/>
              </a:rPr>
              <a:t>linear</a:t>
            </a:r>
            <a:r>
              <a:rPr lang="en-US" dirty="0">
                <a:solidFill>
                  <a:srgbClr val="000000"/>
                </a:solidFill>
                <a:latin typeface="Times" panose="02020603050405020304"/>
              </a:rPr>
              <a:t> </a:t>
            </a:r>
            <a:r>
              <a:rPr lang="en-US" dirty="0">
                <a:solidFill>
                  <a:srgbClr val="000000"/>
                </a:solidFill>
                <a:effectLst/>
                <a:latin typeface="Times" panose="02020603050405020304"/>
              </a:rPr>
              <a:t>relationship between </a:t>
            </a:r>
            <a:r>
              <a:rPr lang="en-US" b="1" i="1" dirty="0">
                <a:solidFill>
                  <a:srgbClr val="FB0007"/>
                </a:solidFill>
                <a:effectLst/>
                <a:latin typeface="Times" panose="02020603050405020304"/>
              </a:rPr>
              <a:t>two variables</a:t>
            </a:r>
            <a:r>
              <a:rPr lang="en-US" dirty="0">
                <a:solidFill>
                  <a:srgbClr val="000000"/>
                </a:solidFill>
                <a:effectLst/>
                <a:latin typeface="Times" panose="02020603050405020304"/>
              </a:rPr>
              <a:t>, sometimes called </a:t>
            </a:r>
            <a:r>
              <a:rPr lang="en-US" b="1" i="1" dirty="0">
                <a:solidFill>
                  <a:srgbClr val="FB0007"/>
                </a:solidFill>
                <a:effectLst/>
                <a:latin typeface="Times" panose="02020603050405020304"/>
              </a:rPr>
              <a:t>simple</a:t>
            </a:r>
            <a:r>
              <a:rPr lang="en-US" dirty="0">
                <a:solidFill>
                  <a:srgbClr val="000000"/>
                </a:solidFill>
                <a:latin typeface="Times" panose="02020603050405020304"/>
              </a:rPr>
              <a:t> </a:t>
            </a:r>
            <a:r>
              <a:rPr lang="en-US" b="1" i="1" dirty="0">
                <a:solidFill>
                  <a:srgbClr val="0000FF"/>
                </a:solidFill>
                <a:effectLst/>
                <a:latin typeface="Times" panose="02020603050405020304"/>
              </a:rPr>
              <a:t>linear</a:t>
            </a:r>
            <a:r>
              <a:rPr lang="en-US" b="1" i="1" dirty="0">
                <a:solidFill>
                  <a:srgbClr val="000000"/>
                </a:solidFill>
                <a:effectLst/>
                <a:latin typeface="Times" panose="02020603050405020304"/>
              </a:rPr>
              <a:t> regression</a:t>
            </a:r>
            <a:r>
              <a:rPr lang="en-US" dirty="0">
                <a:solidFill>
                  <a:srgbClr val="000000"/>
                </a:solidFill>
                <a:effectLst/>
                <a:latin typeface="Times" panose="02020603050405020304"/>
              </a:rPr>
              <a:t>.</a:t>
            </a:r>
          </a:p>
          <a:p>
            <a:pPr marL="0" indent="0">
              <a:buNone/>
            </a:pPr>
            <a:endParaRPr lang="en-US" dirty="0">
              <a:solidFill>
                <a:srgbClr val="000000"/>
              </a:solidFill>
              <a:effectLst/>
              <a:latin typeface="Times" panose="02020603050405020304"/>
            </a:endParaRPr>
          </a:p>
          <a:p>
            <a:pPr marL="0" indent="0">
              <a:buNone/>
            </a:pPr>
            <a:r>
              <a:rPr lang="en-US" dirty="0">
                <a:solidFill>
                  <a:srgbClr val="000000"/>
                </a:solidFill>
                <a:effectLst/>
                <a:latin typeface="Times" panose="02020603050405020304"/>
              </a:rPr>
              <a:t>Implicit assumption:</a:t>
            </a:r>
          </a:p>
          <a:p>
            <a:r>
              <a:rPr lang="en-US" dirty="0">
                <a:solidFill>
                  <a:srgbClr val="000000"/>
                </a:solidFill>
                <a:effectLst/>
                <a:latin typeface="Times" panose="02020603050405020304"/>
              </a:rPr>
              <a:t>The distribution of y at any specific x is normal.</a:t>
            </a:r>
          </a:p>
          <a:p>
            <a:r>
              <a:rPr lang="en-US" dirty="0">
                <a:solidFill>
                  <a:srgbClr val="000000"/>
                </a:solidFill>
                <a:effectLst/>
                <a:latin typeface="Times" panose="02020603050405020304"/>
              </a:rPr>
              <a:t>The mean of the distribution of y is linear in x.</a:t>
            </a:r>
          </a:p>
          <a:p>
            <a:r>
              <a:rPr lang="en-US" dirty="0">
                <a:solidFill>
                  <a:srgbClr val="000000"/>
                </a:solidFill>
                <a:effectLst/>
                <a:latin typeface="Times" panose="02020603050405020304"/>
              </a:rPr>
              <a:t>The standard deviation of the distribution of y is a constant regardless of the value of x.</a:t>
            </a:r>
          </a:p>
          <a:p>
            <a:pPr marL="0" indent="0">
              <a:buNone/>
            </a:pPr>
            <a:endParaRPr lang="en-TW" dirty="0"/>
          </a:p>
        </p:txBody>
      </p:sp>
      <p:sp>
        <p:nvSpPr>
          <p:cNvPr id="4" name="Slide Number Placeholder 3">
            <a:extLst>
              <a:ext uri="{FF2B5EF4-FFF2-40B4-BE49-F238E27FC236}">
                <a16:creationId xmlns:a16="http://schemas.microsoft.com/office/drawing/2014/main" id="{79429855-8206-4AA9-9335-5C9BB06BA8C6}"/>
              </a:ext>
            </a:extLst>
          </p:cNvPr>
          <p:cNvSpPr>
            <a:spLocks noGrp="1"/>
          </p:cNvSpPr>
          <p:nvPr>
            <p:ph type="sldNum" sz="quarter" idx="12"/>
          </p:nvPr>
        </p:nvSpPr>
        <p:spPr/>
        <p:txBody>
          <a:bodyPr/>
          <a:lstStyle/>
          <a:p>
            <a:r>
              <a:rPr lang="en-US" altLang="zh-TW"/>
              <a:t>17.</a:t>
            </a:r>
            <a:fld id="{B216B5FE-59C3-8046-8EF4-8FBA0F90EABB}" type="slidenum">
              <a:rPr lang="en-US" altLang="zh-TW" smtClean="0"/>
              <a:pPr/>
              <a:t>22</a:t>
            </a:fld>
            <a:endParaRPr lang="en-US" altLang="zh-TW"/>
          </a:p>
        </p:txBody>
      </p:sp>
    </p:spTree>
    <p:extLst>
      <p:ext uri="{BB962C8B-B14F-4D97-AF65-F5344CB8AC3E}">
        <p14:creationId xmlns:p14="http://schemas.microsoft.com/office/powerpoint/2010/main" val="1143748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2B2CE-D385-86A4-3658-0AEF72AFF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5A844-BE7E-3C41-3BA4-339D15383470}"/>
              </a:ext>
            </a:extLst>
          </p:cNvPr>
          <p:cNvSpPr>
            <a:spLocks noGrp="1"/>
          </p:cNvSpPr>
          <p:nvPr>
            <p:ph type="title"/>
          </p:nvPr>
        </p:nvSpPr>
        <p:spPr/>
        <p:txBody>
          <a:bodyPr/>
          <a:lstStyle/>
          <a:p>
            <a:r>
              <a:rPr lang="en-TW" dirty="0"/>
              <a:t>Simple linear regression</a:t>
            </a:r>
          </a:p>
        </p:txBody>
      </p:sp>
      <p:pic>
        <p:nvPicPr>
          <p:cNvPr id="6" name="Content Placeholder 5" descr="A line of dots with blue dots&#10;&#10;AI-generated content may be incorrect.">
            <a:extLst>
              <a:ext uri="{FF2B5EF4-FFF2-40B4-BE49-F238E27FC236}">
                <a16:creationId xmlns:a16="http://schemas.microsoft.com/office/drawing/2014/main" id="{65704F8D-D731-1876-D303-C712A4C66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2514600"/>
            <a:ext cx="5511800" cy="3937000"/>
          </a:xfrm>
        </p:spPr>
      </p:pic>
      <p:sp>
        <p:nvSpPr>
          <p:cNvPr id="4" name="Slide Number Placeholder 3">
            <a:extLst>
              <a:ext uri="{FF2B5EF4-FFF2-40B4-BE49-F238E27FC236}">
                <a16:creationId xmlns:a16="http://schemas.microsoft.com/office/drawing/2014/main" id="{F7649375-FACC-7192-6336-07DEADC75052}"/>
              </a:ext>
            </a:extLst>
          </p:cNvPr>
          <p:cNvSpPr>
            <a:spLocks noGrp="1"/>
          </p:cNvSpPr>
          <p:nvPr>
            <p:ph type="sldNum" sz="quarter" idx="12"/>
          </p:nvPr>
        </p:nvSpPr>
        <p:spPr/>
        <p:txBody>
          <a:bodyPr/>
          <a:lstStyle/>
          <a:p>
            <a:r>
              <a:rPr lang="en-US" altLang="zh-TW"/>
              <a:t>17.</a:t>
            </a:r>
            <a:fld id="{B216B5FE-59C3-8046-8EF4-8FBA0F90EABB}" type="slidenum">
              <a:rPr lang="en-US" altLang="zh-TW" smtClean="0"/>
              <a:pPr/>
              <a:t>23</a:t>
            </a:fld>
            <a:endParaRPr lang="en-US" altLang="zh-TW"/>
          </a:p>
        </p:txBody>
      </p:sp>
    </p:spTree>
    <p:extLst>
      <p:ext uri="{BB962C8B-B14F-4D97-AF65-F5344CB8AC3E}">
        <p14:creationId xmlns:p14="http://schemas.microsoft.com/office/powerpoint/2010/main" val="3193370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EB612-F89B-CCF4-CFE8-DDD5C7B0A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C890A-6691-80F9-247B-AC50164B9724}"/>
              </a:ext>
            </a:extLst>
          </p:cNvPr>
          <p:cNvSpPr>
            <a:spLocks noGrp="1"/>
          </p:cNvSpPr>
          <p:nvPr>
            <p:ph type="title"/>
          </p:nvPr>
        </p:nvSpPr>
        <p:spPr/>
        <p:txBody>
          <a:bodyPr/>
          <a:lstStyle/>
          <a:p>
            <a:r>
              <a:rPr lang="en-TW" dirty="0"/>
              <a:t>Simple linear regression</a:t>
            </a:r>
          </a:p>
        </p:txBody>
      </p:sp>
      <p:sp>
        <p:nvSpPr>
          <p:cNvPr id="4" name="Slide Number Placeholder 3">
            <a:extLst>
              <a:ext uri="{FF2B5EF4-FFF2-40B4-BE49-F238E27FC236}">
                <a16:creationId xmlns:a16="http://schemas.microsoft.com/office/drawing/2014/main" id="{B13B6E19-E11A-FAC7-CD99-F296E4CBBD94}"/>
              </a:ext>
            </a:extLst>
          </p:cNvPr>
          <p:cNvSpPr>
            <a:spLocks noGrp="1"/>
          </p:cNvSpPr>
          <p:nvPr>
            <p:ph type="sldNum" sz="quarter" idx="12"/>
          </p:nvPr>
        </p:nvSpPr>
        <p:spPr/>
        <p:txBody>
          <a:bodyPr/>
          <a:lstStyle/>
          <a:p>
            <a:r>
              <a:rPr lang="en-US" altLang="zh-TW"/>
              <a:t>17.</a:t>
            </a:r>
            <a:fld id="{B216B5FE-59C3-8046-8EF4-8FBA0F90EABB}" type="slidenum">
              <a:rPr lang="en-US" altLang="zh-TW" smtClean="0"/>
              <a:pPr/>
              <a:t>24</a:t>
            </a:fld>
            <a:endParaRPr lang="en-US" altLang="zh-TW"/>
          </a:p>
        </p:txBody>
      </p:sp>
      <p:pic>
        <p:nvPicPr>
          <p:cNvPr id="5" name="Picture 4" descr="A line with dots and a triangle&#10;&#10;AI-generated content may be incorrect.">
            <a:extLst>
              <a:ext uri="{FF2B5EF4-FFF2-40B4-BE49-F238E27FC236}">
                <a16:creationId xmlns:a16="http://schemas.microsoft.com/office/drawing/2014/main" id="{024E00FE-D539-A282-D634-B78F05DEA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700" y="1670050"/>
            <a:ext cx="5054600" cy="3517900"/>
          </a:xfrm>
          <a:prstGeom prst="rect">
            <a:avLst/>
          </a:prstGeom>
        </p:spPr>
      </p:pic>
    </p:spTree>
    <p:extLst>
      <p:ext uri="{BB962C8B-B14F-4D97-AF65-F5344CB8AC3E}">
        <p14:creationId xmlns:p14="http://schemas.microsoft.com/office/powerpoint/2010/main" val="2492602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F1E05E58-AE87-9B21-509A-62F6958CD8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B62C7BBD-71F2-4F48-8C45-0366BF0F7314}" type="slidenum">
              <a:rPr lang="en-US" altLang="zh-TW" sz="1200">
                <a:latin typeface="Tahoma" panose="020B0604030504040204" pitchFamily="34" charset="0"/>
              </a:rPr>
              <a:pPr/>
              <a:t>25</a:t>
            </a:fld>
            <a:endParaRPr lang="en-US" altLang="zh-TW" sz="1200">
              <a:latin typeface="Tahoma" panose="020B0604030504040204" pitchFamily="34" charset="0"/>
            </a:endParaRPr>
          </a:p>
        </p:txBody>
      </p:sp>
      <p:sp>
        <p:nvSpPr>
          <p:cNvPr id="13315" name="Rectangle 2">
            <a:extLst>
              <a:ext uri="{FF2B5EF4-FFF2-40B4-BE49-F238E27FC236}">
                <a16:creationId xmlns:a16="http://schemas.microsoft.com/office/drawing/2014/main" id="{22B537BC-4868-EF8F-A295-F703C69FF71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Simple Linear Regression Model…</a:t>
            </a:r>
          </a:p>
        </p:txBody>
      </p:sp>
      <p:sp>
        <p:nvSpPr>
          <p:cNvPr id="13316" name="Rectangle 3">
            <a:extLst>
              <a:ext uri="{FF2B5EF4-FFF2-40B4-BE49-F238E27FC236}">
                <a16:creationId xmlns:a16="http://schemas.microsoft.com/office/drawing/2014/main" id="{0071EA56-AE39-7976-4389-6F2AF5C9BEF1}"/>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A straight line model with one independent variable is called a </a:t>
            </a:r>
            <a:r>
              <a:rPr lang="en-US" altLang="zh-TW" b="1" i="1">
                <a:ea typeface="新細明體" panose="02020500000000000000" pitchFamily="18" charset="-120"/>
              </a:rPr>
              <a:t>first order linear model</a:t>
            </a:r>
            <a:r>
              <a:rPr lang="en-US" altLang="zh-TW">
                <a:ea typeface="新細明體" panose="02020500000000000000" pitchFamily="18" charset="-120"/>
              </a:rPr>
              <a:t> or a </a:t>
            </a:r>
            <a:r>
              <a:rPr lang="en-US" altLang="zh-TW" b="1" i="1">
                <a:ea typeface="新細明體" panose="02020500000000000000" pitchFamily="18" charset="-120"/>
              </a:rPr>
              <a:t>simple linear regression model</a:t>
            </a:r>
            <a:r>
              <a:rPr lang="en-US" altLang="zh-TW">
                <a:ea typeface="新細明體" panose="02020500000000000000" pitchFamily="18" charset="-120"/>
              </a:rPr>
              <a:t>. Its is written as:</a:t>
            </a:r>
          </a:p>
        </p:txBody>
      </p:sp>
      <p:sp>
        <p:nvSpPr>
          <p:cNvPr id="13317" name="Rectangle 5">
            <a:extLst>
              <a:ext uri="{FF2B5EF4-FFF2-40B4-BE49-F238E27FC236}">
                <a16:creationId xmlns:a16="http://schemas.microsoft.com/office/drawing/2014/main" id="{380CE00E-7791-46C5-E039-E15E186F43D6}"/>
              </a:ext>
            </a:extLst>
          </p:cNvPr>
          <p:cNvSpPr>
            <a:spLocks noChangeArrowheads="1"/>
          </p:cNvSpPr>
          <p:nvPr/>
        </p:nvSpPr>
        <p:spPr bwMode="auto">
          <a:xfrm>
            <a:off x="6553200" y="4419600"/>
            <a:ext cx="1538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latin typeface="Tahoma" panose="020B0604030504040204" pitchFamily="34" charset="0"/>
                <a:ea typeface="新細明體" panose="02020500000000000000" pitchFamily="18" charset="-120"/>
              </a:rPr>
              <a:t>error variable</a:t>
            </a:r>
          </a:p>
        </p:txBody>
      </p:sp>
      <p:sp>
        <p:nvSpPr>
          <p:cNvPr id="13318" name="Rectangle 6">
            <a:extLst>
              <a:ext uri="{FF2B5EF4-FFF2-40B4-BE49-F238E27FC236}">
                <a16:creationId xmlns:a16="http://schemas.microsoft.com/office/drawing/2014/main" id="{9B8FD47F-846B-5F24-CB4C-67F96D2BDF51}"/>
              </a:ext>
            </a:extLst>
          </p:cNvPr>
          <p:cNvSpPr>
            <a:spLocks noChangeArrowheads="1"/>
          </p:cNvSpPr>
          <p:nvPr/>
        </p:nvSpPr>
        <p:spPr bwMode="auto">
          <a:xfrm>
            <a:off x="1752600" y="2708275"/>
            <a:ext cx="12573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FF0000"/>
                </a:solidFill>
                <a:latin typeface="Tahoma" panose="020B0604030504040204" pitchFamily="34" charset="0"/>
                <a:ea typeface="新細明體" panose="02020500000000000000" pitchFamily="18" charset="-120"/>
              </a:rPr>
              <a:t>dependent</a:t>
            </a:r>
          </a:p>
          <a:p>
            <a:r>
              <a:rPr lang="en-US" altLang="zh-TW" sz="1800">
                <a:solidFill>
                  <a:srgbClr val="FF0000"/>
                </a:solidFill>
                <a:latin typeface="Tahoma" panose="020B0604030504040204" pitchFamily="34" charset="0"/>
                <a:ea typeface="新細明體" panose="02020500000000000000" pitchFamily="18" charset="-120"/>
              </a:rPr>
              <a:t>variable</a:t>
            </a:r>
          </a:p>
        </p:txBody>
      </p:sp>
      <p:sp>
        <p:nvSpPr>
          <p:cNvPr id="13319" name="Rectangle 7">
            <a:extLst>
              <a:ext uri="{FF2B5EF4-FFF2-40B4-BE49-F238E27FC236}">
                <a16:creationId xmlns:a16="http://schemas.microsoft.com/office/drawing/2014/main" id="{EC8C4734-0137-F4ED-46AF-9B108C05EB34}"/>
              </a:ext>
            </a:extLst>
          </p:cNvPr>
          <p:cNvSpPr>
            <a:spLocks noChangeArrowheads="1"/>
          </p:cNvSpPr>
          <p:nvPr/>
        </p:nvSpPr>
        <p:spPr bwMode="auto">
          <a:xfrm>
            <a:off x="5029200" y="2632075"/>
            <a:ext cx="143668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FF0000"/>
                </a:solidFill>
                <a:latin typeface="Tahoma" panose="020B0604030504040204" pitchFamily="34" charset="0"/>
                <a:ea typeface="新細明體" panose="02020500000000000000" pitchFamily="18" charset="-120"/>
              </a:rPr>
              <a:t>independent</a:t>
            </a:r>
          </a:p>
          <a:p>
            <a:r>
              <a:rPr lang="en-US" altLang="zh-TW" sz="1800">
                <a:solidFill>
                  <a:srgbClr val="FF0000"/>
                </a:solidFill>
                <a:latin typeface="Tahoma" panose="020B0604030504040204" pitchFamily="34" charset="0"/>
                <a:ea typeface="新細明體" panose="02020500000000000000" pitchFamily="18" charset="-120"/>
              </a:rPr>
              <a:t>variable</a:t>
            </a:r>
          </a:p>
        </p:txBody>
      </p:sp>
      <p:sp>
        <p:nvSpPr>
          <p:cNvPr id="13320" name="Rectangle 8">
            <a:extLst>
              <a:ext uri="{FF2B5EF4-FFF2-40B4-BE49-F238E27FC236}">
                <a16:creationId xmlns:a16="http://schemas.microsoft.com/office/drawing/2014/main" id="{B8A9D131-5425-7684-303D-B4E514B3C829}"/>
              </a:ext>
            </a:extLst>
          </p:cNvPr>
          <p:cNvSpPr>
            <a:spLocks noChangeArrowheads="1"/>
          </p:cNvSpPr>
          <p:nvPr/>
        </p:nvSpPr>
        <p:spPr bwMode="auto">
          <a:xfrm>
            <a:off x="3200400" y="4419600"/>
            <a:ext cx="1268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00FF"/>
                </a:solidFill>
                <a:latin typeface="Tahoma" panose="020B0604030504040204" pitchFamily="34" charset="0"/>
                <a:ea typeface="新細明體" panose="02020500000000000000" pitchFamily="18" charset="-120"/>
              </a:rPr>
              <a:t>y-intercept</a:t>
            </a:r>
          </a:p>
        </p:txBody>
      </p:sp>
      <p:sp>
        <p:nvSpPr>
          <p:cNvPr id="13321" name="Rectangle 9">
            <a:extLst>
              <a:ext uri="{FF2B5EF4-FFF2-40B4-BE49-F238E27FC236}">
                <a16:creationId xmlns:a16="http://schemas.microsoft.com/office/drawing/2014/main" id="{0955E50E-6D37-A79E-DA46-8B754A5B5F47}"/>
              </a:ext>
            </a:extLst>
          </p:cNvPr>
          <p:cNvSpPr>
            <a:spLocks noChangeArrowheads="1"/>
          </p:cNvSpPr>
          <p:nvPr/>
        </p:nvSpPr>
        <p:spPr bwMode="auto">
          <a:xfrm>
            <a:off x="4648200" y="4419600"/>
            <a:ext cx="1797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8000"/>
                </a:solidFill>
                <a:latin typeface="Tahoma" panose="020B0604030504040204" pitchFamily="34" charset="0"/>
                <a:ea typeface="新細明體" panose="02020500000000000000" pitchFamily="18" charset="-120"/>
              </a:rPr>
              <a:t>slope of the line</a:t>
            </a:r>
          </a:p>
        </p:txBody>
      </p:sp>
      <p:pic>
        <p:nvPicPr>
          <p:cNvPr id="13322" name="Picture 10">
            <a:extLst>
              <a:ext uri="{FF2B5EF4-FFF2-40B4-BE49-F238E27FC236}">
                <a16:creationId xmlns:a16="http://schemas.microsoft.com/office/drawing/2014/main" id="{BE087B9F-6A03-BCFD-99AD-08A22F426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3403600"/>
            <a:ext cx="4826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3" name="Rectangle 11">
            <a:extLst>
              <a:ext uri="{FF2B5EF4-FFF2-40B4-BE49-F238E27FC236}">
                <a16:creationId xmlns:a16="http://schemas.microsoft.com/office/drawing/2014/main" id="{D380ABE3-6028-1C2A-C870-8AC9A04A68D5}"/>
              </a:ext>
            </a:extLst>
          </p:cNvPr>
          <p:cNvSpPr>
            <a:spLocks noChangeArrowheads="1"/>
          </p:cNvSpPr>
          <p:nvPr/>
        </p:nvSpPr>
        <p:spPr bwMode="auto">
          <a:xfrm>
            <a:off x="2057400" y="3352800"/>
            <a:ext cx="685800" cy="1066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3324" name="Rectangle 12">
            <a:extLst>
              <a:ext uri="{FF2B5EF4-FFF2-40B4-BE49-F238E27FC236}">
                <a16:creationId xmlns:a16="http://schemas.microsoft.com/office/drawing/2014/main" id="{44E20FA1-FD1B-CE78-A87B-C3F495CCF047}"/>
              </a:ext>
            </a:extLst>
          </p:cNvPr>
          <p:cNvSpPr>
            <a:spLocks noChangeArrowheads="1"/>
          </p:cNvSpPr>
          <p:nvPr/>
        </p:nvSpPr>
        <p:spPr bwMode="auto">
          <a:xfrm>
            <a:off x="5486400" y="3276600"/>
            <a:ext cx="533400" cy="1066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3325" name="Rectangle 13">
            <a:extLst>
              <a:ext uri="{FF2B5EF4-FFF2-40B4-BE49-F238E27FC236}">
                <a16:creationId xmlns:a16="http://schemas.microsoft.com/office/drawing/2014/main" id="{CD7E2420-F24A-6E10-4EFD-09A977BDE6FB}"/>
              </a:ext>
            </a:extLst>
          </p:cNvPr>
          <p:cNvSpPr>
            <a:spLocks noChangeArrowheads="1"/>
          </p:cNvSpPr>
          <p:nvPr/>
        </p:nvSpPr>
        <p:spPr bwMode="auto">
          <a:xfrm>
            <a:off x="3429000" y="3352800"/>
            <a:ext cx="838200" cy="10668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13326" name="Rectangle 14">
            <a:extLst>
              <a:ext uri="{FF2B5EF4-FFF2-40B4-BE49-F238E27FC236}">
                <a16:creationId xmlns:a16="http://schemas.microsoft.com/office/drawing/2014/main" id="{AAE0E458-FF18-6010-023C-7E05326ED676}"/>
              </a:ext>
            </a:extLst>
          </p:cNvPr>
          <p:cNvSpPr>
            <a:spLocks noChangeArrowheads="1"/>
          </p:cNvSpPr>
          <p:nvPr/>
        </p:nvSpPr>
        <p:spPr bwMode="auto">
          <a:xfrm>
            <a:off x="4927600" y="3276600"/>
            <a:ext cx="533400" cy="10668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solidFill>
                <a:srgbClr val="008000"/>
              </a:solidFill>
              <a:ea typeface="新細明體" panose="02020500000000000000" pitchFamily="18" charset="-120"/>
            </a:endParaRPr>
          </a:p>
        </p:txBody>
      </p:sp>
      <p:sp>
        <p:nvSpPr>
          <p:cNvPr id="13327" name="Rectangle 15">
            <a:extLst>
              <a:ext uri="{FF2B5EF4-FFF2-40B4-BE49-F238E27FC236}">
                <a16:creationId xmlns:a16="http://schemas.microsoft.com/office/drawing/2014/main" id="{F41C87A6-DC25-85F2-1CB9-48B422C62D9A}"/>
              </a:ext>
            </a:extLst>
          </p:cNvPr>
          <p:cNvSpPr>
            <a:spLocks noChangeArrowheads="1"/>
          </p:cNvSpPr>
          <p:nvPr/>
        </p:nvSpPr>
        <p:spPr bwMode="auto">
          <a:xfrm>
            <a:off x="6451600" y="3276600"/>
            <a:ext cx="5334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91EA6935-E52F-78A7-4B2E-89DEF35710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0B9F1C0D-762D-5545-A0B9-AA7A08848E74}" type="slidenum">
              <a:rPr lang="en-US" altLang="zh-TW" sz="1200">
                <a:latin typeface="Tahoma" panose="020B0604030504040204" pitchFamily="34" charset="0"/>
              </a:rPr>
              <a:pPr/>
              <a:t>26</a:t>
            </a:fld>
            <a:endParaRPr lang="en-US" altLang="zh-TW" sz="1200">
              <a:latin typeface="Tahoma" panose="020B0604030504040204" pitchFamily="34" charset="0"/>
            </a:endParaRPr>
          </a:p>
        </p:txBody>
      </p:sp>
      <p:sp>
        <p:nvSpPr>
          <p:cNvPr id="14339" name="Rectangle 2">
            <a:extLst>
              <a:ext uri="{FF2B5EF4-FFF2-40B4-BE49-F238E27FC236}">
                <a16:creationId xmlns:a16="http://schemas.microsoft.com/office/drawing/2014/main" id="{1DD8B121-DD6A-3159-A79D-5669D89B289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Simple Linear Regression Model…</a:t>
            </a:r>
          </a:p>
        </p:txBody>
      </p:sp>
      <p:sp>
        <p:nvSpPr>
          <p:cNvPr id="14340" name="Rectangle 3">
            <a:extLst>
              <a:ext uri="{FF2B5EF4-FFF2-40B4-BE49-F238E27FC236}">
                <a16:creationId xmlns:a16="http://schemas.microsoft.com/office/drawing/2014/main" id="{446B1AA2-90AB-860A-C936-A9C7AC00BAEF}"/>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Note that both     and      are </a:t>
            </a:r>
            <a:r>
              <a:rPr lang="en-US" altLang="zh-TW" b="1" i="1">
                <a:ea typeface="新細明體" panose="02020500000000000000" pitchFamily="18" charset="-120"/>
              </a:rPr>
              <a:t>population parameters</a:t>
            </a:r>
            <a:r>
              <a:rPr lang="en-US" altLang="zh-TW">
                <a:ea typeface="新細明體" panose="02020500000000000000" pitchFamily="18" charset="-120"/>
              </a:rPr>
              <a:t> which are usually unknown and hence </a:t>
            </a:r>
            <a:r>
              <a:rPr lang="en-US" altLang="zh-TW" b="1" i="1">
                <a:solidFill>
                  <a:srgbClr val="FF0000"/>
                </a:solidFill>
                <a:ea typeface="新細明體" panose="02020500000000000000" pitchFamily="18" charset="-120"/>
              </a:rPr>
              <a:t>estimated</a:t>
            </a:r>
            <a:r>
              <a:rPr lang="en-US" altLang="zh-TW">
                <a:ea typeface="新細明體" panose="02020500000000000000" pitchFamily="18" charset="-120"/>
              </a:rPr>
              <a:t> from the data. </a:t>
            </a:r>
          </a:p>
        </p:txBody>
      </p:sp>
      <p:sp>
        <p:nvSpPr>
          <p:cNvPr id="14341" name="Text Box 4">
            <a:extLst>
              <a:ext uri="{FF2B5EF4-FFF2-40B4-BE49-F238E27FC236}">
                <a16:creationId xmlns:a16="http://schemas.microsoft.com/office/drawing/2014/main" id="{36C830B5-2F29-9403-A805-B2BB489B8895}"/>
              </a:ext>
            </a:extLst>
          </p:cNvPr>
          <p:cNvSpPr txBox="1">
            <a:spLocks noChangeArrowheads="1"/>
          </p:cNvSpPr>
          <p:nvPr/>
        </p:nvSpPr>
        <p:spPr bwMode="auto">
          <a:xfrm>
            <a:off x="2444750" y="2590800"/>
            <a:ext cx="29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latin typeface="Tahoma" panose="020B0604030504040204" pitchFamily="34" charset="0"/>
                <a:ea typeface="新細明體" panose="02020500000000000000" pitchFamily="18" charset="-120"/>
              </a:rPr>
              <a:t>y</a:t>
            </a:r>
          </a:p>
        </p:txBody>
      </p:sp>
      <p:sp>
        <p:nvSpPr>
          <p:cNvPr id="14342" name="Freeform 5">
            <a:extLst>
              <a:ext uri="{FF2B5EF4-FFF2-40B4-BE49-F238E27FC236}">
                <a16:creationId xmlns:a16="http://schemas.microsoft.com/office/drawing/2014/main" id="{5BC19939-DB95-B5FB-1360-E7324F7E2481}"/>
              </a:ext>
            </a:extLst>
          </p:cNvPr>
          <p:cNvSpPr>
            <a:spLocks/>
          </p:cNvSpPr>
          <p:nvPr/>
        </p:nvSpPr>
        <p:spPr bwMode="auto">
          <a:xfrm>
            <a:off x="2819400" y="2590800"/>
            <a:ext cx="4724400" cy="3179763"/>
          </a:xfrm>
          <a:custGeom>
            <a:avLst/>
            <a:gdLst>
              <a:gd name="T0" fmla="*/ 0 w 2304"/>
              <a:gd name="T1" fmla="*/ 0 h 1824"/>
              <a:gd name="T2" fmla="*/ 0 w 2304"/>
              <a:gd name="T3" fmla="*/ 2147483647 h 1824"/>
              <a:gd name="T4" fmla="*/ 2147483647 w 2304"/>
              <a:gd name="T5" fmla="*/ 2147483647 h 1824"/>
              <a:gd name="T6" fmla="*/ 0 60000 65536"/>
              <a:gd name="T7" fmla="*/ 0 60000 65536"/>
              <a:gd name="T8" fmla="*/ 0 60000 65536"/>
              <a:gd name="T9" fmla="*/ 0 w 2304"/>
              <a:gd name="T10" fmla="*/ 0 h 1824"/>
              <a:gd name="T11" fmla="*/ 2304 w 2304"/>
              <a:gd name="T12" fmla="*/ 1824 h 1824"/>
            </a:gdLst>
            <a:ahLst/>
            <a:cxnLst>
              <a:cxn ang="T6">
                <a:pos x="T0" y="T1"/>
              </a:cxn>
              <a:cxn ang="T7">
                <a:pos x="T2" y="T3"/>
              </a:cxn>
              <a:cxn ang="T8">
                <a:pos x="T4" y="T5"/>
              </a:cxn>
            </a:cxnLst>
            <a:rect l="T9" t="T10" r="T11" b="T12"/>
            <a:pathLst>
              <a:path w="2304" h="1824">
                <a:moveTo>
                  <a:pt x="0" y="0"/>
                </a:moveTo>
                <a:lnTo>
                  <a:pt x="0" y="1824"/>
                </a:lnTo>
                <a:lnTo>
                  <a:pt x="2304" y="1824"/>
                </a:lnTo>
              </a:path>
            </a:pathLst>
          </a:custGeom>
          <a:noFill/>
          <a:ln w="19050">
            <a:solidFill>
              <a:schemeClr val="tx1"/>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en-TW"/>
          </a:p>
        </p:txBody>
      </p:sp>
      <p:sp>
        <p:nvSpPr>
          <p:cNvPr id="14343" name="Line 7">
            <a:extLst>
              <a:ext uri="{FF2B5EF4-FFF2-40B4-BE49-F238E27FC236}">
                <a16:creationId xmlns:a16="http://schemas.microsoft.com/office/drawing/2014/main" id="{99899DEB-5B67-E867-4115-E146A14B581D}"/>
              </a:ext>
            </a:extLst>
          </p:cNvPr>
          <p:cNvSpPr>
            <a:spLocks noChangeShapeType="1"/>
          </p:cNvSpPr>
          <p:nvPr/>
        </p:nvSpPr>
        <p:spPr bwMode="auto">
          <a:xfrm flipV="1">
            <a:off x="2819400" y="2819400"/>
            <a:ext cx="4876800" cy="2036763"/>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en-TW"/>
          </a:p>
        </p:txBody>
      </p:sp>
      <p:sp>
        <p:nvSpPr>
          <p:cNvPr id="14344" name="Line 8">
            <a:extLst>
              <a:ext uri="{FF2B5EF4-FFF2-40B4-BE49-F238E27FC236}">
                <a16:creationId xmlns:a16="http://schemas.microsoft.com/office/drawing/2014/main" id="{F9F01811-708B-2219-C8B3-C949B0570688}"/>
              </a:ext>
            </a:extLst>
          </p:cNvPr>
          <p:cNvSpPr>
            <a:spLocks noChangeShapeType="1"/>
          </p:cNvSpPr>
          <p:nvPr/>
        </p:nvSpPr>
        <p:spPr bwMode="auto">
          <a:xfrm>
            <a:off x="2362200" y="4876800"/>
            <a:ext cx="457200" cy="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en-TW"/>
          </a:p>
        </p:txBody>
      </p:sp>
      <p:sp>
        <p:nvSpPr>
          <p:cNvPr id="14345" name="Text Box 37">
            <a:extLst>
              <a:ext uri="{FF2B5EF4-FFF2-40B4-BE49-F238E27FC236}">
                <a16:creationId xmlns:a16="http://schemas.microsoft.com/office/drawing/2014/main" id="{17D8693C-6B86-6951-7E52-09F3EF299B5A}"/>
              </a:ext>
            </a:extLst>
          </p:cNvPr>
          <p:cNvSpPr txBox="1">
            <a:spLocks noChangeArrowheads="1"/>
          </p:cNvSpPr>
          <p:nvPr/>
        </p:nvSpPr>
        <p:spPr bwMode="auto">
          <a:xfrm>
            <a:off x="7162800" y="5715000"/>
            <a:ext cx="296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latin typeface="Tahoma" panose="020B0604030504040204" pitchFamily="34" charset="0"/>
                <a:ea typeface="新細明體" panose="02020500000000000000" pitchFamily="18" charset="-120"/>
              </a:rPr>
              <a:t>x</a:t>
            </a:r>
          </a:p>
        </p:txBody>
      </p:sp>
      <p:sp>
        <p:nvSpPr>
          <p:cNvPr id="14346" name="Line 39">
            <a:extLst>
              <a:ext uri="{FF2B5EF4-FFF2-40B4-BE49-F238E27FC236}">
                <a16:creationId xmlns:a16="http://schemas.microsoft.com/office/drawing/2014/main" id="{A388E2BC-DA3C-5395-D968-08E2A7ED840A}"/>
              </a:ext>
            </a:extLst>
          </p:cNvPr>
          <p:cNvSpPr>
            <a:spLocks noChangeShapeType="1"/>
          </p:cNvSpPr>
          <p:nvPr/>
        </p:nvSpPr>
        <p:spPr bwMode="auto">
          <a:xfrm>
            <a:off x="4267200" y="4267200"/>
            <a:ext cx="1752600" cy="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14347" name="Line 40">
            <a:extLst>
              <a:ext uri="{FF2B5EF4-FFF2-40B4-BE49-F238E27FC236}">
                <a16:creationId xmlns:a16="http://schemas.microsoft.com/office/drawing/2014/main" id="{BAF9F5E4-85A6-CDC3-1A6E-E7A70CE6C538}"/>
              </a:ext>
            </a:extLst>
          </p:cNvPr>
          <p:cNvSpPr>
            <a:spLocks noChangeShapeType="1"/>
          </p:cNvSpPr>
          <p:nvPr/>
        </p:nvSpPr>
        <p:spPr bwMode="auto">
          <a:xfrm flipV="1">
            <a:off x="6019800" y="3505200"/>
            <a:ext cx="0" cy="76200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14348" name="Text Box 41">
            <a:extLst>
              <a:ext uri="{FF2B5EF4-FFF2-40B4-BE49-F238E27FC236}">
                <a16:creationId xmlns:a16="http://schemas.microsoft.com/office/drawing/2014/main" id="{A917B2D6-3FDE-A856-1AFB-0CC303DC7BAE}"/>
              </a:ext>
            </a:extLst>
          </p:cNvPr>
          <p:cNvSpPr txBox="1">
            <a:spLocks noChangeArrowheads="1"/>
          </p:cNvSpPr>
          <p:nvPr/>
        </p:nvSpPr>
        <p:spPr bwMode="auto">
          <a:xfrm>
            <a:off x="5029200" y="4267200"/>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8000"/>
                </a:solidFill>
                <a:latin typeface="Tahoma" panose="020B0604030504040204" pitchFamily="34" charset="0"/>
                <a:ea typeface="新細明體" panose="02020500000000000000" pitchFamily="18" charset="-120"/>
              </a:rPr>
              <a:t>run</a:t>
            </a:r>
          </a:p>
        </p:txBody>
      </p:sp>
      <p:sp>
        <p:nvSpPr>
          <p:cNvPr id="14349" name="Text Box 42">
            <a:extLst>
              <a:ext uri="{FF2B5EF4-FFF2-40B4-BE49-F238E27FC236}">
                <a16:creationId xmlns:a16="http://schemas.microsoft.com/office/drawing/2014/main" id="{90D0FE1F-B196-DFEA-0203-DFDF4E8B4B84}"/>
              </a:ext>
            </a:extLst>
          </p:cNvPr>
          <p:cNvSpPr txBox="1">
            <a:spLocks noChangeArrowheads="1"/>
          </p:cNvSpPr>
          <p:nvPr/>
        </p:nvSpPr>
        <p:spPr bwMode="auto">
          <a:xfrm>
            <a:off x="6019800" y="3657600"/>
            <a:ext cx="541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8000"/>
                </a:solidFill>
                <a:latin typeface="Tahoma" panose="020B0604030504040204" pitchFamily="34" charset="0"/>
                <a:ea typeface="新細明體" panose="02020500000000000000" pitchFamily="18" charset="-120"/>
              </a:rPr>
              <a:t>rise</a:t>
            </a:r>
          </a:p>
        </p:txBody>
      </p:sp>
      <p:sp>
        <p:nvSpPr>
          <p:cNvPr id="14350" name="Text Box 43">
            <a:extLst>
              <a:ext uri="{FF2B5EF4-FFF2-40B4-BE49-F238E27FC236}">
                <a16:creationId xmlns:a16="http://schemas.microsoft.com/office/drawing/2014/main" id="{3F2BB362-ED54-A2A0-B6B3-0B6A2623D036}"/>
              </a:ext>
            </a:extLst>
          </p:cNvPr>
          <p:cNvSpPr txBox="1">
            <a:spLocks noChangeArrowheads="1"/>
          </p:cNvSpPr>
          <p:nvPr/>
        </p:nvSpPr>
        <p:spPr bwMode="auto">
          <a:xfrm>
            <a:off x="6172200" y="4495800"/>
            <a:ext cx="2070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8000"/>
                </a:solidFill>
                <a:latin typeface="Tahoma" panose="020B0604030504040204" pitchFamily="34" charset="0"/>
                <a:ea typeface="新細明體" panose="02020500000000000000" pitchFamily="18" charset="-120"/>
              </a:rPr>
              <a:t>=slope (=rise/run)</a:t>
            </a:r>
          </a:p>
        </p:txBody>
      </p:sp>
      <p:pic>
        <p:nvPicPr>
          <p:cNvPr id="14351" name="Picture 44">
            <a:extLst>
              <a:ext uri="{FF2B5EF4-FFF2-40B4-BE49-F238E27FC236}">
                <a16:creationId xmlns:a16="http://schemas.microsoft.com/office/drawing/2014/main" id="{AF8AD5DB-48AB-CFB0-D34A-8ADDB3354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5943600"/>
            <a:ext cx="2413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45">
            <a:extLst>
              <a:ext uri="{FF2B5EF4-FFF2-40B4-BE49-F238E27FC236}">
                <a16:creationId xmlns:a16="http://schemas.microsoft.com/office/drawing/2014/main" id="{15F5759D-052E-71F5-DB43-3B6D7B80C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0"/>
            <a:ext cx="482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46">
            <a:extLst>
              <a:ext uri="{FF2B5EF4-FFF2-40B4-BE49-F238E27FC236}">
                <a16:creationId xmlns:a16="http://schemas.microsoft.com/office/drawing/2014/main" id="{94E12728-89CD-733D-8140-6417FC670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419600"/>
            <a:ext cx="43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4" name="Text Box 47">
            <a:extLst>
              <a:ext uri="{FF2B5EF4-FFF2-40B4-BE49-F238E27FC236}">
                <a16:creationId xmlns:a16="http://schemas.microsoft.com/office/drawing/2014/main" id="{D70663F3-4588-3387-B48B-C75CB5A98A32}"/>
              </a:ext>
            </a:extLst>
          </p:cNvPr>
          <p:cNvSpPr txBox="1">
            <a:spLocks noChangeArrowheads="1"/>
          </p:cNvSpPr>
          <p:nvPr/>
        </p:nvSpPr>
        <p:spPr bwMode="auto">
          <a:xfrm>
            <a:off x="1371600" y="5181600"/>
            <a:ext cx="1435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00FF"/>
                </a:solidFill>
                <a:latin typeface="Tahoma" panose="020B0604030504040204" pitchFamily="34" charset="0"/>
                <a:ea typeface="新細明體" panose="02020500000000000000" pitchFamily="18" charset="-120"/>
              </a:rPr>
              <a:t>=y-intercept</a:t>
            </a:r>
          </a:p>
        </p:txBody>
      </p:sp>
      <p:pic>
        <p:nvPicPr>
          <p:cNvPr id="14355" name="Picture 48">
            <a:extLst>
              <a:ext uri="{FF2B5EF4-FFF2-40B4-BE49-F238E27FC236}">
                <a16:creationId xmlns:a16="http://schemas.microsoft.com/office/drawing/2014/main" id="{3E364C67-6545-BEE0-6E0A-8EFCAB7C3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990600"/>
            <a:ext cx="292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6" name="Picture 49">
            <a:extLst>
              <a:ext uri="{FF2B5EF4-FFF2-40B4-BE49-F238E27FC236}">
                <a16:creationId xmlns:a16="http://schemas.microsoft.com/office/drawing/2014/main" id="{0C442861-331E-C2FB-8D25-A4E838AB1D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990600"/>
            <a:ext cx="2651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B9ACAC89-5A72-48C7-D401-4DEA82BB47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FC0C435F-A712-B542-9679-A86179A4DDCE}" type="slidenum">
              <a:rPr lang="en-US" altLang="zh-TW" sz="1200">
                <a:latin typeface="Tahoma" panose="020B0604030504040204" pitchFamily="34" charset="0"/>
              </a:rPr>
              <a:pPr/>
              <a:t>27</a:t>
            </a:fld>
            <a:endParaRPr lang="en-US" altLang="zh-TW" sz="1200">
              <a:latin typeface="Tahoma" panose="020B0604030504040204" pitchFamily="34" charset="0"/>
            </a:endParaRPr>
          </a:p>
        </p:txBody>
      </p:sp>
      <p:pic>
        <p:nvPicPr>
          <p:cNvPr id="15363" name="Picture 8">
            <a:extLst>
              <a:ext uri="{FF2B5EF4-FFF2-40B4-BE49-F238E27FC236}">
                <a16:creationId xmlns:a16="http://schemas.microsoft.com/office/drawing/2014/main" id="{035AC2B3-E77F-9282-3406-BC9E86335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68600"/>
            <a:ext cx="2032000" cy="5842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
        <p:nvSpPr>
          <p:cNvPr id="15364" name="Rectangle 2">
            <a:extLst>
              <a:ext uri="{FF2B5EF4-FFF2-40B4-BE49-F238E27FC236}">
                <a16:creationId xmlns:a16="http://schemas.microsoft.com/office/drawing/2014/main" id="{3FC04A25-068C-56FA-8996-0BA24FC296F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Estimating the Coefficients…</a:t>
            </a:r>
          </a:p>
        </p:txBody>
      </p:sp>
      <p:sp>
        <p:nvSpPr>
          <p:cNvPr id="15365" name="Rectangle 3">
            <a:extLst>
              <a:ext uri="{FF2B5EF4-FFF2-40B4-BE49-F238E27FC236}">
                <a16:creationId xmlns:a16="http://schemas.microsoft.com/office/drawing/2014/main" id="{719BAD21-9F42-7622-4550-E73432C6615A}"/>
              </a:ext>
            </a:extLst>
          </p:cNvPr>
          <p:cNvSpPr>
            <a:spLocks noGrp="1" noChangeArrowheads="1"/>
          </p:cNvSpPr>
          <p:nvPr>
            <p:ph type="body" idx="1"/>
          </p:nvPr>
        </p:nvSpPr>
        <p:spPr>
          <a:xfrm>
            <a:off x="304800" y="914400"/>
            <a:ext cx="8902700" cy="5486400"/>
          </a:xfrm>
        </p:spPr>
        <p:txBody>
          <a:bodyPr/>
          <a:lstStyle/>
          <a:p>
            <a:pPr marL="0" indent="0" eaLnBrk="1" hangingPunct="1">
              <a:buFontTx/>
              <a:buNone/>
            </a:pPr>
            <a:r>
              <a:rPr lang="en-US" altLang="zh-TW" dirty="0">
                <a:ea typeface="新細明體" panose="02020500000000000000" pitchFamily="18" charset="-120"/>
              </a:rPr>
              <a:t>In much the same way we base estimates of µ on x , we estimate </a:t>
            </a:r>
            <a:r>
              <a:rPr lang="el-GR" altLang="zh-TW" dirty="0"/>
              <a:t>β</a:t>
            </a:r>
            <a:r>
              <a:rPr lang="en-US" altLang="zh-TW" baseline="-25000" dirty="0">
                <a:ea typeface="新細明體" panose="02020500000000000000" pitchFamily="18" charset="-120"/>
              </a:rPr>
              <a:t>0</a:t>
            </a:r>
            <a:r>
              <a:rPr lang="en-US" altLang="zh-TW" dirty="0">
                <a:ea typeface="新細明體" panose="02020500000000000000" pitchFamily="18" charset="-120"/>
              </a:rPr>
              <a:t> using b</a:t>
            </a:r>
            <a:r>
              <a:rPr lang="en-US" altLang="zh-TW" baseline="-25000" dirty="0">
                <a:ea typeface="新細明體" panose="02020500000000000000" pitchFamily="18" charset="-120"/>
              </a:rPr>
              <a:t>0</a:t>
            </a:r>
            <a:r>
              <a:rPr lang="en-US" altLang="zh-TW" dirty="0">
                <a:ea typeface="新細明體" panose="02020500000000000000" pitchFamily="18" charset="-120"/>
              </a:rPr>
              <a:t> and </a:t>
            </a:r>
            <a:r>
              <a:rPr lang="el-GR" altLang="zh-TW" dirty="0"/>
              <a:t>β</a:t>
            </a:r>
            <a:r>
              <a:rPr lang="en-US" altLang="zh-TW" baseline="-25000" dirty="0">
                <a:ea typeface="新細明體" panose="02020500000000000000" pitchFamily="18" charset="-120"/>
              </a:rPr>
              <a:t>1</a:t>
            </a:r>
            <a:r>
              <a:rPr lang="en-US" altLang="zh-TW" dirty="0">
                <a:ea typeface="新細明體" panose="02020500000000000000" pitchFamily="18" charset="-120"/>
              </a:rPr>
              <a:t> using b</a:t>
            </a:r>
            <a:r>
              <a:rPr lang="en-US" altLang="zh-TW" baseline="-25000" dirty="0">
                <a:ea typeface="新細明體" panose="02020500000000000000" pitchFamily="18" charset="-120"/>
              </a:rPr>
              <a:t>1 </a:t>
            </a:r>
            <a:r>
              <a:rPr lang="en-US" altLang="zh-TW" dirty="0">
                <a:ea typeface="新細明體" panose="02020500000000000000" pitchFamily="18" charset="-120"/>
              </a:rPr>
              <a:t>(both are unbiased estimators), the y-intercept and slope (respectively) of the </a:t>
            </a:r>
            <a:r>
              <a:rPr lang="en-US" altLang="zh-TW" b="1" i="1" dirty="0">
                <a:ea typeface="新細明體" panose="02020500000000000000" pitchFamily="18" charset="-120"/>
              </a:rPr>
              <a:t>least squares </a:t>
            </a:r>
            <a:r>
              <a:rPr lang="en-US" altLang="zh-TW" dirty="0">
                <a:ea typeface="新細明體" panose="02020500000000000000" pitchFamily="18" charset="-120"/>
              </a:rPr>
              <a:t>or</a:t>
            </a:r>
            <a:r>
              <a:rPr lang="en-US" altLang="zh-TW" b="1" i="1" dirty="0">
                <a:ea typeface="新細明體" panose="02020500000000000000" pitchFamily="18" charset="-120"/>
              </a:rPr>
              <a:t> regression line</a:t>
            </a:r>
            <a:r>
              <a:rPr lang="en-US" altLang="zh-TW" dirty="0">
                <a:ea typeface="新細明體" panose="02020500000000000000" pitchFamily="18" charset="-120"/>
              </a:rPr>
              <a:t> given by:</a:t>
            </a:r>
          </a:p>
          <a:p>
            <a:pPr marL="0" indent="0" eaLnBrk="1" hangingPunct="1">
              <a:buFontTx/>
              <a:buNone/>
            </a:pPr>
            <a:endParaRPr lang="en-US" altLang="zh-TW" dirty="0">
              <a:ea typeface="新細明體" panose="02020500000000000000" pitchFamily="18" charset="-120"/>
            </a:endParaRPr>
          </a:p>
          <a:p>
            <a:pPr marL="0" indent="0" eaLnBrk="1" hangingPunct="1">
              <a:buFontTx/>
              <a:buNone/>
            </a:pPr>
            <a:endParaRPr lang="en-US" altLang="zh-TW" dirty="0">
              <a:ea typeface="新細明體" panose="02020500000000000000" pitchFamily="18" charset="-120"/>
            </a:endParaRPr>
          </a:p>
          <a:p>
            <a:pPr marL="0" indent="0" eaLnBrk="1" hangingPunct="1">
              <a:buFontTx/>
              <a:buNone/>
            </a:pPr>
            <a:r>
              <a:rPr lang="en-US" altLang="zh-TW" dirty="0">
                <a:ea typeface="新細明體" panose="02020500000000000000" pitchFamily="18" charset="-120"/>
              </a:rPr>
              <a:t>(Recall: this is an application of the least squares method and it produces a straight line that </a:t>
            </a:r>
            <a:r>
              <a:rPr lang="en-US" altLang="zh-TW" b="1" i="1" dirty="0">
                <a:ea typeface="新細明體" panose="02020500000000000000" pitchFamily="18" charset="-120"/>
              </a:rPr>
              <a:t>minimizes</a:t>
            </a:r>
            <a:r>
              <a:rPr lang="en-US" altLang="zh-TW" dirty="0">
                <a:ea typeface="新細明體" panose="02020500000000000000" pitchFamily="18" charset="-120"/>
              </a:rPr>
              <a:t> the sum of the squared differences between the points and the line)</a:t>
            </a:r>
          </a:p>
        </p:txBody>
      </p:sp>
      <p:pic>
        <p:nvPicPr>
          <p:cNvPr id="15366" name="Picture 11">
            <a:extLst>
              <a:ext uri="{FF2B5EF4-FFF2-40B4-BE49-F238E27FC236}">
                <a16:creationId xmlns:a16="http://schemas.microsoft.com/office/drawing/2014/main" id="{5450402D-894F-75C2-B6A3-48D7EFD7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1066800"/>
            <a:ext cx="2476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1">
            <a:extLst>
              <a:ext uri="{FF2B5EF4-FFF2-40B4-BE49-F238E27FC236}">
                <a16:creationId xmlns:a16="http://schemas.microsoft.com/office/drawing/2014/main" id="{72DD2B9B-D474-3056-748D-47E13B8336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378F4264-D746-6340-BACC-98BE57CDE4DE}" type="slidenum">
              <a:rPr lang="en-US" altLang="zh-TW" sz="1200">
                <a:latin typeface="Tahoma" panose="020B0604030504040204" pitchFamily="34" charset="0"/>
              </a:rPr>
              <a:pPr/>
              <a:t>28</a:t>
            </a:fld>
            <a:endParaRPr lang="en-US" altLang="zh-TW" sz="1200">
              <a:latin typeface="Tahoma" panose="020B0604030504040204" pitchFamily="34" charset="0"/>
            </a:endParaRPr>
          </a:p>
        </p:txBody>
      </p:sp>
      <p:sp>
        <p:nvSpPr>
          <p:cNvPr id="16387" name="Rectangle 2">
            <a:extLst>
              <a:ext uri="{FF2B5EF4-FFF2-40B4-BE49-F238E27FC236}">
                <a16:creationId xmlns:a16="http://schemas.microsoft.com/office/drawing/2014/main" id="{97DC5B24-848B-76DC-2DAE-E32EA31AF1EF}"/>
              </a:ext>
            </a:extLst>
          </p:cNvPr>
          <p:cNvSpPr txBox="1">
            <a:spLocks noChangeArrowheads="1"/>
          </p:cNvSpPr>
          <p:nvPr/>
        </p:nvSpPr>
        <p:spPr bwMode="auto">
          <a:xfrm>
            <a:off x="373063" y="-5715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3600">
                <a:solidFill>
                  <a:schemeClr val="tx2"/>
                </a:solidFill>
                <a:latin typeface="Tahoma" panose="020B0604030504040204" pitchFamily="34" charset="0"/>
                <a:ea typeface="新細明體" panose="02020500000000000000" pitchFamily="18" charset="-120"/>
              </a:rPr>
              <a:t>The</a:t>
            </a:r>
            <a:r>
              <a:rPr lang="en-US" altLang="zh-TW" sz="3200" b="1">
                <a:solidFill>
                  <a:srgbClr val="2C2CB0"/>
                </a:solidFill>
                <a:latin typeface="Tahoma" panose="020B0604030504040204" pitchFamily="34" charset="0"/>
                <a:ea typeface="新細明體" panose="02020500000000000000" pitchFamily="18" charset="-120"/>
              </a:rPr>
              <a:t> </a:t>
            </a:r>
            <a:r>
              <a:rPr lang="en-US" altLang="zh-TW" sz="3600">
                <a:solidFill>
                  <a:schemeClr val="tx2"/>
                </a:solidFill>
                <a:latin typeface="Tahoma" panose="020B0604030504040204" pitchFamily="34" charset="0"/>
                <a:ea typeface="新細明體" panose="02020500000000000000" pitchFamily="18" charset="-120"/>
              </a:rPr>
              <a:t>Least Squares (Regression) Line</a:t>
            </a:r>
          </a:p>
        </p:txBody>
      </p:sp>
      <p:sp>
        <p:nvSpPr>
          <p:cNvPr id="4" name="Text Box 7">
            <a:extLst>
              <a:ext uri="{FF2B5EF4-FFF2-40B4-BE49-F238E27FC236}">
                <a16:creationId xmlns:a16="http://schemas.microsoft.com/office/drawing/2014/main" id="{B491070D-3664-CD38-B51A-98424BA4033E}"/>
              </a:ext>
            </a:extLst>
          </p:cNvPr>
          <p:cNvSpPr txBox="1">
            <a:spLocks noChangeArrowheads="1"/>
          </p:cNvSpPr>
          <p:nvPr/>
        </p:nvSpPr>
        <p:spPr bwMode="auto">
          <a:xfrm>
            <a:off x="1143000" y="2492375"/>
            <a:ext cx="7459663" cy="1563688"/>
          </a:xfrm>
          <a:prstGeom prst="rect">
            <a:avLst/>
          </a:prstGeom>
          <a:noFill/>
          <a:ln w="9525">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fontAlgn="auto" hangingPunct="1">
              <a:spcBef>
                <a:spcPts val="0"/>
              </a:spcBef>
              <a:spcAft>
                <a:spcPts val="0"/>
              </a:spcAft>
              <a:defRPr/>
            </a:pPr>
            <a:r>
              <a:rPr lang="en-US" altLang="zh-TW" sz="3200" kern="0" dirty="0">
                <a:solidFill>
                  <a:srgbClr val="000000"/>
                </a:solidFill>
                <a:ea typeface="新細明體" pitchFamily="18" charset="-120"/>
              </a:rPr>
              <a:t>A good line is one that minimizes </a:t>
            </a:r>
            <a:br>
              <a:rPr lang="en-US" altLang="zh-TW" sz="3200" kern="0" dirty="0">
                <a:solidFill>
                  <a:srgbClr val="000000"/>
                </a:solidFill>
                <a:ea typeface="新細明體" pitchFamily="18" charset="-120"/>
              </a:rPr>
            </a:br>
            <a:r>
              <a:rPr lang="en-US" altLang="zh-TW" sz="3200" kern="0" dirty="0">
                <a:solidFill>
                  <a:srgbClr val="000000"/>
                </a:solidFill>
                <a:ea typeface="新細明體" pitchFamily="18" charset="-120"/>
              </a:rPr>
              <a:t>the sum of squared differences between the </a:t>
            </a:r>
          </a:p>
          <a:p>
            <a:pPr algn="l" eaLnBrk="1" fontAlgn="auto" hangingPunct="1">
              <a:spcBef>
                <a:spcPts val="0"/>
              </a:spcBef>
              <a:spcAft>
                <a:spcPts val="0"/>
              </a:spcAft>
              <a:defRPr/>
            </a:pPr>
            <a:r>
              <a:rPr lang="en-US" altLang="zh-TW" sz="3200" kern="0" dirty="0">
                <a:solidFill>
                  <a:srgbClr val="000000"/>
                </a:solidFill>
                <a:ea typeface="新細明體" pitchFamily="18" charset="-120"/>
              </a:rPr>
              <a:t>points and the line.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1">
            <a:extLst>
              <a:ext uri="{FF2B5EF4-FFF2-40B4-BE49-F238E27FC236}">
                <a16:creationId xmlns:a16="http://schemas.microsoft.com/office/drawing/2014/main" id="{B32B98B6-2F15-E1D1-DF34-C33371174D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48468BFA-AAD1-F243-B650-D564CB3086D6}" type="slidenum">
              <a:rPr lang="en-US" altLang="zh-TW" sz="1200">
                <a:latin typeface="Tahoma" panose="020B0604030504040204" pitchFamily="34" charset="0"/>
              </a:rPr>
              <a:pPr/>
              <a:t>29</a:t>
            </a:fld>
            <a:endParaRPr lang="en-US" altLang="zh-TW" sz="1200">
              <a:latin typeface="Tahoma" panose="020B0604030504040204" pitchFamily="34" charset="0"/>
            </a:endParaRPr>
          </a:p>
        </p:txBody>
      </p:sp>
      <p:sp>
        <p:nvSpPr>
          <p:cNvPr id="100" name="Text Box 30">
            <a:extLst>
              <a:ext uri="{FF2B5EF4-FFF2-40B4-BE49-F238E27FC236}">
                <a16:creationId xmlns:a16="http://schemas.microsoft.com/office/drawing/2014/main" id="{22DBD5EF-248D-0A53-E76F-9ACCE13C40E3}"/>
              </a:ext>
            </a:extLst>
          </p:cNvPr>
          <p:cNvSpPr txBox="1">
            <a:spLocks noChangeArrowheads="1"/>
          </p:cNvSpPr>
          <p:nvPr/>
        </p:nvSpPr>
        <p:spPr bwMode="auto">
          <a:xfrm>
            <a:off x="609600" y="1905000"/>
            <a:ext cx="3324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fontAlgn="auto" hangingPunct="1">
              <a:spcBef>
                <a:spcPts val="0"/>
              </a:spcBef>
              <a:spcAft>
                <a:spcPts val="0"/>
              </a:spcAft>
              <a:defRPr/>
            </a:pPr>
            <a:r>
              <a:rPr lang="en-US" altLang="zh-TW" sz="1800" b="1" kern="0" dirty="0">
                <a:solidFill>
                  <a:srgbClr val="000000"/>
                </a:solidFill>
                <a:ea typeface="新細明體" pitchFamily="18" charset="-120"/>
              </a:rPr>
              <a:t>Sum of squared differences =</a:t>
            </a:r>
          </a:p>
        </p:txBody>
      </p:sp>
      <p:sp>
        <p:nvSpPr>
          <p:cNvPr id="101" name="Text Box 31">
            <a:extLst>
              <a:ext uri="{FF2B5EF4-FFF2-40B4-BE49-F238E27FC236}">
                <a16:creationId xmlns:a16="http://schemas.microsoft.com/office/drawing/2014/main" id="{03DC0EAB-D652-C1E1-EA60-F1F390FC1E41}"/>
              </a:ext>
            </a:extLst>
          </p:cNvPr>
          <p:cNvSpPr txBox="1">
            <a:spLocks noChangeArrowheads="1"/>
          </p:cNvSpPr>
          <p:nvPr/>
        </p:nvSpPr>
        <p:spPr bwMode="auto">
          <a:xfrm>
            <a:off x="3540125" y="1905000"/>
            <a:ext cx="915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b="1" kern="0" dirty="0">
                <a:solidFill>
                  <a:srgbClr val="000000"/>
                </a:solidFill>
                <a:ea typeface="新細明體" pitchFamily="18" charset="-120"/>
              </a:rPr>
              <a:t>(2 - 1)</a:t>
            </a:r>
            <a:r>
              <a:rPr lang="en-US" altLang="zh-TW" sz="1800" b="1" kern="0" baseline="30000" dirty="0">
                <a:solidFill>
                  <a:srgbClr val="000000"/>
                </a:solidFill>
                <a:ea typeface="新細明體" pitchFamily="18" charset="-120"/>
              </a:rPr>
              <a:t>2</a:t>
            </a:r>
            <a:r>
              <a:rPr lang="en-US" altLang="zh-TW" sz="1800" b="1" kern="0" dirty="0">
                <a:solidFill>
                  <a:srgbClr val="000000"/>
                </a:solidFill>
                <a:ea typeface="新細明體" pitchFamily="18" charset="-120"/>
              </a:rPr>
              <a:t> +</a:t>
            </a:r>
          </a:p>
        </p:txBody>
      </p:sp>
      <p:sp>
        <p:nvSpPr>
          <p:cNvPr id="102" name="Text Box 32">
            <a:extLst>
              <a:ext uri="{FF2B5EF4-FFF2-40B4-BE49-F238E27FC236}">
                <a16:creationId xmlns:a16="http://schemas.microsoft.com/office/drawing/2014/main" id="{20614E38-AF4C-13CC-CF03-36CE82638F48}"/>
              </a:ext>
            </a:extLst>
          </p:cNvPr>
          <p:cNvSpPr txBox="1">
            <a:spLocks noChangeArrowheads="1"/>
          </p:cNvSpPr>
          <p:nvPr/>
        </p:nvSpPr>
        <p:spPr bwMode="auto">
          <a:xfrm>
            <a:off x="4537075" y="1905000"/>
            <a:ext cx="898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b="1" kern="0" dirty="0">
                <a:solidFill>
                  <a:srgbClr val="000000"/>
                </a:solidFill>
                <a:ea typeface="新細明體" pitchFamily="18" charset="-120"/>
              </a:rPr>
              <a:t>(4 - 2)</a:t>
            </a:r>
            <a:r>
              <a:rPr lang="en-US" altLang="zh-TW" sz="1800" b="1" kern="0" baseline="30000" dirty="0">
                <a:solidFill>
                  <a:srgbClr val="000000"/>
                </a:solidFill>
                <a:ea typeface="新細明體" pitchFamily="18" charset="-120"/>
              </a:rPr>
              <a:t>2 </a:t>
            </a:r>
            <a:r>
              <a:rPr lang="en-US" altLang="zh-TW" sz="1800" b="1" kern="0" dirty="0">
                <a:solidFill>
                  <a:srgbClr val="000000"/>
                </a:solidFill>
                <a:ea typeface="新細明體" pitchFamily="18" charset="-120"/>
              </a:rPr>
              <a:t>+</a:t>
            </a:r>
          </a:p>
        </p:txBody>
      </p:sp>
      <p:sp>
        <p:nvSpPr>
          <p:cNvPr id="103" name="Text Box 33">
            <a:extLst>
              <a:ext uri="{FF2B5EF4-FFF2-40B4-BE49-F238E27FC236}">
                <a16:creationId xmlns:a16="http://schemas.microsoft.com/office/drawing/2014/main" id="{7D62EA42-5C40-D684-010B-8E0E3EE0C6A8}"/>
              </a:ext>
            </a:extLst>
          </p:cNvPr>
          <p:cNvSpPr txBox="1">
            <a:spLocks noChangeArrowheads="1"/>
          </p:cNvSpPr>
          <p:nvPr/>
        </p:nvSpPr>
        <p:spPr bwMode="auto">
          <a:xfrm>
            <a:off x="5434013" y="1905000"/>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b="1" kern="0" dirty="0">
                <a:solidFill>
                  <a:srgbClr val="000000"/>
                </a:solidFill>
                <a:ea typeface="新細明體" pitchFamily="18" charset="-120"/>
              </a:rPr>
              <a:t>(1.5 - 3)</a:t>
            </a:r>
            <a:r>
              <a:rPr lang="en-US" altLang="zh-TW" sz="1800" b="1" kern="0" baseline="30000" dirty="0">
                <a:solidFill>
                  <a:srgbClr val="000000"/>
                </a:solidFill>
                <a:ea typeface="新細明體" pitchFamily="18" charset="-120"/>
              </a:rPr>
              <a:t>2</a:t>
            </a:r>
            <a:r>
              <a:rPr lang="en-US" altLang="zh-TW" sz="1800" b="1" kern="0" dirty="0">
                <a:solidFill>
                  <a:srgbClr val="000000"/>
                </a:solidFill>
                <a:ea typeface="新細明體" pitchFamily="18" charset="-120"/>
              </a:rPr>
              <a:t> +</a:t>
            </a:r>
          </a:p>
        </p:txBody>
      </p:sp>
      <p:sp>
        <p:nvSpPr>
          <p:cNvPr id="104" name="Text Box 35">
            <a:extLst>
              <a:ext uri="{FF2B5EF4-FFF2-40B4-BE49-F238E27FC236}">
                <a16:creationId xmlns:a16="http://schemas.microsoft.com/office/drawing/2014/main" id="{4B20C24C-6BE2-E156-847C-2A34A64FBD50}"/>
              </a:ext>
            </a:extLst>
          </p:cNvPr>
          <p:cNvSpPr txBox="1">
            <a:spLocks noChangeArrowheads="1"/>
          </p:cNvSpPr>
          <p:nvPr/>
        </p:nvSpPr>
        <p:spPr bwMode="auto">
          <a:xfrm>
            <a:off x="6448425" y="1905000"/>
            <a:ext cx="1492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b="1" kern="0">
                <a:solidFill>
                  <a:srgbClr val="000000"/>
                </a:solidFill>
                <a:ea typeface="新細明體" pitchFamily="18" charset="-120"/>
              </a:rPr>
              <a:t>(3.2 - 4)</a:t>
            </a:r>
            <a:r>
              <a:rPr lang="en-US" altLang="zh-TW" sz="1800" b="1" kern="0" baseline="30000">
                <a:solidFill>
                  <a:srgbClr val="000000"/>
                </a:solidFill>
                <a:ea typeface="新細明體" pitchFamily="18" charset="-120"/>
              </a:rPr>
              <a:t>2</a:t>
            </a:r>
            <a:r>
              <a:rPr lang="en-US" altLang="zh-TW" sz="1800" b="1" kern="0">
                <a:solidFill>
                  <a:srgbClr val="000000"/>
                </a:solidFill>
                <a:ea typeface="新細明體" pitchFamily="18" charset="-120"/>
              </a:rPr>
              <a:t> = 6.89</a:t>
            </a:r>
          </a:p>
        </p:txBody>
      </p:sp>
      <p:grpSp>
        <p:nvGrpSpPr>
          <p:cNvPr id="105" name="Group 42">
            <a:extLst>
              <a:ext uri="{FF2B5EF4-FFF2-40B4-BE49-F238E27FC236}">
                <a16:creationId xmlns:a16="http://schemas.microsoft.com/office/drawing/2014/main" id="{8A01C501-AAA1-1899-A1BA-FDB3D9E7E247}"/>
              </a:ext>
            </a:extLst>
          </p:cNvPr>
          <p:cNvGrpSpPr>
            <a:grpSpLocks/>
          </p:cNvGrpSpPr>
          <p:nvPr/>
        </p:nvGrpSpPr>
        <p:grpSpPr bwMode="auto">
          <a:xfrm>
            <a:off x="609600" y="2224088"/>
            <a:ext cx="7945438" cy="366712"/>
            <a:chOff x="1056" y="1785"/>
            <a:chExt cx="4563" cy="231"/>
          </a:xfrm>
        </p:grpSpPr>
        <p:sp>
          <p:nvSpPr>
            <p:cNvPr id="106" name="Text Box 43">
              <a:extLst>
                <a:ext uri="{FF2B5EF4-FFF2-40B4-BE49-F238E27FC236}">
                  <a16:creationId xmlns:a16="http://schemas.microsoft.com/office/drawing/2014/main" id="{DD74B0EB-CC97-6C3E-1B52-733C5BDF5EC2}"/>
                </a:ext>
              </a:extLst>
            </p:cNvPr>
            <p:cNvSpPr txBox="1">
              <a:spLocks noChangeArrowheads="1"/>
            </p:cNvSpPr>
            <p:nvPr/>
          </p:nvSpPr>
          <p:spPr bwMode="auto">
            <a:xfrm>
              <a:off x="1056" y="1785"/>
              <a:ext cx="17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b="1" kern="0" dirty="0">
                  <a:solidFill>
                    <a:srgbClr val="3333CC"/>
                  </a:solidFill>
                  <a:ea typeface="新細明體" pitchFamily="18" charset="-120"/>
                </a:rPr>
                <a:t>Sum of squared differences =</a:t>
              </a:r>
            </a:p>
          </p:txBody>
        </p:sp>
        <p:sp>
          <p:nvSpPr>
            <p:cNvPr id="107" name="Text Box 44">
              <a:extLst>
                <a:ext uri="{FF2B5EF4-FFF2-40B4-BE49-F238E27FC236}">
                  <a16:creationId xmlns:a16="http://schemas.microsoft.com/office/drawing/2014/main" id="{315FFD6A-803A-03B6-2FFE-DAC967BE4605}"/>
                </a:ext>
              </a:extLst>
            </p:cNvPr>
            <p:cNvSpPr txBox="1">
              <a:spLocks noChangeArrowheads="1"/>
            </p:cNvSpPr>
            <p:nvPr/>
          </p:nvSpPr>
          <p:spPr bwMode="auto">
            <a:xfrm>
              <a:off x="2756" y="1785"/>
              <a:ext cx="6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b="1" kern="0">
                  <a:solidFill>
                    <a:srgbClr val="3333CC"/>
                  </a:solidFill>
                  <a:ea typeface="新細明體" pitchFamily="18" charset="-120"/>
                </a:rPr>
                <a:t>(2 -2.5)</a:t>
              </a:r>
              <a:r>
                <a:rPr lang="en-US" altLang="zh-TW" sz="1800" b="1" kern="0" baseline="30000">
                  <a:solidFill>
                    <a:srgbClr val="3333CC"/>
                  </a:solidFill>
                  <a:ea typeface="新細明體" pitchFamily="18" charset="-120"/>
                </a:rPr>
                <a:t>2</a:t>
              </a:r>
              <a:r>
                <a:rPr lang="en-US" altLang="zh-TW" sz="1800" b="1" kern="0">
                  <a:solidFill>
                    <a:srgbClr val="3333CC"/>
                  </a:solidFill>
                  <a:ea typeface="新細明體" pitchFamily="18" charset="-120"/>
                </a:rPr>
                <a:t> +</a:t>
              </a:r>
            </a:p>
          </p:txBody>
        </p:sp>
        <p:sp>
          <p:nvSpPr>
            <p:cNvPr id="108" name="Text Box 45">
              <a:extLst>
                <a:ext uri="{FF2B5EF4-FFF2-40B4-BE49-F238E27FC236}">
                  <a16:creationId xmlns:a16="http://schemas.microsoft.com/office/drawing/2014/main" id="{0CAFE7AC-7C1A-0114-7F60-94D2A96A5DCA}"/>
                </a:ext>
              </a:extLst>
            </p:cNvPr>
            <p:cNvSpPr txBox="1">
              <a:spLocks noChangeArrowheads="1"/>
            </p:cNvSpPr>
            <p:nvPr/>
          </p:nvSpPr>
          <p:spPr bwMode="auto">
            <a:xfrm>
              <a:off x="3319" y="1785"/>
              <a:ext cx="6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b="1" kern="0">
                  <a:solidFill>
                    <a:srgbClr val="3333CC"/>
                  </a:solidFill>
                  <a:ea typeface="新細明體" pitchFamily="18" charset="-120"/>
                </a:rPr>
                <a:t>(4 - 2.5)</a:t>
              </a:r>
              <a:r>
                <a:rPr lang="en-US" altLang="zh-TW" sz="1800" b="1" kern="0" baseline="30000">
                  <a:solidFill>
                    <a:srgbClr val="3333CC"/>
                  </a:solidFill>
                  <a:ea typeface="新細明體" pitchFamily="18" charset="-120"/>
                </a:rPr>
                <a:t>2 </a:t>
              </a:r>
              <a:r>
                <a:rPr lang="en-US" altLang="zh-TW" sz="1800" b="1" kern="0">
                  <a:solidFill>
                    <a:srgbClr val="3333CC"/>
                  </a:solidFill>
                  <a:ea typeface="新細明體" pitchFamily="18" charset="-120"/>
                </a:rPr>
                <a:t>+</a:t>
              </a:r>
            </a:p>
          </p:txBody>
        </p:sp>
        <p:sp>
          <p:nvSpPr>
            <p:cNvPr id="109" name="Text Box 46">
              <a:extLst>
                <a:ext uri="{FF2B5EF4-FFF2-40B4-BE49-F238E27FC236}">
                  <a16:creationId xmlns:a16="http://schemas.microsoft.com/office/drawing/2014/main" id="{2D96F563-9368-CBD0-6E55-9C3A658C13E3}"/>
                </a:ext>
              </a:extLst>
            </p:cNvPr>
            <p:cNvSpPr txBox="1">
              <a:spLocks noChangeArrowheads="1"/>
            </p:cNvSpPr>
            <p:nvPr/>
          </p:nvSpPr>
          <p:spPr bwMode="auto">
            <a:xfrm>
              <a:off x="3888" y="1785"/>
              <a:ext cx="7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b="1" kern="0">
                  <a:solidFill>
                    <a:srgbClr val="3333CC"/>
                  </a:solidFill>
                  <a:ea typeface="新細明體" pitchFamily="18" charset="-120"/>
                </a:rPr>
                <a:t>(1.5 - 2.5)</a:t>
              </a:r>
              <a:r>
                <a:rPr lang="en-US" altLang="zh-TW" sz="1800" b="1" kern="0" baseline="30000">
                  <a:solidFill>
                    <a:srgbClr val="3333CC"/>
                  </a:solidFill>
                  <a:ea typeface="新細明體" pitchFamily="18" charset="-120"/>
                </a:rPr>
                <a:t>2</a:t>
              </a:r>
              <a:r>
                <a:rPr lang="en-US" altLang="zh-TW" sz="1800" b="1" kern="0">
                  <a:solidFill>
                    <a:srgbClr val="3333CC"/>
                  </a:solidFill>
                  <a:ea typeface="新細明體" pitchFamily="18" charset="-120"/>
                </a:rPr>
                <a:t> +</a:t>
              </a:r>
            </a:p>
          </p:txBody>
        </p:sp>
        <p:sp>
          <p:nvSpPr>
            <p:cNvPr id="110" name="Text Box 47">
              <a:extLst>
                <a:ext uri="{FF2B5EF4-FFF2-40B4-BE49-F238E27FC236}">
                  <a16:creationId xmlns:a16="http://schemas.microsoft.com/office/drawing/2014/main" id="{99FE77FC-0D85-8261-FCF8-22124BCA0348}"/>
                </a:ext>
              </a:extLst>
            </p:cNvPr>
            <p:cNvSpPr txBox="1">
              <a:spLocks noChangeArrowheads="1"/>
            </p:cNvSpPr>
            <p:nvPr/>
          </p:nvSpPr>
          <p:spPr bwMode="auto">
            <a:xfrm>
              <a:off x="4580" y="1785"/>
              <a:ext cx="10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b="1" kern="0">
                  <a:solidFill>
                    <a:srgbClr val="3333CC"/>
                  </a:solidFill>
                  <a:ea typeface="新細明體" pitchFamily="18" charset="-120"/>
                </a:rPr>
                <a:t>(3.2 - 2.5)</a:t>
              </a:r>
              <a:r>
                <a:rPr lang="en-US" altLang="zh-TW" sz="1800" b="1" kern="0" baseline="30000">
                  <a:solidFill>
                    <a:srgbClr val="3333CC"/>
                  </a:solidFill>
                  <a:ea typeface="新細明體" pitchFamily="18" charset="-120"/>
                </a:rPr>
                <a:t>2</a:t>
              </a:r>
              <a:r>
                <a:rPr lang="en-US" altLang="zh-TW" sz="1800" b="1" kern="0">
                  <a:solidFill>
                    <a:srgbClr val="3333CC"/>
                  </a:solidFill>
                  <a:ea typeface="新細明體" pitchFamily="18" charset="-120"/>
                </a:rPr>
                <a:t> = 3.99</a:t>
              </a:r>
            </a:p>
          </p:txBody>
        </p:sp>
      </p:grpSp>
      <p:sp>
        <p:nvSpPr>
          <p:cNvPr id="184" name="Text Box 3">
            <a:extLst>
              <a:ext uri="{FF2B5EF4-FFF2-40B4-BE49-F238E27FC236}">
                <a16:creationId xmlns:a16="http://schemas.microsoft.com/office/drawing/2014/main" id="{0168F025-A475-9A6E-159D-735CDF0C45BC}"/>
              </a:ext>
            </a:extLst>
          </p:cNvPr>
          <p:cNvSpPr txBox="1">
            <a:spLocks noChangeArrowheads="1"/>
          </p:cNvSpPr>
          <p:nvPr/>
        </p:nvSpPr>
        <p:spPr bwMode="auto">
          <a:xfrm>
            <a:off x="3886200" y="567372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3</a:t>
            </a:r>
          </a:p>
        </p:txBody>
      </p:sp>
      <p:sp>
        <p:nvSpPr>
          <p:cNvPr id="185" name="Text Box 4">
            <a:extLst>
              <a:ext uri="{FF2B5EF4-FFF2-40B4-BE49-F238E27FC236}">
                <a16:creationId xmlns:a16="http://schemas.microsoft.com/office/drawing/2014/main" id="{21A14922-879F-8004-44C0-6BCCD807773A}"/>
              </a:ext>
            </a:extLst>
          </p:cNvPr>
          <p:cNvSpPr txBox="1">
            <a:spLocks noChangeArrowheads="1"/>
          </p:cNvSpPr>
          <p:nvPr/>
        </p:nvSpPr>
        <p:spPr bwMode="auto">
          <a:xfrm>
            <a:off x="1006475" y="3505200"/>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3</a:t>
            </a:r>
          </a:p>
        </p:txBody>
      </p:sp>
      <p:sp>
        <p:nvSpPr>
          <p:cNvPr id="186" name="Line 5">
            <a:extLst>
              <a:ext uri="{FF2B5EF4-FFF2-40B4-BE49-F238E27FC236}">
                <a16:creationId xmlns:a16="http://schemas.microsoft.com/office/drawing/2014/main" id="{BE29C6D8-19F9-8CBC-A3E8-A35547C63DE7}"/>
              </a:ext>
            </a:extLst>
          </p:cNvPr>
          <p:cNvSpPr>
            <a:spLocks noChangeShapeType="1"/>
          </p:cNvSpPr>
          <p:nvPr/>
        </p:nvSpPr>
        <p:spPr bwMode="auto">
          <a:xfrm flipH="1">
            <a:off x="1235075" y="3748088"/>
            <a:ext cx="2819400" cy="0"/>
          </a:xfrm>
          <a:prstGeom prst="line">
            <a:avLst/>
          </a:prstGeom>
          <a:noFill/>
          <a:ln w="31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7" name="Line 6">
            <a:extLst>
              <a:ext uri="{FF2B5EF4-FFF2-40B4-BE49-F238E27FC236}">
                <a16:creationId xmlns:a16="http://schemas.microsoft.com/office/drawing/2014/main" id="{D424C744-AF0B-9033-432B-E532A65A7C4E}"/>
              </a:ext>
            </a:extLst>
          </p:cNvPr>
          <p:cNvSpPr>
            <a:spLocks noChangeShapeType="1"/>
          </p:cNvSpPr>
          <p:nvPr/>
        </p:nvSpPr>
        <p:spPr bwMode="auto">
          <a:xfrm>
            <a:off x="4029075" y="3754438"/>
            <a:ext cx="0" cy="9144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8" name="Freeform 8">
            <a:extLst>
              <a:ext uri="{FF2B5EF4-FFF2-40B4-BE49-F238E27FC236}">
                <a16:creationId xmlns:a16="http://schemas.microsoft.com/office/drawing/2014/main" id="{773878E4-71FB-47C2-36B5-A84CE13F1300}"/>
              </a:ext>
            </a:extLst>
          </p:cNvPr>
          <p:cNvSpPr>
            <a:spLocks/>
          </p:cNvSpPr>
          <p:nvPr/>
        </p:nvSpPr>
        <p:spPr bwMode="auto">
          <a:xfrm>
            <a:off x="1235075" y="2362200"/>
            <a:ext cx="4724400" cy="3352800"/>
          </a:xfrm>
          <a:custGeom>
            <a:avLst/>
            <a:gdLst>
              <a:gd name="T0" fmla="*/ 0 w 3744"/>
              <a:gd name="T1" fmla="*/ 0 h 2112"/>
              <a:gd name="T2" fmla="*/ 0 w 3744"/>
              <a:gd name="T3" fmla="*/ 2112 h 2112"/>
              <a:gd name="T4" fmla="*/ 3744 w 3744"/>
              <a:gd name="T5" fmla="*/ 2112 h 2112"/>
            </a:gdLst>
            <a:ahLst/>
            <a:cxnLst>
              <a:cxn ang="0">
                <a:pos x="T0" y="T1"/>
              </a:cxn>
              <a:cxn ang="0">
                <a:pos x="T2" y="T3"/>
              </a:cxn>
              <a:cxn ang="0">
                <a:pos x="T4" y="T5"/>
              </a:cxn>
            </a:cxnLst>
            <a:rect l="0" t="0" r="r" b="b"/>
            <a:pathLst>
              <a:path w="3744" h="2112">
                <a:moveTo>
                  <a:pt x="0" y="0"/>
                </a:moveTo>
                <a:lnTo>
                  <a:pt x="0" y="2112"/>
                </a:lnTo>
                <a:lnTo>
                  <a:pt x="3744" y="2112"/>
                </a:lnTo>
              </a:path>
            </a:pathLst>
          </a:cu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422" name="Text Box 9">
            <a:extLst>
              <a:ext uri="{FF2B5EF4-FFF2-40B4-BE49-F238E27FC236}">
                <a16:creationId xmlns:a16="http://schemas.microsoft.com/office/drawing/2014/main" id="{2194E19D-F091-3AD1-6494-CA231FDCB4CA}"/>
              </a:ext>
            </a:extLst>
          </p:cNvPr>
          <p:cNvSpPr txBox="1">
            <a:spLocks noChangeArrowheads="1"/>
          </p:cNvSpPr>
          <p:nvPr/>
        </p:nvSpPr>
        <p:spPr bwMode="auto">
          <a:xfrm>
            <a:off x="1833563" y="4267200"/>
            <a:ext cx="315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a:solidFill>
                  <a:srgbClr val="FF0066"/>
                </a:solidFill>
                <a:latin typeface="Wingdings" pitchFamily="2" charset="2"/>
                <a:ea typeface="新細明體" panose="02020500000000000000" pitchFamily="18" charset="-120"/>
              </a:rPr>
              <a:t>w</a:t>
            </a:r>
          </a:p>
        </p:txBody>
      </p:sp>
      <p:sp>
        <p:nvSpPr>
          <p:cNvPr id="17423" name="Text Box 10">
            <a:extLst>
              <a:ext uri="{FF2B5EF4-FFF2-40B4-BE49-F238E27FC236}">
                <a16:creationId xmlns:a16="http://schemas.microsoft.com/office/drawing/2014/main" id="{460F2884-9776-5DC7-41B6-7BFB16047258}"/>
              </a:ext>
            </a:extLst>
          </p:cNvPr>
          <p:cNvSpPr txBox="1">
            <a:spLocks noChangeArrowheads="1"/>
          </p:cNvSpPr>
          <p:nvPr/>
        </p:nvSpPr>
        <p:spPr bwMode="auto">
          <a:xfrm>
            <a:off x="3867150" y="4530725"/>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a:solidFill>
                  <a:srgbClr val="FF0066"/>
                </a:solidFill>
                <a:latin typeface="Wingdings" pitchFamily="2" charset="2"/>
                <a:ea typeface="新細明體" panose="02020500000000000000" pitchFamily="18" charset="-120"/>
              </a:rPr>
              <a:t>w</a:t>
            </a:r>
          </a:p>
        </p:txBody>
      </p:sp>
      <p:sp>
        <p:nvSpPr>
          <p:cNvPr id="17424" name="Text Box 11">
            <a:extLst>
              <a:ext uri="{FF2B5EF4-FFF2-40B4-BE49-F238E27FC236}">
                <a16:creationId xmlns:a16="http://schemas.microsoft.com/office/drawing/2014/main" id="{D50F8A04-CFEF-AFF3-8028-80788028FC12}"/>
              </a:ext>
            </a:extLst>
          </p:cNvPr>
          <p:cNvSpPr txBox="1">
            <a:spLocks noChangeArrowheads="1"/>
          </p:cNvSpPr>
          <p:nvPr/>
        </p:nvSpPr>
        <p:spPr bwMode="auto">
          <a:xfrm>
            <a:off x="2794000" y="2971800"/>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a:solidFill>
                  <a:srgbClr val="FF0066"/>
                </a:solidFill>
                <a:latin typeface="Wingdings" pitchFamily="2" charset="2"/>
                <a:ea typeface="新細明體" panose="02020500000000000000" pitchFamily="18" charset="-120"/>
              </a:rPr>
              <a:t>w</a:t>
            </a:r>
          </a:p>
        </p:txBody>
      </p:sp>
      <p:sp>
        <p:nvSpPr>
          <p:cNvPr id="17425" name="Text Box 12">
            <a:extLst>
              <a:ext uri="{FF2B5EF4-FFF2-40B4-BE49-F238E27FC236}">
                <a16:creationId xmlns:a16="http://schemas.microsoft.com/office/drawing/2014/main" id="{1A1BCDCD-DD0B-E041-D7EE-CDF25AB9ACE2}"/>
              </a:ext>
            </a:extLst>
          </p:cNvPr>
          <p:cNvSpPr txBox="1">
            <a:spLocks noChangeArrowheads="1"/>
          </p:cNvSpPr>
          <p:nvPr/>
        </p:nvSpPr>
        <p:spPr bwMode="auto">
          <a:xfrm>
            <a:off x="4892675" y="3429000"/>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a:solidFill>
                  <a:srgbClr val="FF0066"/>
                </a:solidFill>
                <a:latin typeface="Wingdings" pitchFamily="2" charset="2"/>
                <a:ea typeface="新細明體" panose="02020500000000000000" pitchFamily="18" charset="-120"/>
              </a:rPr>
              <a:t>w</a:t>
            </a:r>
          </a:p>
        </p:txBody>
      </p:sp>
      <p:sp>
        <p:nvSpPr>
          <p:cNvPr id="193" name="Line 13">
            <a:extLst>
              <a:ext uri="{FF2B5EF4-FFF2-40B4-BE49-F238E27FC236}">
                <a16:creationId xmlns:a16="http://schemas.microsoft.com/office/drawing/2014/main" id="{E5346894-64F3-8A8C-2294-9CD56B90AB33}"/>
              </a:ext>
            </a:extLst>
          </p:cNvPr>
          <p:cNvSpPr>
            <a:spLocks noChangeShapeType="1"/>
          </p:cNvSpPr>
          <p:nvPr/>
        </p:nvSpPr>
        <p:spPr bwMode="auto">
          <a:xfrm flipV="1">
            <a:off x="1235075" y="3117850"/>
            <a:ext cx="3803650" cy="236855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4" name="Line 14">
            <a:extLst>
              <a:ext uri="{FF2B5EF4-FFF2-40B4-BE49-F238E27FC236}">
                <a16:creationId xmlns:a16="http://schemas.microsoft.com/office/drawing/2014/main" id="{EF84EC4A-8C58-A9CC-744A-F6E798B64D8E}"/>
              </a:ext>
            </a:extLst>
          </p:cNvPr>
          <p:cNvSpPr>
            <a:spLocks noChangeShapeType="1"/>
          </p:cNvSpPr>
          <p:nvPr/>
        </p:nvSpPr>
        <p:spPr bwMode="auto">
          <a:xfrm>
            <a:off x="1997075" y="4419600"/>
            <a:ext cx="0" cy="609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5" name="Line 15">
            <a:extLst>
              <a:ext uri="{FF2B5EF4-FFF2-40B4-BE49-F238E27FC236}">
                <a16:creationId xmlns:a16="http://schemas.microsoft.com/office/drawing/2014/main" id="{5E6B95F4-AFB4-50BB-AB2B-16D6FE9277DD}"/>
              </a:ext>
            </a:extLst>
          </p:cNvPr>
          <p:cNvSpPr>
            <a:spLocks noChangeShapeType="1"/>
          </p:cNvSpPr>
          <p:nvPr/>
        </p:nvSpPr>
        <p:spPr bwMode="auto">
          <a:xfrm flipV="1">
            <a:off x="2946400" y="3200400"/>
            <a:ext cx="0" cy="12192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6" name="Line 16">
            <a:extLst>
              <a:ext uri="{FF2B5EF4-FFF2-40B4-BE49-F238E27FC236}">
                <a16:creationId xmlns:a16="http://schemas.microsoft.com/office/drawing/2014/main" id="{88291112-838A-2F83-A024-40BBCDD1C9F8}"/>
              </a:ext>
            </a:extLst>
          </p:cNvPr>
          <p:cNvSpPr>
            <a:spLocks noChangeShapeType="1"/>
          </p:cNvSpPr>
          <p:nvPr/>
        </p:nvSpPr>
        <p:spPr bwMode="auto">
          <a:xfrm flipH="1">
            <a:off x="5049838" y="3105150"/>
            <a:ext cx="14287" cy="4572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7" name="Text Box 17">
            <a:extLst>
              <a:ext uri="{FF2B5EF4-FFF2-40B4-BE49-F238E27FC236}">
                <a16:creationId xmlns:a16="http://schemas.microsoft.com/office/drawing/2014/main" id="{D321488A-B141-506A-3381-2F4439364A86}"/>
              </a:ext>
            </a:extLst>
          </p:cNvPr>
          <p:cNvSpPr txBox="1">
            <a:spLocks noChangeArrowheads="1"/>
          </p:cNvSpPr>
          <p:nvPr/>
        </p:nvSpPr>
        <p:spPr bwMode="auto">
          <a:xfrm>
            <a:off x="4892675" y="567372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4</a:t>
            </a:r>
          </a:p>
        </p:txBody>
      </p:sp>
      <p:grpSp>
        <p:nvGrpSpPr>
          <p:cNvPr id="198" name="Group 18">
            <a:extLst>
              <a:ext uri="{FF2B5EF4-FFF2-40B4-BE49-F238E27FC236}">
                <a16:creationId xmlns:a16="http://schemas.microsoft.com/office/drawing/2014/main" id="{3E018C39-E1E0-33E6-67B0-F7AB1923CA0B}"/>
              </a:ext>
            </a:extLst>
          </p:cNvPr>
          <p:cNvGrpSpPr>
            <a:grpSpLocks/>
          </p:cNvGrpSpPr>
          <p:nvPr/>
        </p:nvGrpSpPr>
        <p:grpSpPr bwMode="auto">
          <a:xfrm>
            <a:off x="990600" y="4759325"/>
            <a:ext cx="1143000" cy="1281113"/>
            <a:chOff x="854" y="3382"/>
            <a:chExt cx="720" cy="807"/>
          </a:xfrm>
        </p:grpSpPr>
        <p:sp>
          <p:nvSpPr>
            <p:cNvPr id="199" name="Text Box 19">
              <a:extLst>
                <a:ext uri="{FF2B5EF4-FFF2-40B4-BE49-F238E27FC236}">
                  <a16:creationId xmlns:a16="http://schemas.microsoft.com/office/drawing/2014/main" id="{B19C3A59-7BF1-413F-20BE-0B0B7A1C63AF}"/>
                </a:ext>
              </a:extLst>
            </p:cNvPr>
            <p:cNvSpPr txBox="1">
              <a:spLocks noChangeArrowheads="1"/>
            </p:cNvSpPr>
            <p:nvPr/>
          </p:nvSpPr>
          <p:spPr bwMode="auto">
            <a:xfrm>
              <a:off x="1392" y="3958"/>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1</a:t>
              </a:r>
            </a:p>
          </p:txBody>
        </p:sp>
        <p:sp>
          <p:nvSpPr>
            <p:cNvPr id="200" name="Text Box 20">
              <a:extLst>
                <a:ext uri="{FF2B5EF4-FFF2-40B4-BE49-F238E27FC236}">
                  <a16:creationId xmlns:a16="http://schemas.microsoft.com/office/drawing/2014/main" id="{EC4C9468-57F2-67BD-A9EF-9E44D2E10691}"/>
                </a:ext>
              </a:extLst>
            </p:cNvPr>
            <p:cNvSpPr txBox="1">
              <a:spLocks noChangeArrowheads="1"/>
            </p:cNvSpPr>
            <p:nvPr/>
          </p:nvSpPr>
          <p:spPr bwMode="auto">
            <a:xfrm>
              <a:off x="854" y="3382"/>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1</a:t>
              </a:r>
            </a:p>
          </p:txBody>
        </p:sp>
      </p:grpSp>
      <p:sp>
        <p:nvSpPr>
          <p:cNvPr id="201" name="Text Box 21">
            <a:extLst>
              <a:ext uri="{FF2B5EF4-FFF2-40B4-BE49-F238E27FC236}">
                <a16:creationId xmlns:a16="http://schemas.microsoft.com/office/drawing/2014/main" id="{3477BBD0-E477-FE25-19ED-35F965D261F7}"/>
              </a:ext>
            </a:extLst>
          </p:cNvPr>
          <p:cNvSpPr txBox="1">
            <a:spLocks noChangeArrowheads="1"/>
          </p:cNvSpPr>
          <p:nvPr/>
        </p:nvSpPr>
        <p:spPr bwMode="auto">
          <a:xfrm>
            <a:off x="990600" y="277812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4</a:t>
            </a:r>
          </a:p>
        </p:txBody>
      </p:sp>
      <p:sp>
        <p:nvSpPr>
          <p:cNvPr id="202" name="Text Box 22">
            <a:extLst>
              <a:ext uri="{FF2B5EF4-FFF2-40B4-BE49-F238E27FC236}">
                <a16:creationId xmlns:a16="http://schemas.microsoft.com/office/drawing/2014/main" id="{73E5CD98-110B-0BE3-1AB0-638836CBCEF8}"/>
              </a:ext>
            </a:extLst>
          </p:cNvPr>
          <p:cNvSpPr txBox="1">
            <a:spLocks noChangeArrowheads="1"/>
          </p:cNvSpPr>
          <p:nvPr/>
        </p:nvSpPr>
        <p:spPr bwMode="auto">
          <a:xfrm>
            <a:off x="1427163" y="4343400"/>
            <a:ext cx="569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(1,2)</a:t>
            </a:r>
          </a:p>
        </p:txBody>
      </p:sp>
      <p:sp>
        <p:nvSpPr>
          <p:cNvPr id="203" name="Line 23">
            <a:extLst>
              <a:ext uri="{FF2B5EF4-FFF2-40B4-BE49-F238E27FC236}">
                <a16:creationId xmlns:a16="http://schemas.microsoft.com/office/drawing/2014/main" id="{D2C8779F-8B14-78C0-8F78-78B8937072EC}"/>
              </a:ext>
            </a:extLst>
          </p:cNvPr>
          <p:cNvSpPr>
            <a:spLocks noChangeShapeType="1"/>
          </p:cNvSpPr>
          <p:nvPr/>
        </p:nvSpPr>
        <p:spPr bwMode="auto">
          <a:xfrm flipH="1">
            <a:off x="1235075" y="5029200"/>
            <a:ext cx="762000" cy="0"/>
          </a:xfrm>
          <a:prstGeom prst="line">
            <a:avLst/>
          </a:prstGeom>
          <a:noFill/>
          <a:ln w="31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4" name="Text Box 24">
            <a:extLst>
              <a:ext uri="{FF2B5EF4-FFF2-40B4-BE49-F238E27FC236}">
                <a16:creationId xmlns:a16="http://schemas.microsoft.com/office/drawing/2014/main" id="{6992E67A-A153-7A04-4F45-CBFD571823EA}"/>
              </a:ext>
            </a:extLst>
          </p:cNvPr>
          <p:cNvSpPr txBox="1">
            <a:spLocks noChangeArrowheads="1"/>
          </p:cNvSpPr>
          <p:nvPr/>
        </p:nvSpPr>
        <p:spPr bwMode="auto">
          <a:xfrm>
            <a:off x="2795588" y="567372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2</a:t>
            </a:r>
          </a:p>
        </p:txBody>
      </p:sp>
      <p:sp>
        <p:nvSpPr>
          <p:cNvPr id="205" name="Text Box 25">
            <a:extLst>
              <a:ext uri="{FF2B5EF4-FFF2-40B4-BE49-F238E27FC236}">
                <a16:creationId xmlns:a16="http://schemas.microsoft.com/office/drawing/2014/main" id="{41139AEF-3EA2-57CB-0CB5-8BC42365CE1D}"/>
              </a:ext>
            </a:extLst>
          </p:cNvPr>
          <p:cNvSpPr txBox="1">
            <a:spLocks noChangeArrowheads="1"/>
          </p:cNvSpPr>
          <p:nvPr/>
        </p:nvSpPr>
        <p:spPr bwMode="auto">
          <a:xfrm>
            <a:off x="985838" y="4149725"/>
            <a:ext cx="288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2</a:t>
            </a:r>
          </a:p>
        </p:txBody>
      </p:sp>
      <p:sp>
        <p:nvSpPr>
          <p:cNvPr id="206" name="Line 26">
            <a:extLst>
              <a:ext uri="{FF2B5EF4-FFF2-40B4-BE49-F238E27FC236}">
                <a16:creationId xmlns:a16="http://schemas.microsoft.com/office/drawing/2014/main" id="{C7029DBC-745F-0E31-93A7-8ED5CAC89E42}"/>
              </a:ext>
            </a:extLst>
          </p:cNvPr>
          <p:cNvSpPr>
            <a:spLocks noChangeShapeType="1"/>
          </p:cNvSpPr>
          <p:nvPr/>
        </p:nvSpPr>
        <p:spPr bwMode="auto">
          <a:xfrm flipH="1">
            <a:off x="1225550" y="4419600"/>
            <a:ext cx="1719263" cy="0"/>
          </a:xfrm>
          <a:prstGeom prst="line">
            <a:avLst/>
          </a:prstGeom>
          <a:noFill/>
          <a:ln w="31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7" name="Text Box 27">
            <a:extLst>
              <a:ext uri="{FF2B5EF4-FFF2-40B4-BE49-F238E27FC236}">
                <a16:creationId xmlns:a16="http://schemas.microsoft.com/office/drawing/2014/main" id="{FB12ADAA-37E8-58BB-05B3-B9F3D6F6638F}"/>
              </a:ext>
            </a:extLst>
          </p:cNvPr>
          <p:cNvSpPr txBox="1">
            <a:spLocks noChangeArrowheads="1"/>
          </p:cNvSpPr>
          <p:nvPr/>
        </p:nvSpPr>
        <p:spPr bwMode="auto">
          <a:xfrm>
            <a:off x="2759075" y="2743200"/>
            <a:ext cx="569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(2,4)</a:t>
            </a:r>
          </a:p>
        </p:txBody>
      </p:sp>
      <p:sp>
        <p:nvSpPr>
          <p:cNvPr id="208" name="Text Box 28">
            <a:extLst>
              <a:ext uri="{FF2B5EF4-FFF2-40B4-BE49-F238E27FC236}">
                <a16:creationId xmlns:a16="http://schemas.microsoft.com/office/drawing/2014/main" id="{52D1B467-1E40-7FFB-7694-C85FDB50ED52}"/>
              </a:ext>
            </a:extLst>
          </p:cNvPr>
          <p:cNvSpPr txBox="1">
            <a:spLocks noChangeArrowheads="1"/>
          </p:cNvSpPr>
          <p:nvPr/>
        </p:nvSpPr>
        <p:spPr bwMode="auto">
          <a:xfrm>
            <a:off x="4038600" y="4419600"/>
            <a:ext cx="727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(3,1.5)</a:t>
            </a:r>
          </a:p>
        </p:txBody>
      </p:sp>
      <p:sp>
        <p:nvSpPr>
          <p:cNvPr id="209" name="Line 29">
            <a:extLst>
              <a:ext uri="{FF2B5EF4-FFF2-40B4-BE49-F238E27FC236}">
                <a16:creationId xmlns:a16="http://schemas.microsoft.com/office/drawing/2014/main" id="{5782B1A3-4CE2-35DE-0915-700A329ADC89}"/>
              </a:ext>
            </a:extLst>
          </p:cNvPr>
          <p:cNvSpPr>
            <a:spLocks noChangeShapeType="1"/>
          </p:cNvSpPr>
          <p:nvPr/>
        </p:nvSpPr>
        <p:spPr bwMode="auto">
          <a:xfrm flipH="1">
            <a:off x="1235075" y="3124200"/>
            <a:ext cx="3810000" cy="0"/>
          </a:xfrm>
          <a:prstGeom prst="line">
            <a:avLst/>
          </a:prstGeom>
          <a:noFill/>
          <a:ln w="31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0" name="Text Box 34">
            <a:extLst>
              <a:ext uri="{FF2B5EF4-FFF2-40B4-BE49-F238E27FC236}">
                <a16:creationId xmlns:a16="http://schemas.microsoft.com/office/drawing/2014/main" id="{071C5CFF-E18F-0B7A-0E1A-42A97DA99E89}"/>
              </a:ext>
            </a:extLst>
          </p:cNvPr>
          <p:cNvSpPr txBox="1">
            <a:spLocks noChangeArrowheads="1"/>
          </p:cNvSpPr>
          <p:nvPr/>
        </p:nvSpPr>
        <p:spPr bwMode="auto">
          <a:xfrm>
            <a:off x="5105400" y="3387725"/>
            <a:ext cx="727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(4,3.2)</a:t>
            </a:r>
          </a:p>
        </p:txBody>
      </p:sp>
      <p:sp>
        <p:nvSpPr>
          <p:cNvPr id="211" name="Line 36">
            <a:extLst>
              <a:ext uri="{FF2B5EF4-FFF2-40B4-BE49-F238E27FC236}">
                <a16:creationId xmlns:a16="http://schemas.microsoft.com/office/drawing/2014/main" id="{C533B4ED-9249-1D55-1B87-8EC1F1FB56B6}"/>
              </a:ext>
            </a:extLst>
          </p:cNvPr>
          <p:cNvSpPr>
            <a:spLocks noChangeShapeType="1"/>
          </p:cNvSpPr>
          <p:nvPr/>
        </p:nvSpPr>
        <p:spPr bwMode="auto">
          <a:xfrm>
            <a:off x="1235075" y="4079875"/>
            <a:ext cx="3810000"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grpSp>
        <p:nvGrpSpPr>
          <p:cNvPr id="212" name="Group 37">
            <a:extLst>
              <a:ext uri="{FF2B5EF4-FFF2-40B4-BE49-F238E27FC236}">
                <a16:creationId xmlns:a16="http://schemas.microsoft.com/office/drawing/2014/main" id="{44ABFCB0-8443-8CA9-5D7E-3E843DB51307}"/>
              </a:ext>
            </a:extLst>
          </p:cNvPr>
          <p:cNvGrpSpPr>
            <a:grpSpLocks/>
          </p:cNvGrpSpPr>
          <p:nvPr/>
        </p:nvGrpSpPr>
        <p:grpSpPr bwMode="auto">
          <a:xfrm>
            <a:off x="1978025" y="3200400"/>
            <a:ext cx="3048000" cy="1489075"/>
            <a:chOff x="1488" y="2400"/>
            <a:chExt cx="1920" cy="938"/>
          </a:xfrm>
        </p:grpSpPr>
        <p:sp>
          <p:nvSpPr>
            <p:cNvPr id="213" name="Line 38">
              <a:extLst>
                <a:ext uri="{FF2B5EF4-FFF2-40B4-BE49-F238E27FC236}">
                  <a16:creationId xmlns:a16="http://schemas.microsoft.com/office/drawing/2014/main" id="{78C5DFD4-B3BA-6CD4-9C15-23C0CAF8D1DA}"/>
                </a:ext>
              </a:extLst>
            </p:cNvPr>
            <p:cNvSpPr>
              <a:spLocks noChangeShapeType="1"/>
            </p:cNvSpPr>
            <p:nvPr/>
          </p:nvSpPr>
          <p:spPr bwMode="auto">
            <a:xfrm>
              <a:off x="1488" y="2950"/>
              <a:ext cx="0" cy="240"/>
            </a:xfrm>
            <a:prstGeom prst="line">
              <a:avLst/>
            </a:prstGeom>
            <a:noFill/>
            <a:ln w="9525">
              <a:solidFill>
                <a:srgbClr val="33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4" name="Line 39">
              <a:extLst>
                <a:ext uri="{FF2B5EF4-FFF2-40B4-BE49-F238E27FC236}">
                  <a16:creationId xmlns:a16="http://schemas.microsoft.com/office/drawing/2014/main" id="{1A7FD01C-F610-1428-BF5D-2C99C220974D}"/>
                </a:ext>
              </a:extLst>
            </p:cNvPr>
            <p:cNvSpPr>
              <a:spLocks noChangeShapeType="1"/>
            </p:cNvSpPr>
            <p:nvPr/>
          </p:nvSpPr>
          <p:spPr bwMode="auto">
            <a:xfrm flipV="1">
              <a:off x="2050" y="2400"/>
              <a:ext cx="0" cy="554"/>
            </a:xfrm>
            <a:prstGeom prst="line">
              <a:avLst/>
            </a:prstGeom>
            <a:noFill/>
            <a:ln w="9525">
              <a:solidFill>
                <a:srgbClr val="33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5" name="Line 40">
              <a:extLst>
                <a:ext uri="{FF2B5EF4-FFF2-40B4-BE49-F238E27FC236}">
                  <a16:creationId xmlns:a16="http://schemas.microsoft.com/office/drawing/2014/main" id="{802329F6-33D0-4DF3-B8A8-9819944CB159}"/>
                </a:ext>
              </a:extLst>
            </p:cNvPr>
            <p:cNvSpPr>
              <a:spLocks noChangeShapeType="1"/>
            </p:cNvSpPr>
            <p:nvPr/>
          </p:nvSpPr>
          <p:spPr bwMode="auto">
            <a:xfrm flipV="1">
              <a:off x="3408" y="2666"/>
              <a:ext cx="0" cy="288"/>
            </a:xfrm>
            <a:prstGeom prst="line">
              <a:avLst/>
            </a:prstGeom>
            <a:noFill/>
            <a:ln w="9525">
              <a:solidFill>
                <a:srgbClr val="33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6" name="Line 41">
              <a:extLst>
                <a:ext uri="{FF2B5EF4-FFF2-40B4-BE49-F238E27FC236}">
                  <a16:creationId xmlns:a16="http://schemas.microsoft.com/office/drawing/2014/main" id="{672E3CD8-4450-1C93-FEA0-FA167BB0D21F}"/>
                </a:ext>
              </a:extLst>
            </p:cNvPr>
            <p:cNvSpPr>
              <a:spLocks noChangeShapeType="1"/>
            </p:cNvSpPr>
            <p:nvPr/>
          </p:nvSpPr>
          <p:spPr bwMode="auto">
            <a:xfrm>
              <a:off x="2732" y="2954"/>
              <a:ext cx="0" cy="384"/>
            </a:xfrm>
            <a:prstGeom prst="line">
              <a:avLst/>
            </a:prstGeom>
            <a:noFill/>
            <a:ln w="9525">
              <a:solidFill>
                <a:srgbClr val="33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grpSp>
      <p:sp>
        <p:nvSpPr>
          <p:cNvPr id="217" name="Text Box 48">
            <a:extLst>
              <a:ext uri="{FF2B5EF4-FFF2-40B4-BE49-F238E27FC236}">
                <a16:creationId xmlns:a16="http://schemas.microsoft.com/office/drawing/2014/main" id="{03CD9645-5D43-E8EE-AA67-9F71876DE261}"/>
              </a:ext>
            </a:extLst>
          </p:cNvPr>
          <p:cNvSpPr txBox="1">
            <a:spLocks noChangeArrowheads="1"/>
          </p:cNvSpPr>
          <p:nvPr/>
        </p:nvSpPr>
        <p:spPr bwMode="auto">
          <a:xfrm>
            <a:off x="838200" y="3844925"/>
            <a:ext cx="446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1800" kern="0">
                <a:solidFill>
                  <a:srgbClr val="000000"/>
                </a:solidFill>
                <a:ea typeface="新細明體" pitchFamily="18" charset="-120"/>
              </a:rPr>
              <a:t>2.5</a:t>
            </a:r>
          </a:p>
        </p:txBody>
      </p:sp>
      <p:sp>
        <p:nvSpPr>
          <p:cNvPr id="218" name="Text Box 49">
            <a:extLst>
              <a:ext uri="{FF2B5EF4-FFF2-40B4-BE49-F238E27FC236}">
                <a16:creationId xmlns:a16="http://schemas.microsoft.com/office/drawing/2014/main" id="{660157DB-58EA-DE49-5ED0-513790F242F0}"/>
              </a:ext>
            </a:extLst>
          </p:cNvPr>
          <p:cNvSpPr txBox="1">
            <a:spLocks noChangeArrowheads="1"/>
          </p:cNvSpPr>
          <p:nvPr/>
        </p:nvSpPr>
        <p:spPr bwMode="auto">
          <a:xfrm>
            <a:off x="5414963" y="2514600"/>
            <a:ext cx="295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kern="0" dirty="0">
                <a:solidFill>
                  <a:srgbClr val="000000"/>
                </a:solidFill>
                <a:ea typeface="新細明體" pitchFamily="18" charset="-120"/>
              </a:rPr>
              <a:t>Let us compare two lines</a:t>
            </a:r>
          </a:p>
        </p:txBody>
      </p:sp>
      <p:sp>
        <p:nvSpPr>
          <p:cNvPr id="219" name="Text Box 50">
            <a:extLst>
              <a:ext uri="{FF2B5EF4-FFF2-40B4-BE49-F238E27FC236}">
                <a16:creationId xmlns:a16="http://schemas.microsoft.com/office/drawing/2014/main" id="{6F17885D-7D2F-E17A-CA92-EE5F589CE544}"/>
              </a:ext>
            </a:extLst>
          </p:cNvPr>
          <p:cNvSpPr txBox="1">
            <a:spLocks noChangeArrowheads="1"/>
          </p:cNvSpPr>
          <p:nvPr/>
        </p:nvSpPr>
        <p:spPr bwMode="auto">
          <a:xfrm>
            <a:off x="5414963" y="2897188"/>
            <a:ext cx="3363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kern="0" dirty="0">
                <a:solidFill>
                  <a:srgbClr val="3333CC"/>
                </a:solidFill>
                <a:ea typeface="新細明體" pitchFamily="18" charset="-120"/>
              </a:rPr>
              <a:t>The second line is horizontal</a:t>
            </a:r>
          </a:p>
        </p:txBody>
      </p:sp>
      <p:sp>
        <p:nvSpPr>
          <p:cNvPr id="220" name="Text Box 51">
            <a:extLst>
              <a:ext uri="{FF2B5EF4-FFF2-40B4-BE49-F238E27FC236}">
                <a16:creationId xmlns:a16="http://schemas.microsoft.com/office/drawing/2014/main" id="{CAB0BC38-1E2C-C044-2B45-54FEBEFC2C06}"/>
              </a:ext>
            </a:extLst>
          </p:cNvPr>
          <p:cNvSpPr txBox="1">
            <a:spLocks noChangeArrowheads="1"/>
          </p:cNvSpPr>
          <p:nvPr/>
        </p:nvSpPr>
        <p:spPr bwMode="auto">
          <a:xfrm>
            <a:off x="5562600" y="4648200"/>
            <a:ext cx="3216275" cy="1562100"/>
          </a:xfrm>
          <a:prstGeom prst="rect">
            <a:avLst/>
          </a:prstGeom>
          <a:solidFill>
            <a:srgbClr val="FF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fontAlgn="auto" hangingPunct="1">
              <a:spcBef>
                <a:spcPts val="0"/>
              </a:spcBef>
              <a:spcAft>
                <a:spcPts val="0"/>
              </a:spcAft>
              <a:defRPr/>
            </a:pPr>
            <a:r>
              <a:rPr lang="en-US" altLang="zh-TW" kern="0" dirty="0">
                <a:solidFill>
                  <a:srgbClr val="000000"/>
                </a:solidFill>
                <a:ea typeface="新細明體" pitchFamily="18" charset="-120"/>
              </a:rPr>
              <a:t>The smaller the sum of </a:t>
            </a:r>
          </a:p>
          <a:p>
            <a:pPr algn="l" eaLnBrk="1" fontAlgn="auto" hangingPunct="1">
              <a:spcBef>
                <a:spcPts val="0"/>
              </a:spcBef>
              <a:spcAft>
                <a:spcPts val="0"/>
              </a:spcAft>
              <a:defRPr/>
            </a:pPr>
            <a:r>
              <a:rPr lang="en-US" altLang="zh-TW" kern="0" dirty="0">
                <a:solidFill>
                  <a:srgbClr val="000000"/>
                </a:solidFill>
                <a:ea typeface="新細明體" pitchFamily="18" charset="-120"/>
              </a:rPr>
              <a:t>squared differences</a:t>
            </a:r>
          </a:p>
          <a:p>
            <a:pPr algn="l" eaLnBrk="1" fontAlgn="auto" hangingPunct="1">
              <a:spcBef>
                <a:spcPts val="0"/>
              </a:spcBef>
              <a:spcAft>
                <a:spcPts val="0"/>
              </a:spcAft>
              <a:defRPr/>
            </a:pPr>
            <a:r>
              <a:rPr lang="en-US" altLang="zh-TW" kern="0" dirty="0">
                <a:solidFill>
                  <a:srgbClr val="000000"/>
                </a:solidFill>
                <a:ea typeface="新細明體" pitchFamily="18" charset="-120"/>
              </a:rPr>
              <a:t>the better the fit of the </a:t>
            </a:r>
          </a:p>
          <a:p>
            <a:pPr algn="l" eaLnBrk="1" fontAlgn="auto" hangingPunct="1">
              <a:spcBef>
                <a:spcPts val="0"/>
              </a:spcBef>
              <a:spcAft>
                <a:spcPts val="0"/>
              </a:spcAft>
              <a:defRPr/>
            </a:pPr>
            <a:r>
              <a:rPr lang="en-US" altLang="zh-TW" kern="0" dirty="0">
                <a:solidFill>
                  <a:srgbClr val="000000"/>
                </a:solidFill>
                <a:ea typeface="新細明體" pitchFamily="18" charset="-120"/>
              </a:rPr>
              <a:t>line to the data.</a:t>
            </a:r>
          </a:p>
        </p:txBody>
      </p:sp>
      <p:sp>
        <p:nvSpPr>
          <p:cNvPr id="17448" name="Rectangle 2">
            <a:extLst>
              <a:ext uri="{FF2B5EF4-FFF2-40B4-BE49-F238E27FC236}">
                <a16:creationId xmlns:a16="http://schemas.microsoft.com/office/drawing/2014/main" id="{ED53797C-91EE-CCD8-4E11-0A84969851B2}"/>
              </a:ext>
            </a:extLst>
          </p:cNvPr>
          <p:cNvSpPr txBox="1">
            <a:spLocks noChangeArrowheads="1"/>
          </p:cNvSpPr>
          <p:nvPr/>
        </p:nvSpPr>
        <p:spPr bwMode="auto">
          <a:xfrm>
            <a:off x="373063" y="-5715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3600">
                <a:solidFill>
                  <a:schemeClr val="tx2"/>
                </a:solidFill>
                <a:latin typeface="Tahoma" panose="020B0604030504040204" pitchFamily="34" charset="0"/>
                <a:ea typeface="新細明體" panose="02020500000000000000" pitchFamily="18" charset="-120"/>
              </a:rPr>
              <a:t>The</a:t>
            </a:r>
            <a:r>
              <a:rPr lang="en-US" altLang="zh-TW" sz="3200" b="1">
                <a:solidFill>
                  <a:srgbClr val="2C2CB0"/>
                </a:solidFill>
                <a:latin typeface="Tahoma" panose="020B0604030504040204" pitchFamily="34" charset="0"/>
                <a:ea typeface="新細明體" panose="02020500000000000000" pitchFamily="18" charset="-120"/>
              </a:rPr>
              <a:t> </a:t>
            </a:r>
            <a:r>
              <a:rPr lang="en-US" altLang="zh-TW" sz="3600">
                <a:solidFill>
                  <a:schemeClr val="tx2"/>
                </a:solidFill>
                <a:latin typeface="Tahoma" panose="020B0604030504040204" pitchFamily="34" charset="0"/>
                <a:ea typeface="新細明體" panose="02020500000000000000" pitchFamily="18" charset="-120"/>
              </a:rPr>
              <a:t>Least Squares (Regression) Line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ox(out)">
                                      <p:cBhvr>
                                        <p:cTn id="7" dur="500"/>
                                        <p:tgtEl>
                                          <p:spTgt spid="10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01"/>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02"/>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03"/>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10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wipe(left)">
                                      <p:cBhvr>
                                        <p:cTn id="24" dur="500"/>
                                        <p:tgtEl>
                                          <p:spTgt spid="1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218"/>
                                        </p:tgtEl>
                                        <p:attrNameLst>
                                          <p:attrName>style.visibility</p:attrName>
                                        </p:attrNameLst>
                                      </p:cBhvr>
                                      <p:to>
                                        <p:strVal val="visible"/>
                                      </p:to>
                                    </p:set>
                                    <p:anim calcmode="lin" valueType="num">
                                      <p:cBhvr additive="base">
                                        <p:cTn id="29" dur="500" fill="hold"/>
                                        <p:tgtEl>
                                          <p:spTgt spid="218"/>
                                        </p:tgtEl>
                                        <p:attrNameLst>
                                          <p:attrName>ppt_x</p:attrName>
                                        </p:attrNameLst>
                                      </p:cBhvr>
                                      <p:tavLst>
                                        <p:tav tm="0">
                                          <p:val>
                                            <p:strVal val="#ppt_x"/>
                                          </p:val>
                                        </p:tav>
                                        <p:tav tm="100000">
                                          <p:val>
                                            <p:strVal val="#ppt_x"/>
                                          </p:val>
                                        </p:tav>
                                      </p:tavLst>
                                    </p:anim>
                                    <p:anim calcmode="lin" valueType="num">
                                      <p:cBhvr additive="base">
                                        <p:cTn id="30" dur="500" fill="hold"/>
                                        <p:tgtEl>
                                          <p:spTgt spid="218"/>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wipe(left)">
                                      <p:cBhvr>
                                        <p:cTn id="35" dur="500"/>
                                        <p:tgtEl>
                                          <p:spTgt spid="193"/>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198"/>
                                        </p:tgtEl>
                                        <p:attrNameLst>
                                          <p:attrName>style.visibility</p:attrName>
                                        </p:attrNameLst>
                                      </p:cBhvr>
                                      <p:to>
                                        <p:strVal val="visible"/>
                                      </p:to>
                                    </p:set>
                                  </p:childTnLst>
                                </p:cTn>
                              </p:par>
                            </p:childTnLst>
                          </p:cTn>
                        </p:par>
                        <p:par>
                          <p:cTn id="39" fill="hold" nodeType="afterGroup">
                            <p:stCondLst>
                              <p:cond delay="1000"/>
                            </p:stCondLst>
                            <p:childTnLst>
                              <p:par>
                                <p:cTn id="40" presetID="22" presetClass="entr" presetSubtype="1" fill="hold" nodeType="afterEffect">
                                  <p:stCondLst>
                                    <p:cond delay="0"/>
                                  </p:stCondLst>
                                  <p:childTnLst>
                                    <p:set>
                                      <p:cBhvr>
                                        <p:cTn id="41" dur="1" fill="hold">
                                          <p:stCondLst>
                                            <p:cond delay="0"/>
                                          </p:stCondLst>
                                        </p:cTn>
                                        <p:tgtEl>
                                          <p:spTgt spid="194"/>
                                        </p:tgtEl>
                                        <p:attrNameLst>
                                          <p:attrName>style.visibility</p:attrName>
                                        </p:attrNameLst>
                                      </p:cBhvr>
                                      <p:to>
                                        <p:strVal val="visible"/>
                                      </p:to>
                                    </p:set>
                                    <p:animEffect transition="in" filter="wipe(up)">
                                      <p:cBhvr>
                                        <p:cTn id="42" dur="500"/>
                                        <p:tgtEl>
                                          <p:spTgt spid="194"/>
                                        </p:tgtEl>
                                      </p:cBhvr>
                                    </p:animEffect>
                                  </p:childTnLst>
                                </p:cTn>
                              </p:par>
                            </p:childTnLst>
                          </p:cTn>
                        </p:par>
                        <p:par>
                          <p:cTn id="43" fill="hold" nodeType="afterGroup">
                            <p:stCondLst>
                              <p:cond delay="1500"/>
                            </p:stCondLst>
                            <p:childTnLst>
                              <p:par>
                                <p:cTn id="44" presetID="22" presetClass="entr" presetSubtype="2" fill="hold" nodeType="afterEffect">
                                  <p:stCondLst>
                                    <p:cond delay="0"/>
                                  </p:stCondLst>
                                  <p:childTnLst>
                                    <p:set>
                                      <p:cBhvr>
                                        <p:cTn id="45" dur="1" fill="hold">
                                          <p:stCondLst>
                                            <p:cond delay="0"/>
                                          </p:stCondLst>
                                        </p:cTn>
                                        <p:tgtEl>
                                          <p:spTgt spid="203"/>
                                        </p:tgtEl>
                                        <p:attrNameLst>
                                          <p:attrName>style.visibility</p:attrName>
                                        </p:attrNameLst>
                                      </p:cBhvr>
                                      <p:to>
                                        <p:strVal val="visible"/>
                                      </p:to>
                                    </p:set>
                                    <p:animEffect transition="in" filter="wipe(right)">
                                      <p:cBhvr>
                                        <p:cTn id="46" dur="500"/>
                                        <p:tgtEl>
                                          <p:spTgt spid="20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95"/>
                                        </p:tgtEl>
                                        <p:attrNameLst>
                                          <p:attrName>style.visibility</p:attrName>
                                        </p:attrNameLst>
                                      </p:cBhvr>
                                      <p:to>
                                        <p:strVal val="visible"/>
                                      </p:to>
                                    </p:set>
                                    <p:animEffect transition="in" filter="wipe(up)">
                                      <p:cBhvr>
                                        <p:cTn id="51" dur="500"/>
                                        <p:tgtEl>
                                          <p:spTgt spid="195"/>
                                        </p:tgtEl>
                                      </p:cBhvr>
                                    </p:animEffect>
                                  </p:childTnLst>
                                </p:cTn>
                              </p:par>
                            </p:childTnLst>
                          </p:cTn>
                        </p:par>
                        <p:par>
                          <p:cTn id="52" fill="hold" nodeType="afterGroup">
                            <p:stCondLst>
                              <p:cond delay="500"/>
                            </p:stCondLst>
                            <p:childTnLst>
                              <p:par>
                                <p:cTn id="53" presetID="22" presetClass="entr" presetSubtype="2" fill="hold" nodeType="afterEffect">
                                  <p:stCondLst>
                                    <p:cond delay="0"/>
                                  </p:stCondLst>
                                  <p:childTnLst>
                                    <p:set>
                                      <p:cBhvr>
                                        <p:cTn id="54" dur="1" fill="hold">
                                          <p:stCondLst>
                                            <p:cond delay="0"/>
                                          </p:stCondLst>
                                        </p:cTn>
                                        <p:tgtEl>
                                          <p:spTgt spid="206"/>
                                        </p:tgtEl>
                                        <p:attrNameLst>
                                          <p:attrName>style.visibility</p:attrName>
                                        </p:attrNameLst>
                                      </p:cBhvr>
                                      <p:to>
                                        <p:strVal val="visible"/>
                                      </p:to>
                                    </p:set>
                                    <p:animEffect transition="in" filter="wipe(right)">
                                      <p:cBhvr>
                                        <p:cTn id="55" dur="500"/>
                                        <p:tgtEl>
                                          <p:spTgt spid="20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4" fill="hold" nodeType="clickEffect">
                                  <p:stCondLst>
                                    <p:cond delay="0"/>
                                  </p:stCondLst>
                                  <p:childTnLst>
                                    <p:set>
                                      <p:cBhvr>
                                        <p:cTn id="59" dur="1" fill="hold">
                                          <p:stCondLst>
                                            <p:cond delay="0"/>
                                          </p:stCondLst>
                                        </p:cTn>
                                        <p:tgtEl>
                                          <p:spTgt spid="187"/>
                                        </p:tgtEl>
                                        <p:attrNameLst>
                                          <p:attrName>style.visibility</p:attrName>
                                        </p:attrNameLst>
                                      </p:cBhvr>
                                      <p:to>
                                        <p:strVal val="visible"/>
                                      </p:to>
                                    </p:set>
                                    <p:animEffect transition="in" filter="wipe(down)">
                                      <p:cBhvr>
                                        <p:cTn id="60" dur="500"/>
                                        <p:tgtEl>
                                          <p:spTgt spid="187"/>
                                        </p:tgtEl>
                                      </p:cBhvr>
                                    </p:animEffect>
                                  </p:childTnLst>
                                </p:cTn>
                              </p:par>
                            </p:childTnLst>
                          </p:cTn>
                        </p:par>
                        <p:par>
                          <p:cTn id="61" fill="hold" nodeType="afterGroup">
                            <p:stCondLst>
                              <p:cond delay="500"/>
                            </p:stCondLst>
                            <p:childTnLst>
                              <p:par>
                                <p:cTn id="62" presetID="22" presetClass="entr" presetSubtype="2" fill="hold" nodeType="afterEffect">
                                  <p:stCondLst>
                                    <p:cond delay="0"/>
                                  </p:stCondLst>
                                  <p:childTnLst>
                                    <p:set>
                                      <p:cBhvr>
                                        <p:cTn id="63" dur="1" fill="hold">
                                          <p:stCondLst>
                                            <p:cond delay="0"/>
                                          </p:stCondLst>
                                        </p:cTn>
                                        <p:tgtEl>
                                          <p:spTgt spid="186"/>
                                        </p:tgtEl>
                                        <p:attrNameLst>
                                          <p:attrName>style.visibility</p:attrName>
                                        </p:attrNameLst>
                                      </p:cBhvr>
                                      <p:to>
                                        <p:strVal val="visible"/>
                                      </p:to>
                                    </p:set>
                                    <p:animEffect transition="in" filter="wipe(right)">
                                      <p:cBhvr>
                                        <p:cTn id="64" dur="500"/>
                                        <p:tgtEl>
                                          <p:spTgt spid="18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196"/>
                                        </p:tgtEl>
                                        <p:attrNameLst>
                                          <p:attrName>style.visibility</p:attrName>
                                        </p:attrNameLst>
                                      </p:cBhvr>
                                      <p:to>
                                        <p:strVal val="visible"/>
                                      </p:to>
                                    </p:set>
                                    <p:animEffect transition="in" filter="wipe(down)">
                                      <p:cBhvr>
                                        <p:cTn id="69" dur="500"/>
                                        <p:tgtEl>
                                          <p:spTgt spid="196"/>
                                        </p:tgtEl>
                                      </p:cBhvr>
                                    </p:animEffect>
                                  </p:childTnLst>
                                </p:cTn>
                              </p:par>
                            </p:childTnLst>
                          </p:cTn>
                        </p:par>
                        <p:par>
                          <p:cTn id="70" fill="hold" nodeType="afterGroup">
                            <p:stCondLst>
                              <p:cond delay="500"/>
                            </p:stCondLst>
                            <p:childTnLst>
                              <p:par>
                                <p:cTn id="71" presetID="22" presetClass="entr" presetSubtype="2" fill="hold" nodeType="afterEffect">
                                  <p:stCondLst>
                                    <p:cond delay="0"/>
                                  </p:stCondLst>
                                  <p:childTnLst>
                                    <p:set>
                                      <p:cBhvr>
                                        <p:cTn id="72" dur="1" fill="hold">
                                          <p:stCondLst>
                                            <p:cond delay="0"/>
                                          </p:stCondLst>
                                        </p:cTn>
                                        <p:tgtEl>
                                          <p:spTgt spid="209"/>
                                        </p:tgtEl>
                                        <p:attrNameLst>
                                          <p:attrName>style.visibility</p:attrName>
                                        </p:attrNameLst>
                                      </p:cBhvr>
                                      <p:to>
                                        <p:strVal val="visible"/>
                                      </p:to>
                                    </p:set>
                                    <p:animEffect transition="in" filter="wipe(right)">
                                      <p:cBhvr>
                                        <p:cTn id="73" dur="500"/>
                                        <p:tgtEl>
                                          <p:spTgt spid="20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1" fill="hold" grpId="0" nodeType="clickEffect">
                                  <p:stCondLst>
                                    <p:cond delay="0"/>
                                  </p:stCondLst>
                                  <p:childTnLst>
                                    <p:set>
                                      <p:cBhvr>
                                        <p:cTn id="77" dur="1" fill="hold">
                                          <p:stCondLst>
                                            <p:cond delay="0"/>
                                          </p:stCondLst>
                                        </p:cTn>
                                        <p:tgtEl>
                                          <p:spTgt spid="219"/>
                                        </p:tgtEl>
                                        <p:attrNameLst>
                                          <p:attrName>style.visibility</p:attrName>
                                        </p:attrNameLst>
                                      </p:cBhvr>
                                      <p:to>
                                        <p:strVal val="visible"/>
                                      </p:to>
                                    </p:set>
                                    <p:anim calcmode="lin" valueType="num">
                                      <p:cBhvr additive="base">
                                        <p:cTn id="78" dur="500" fill="hold"/>
                                        <p:tgtEl>
                                          <p:spTgt spid="219"/>
                                        </p:tgtEl>
                                        <p:attrNameLst>
                                          <p:attrName>ppt_x</p:attrName>
                                        </p:attrNameLst>
                                      </p:cBhvr>
                                      <p:tavLst>
                                        <p:tav tm="0">
                                          <p:val>
                                            <p:strVal val="#ppt_x"/>
                                          </p:val>
                                        </p:tav>
                                        <p:tav tm="100000">
                                          <p:val>
                                            <p:strVal val="#ppt_x"/>
                                          </p:val>
                                        </p:tav>
                                      </p:tavLst>
                                    </p:anim>
                                    <p:anim calcmode="lin" valueType="num">
                                      <p:cBhvr additive="base">
                                        <p:cTn id="79" dur="500" fill="hold"/>
                                        <p:tgtEl>
                                          <p:spTgt spid="219"/>
                                        </p:tgtEl>
                                        <p:attrNameLst>
                                          <p:attrName>ppt_y</p:attrName>
                                        </p:attrNameLst>
                                      </p:cBhvr>
                                      <p:tavLst>
                                        <p:tav tm="0">
                                          <p:val>
                                            <p:strVal val="0-#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211"/>
                                        </p:tgtEl>
                                        <p:attrNameLst>
                                          <p:attrName>style.visibility</p:attrName>
                                        </p:attrNameLst>
                                      </p:cBhvr>
                                      <p:to>
                                        <p:strVal val="visible"/>
                                      </p:to>
                                    </p:set>
                                    <p:animEffect transition="in" filter="wipe(left)">
                                      <p:cBhvr>
                                        <p:cTn id="84" dur="500"/>
                                        <p:tgtEl>
                                          <p:spTgt spid="211"/>
                                        </p:tgtEl>
                                      </p:cBhvr>
                                    </p:animEffect>
                                  </p:childTnLst>
                                </p:cTn>
                              </p:par>
                            </p:childTnLst>
                          </p:cTn>
                        </p:par>
                        <p:par>
                          <p:cTn id="85" fill="hold" nodeType="afterGroup">
                            <p:stCondLst>
                              <p:cond delay="500"/>
                            </p:stCondLst>
                            <p:childTnLst>
                              <p:par>
                                <p:cTn id="86" presetID="17" presetClass="entr" presetSubtype="10" fill="hold" nodeType="afterEffect">
                                  <p:stCondLst>
                                    <p:cond delay="0"/>
                                  </p:stCondLst>
                                  <p:childTnLst>
                                    <p:set>
                                      <p:cBhvr>
                                        <p:cTn id="87" dur="1" fill="hold">
                                          <p:stCondLst>
                                            <p:cond delay="0"/>
                                          </p:stCondLst>
                                        </p:cTn>
                                        <p:tgtEl>
                                          <p:spTgt spid="212"/>
                                        </p:tgtEl>
                                        <p:attrNameLst>
                                          <p:attrName>style.visibility</p:attrName>
                                        </p:attrNameLst>
                                      </p:cBhvr>
                                      <p:to>
                                        <p:strVal val="visible"/>
                                      </p:to>
                                    </p:set>
                                    <p:anim calcmode="lin" valueType="num">
                                      <p:cBhvr>
                                        <p:cTn id="88" dur="500" fill="hold"/>
                                        <p:tgtEl>
                                          <p:spTgt spid="212"/>
                                        </p:tgtEl>
                                        <p:attrNameLst>
                                          <p:attrName>ppt_w</p:attrName>
                                        </p:attrNameLst>
                                      </p:cBhvr>
                                      <p:tavLst>
                                        <p:tav tm="0">
                                          <p:val>
                                            <p:fltVal val="0"/>
                                          </p:val>
                                        </p:tav>
                                        <p:tav tm="100000">
                                          <p:val>
                                            <p:strVal val="#ppt_w"/>
                                          </p:val>
                                        </p:tav>
                                      </p:tavLst>
                                    </p:anim>
                                    <p:anim calcmode="lin" valueType="num">
                                      <p:cBhvr>
                                        <p:cTn id="89" dur="500" fill="hold"/>
                                        <p:tgtEl>
                                          <p:spTgt spid="212"/>
                                        </p:tgtEl>
                                        <p:attrNameLst>
                                          <p:attrName>ppt_h</p:attrName>
                                        </p:attrNameLst>
                                      </p:cBhvr>
                                      <p:tavLst>
                                        <p:tav tm="0">
                                          <p:val>
                                            <p:strVal val="#ppt_h"/>
                                          </p:val>
                                        </p:tav>
                                        <p:tav tm="100000">
                                          <p:val>
                                            <p:strVal val="#ppt_h"/>
                                          </p:val>
                                        </p:tav>
                                      </p:tavLst>
                                    </p:anim>
                                  </p:childTnLst>
                                </p:cTn>
                              </p:par>
                            </p:childTnLst>
                          </p:cTn>
                        </p:par>
                        <p:par>
                          <p:cTn id="90" fill="hold" nodeType="afterGroup">
                            <p:stCondLst>
                              <p:cond delay="1000"/>
                            </p:stCondLst>
                            <p:childTnLst>
                              <p:par>
                                <p:cTn id="91" presetID="1" presetClass="entr" presetSubtype="0" fill="hold" grpId="0" nodeType="afterEffect">
                                  <p:stCondLst>
                                    <p:cond delay="0"/>
                                  </p:stCondLst>
                                  <p:childTnLst>
                                    <p:set>
                                      <p:cBhvr>
                                        <p:cTn id="92" dur="1" fill="hold">
                                          <p:stCondLst>
                                            <p:cond delay="499"/>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P spid="101" grpId="0" autoUpdateAnimBg="0"/>
      <p:bldP spid="102" grpId="0" autoUpdateAnimBg="0"/>
      <p:bldP spid="103" grpId="0" autoUpdateAnimBg="0"/>
      <p:bldP spid="104" grpId="0" autoUpdateAnimBg="0"/>
      <p:bldP spid="218" grpId="0" autoUpdateAnimBg="0"/>
      <p:bldP spid="219" grpId="0" autoUpdateAnimBg="0"/>
      <p:bldP spid="22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111F-A404-6C62-16E5-7B6B76693C84}"/>
              </a:ext>
            </a:extLst>
          </p:cNvPr>
          <p:cNvSpPr>
            <a:spLocks noGrp="1"/>
          </p:cNvSpPr>
          <p:nvPr>
            <p:ph type="title"/>
          </p:nvPr>
        </p:nvSpPr>
        <p:spPr/>
        <p:txBody>
          <a:bodyPr/>
          <a:lstStyle/>
          <a:p>
            <a:r>
              <a:rPr lang="en-TW" dirty="0"/>
              <a:t>Regression Analysis - why</a:t>
            </a:r>
          </a:p>
        </p:txBody>
      </p:sp>
      <p:sp>
        <p:nvSpPr>
          <p:cNvPr id="3" name="Content Placeholder 2">
            <a:extLst>
              <a:ext uri="{FF2B5EF4-FFF2-40B4-BE49-F238E27FC236}">
                <a16:creationId xmlns:a16="http://schemas.microsoft.com/office/drawing/2014/main" id="{2E2B9B3C-9943-635D-CF7C-F1D9C44B5DA4}"/>
              </a:ext>
            </a:extLst>
          </p:cNvPr>
          <p:cNvSpPr>
            <a:spLocks noGrp="1"/>
          </p:cNvSpPr>
          <p:nvPr>
            <p:ph idx="1"/>
          </p:nvPr>
        </p:nvSpPr>
        <p:spPr/>
        <p:txBody>
          <a:bodyPr/>
          <a:lstStyle/>
          <a:p>
            <a:r>
              <a:rPr lang="en-TW" dirty="0"/>
              <a:t>In large populations in complicated real life, individuals are not homogenous</a:t>
            </a:r>
          </a:p>
          <a:p>
            <a:r>
              <a:rPr lang="en-TW" dirty="0"/>
              <a:t>Many heterogeneities among the population exist, which can be described by interval variables</a:t>
            </a:r>
          </a:p>
          <a:p>
            <a:pPr lvl="1"/>
            <a:r>
              <a:rPr lang="en-TW" dirty="0"/>
              <a:t>GPA, height, weight, income, age, MBTI, etc.</a:t>
            </a:r>
          </a:p>
          <a:p>
            <a:r>
              <a:rPr lang="en-TW" dirty="0"/>
              <a:t>Can we extract more information by considering these heterogeneities? </a:t>
            </a:r>
          </a:p>
        </p:txBody>
      </p:sp>
      <p:sp>
        <p:nvSpPr>
          <p:cNvPr id="4" name="Slide Number Placeholder 3">
            <a:extLst>
              <a:ext uri="{FF2B5EF4-FFF2-40B4-BE49-F238E27FC236}">
                <a16:creationId xmlns:a16="http://schemas.microsoft.com/office/drawing/2014/main" id="{07862777-1451-CEF2-78EE-BB91733592B0}"/>
              </a:ext>
            </a:extLst>
          </p:cNvPr>
          <p:cNvSpPr>
            <a:spLocks noGrp="1"/>
          </p:cNvSpPr>
          <p:nvPr>
            <p:ph type="sldNum" sz="quarter" idx="12"/>
          </p:nvPr>
        </p:nvSpPr>
        <p:spPr/>
        <p:txBody>
          <a:bodyPr/>
          <a:lstStyle/>
          <a:p>
            <a:r>
              <a:rPr lang="en-US" altLang="zh-TW"/>
              <a:t>17.</a:t>
            </a:r>
            <a:fld id="{B216B5FE-59C3-8046-8EF4-8FBA0F90EABB}" type="slidenum">
              <a:rPr lang="en-US" altLang="zh-TW" smtClean="0"/>
              <a:pPr/>
              <a:t>3</a:t>
            </a:fld>
            <a:endParaRPr lang="en-US" altLang="zh-TW"/>
          </a:p>
        </p:txBody>
      </p:sp>
    </p:spTree>
    <p:extLst>
      <p:ext uri="{BB962C8B-B14F-4D97-AF65-F5344CB8AC3E}">
        <p14:creationId xmlns:p14="http://schemas.microsoft.com/office/powerpoint/2010/main" val="1479446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1">
            <a:extLst>
              <a:ext uri="{FF2B5EF4-FFF2-40B4-BE49-F238E27FC236}">
                <a16:creationId xmlns:a16="http://schemas.microsoft.com/office/drawing/2014/main" id="{A66D6718-859C-989C-809D-0596EE12D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06D55B13-9814-4A45-8499-FFE56FF44B38}" type="slidenum">
              <a:rPr lang="en-US" altLang="zh-TW" sz="1200">
                <a:latin typeface="Tahoma" panose="020B0604030504040204" pitchFamily="34" charset="0"/>
              </a:rPr>
              <a:pPr/>
              <a:t>30</a:t>
            </a:fld>
            <a:endParaRPr lang="en-US" altLang="zh-TW" sz="1200">
              <a:latin typeface="Tahoma" panose="020B0604030504040204" pitchFamily="34" charset="0"/>
            </a:endParaRPr>
          </a:p>
        </p:txBody>
      </p:sp>
      <p:sp>
        <p:nvSpPr>
          <p:cNvPr id="18435" name="Rectangle 2">
            <a:extLst>
              <a:ext uri="{FF2B5EF4-FFF2-40B4-BE49-F238E27FC236}">
                <a16:creationId xmlns:a16="http://schemas.microsoft.com/office/drawing/2014/main" id="{03BC0958-E590-C6AE-1318-AAB154896365}"/>
              </a:ext>
            </a:extLst>
          </p:cNvPr>
          <p:cNvSpPr txBox="1">
            <a:spLocks noChangeArrowheads="1"/>
          </p:cNvSpPr>
          <p:nvPr/>
        </p:nvSpPr>
        <p:spPr bwMode="auto">
          <a:xfrm>
            <a:off x="373063" y="-5715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3600">
                <a:solidFill>
                  <a:schemeClr val="tx2"/>
                </a:solidFill>
                <a:latin typeface="Tahoma" panose="020B0604030504040204" pitchFamily="34" charset="0"/>
                <a:ea typeface="新細明體" panose="02020500000000000000" pitchFamily="18" charset="-120"/>
              </a:rPr>
              <a:t>The</a:t>
            </a:r>
            <a:r>
              <a:rPr lang="en-US" altLang="zh-TW" sz="3200" b="1">
                <a:solidFill>
                  <a:srgbClr val="2C2CB0"/>
                </a:solidFill>
                <a:latin typeface="Tahoma" panose="020B0604030504040204" pitchFamily="34" charset="0"/>
                <a:ea typeface="新細明體" panose="02020500000000000000" pitchFamily="18" charset="-120"/>
              </a:rPr>
              <a:t> </a:t>
            </a:r>
            <a:r>
              <a:rPr lang="en-US" altLang="zh-TW" sz="3600">
                <a:solidFill>
                  <a:schemeClr val="tx2"/>
                </a:solidFill>
                <a:latin typeface="Tahoma" panose="020B0604030504040204" pitchFamily="34" charset="0"/>
                <a:ea typeface="新細明體" panose="02020500000000000000" pitchFamily="18" charset="-120"/>
              </a:rPr>
              <a:t>Estimated Coefficients</a:t>
            </a:r>
          </a:p>
        </p:txBody>
      </p:sp>
      <p:sp>
        <p:nvSpPr>
          <p:cNvPr id="4" name="Rectangle 4">
            <a:extLst>
              <a:ext uri="{FF2B5EF4-FFF2-40B4-BE49-F238E27FC236}">
                <a16:creationId xmlns:a16="http://schemas.microsoft.com/office/drawing/2014/main" id="{8A7CF919-AE92-6695-8518-D2E03B042568}"/>
              </a:ext>
            </a:extLst>
          </p:cNvPr>
          <p:cNvSpPr>
            <a:spLocks noChangeArrowheads="1"/>
          </p:cNvSpPr>
          <p:nvPr/>
        </p:nvSpPr>
        <p:spPr bwMode="auto">
          <a:xfrm>
            <a:off x="457200" y="2438400"/>
            <a:ext cx="4267200" cy="3352800"/>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5" name="Rectangle 5">
            <a:extLst>
              <a:ext uri="{FF2B5EF4-FFF2-40B4-BE49-F238E27FC236}">
                <a16:creationId xmlns:a16="http://schemas.microsoft.com/office/drawing/2014/main" id="{928C9C82-A3E9-84CA-FEAA-864C1B40C0FB}"/>
              </a:ext>
            </a:extLst>
          </p:cNvPr>
          <p:cNvSpPr>
            <a:spLocks noChangeArrowheads="1"/>
          </p:cNvSpPr>
          <p:nvPr/>
        </p:nvSpPr>
        <p:spPr bwMode="auto">
          <a:xfrm>
            <a:off x="4800600" y="2438400"/>
            <a:ext cx="4191000" cy="3352800"/>
          </a:xfrm>
          <a:prstGeom prst="rect">
            <a:avLst/>
          </a:prstGeom>
          <a:solidFill>
            <a:srgbClr val="00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6" name="Text Box 6">
            <a:extLst>
              <a:ext uri="{FF2B5EF4-FFF2-40B4-BE49-F238E27FC236}">
                <a16:creationId xmlns:a16="http://schemas.microsoft.com/office/drawing/2014/main" id="{5AB42897-3895-DBBE-2A0F-48E2D1BB6829}"/>
              </a:ext>
            </a:extLst>
          </p:cNvPr>
          <p:cNvSpPr txBox="1">
            <a:spLocks noChangeArrowheads="1"/>
          </p:cNvSpPr>
          <p:nvPr/>
        </p:nvSpPr>
        <p:spPr bwMode="auto">
          <a:xfrm>
            <a:off x="533400" y="2667000"/>
            <a:ext cx="4114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fontAlgn="auto" hangingPunct="1">
              <a:spcBef>
                <a:spcPts val="0"/>
              </a:spcBef>
              <a:spcAft>
                <a:spcPts val="0"/>
              </a:spcAft>
              <a:defRPr/>
            </a:pPr>
            <a:r>
              <a:rPr lang="en-US" altLang="zh-TW" sz="2000" kern="0">
                <a:solidFill>
                  <a:srgbClr val="000000"/>
                </a:solidFill>
                <a:ea typeface="新細明體" pitchFamily="18" charset="-120"/>
              </a:rPr>
              <a:t>To calculate the estimates of the line coefficients, that minimize the differences between the data points and the line, use the formulas: </a:t>
            </a:r>
          </a:p>
        </p:txBody>
      </p:sp>
      <p:graphicFrame>
        <p:nvGraphicFramePr>
          <p:cNvPr id="7" name="Object 7">
            <a:extLst>
              <a:ext uri="{FF2B5EF4-FFF2-40B4-BE49-F238E27FC236}">
                <a16:creationId xmlns:a16="http://schemas.microsoft.com/office/drawing/2014/main" id="{DF892E5D-021F-40EA-18C9-EBD6C5A86AB7}"/>
              </a:ext>
            </a:extLst>
          </p:cNvPr>
          <p:cNvGraphicFramePr>
            <a:graphicFrameLocks noChangeAspect="1"/>
          </p:cNvGraphicFramePr>
          <p:nvPr/>
        </p:nvGraphicFramePr>
        <p:xfrm>
          <a:off x="1558925" y="4068763"/>
          <a:ext cx="1930400" cy="1550987"/>
        </p:xfrm>
        <a:graphic>
          <a:graphicData uri="http://schemas.openxmlformats.org/presentationml/2006/ole">
            <mc:AlternateContent xmlns:mc="http://schemas.openxmlformats.org/markup-compatibility/2006">
              <mc:Choice xmlns:v="urn:schemas-microsoft-com:vml" Requires="v">
                <p:oleObj name="Equation" r:id="rId2" imgW="16383000" imgH="13169900" progId="Equation.3">
                  <p:embed/>
                </p:oleObj>
              </mc:Choice>
              <mc:Fallback>
                <p:oleObj name="Equation" r:id="rId2" imgW="16383000" imgH="131699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4068763"/>
                        <a:ext cx="1930400" cy="1550987"/>
                      </a:xfrm>
                      <a:prstGeom prst="rect">
                        <a:avLst/>
                      </a:prstGeom>
                      <a:solidFill>
                        <a:srgbClr val="FFFFFF"/>
                      </a:solidFill>
                      <a:ln>
                        <a:noFill/>
                      </a:ln>
                      <a:effectLst>
                        <a:outerShdw dist="107763" dir="18900000" algn="ctr" rotWithShape="0">
                          <a:srgbClr val="00000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8">
            <a:extLst>
              <a:ext uri="{FF2B5EF4-FFF2-40B4-BE49-F238E27FC236}">
                <a16:creationId xmlns:a16="http://schemas.microsoft.com/office/drawing/2014/main" id="{518B4BD5-8260-4023-73E6-80AD5840266F}"/>
              </a:ext>
            </a:extLst>
          </p:cNvPr>
          <p:cNvSpPr txBox="1">
            <a:spLocks noChangeArrowheads="1"/>
          </p:cNvSpPr>
          <p:nvPr/>
        </p:nvSpPr>
        <p:spPr bwMode="auto">
          <a:xfrm>
            <a:off x="4876800" y="2647950"/>
            <a:ext cx="4106863"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fontAlgn="auto" hangingPunct="1">
              <a:spcBef>
                <a:spcPts val="0"/>
              </a:spcBef>
              <a:spcAft>
                <a:spcPts val="0"/>
              </a:spcAft>
              <a:defRPr/>
            </a:pPr>
            <a:r>
              <a:rPr lang="en-US" altLang="zh-TW" sz="2000" kern="0" dirty="0">
                <a:solidFill>
                  <a:srgbClr val="000000"/>
                </a:solidFill>
                <a:ea typeface="新細明體" pitchFamily="18" charset="-120"/>
              </a:rPr>
              <a:t>The regression equation that estimates</a:t>
            </a:r>
          </a:p>
          <a:p>
            <a:pPr algn="l" eaLnBrk="1" fontAlgn="auto" hangingPunct="1">
              <a:spcBef>
                <a:spcPts val="0"/>
              </a:spcBef>
              <a:spcAft>
                <a:spcPts val="0"/>
              </a:spcAft>
              <a:defRPr/>
            </a:pPr>
            <a:r>
              <a:rPr lang="en-US" altLang="zh-TW" sz="2000" kern="0" dirty="0">
                <a:solidFill>
                  <a:srgbClr val="000000"/>
                </a:solidFill>
                <a:ea typeface="新細明體" pitchFamily="18" charset="-120"/>
              </a:rPr>
              <a:t>the equation of the first order linear </a:t>
            </a:r>
          </a:p>
          <a:p>
            <a:pPr algn="l" eaLnBrk="1" fontAlgn="auto" hangingPunct="1">
              <a:spcBef>
                <a:spcPts val="0"/>
              </a:spcBef>
              <a:spcAft>
                <a:spcPts val="0"/>
              </a:spcAft>
              <a:defRPr/>
            </a:pPr>
            <a:r>
              <a:rPr lang="en-US" altLang="zh-TW" sz="2000" kern="0" dirty="0">
                <a:solidFill>
                  <a:srgbClr val="000000"/>
                </a:solidFill>
                <a:ea typeface="新細明體" pitchFamily="18" charset="-120"/>
              </a:rPr>
              <a:t>m</a:t>
            </a:r>
            <a:r>
              <a:rPr lang="en-US" altLang="zh-TW" sz="2000" kern="0" dirty="0" err="1">
                <a:solidFill>
                  <a:srgbClr val="000000"/>
                </a:solidFill>
                <a:ea typeface="新細明體" pitchFamily="18" charset="-120"/>
              </a:rPr>
              <a:t>odel</a:t>
            </a:r>
            <a:r>
              <a:rPr lang="en-US" altLang="zh-TW" sz="2000" kern="0" dirty="0">
                <a:solidFill>
                  <a:srgbClr val="000000"/>
                </a:solidFill>
                <a:ea typeface="新細明體" pitchFamily="18" charset="-120"/>
              </a:rPr>
              <a:t> is: </a:t>
            </a:r>
          </a:p>
        </p:txBody>
      </p:sp>
      <p:graphicFrame>
        <p:nvGraphicFramePr>
          <p:cNvPr id="9" name="Object 9">
            <a:extLst>
              <a:ext uri="{FF2B5EF4-FFF2-40B4-BE49-F238E27FC236}">
                <a16:creationId xmlns:a16="http://schemas.microsoft.com/office/drawing/2014/main" id="{481F913A-53D3-57B9-585D-8D4B6072DEF5}"/>
              </a:ext>
            </a:extLst>
          </p:cNvPr>
          <p:cNvGraphicFramePr>
            <a:graphicFrameLocks noChangeAspect="1"/>
          </p:cNvGraphicFramePr>
          <p:nvPr/>
        </p:nvGraphicFramePr>
        <p:xfrm>
          <a:off x="5959475" y="4249738"/>
          <a:ext cx="1812925" cy="600075"/>
        </p:xfrm>
        <a:graphic>
          <a:graphicData uri="http://schemas.openxmlformats.org/presentationml/2006/ole">
            <mc:AlternateContent xmlns:mc="http://schemas.openxmlformats.org/markup-compatibility/2006">
              <mc:Choice xmlns:v="urn:schemas-microsoft-com:vml" Requires="v">
                <p:oleObj name="Equation" r:id="rId4" imgW="14046200" imgH="4686300" progId="Equation.3">
                  <p:embed/>
                </p:oleObj>
              </mc:Choice>
              <mc:Fallback>
                <p:oleObj name="Equation" r:id="rId4" imgW="14046200" imgH="46863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9475" y="4249738"/>
                        <a:ext cx="1812925" cy="600075"/>
                      </a:xfrm>
                      <a:prstGeom prst="rect">
                        <a:avLst/>
                      </a:prstGeom>
                      <a:solidFill>
                        <a:srgbClr val="FFFFFF"/>
                      </a:solidFill>
                      <a:ln>
                        <a:noFill/>
                      </a:ln>
                      <a:effectLst>
                        <a:outerShdw dist="107763" dir="18900000" algn="ctr" rotWithShape="0">
                          <a:srgbClr val="00000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out)">
                                      <p:cBhvr>
                                        <p:cTn id="11" dur="500"/>
                                        <p:tgtEl>
                                          <p:spTgt spid="5"/>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par>
                          <p:cTn id="15" fill="hold" nodeType="afterGroup">
                            <p:stCondLst>
                              <p:cond delay="1500"/>
                            </p:stCondLst>
                            <p:childTnLst>
                              <p:par>
                                <p:cTn id="16" presetID="9"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par>
                          <p:cTn id="19" fill="hold" nodeType="afterGroup">
                            <p:stCondLst>
                              <p:cond delay="2000"/>
                            </p:stCondLst>
                            <p:childTnLst>
                              <p:par>
                                <p:cTn id="20" presetID="1" presetClass="entr" presetSubtype="0" fill="hold" grpId="0" nodeType="afterEffect">
                                  <p:stCondLst>
                                    <p:cond delay="0"/>
                                  </p:stCondLst>
                                  <p:childTnLst>
                                    <p:set>
                                      <p:cBhvr>
                                        <p:cTn id="21" dur="1" fill="hold">
                                          <p:stCondLst>
                                            <p:cond delay="499"/>
                                          </p:stCondLst>
                                        </p:cTn>
                                        <p:tgtEl>
                                          <p:spTgt spid="8"/>
                                        </p:tgtEl>
                                        <p:attrNameLst>
                                          <p:attrName>style.visibility</p:attrName>
                                        </p:attrNameLst>
                                      </p:cBhvr>
                                      <p:to>
                                        <p:strVal val="visible"/>
                                      </p:to>
                                    </p:set>
                                  </p:childTnLst>
                                </p:cTn>
                              </p:par>
                            </p:childTnLst>
                          </p:cTn>
                        </p:par>
                        <p:par>
                          <p:cTn id="22" fill="hold" nodeType="afterGroup">
                            <p:stCondLst>
                              <p:cond delay="2500"/>
                            </p:stCondLst>
                            <p:childTnLst>
                              <p:par>
                                <p:cTn id="23" presetID="9"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utoUpdateAnimBg="0"/>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F1B601A5-65DA-D9B7-DC8B-1A1EA58DDE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7AAADE5A-3263-D046-B599-B3671011734A}" type="slidenum">
              <a:rPr lang="en-US" altLang="zh-TW" sz="1200">
                <a:latin typeface="Tahoma" panose="020B0604030504040204" pitchFamily="34" charset="0"/>
              </a:rPr>
              <a:pPr/>
              <a:t>31</a:t>
            </a:fld>
            <a:endParaRPr lang="en-US" altLang="zh-TW" sz="1200">
              <a:latin typeface="Tahoma" panose="020B0604030504040204" pitchFamily="34" charset="0"/>
            </a:endParaRPr>
          </a:p>
        </p:txBody>
      </p:sp>
      <p:sp>
        <p:nvSpPr>
          <p:cNvPr id="19459" name="Rectangle 2">
            <a:extLst>
              <a:ext uri="{FF2B5EF4-FFF2-40B4-BE49-F238E27FC236}">
                <a16:creationId xmlns:a16="http://schemas.microsoft.com/office/drawing/2014/main" id="{92FD8FB1-E92F-CCDD-E0DD-F16D51E66F35}"/>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16.1</a:t>
            </a:r>
          </a:p>
        </p:txBody>
      </p:sp>
      <p:sp>
        <p:nvSpPr>
          <p:cNvPr id="19460" name="Rectangle 3">
            <a:extLst>
              <a:ext uri="{FF2B5EF4-FFF2-40B4-BE49-F238E27FC236}">
                <a16:creationId xmlns:a16="http://schemas.microsoft.com/office/drawing/2014/main" id="{051B0989-957E-C3E9-14F0-EDB5FC69254B}"/>
              </a:ext>
            </a:extLst>
          </p:cNvPr>
          <p:cNvSpPr>
            <a:spLocks noGrp="1" noChangeArrowheads="1"/>
          </p:cNvSpPr>
          <p:nvPr>
            <p:ph type="body" idx="1"/>
          </p:nvPr>
        </p:nvSpPr>
        <p:spPr/>
        <p:txBody>
          <a:bodyPr/>
          <a:lstStyle/>
          <a:p>
            <a:pPr>
              <a:buFontTx/>
              <a:buNone/>
            </a:pPr>
            <a:r>
              <a:rPr lang="en-US" altLang="zh-TW" sz="2400">
                <a:ea typeface="新細明體" panose="02020500000000000000" pitchFamily="18" charset="-120"/>
              </a:rPr>
              <a:t>The annual bonuses ($1,000s) of six employees with different years of </a:t>
            </a:r>
          </a:p>
          <a:p>
            <a:pPr>
              <a:buFontTx/>
              <a:buNone/>
            </a:pPr>
            <a:r>
              <a:rPr lang="en-US" altLang="zh-TW" sz="2400">
                <a:ea typeface="新細明體" panose="02020500000000000000" pitchFamily="18" charset="-120"/>
              </a:rPr>
              <a:t>experience were recorded as follows. We wish to determine the straight </a:t>
            </a:r>
          </a:p>
          <a:p>
            <a:pPr>
              <a:buFontTx/>
              <a:buNone/>
            </a:pPr>
            <a:r>
              <a:rPr lang="en-US" altLang="zh-TW" sz="2400">
                <a:ea typeface="新細明體" panose="02020500000000000000" pitchFamily="18" charset="-120"/>
              </a:rPr>
              <a:t>line relationship between annual bonus and years of experience.</a:t>
            </a:r>
          </a:p>
          <a:p>
            <a:pPr>
              <a:buFontTx/>
              <a:buNone/>
            </a:pPr>
            <a:endParaRPr lang="en-US" altLang="zh-TW" sz="2400" u="sng">
              <a:ea typeface="新細明體" panose="02020500000000000000" pitchFamily="18" charset="-120"/>
            </a:endParaRPr>
          </a:p>
          <a:p>
            <a:pPr>
              <a:buFontTx/>
              <a:buNone/>
            </a:pPr>
            <a:r>
              <a:rPr lang="en-US" altLang="zh-TW" sz="2400" u="sng">
                <a:ea typeface="新細明體" panose="02020500000000000000" pitchFamily="18" charset="-120"/>
              </a:rPr>
              <a:t>Years of experience x  	1	2	3	4	5	6</a:t>
            </a:r>
            <a:endParaRPr lang="en-US" altLang="zh-TW" sz="2400">
              <a:ea typeface="新細明體" panose="02020500000000000000" pitchFamily="18" charset="-120"/>
            </a:endParaRPr>
          </a:p>
          <a:p>
            <a:pPr>
              <a:buFontTx/>
              <a:buNone/>
            </a:pPr>
            <a:r>
              <a:rPr lang="en-US" altLang="zh-TW" sz="2400">
                <a:ea typeface="新細明體" panose="02020500000000000000" pitchFamily="18" charset="-120"/>
              </a:rPr>
              <a:t>Annual bonus y 		6	1	9	5	17	12</a:t>
            </a:r>
          </a:p>
          <a:p>
            <a:pPr>
              <a:buFontTx/>
              <a:buNone/>
            </a:pPr>
            <a:endParaRPr lang="en-US" altLang="zh-TW" sz="2400">
              <a:ea typeface="新細明體" panose="02020500000000000000" pitchFamily="18" charset="-120"/>
            </a:endParaRPr>
          </a:p>
          <a:p>
            <a:pPr>
              <a:buFontTx/>
              <a:buNone/>
            </a:pPr>
            <a:r>
              <a:rPr lang="en-US" altLang="zh-TW" sz="2400">
                <a:ea typeface="新細明體" panose="02020500000000000000" pitchFamily="18" charset="-120"/>
                <a:hlinkClick r:id="rId3" action="ppaction://hlinkfile"/>
              </a:rPr>
              <a:t>Xm16-01</a:t>
            </a:r>
            <a:endParaRPr lang="en-US" altLang="zh-TW" sz="2400">
              <a:ea typeface="新細明體" panose="02020500000000000000" pitchFamily="18" charset="-120"/>
            </a:endParaRPr>
          </a:p>
          <a:p>
            <a:pPr eaLnBrk="1" hangingPunct="1">
              <a:lnSpc>
                <a:spcPct val="80000"/>
              </a:lnSpc>
              <a:buFontTx/>
              <a:buNone/>
            </a:pPr>
            <a:endParaRPr lang="en-US" altLang="zh-TW" sz="2400">
              <a:ea typeface="新細明體" panose="02020500000000000000" pitchFamily="18" charset="-120"/>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5348BF76-6491-DF11-CC80-312B9720A3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7DE38752-7652-1F4A-8032-38B0BD7CD8DC}" type="slidenum">
              <a:rPr lang="en-US" altLang="zh-TW" sz="1200">
                <a:latin typeface="Tahoma" panose="020B0604030504040204" pitchFamily="34" charset="0"/>
              </a:rPr>
              <a:pPr/>
              <a:t>32</a:t>
            </a:fld>
            <a:endParaRPr lang="en-US" altLang="zh-TW" sz="1200">
              <a:latin typeface="Tahoma" panose="020B0604030504040204" pitchFamily="34" charset="0"/>
            </a:endParaRPr>
          </a:p>
        </p:txBody>
      </p:sp>
      <p:sp>
        <p:nvSpPr>
          <p:cNvPr id="20483" name="Rectangle 2">
            <a:extLst>
              <a:ext uri="{FF2B5EF4-FFF2-40B4-BE49-F238E27FC236}">
                <a16:creationId xmlns:a16="http://schemas.microsoft.com/office/drawing/2014/main" id="{8EA9AF43-1B9C-29AF-B731-12A8369F23BA}"/>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Least Squares Line…</a:t>
            </a:r>
          </a:p>
        </p:txBody>
      </p:sp>
      <p:pic>
        <p:nvPicPr>
          <p:cNvPr id="20484" name="Picture 4">
            <a:extLst>
              <a:ext uri="{FF2B5EF4-FFF2-40B4-BE49-F238E27FC236}">
                <a16:creationId xmlns:a16="http://schemas.microsoft.com/office/drawing/2014/main" id="{0619EB06-753D-0ECB-8C78-5BE508D1B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973138"/>
            <a:ext cx="7394575"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Line 5">
            <a:extLst>
              <a:ext uri="{FF2B5EF4-FFF2-40B4-BE49-F238E27FC236}">
                <a16:creationId xmlns:a16="http://schemas.microsoft.com/office/drawing/2014/main" id="{B40462EC-E091-3932-571B-BBE695EC9FD0}"/>
              </a:ext>
            </a:extLst>
          </p:cNvPr>
          <p:cNvSpPr>
            <a:spLocks noChangeShapeType="1"/>
          </p:cNvSpPr>
          <p:nvPr/>
        </p:nvSpPr>
        <p:spPr bwMode="auto">
          <a:xfrm>
            <a:off x="2146300" y="4292600"/>
            <a:ext cx="0" cy="6096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20486" name="Line 6">
            <a:extLst>
              <a:ext uri="{FF2B5EF4-FFF2-40B4-BE49-F238E27FC236}">
                <a16:creationId xmlns:a16="http://schemas.microsoft.com/office/drawing/2014/main" id="{FF1A258A-15F5-FF02-0E45-EB6A12C3B176}"/>
              </a:ext>
            </a:extLst>
          </p:cNvPr>
          <p:cNvSpPr>
            <a:spLocks noChangeShapeType="1"/>
          </p:cNvSpPr>
          <p:nvPr/>
        </p:nvSpPr>
        <p:spPr bwMode="auto">
          <a:xfrm>
            <a:off x="3149600" y="4495800"/>
            <a:ext cx="0" cy="8382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20487" name="Line 7">
            <a:extLst>
              <a:ext uri="{FF2B5EF4-FFF2-40B4-BE49-F238E27FC236}">
                <a16:creationId xmlns:a16="http://schemas.microsoft.com/office/drawing/2014/main" id="{1A9928E6-F442-052B-8120-5BDEF1727225}"/>
              </a:ext>
            </a:extLst>
          </p:cNvPr>
          <p:cNvSpPr>
            <a:spLocks noChangeShapeType="1"/>
          </p:cNvSpPr>
          <p:nvPr/>
        </p:nvSpPr>
        <p:spPr bwMode="auto">
          <a:xfrm>
            <a:off x="4165600" y="3606800"/>
            <a:ext cx="0" cy="3810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20488" name="Line 8">
            <a:extLst>
              <a:ext uri="{FF2B5EF4-FFF2-40B4-BE49-F238E27FC236}">
                <a16:creationId xmlns:a16="http://schemas.microsoft.com/office/drawing/2014/main" id="{82D41694-6369-E221-9F8D-F0CDCE88BD3E}"/>
              </a:ext>
            </a:extLst>
          </p:cNvPr>
          <p:cNvSpPr>
            <a:spLocks noChangeShapeType="1"/>
          </p:cNvSpPr>
          <p:nvPr/>
        </p:nvSpPr>
        <p:spPr bwMode="auto">
          <a:xfrm>
            <a:off x="5156200" y="3556000"/>
            <a:ext cx="0" cy="9144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20489" name="Line 9">
            <a:extLst>
              <a:ext uri="{FF2B5EF4-FFF2-40B4-BE49-F238E27FC236}">
                <a16:creationId xmlns:a16="http://schemas.microsoft.com/office/drawing/2014/main" id="{2DE8E2D1-7FA3-63B9-DDB7-2391ADE55B8E}"/>
              </a:ext>
            </a:extLst>
          </p:cNvPr>
          <p:cNvSpPr>
            <a:spLocks noChangeShapeType="1"/>
          </p:cNvSpPr>
          <p:nvPr/>
        </p:nvSpPr>
        <p:spPr bwMode="auto">
          <a:xfrm>
            <a:off x="6172200" y="1828800"/>
            <a:ext cx="0" cy="12192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20490" name="Line 10">
            <a:extLst>
              <a:ext uri="{FF2B5EF4-FFF2-40B4-BE49-F238E27FC236}">
                <a16:creationId xmlns:a16="http://schemas.microsoft.com/office/drawing/2014/main" id="{0798473F-7E57-83A5-32F8-7619986965D8}"/>
              </a:ext>
            </a:extLst>
          </p:cNvPr>
          <p:cNvSpPr>
            <a:spLocks noChangeShapeType="1"/>
          </p:cNvSpPr>
          <p:nvPr/>
        </p:nvSpPr>
        <p:spPr bwMode="auto">
          <a:xfrm>
            <a:off x="7162800" y="2590800"/>
            <a:ext cx="0" cy="30480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20491" name="Text Box 11">
            <a:extLst>
              <a:ext uri="{FF2B5EF4-FFF2-40B4-BE49-F238E27FC236}">
                <a16:creationId xmlns:a16="http://schemas.microsoft.com/office/drawing/2014/main" id="{4863B980-1EF2-4D33-94A3-9BB521981D82}"/>
              </a:ext>
            </a:extLst>
          </p:cNvPr>
          <p:cNvSpPr txBox="1">
            <a:spLocks noChangeArrowheads="1"/>
          </p:cNvSpPr>
          <p:nvPr/>
        </p:nvSpPr>
        <p:spPr bwMode="auto">
          <a:xfrm rot="-1520121">
            <a:off x="1600200" y="2605088"/>
            <a:ext cx="5689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00FF"/>
                </a:solidFill>
                <a:latin typeface="Tahoma" panose="020B0604030504040204" pitchFamily="34" charset="0"/>
                <a:ea typeface="新細明體" panose="02020500000000000000" pitchFamily="18" charset="-120"/>
              </a:rPr>
              <a:t>This line minimizes the sum of the squared differences</a:t>
            </a:r>
          </a:p>
          <a:p>
            <a:r>
              <a:rPr lang="en-US" altLang="zh-TW" sz="1800">
                <a:solidFill>
                  <a:srgbClr val="0000FF"/>
                </a:solidFill>
                <a:latin typeface="Tahoma" panose="020B0604030504040204" pitchFamily="34" charset="0"/>
                <a:ea typeface="新細明體" panose="02020500000000000000" pitchFamily="18" charset="-120"/>
              </a:rPr>
              <a:t>between the points and the line…</a:t>
            </a:r>
          </a:p>
        </p:txBody>
      </p:sp>
      <p:grpSp>
        <p:nvGrpSpPr>
          <p:cNvPr id="20492" name="Group 16">
            <a:extLst>
              <a:ext uri="{FF2B5EF4-FFF2-40B4-BE49-F238E27FC236}">
                <a16:creationId xmlns:a16="http://schemas.microsoft.com/office/drawing/2014/main" id="{A297D67A-9EB0-40A2-66DC-A67AE0F68E02}"/>
              </a:ext>
            </a:extLst>
          </p:cNvPr>
          <p:cNvGrpSpPr>
            <a:grpSpLocks/>
          </p:cNvGrpSpPr>
          <p:nvPr/>
        </p:nvGrpSpPr>
        <p:grpSpPr bwMode="auto">
          <a:xfrm>
            <a:off x="5410200" y="3489325"/>
            <a:ext cx="92075" cy="92075"/>
            <a:chOff x="4944" y="192"/>
            <a:chExt cx="192" cy="96"/>
          </a:xfrm>
        </p:grpSpPr>
        <p:sp>
          <p:nvSpPr>
            <p:cNvPr id="20496" name="Line 14">
              <a:extLst>
                <a:ext uri="{FF2B5EF4-FFF2-40B4-BE49-F238E27FC236}">
                  <a16:creationId xmlns:a16="http://schemas.microsoft.com/office/drawing/2014/main" id="{79BD7CBC-ACF4-D332-C6A7-61A98663D311}"/>
                </a:ext>
              </a:extLst>
            </p:cNvPr>
            <p:cNvSpPr>
              <a:spLocks noChangeShapeType="1"/>
            </p:cNvSpPr>
            <p:nvPr/>
          </p:nvSpPr>
          <p:spPr bwMode="auto">
            <a:xfrm flipV="1">
              <a:off x="4944" y="192"/>
              <a:ext cx="96"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20497" name="Line 15">
              <a:extLst>
                <a:ext uri="{FF2B5EF4-FFF2-40B4-BE49-F238E27FC236}">
                  <a16:creationId xmlns:a16="http://schemas.microsoft.com/office/drawing/2014/main" id="{FA15BF6C-12CE-CA98-D9CD-35A0BD2438DA}"/>
                </a:ext>
              </a:extLst>
            </p:cNvPr>
            <p:cNvSpPr>
              <a:spLocks noChangeShapeType="1"/>
            </p:cNvSpPr>
            <p:nvPr/>
          </p:nvSpPr>
          <p:spPr bwMode="auto">
            <a:xfrm>
              <a:off x="5040" y="192"/>
              <a:ext cx="96" cy="9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sp>
        <p:nvSpPr>
          <p:cNvPr id="20493" name="Text Box 17">
            <a:extLst>
              <a:ext uri="{FF2B5EF4-FFF2-40B4-BE49-F238E27FC236}">
                <a16:creationId xmlns:a16="http://schemas.microsoft.com/office/drawing/2014/main" id="{541D2149-3C95-43CA-D7C4-A58F16A4EDDF}"/>
              </a:ext>
            </a:extLst>
          </p:cNvPr>
          <p:cNvSpPr txBox="1">
            <a:spLocks noChangeArrowheads="1"/>
          </p:cNvSpPr>
          <p:nvPr/>
        </p:nvSpPr>
        <p:spPr bwMode="auto">
          <a:xfrm>
            <a:off x="304800" y="2209800"/>
            <a:ext cx="2362200" cy="644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800080"/>
                </a:solidFill>
                <a:latin typeface="Tahoma" panose="020B0604030504040204" pitchFamily="34" charset="0"/>
                <a:ea typeface="新細明體" panose="02020500000000000000" pitchFamily="18" charset="-120"/>
              </a:rPr>
              <a:t>these differences are called </a:t>
            </a:r>
            <a:r>
              <a:rPr lang="en-US" altLang="zh-TW" sz="1800" b="1" i="1">
                <a:solidFill>
                  <a:srgbClr val="800080"/>
                </a:solidFill>
                <a:latin typeface="Tahoma" panose="020B0604030504040204" pitchFamily="34" charset="0"/>
                <a:ea typeface="新細明體" panose="02020500000000000000" pitchFamily="18" charset="-120"/>
              </a:rPr>
              <a:t>residuals</a:t>
            </a:r>
            <a:endParaRPr lang="en-US" altLang="zh-TW" sz="1800">
              <a:solidFill>
                <a:srgbClr val="800080"/>
              </a:solidFill>
              <a:latin typeface="Tahoma" panose="020B0604030504040204" pitchFamily="34" charset="0"/>
              <a:ea typeface="新細明體" panose="02020500000000000000" pitchFamily="18" charset="-120"/>
            </a:endParaRPr>
          </a:p>
        </p:txBody>
      </p:sp>
      <p:sp>
        <p:nvSpPr>
          <p:cNvPr id="20494" name="Freeform 18">
            <a:extLst>
              <a:ext uri="{FF2B5EF4-FFF2-40B4-BE49-F238E27FC236}">
                <a16:creationId xmlns:a16="http://schemas.microsoft.com/office/drawing/2014/main" id="{A22554C1-A21B-F3EA-118D-9AE38BAD817B}"/>
              </a:ext>
            </a:extLst>
          </p:cNvPr>
          <p:cNvSpPr>
            <a:spLocks/>
          </p:cNvSpPr>
          <p:nvPr/>
        </p:nvSpPr>
        <p:spPr bwMode="auto">
          <a:xfrm>
            <a:off x="1397000" y="2819400"/>
            <a:ext cx="736600" cy="1752600"/>
          </a:xfrm>
          <a:custGeom>
            <a:avLst/>
            <a:gdLst>
              <a:gd name="T0" fmla="*/ 2147483647 w 464"/>
              <a:gd name="T1" fmla="*/ 0 h 1104"/>
              <a:gd name="T2" fmla="*/ 2147483647 w 464"/>
              <a:gd name="T3" fmla="*/ 2147483647 h 1104"/>
              <a:gd name="T4" fmla="*/ 2147483647 w 464"/>
              <a:gd name="T5" fmla="*/ 2147483647 h 1104"/>
              <a:gd name="T6" fmla="*/ 0 60000 65536"/>
              <a:gd name="T7" fmla="*/ 0 60000 65536"/>
              <a:gd name="T8" fmla="*/ 0 60000 65536"/>
              <a:gd name="T9" fmla="*/ 0 w 464"/>
              <a:gd name="T10" fmla="*/ 0 h 1104"/>
              <a:gd name="T11" fmla="*/ 464 w 464"/>
              <a:gd name="T12" fmla="*/ 1104 h 1104"/>
            </a:gdLst>
            <a:ahLst/>
            <a:cxnLst>
              <a:cxn ang="T6">
                <a:pos x="T0" y="T1"/>
              </a:cxn>
              <a:cxn ang="T7">
                <a:pos x="T2" y="T3"/>
              </a:cxn>
              <a:cxn ang="T8">
                <a:pos x="T4" y="T5"/>
              </a:cxn>
            </a:cxnLst>
            <a:rect l="T9" t="T10" r="T11" b="T12"/>
            <a:pathLst>
              <a:path w="464" h="1104">
                <a:moveTo>
                  <a:pt x="272" y="0"/>
                </a:moveTo>
                <a:cubicBezTo>
                  <a:pt x="136" y="196"/>
                  <a:pt x="0" y="392"/>
                  <a:pt x="32" y="576"/>
                </a:cubicBezTo>
                <a:cubicBezTo>
                  <a:pt x="64" y="760"/>
                  <a:pt x="264" y="932"/>
                  <a:pt x="464" y="1104"/>
                </a:cubicBezTo>
              </a:path>
            </a:pathLst>
          </a:custGeom>
          <a:noFill/>
          <a:ln w="9525">
            <a:solidFill>
              <a:srgbClr val="80008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
        <p:nvSpPr>
          <p:cNvPr id="17" name="TextBox 16">
            <a:extLst>
              <a:ext uri="{FF2B5EF4-FFF2-40B4-BE49-F238E27FC236}">
                <a16:creationId xmlns:a16="http://schemas.microsoft.com/office/drawing/2014/main" id="{685ACD17-EFF2-9261-3CAB-321AF3D5AAB9}"/>
              </a:ext>
            </a:extLst>
          </p:cNvPr>
          <p:cNvSpPr txBox="1"/>
          <p:nvPr/>
        </p:nvSpPr>
        <p:spPr>
          <a:xfrm>
            <a:off x="3733800" y="914400"/>
            <a:ext cx="1676400" cy="4000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000" dirty="0"/>
              <a:t>Example 16.1</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BF46B667-13D8-70BC-D0F8-31F0BEE313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EE6E3D8E-72DF-E94E-8214-59346E9EBB30}" type="slidenum">
              <a:rPr lang="en-US" altLang="zh-TW" sz="1200">
                <a:latin typeface="Tahoma" panose="020B0604030504040204" pitchFamily="34" charset="0"/>
              </a:rPr>
              <a:pPr/>
              <a:t>33</a:t>
            </a:fld>
            <a:endParaRPr lang="en-US" altLang="zh-TW" sz="1200">
              <a:latin typeface="Tahoma" panose="020B0604030504040204" pitchFamily="34" charset="0"/>
            </a:endParaRPr>
          </a:p>
        </p:txBody>
      </p:sp>
      <p:sp>
        <p:nvSpPr>
          <p:cNvPr id="21507" name="Rectangle 2">
            <a:extLst>
              <a:ext uri="{FF2B5EF4-FFF2-40B4-BE49-F238E27FC236}">
                <a16:creationId xmlns:a16="http://schemas.microsoft.com/office/drawing/2014/main" id="{1D3C30E4-EE22-8935-98A5-7AA78318492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16.2…</a:t>
            </a:r>
          </a:p>
        </p:txBody>
      </p:sp>
      <p:sp>
        <p:nvSpPr>
          <p:cNvPr id="21508" name="Rectangle 3">
            <a:extLst>
              <a:ext uri="{FF2B5EF4-FFF2-40B4-BE49-F238E27FC236}">
                <a16:creationId xmlns:a16="http://schemas.microsoft.com/office/drawing/2014/main" id="{CEBB48EA-B35E-5370-CD9B-4A92A902BDF5}"/>
              </a:ext>
            </a:extLst>
          </p:cNvPr>
          <p:cNvSpPr>
            <a:spLocks noGrp="1" noChangeArrowheads="1"/>
          </p:cNvSpPr>
          <p:nvPr>
            <p:ph type="body" idx="1"/>
          </p:nvPr>
        </p:nvSpPr>
        <p:spPr/>
        <p:txBody>
          <a:bodyPr/>
          <a:lstStyle/>
          <a:p>
            <a:pPr marL="0" indent="0" eaLnBrk="1" hangingPunct="1">
              <a:lnSpc>
                <a:spcPct val="80000"/>
              </a:lnSpc>
              <a:buFontTx/>
              <a:buNone/>
            </a:pPr>
            <a:r>
              <a:rPr lang="en-US" altLang="zh-TW" sz="2400">
                <a:ea typeface="新細明體" panose="02020500000000000000" pitchFamily="18" charset="-120"/>
              </a:rPr>
              <a:t>Car dealers across North America use the "Red Book" to help them determine the value of used cars that their customers trade in when purchasing new cars. </a:t>
            </a:r>
          </a:p>
          <a:p>
            <a:pPr marL="0" indent="0" eaLnBrk="1" hangingPunct="1">
              <a:lnSpc>
                <a:spcPct val="80000"/>
              </a:lnSpc>
              <a:buFontTx/>
              <a:buNone/>
            </a:pPr>
            <a:endParaRPr lang="en-US" altLang="zh-TW" sz="2400">
              <a:ea typeface="新細明體" panose="02020500000000000000" pitchFamily="18" charset="-120"/>
            </a:endParaRPr>
          </a:p>
          <a:p>
            <a:pPr marL="0" indent="0" eaLnBrk="1" hangingPunct="1">
              <a:lnSpc>
                <a:spcPct val="80000"/>
              </a:lnSpc>
              <a:buFontTx/>
              <a:buNone/>
            </a:pPr>
            <a:r>
              <a:rPr lang="en-US" altLang="zh-TW" sz="2400">
                <a:ea typeface="新細明體" panose="02020500000000000000" pitchFamily="18" charset="-120"/>
              </a:rPr>
              <a:t>The book, which is published monthly, lists the trade-in values for all basic models of cars.</a:t>
            </a:r>
          </a:p>
          <a:p>
            <a:pPr marL="0" indent="0" eaLnBrk="1" hangingPunct="1">
              <a:lnSpc>
                <a:spcPct val="80000"/>
              </a:lnSpc>
              <a:buFontTx/>
              <a:buNone/>
            </a:pPr>
            <a:endParaRPr lang="en-US" altLang="zh-TW" sz="2400">
              <a:ea typeface="新細明體" panose="02020500000000000000" pitchFamily="18" charset="-120"/>
            </a:endParaRPr>
          </a:p>
          <a:p>
            <a:pPr marL="0" indent="0" eaLnBrk="1" hangingPunct="1">
              <a:lnSpc>
                <a:spcPct val="80000"/>
              </a:lnSpc>
              <a:buFontTx/>
              <a:buNone/>
            </a:pPr>
            <a:r>
              <a:rPr lang="en-US" altLang="zh-TW" sz="2400">
                <a:ea typeface="新細明體" panose="02020500000000000000" pitchFamily="18" charset="-120"/>
              </a:rPr>
              <a:t>It provides alternative values for each car model according to its condition and optional features. </a:t>
            </a:r>
          </a:p>
          <a:p>
            <a:pPr marL="0" indent="0" eaLnBrk="1" hangingPunct="1">
              <a:lnSpc>
                <a:spcPct val="80000"/>
              </a:lnSpc>
              <a:buFontTx/>
              <a:buNone/>
            </a:pPr>
            <a:endParaRPr lang="en-US" altLang="zh-TW" sz="2400">
              <a:ea typeface="新細明體" panose="02020500000000000000" pitchFamily="18" charset="-120"/>
            </a:endParaRPr>
          </a:p>
          <a:p>
            <a:pPr marL="0" indent="0" eaLnBrk="1" hangingPunct="1">
              <a:lnSpc>
                <a:spcPct val="80000"/>
              </a:lnSpc>
              <a:buFontTx/>
              <a:buNone/>
            </a:pPr>
            <a:r>
              <a:rPr lang="en-US" altLang="zh-TW" sz="2400">
                <a:ea typeface="新細明體" panose="02020500000000000000" pitchFamily="18" charset="-120"/>
              </a:rPr>
              <a:t>The values are determined on the basis of the average paid at recent used-car auctions, the source of supply for many used-car dealers. </a:t>
            </a:r>
          </a:p>
        </p:txBody>
      </p:sp>
      <p:pic>
        <p:nvPicPr>
          <p:cNvPr id="21509" name="Picture 5">
            <a:extLst>
              <a:ext uri="{FF2B5EF4-FFF2-40B4-BE49-F238E27FC236}">
                <a16:creationId xmlns:a16="http://schemas.microsoft.com/office/drawing/2014/main" id="{C8742F43-ACCE-9E16-E97F-D5E47864A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953000"/>
            <a:ext cx="2847975" cy="1609725"/>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10" name="Picture 8">
            <a:extLst>
              <a:ext uri="{FF2B5EF4-FFF2-40B4-BE49-F238E27FC236}">
                <a16:creationId xmlns:a16="http://schemas.microsoft.com/office/drawing/2014/main" id="{4AAF0F27-779E-4D86-27FD-EA4B04E2F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038725"/>
            <a:ext cx="1438275" cy="1438275"/>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11" name="AutoShape 7" descr="「kbb」的圖片搜尋結果">
            <a:extLst>
              <a:ext uri="{FF2B5EF4-FFF2-40B4-BE49-F238E27FC236}">
                <a16:creationId xmlns:a16="http://schemas.microsoft.com/office/drawing/2014/main" id="{92F26B0C-B107-2A24-8797-FC3EFD142274}"/>
              </a:ext>
            </a:extLst>
          </p:cNvPr>
          <p:cNvSpPr>
            <a:spLocks noChangeAspect="1" noChangeArrowheads="1"/>
          </p:cNvSpPr>
          <p:nvPr/>
        </p:nvSpPr>
        <p:spPr bwMode="auto">
          <a:xfrm>
            <a:off x="45418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21512" name="文字方塊 2">
            <a:extLst>
              <a:ext uri="{FF2B5EF4-FFF2-40B4-BE49-F238E27FC236}">
                <a16:creationId xmlns:a16="http://schemas.microsoft.com/office/drawing/2014/main" id="{D328BC32-A57E-12E9-D175-5CED8EBDB94B}"/>
              </a:ext>
            </a:extLst>
          </p:cNvPr>
          <p:cNvSpPr txBox="1">
            <a:spLocks noChangeArrowheads="1"/>
          </p:cNvSpPr>
          <p:nvPr/>
        </p:nvSpPr>
        <p:spPr bwMode="auto">
          <a:xfrm>
            <a:off x="2962275" y="6016625"/>
            <a:ext cx="1978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www.kbb.com</a:t>
            </a:r>
            <a:endParaRPr lang="zh-TW" altLang="en-US">
              <a:ea typeface="新細明體" panose="02020500000000000000" pitchFamily="18" charset="-120"/>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918F6E8A-52E8-B854-731F-1906041331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15185433-69E2-EC4B-8960-CB15D1BA4AC9}" type="slidenum">
              <a:rPr lang="en-US" altLang="zh-TW" sz="1200">
                <a:latin typeface="Tahoma" panose="020B0604030504040204" pitchFamily="34" charset="0"/>
              </a:rPr>
              <a:pPr/>
              <a:t>34</a:t>
            </a:fld>
            <a:endParaRPr lang="en-US" altLang="zh-TW" sz="1200">
              <a:latin typeface="Tahoma" panose="020B0604030504040204" pitchFamily="34" charset="0"/>
            </a:endParaRPr>
          </a:p>
        </p:txBody>
      </p:sp>
      <p:sp>
        <p:nvSpPr>
          <p:cNvPr id="22531" name="Rectangle 2">
            <a:extLst>
              <a:ext uri="{FF2B5EF4-FFF2-40B4-BE49-F238E27FC236}">
                <a16:creationId xmlns:a16="http://schemas.microsoft.com/office/drawing/2014/main" id="{E675EDAE-1EA6-C352-D5AD-08D02E2FC1B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16.2…</a:t>
            </a:r>
          </a:p>
        </p:txBody>
      </p:sp>
      <p:sp>
        <p:nvSpPr>
          <p:cNvPr id="22532" name="Rectangle 3">
            <a:extLst>
              <a:ext uri="{FF2B5EF4-FFF2-40B4-BE49-F238E27FC236}">
                <a16:creationId xmlns:a16="http://schemas.microsoft.com/office/drawing/2014/main" id="{681B473C-E09D-1E65-D876-83C2ED854940}"/>
              </a:ext>
            </a:extLst>
          </p:cNvPr>
          <p:cNvSpPr>
            <a:spLocks noGrp="1" noChangeArrowheads="1"/>
          </p:cNvSpPr>
          <p:nvPr>
            <p:ph type="body" idx="1"/>
          </p:nvPr>
        </p:nvSpPr>
        <p:spPr/>
        <p:txBody>
          <a:bodyPr/>
          <a:lstStyle/>
          <a:p>
            <a:pPr marL="0" indent="0" eaLnBrk="1" hangingPunct="1">
              <a:lnSpc>
                <a:spcPct val="80000"/>
              </a:lnSpc>
              <a:buFontTx/>
              <a:buNone/>
            </a:pPr>
            <a:r>
              <a:rPr lang="en-US" altLang="zh-TW" sz="2400">
                <a:ea typeface="新細明體" panose="02020500000000000000" pitchFamily="18" charset="-120"/>
              </a:rPr>
              <a:t>However, the Red Book does not indicate the value determined by the odometer reading, despite the fact that a critical factor for used-car buyers is how far the car has been driven. </a:t>
            </a:r>
          </a:p>
          <a:p>
            <a:pPr marL="0" indent="0" eaLnBrk="1" hangingPunct="1">
              <a:lnSpc>
                <a:spcPct val="80000"/>
              </a:lnSpc>
              <a:buFontTx/>
              <a:buNone/>
            </a:pPr>
            <a:endParaRPr lang="en-US" altLang="zh-TW" sz="2400">
              <a:ea typeface="新細明體" panose="02020500000000000000" pitchFamily="18" charset="-120"/>
            </a:endParaRPr>
          </a:p>
          <a:p>
            <a:pPr marL="0" indent="0" eaLnBrk="1" hangingPunct="1">
              <a:lnSpc>
                <a:spcPct val="80000"/>
              </a:lnSpc>
              <a:buFontTx/>
              <a:buNone/>
            </a:pPr>
            <a:r>
              <a:rPr lang="en-US" altLang="zh-TW" sz="2400">
                <a:ea typeface="新細明體" panose="02020500000000000000" pitchFamily="18" charset="-120"/>
              </a:rPr>
              <a:t>To examine this issue, a used-car dealer randomly selected 100 three-year old Toyota Camrys that were sold at auction during the past month. </a:t>
            </a:r>
          </a:p>
          <a:p>
            <a:pPr marL="0" indent="0" eaLnBrk="1" hangingPunct="1">
              <a:lnSpc>
                <a:spcPct val="80000"/>
              </a:lnSpc>
              <a:buFontTx/>
              <a:buNone/>
            </a:pPr>
            <a:endParaRPr lang="en-US" altLang="zh-TW" sz="2400">
              <a:ea typeface="新細明體" panose="02020500000000000000" pitchFamily="18" charset="-120"/>
            </a:endParaRPr>
          </a:p>
          <a:p>
            <a:pPr marL="0" indent="0" eaLnBrk="1" hangingPunct="1">
              <a:lnSpc>
                <a:spcPct val="80000"/>
              </a:lnSpc>
              <a:buFontTx/>
              <a:buNone/>
            </a:pPr>
            <a:r>
              <a:rPr lang="en-US" altLang="zh-TW" sz="2400">
                <a:ea typeface="新細明體" panose="02020500000000000000" pitchFamily="18" charset="-120"/>
              </a:rPr>
              <a:t>The dealer recorded the price ($1,000) and the number of miles (thousands) on the odometer. (</a:t>
            </a:r>
            <a:r>
              <a:rPr lang="en-US" altLang="zh-TW" sz="2400">
                <a:ea typeface="新細明體" panose="02020500000000000000" pitchFamily="18" charset="-120"/>
                <a:hlinkClick r:id="rId3" action="ppaction://hlinkfile"/>
              </a:rPr>
              <a:t>Xm16-02</a:t>
            </a:r>
            <a:r>
              <a:rPr lang="en-US" altLang="zh-TW" sz="2400">
                <a:ea typeface="新細明體" panose="02020500000000000000" pitchFamily="18" charset="-120"/>
              </a:rPr>
              <a:t>). </a:t>
            </a:r>
          </a:p>
          <a:p>
            <a:pPr marL="0" indent="0" eaLnBrk="1" hangingPunct="1">
              <a:lnSpc>
                <a:spcPct val="80000"/>
              </a:lnSpc>
              <a:buFontTx/>
              <a:buNone/>
            </a:pPr>
            <a:endParaRPr lang="en-US" altLang="zh-TW" sz="2400">
              <a:ea typeface="新細明體" panose="02020500000000000000" pitchFamily="18" charset="-120"/>
            </a:endParaRPr>
          </a:p>
          <a:p>
            <a:pPr marL="0" indent="0" eaLnBrk="1" hangingPunct="1">
              <a:lnSpc>
                <a:spcPct val="80000"/>
              </a:lnSpc>
              <a:buFontTx/>
              <a:buNone/>
            </a:pPr>
            <a:r>
              <a:rPr lang="en-US" altLang="zh-TW" sz="2400">
                <a:ea typeface="新細明體" panose="02020500000000000000" pitchFamily="18" charset="-120"/>
              </a:rPr>
              <a:t>The dealer wants to find the regression line.</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6852AD9B-2E67-0CCD-DEB2-D2D150D7BD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6A033770-BEFD-2646-86EE-186CF79E19EF}" type="slidenum">
              <a:rPr lang="en-US" altLang="zh-TW" sz="1200">
                <a:latin typeface="Tahoma" panose="020B0604030504040204" pitchFamily="34" charset="0"/>
              </a:rPr>
              <a:pPr/>
              <a:t>35</a:t>
            </a:fld>
            <a:endParaRPr lang="en-US" altLang="zh-TW" sz="1200">
              <a:latin typeface="Tahoma" panose="020B0604030504040204" pitchFamily="34" charset="0"/>
            </a:endParaRPr>
          </a:p>
        </p:txBody>
      </p:sp>
      <p:sp>
        <p:nvSpPr>
          <p:cNvPr id="23555" name="Rectangle 2">
            <a:extLst>
              <a:ext uri="{FF2B5EF4-FFF2-40B4-BE49-F238E27FC236}">
                <a16:creationId xmlns:a16="http://schemas.microsoft.com/office/drawing/2014/main" id="{2D6E773C-F7D7-97A7-779B-0C928E61FB6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16.2…</a:t>
            </a:r>
          </a:p>
        </p:txBody>
      </p:sp>
      <p:sp>
        <p:nvSpPr>
          <p:cNvPr id="23556" name="Rectangle 3">
            <a:extLst>
              <a:ext uri="{FF2B5EF4-FFF2-40B4-BE49-F238E27FC236}">
                <a16:creationId xmlns:a16="http://schemas.microsoft.com/office/drawing/2014/main" id="{9C50D66C-BD21-13D2-2A82-7D52692C185B}"/>
              </a:ext>
            </a:extLst>
          </p:cNvPr>
          <p:cNvSpPr>
            <a:spLocks noGrp="1" noChangeArrowheads="1"/>
          </p:cNvSpPr>
          <p:nvPr>
            <p:ph type="body" idx="1"/>
          </p:nvPr>
        </p:nvSpPr>
        <p:spPr/>
        <p:txBody>
          <a:bodyPr/>
          <a:lstStyle/>
          <a:p>
            <a:pPr marL="0" indent="0" eaLnBrk="1" hangingPunct="1">
              <a:lnSpc>
                <a:spcPct val="80000"/>
              </a:lnSpc>
              <a:buFontTx/>
              <a:buNone/>
            </a:pPr>
            <a:r>
              <a:rPr lang="zh-TW" altLang="en-US" sz="2400">
                <a:ea typeface="新細明體" panose="02020500000000000000" pitchFamily="18" charset="-120"/>
              </a:rPr>
              <a:t> </a:t>
            </a:r>
            <a:r>
              <a:rPr lang="en-US" altLang="zh-TW">
                <a:ea typeface="新細明體" panose="02020500000000000000" pitchFamily="18" charset="-120"/>
              </a:rPr>
              <a:t>Click Data, Data Analysis, Regression</a:t>
            </a:r>
          </a:p>
        </p:txBody>
      </p:sp>
      <p:pic>
        <p:nvPicPr>
          <p:cNvPr id="23557" name="Picture 2">
            <a:extLst>
              <a:ext uri="{FF2B5EF4-FFF2-40B4-BE49-F238E27FC236}">
                <a16:creationId xmlns:a16="http://schemas.microsoft.com/office/drawing/2014/main" id="{3BDBFFA9-A0A4-FC41-7833-4FC43261D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57912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A12E87E5-5D6F-B689-546A-AF3A5BEA6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04D796E6-555D-EF41-AC34-AAAF12C1CA3A}" type="slidenum">
              <a:rPr lang="en-US" altLang="zh-TW" sz="1200">
                <a:latin typeface="Tahoma" panose="020B0604030504040204" pitchFamily="34" charset="0"/>
              </a:rPr>
              <a:pPr/>
              <a:t>36</a:t>
            </a:fld>
            <a:endParaRPr lang="en-US" altLang="zh-TW" sz="1200">
              <a:latin typeface="Tahoma" panose="020B0604030504040204" pitchFamily="34" charset="0"/>
            </a:endParaRPr>
          </a:p>
        </p:txBody>
      </p:sp>
      <p:sp>
        <p:nvSpPr>
          <p:cNvPr id="24579" name="Rectangle 2">
            <a:extLst>
              <a:ext uri="{FF2B5EF4-FFF2-40B4-BE49-F238E27FC236}">
                <a16:creationId xmlns:a16="http://schemas.microsoft.com/office/drawing/2014/main" id="{79C2F249-A079-1188-FDEE-BF0BC839EC3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16.2…</a:t>
            </a:r>
          </a:p>
        </p:txBody>
      </p:sp>
      <p:sp>
        <p:nvSpPr>
          <p:cNvPr id="24580" name="Rectangle 3">
            <a:extLst>
              <a:ext uri="{FF2B5EF4-FFF2-40B4-BE49-F238E27FC236}">
                <a16:creationId xmlns:a16="http://schemas.microsoft.com/office/drawing/2014/main" id="{D655ECB0-02A9-1433-A5EB-E9D97CBD6E3F}"/>
              </a:ext>
            </a:extLst>
          </p:cNvPr>
          <p:cNvSpPr>
            <a:spLocks noGrp="1" noChangeArrowheads="1"/>
          </p:cNvSpPr>
          <p:nvPr>
            <p:ph type="body" idx="1"/>
          </p:nvPr>
        </p:nvSpPr>
        <p:spPr/>
        <p:txBody>
          <a:bodyPr/>
          <a:lstStyle/>
          <a:p>
            <a:pPr marL="0" indent="0" eaLnBrk="1" hangingPunct="1">
              <a:lnSpc>
                <a:spcPct val="80000"/>
              </a:lnSpc>
              <a:buFontTx/>
              <a:buNone/>
            </a:pPr>
            <a:r>
              <a:rPr lang="zh-TW" altLang="en-US" sz="2400">
                <a:ea typeface="新細明體" panose="02020500000000000000" pitchFamily="18" charset="-120"/>
              </a:rPr>
              <a:t> </a:t>
            </a:r>
          </a:p>
        </p:txBody>
      </p:sp>
      <p:pic>
        <p:nvPicPr>
          <p:cNvPr id="24581" name="Picture 2">
            <a:extLst>
              <a:ext uri="{FF2B5EF4-FFF2-40B4-BE49-F238E27FC236}">
                <a16:creationId xmlns:a16="http://schemas.microsoft.com/office/drawing/2014/main" id="{2E04A6BD-B84D-8445-EE8B-3ABBF2E51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838200"/>
            <a:ext cx="84867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3">
            <a:extLst>
              <a:ext uri="{FF2B5EF4-FFF2-40B4-BE49-F238E27FC236}">
                <a16:creationId xmlns:a16="http://schemas.microsoft.com/office/drawing/2014/main" id="{4364E110-26C6-B601-9386-F46F78CB7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066925"/>
            <a:ext cx="46577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3" name="Group 7">
            <a:extLst>
              <a:ext uri="{FF2B5EF4-FFF2-40B4-BE49-F238E27FC236}">
                <a16:creationId xmlns:a16="http://schemas.microsoft.com/office/drawing/2014/main" id="{7B5784A1-BE26-7D36-09D8-2C1B094C9FF5}"/>
              </a:ext>
            </a:extLst>
          </p:cNvPr>
          <p:cNvGrpSpPr>
            <a:grpSpLocks noChangeAspect="1"/>
          </p:cNvGrpSpPr>
          <p:nvPr/>
        </p:nvGrpSpPr>
        <p:grpSpPr bwMode="auto">
          <a:xfrm>
            <a:off x="304800" y="5810250"/>
            <a:ext cx="5295900" cy="590550"/>
            <a:chOff x="192" y="3660"/>
            <a:chExt cx="3336" cy="372"/>
          </a:xfrm>
        </p:grpSpPr>
        <p:sp>
          <p:nvSpPr>
            <p:cNvPr id="24584" name="AutoShape 6">
              <a:extLst>
                <a:ext uri="{FF2B5EF4-FFF2-40B4-BE49-F238E27FC236}">
                  <a16:creationId xmlns:a16="http://schemas.microsoft.com/office/drawing/2014/main" id="{CD7E6FB6-BA9C-33D1-3906-1761ABAD2BA4}"/>
                </a:ext>
              </a:extLst>
            </p:cNvPr>
            <p:cNvSpPr>
              <a:spLocks noChangeAspect="1" noChangeArrowheads="1" noTextEdit="1"/>
            </p:cNvSpPr>
            <p:nvPr/>
          </p:nvSpPr>
          <p:spPr bwMode="auto">
            <a:xfrm>
              <a:off x="192" y="3660"/>
              <a:ext cx="333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TW"/>
            </a:p>
          </p:txBody>
        </p:sp>
        <p:pic>
          <p:nvPicPr>
            <p:cNvPr id="24585" name="Picture 8">
              <a:extLst>
                <a:ext uri="{FF2B5EF4-FFF2-40B4-BE49-F238E27FC236}">
                  <a16:creationId xmlns:a16="http://schemas.microsoft.com/office/drawing/2014/main" id="{0C369E6E-04A2-A207-83F2-3B72B5BF0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 y="3666"/>
              <a:ext cx="333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278393E9-4A1D-454A-0BF7-1207596E47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6C6F4DA9-97C3-1C44-9C58-965E58213E28}" type="slidenum">
              <a:rPr lang="en-US" altLang="zh-TW" sz="1200">
                <a:latin typeface="Tahoma" panose="020B0604030504040204" pitchFamily="34" charset="0"/>
              </a:rPr>
              <a:pPr/>
              <a:t>37</a:t>
            </a:fld>
            <a:endParaRPr lang="en-US" altLang="zh-TW" sz="1200">
              <a:latin typeface="Tahoma" panose="020B0604030504040204" pitchFamily="34" charset="0"/>
            </a:endParaRPr>
          </a:p>
        </p:txBody>
      </p:sp>
      <p:sp>
        <p:nvSpPr>
          <p:cNvPr id="25603" name="Rectangle 2">
            <a:extLst>
              <a:ext uri="{FF2B5EF4-FFF2-40B4-BE49-F238E27FC236}">
                <a16:creationId xmlns:a16="http://schemas.microsoft.com/office/drawing/2014/main" id="{96605FC7-D126-5CD0-59EA-9B80ED41784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16.2…</a:t>
            </a:r>
          </a:p>
        </p:txBody>
      </p:sp>
      <p:sp>
        <p:nvSpPr>
          <p:cNvPr id="25604" name="Rectangle 3">
            <a:extLst>
              <a:ext uri="{FF2B5EF4-FFF2-40B4-BE49-F238E27FC236}">
                <a16:creationId xmlns:a16="http://schemas.microsoft.com/office/drawing/2014/main" id="{3A50888D-52FD-96E4-D387-FFB23F017925}"/>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As you might expect with used cars…</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The slope coefficient, b</a:t>
            </a:r>
            <a:r>
              <a:rPr lang="en-US" altLang="zh-TW" baseline="-25000">
                <a:ea typeface="新細明體" panose="02020500000000000000" pitchFamily="18" charset="-120"/>
              </a:rPr>
              <a:t>1</a:t>
            </a:r>
            <a:r>
              <a:rPr lang="en-US" altLang="zh-TW">
                <a:ea typeface="新細明體" panose="02020500000000000000" pitchFamily="18" charset="-120"/>
              </a:rPr>
              <a:t>, is –0.0669, that is, each additional mile on the odometer decreases the price by $.0669 or 6.69¢</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The intercept, b</a:t>
            </a:r>
            <a:r>
              <a:rPr lang="en-US" altLang="zh-TW" baseline="-25000">
                <a:ea typeface="新細明體" panose="02020500000000000000" pitchFamily="18" charset="-120"/>
              </a:rPr>
              <a:t>0</a:t>
            </a:r>
            <a:r>
              <a:rPr lang="en-US" altLang="zh-TW">
                <a:ea typeface="新細明體" panose="02020500000000000000" pitchFamily="18" charset="-120"/>
              </a:rPr>
              <a:t>, is 17,250. One interpretation would be that when x = 0 (no miles on the car) the selling price is $17,250. However, we have no data for cars with less than 19,100 miles on them so this isn’t a correct assessment.</a:t>
            </a:r>
          </a:p>
        </p:txBody>
      </p:sp>
      <p:sp>
        <p:nvSpPr>
          <p:cNvPr id="25605" name="AutoShape 4">
            <a:extLst>
              <a:ext uri="{FF2B5EF4-FFF2-40B4-BE49-F238E27FC236}">
                <a16:creationId xmlns:a16="http://schemas.microsoft.com/office/drawing/2014/main" id="{C5348B99-3F31-6A84-23C4-890C55C755AF}"/>
              </a:ext>
            </a:extLst>
          </p:cNvPr>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latin typeface="Tahoma" panose="020B0604030504040204" pitchFamily="34" charset="0"/>
                <a:ea typeface="新細明體" panose="02020500000000000000" pitchFamily="18" charset="-120"/>
              </a:rPr>
              <a:t>INTERPRET</a:t>
            </a:r>
          </a:p>
        </p:txBody>
      </p:sp>
      <p:pic>
        <p:nvPicPr>
          <p:cNvPr id="25606" name="Picture 5">
            <a:extLst>
              <a:ext uri="{FF2B5EF4-FFF2-40B4-BE49-F238E27FC236}">
                <a16:creationId xmlns:a16="http://schemas.microsoft.com/office/drawing/2014/main" id="{93E2270E-277D-734A-CD90-2E990E9E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5334000"/>
            <a:ext cx="528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98DF8EF3-04E0-C739-A99E-4003BA4A1C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48AC7C77-3E64-0545-B197-EAC2F6B58590}" type="slidenum">
              <a:rPr lang="en-US" altLang="zh-TW" sz="1200">
                <a:latin typeface="Tahoma" panose="020B0604030504040204" pitchFamily="34" charset="0"/>
              </a:rPr>
              <a:pPr/>
              <a:t>38</a:t>
            </a:fld>
            <a:endParaRPr lang="en-US" altLang="zh-TW" sz="1200">
              <a:latin typeface="Tahoma" panose="020B0604030504040204" pitchFamily="34" charset="0"/>
            </a:endParaRPr>
          </a:p>
        </p:txBody>
      </p:sp>
      <p:sp>
        <p:nvSpPr>
          <p:cNvPr id="26627" name="Rectangle 2">
            <a:extLst>
              <a:ext uri="{FF2B5EF4-FFF2-40B4-BE49-F238E27FC236}">
                <a16:creationId xmlns:a16="http://schemas.microsoft.com/office/drawing/2014/main" id="{E45EEABA-B488-CCF5-69AC-C08C441CE5A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16.2…</a:t>
            </a:r>
          </a:p>
        </p:txBody>
      </p:sp>
      <p:sp>
        <p:nvSpPr>
          <p:cNvPr id="26628" name="Rectangle 3">
            <a:extLst>
              <a:ext uri="{FF2B5EF4-FFF2-40B4-BE49-F238E27FC236}">
                <a16:creationId xmlns:a16="http://schemas.microsoft.com/office/drawing/2014/main" id="{AE376EA9-8476-AA49-1244-04DE630A0B94}"/>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Selecting “line fit plots” on the Regression dialog box, will produce a scatter plot of the data and the regression line…</a:t>
            </a:r>
          </a:p>
        </p:txBody>
      </p:sp>
      <p:sp>
        <p:nvSpPr>
          <p:cNvPr id="26629" name="AutoShape 4">
            <a:extLst>
              <a:ext uri="{FF2B5EF4-FFF2-40B4-BE49-F238E27FC236}">
                <a16:creationId xmlns:a16="http://schemas.microsoft.com/office/drawing/2014/main" id="{FE656B33-ADCF-D6C2-2125-88FEC59E828F}"/>
              </a:ext>
            </a:extLst>
          </p:cNvPr>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latin typeface="Tahoma" panose="020B0604030504040204" pitchFamily="34" charset="0"/>
                <a:ea typeface="新細明體" panose="02020500000000000000" pitchFamily="18" charset="-120"/>
              </a:rPr>
              <a:t>INTERPRET</a:t>
            </a:r>
          </a:p>
        </p:txBody>
      </p:sp>
      <p:pic>
        <p:nvPicPr>
          <p:cNvPr id="26630" name="Picture 5">
            <a:extLst>
              <a:ext uri="{FF2B5EF4-FFF2-40B4-BE49-F238E27FC236}">
                <a16:creationId xmlns:a16="http://schemas.microsoft.com/office/drawing/2014/main" id="{A59F6215-A89A-B040-FDAA-FBEEE0DF9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7285038"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a:extLst>
              <a:ext uri="{FF2B5EF4-FFF2-40B4-BE49-F238E27FC236}">
                <a16:creationId xmlns:a16="http://schemas.microsoft.com/office/drawing/2014/main" id="{EBD49F38-F6C3-FBF7-E3BD-042BF13F1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 y="5334000"/>
            <a:ext cx="528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Box 7">
            <a:extLst>
              <a:ext uri="{FF2B5EF4-FFF2-40B4-BE49-F238E27FC236}">
                <a16:creationId xmlns:a16="http://schemas.microsoft.com/office/drawing/2014/main" id="{4549B15F-27D7-F0C2-DD0B-EF2BFEB4AEB9}"/>
              </a:ext>
            </a:extLst>
          </p:cNvPr>
          <p:cNvSpPr txBox="1">
            <a:spLocks noChangeArrowheads="1"/>
          </p:cNvSpPr>
          <p:nvPr/>
        </p:nvSpPr>
        <p:spPr bwMode="auto">
          <a:xfrm>
            <a:off x="2667000" y="1752600"/>
            <a:ext cx="11430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zh-TW" altLang="en-US">
                <a:ea typeface="新細明體" panose="02020500000000000000" pitchFamily="18" charset="-120"/>
              </a:rPr>
              <a:t>    </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A7971195-8795-5785-8048-5E620344F9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F69B3052-CE6C-BD44-89BA-A91AA5A8D98F}" type="slidenum">
              <a:rPr lang="en-US" altLang="zh-TW" sz="1200">
                <a:latin typeface="Tahoma" panose="020B0604030504040204" pitchFamily="34" charset="0"/>
              </a:rPr>
              <a:pPr/>
              <a:t>39</a:t>
            </a:fld>
            <a:endParaRPr lang="en-US" altLang="zh-TW" sz="1200">
              <a:latin typeface="Tahoma" panose="020B0604030504040204" pitchFamily="34" charset="0"/>
            </a:endParaRPr>
          </a:p>
        </p:txBody>
      </p:sp>
      <p:pic>
        <p:nvPicPr>
          <p:cNvPr id="27651" name="Picture 8">
            <a:extLst>
              <a:ext uri="{FF2B5EF4-FFF2-40B4-BE49-F238E27FC236}">
                <a16:creationId xmlns:a16="http://schemas.microsoft.com/office/drawing/2014/main" id="{E04F3A06-A338-6BB3-5919-DF8D92DDE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38989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887E489-A8E3-C746-7396-C90096FC1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9200" y="43180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0">
            <a:extLst>
              <a:ext uri="{FF2B5EF4-FFF2-40B4-BE49-F238E27FC236}">
                <a16:creationId xmlns:a16="http://schemas.microsoft.com/office/drawing/2014/main" id="{30E9F517-E365-7EAE-EA7A-1C5AAB4B4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946400"/>
            <a:ext cx="457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7">
            <a:extLst>
              <a:ext uri="{FF2B5EF4-FFF2-40B4-BE49-F238E27FC236}">
                <a16:creationId xmlns:a16="http://schemas.microsoft.com/office/drawing/2014/main" id="{3A571469-87BC-9E84-D6DA-FCD6A4604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9718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6">
            <a:extLst>
              <a:ext uri="{FF2B5EF4-FFF2-40B4-BE49-F238E27FC236}">
                <a16:creationId xmlns:a16="http://schemas.microsoft.com/office/drawing/2014/main" id="{D456F033-CD4D-0418-961B-B6BFA7E7B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4511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5">
            <a:extLst>
              <a:ext uri="{FF2B5EF4-FFF2-40B4-BE49-F238E27FC236}">
                <a16:creationId xmlns:a16="http://schemas.microsoft.com/office/drawing/2014/main" id="{CC001545-0B52-D6B6-E9B7-FC1757DAF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200" y="19431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4">
            <a:extLst>
              <a:ext uri="{FF2B5EF4-FFF2-40B4-BE49-F238E27FC236}">
                <a16:creationId xmlns:a16="http://schemas.microsoft.com/office/drawing/2014/main" id="{6A1C432F-8451-59E0-A88E-BDC8B1C0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478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Rectangle 2">
            <a:extLst>
              <a:ext uri="{FF2B5EF4-FFF2-40B4-BE49-F238E27FC236}">
                <a16:creationId xmlns:a16="http://schemas.microsoft.com/office/drawing/2014/main" id="{47A64826-0DC0-D2FF-64E4-D320C07982A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Required Conditions…</a:t>
            </a:r>
          </a:p>
        </p:txBody>
      </p:sp>
      <p:sp>
        <p:nvSpPr>
          <p:cNvPr id="27659" name="Rectangle 3">
            <a:extLst>
              <a:ext uri="{FF2B5EF4-FFF2-40B4-BE49-F238E27FC236}">
                <a16:creationId xmlns:a16="http://schemas.microsoft.com/office/drawing/2014/main" id="{25BD740B-8856-98C0-82F5-F03441F34BCB}"/>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For these regression methods to be valid the following four conditions for the error variable (   ) must be met:</a:t>
            </a:r>
          </a:p>
          <a:p>
            <a:pPr marL="0" indent="0" eaLnBrk="1" hangingPunct="1">
              <a:buFontTx/>
              <a:buNone/>
            </a:pPr>
            <a:r>
              <a:rPr lang="en-US" altLang="zh-TW">
                <a:ea typeface="新細明體" panose="02020500000000000000" pitchFamily="18" charset="-120"/>
              </a:rPr>
              <a:t>• The probability distribution of    is normal.</a:t>
            </a:r>
          </a:p>
          <a:p>
            <a:pPr marL="0" indent="0" eaLnBrk="1" hangingPunct="1">
              <a:buFontTx/>
              <a:buNone/>
            </a:pPr>
            <a:r>
              <a:rPr lang="en-US" altLang="zh-TW">
                <a:ea typeface="新細明體" panose="02020500000000000000" pitchFamily="18" charset="-120"/>
              </a:rPr>
              <a:t>• The mean of the distribution is 0; that is, E(  ) = 0. </a:t>
            </a:r>
          </a:p>
          <a:p>
            <a:pPr marL="0" indent="0" eaLnBrk="1" hangingPunct="1">
              <a:buFontTx/>
              <a:buNone/>
            </a:pPr>
            <a:r>
              <a:rPr lang="en-US" altLang="zh-TW">
                <a:ea typeface="新細明體" panose="02020500000000000000" pitchFamily="18" charset="-120"/>
              </a:rPr>
              <a:t>• The standard deviation of    is      , which is a constant regardless of the value of x.</a:t>
            </a:r>
          </a:p>
          <a:p>
            <a:pPr marL="0" indent="0" eaLnBrk="1" hangingPunct="1">
              <a:buFontTx/>
              <a:buNone/>
            </a:pPr>
            <a:r>
              <a:rPr lang="en-US" altLang="zh-TW">
                <a:ea typeface="新細明體" panose="02020500000000000000" pitchFamily="18" charset="-120"/>
              </a:rPr>
              <a:t>• The value of    associated with any particular value of y is independent of    associated with any other value of y.</a:t>
            </a:r>
          </a:p>
          <a:p>
            <a:pPr marL="0" indent="0" eaLnBrk="1" hangingPunct="1">
              <a:buFontTx/>
              <a:buNone/>
            </a:pPr>
            <a:endParaRPr lang="zh-TW" altLang="en-US">
              <a:ea typeface="新細明體" panose="02020500000000000000" pitchFamily="18" charset="-12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ounded Rectangle 13">
            <a:extLst>
              <a:ext uri="{FF2B5EF4-FFF2-40B4-BE49-F238E27FC236}">
                <a16:creationId xmlns:a16="http://schemas.microsoft.com/office/drawing/2014/main" id="{B78E3B29-7CF0-0304-3CBF-E2018577BA5B}"/>
              </a:ext>
            </a:extLst>
          </p:cNvPr>
          <p:cNvSpPr>
            <a:spLocks noChangeArrowheads="1"/>
          </p:cNvSpPr>
          <p:nvPr/>
        </p:nvSpPr>
        <p:spPr bwMode="auto">
          <a:xfrm>
            <a:off x="492125" y="5243513"/>
            <a:ext cx="7848600" cy="1104900"/>
          </a:xfrm>
          <a:prstGeom prst="roundRect">
            <a:avLst>
              <a:gd name="adj" fmla="val 16667"/>
            </a:avLst>
          </a:prstGeom>
          <a:solidFill>
            <a:srgbClr val="FF0000">
              <a:alpha val="43137"/>
            </a:srgbClr>
          </a:solidFill>
          <a:ln>
            <a:noFill/>
          </a:ln>
          <a:extLst>
            <a:ext uri="{91240B29-F687-4F45-9708-019B960494DF}">
              <a14:hiddenLine xmlns:a14="http://schemas.microsoft.com/office/drawing/2010/main" w="22225" algn="ctr">
                <a:solidFill>
                  <a:srgbClr val="000000"/>
                </a:solidFill>
                <a:round/>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en-US" altLang="zh-TW" b="1">
              <a:latin typeface="Garamond" panose="02020404030301010803" pitchFamily="18" charset="0"/>
              <a:ea typeface="新細明體" panose="02020500000000000000" pitchFamily="18" charset="-120"/>
            </a:endParaRPr>
          </a:p>
        </p:txBody>
      </p:sp>
      <p:sp>
        <p:nvSpPr>
          <p:cNvPr id="10" name="Rounded Rectangle 9">
            <a:extLst>
              <a:ext uri="{FF2B5EF4-FFF2-40B4-BE49-F238E27FC236}">
                <a16:creationId xmlns:a16="http://schemas.microsoft.com/office/drawing/2014/main" id="{85F03946-D2D3-FD8E-9B7C-DEC3F663FC46}"/>
              </a:ext>
            </a:extLst>
          </p:cNvPr>
          <p:cNvSpPr/>
          <p:nvPr/>
        </p:nvSpPr>
        <p:spPr bwMode="auto">
          <a:xfrm>
            <a:off x="884238" y="3397250"/>
            <a:ext cx="7810500" cy="762000"/>
          </a:xfrm>
          <a:prstGeom prst="roundRect">
            <a:avLst/>
          </a:prstGeom>
          <a:solidFill>
            <a:srgbClr val="99CCFF">
              <a:alpha val="42999"/>
            </a:srgbClr>
          </a:solidFill>
          <a:ln w="22225" cap="flat" cmpd="sng" algn="ctr">
            <a:noFill/>
            <a:prstDash val="solid"/>
            <a:round/>
            <a:headEnd type="none" w="med" len="med"/>
            <a:tailEnd type="none" w="med" len="med"/>
          </a:ln>
          <a:effec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en-US" altLang="zh-TW" sz="2000" b="1">
              <a:ea typeface="新細明體" panose="02020500000000000000" pitchFamily="18" charset="-120"/>
            </a:endParaRPr>
          </a:p>
        </p:txBody>
      </p:sp>
      <p:sp>
        <p:nvSpPr>
          <p:cNvPr id="53250" name="Rectangle 2">
            <a:extLst>
              <a:ext uri="{FF2B5EF4-FFF2-40B4-BE49-F238E27FC236}">
                <a16:creationId xmlns:a16="http://schemas.microsoft.com/office/drawing/2014/main" id="{8AB8D033-4486-043D-CC3B-ED10D5F51DCA}"/>
              </a:ext>
            </a:extLst>
          </p:cNvPr>
          <p:cNvSpPr>
            <a:spLocks noChangeArrowheads="1"/>
          </p:cNvSpPr>
          <p:nvPr/>
        </p:nvSpPr>
        <p:spPr bwMode="auto">
          <a:xfrm>
            <a:off x="263525" y="76200"/>
            <a:ext cx="8305800" cy="668338"/>
          </a:xfrm>
          <a:prstGeom prst="rect">
            <a:avLst/>
          </a:prstGeom>
          <a:solidFill>
            <a:srgbClr val="C0C0C0"/>
          </a:solidFill>
          <a:ln w="9525">
            <a:noFill/>
            <a:miter lim="800000"/>
            <a:headEnd/>
            <a:tailEnd/>
          </a:ln>
        </p:spPr>
        <p:txBody>
          <a:bodyPr anchor="b"/>
          <a:lstStyle/>
          <a:p>
            <a:pPr algn="l" defTabSz="852488" eaLnBrk="1" hangingPunct="1">
              <a:defRPr/>
            </a:pPr>
            <a:r>
              <a:rPr lang="en-US" sz="3600" dirty="0">
                <a:solidFill>
                  <a:schemeClr val="tx2"/>
                </a:solidFill>
                <a:latin typeface="+mj-lt"/>
                <a:ea typeface="新細明體" charset="-120"/>
                <a:cs typeface="+mj-cs"/>
              </a:rPr>
              <a:t>Regression Analysis</a:t>
            </a:r>
          </a:p>
        </p:txBody>
      </p:sp>
      <p:sp>
        <p:nvSpPr>
          <p:cNvPr id="5125" name="Text Box 11">
            <a:extLst>
              <a:ext uri="{FF2B5EF4-FFF2-40B4-BE49-F238E27FC236}">
                <a16:creationId xmlns:a16="http://schemas.microsoft.com/office/drawing/2014/main" id="{1D4A4213-DC17-FC82-2493-53A84D0C99F4}"/>
              </a:ext>
            </a:extLst>
          </p:cNvPr>
          <p:cNvSpPr txBox="1">
            <a:spLocks noChangeArrowheads="1"/>
          </p:cNvSpPr>
          <p:nvPr/>
        </p:nvSpPr>
        <p:spPr bwMode="auto">
          <a:xfrm>
            <a:off x="593725" y="1860550"/>
            <a:ext cx="88011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a14:hiddenLine>
            </a:ext>
          </a:extLst>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b="1">
                <a:ea typeface="新細明體" panose="02020500000000000000" pitchFamily="18" charset="-120"/>
              </a:rPr>
              <a:t>Useful in understanding and insight gathering. </a:t>
            </a:r>
          </a:p>
          <a:p>
            <a:pPr algn="l"/>
            <a:r>
              <a:rPr lang="en-US" altLang="zh-TW">
                <a:ea typeface="新細明體" panose="02020500000000000000" pitchFamily="18" charset="-120"/>
              </a:rPr>
              <a:t>    What are the drivers behind a business problem?</a:t>
            </a:r>
          </a:p>
          <a:p>
            <a:pPr algn="l"/>
            <a:r>
              <a:rPr lang="en-US" altLang="zh-TW">
                <a:ea typeface="新細明體" panose="02020500000000000000" pitchFamily="18" charset="-120"/>
              </a:rPr>
              <a:t>    How does the key variable change given changes of other variables? </a:t>
            </a:r>
          </a:p>
        </p:txBody>
      </p:sp>
      <p:sp>
        <p:nvSpPr>
          <p:cNvPr id="5126" name="Rectangle 7">
            <a:extLst>
              <a:ext uri="{FF2B5EF4-FFF2-40B4-BE49-F238E27FC236}">
                <a16:creationId xmlns:a16="http://schemas.microsoft.com/office/drawing/2014/main" id="{5140D9D3-09A2-685C-5A0B-F319E7FFE067}"/>
              </a:ext>
            </a:extLst>
          </p:cNvPr>
          <p:cNvSpPr>
            <a:spLocks noChangeArrowheads="1"/>
          </p:cNvSpPr>
          <p:nvPr/>
        </p:nvSpPr>
        <p:spPr bwMode="auto">
          <a:xfrm>
            <a:off x="306388" y="4343400"/>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Useful in predicting a future outcome</a:t>
            </a:r>
          </a:p>
        </p:txBody>
      </p:sp>
      <p:sp>
        <p:nvSpPr>
          <p:cNvPr id="9" name="Rectangle 8">
            <a:extLst>
              <a:ext uri="{FF2B5EF4-FFF2-40B4-BE49-F238E27FC236}">
                <a16:creationId xmlns:a16="http://schemas.microsoft.com/office/drawing/2014/main" id="{EAC59A2B-8C45-BE61-233C-9C3AC68BEE6E}"/>
              </a:ext>
            </a:extLst>
          </p:cNvPr>
          <p:cNvSpPr/>
          <p:nvPr/>
        </p:nvSpPr>
        <p:spPr>
          <a:xfrm>
            <a:off x="860425" y="3417888"/>
            <a:ext cx="8267700" cy="708025"/>
          </a:xfrm>
          <a:prstGeom prst="rect">
            <a:avLst/>
          </a:prstGeom>
        </p:spPr>
        <p:txBody>
          <a:bodyPr>
            <a:spAutoFit/>
          </a:bodyPr>
          <a:lstStyle/>
          <a:p>
            <a:pPr marL="342900" indent="-342900" algn="l">
              <a:defRPr/>
            </a:pPr>
            <a:r>
              <a:rPr lang="en-US" sz="2000" dirty="0">
                <a:latin typeface="+mn-lt"/>
              </a:rPr>
              <a:t>Will an increase in the prime rate increase GDP? </a:t>
            </a:r>
          </a:p>
          <a:p>
            <a:pPr marL="342900" indent="-342900" algn="l">
              <a:defRPr/>
            </a:pPr>
            <a:r>
              <a:rPr lang="en-US" sz="2000" dirty="0">
                <a:latin typeface="+mn-lt"/>
              </a:rPr>
              <a:t>What variables are useful to explain the sales of a product?</a:t>
            </a:r>
          </a:p>
        </p:txBody>
      </p:sp>
      <p:sp>
        <p:nvSpPr>
          <p:cNvPr id="5128" name="Rectangle 10">
            <a:extLst>
              <a:ext uri="{FF2B5EF4-FFF2-40B4-BE49-F238E27FC236}">
                <a16:creationId xmlns:a16="http://schemas.microsoft.com/office/drawing/2014/main" id="{4E5AAC3C-BFE9-D7CD-708E-1CEDDB07E8C9}"/>
              </a:ext>
            </a:extLst>
          </p:cNvPr>
          <p:cNvSpPr>
            <a:spLocks noChangeArrowheads="1"/>
          </p:cNvSpPr>
          <p:nvPr/>
        </p:nvSpPr>
        <p:spPr bwMode="auto">
          <a:xfrm>
            <a:off x="647700" y="4794250"/>
            <a:ext cx="7810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Estimating the unknown on bases of measurable variables</a:t>
            </a:r>
          </a:p>
        </p:txBody>
      </p:sp>
      <p:sp>
        <p:nvSpPr>
          <p:cNvPr id="12" name="Rectangle 11">
            <a:extLst>
              <a:ext uri="{FF2B5EF4-FFF2-40B4-BE49-F238E27FC236}">
                <a16:creationId xmlns:a16="http://schemas.microsoft.com/office/drawing/2014/main" id="{4B583695-E2CF-DCED-4248-1B7E8475DC62}"/>
              </a:ext>
            </a:extLst>
          </p:cNvPr>
          <p:cNvSpPr/>
          <p:nvPr/>
        </p:nvSpPr>
        <p:spPr>
          <a:xfrm>
            <a:off x="647700" y="5243513"/>
            <a:ext cx="8267700" cy="1514475"/>
          </a:xfrm>
          <a:prstGeom prst="rect">
            <a:avLst/>
          </a:prstGeom>
        </p:spPr>
        <p:txBody>
          <a:bodyPr>
            <a:spAutoFit/>
          </a:bodyPr>
          <a:lstStyle>
            <a:lvl1pPr marL="342900" indent="-342900">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lnSpc>
                <a:spcPct val="114000"/>
              </a:lnSpc>
            </a:pPr>
            <a:r>
              <a:rPr lang="en-US" altLang="zh-TW" sz="2000">
                <a:ea typeface="新細明體" panose="02020500000000000000" pitchFamily="18" charset="-120"/>
              </a:rPr>
              <a:t>What is an estimate of the 2</a:t>
            </a:r>
            <a:r>
              <a:rPr lang="en-US" altLang="zh-TW" sz="2000" baseline="30000">
                <a:ea typeface="新細明體" panose="02020500000000000000" pitchFamily="18" charset="-120"/>
              </a:rPr>
              <a:t>nd</a:t>
            </a:r>
            <a:r>
              <a:rPr lang="en-US" altLang="zh-TW" sz="2000">
                <a:ea typeface="新細明體" panose="02020500000000000000" pitchFamily="18" charset="-120"/>
              </a:rPr>
              <a:t> quarter revenue of Amazon.com? </a:t>
            </a:r>
          </a:p>
          <a:p>
            <a:pPr algn="l">
              <a:lnSpc>
                <a:spcPct val="114000"/>
              </a:lnSpc>
            </a:pPr>
            <a:r>
              <a:rPr lang="en-US" altLang="zh-TW" sz="2000">
                <a:ea typeface="新細明體" panose="02020500000000000000" pitchFamily="18" charset="-120"/>
              </a:rPr>
              <a:t>What is the estimated price of a 10-yr old, 2 bedroom </a:t>
            </a:r>
          </a:p>
          <a:p>
            <a:pPr algn="l">
              <a:lnSpc>
                <a:spcPct val="114000"/>
              </a:lnSpc>
            </a:pPr>
            <a:r>
              <a:rPr lang="en-US" altLang="zh-TW" sz="2000">
                <a:ea typeface="新細明體" panose="02020500000000000000" pitchFamily="18" charset="-120"/>
              </a:rPr>
              <a:t>apartment in Chung-Cheng district of Taipei?</a:t>
            </a:r>
          </a:p>
          <a:p>
            <a:endParaRPr lang="en-US" altLang="zh-TW">
              <a:ea typeface="新細明體" panose="02020500000000000000" pitchFamily="18" charset="-120"/>
            </a:endParaRPr>
          </a:p>
        </p:txBody>
      </p:sp>
      <p:sp>
        <p:nvSpPr>
          <p:cNvPr id="5130" name="Rectangle 14">
            <a:extLst>
              <a:ext uri="{FF2B5EF4-FFF2-40B4-BE49-F238E27FC236}">
                <a16:creationId xmlns:a16="http://schemas.microsoft.com/office/drawing/2014/main" id="{939D9D70-092E-2F3B-A8B1-EEF950AF3754}"/>
              </a:ext>
            </a:extLst>
          </p:cNvPr>
          <p:cNvSpPr>
            <a:spLocks noChangeArrowheads="1"/>
          </p:cNvSpPr>
          <p:nvPr/>
        </p:nvSpPr>
        <p:spPr bwMode="auto">
          <a:xfrm>
            <a:off x="317500" y="1395413"/>
            <a:ext cx="8651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Regression: estimates the value of one variable with other variables.</a:t>
            </a:r>
          </a:p>
        </p:txBody>
      </p:sp>
      <p:sp>
        <p:nvSpPr>
          <p:cNvPr id="5131" name="Text Box 3">
            <a:extLst>
              <a:ext uri="{FF2B5EF4-FFF2-40B4-BE49-F238E27FC236}">
                <a16:creationId xmlns:a16="http://schemas.microsoft.com/office/drawing/2014/main" id="{CE23BF41-E373-F67B-483B-6F548306342C}"/>
              </a:ext>
            </a:extLst>
          </p:cNvPr>
          <p:cNvSpPr txBox="1">
            <a:spLocks noChangeArrowheads="1"/>
          </p:cNvSpPr>
          <p:nvPr/>
        </p:nvSpPr>
        <p:spPr bwMode="auto">
          <a:xfrm>
            <a:off x="152400" y="928688"/>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lg" len="lg"/>
                <a:tailEnd type="none" w="lg" len="lg"/>
              </a14:hiddenLine>
            </a:ext>
          </a:extLst>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Information on the relationship among variables is useful. </a:t>
            </a: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5">
            <a:extLst>
              <a:ext uri="{FF2B5EF4-FFF2-40B4-BE49-F238E27FC236}">
                <a16:creationId xmlns:a16="http://schemas.microsoft.com/office/drawing/2014/main" id="{7691B4C8-4837-376C-715B-3804F37EBC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fld id="{AB173B6B-7CDC-694F-A8E7-B70EEE1E75F8}" type="slidenum">
              <a:rPr lang="zh-TW" altLang="en-US" sz="1200">
                <a:latin typeface="Tahoma" panose="020B0604030504040204" pitchFamily="34" charset="0"/>
              </a:rPr>
              <a:pPr/>
              <a:t>40</a:t>
            </a:fld>
            <a:endParaRPr lang="en-US" altLang="zh-TW" sz="1200">
              <a:latin typeface="Tahoma" panose="020B0604030504040204" pitchFamily="34" charset="0"/>
            </a:endParaRPr>
          </a:p>
        </p:txBody>
      </p:sp>
      <p:sp>
        <p:nvSpPr>
          <p:cNvPr id="28675" name="Rectangle 2">
            <a:extLst>
              <a:ext uri="{FF2B5EF4-FFF2-40B4-BE49-F238E27FC236}">
                <a16:creationId xmlns:a16="http://schemas.microsoft.com/office/drawing/2014/main" id="{8FC62760-F09F-EFBC-35ED-DCE29BAED917}"/>
              </a:ext>
            </a:extLst>
          </p:cNvPr>
          <p:cNvSpPr>
            <a:spLocks noGrp="1" noChangeArrowheads="1"/>
          </p:cNvSpPr>
          <p:nvPr>
            <p:ph type="title"/>
          </p:nvPr>
        </p:nvSpPr>
        <p:spPr/>
        <p:txBody>
          <a:bodyPr/>
          <a:lstStyle/>
          <a:p>
            <a:r>
              <a:rPr lang="en-US" altLang="zh-TW">
                <a:ea typeface="新細明體" panose="02020500000000000000" pitchFamily="18" charset="-120"/>
              </a:rPr>
              <a:t>The Normality of </a:t>
            </a:r>
            <a:r>
              <a:rPr lang="en-US" altLang="zh-TW">
                <a:latin typeface="Symbol" pitchFamily="2" charset="2"/>
                <a:ea typeface="新細明體" panose="02020500000000000000" pitchFamily="18" charset="-120"/>
              </a:rPr>
              <a:t>e</a:t>
            </a:r>
          </a:p>
        </p:txBody>
      </p:sp>
      <p:grpSp>
        <p:nvGrpSpPr>
          <p:cNvPr id="2" name="Group 4">
            <a:extLst>
              <a:ext uri="{FF2B5EF4-FFF2-40B4-BE49-F238E27FC236}">
                <a16:creationId xmlns:a16="http://schemas.microsoft.com/office/drawing/2014/main" id="{1D388E74-5BEB-B8E9-E5DB-B4BC77F57219}"/>
              </a:ext>
            </a:extLst>
          </p:cNvPr>
          <p:cNvGrpSpPr>
            <a:grpSpLocks/>
          </p:cNvGrpSpPr>
          <p:nvPr/>
        </p:nvGrpSpPr>
        <p:grpSpPr bwMode="auto">
          <a:xfrm>
            <a:off x="5105400" y="2209800"/>
            <a:ext cx="2743200" cy="2743200"/>
            <a:chOff x="3216" y="1536"/>
            <a:chExt cx="1728" cy="1728"/>
          </a:xfrm>
        </p:grpSpPr>
        <p:sp>
          <p:nvSpPr>
            <p:cNvPr id="28744" name="Line 5">
              <a:extLst>
                <a:ext uri="{FF2B5EF4-FFF2-40B4-BE49-F238E27FC236}">
                  <a16:creationId xmlns:a16="http://schemas.microsoft.com/office/drawing/2014/main" id="{4BAEFC1D-C13E-82D6-B61E-EC6949A8F0D6}"/>
                </a:ext>
              </a:extLst>
            </p:cNvPr>
            <p:cNvSpPr>
              <a:spLocks noChangeShapeType="1"/>
            </p:cNvSpPr>
            <p:nvPr/>
          </p:nvSpPr>
          <p:spPr bwMode="auto">
            <a:xfrm flipV="1">
              <a:off x="3216" y="1536"/>
              <a:ext cx="1584" cy="912"/>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28745" name="Line 6">
              <a:extLst>
                <a:ext uri="{FF2B5EF4-FFF2-40B4-BE49-F238E27FC236}">
                  <a16:creationId xmlns:a16="http://schemas.microsoft.com/office/drawing/2014/main" id="{44FAB4E7-93F4-A07C-5399-DA2D1F9755B3}"/>
                </a:ext>
              </a:extLst>
            </p:cNvPr>
            <p:cNvSpPr>
              <a:spLocks noChangeShapeType="1"/>
            </p:cNvSpPr>
            <p:nvPr/>
          </p:nvSpPr>
          <p:spPr bwMode="auto">
            <a:xfrm flipV="1">
              <a:off x="3216" y="2160"/>
              <a:ext cx="1728" cy="110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sp>
        <p:nvSpPr>
          <p:cNvPr id="78855" name="Text Box 7">
            <a:extLst>
              <a:ext uri="{FF2B5EF4-FFF2-40B4-BE49-F238E27FC236}">
                <a16:creationId xmlns:a16="http://schemas.microsoft.com/office/drawing/2014/main" id="{8AB43431-327D-2E67-C768-87BAA18DED63}"/>
              </a:ext>
            </a:extLst>
          </p:cNvPr>
          <p:cNvSpPr txBox="1">
            <a:spLocks noChangeArrowheads="1"/>
          </p:cNvSpPr>
          <p:nvPr/>
        </p:nvSpPr>
        <p:spPr bwMode="auto">
          <a:xfrm>
            <a:off x="533400" y="4800600"/>
            <a:ext cx="5029200" cy="1938338"/>
          </a:xfrm>
          <a:prstGeom prst="rect">
            <a:avLst/>
          </a:prstGeom>
          <a:solidFill>
            <a:srgbClr val="D1D1D1"/>
          </a:solidFill>
          <a:ln w="9525">
            <a:solidFill>
              <a:schemeClr val="accent2"/>
            </a:solidFill>
            <a:miter lim="800000"/>
            <a:headEnd/>
            <a:tailEnd/>
          </a:ln>
          <a:effectLst>
            <a:outerShdw dist="53882" dir="18900000" algn="ctr" rotWithShape="0">
              <a:schemeClr val="accent2"/>
            </a:outerShdw>
          </a:effectLst>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a:ea typeface="新細明體" panose="02020500000000000000" pitchFamily="18" charset="-120"/>
              </a:rPr>
              <a:t>From the first three assumptions we have:</a:t>
            </a:r>
          </a:p>
          <a:p>
            <a:pPr algn="l"/>
            <a:r>
              <a:rPr lang="en-US" altLang="zh-TW">
                <a:ea typeface="新細明體" panose="02020500000000000000" pitchFamily="18" charset="-120"/>
              </a:rPr>
              <a:t>y is normally distributed with mean</a:t>
            </a:r>
          </a:p>
          <a:p>
            <a:pPr algn="l"/>
            <a:r>
              <a:rPr lang="en-US" altLang="zh-TW">
                <a:ea typeface="新細明體" panose="02020500000000000000" pitchFamily="18" charset="-120"/>
              </a:rPr>
              <a:t>E(y) = </a:t>
            </a:r>
            <a:r>
              <a:rPr lang="en-US" altLang="zh-TW">
                <a:latin typeface="Symbol" pitchFamily="2" charset="2"/>
                <a:ea typeface="新細明體" panose="02020500000000000000" pitchFamily="18" charset="-120"/>
              </a:rPr>
              <a:t>b</a:t>
            </a:r>
            <a:r>
              <a:rPr lang="en-US" altLang="zh-TW" baseline="-25000">
                <a:ea typeface="新細明體" panose="02020500000000000000" pitchFamily="18" charset="-120"/>
              </a:rPr>
              <a:t>0</a:t>
            </a:r>
            <a:r>
              <a:rPr lang="en-US" altLang="zh-TW">
                <a:ea typeface="新細明體" panose="02020500000000000000" pitchFamily="18" charset="-120"/>
              </a:rPr>
              <a:t> + </a:t>
            </a:r>
            <a:r>
              <a:rPr lang="en-US" altLang="zh-TW">
                <a:latin typeface="Symbol" pitchFamily="2" charset="2"/>
                <a:ea typeface="新細明體" panose="02020500000000000000" pitchFamily="18" charset="-120"/>
              </a:rPr>
              <a:t>b</a:t>
            </a:r>
            <a:r>
              <a:rPr lang="en-US" altLang="zh-TW" baseline="-25000">
                <a:ea typeface="新細明體" panose="02020500000000000000" pitchFamily="18" charset="-120"/>
              </a:rPr>
              <a:t>1</a:t>
            </a:r>
            <a:r>
              <a:rPr lang="en-US" altLang="zh-TW">
                <a:ea typeface="新細明體" panose="02020500000000000000" pitchFamily="18" charset="-120"/>
              </a:rPr>
              <a:t>x, and a constant standard deviation </a:t>
            </a:r>
            <a:r>
              <a:rPr lang="en-US" altLang="zh-TW">
                <a:latin typeface="Symbol" pitchFamily="2" charset="2"/>
                <a:ea typeface="新細明體" panose="02020500000000000000" pitchFamily="18" charset="-120"/>
              </a:rPr>
              <a:t>s</a:t>
            </a:r>
            <a:r>
              <a:rPr lang="en-US" altLang="zh-TW" baseline="-25000">
                <a:latin typeface="Symbol" pitchFamily="2" charset="2"/>
                <a:ea typeface="新細明體" panose="02020500000000000000" pitchFamily="18" charset="-120"/>
              </a:rPr>
              <a:t>e</a:t>
            </a:r>
            <a:endParaRPr lang="en-US" altLang="zh-TW">
              <a:ea typeface="新細明體" panose="02020500000000000000" pitchFamily="18" charset="-120"/>
            </a:endParaRPr>
          </a:p>
        </p:txBody>
      </p:sp>
      <p:sp>
        <p:nvSpPr>
          <p:cNvPr id="78856" name="Line 8">
            <a:extLst>
              <a:ext uri="{FF2B5EF4-FFF2-40B4-BE49-F238E27FC236}">
                <a16:creationId xmlns:a16="http://schemas.microsoft.com/office/drawing/2014/main" id="{6075002B-F3C1-74FF-6F19-B8A94670722B}"/>
              </a:ext>
            </a:extLst>
          </p:cNvPr>
          <p:cNvSpPr>
            <a:spLocks noChangeShapeType="1"/>
          </p:cNvSpPr>
          <p:nvPr/>
        </p:nvSpPr>
        <p:spPr bwMode="auto">
          <a:xfrm>
            <a:off x="4270375" y="252888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78857" name="Line 9">
            <a:extLst>
              <a:ext uri="{FF2B5EF4-FFF2-40B4-BE49-F238E27FC236}">
                <a16:creationId xmlns:a16="http://schemas.microsoft.com/office/drawing/2014/main" id="{AAACC568-7148-4A78-16B2-59B76536F7F9}"/>
              </a:ext>
            </a:extLst>
          </p:cNvPr>
          <p:cNvSpPr>
            <a:spLocks noChangeShapeType="1"/>
          </p:cNvSpPr>
          <p:nvPr/>
        </p:nvSpPr>
        <p:spPr bwMode="auto">
          <a:xfrm>
            <a:off x="4270375" y="5195888"/>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78858" name="Line 10">
            <a:extLst>
              <a:ext uri="{FF2B5EF4-FFF2-40B4-BE49-F238E27FC236}">
                <a16:creationId xmlns:a16="http://schemas.microsoft.com/office/drawing/2014/main" id="{4030E59A-FFEB-0E7F-5C5D-19C943203089}"/>
              </a:ext>
            </a:extLst>
          </p:cNvPr>
          <p:cNvSpPr>
            <a:spLocks noChangeShapeType="1"/>
          </p:cNvSpPr>
          <p:nvPr/>
        </p:nvSpPr>
        <p:spPr bwMode="auto">
          <a:xfrm flipV="1">
            <a:off x="4267200" y="2819400"/>
            <a:ext cx="3365500" cy="19716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78859" name="Line 11">
            <a:extLst>
              <a:ext uri="{FF2B5EF4-FFF2-40B4-BE49-F238E27FC236}">
                <a16:creationId xmlns:a16="http://schemas.microsoft.com/office/drawing/2014/main" id="{1BA91A5E-99D2-4D6F-9881-138D46FA3880}"/>
              </a:ext>
            </a:extLst>
          </p:cNvPr>
          <p:cNvSpPr>
            <a:spLocks noChangeShapeType="1"/>
          </p:cNvSpPr>
          <p:nvPr/>
        </p:nvSpPr>
        <p:spPr bwMode="auto">
          <a:xfrm rot="5400000">
            <a:off x="4175919" y="4350544"/>
            <a:ext cx="1843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 name="Group 12">
            <a:extLst>
              <a:ext uri="{FF2B5EF4-FFF2-40B4-BE49-F238E27FC236}">
                <a16:creationId xmlns:a16="http://schemas.microsoft.com/office/drawing/2014/main" id="{90E76AE1-792D-CD21-6EC4-CDA29BCCCDC8}"/>
              </a:ext>
            </a:extLst>
          </p:cNvPr>
          <p:cNvGrpSpPr>
            <a:grpSpLocks/>
          </p:cNvGrpSpPr>
          <p:nvPr/>
        </p:nvGrpSpPr>
        <p:grpSpPr bwMode="auto">
          <a:xfrm rot="5400000">
            <a:off x="4764087" y="3987801"/>
            <a:ext cx="1389063" cy="646112"/>
            <a:chOff x="1776" y="1008"/>
            <a:chExt cx="2256" cy="1008"/>
          </a:xfrm>
        </p:grpSpPr>
        <p:sp>
          <p:nvSpPr>
            <p:cNvPr id="28742" name="Freeform 13">
              <a:extLst>
                <a:ext uri="{FF2B5EF4-FFF2-40B4-BE49-F238E27FC236}">
                  <a16:creationId xmlns:a16="http://schemas.microsoft.com/office/drawing/2014/main" id="{E8E95E5D-2586-C977-85C7-ABC98D1358FB}"/>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43" name="Freeform 14">
              <a:extLst>
                <a:ext uri="{FF2B5EF4-FFF2-40B4-BE49-F238E27FC236}">
                  <a16:creationId xmlns:a16="http://schemas.microsoft.com/office/drawing/2014/main" id="{4982E921-B80A-01B5-855B-F52A7F0E75E3}"/>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sp>
        <p:nvSpPr>
          <p:cNvPr id="78863" name="Line 15">
            <a:extLst>
              <a:ext uri="{FF2B5EF4-FFF2-40B4-BE49-F238E27FC236}">
                <a16:creationId xmlns:a16="http://schemas.microsoft.com/office/drawing/2014/main" id="{4BF5DBCA-0CC6-D5D9-70D2-83B718022621}"/>
              </a:ext>
            </a:extLst>
          </p:cNvPr>
          <p:cNvSpPr>
            <a:spLocks noChangeShapeType="1"/>
          </p:cNvSpPr>
          <p:nvPr/>
        </p:nvSpPr>
        <p:spPr bwMode="auto">
          <a:xfrm rot="5400000">
            <a:off x="5334794" y="4052094"/>
            <a:ext cx="24399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4" name="Group 16">
            <a:extLst>
              <a:ext uri="{FF2B5EF4-FFF2-40B4-BE49-F238E27FC236}">
                <a16:creationId xmlns:a16="http://schemas.microsoft.com/office/drawing/2014/main" id="{E73096E6-94E6-CE75-D9B1-39B271EBE2CC}"/>
              </a:ext>
            </a:extLst>
          </p:cNvPr>
          <p:cNvGrpSpPr>
            <a:grpSpLocks/>
          </p:cNvGrpSpPr>
          <p:nvPr/>
        </p:nvGrpSpPr>
        <p:grpSpPr bwMode="auto">
          <a:xfrm rot="5400000">
            <a:off x="6216650" y="3114675"/>
            <a:ext cx="1389063" cy="646113"/>
            <a:chOff x="1776" y="1008"/>
            <a:chExt cx="2256" cy="1008"/>
          </a:xfrm>
        </p:grpSpPr>
        <p:sp>
          <p:nvSpPr>
            <p:cNvPr id="28740" name="Freeform 17">
              <a:extLst>
                <a:ext uri="{FF2B5EF4-FFF2-40B4-BE49-F238E27FC236}">
                  <a16:creationId xmlns:a16="http://schemas.microsoft.com/office/drawing/2014/main" id="{9A224B34-9A1D-D382-315C-AEE736BBDBA6}"/>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41" name="Freeform 18">
              <a:extLst>
                <a:ext uri="{FF2B5EF4-FFF2-40B4-BE49-F238E27FC236}">
                  <a16:creationId xmlns:a16="http://schemas.microsoft.com/office/drawing/2014/main" id="{15C6B072-6B1B-686B-C998-67795FF1D597}"/>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sp>
        <p:nvSpPr>
          <p:cNvPr id="78867" name="Line 19">
            <a:extLst>
              <a:ext uri="{FF2B5EF4-FFF2-40B4-BE49-F238E27FC236}">
                <a16:creationId xmlns:a16="http://schemas.microsoft.com/office/drawing/2014/main" id="{599B46DE-D116-CC66-0819-7B1C80B9224C}"/>
              </a:ext>
            </a:extLst>
          </p:cNvPr>
          <p:cNvSpPr>
            <a:spLocks noChangeShapeType="1"/>
          </p:cNvSpPr>
          <p:nvPr/>
        </p:nvSpPr>
        <p:spPr bwMode="auto">
          <a:xfrm rot="5400000">
            <a:off x="6057106" y="3709194"/>
            <a:ext cx="3125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78868" name="Text Box 20">
            <a:extLst>
              <a:ext uri="{FF2B5EF4-FFF2-40B4-BE49-F238E27FC236}">
                <a16:creationId xmlns:a16="http://schemas.microsoft.com/office/drawing/2014/main" id="{7A955CDE-FADC-F423-D565-558902282E0A}"/>
              </a:ext>
            </a:extLst>
          </p:cNvPr>
          <p:cNvSpPr txBox="1">
            <a:spLocks noChangeArrowheads="1"/>
          </p:cNvSpPr>
          <p:nvPr/>
        </p:nvSpPr>
        <p:spPr bwMode="auto">
          <a:xfrm>
            <a:off x="7315200" y="243840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latin typeface="Symbol" pitchFamily="2" charset="2"/>
                <a:ea typeface="新細明體" panose="02020500000000000000" pitchFamily="18" charset="-120"/>
              </a:rPr>
              <a:t>m</a:t>
            </a:r>
            <a:r>
              <a:rPr lang="en-US" altLang="zh-TW" baseline="-25000">
                <a:latin typeface="Symbol" pitchFamily="2" charset="2"/>
                <a:ea typeface="新細明體" panose="02020500000000000000" pitchFamily="18" charset="-120"/>
              </a:rPr>
              <a:t>3</a:t>
            </a:r>
            <a:endParaRPr lang="en-US" altLang="zh-TW">
              <a:latin typeface="Symbol" pitchFamily="2" charset="2"/>
              <a:ea typeface="新細明體" panose="02020500000000000000" pitchFamily="18" charset="-120"/>
            </a:endParaRPr>
          </a:p>
        </p:txBody>
      </p:sp>
      <p:grpSp>
        <p:nvGrpSpPr>
          <p:cNvPr id="5" name="Group 21">
            <a:extLst>
              <a:ext uri="{FF2B5EF4-FFF2-40B4-BE49-F238E27FC236}">
                <a16:creationId xmlns:a16="http://schemas.microsoft.com/office/drawing/2014/main" id="{519B20E5-871E-78DF-5728-17D4F92D1640}"/>
              </a:ext>
            </a:extLst>
          </p:cNvPr>
          <p:cNvGrpSpPr>
            <a:grpSpLocks/>
          </p:cNvGrpSpPr>
          <p:nvPr/>
        </p:nvGrpSpPr>
        <p:grpSpPr bwMode="auto">
          <a:xfrm>
            <a:off x="3367088" y="4030663"/>
            <a:ext cx="2424112" cy="366712"/>
            <a:chOff x="2296" y="2696"/>
            <a:chExt cx="730" cy="255"/>
          </a:xfrm>
        </p:grpSpPr>
        <p:sp>
          <p:nvSpPr>
            <p:cNvPr id="28738" name="Line 22">
              <a:extLst>
                <a:ext uri="{FF2B5EF4-FFF2-40B4-BE49-F238E27FC236}">
                  <a16:creationId xmlns:a16="http://schemas.microsoft.com/office/drawing/2014/main" id="{D6F6A324-1978-C7B2-EC69-2D2BF52FC80D}"/>
                </a:ext>
              </a:extLst>
            </p:cNvPr>
            <p:cNvSpPr>
              <a:spLocks noChangeShapeType="1"/>
            </p:cNvSpPr>
            <p:nvPr/>
          </p:nvSpPr>
          <p:spPr bwMode="auto">
            <a:xfrm>
              <a:off x="2450" y="2889"/>
              <a:ext cx="576"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28739" name="Text Box 23">
              <a:extLst>
                <a:ext uri="{FF2B5EF4-FFF2-40B4-BE49-F238E27FC236}">
                  <a16:creationId xmlns:a16="http://schemas.microsoft.com/office/drawing/2014/main" id="{ED8B0B02-9ACE-E0D8-1E55-8746EC261B8F}"/>
                </a:ext>
              </a:extLst>
            </p:cNvPr>
            <p:cNvSpPr txBox="1">
              <a:spLocks noChangeArrowheads="1"/>
            </p:cNvSpPr>
            <p:nvPr/>
          </p:nvSpPr>
          <p:spPr bwMode="auto">
            <a:xfrm>
              <a:off x="2296" y="2696"/>
              <a:ext cx="28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latin typeface="Symbol" pitchFamily="2" charset="2"/>
                  <a:ea typeface="新細明體" panose="02020500000000000000" pitchFamily="18" charset="-120"/>
                </a:rPr>
                <a:t>b</a:t>
              </a:r>
              <a:r>
                <a:rPr lang="en-US" altLang="zh-TW" baseline="-25000">
                  <a:ea typeface="新細明體" panose="02020500000000000000" pitchFamily="18" charset="-120"/>
                </a:rPr>
                <a:t>0</a:t>
              </a:r>
              <a:r>
                <a:rPr lang="en-US" altLang="zh-TW">
                  <a:ea typeface="新細明體" panose="02020500000000000000" pitchFamily="18" charset="-120"/>
                </a:rPr>
                <a:t> + </a:t>
              </a:r>
              <a:r>
                <a:rPr lang="en-US" altLang="zh-TW">
                  <a:latin typeface="Symbol" pitchFamily="2" charset="2"/>
                  <a:ea typeface="新細明體" panose="02020500000000000000" pitchFamily="18" charset="-120"/>
                </a:rPr>
                <a:t>b</a:t>
              </a:r>
              <a:r>
                <a:rPr lang="en-US" altLang="zh-TW" baseline="-25000">
                  <a:ea typeface="新細明體" panose="02020500000000000000" pitchFamily="18" charset="-120"/>
                </a:rPr>
                <a:t>1</a:t>
              </a:r>
              <a:r>
                <a:rPr lang="en-US" altLang="zh-TW">
                  <a:ea typeface="新細明體" panose="02020500000000000000" pitchFamily="18" charset="-120"/>
                </a:rPr>
                <a:t>x</a:t>
              </a:r>
              <a:r>
                <a:rPr lang="en-US" altLang="zh-TW" baseline="-25000">
                  <a:ea typeface="新細明體" panose="02020500000000000000" pitchFamily="18" charset="-120"/>
                </a:rPr>
                <a:t>1</a:t>
              </a:r>
              <a:endParaRPr lang="en-US" altLang="zh-TW">
                <a:ea typeface="新細明體" panose="02020500000000000000" pitchFamily="18" charset="-120"/>
              </a:endParaRPr>
            </a:p>
          </p:txBody>
        </p:sp>
      </p:grpSp>
      <p:grpSp>
        <p:nvGrpSpPr>
          <p:cNvPr id="6" name="Group 24">
            <a:extLst>
              <a:ext uri="{FF2B5EF4-FFF2-40B4-BE49-F238E27FC236}">
                <a16:creationId xmlns:a16="http://schemas.microsoft.com/office/drawing/2014/main" id="{DFAA7F84-B986-1475-D8BC-E6F0BE5A74D0}"/>
              </a:ext>
            </a:extLst>
          </p:cNvPr>
          <p:cNvGrpSpPr>
            <a:grpSpLocks/>
          </p:cNvGrpSpPr>
          <p:nvPr/>
        </p:nvGrpSpPr>
        <p:grpSpPr bwMode="auto">
          <a:xfrm>
            <a:off x="3352800" y="3124200"/>
            <a:ext cx="3886200" cy="366713"/>
            <a:chOff x="2229" y="2169"/>
            <a:chExt cx="1709" cy="230"/>
          </a:xfrm>
        </p:grpSpPr>
        <p:sp>
          <p:nvSpPr>
            <p:cNvPr id="28736" name="Line 25">
              <a:extLst>
                <a:ext uri="{FF2B5EF4-FFF2-40B4-BE49-F238E27FC236}">
                  <a16:creationId xmlns:a16="http://schemas.microsoft.com/office/drawing/2014/main" id="{58CA9C98-EA10-B755-291E-3D65F3638D63}"/>
                </a:ext>
              </a:extLst>
            </p:cNvPr>
            <p:cNvSpPr>
              <a:spLocks noChangeShapeType="1"/>
            </p:cNvSpPr>
            <p:nvPr/>
          </p:nvSpPr>
          <p:spPr bwMode="auto">
            <a:xfrm flipV="1">
              <a:off x="2450" y="2376"/>
              <a:ext cx="148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28737" name="Text Box 26">
              <a:extLst>
                <a:ext uri="{FF2B5EF4-FFF2-40B4-BE49-F238E27FC236}">
                  <a16:creationId xmlns:a16="http://schemas.microsoft.com/office/drawing/2014/main" id="{54308794-52A4-78B6-6534-505A21D99B49}"/>
                </a:ext>
              </a:extLst>
            </p:cNvPr>
            <p:cNvSpPr txBox="1">
              <a:spLocks noChangeArrowheads="1"/>
            </p:cNvSpPr>
            <p:nvPr/>
          </p:nvSpPr>
          <p:spPr bwMode="auto">
            <a:xfrm>
              <a:off x="2229" y="2169"/>
              <a:ext cx="4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latin typeface="Symbol" pitchFamily="2" charset="2"/>
                  <a:ea typeface="新細明體" panose="02020500000000000000" pitchFamily="18" charset="-120"/>
                </a:rPr>
                <a:t>b</a:t>
              </a:r>
              <a:r>
                <a:rPr lang="en-US" altLang="zh-TW" baseline="-25000">
                  <a:ea typeface="新細明體" panose="02020500000000000000" pitchFamily="18" charset="-120"/>
                </a:rPr>
                <a:t>0</a:t>
              </a:r>
              <a:r>
                <a:rPr lang="en-US" altLang="zh-TW">
                  <a:ea typeface="新細明體" panose="02020500000000000000" pitchFamily="18" charset="-120"/>
                </a:rPr>
                <a:t> + </a:t>
              </a:r>
              <a:r>
                <a:rPr lang="en-US" altLang="zh-TW">
                  <a:latin typeface="Symbol" pitchFamily="2" charset="2"/>
                  <a:ea typeface="新細明體" panose="02020500000000000000" pitchFamily="18" charset="-120"/>
                </a:rPr>
                <a:t>b</a:t>
              </a:r>
              <a:r>
                <a:rPr lang="en-US" altLang="zh-TW" baseline="-25000">
                  <a:ea typeface="新細明體" panose="02020500000000000000" pitchFamily="18" charset="-120"/>
                </a:rPr>
                <a:t>1</a:t>
              </a:r>
              <a:r>
                <a:rPr lang="en-US" altLang="zh-TW">
                  <a:ea typeface="新細明體" panose="02020500000000000000" pitchFamily="18" charset="-120"/>
                </a:rPr>
                <a:t>x</a:t>
              </a:r>
              <a:r>
                <a:rPr lang="en-US" altLang="zh-TW" baseline="-25000">
                  <a:ea typeface="新細明體" panose="02020500000000000000" pitchFamily="18" charset="-120"/>
                </a:rPr>
                <a:t>2</a:t>
              </a:r>
              <a:endParaRPr lang="en-US" altLang="zh-TW">
                <a:ea typeface="新細明體" panose="02020500000000000000" pitchFamily="18" charset="-120"/>
              </a:endParaRPr>
            </a:p>
          </p:txBody>
        </p:sp>
      </p:grpSp>
      <p:grpSp>
        <p:nvGrpSpPr>
          <p:cNvPr id="7" name="Group 27">
            <a:extLst>
              <a:ext uri="{FF2B5EF4-FFF2-40B4-BE49-F238E27FC236}">
                <a16:creationId xmlns:a16="http://schemas.microsoft.com/office/drawing/2014/main" id="{5E5DC531-D8B5-788A-887A-E0816652A333}"/>
              </a:ext>
            </a:extLst>
          </p:cNvPr>
          <p:cNvGrpSpPr>
            <a:grpSpLocks/>
          </p:cNvGrpSpPr>
          <p:nvPr/>
        </p:nvGrpSpPr>
        <p:grpSpPr bwMode="auto">
          <a:xfrm>
            <a:off x="3341688" y="2514600"/>
            <a:ext cx="4278312" cy="366713"/>
            <a:chOff x="2153" y="1785"/>
            <a:chExt cx="2553" cy="231"/>
          </a:xfrm>
        </p:grpSpPr>
        <p:sp>
          <p:nvSpPr>
            <p:cNvPr id="28734" name="Line 28">
              <a:extLst>
                <a:ext uri="{FF2B5EF4-FFF2-40B4-BE49-F238E27FC236}">
                  <a16:creationId xmlns:a16="http://schemas.microsoft.com/office/drawing/2014/main" id="{5F961586-90F9-F805-C68C-0D1D41A6B1F3}"/>
                </a:ext>
              </a:extLst>
            </p:cNvPr>
            <p:cNvSpPr>
              <a:spLocks noChangeShapeType="1"/>
            </p:cNvSpPr>
            <p:nvPr/>
          </p:nvSpPr>
          <p:spPr bwMode="auto">
            <a:xfrm>
              <a:off x="2498" y="1977"/>
              <a:ext cx="2208" cy="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28735" name="Text Box 29">
              <a:extLst>
                <a:ext uri="{FF2B5EF4-FFF2-40B4-BE49-F238E27FC236}">
                  <a16:creationId xmlns:a16="http://schemas.microsoft.com/office/drawing/2014/main" id="{57DFCE8F-1DB8-1F4F-ECCF-B9E1602F7694}"/>
                </a:ext>
              </a:extLst>
            </p:cNvPr>
            <p:cNvSpPr txBox="1">
              <a:spLocks noChangeArrowheads="1"/>
            </p:cNvSpPr>
            <p:nvPr/>
          </p:nvSpPr>
          <p:spPr bwMode="auto">
            <a:xfrm>
              <a:off x="2153" y="1785"/>
              <a:ext cx="5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latin typeface="Symbol" pitchFamily="2" charset="2"/>
                  <a:ea typeface="新細明體" panose="02020500000000000000" pitchFamily="18" charset="-120"/>
                </a:rPr>
                <a:t>b</a:t>
              </a:r>
              <a:r>
                <a:rPr lang="en-US" altLang="zh-TW" baseline="-25000">
                  <a:ea typeface="新細明體" panose="02020500000000000000" pitchFamily="18" charset="-120"/>
                </a:rPr>
                <a:t>0</a:t>
              </a:r>
              <a:r>
                <a:rPr lang="en-US" altLang="zh-TW">
                  <a:ea typeface="新細明體" panose="02020500000000000000" pitchFamily="18" charset="-120"/>
                </a:rPr>
                <a:t> + </a:t>
              </a:r>
              <a:r>
                <a:rPr lang="en-US" altLang="zh-TW">
                  <a:latin typeface="Symbol" pitchFamily="2" charset="2"/>
                  <a:ea typeface="新細明體" panose="02020500000000000000" pitchFamily="18" charset="-120"/>
                </a:rPr>
                <a:t>b</a:t>
              </a:r>
              <a:r>
                <a:rPr lang="en-US" altLang="zh-TW" baseline="-25000">
                  <a:ea typeface="新細明體" panose="02020500000000000000" pitchFamily="18" charset="-120"/>
                </a:rPr>
                <a:t>1</a:t>
              </a:r>
              <a:r>
                <a:rPr lang="en-US" altLang="zh-TW">
                  <a:ea typeface="新細明體" panose="02020500000000000000" pitchFamily="18" charset="-120"/>
                </a:rPr>
                <a:t>x</a:t>
              </a:r>
              <a:r>
                <a:rPr lang="en-US" altLang="zh-TW" baseline="-25000">
                  <a:ea typeface="新細明體" panose="02020500000000000000" pitchFamily="18" charset="-120"/>
                </a:rPr>
                <a:t>3</a:t>
              </a:r>
              <a:endParaRPr lang="en-US" altLang="zh-TW">
                <a:ea typeface="新細明體" panose="02020500000000000000" pitchFamily="18" charset="-120"/>
              </a:endParaRPr>
            </a:p>
          </p:txBody>
        </p:sp>
      </p:grpSp>
      <p:grpSp>
        <p:nvGrpSpPr>
          <p:cNvPr id="8" name="Group 30">
            <a:extLst>
              <a:ext uri="{FF2B5EF4-FFF2-40B4-BE49-F238E27FC236}">
                <a16:creationId xmlns:a16="http://schemas.microsoft.com/office/drawing/2014/main" id="{FE909FC7-049A-1248-5CF6-F8981C0B617E}"/>
              </a:ext>
            </a:extLst>
          </p:cNvPr>
          <p:cNvGrpSpPr>
            <a:grpSpLocks/>
          </p:cNvGrpSpPr>
          <p:nvPr/>
        </p:nvGrpSpPr>
        <p:grpSpPr bwMode="auto">
          <a:xfrm>
            <a:off x="5410200" y="2819400"/>
            <a:ext cx="990600" cy="457200"/>
            <a:chOff x="3408" y="1920"/>
            <a:chExt cx="624" cy="288"/>
          </a:xfrm>
        </p:grpSpPr>
        <p:sp>
          <p:nvSpPr>
            <p:cNvPr id="28732" name="Text Box 31">
              <a:extLst>
                <a:ext uri="{FF2B5EF4-FFF2-40B4-BE49-F238E27FC236}">
                  <a16:creationId xmlns:a16="http://schemas.microsoft.com/office/drawing/2014/main" id="{8E1757AD-2061-6FF1-727D-7A61503E8D36}"/>
                </a:ext>
              </a:extLst>
            </p:cNvPr>
            <p:cNvSpPr txBox="1">
              <a:spLocks noChangeArrowheads="1"/>
            </p:cNvSpPr>
            <p:nvPr/>
          </p:nvSpPr>
          <p:spPr bwMode="auto">
            <a:xfrm>
              <a:off x="3408" y="1920"/>
              <a:ext cx="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E(y|x</a:t>
              </a:r>
              <a:r>
                <a:rPr lang="en-US" altLang="zh-TW" baseline="-25000">
                  <a:ea typeface="新細明體" panose="02020500000000000000" pitchFamily="18" charset="-120"/>
                </a:rPr>
                <a:t>2</a:t>
              </a:r>
              <a:r>
                <a:rPr lang="en-US" altLang="zh-TW">
                  <a:ea typeface="新細明體" panose="02020500000000000000" pitchFamily="18" charset="-120"/>
                </a:rPr>
                <a:t>)</a:t>
              </a:r>
            </a:p>
          </p:txBody>
        </p:sp>
        <p:sp>
          <p:nvSpPr>
            <p:cNvPr id="28733" name="Line 32">
              <a:extLst>
                <a:ext uri="{FF2B5EF4-FFF2-40B4-BE49-F238E27FC236}">
                  <a16:creationId xmlns:a16="http://schemas.microsoft.com/office/drawing/2014/main" id="{65005B57-FD26-EF2B-A78A-FDC84E8BF1C8}"/>
                </a:ext>
              </a:extLst>
            </p:cNvPr>
            <p:cNvSpPr>
              <a:spLocks noChangeShapeType="1"/>
            </p:cNvSpPr>
            <p:nvPr/>
          </p:nvSpPr>
          <p:spPr bwMode="auto">
            <a:xfrm>
              <a:off x="3840" y="2112"/>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grpSp>
      <p:grpSp>
        <p:nvGrpSpPr>
          <p:cNvPr id="9" name="Group 33">
            <a:extLst>
              <a:ext uri="{FF2B5EF4-FFF2-40B4-BE49-F238E27FC236}">
                <a16:creationId xmlns:a16="http://schemas.microsoft.com/office/drawing/2014/main" id="{E154546A-C60A-6AC1-B6ED-FC8C1F63EB9C}"/>
              </a:ext>
            </a:extLst>
          </p:cNvPr>
          <p:cNvGrpSpPr>
            <a:grpSpLocks/>
          </p:cNvGrpSpPr>
          <p:nvPr/>
        </p:nvGrpSpPr>
        <p:grpSpPr bwMode="auto">
          <a:xfrm>
            <a:off x="6861175" y="1828800"/>
            <a:ext cx="739775" cy="762000"/>
            <a:chOff x="4322" y="1401"/>
            <a:chExt cx="466" cy="480"/>
          </a:xfrm>
        </p:grpSpPr>
        <p:sp>
          <p:nvSpPr>
            <p:cNvPr id="28730" name="Text Box 34">
              <a:extLst>
                <a:ext uri="{FF2B5EF4-FFF2-40B4-BE49-F238E27FC236}">
                  <a16:creationId xmlns:a16="http://schemas.microsoft.com/office/drawing/2014/main" id="{F2F87F61-C896-891E-FA83-3245FBD777CD}"/>
                </a:ext>
              </a:extLst>
            </p:cNvPr>
            <p:cNvSpPr txBox="1">
              <a:spLocks noChangeArrowheads="1"/>
            </p:cNvSpPr>
            <p:nvPr/>
          </p:nvSpPr>
          <p:spPr bwMode="auto">
            <a:xfrm>
              <a:off x="4322" y="1401"/>
              <a:ext cx="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E(y|x</a:t>
              </a:r>
              <a:r>
                <a:rPr lang="en-US" altLang="zh-TW" baseline="-25000">
                  <a:ea typeface="新細明體" panose="02020500000000000000" pitchFamily="18" charset="-120"/>
                </a:rPr>
                <a:t>3</a:t>
              </a:r>
              <a:r>
                <a:rPr lang="en-US" altLang="zh-TW">
                  <a:ea typeface="新細明體" panose="02020500000000000000" pitchFamily="18" charset="-120"/>
                </a:rPr>
                <a:t>)</a:t>
              </a:r>
            </a:p>
          </p:txBody>
        </p:sp>
        <p:sp>
          <p:nvSpPr>
            <p:cNvPr id="28731" name="Line 35">
              <a:extLst>
                <a:ext uri="{FF2B5EF4-FFF2-40B4-BE49-F238E27FC236}">
                  <a16:creationId xmlns:a16="http://schemas.microsoft.com/office/drawing/2014/main" id="{0D936E12-9035-E7DB-8712-F972246E9DCA}"/>
                </a:ext>
              </a:extLst>
            </p:cNvPr>
            <p:cNvSpPr>
              <a:spLocks noChangeShapeType="1"/>
            </p:cNvSpPr>
            <p:nvPr/>
          </p:nvSpPr>
          <p:spPr bwMode="auto">
            <a:xfrm>
              <a:off x="4658" y="1641"/>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grpSp>
      <p:sp>
        <p:nvSpPr>
          <p:cNvPr id="78884" name="Text Box 36">
            <a:extLst>
              <a:ext uri="{FF2B5EF4-FFF2-40B4-BE49-F238E27FC236}">
                <a16:creationId xmlns:a16="http://schemas.microsoft.com/office/drawing/2014/main" id="{3DF4B4F8-7724-36D2-F3A4-685F27B0E7D2}"/>
              </a:ext>
            </a:extLst>
          </p:cNvPr>
          <p:cNvSpPr txBox="1">
            <a:spLocks noChangeArrowheads="1"/>
          </p:cNvSpPr>
          <p:nvPr/>
        </p:nvSpPr>
        <p:spPr bwMode="auto">
          <a:xfrm>
            <a:off x="4989513" y="5195888"/>
            <a:ext cx="347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x</a:t>
            </a:r>
            <a:r>
              <a:rPr lang="en-US" altLang="zh-TW" baseline="-25000">
                <a:ea typeface="新細明體" panose="02020500000000000000" pitchFamily="18" charset="-120"/>
              </a:rPr>
              <a:t>1</a:t>
            </a:r>
            <a:endParaRPr lang="en-US" altLang="zh-TW">
              <a:ea typeface="新細明體" panose="02020500000000000000" pitchFamily="18" charset="-120"/>
            </a:endParaRPr>
          </a:p>
        </p:txBody>
      </p:sp>
      <p:sp>
        <p:nvSpPr>
          <p:cNvPr id="78885" name="Text Box 37">
            <a:extLst>
              <a:ext uri="{FF2B5EF4-FFF2-40B4-BE49-F238E27FC236}">
                <a16:creationId xmlns:a16="http://schemas.microsoft.com/office/drawing/2014/main" id="{A290D853-3313-DEEF-C249-D556EE718081}"/>
              </a:ext>
            </a:extLst>
          </p:cNvPr>
          <p:cNvSpPr txBox="1">
            <a:spLocks noChangeArrowheads="1"/>
          </p:cNvSpPr>
          <p:nvPr/>
        </p:nvSpPr>
        <p:spPr bwMode="auto">
          <a:xfrm>
            <a:off x="6437313" y="5195888"/>
            <a:ext cx="347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x</a:t>
            </a:r>
            <a:r>
              <a:rPr lang="en-US" altLang="zh-TW" baseline="-25000">
                <a:ea typeface="新細明體" panose="02020500000000000000" pitchFamily="18" charset="-120"/>
              </a:rPr>
              <a:t>2</a:t>
            </a:r>
            <a:endParaRPr lang="en-US" altLang="zh-TW">
              <a:ea typeface="新細明體" panose="02020500000000000000" pitchFamily="18" charset="-120"/>
            </a:endParaRPr>
          </a:p>
        </p:txBody>
      </p:sp>
      <p:sp>
        <p:nvSpPr>
          <p:cNvPr id="78886" name="Text Box 38">
            <a:extLst>
              <a:ext uri="{FF2B5EF4-FFF2-40B4-BE49-F238E27FC236}">
                <a16:creationId xmlns:a16="http://schemas.microsoft.com/office/drawing/2014/main" id="{9F65D238-5E17-C045-70B9-F2693CBA47DF}"/>
              </a:ext>
            </a:extLst>
          </p:cNvPr>
          <p:cNvSpPr txBox="1">
            <a:spLocks noChangeArrowheads="1"/>
          </p:cNvSpPr>
          <p:nvPr/>
        </p:nvSpPr>
        <p:spPr bwMode="auto">
          <a:xfrm>
            <a:off x="7467600" y="519588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x</a:t>
            </a:r>
            <a:r>
              <a:rPr lang="en-US" altLang="zh-TW" baseline="-25000">
                <a:ea typeface="新細明體" panose="02020500000000000000" pitchFamily="18" charset="-120"/>
              </a:rPr>
              <a:t>3</a:t>
            </a:r>
            <a:endParaRPr lang="en-US" altLang="zh-TW">
              <a:ea typeface="新細明體" panose="02020500000000000000" pitchFamily="18" charset="-120"/>
            </a:endParaRPr>
          </a:p>
        </p:txBody>
      </p:sp>
      <p:sp>
        <p:nvSpPr>
          <p:cNvPr id="78887" name="Text Box 39">
            <a:extLst>
              <a:ext uri="{FF2B5EF4-FFF2-40B4-BE49-F238E27FC236}">
                <a16:creationId xmlns:a16="http://schemas.microsoft.com/office/drawing/2014/main" id="{0D3392E5-F838-37E5-25BB-8A0F1E6DE80A}"/>
              </a:ext>
            </a:extLst>
          </p:cNvPr>
          <p:cNvSpPr txBox="1">
            <a:spLocks noChangeArrowheads="1"/>
          </p:cNvSpPr>
          <p:nvPr/>
        </p:nvSpPr>
        <p:spPr bwMode="auto">
          <a:xfrm>
            <a:off x="4800600" y="3962400"/>
            <a:ext cx="392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latin typeface="Symbol" pitchFamily="2" charset="2"/>
                <a:ea typeface="新細明體" panose="02020500000000000000" pitchFamily="18" charset="-120"/>
              </a:rPr>
              <a:t>m</a:t>
            </a:r>
            <a:r>
              <a:rPr lang="en-US" altLang="zh-TW" baseline="-25000">
                <a:latin typeface="Symbol" pitchFamily="2" charset="2"/>
                <a:ea typeface="新細明體" panose="02020500000000000000" pitchFamily="18" charset="-120"/>
              </a:rPr>
              <a:t>1</a:t>
            </a:r>
            <a:endParaRPr lang="en-US" altLang="zh-TW">
              <a:latin typeface="Symbol" pitchFamily="2" charset="2"/>
              <a:ea typeface="新細明體" panose="02020500000000000000" pitchFamily="18" charset="-120"/>
            </a:endParaRPr>
          </a:p>
        </p:txBody>
      </p:sp>
      <p:grpSp>
        <p:nvGrpSpPr>
          <p:cNvPr id="10" name="Group 40">
            <a:extLst>
              <a:ext uri="{FF2B5EF4-FFF2-40B4-BE49-F238E27FC236}">
                <a16:creationId xmlns:a16="http://schemas.microsoft.com/office/drawing/2014/main" id="{50C84D97-AF70-3E91-1717-E727762CEC77}"/>
              </a:ext>
            </a:extLst>
          </p:cNvPr>
          <p:cNvGrpSpPr>
            <a:grpSpLocks/>
          </p:cNvGrpSpPr>
          <p:nvPr/>
        </p:nvGrpSpPr>
        <p:grpSpPr bwMode="auto">
          <a:xfrm>
            <a:off x="4346575" y="3519488"/>
            <a:ext cx="739775" cy="685800"/>
            <a:chOff x="2738" y="2361"/>
            <a:chExt cx="466" cy="432"/>
          </a:xfrm>
        </p:grpSpPr>
        <p:sp>
          <p:nvSpPr>
            <p:cNvPr id="28728" name="Text Box 41">
              <a:extLst>
                <a:ext uri="{FF2B5EF4-FFF2-40B4-BE49-F238E27FC236}">
                  <a16:creationId xmlns:a16="http://schemas.microsoft.com/office/drawing/2014/main" id="{C0ADAD22-2526-6327-4A05-02DF0F6B67BF}"/>
                </a:ext>
              </a:extLst>
            </p:cNvPr>
            <p:cNvSpPr txBox="1">
              <a:spLocks noChangeArrowheads="1"/>
            </p:cNvSpPr>
            <p:nvPr/>
          </p:nvSpPr>
          <p:spPr bwMode="auto">
            <a:xfrm>
              <a:off x="2738" y="2361"/>
              <a:ext cx="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E(y|x</a:t>
              </a:r>
              <a:r>
                <a:rPr lang="en-US" altLang="zh-TW" baseline="-25000">
                  <a:ea typeface="新細明體" panose="02020500000000000000" pitchFamily="18" charset="-120"/>
                </a:rPr>
                <a:t>1</a:t>
              </a:r>
              <a:r>
                <a:rPr lang="en-US" altLang="zh-TW">
                  <a:ea typeface="新細明體" panose="02020500000000000000" pitchFamily="18" charset="-120"/>
                </a:rPr>
                <a:t>)</a:t>
              </a:r>
            </a:p>
          </p:txBody>
        </p:sp>
        <p:sp>
          <p:nvSpPr>
            <p:cNvPr id="28729" name="Line 42">
              <a:extLst>
                <a:ext uri="{FF2B5EF4-FFF2-40B4-BE49-F238E27FC236}">
                  <a16:creationId xmlns:a16="http://schemas.microsoft.com/office/drawing/2014/main" id="{CC5E5F81-BC53-1C47-5DCB-0926D11741E1}"/>
                </a:ext>
              </a:extLst>
            </p:cNvPr>
            <p:cNvSpPr>
              <a:spLocks noChangeShapeType="1"/>
            </p:cNvSpPr>
            <p:nvPr/>
          </p:nvSpPr>
          <p:spPr bwMode="auto">
            <a:xfrm>
              <a:off x="2978" y="2553"/>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grpSp>
      <p:grpSp>
        <p:nvGrpSpPr>
          <p:cNvPr id="11" name="Group 43">
            <a:extLst>
              <a:ext uri="{FF2B5EF4-FFF2-40B4-BE49-F238E27FC236}">
                <a16:creationId xmlns:a16="http://schemas.microsoft.com/office/drawing/2014/main" id="{640D8A20-0B6E-CBA0-3FF8-3CD877E6F409}"/>
              </a:ext>
            </a:extLst>
          </p:cNvPr>
          <p:cNvGrpSpPr>
            <a:grpSpLocks/>
          </p:cNvGrpSpPr>
          <p:nvPr/>
        </p:nvGrpSpPr>
        <p:grpSpPr bwMode="auto">
          <a:xfrm rot="5400000">
            <a:off x="4886325" y="3800475"/>
            <a:ext cx="1389063" cy="646113"/>
            <a:chOff x="1776" y="1008"/>
            <a:chExt cx="2256" cy="1008"/>
          </a:xfrm>
        </p:grpSpPr>
        <p:sp>
          <p:nvSpPr>
            <p:cNvPr id="28726" name="Freeform 44">
              <a:extLst>
                <a:ext uri="{FF2B5EF4-FFF2-40B4-BE49-F238E27FC236}">
                  <a16:creationId xmlns:a16="http://schemas.microsoft.com/office/drawing/2014/main" id="{8C324F02-BB05-D120-9E07-E0A6A346178A}"/>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27" name="Freeform 45">
              <a:extLst>
                <a:ext uri="{FF2B5EF4-FFF2-40B4-BE49-F238E27FC236}">
                  <a16:creationId xmlns:a16="http://schemas.microsoft.com/office/drawing/2014/main" id="{3BA63771-E4C9-A077-3742-D1E34D8A8A57}"/>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grpSp>
        <p:nvGrpSpPr>
          <p:cNvPr id="12" name="Group 46">
            <a:extLst>
              <a:ext uri="{FF2B5EF4-FFF2-40B4-BE49-F238E27FC236}">
                <a16:creationId xmlns:a16="http://schemas.microsoft.com/office/drawing/2014/main" id="{25555258-D66A-0814-52B6-5AA914D466E2}"/>
              </a:ext>
            </a:extLst>
          </p:cNvPr>
          <p:cNvGrpSpPr>
            <a:grpSpLocks/>
          </p:cNvGrpSpPr>
          <p:nvPr/>
        </p:nvGrpSpPr>
        <p:grpSpPr bwMode="auto">
          <a:xfrm rot="5400000">
            <a:off x="5135563" y="3668713"/>
            <a:ext cx="1389062" cy="646112"/>
            <a:chOff x="1776" y="1008"/>
            <a:chExt cx="2256" cy="1008"/>
          </a:xfrm>
        </p:grpSpPr>
        <p:sp>
          <p:nvSpPr>
            <p:cNvPr id="28724" name="Freeform 47">
              <a:extLst>
                <a:ext uri="{FF2B5EF4-FFF2-40B4-BE49-F238E27FC236}">
                  <a16:creationId xmlns:a16="http://schemas.microsoft.com/office/drawing/2014/main" id="{CFE58ACC-79BC-A449-A6DB-4F2BCA326EDA}"/>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25" name="Freeform 48">
              <a:extLst>
                <a:ext uri="{FF2B5EF4-FFF2-40B4-BE49-F238E27FC236}">
                  <a16:creationId xmlns:a16="http://schemas.microsoft.com/office/drawing/2014/main" id="{BDACEE02-1D29-8B97-C9BF-297FF93CCC48}"/>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grpSp>
        <p:nvGrpSpPr>
          <p:cNvPr id="13" name="Group 49">
            <a:extLst>
              <a:ext uri="{FF2B5EF4-FFF2-40B4-BE49-F238E27FC236}">
                <a16:creationId xmlns:a16="http://schemas.microsoft.com/office/drawing/2014/main" id="{689F20C5-FC5F-C98D-4568-A79AF7EAD4CC}"/>
              </a:ext>
            </a:extLst>
          </p:cNvPr>
          <p:cNvGrpSpPr>
            <a:grpSpLocks/>
          </p:cNvGrpSpPr>
          <p:nvPr/>
        </p:nvGrpSpPr>
        <p:grpSpPr bwMode="auto">
          <a:xfrm rot="5400000">
            <a:off x="5419725" y="3495675"/>
            <a:ext cx="1389063" cy="646113"/>
            <a:chOff x="1776" y="1008"/>
            <a:chExt cx="2256" cy="1008"/>
          </a:xfrm>
        </p:grpSpPr>
        <p:sp>
          <p:nvSpPr>
            <p:cNvPr id="28722" name="Freeform 50">
              <a:extLst>
                <a:ext uri="{FF2B5EF4-FFF2-40B4-BE49-F238E27FC236}">
                  <a16:creationId xmlns:a16="http://schemas.microsoft.com/office/drawing/2014/main" id="{9E0B667B-041B-546D-EC23-60524EB38901}"/>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23" name="Freeform 51">
              <a:extLst>
                <a:ext uri="{FF2B5EF4-FFF2-40B4-BE49-F238E27FC236}">
                  <a16:creationId xmlns:a16="http://schemas.microsoft.com/office/drawing/2014/main" id="{2982C01D-8442-94BD-B495-E02AEC9567A4}"/>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grpSp>
        <p:nvGrpSpPr>
          <p:cNvPr id="14" name="Group 52">
            <a:extLst>
              <a:ext uri="{FF2B5EF4-FFF2-40B4-BE49-F238E27FC236}">
                <a16:creationId xmlns:a16="http://schemas.microsoft.com/office/drawing/2014/main" id="{2E5BCD08-09D9-17B9-0594-BED8C08DF602}"/>
              </a:ext>
            </a:extLst>
          </p:cNvPr>
          <p:cNvGrpSpPr>
            <a:grpSpLocks/>
          </p:cNvGrpSpPr>
          <p:nvPr/>
        </p:nvGrpSpPr>
        <p:grpSpPr bwMode="auto">
          <a:xfrm rot="5400000">
            <a:off x="5648325" y="3343275"/>
            <a:ext cx="1389063" cy="646113"/>
            <a:chOff x="1776" y="1008"/>
            <a:chExt cx="2256" cy="1008"/>
          </a:xfrm>
        </p:grpSpPr>
        <p:sp>
          <p:nvSpPr>
            <p:cNvPr id="28720" name="Freeform 53">
              <a:extLst>
                <a:ext uri="{FF2B5EF4-FFF2-40B4-BE49-F238E27FC236}">
                  <a16:creationId xmlns:a16="http://schemas.microsoft.com/office/drawing/2014/main" id="{76034071-6232-D35A-E38A-B350D406E13C}"/>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21" name="Freeform 54">
              <a:extLst>
                <a:ext uri="{FF2B5EF4-FFF2-40B4-BE49-F238E27FC236}">
                  <a16:creationId xmlns:a16="http://schemas.microsoft.com/office/drawing/2014/main" id="{68754B45-90F5-795E-68ED-31559D4CAB28}"/>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grpSp>
        <p:nvGrpSpPr>
          <p:cNvPr id="15" name="Group 55">
            <a:extLst>
              <a:ext uri="{FF2B5EF4-FFF2-40B4-BE49-F238E27FC236}">
                <a16:creationId xmlns:a16="http://schemas.microsoft.com/office/drawing/2014/main" id="{162DBDBD-BA31-9CD9-6F72-EFE24BBDBF65}"/>
              </a:ext>
            </a:extLst>
          </p:cNvPr>
          <p:cNvGrpSpPr>
            <a:grpSpLocks/>
          </p:cNvGrpSpPr>
          <p:nvPr/>
        </p:nvGrpSpPr>
        <p:grpSpPr bwMode="auto">
          <a:xfrm rot="5400000">
            <a:off x="5876925" y="3190875"/>
            <a:ext cx="1389063" cy="646113"/>
            <a:chOff x="1776" y="1008"/>
            <a:chExt cx="2256" cy="1008"/>
          </a:xfrm>
        </p:grpSpPr>
        <p:sp>
          <p:nvSpPr>
            <p:cNvPr id="28718" name="Freeform 56">
              <a:extLst>
                <a:ext uri="{FF2B5EF4-FFF2-40B4-BE49-F238E27FC236}">
                  <a16:creationId xmlns:a16="http://schemas.microsoft.com/office/drawing/2014/main" id="{F2AA55AE-B05D-E4CB-498B-59685B9CDB19}"/>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19" name="Freeform 57">
              <a:extLst>
                <a:ext uri="{FF2B5EF4-FFF2-40B4-BE49-F238E27FC236}">
                  <a16:creationId xmlns:a16="http://schemas.microsoft.com/office/drawing/2014/main" id="{57005AB8-55B0-D646-1227-C0E4A495CAA5}"/>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sp>
        <p:nvSpPr>
          <p:cNvPr id="78906" name="Text Box 58">
            <a:extLst>
              <a:ext uri="{FF2B5EF4-FFF2-40B4-BE49-F238E27FC236}">
                <a16:creationId xmlns:a16="http://schemas.microsoft.com/office/drawing/2014/main" id="{E26863C3-A0AE-8D33-F478-DA5191AE408D}"/>
              </a:ext>
            </a:extLst>
          </p:cNvPr>
          <p:cNvSpPr txBox="1">
            <a:spLocks noChangeArrowheads="1"/>
          </p:cNvSpPr>
          <p:nvPr/>
        </p:nvSpPr>
        <p:spPr bwMode="auto">
          <a:xfrm>
            <a:off x="6237288" y="3124200"/>
            <a:ext cx="392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latin typeface="Symbol" pitchFamily="2" charset="2"/>
                <a:ea typeface="新細明體" panose="02020500000000000000" pitchFamily="18" charset="-120"/>
              </a:rPr>
              <a:t>m</a:t>
            </a:r>
            <a:r>
              <a:rPr lang="en-US" altLang="zh-TW" baseline="-25000">
                <a:latin typeface="Symbol" pitchFamily="2" charset="2"/>
                <a:ea typeface="新細明體" panose="02020500000000000000" pitchFamily="18" charset="-120"/>
              </a:rPr>
              <a:t>2</a:t>
            </a:r>
            <a:endParaRPr lang="en-US" altLang="zh-TW">
              <a:latin typeface="Symbol" pitchFamily="2" charset="2"/>
              <a:ea typeface="新細明體" panose="02020500000000000000" pitchFamily="18" charset="-120"/>
            </a:endParaRPr>
          </a:p>
        </p:txBody>
      </p:sp>
      <p:grpSp>
        <p:nvGrpSpPr>
          <p:cNvPr id="16" name="Group 59">
            <a:extLst>
              <a:ext uri="{FF2B5EF4-FFF2-40B4-BE49-F238E27FC236}">
                <a16:creationId xmlns:a16="http://schemas.microsoft.com/office/drawing/2014/main" id="{C6B0113D-CBAE-4C21-9E9E-B3F5BEB89FF3}"/>
              </a:ext>
            </a:extLst>
          </p:cNvPr>
          <p:cNvGrpSpPr>
            <a:grpSpLocks/>
          </p:cNvGrpSpPr>
          <p:nvPr/>
        </p:nvGrpSpPr>
        <p:grpSpPr bwMode="auto">
          <a:xfrm rot="5400000">
            <a:off x="6389688" y="2909888"/>
            <a:ext cx="1389062" cy="646112"/>
            <a:chOff x="1776" y="1008"/>
            <a:chExt cx="2256" cy="1008"/>
          </a:xfrm>
        </p:grpSpPr>
        <p:sp>
          <p:nvSpPr>
            <p:cNvPr id="28716" name="Freeform 60">
              <a:extLst>
                <a:ext uri="{FF2B5EF4-FFF2-40B4-BE49-F238E27FC236}">
                  <a16:creationId xmlns:a16="http://schemas.microsoft.com/office/drawing/2014/main" id="{D5F81684-35C1-12C6-57A7-92154E615BE9}"/>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17" name="Freeform 61">
              <a:extLst>
                <a:ext uri="{FF2B5EF4-FFF2-40B4-BE49-F238E27FC236}">
                  <a16:creationId xmlns:a16="http://schemas.microsoft.com/office/drawing/2014/main" id="{BDCE7EBA-09F1-7A1E-FB2D-80399742A5BE}"/>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grpSp>
        <p:nvGrpSpPr>
          <p:cNvPr id="17" name="Group 62">
            <a:extLst>
              <a:ext uri="{FF2B5EF4-FFF2-40B4-BE49-F238E27FC236}">
                <a16:creationId xmlns:a16="http://schemas.microsoft.com/office/drawing/2014/main" id="{D9D704A0-443E-CF85-2425-EFBAFC12ACE3}"/>
              </a:ext>
            </a:extLst>
          </p:cNvPr>
          <p:cNvGrpSpPr>
            <a:grpSpLocks/>
          </p:cNvGrpSpPr>
          <p:nvPr/>
        </p:nvGrpSpPr>
        <p:grpSpPr bwMode="auto">
          <a:xfrm rot="5400000">
            <a:off x="6602413" y="2716213"/>
            <a:ext cx="1389062" cy="646112"/>
            <a:chOff x="1776" y="1008"/>
            <a:chExt cx="2256" cy="1008"/>
          </a:xfrm>
        </p:grpSpPr>
        <p:sp>
          <p:nvSpPr>
            <p:cNvPr id="28714" name="Freeform 63">
              <a:extLst>
                <a:ext uri="{FF2B5EF4-FFF2-40B4-BE49-F238E27FC236}">
                  <a16:creationId xmlns:a16="http://schemas.microsoft.com/office/drawing/2014/main" id="{105B14E4-10F4-F6DE-B619-18564C536CFF}"/>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15" name="Freeform 64">
              <a:extLst>
                <a:ext uri="{FF2B5EF4-FFF2-40B4-BE49-F238E27FC236}">
                  <a16:creationId xmlns:a16="http://schemas.microsoft.com/office/drawing/2014/main" id="{21594834-9F1B-5750-477F-31D4626C888A}"/>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grpSp>
        <p:nvGrpSpPr>
          <p:cNvPr id="18" name="Group 65">
            <a:extLst>
              <a:ext uri="{FF2B5EF4-FFF2-40B4-BE49-F238E27FC236}">
                <a16:creationId xmlns:a16="http://schemas.microsoft.com/office/drawing/2014/main" id="{C5D648D3-2C83-5F31-8D3E-6617F79CE04A}"/>
              </a:ext>
            </a:extLst>
          </p:cNvPr>
          <p:cNvGrpSpPr>
            <a:grpSpLocks/>
          </p:cNvGrpSpPr>
          <p:nvPr/>
        </p:nvGrpSpPr>
        <p:grpSpPr bwMode="auto">
          <a:xfrm rot="5400000">
            <a:off x="6943725" y="2581275"/>
            <a:ext cx="1389063" cy="646113"/>
            <a:chOff x="1776" y="1008"/>
            <a:chExt cx="2256" cy="1008"/>
          </a:xfrm>
        </p:grpSpPr>
        <p:sp>
          <p:nvSpPr>
            <p:cNvPr id="28712" name="Freeform 66">
              <a:extLst>
                <a:ext uri="{FF2B5EF4-FFF2-40B4-BE49-F238E27FC236}">
                  <a16:creationId xmlns:a16="http://schemas.microsoft.com/office/drawing/2014/main" id="{34941742-0C9B-7D88-9269-F3D413B37D0B}"/>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13" name="Freeform 67">
              <a:extLst>
                <a:ext uri="{FF2B5EF4-FFF2-40B4-BE49-F238E27FC236}">
                  <a16:creationId xmlns:a16="http://schemas.microsoft.com/office/drawing/2014/main" id="{39C846E3-C66A-9D5A-051F-60BB6776A33E}"/>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grpSp>
        <p:nvGrpSpPr>
          <p:cNvPr id="19" name="Group 68">
            <a:extLst>
              <a:ext uri="{FF2B5EF4-FFF2-40B4-BE49-F238E27FC236}">
                <a16:creationId xmlns:a16="http://schemas.microsoft.com/office/drawing/2014/main" id="{64055B00-4876-D182-4658-99CA3DB0627C}"/>
              </a:ext>
            </a:extLst>
          </p:cNvPr>
          <p:cNvGrpSpPr>
            <a:grpSpLocks/>
          </p:cNvGrpSpPr>
          <p:nvPr/>
        </p:nvGrpSpPr>
        <p:grpSpPr bwMode="auto">
          <a:xfrm rot="5400000">
            <a:off x="7248526" y="2487612"/>
            <a:ext cx="1389062" cy="646113"/>
            <a:chOff x="1776" y="1008"/>
            <a:chExt cx="2256" cy="1008"/>
          </a:xfrm>
        </p:grpSpPr>
        <p:sp>
          <p:nvSpPr>
            <p:cNvPr id="28710" name="Freeform 69">
              <a:extLst>
                <a:ext uri="{FF2B5EF4-FFF2-40B4-BE49-F238E27FC236}">
                  <a16:creationId xmlns:a16="http://schemas.microsoft.com/office/drawing/2014/main" id="{2DA6B4F2-E9D9-AC79-891C-93962D4CEE90}"/>
                </a:ext>
              </a:extLst>
            </p:cNvPr>
            <p:cNvSpPr>
              <a:spLocks/>
            </p:cNvSpPr>
            <p:nvPr/>
          </p:nvSpPr>
          <p:spPr bwMode="auto">
            <a:xfrm>
              <a:off x="1776"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sp>
          <p:nvSpPr>
            <p:cNvPr id="28711" name="Freeform 70">
              <a:extLst>
                <a:ext uri="{FF2B5EF4-FFF2-40B4-BE49-F238E27FC236}">
                  <a16:creationId xmlns:a16="http://schemas.microsoft.com/office/drawing/2014/main" id="{BBD6D663-1BB1-BDC2-46B4-CE2786BA75EB}"/>
                </a:ext>
              </a:extLst>
            </p:cNvPr>
            <p:cNvSpPr>
              <a:spLocks/>
            </p:cNvSpPr>
            <p:nvPr/>
          </p:nvSpPr>
          <p:spPr bwMode="auto">
            <a:xfrm flipH="1">
              <a:off x="2880" y="1008"/>
              <a:ext cx="1152" cy="1008"/>
            </a:xfrm>
            <a:custGeom>
              <a:avLst/>
              <a:gdLst>
                <a:gd name="T0" fmla="*/ 0 w 1152"/>
                <a:gd name="T1" fmla="*/ 1008 h 1008"/>
                <a:gd name="T2" fmla="*/ 384 w 1152"/>
                <a:gd name="T3" fmla="*/ 864 h 1008"/>
                <a:gd name="T4" fmla="*/ 864 w 1152"/>
                <a:gd name="T5" fmla="*/ 144 h 1008"/>
                <a:gd name="T6" fmla="*/ 1152 w 1152"/>
                <a:gd name="T7" fmla="*/ 0 h 1008"/>
                <a:gd name="T8" fmla="*/ 0 60000 65536"/>
                <a:gd name="T9" fmla="*/ 0 60000 65536"/>
                <a:gd name="T10" fmla="*/ 0 60000 65536"/>
                <a:gd name="T11" fmla="*/ 0 60000 65536"/>
                <a:gd name="T12" fmla="*/ 0 w 1152"/>
                <a:gd name="T13" fmla="*/ 0 h 1008"/>
                <a:gd name="T14" fmla="*/ 1152 w 1152"/>
                <a:gd name="T15" fmla="*/ 1008 h 1008"/>
              </a:gdLst>
              <a:ahLst/>
              <a:cxnLst>
                <a:cxn ang="T8">
                  <a:pos x="T0" y="T1"/>
                </a:cxn>
                <a:cxn ang="T9">
                  <a:pos x="T2" y="T3"/>
                </a:cxn>
                <a:cxn ang="T10">
                  <a:pos x="T4" y="T5"/>
                </a:cxn>
                <a:cxn ang="T11">
                  <a:pos x="T6" y="T7"/>
                </a:cxn>
              </a:cxnLst>
              <a:rect l="T12" t="T13" r="T14" b="T15"/>
              <a:pathLst>
                <a:path w="1152" h="1008">
                  <a:moveTo>
                    <a:pt x="0" y="1008"/>
                  </a:moveTo>
                  <a:cubicBezTo>
                    <a:pt x="120" y="1008"/>
                    <a:pt x="240" y="1008"/>
                    <a:pt x="384" y="864"/>
                  </a:cubicBezTo>
                  <a:cubicBezTo>
                    <a:pt x="528" y="720"/>
                    <a:pt x="736" y="288"/>
                    <a:pt x="864" y="144"/>
                  </a:cubicBezTo>
                  <a:cubicBezTo>
                    <a:pt x="992" y="0"/>
                    <a:pt x="1072" y="0"/>
                    <a:pt x="1152" y="0"/>
                  </a:cubicBez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TW"/>
            </a:p>
          </p:txBody>
        </p:sp>
      </p:grpSp>
      <p:sp>
        <p:nvSpPr>
          <p:cNvPr id="78919" name="Text Box 71">
            <a:extLst>
              <a:ext uri="{FF2B5EF4-FFF2-40B4-BE49-F238E27FC236}">
                <a16:creationId xmlns:a16="http://schemas.microsoft.com/office/drawing/2014/main" id="{32163026-FED9-5B0D-1D6A-6E092763184F}"/>
              </a:ext>
            </a:extLst>
          </p:cNvPr>
          <p:cNvSpPr txBox="1">
            <a:spLocks noChangeArrowheads="1"/>
          </p:cNvSpPr>
          <p:nvPr/>
        </p:nvSpPr>
        <p:spPr bwMode="auto">
          <a:xfrm>
            <a:off x="3556000" y="1193800"/>
            <a:ext cx="363220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a:ea typeface="新細明體" panose="02020500000000000000" pitchFamily="18" charset="-120"/>
              </a:rPr>
              <a:t>The standard deviation remains constant,</a:t>
            </a:r>
          </a:p>
        </p:txBody>
      </p:sp>
      <p:sp>
        <p:nvSpPr>
          <p:cNvPr id="78920" name="Text Box 72">
            <a:extLst>
              <a:ext uri="{FF2B5EF4-FFF2-40B4-BE49-F238E27FC236}">
                <a16:creationId xmlns:a16="http://schemas.microsoft.com/office/drawing/2014/main" id="{AE5E0EA6-6B66-D726-B5D6-A0244CA06AD5}"/>
              </a:ext>
            </a:extLst>
          </p:cNvPr>
          <p:cNvSpPr txBox="1">
            <a:spLocks noChangeArrowheads="1"/>
          </p:cNvSpPr>
          <p:nvPr/>
        </p:nvSpPr>
        <p:spPr bwMode="auto">
          <a:xfrm>
            <a:off x="579438" y="3581400"/>
            <a:ext cx="30797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chemeClr val="accent2"/>
                </a:solidFill>
                <a:ea typeface="新細明體" panose="02020500000000000000" pitchFamily="18" charset="-120"/>
              </a:rPr>
              <a:t>but the mean value changes with x</a:t>
            </a:r>
          </a:p>
        </p:txBody>
      </p:sp>
      <p:sp>
        <p:nvSpPr>
          <p:cNvPr id="78921" name="AutoShape 73">
            <a:extLst>
              <a:ext uri="{FF2B5EF4-FFF2-40B4-BE49-F238E27FC236}">
                <a16:creationId xmlns:a16="http://schemas.microsoft.com/office/drawing/2014/main" id="{593AD434-9595-2DD1-21D1-7129B2EC264E}"/>
              </a:ext>
            </a:extLst>
          </p:cNvPr>
          <p:cNvSpPr>
            <a:spLocks noChangeArrowheads="1"/>
          </p:cNvSpPr>
          <p:nvPr/>
        </p:nvSpPr>
        <p:spPr bwMode="auto">
          <a:xfrm>
            <a:off x="4191000" y="2895600"/>
            <a:ext cx="304800" cy="1371600"/>
          </a:xfrm>
          <a:prstGeom prst="upArrow">
            <a:avLst>
              <a:gd name="adj1" fmla="val 50000"/>
              <a:gd name="adj2" fmla="val 112500"/>
            </a:avLst>
          </a:prstGeom>
          <a:solidFill>
            <a:srgbClr val="FFFFFF"/>
          </a:solidFill>
          <a:ln w="9525">
            <a:solidFill>
              <a:schemeClr val="accent2"/>
            </a:solidFill>
            <a:miter lim="800000"/>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blinds(horizontal)">
                                      <p:cBhvr>
                                        <p:cTn id="7" dur="500"/>
                                        <p:tgtEl>
                                          <p:spTgt spid="78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8856"/>
                                        </p:tgtEl>
                                        <p:attrNameLst>
                                          <p:attrName>style.visibility</p:attrName>
                                        </p:attrNameLst>
                                      </p:cBhvr>
                                      <p:to>
                                        <p:strVal val="visible"/>
                                      </p:to>
                                    </p:set>
                                    <p:animEffect transition="in" filter="wipe(down)">
                                      <p:cBhvr>
                                        <p:cTn id="12" dur="500"/>
                                        <p:tgtEl>
                                          <p:spTgt spid="7885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8857"/>
                                        </p:tgtEl>
                                        <p:attrNameLst>
                                          <p:attrName>style.visibility</p:attrName>
                                        </p:attrNameLst>
                                      </p:cBhvr>
                                      <p:to>
                                        <p:strVal val="visible"/>
                                      </p:to>
                                    </p:set>
                                    <p:animEffect transition="in" filter="wipe(left)">
                                      <p:cBhvr>
                                        <p:cTn id="16" dur="500"/>
                                        <p:tgtEl>
                                          <p:spTgt spid="78857"/>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78858"/>
                                        </p:tgtEl>
                                        <p:attrNameLst>
                                          <p:attrName>style.visibility</p:attrName>
                                        </p:attrNameLst>
                                      </p:cBhvr>
                                      <p:to>
                                        <p:strVal val="visible"/>
                                      </p:to>
                                    </p:set>
                                    <p:animEffect transition="in" filter="wipe(left)">
                                      <p:cBhvr>
                                        <p:cTn id="20" dur="500"/>
                                        <p:tgtEl>
                                          <p:spTgt spid="788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8884"/>
                                        </p:tgtEl>
                                        <p:attrNameLst>
                                          <p:attrName>style.visibility</p:attrName>
                                        </p:attrNameLst>
                                      </p:cBhvr>
                                      <p:to>
                                        <p:strVal val="visible"/>
                                      </p:to>
                                    </p:se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78859"/>
                                        </p:tgtEl>
                                        <p:attrNameLst>
                                          <p:attrName>style.visibility</p:attrName>
                                        </p:attrNameLst>
                                      </p:cBhvr>
                                      <p:to>
                                        <p:strVal val="visible"/>
                                      </p:to>
                                    </p:set>
                                    <p:animEffect transition="in" filter="wipe(down)">
                                      <p:cBhvr>
                                        <p:cTn id="28" dur="500"/>
                                        <p:tgtEl>
                                          <p:spTgt spid="78859"/>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8887"/>
                                        </p:tgtEl>
                                        <p:attrNameLst>
                                          <p:attrName>style.visibility</p:attrName>
                                        </p:attrNameLst>
                                      </p:cBhvr>
                                      <p:to>
                                        <p:strVal val="visible"/>
                                      </p:to>
                                    </p:set>
                                    <p:animEffect transition="in" filter="box(out)">
                                      <p:cBhvr>
                                        <p:cTn id="37" dur="500"/>
                                        <p:tgtEl>
                                          <p:spTgt spid="78887"/>
                                        </p:tgtEl>
                                      </p:cBhvr>
                                    </p:animEffect>
                                  </p:childTnLst>
                                </p:cTn>
                              </p:par>
                            </p:childTnLst>
                          </p:cTn>
                        </p:par>
                        <p:par>
                          <p:cTn id="38" fill="hold" nodeType="afterGroup">
                            <p:stCondLst>
                              <p:cond delay="500"/>
                            </p:stCondLst>
                            <p:childTnLst>
                              <p:par>
                                <p:cTn id="39" presetID="17" presetClass="entr" presetSubtype="2"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ppt_x</p:attrName>
                                        </p:attrNameLst>
                                      </p:cBhvr>
                                      <p:tavLst>
                                        <p:tav tm="0">
                                          <p:val>
                                            <p:strVal val="#ppt_x+#ppt_w/2"/>
                                          </p:val>
                                        </p:tav>
                                        <p:tav tm="100000">
                                          <p:val>
                                            <p:strVal val="#ppt_x"/>
                                          </p:val>
                                        </p:tav>
                                      </p:tavLst>
                                    </p:anim>
                                    <p:anim calcmode="lin" valueType="num">
                                      <p:cBhvr>
                                        <p:cTn id="42" dur="500" fill="hold"/>
                                        <p:tgtEl>
                                          <p:spTgt spid="5"/>
                                        </p:tgtEl>
                                        <p:attrNameLst>
                                          <p:attrName>ppt_y</p:attrName>
                                        </p:attrNameLst>
                                      </p:cBhvr>
                                      <p:tavLst>
                                        <p:tav tm="0">
                                          <p:val>
                                            <p:strVal val="#ppt_y"/>
                                          </p:val>
                                        </p:tav>
                                        <p:tav tm="100000">
                                          <p:val>
                                            <p:strVal val="#ppt_y"/>
                                          </p:val>
                                        </p:tav>
                                      </p:tavLst>
                                    </p:anim>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78885"/>
                                        </p:tgtEl>
                                        <p:attrNameLst>
                                          <p:attrName>style.visibility</p:attrName>
                                        </p:attrNameLst>
                                      </p:cBhvr>
                                      <p:to>
                                        <p:strVal val="visible"/>
                                      </p:to>
                                    </p:set>
                                  </p:childTnLst>
                                </p:cTn>
                              </p:par>
                            </p:childTnLst>
                          </p:cTn>
                        </p:par>
                        <p:par>
                          <p:cTn id="54" fill="hold" nodeType="afterGroup">
                            <p:stCondLst>
                              <p:cond delay="500"/>
                            </p:stCondLst>
                            <p:childTnLst>
                              <p:par>
                                <p:cTn id="55" presetID="22" presetClass="entr" presetSubtype="4" fill="hold" nodeType="afterEffect">
                                  <p:stCondLst>
                                    <p:cond delay="0"/>
                                  </p:stCondLst>
                                  <p:childTnLst>
                                    <p:set>
                                      <p:cBhvr>
                                        <p:cTn id="56" dur="1" fill="hold">
                                          <p:stCondLst>
                                            <p:cond delay="0"/>
                                          </p:stCondLst>
                                        </p:cTn>
                                        <p:tgtEl>
                                          <p:spTgt spid="78863"/>
                                        </p:tgtEl>
                                        <p:attrNameLst>
                                          <p:attrName>style.visibility</p:attrName>
                                        </p:attrNameLst>
                                      </p:cBhvr>
                                      <p:to>
                                        <p:strVal val="visible"/>
                                      </p:to>
                                    </p:set>
                                    <p:animEffect transition="in" filter="wipe(down)">
                                      <p:cBhvr>
                                        <p:cTn id="57" dur="500"/>
                                        <p:tgtEl>
                                          <p:spTgt spid="78863"/>
                                        </p:tgtEl>
                                      </p:cBhvr>
                                    </p:animEffect>
                                  </p:childTnLst>
                                </p:cTn>
                              </p:par>
                            </p:childTnLst>
                          </p:cTn>
                        </p:par>
                        <p:par>
                          <p:cTn id="58" fill="hold" nodeType="afterGroup">
                            <p:stCondLst>
                              <p:cond delay="1000"/>
                            </p:stCondLst>
                            <p:childTnLst>
                              <p:par>
                                <p:cTn id="59" presetID="1" presetClass="entr" presetSubtype="0" fill="hold" grpId="0" nodeType="afterEffect">
                                  <p:stCondLst>
                                    <p:cond delay="0"/>
                                  </p:stCondLst>
                                  <p:childTnLst>
                                    <p:set>
                                      <p:cBhvr>
                                        <p:cTn id="60" dur="1" fill="hold">
                                          <p:stCondLst>
                                            <p:cond delay="499"/>
                                          </p:stCondLst>
                                        </p:cTn>
                                        <p:tgtEl>
                                          <p:spTgt spid="78886"/>
                                        </p:tgtEl>
                                        <p:attrNameLst>
                                          <p:attrName>style.visibility</p:attrName>
                                        </p:attrNameLst>
                                      </p:cBhvr>
                                      <p:to>
                                        <p:strVal val="visible"/>
                                      </p:to>
                                    </p:set>
                                  </p:childTnLst>
                                </p:cTn>
                              </p:par>
                            </p:childTnLst>
                          </p:cTn>
                        </p:par>
                        <p:par>
                          <p:cTn id="61" fill="hold" nodeType="afterGroup">
                            <p:stCondLst>
                              <p:cond delay="1500"/>
                            </p:stCondLst>
                            <p:childTnLst>
                              <p:par>
                                <p:cTn id="62" presetID="22" presetClass="entr" presetSubtype="4" fill="hold" nodeType="afterEffect">
                                  <p:stCondLst>
                                    <p:cond delay="0"/>
                                  </p:stCondLst>
                                  <p:childTnLst>
                                    <p:set>
                                      <p:cBhvr>
                                        <p:cTn id="63" dur="1" fill="hold">
                                          <p:stCondLst>
                                            <p:cond delay="0"/>
                                          </p:stCondLst>
                                        </p:cTn>
                                        <p:tgtEl>
                                          <p:spTgt spid="78867"/>
                                        </p:tgtEl>
                                        <p:attrNameLst>
                                          <p:attrName>style.visibility</p:attrName>
                                        </p:attrNameLst>
                                      </p:cBhvr>
                                      <p:to>
                                        <p:strVal val="visible"/>
                                      </p:to>
                                    </p:set>
                                    <p:animEffect transition="in" filter="wipe(down)">
                                      <p:cBhvr>
                                        <p:cTn id="64" dur="500"/>
                                        <p:tgtEl>
                                          <p:spTgt spid="7886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1" presetClass="entr" presetSubtype="0" fill="hold" nodeType="clickEffect">
                                  <p:stCondLst>
                                    <p:cond delay="0"/>
                                  </p:stCondLst>
                                  <p:childTnLst>
                                    <p:set>
                                      <p:cBhvr>
                                        <p:cTn id="68" dur="75">
                                          <p:stCondLst>
                                            <p:cond delay="0"/>
                                          </p:stCondLst>
                                        </p:cTn>
                                        <p:tgtEl>
                                          <p:spTgt spid="11"/>
                                        </p:tgtEl>
                                        <p:attrNameLst>
                                          <p:attrName>style.visibility</p:attrName>
                                        </p:attrNameLst>
                                      </p:cBhvr>
                                      <p:to>
                                        <p:strVal val="visible"/>
                                      </p:to>
                                    </p:set>
                                  </p:childTnLst>
                                </p:cTn>
                              </p:par>
                            </p:childTnLst>
                          </p:cTn>
                        </p:par>
                        <p:par>
                          <p:cTn id="69" fill="hold" nodeType="afterGroup">
                            <p:stCondLst>
                              <p:cond delay="75"/>
                            </p:stCondLst>
                            <p:childTnLst>
                              <p:par>
                                <p:cTn id="70" presetID="11" presetClass="entr" presetSubtype="0" fill="hold" nodeType="afterEffect">
                                  <p:stCondLst>
                                    <p:cond delay="0"/>
                                  </p:stCondLst>
                                  <p:childTnLst>
                                    <p:set>
                                      <p:cBhvr>
                                        <p:cTn id="71" dur="75">
                                          <p:stCondLst>
                                            <p:cond delay="0"/>
                                          </p:stCondLst>
                                        </p:cTn>
                                        <p:tgtEl>
                                          <p:spTgt spid="12"/>
                                        </p:tgtEl>
                                        <p:attrNameLst>
                                          <p:attrName>style.visibility</p:attrName>
                                        </p:attrNameLst>
                                      </p:cBhvr>
                                      <p:to>
                                        <p:strVal val="visible"/>
                                      </p:to>
                                    </p:set>
                                  </p:childTnLst>
                                </p:cTn>
                              </p:par>
                            </p:childTnLst>
                          </p:cTn>
                        </p:par>
                        <p:par>
                          <p:cTn id="72" fill="hold" nodeType="afterGroup">
                            <p:stCondLst>
                              <p:cond delay="150"/>
                            </p:stCondLst>
                            <p:childTnLst>
                              <p:par>
                                <p:cTn id="73" presetID="11" presetClass="entr" presetSubtype="0" fill="hold" nodeType="afterEffect">
                                  <p:stCondLst>
                                    <p:cond delay="0"/>
                                  </p:stCondLst>
                                  <p:childTnLst>
                                    <p:set>
                                      <p:cBhvr>
                                        <p:cTn id="74" dur="75">
                                          <p:stCondLst>
                                            <p:cond delay="0"/>
                                          </p:stCondLst>
                                        </p:cTn>
                                        <p:tgtEl>
                                          <p:spTgt spid="13"/>
                                        </p:tgtEl>
                                        <p:attrNameLst>
                                          <p:attrName>style.visibility</p:attrName>
                                        </p:attrNameLst>
                                      </p:cBhvr>
                                      <p:to>
                                        <p:strVal val="visible"/>
                                      </p:to>
                                    </p:set>
                                  </p:childTnLst>
                                </p:cTn>
                              </p:par>
                            </p:childTnLst>
                          </p:cTn>
                        </p:par>
                        <p:par>
                          <p:cTn id="75" fill="hold" nodeType="afterGroup">
                            <p:stCondLst>
                              <p:cond delay="225"/>
                            </p:stCondLst>
                            <p:childTnLst>
                              <p:par>
                                <p:cTn id="76" presetID="11" presetClass="entr" presetSubtype="0" fill="hold" nodeType="afterEffect">
                                  <p:stCondLst>
                                    <p:cond delay="0"/>
                                  </p:stCondLst>
                                  <p:childTnLst>
                                    <p:set>
                                      <p:cBhvr>
                                        <p:cTn id="77" dur="75">
                                          <p:stCondLst>
                                            <p:cond delay="0"/>
                                          </p:stCondLst>
                                        </p:cTn>
                                        <p:tgtEl>
                                          <p:spTgt spid="14"/>
                                        </p:tgtEl>
                                        <p:attrNameLst>
                                          <p:attrName>style.visibility</p:attrName>
                                        </p:attrNameLst>
                                      </p:cBhvr>
                                      <p:to>
                                        <p:strVal val="visible"/>
                                      </p:to>
                                    </p:set>
                                  </p:childTnLst>
                                </p:cTn>
                              </p:par>
                            </p:childTnLst>
                          </p:cTn>
                        </p:par>
                        <p:par>
                          <p:cTn id="78" fill="hold" nodeType="afterGroup">
                            <p:stCondLst>
                              <p:cond delay="300"/>
                            </p:stCondLst>
                            <p:childTnLst>
                              <p:par>
                                <p:cTn id="79" presetID="11" presetClass="entr" presetSubtype="0" fill="hold" nodeType="afterEffect">
                                  <p:stCondLst>
                                    <p:cond delay="0"/>
                                  </p:stCondLst>
                                  <p:childTnLst>
                                    <p:set>
                                      <p:cBhvr>
                                        <p:cTn id="80" dur="75">
                                          <p:stCondLst>
                                            <p:cond delay="0"/>
                                          </p:stCondLst>
                                        </p:cTn>
                                        <p:tgtEl>
                                          <p:spTgt spid="15"/>
                                        </p:tgtEl>
                                        <p:attrNameLst>
                                          <p:attrName>style.visibility</p:attrName>
                                        </p:attrNameLst>
                                      </p:cBhvr>
                                      <p:to>
                                        <p:strVal val="visible"/>
                                      </p:to>
                                    </p:set>
                                  </p:childTnLst>
                                </p:cTn>
                              </p:par>
                            </p:childTnLst>
                          </p:cTn>
                        </p:par>
                        <p:par>
                          <p:cTn id="81" fill="hold" nodeType="afterGroup">
                            <p:stCondLst>
                              <p:cond delay="375"/>
                            </p:stCondLst>
                            <p:childTnLst>
                              <p:par>
                                <p:cTn id="82" presetID="1" presetClass="entr" presetSubtype="0" fill="hold" nodeType="afterEffect">
                                  <p:stCondLst>
                                    <p:cond delay="0"/>
                                  </p:stCondLst>
                                  <p:childTnLst>
                                    <p:set>
                                      <p:cBhvr>
                                        <p:cTn id="83" dur="1" fill="hold">
                                          <p:stCondLst>
                                            <p:cond delay="499"/>
                                          </p:stCondLst>
                                        </p:cTn>
                                        <p:tgtEl>
                                          <p:spTgt spid="4"/>
                                        </p:tgtEl>
                                        <p:attrNameLst>
                                          <p:attrName>style.visibility</p:attrName>
                                        </p:attrNameLst>
                                      </p:cBhvr>
                                      <p:to>
                                        <p:strVal val="visible"/>
                                      </p:to>
                                    </p:set>
                                  </p:childTnLst>
                                </p:cTn>
                              </p:par>
                            </p:childTnLst>
                          </p:cTn>
                        </p:par>
                        <p:par>
                          <p:cTn id="84" fill="hold" nodeType="afterGroup">
                            <p:stCondLst>
                              <p:cond delay="875"/>
                            </p:stCondLst>
                            <p:childTnLst>
                              <p:par>
                                <p:cTn id="85" presetID="11" presetClass="entr" presetSubtype="0" fill="hold" nodeType="afterEffect">
                                  <p:stCondLst>
                                    <p:cond delay="0"/>
                                  </p:stCondLst>
                                  <p:childTnLst>
                                    <p:set>
                                      <p:cBhvr>
                                        <p:cTn id="86" dur="75">
                                          <p:stCondLst>
                                            <p:cond delay="0"/>
                                          </p:stCondLst>
                                        </p:cTn>
                                        <p:tgtEl>
                                          <p:spTgt spid="16"/>
                                        </p:tgtEl>
                                        <p:attrNameLst>
                                          <p:attrName>style.visibility</p:attrName>
                                        </p:attrNameLst>
                                      </p:cBhvr>
                                      <p:to>
                                        <p:strVal val="visible"/>
                                      </p:to>
                                    </p:set>
                                  </p:childTnLst>
                                </p:cTn>
                              </p:par>
                            </p:childTnLst>
                          </p:cTn>
                        </p:par>
                        <p:par>
                          <p:cTn id="87" fill="hold" nodeType="afterGroup">
                            <p:stCondLst>
                              <p:cond delay="950"/>
                            </p:stCondLst>
                            <p:childTnLst>
                              <p:par>
                                <p:cTn id="88" presetID="11" presetClass="entr" presetSubtype="0" fill="hold" nodeType="afterEffect">
                                  <p:stCondLst>
                                    <p:cond delay="0"/>
                                  </p:stCondLst>
                                  <p:childTnLst>
                                    <p:set>
                                      <p:cBhvr>
                                        <p:cTn id="89" dur="75">
                                          <p:stCondLst>
                                            <p:cond delay="0"/>
                                          </p:stCondLst>
                                        </p:cTn>
                                        <p:tgtEl>
                                          <p:spTgt spid="17"/>
                                        </p:tgtEl>
                                        <p:attrNameLst>
                                          <p:attrName>style.visibility</p:attrName>
                                        </p:attrNameLst>
                                      </p:cBhvr>
                                      <p:to>
                                        <p:strVal val="visible"/>
                                      </p:to>
                                    </p:set>
                                  </p:childTnLst>
                                </p:cTn>
                              </p:par>
                            </p:childTnLst>
                          </p:cTn>
                        </p:par>
                        <p:par>
                          <p:cTn id="90" fill="hold" nodeType="afterGroup">
                            <p:stCondLst>
                              <p:cond delay="1025"/>
                            </p:stCondLst>
                            <p:childTnLst>
                              <p:par>
                                <p:cTn id="91" presetID="11" presetClass="entr" presetSubtype="0" fill="hold" nodeType="afterEffect">
                                  <p:stCondLst>
                                    <p:cond delay="0"/>
                                  </p:stCondLst>
                                  <p:childTnLst>
                                    <p:set>
                                      <p:cBhvr>
                                        <p:cTn id="92" dur="75">
                                          <p:stCondLst>
                                            <p:cond delay="0"/>
                                          </p:stCondLst>
                                        </p:cTn>
                                        <p:tgtEl>
                                          <p:spTgt spid="18"/>
                                        </p:tgtEl>
                                        <p:attrNameLst>
                                          <p:attrName>style.visibility</p:attrName>
                                        </p:attrNameLst>
                                      </p:cBhvr>
                                      <p:to>
                                        <p:strVal val="visible"/>
                                      </p:to>
                                    </p:set>
                                  </p:childTnLst>
                                </p:cTn>
                              </p:par>
                            </p:childTnLst>
                          </p:cTn>
                        </p:par>
                        <p:par>
                          <p:cTn id="93" fill="hold" nodeType="afterGroup">
                            <p:stCondLst>
                              <p:cond delay="1100"/>
                            </p:stCondLst>
                            <p:childTnLst>
                              <p:par>
                                <p:cTn id="94" presetID="1" presetClass="entr" presetSubtype="0" fill="hold" nodeType="afterEffect">
                                  <p:stCondLst>
                                    <p:cond delay="0"/>
                                  </p:stCondLst>
                                  <p:childTnLst>
                                    <p:set>
                                      <p:cBhvr>
                                        <p:cTn id="95" dur="1" fill="hold">
                                          <p:stCondLst>
                                            <p:cond delay="499"/>
                                          </p:stCondLst>
                                        </p:cTn>
                                        <p:tgtEl>
                                          <p:spTgt spid="19"/>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32" fill="hold" grpId="0" nodeType="clickEffect">
                                  <p:stCondLst>
                                    <p:cond delay="0"/>
                                  </p:stCondLst>
                                  <p:childTnLst>
                                    <p:set>
                                      <p:cBhvr>
                                        <p:cTn id="99" dur="1" fill="hold">
                                          <p:stCondLst>
                                            <p:cond delay="0"/>
                                          </p:stCondLst>
                                        </p:cTn>
                                        <p:tgtEl>
                                          <p:spTgt spid="78906"/>
                                        </p:tgtEl>
                                        <p:attrNameLst>
                                          <p:attrName>style.visibility</p:attrName>
                                        </p:attrNameLst>
                                      </p:cBhvr>
                                      <p:to>
                                        <p:strVal val="visible"/>
                                      </p:to>
                                    </p:set>
                                    <p:animEffect transition="in" filter="box(out)">
                                      <p:cBhvr>
                                        <p:cTn id="100" dur="500"/>
                                        <p:tgtEl>
                                          <p:spTgt spid="78906"/>
                                        </p:tgtEl>
                                      </p:cBhvr>
                                    </p:animEffect>
                                  </p:childTnLst>
                                </p:cTn>
                              </p:par>
                            </p:childTnLst>
                          </p:cTn>
                        </p:par>
                        <p:par>
                          <p:cTn id="101" fill="hold" nodeType="afterGroup">
                            <p:stCondLst>
                              <p:cond delay="500"/>
                            </p:stCondLst>
                            <p:childTnLst>
                              <p:par>
                                <p:cTn id="102" presetID="4" presetClass="entr" presetSubtype="32" fill="hold" grpId="0" nodeType="afterEffect">
                                  <p:stCondLst>
                                    <p:cond delay="0"/>
                                  </p:stCondLst>
                                  <p:childTnLst>
                                    <p:set>
                                      <p:cBhvr>
                                        <p:cTn id="103" dur="1" fill="hold">
                                          <p:stCondLst>
                                            <p:cond delay="0"/>
                                          </p:stCondLst>
                                        </p:cTn>
                                        <p:tgtEl>
                                          <p:spTgt spid="78868"/>
                                        </p:tgtEl>
                                        <p:attrNameLst>
                                          <p:attrName>style.visibility</p:attrName>
                                        </p:attrNameLst>
                                      </p:cBhvr>
                                      <p:to>
                                        <p:strVal val="visible"/>
                                      </p:to>
                                    </p:set>
                                    <p:animEffect transition="in" filter="box(out)">
                                      <p:cBhvr>
                                        <p:cTn id="104" dur="500"/>
                                        <p:tgtEl>
                                          <p:spTgt spid="78868"/>
                                        </p:tgtEl>
                                      </p:cBhvr>
                                    </p:animEffect>
                                  </p:childTnLst>
                                </p:cTn>
                              </p:par>
                            </p:childTnLst>
                          </p:cTn>
                        </p:par>
                        <p:par>
                          <p:cTn id="105" fill="hold" nodeType="afterGroup">
                            <p:stCondLst>
                              <p:cond delay="1000"/>
                            </p:stCondLst>
                            <p:childTnLst>
                              <p:par>
                                <p:cTn id="106" presetID="17" presetClass="entr" presetSubtype="2" fill="hold" nodeType="afterEffect">
                                  <p:stCondLst>
                                    <p:cond delay="0"/>
                                  </p:stCondLst>
                                  <p:childTnLst>
                                    <p:set>
                                      <p:cBhvr>
                                        <p:cTn id="107" dur="1" fill="hold">
                                          <p:stCondLst>
                                            <p:cond delay="0"/>
                                          </p:stCondLst>
                                        </p:cTn>
                                        <p:tgtEl>
                                          <p:spTgt spid="6"/>
                                        </p:tgtEl>
                                        <p:attrNameLst>
                                          <p:attrName>style.visibility</p:attrName>
                                        </p:attrNameLst>
                                      </p:cBhvr>
                                      <p:to>
                                        <p:strVal val="visible"/>
                                      </p:to>
                                    </p:set>
                                    <p:anim calcmode="lin" valueType="num">
                                      <p:cBhvr>
                                        <p:cTn id="108" dur="500" fill="hold"/>
                                        <p:tgtEl>
                                          <p:spTgt spid="6"/>
                                        </p:tgtEl>
                                        <p:attrNameLst>
                                          <p:attrName>ppt_x</p:attrName>
                                        </p:attrNameLst>
                                      </p:cBhvr>
                                      <p:tavLst>
                                        <p:tav tm="0">
                                          <p:val>
                                            <p:strVal val="#ppt_x+#ppt_w/2"/>
                                          </p:val>
                                        </p:tav>
                                        <p:tav tm="100000">
                                          <p:val>
                                            <p:strVal val="#ppt_x"/>
                                          </p:val>
                                        </p:tav>
                                      </p:tavLst>
                                    </p:anim>
                                    <p:anim calcmode="lin" valueType="num">
                                      <p:cBhvr>
                                        <p:cTn id="109" dur="500" fill="hold"/>
                                        <p:tgtEl>
                                          <p:spTgt spid="6"/>
                                        </p:tgtEl>
                                        <p:attrNameLst>
                                          <p:attrName>ppt_y</p:attrName>
                                        </p:attrNameLst>
                                      </p:cBhvr>
                                      <p:tavLst>
                                        <p:tav tm="0">
                                          <p:val>
                                            <p:strVal val="#ppt_y"/>
                                          </p:val>
                                        </p:tav>
                                        <p:tav tm="100000">
                                          <p:val>
                                            <p:strVal val="#ppt_y"/>
                                          </p:val>
                                        </p:tav>
                                      </p:tavLst>
                                    </p:anim>
                                    <p:anim calcmode="lin" valueType="num">
                                      <p:cBhvr>
                                        <p:cTn id="110" dur="500" fill="hold"/>
                                        <p:tgtEl>
                                          <p:spTgt spid="6"/>
                                        </p:tgtEl>
                                        <p:attrNameLst>
                                          <p:attrName>ppt_w</p:attrName>
                                        </p:attrNameLst>
                                      </p:cBhvr>
                                      <p:tavLst>
                                        <p:tav tm="0">
                                          <p:val>
                                            <p:fltVal val="0"/>
                                          </p:val>
                                        </p:tav>
                                        <p:tav tm="100000">
                                          <p:val>
                                            <p:strVal val="#ppt_w"/>
                                          </p:val>
                                        </p:tav>
                                      </p:tavLst>
                                    </p:anim>
                                    <p:anim calcmode="lin" valueType="num">
                                      <p:cBhvr>
                                        <p:cTn id="111" dur="500" fill="hold"/>
                                        <p:tgtEl>
                                          <p:spTgt spid="6"/>
                                        </p:tgtEl>
                                        <p:attrNameLst>
                                          <p:attrName>ppt_h</p:attrName>
                                        </p:attrNameLst>
                                      </p:cBhvr>
                                      <p:tavLst>
                                        <p:tav tm="0">
                                          <p:val>
                                            <p:strVal val="#ppt_h"/>
                                          </p:val>
                                        </p:tav>
                                        <p:tav tm="100000">
                                          <p:val>
                                            <p:strVal val="#ppt_h"/>
                                          </p:val>
                                        </p:tav>
                                      </p:tavLst>
                                    </p:anim>
                                  </p:childTnLst>
                                </p:cTn>
                              </p:par>
                            </p:childTnLst>
                          </p:cTn>
                        </p:par>
                        <p:par>
                          <p:cTn id="112" fill="hold" nodeType="afterGroup">
                            <p:stCondLst>
                              <p:cond delay="1500"/>
                            </p:stCondLst>
                            <p:childTnLst>
                              <p:par>
                                <p:cTn id="113" presetID="17" presetClass="entr" presetSubtype="2" fill="hold" nodeType="afterEffect">
                                  <p:stCondLst>
                                    <p:cond delay="0"/>
                                  </p:stCondLst>
                                  <p:childTnLst>
                                    <p:set>
                                      <p:cBhvr>
                                        <p:cTn id="114" dur="1" fill="hold">
                                          <p:stCondLst>
                                            <p:cond delay="0"/>
                                          </p:stCondLst>
                                        </p:cTn>
                                        <p:tgtEl>
                                          <p:spTgt spid="7"/>
                                        </p:tgtEl>
                                        <p:attrNameLst>
                                          <p:attrName>style.visibility</p:attrName>
                                        </p:attrNameLst>
                                      </p:cBhvr>
                                      <p:to>
                                        <p:strVal val="visible"/>
                                      </p:to>
                                    </p:set>
                                    <p:anim calcmode="lin" valueType="num">
                                      <p:cBhvr>
                                        <p:cTn id="115" dur="500" fill="hold"/>
                                        <p:tgtEl>
                                          <p:spTgt spid="7"/>
                                        </p:tgtEl>
                                        <p:attrNameLst>
                                          <p:attrName>ppt_x</p:attrName>
                                        </p:attrNameLst>
                                      </p:cBhvr>
                                      <p:tavLst>
                                        <p:tav tm="0">
                                          <p:val>
                                            <p:strVal val="#ppt_x+#ppt_w/2"/>
                                          </p:val>
                                        </p:tav>
                                        <p:tav tm="100000">
                                          <p:val>
                                            <p:strVal val="#ppt_x"/>
                                          </p:val>
                                        </p:tav>
                                      </p:tavLst>
                                    </p:anim>
                                    <p:anim calcmode="lin" valueType="num">
                                      <p:cBhvr>
                                        <p:cTn id="116" dur="500" fill="hold"/>
                                        <p:tgtEl>
                                          <p:spTgt spid="7"/>
                                        </p:tgtEl>
                                        <p:attrNameLst>
                                          <p:attrName>ppt_y</p:attrName>
                                        </p:attrNameLst>
                                      </p:cBhvr>
                                      <p:tavLst>
                                        <p:tav tm="0">
                                          <p:val>
                                            <p:strVal val="#ppt_y"/>
                                          </p:val>
                                        </p:tav>
                                        <p:tav tm="100000">
                                          <p:val>
                                            <p:strVal val="#ppt_y"/>
                                          </p:val>
                                        </p:tav>
                                      </p:tavLst>
                                    </p:anim>
                                    <p:anim calcmode="lin" valueType="num">
                                      <p:cBhvr>
                                        <p:cTn id="117" dur="500" fill="hold"/>
                                        <p:tgtEl>
                                          <p:spTgt spid="7"/>
                                        </p:tgtEl>
                                        <p:attrNameLst>
                                          <p:attrName>ppt_w</p:attrName>
                                        </p:attrNameLst>
                                      </p:cBhvr>
                                      <p:tavLst>
                                        <p:tav tm="0">
                                          <p:val>
                                            <p:fltVal val="0"/>
                                          </p:val>
                                        </p:tav>
                                        <p:tav tm="100000">
                                          <p:val>
                                            <p:strVal val="#ppt_w"/>
                                          </p:val>
                                        </p:tav>
                                      </p:tavLst>
                                    </p:anim>
                                    <p:anim calcmode="lin" valueType="num">
                                      <p:cBhvr>
                                        <p:cTn id="11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nodeType="clickEffect">
                                  <p:stCondLst>
                                    <p:cond delay="0"/>
                                  </p:stCondLst>
                                  <p:childTnLst>
                                    <p:set>
                                      <p:cBhvr>
                                        <p:cTn id="122" dur="1" fill="hold">
                                          <p:stCondLst>
                                            <p:cond delay="0"/>
                                          </p:stCondLst>
                                        </p:cTn>
                                        <p:tgtEl>
                                          <p:spTgt spid="8"/>
                                        </p:tgtEl>
                                        <p:attrNameLst>
                                          <p:attrName>style.visibility</p:attrName>
                                        </p:attrNameLst>
                                      </p:cBhvr>
                                      <p:to>
                                        <p:strVal val="visible"/>
                                      </p:to>
                                    </p:set>
                                    <p:animEffect transition="in" filter="wipe(up)">
                                      <p:cBhvr>
                                        <p:cTn id="123" dur="500"/>
                                        <p:tgtEl>
                                          <p:spTgt spid="8"/>
                                        </p:tgtEl>
                                      </p:cBhvr>
                                    </p:animEffect>
                                  </p:childTnLst>
                                </p:cTn>
                              </p:par>
                            </p:childTnLst>
                          </p:cTn>
                        </p:par>
                        <p:par>
                          <p:cTn id="124" fill="hold" nodeType="afterGroup">
                            <p:stCondLst>
                              <p:cond delay="500"/>
                            </p:stCondLst>
                            <p:childTnLst>
                              <p:par>
                                <p:cTn id="125" presetID="22" presetClass="entr" presetSubtype="1" fill="hold" nodeType="afterEffect">
                                  <p:stCondLst>
                                    <p:cond delay="0"/>
                                  </p:stCondLst>
                                  <p:childTnLst>
                                    <p:set>
                                      <p:cBhvr>
                                        <p:cTn id="126" dur="1" fill="hold">
                                          <p:stCondLst>
                                            <p:cond delay="0"/>
                                          </p:stCondLst>
                                        </p:cTn>
                                        <p:tgtEl>
                                          <p:spTgt spid="9"/>
                                        </p:tgtEl>
                                        <p:attrNameLst>
                                          <p:attrName>style.visibility</p:attrName>
                                        </p:attrNameLst>
                                      </p:cBhvr>
                                      <p:to>
                                        <p:strVal val="visible"/>
                                      </p:to>
                                    </p:set>
                                    <p:animEffect transition="in" filter="wipe(up)">
                                      <p:cBhvr>
                                        <p:cTn id="127" dur="500"/>
                                        <p:tgtEl>
                                          <p:spTgt spid="9"/>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2"/>
                                        </p:tgtEl>
                                        <p:attrNameLst>
                                          <p:attrName>style.visibility</p:attrName>
                                        </p:attrNameLst>
                                      </p:cBhvr>
                                      <p:to>
                                        <p:strVal val="visible"/>
                                      </p:to>
                                    </p:set>
                                    <p:animEffect transition="in" filter="wipe(left)">
                                      <p:cBhvr>
                                        <p:cTn id="132" dur="500"/>
                                        <p:tgtEl>
                                          <p:spTgt spid="2"/>
                                        </p:tgtEl>
                                      </p:cBhvr>
                                    </p:animEffect>
                                  </p:childTnLst>
                                </p:cTn>
                              </p:par>
                            </p:childTnLst>
                          </p:cTn>
                        </p:par>
                        <p:par>
                          <p:cTn id="133" fill="hold" nodeType="afterGroup">
                            <p:stCondLst>
                              <p:cond delay="500"/>
                            </p:stCondLst>
                            <p:childTnLst>
                              <p:par>
                                <p:cTn id="134" presetID="4" presetClass="entr" presetSubtype="32" fill="hold" grpId="0" nodeType="afterEffect">
                                  <p:stCondLst>
                                    <p:cond delay="0"/>
                                  </p:stCondLst>
                                  <p:childTnLst>
                                    <p:set>
                                      <p:cBhvr>
                                        <p:cTn id="135" dur="1" fill="hold">
                                          <p:stCondLst>
                                            <p:cond delay="0"/>
                                          </p:stCondLst>
                                        </p:cTn>
                                        <p:tgtEl>
                                          <p:spTgt spid="78919"/>
                                        </p:tgtEl>
                                        <p:attrNameLst>
                                          <p:attrName>style.visibility</p:attrName>
                                        </p:attrNameLst>
                                      </p:cBhvr>
                                      <p:to>
                                        <p:strVal val="visible"/>
                                      </p:to>
                                    </p:set>
                                    <p:animEffect transition="in" filter="box(out)">
                                      <p:cBhvr>
                                        <p:cTn id="136" dur="500"/>
                                        <p:tgtEl>
                                          <p:spTgt spid="78919"/>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7" presetClass="entr" presetSubtype="4" fill="hold" grpId="0" nodeType="clickEffect">
                                  <p:stCondLst>
                                    <p:cond delay="0"/>
                                  </p:stCondLst>
                                  <p:childTnLst>
                                    <p:set>
                                      <p:cBhvr>
                                        <p:cTn id="140" dur="1" fill="hold">
                                          <p:stCondLst>
                                            <p:cond delay="0"/>
                                          </p:stCondLst>
                                        </p:cTn>
                                        <p:tgtEl>
                                          <p:spTgt spid="78921"/>
                                        </p:tgtEl>
                                        <p:attrNameLst>
                                          <p:attrName>style.visibility</p:attrName>
                                        </p:attrNameLst>
                                      </p:cBhvr>
                                      <p:to>
                                        <p:strVal val="visible"/>
                                      </p:to>
                                    </p:set>
                                    <p:anim calcmode="lin" valueType="num">
                                      <p:cBhvr>
                                        <p:cTn id="141" dur="500" fill="hold"/>
                                        <p:tgtEl>
                                          <p:spTgt spid="78921"/>
                                        </p:tgtEl>
                                        <p:attrNameLst>
                                          <p:attrName>ppt_x</p:attrName>
                                        </p:attrNameLst>
                                      </p:cBhvr>
                                      <p:tavLst>
                                        <p:tav tm="0">
                                          <p:val>
                                            <p:strVal val="#ppt_x"/>
                                          </p:val>
                                        </p:tav>
                                        <p:tav tm="100000">
                                          <p:val>
                                            <p:strVal val="#ppt_x"/>
                                          </p:val>
                                        </p:tav>
                                      </p:tavLst>
                                    </p:anim>
                                    <p:anim calcmode="lin" valueType="num">
                                      <p:cBhvr>
                                        <p:cTn id="142" dur="500" fill="hold"/>
                                        <p:tgtEl>
                                          <p:spTgt spid="78921"/>
                                        </p:tgtEl>
                                        <p:attrNameLst>
                                          <p:attrName>ppt_y</p:attrName>
                                        </p:attrNameLst>
                                      </p:cBhvr>
                                      <p:tavLst>
                                        <p:tav tm="0">
                                          <p:val>
                                            <p:strVal val="#ppt_y+#ppt_h/2"/>
                                          </p:val>
                                        </p:tav>
                                        <p:tav tm="100000">
                                          <p:val>
                                            <p:strVal val="#ppt_y"/>
                                          </p:val>
                                        </p:tav>
                                      </p:tavLst>
                                    </p:anim>
                                    <p:anim calcmode="lin" valueType="num">
                                      <p:cBhvr>
                                        <p:cTn id="143" dur="500" fill="hold"/>
                                        <p:tgtEl>
                                          <p:spTgt spid="78921"/>
                                        </p:tgtEl>
                                        <p:attrNameLst>
                                          <p:attrName>ppt_w</p:attrName>
                                        </p:attrNameLst>
                                      </p:cBhvr>
                                      <p:tavLst>
                                        <p:tav tm="0">
                                          <p:val>
                                            <p:strVal val="#ppt_w"/>
                                          </p:val>
                                        </p:tav>
                                        <p:tav tm="100000">
                                          <p:val>
                                            <p:strVal val="#ppt_w"/>
                                          </p:val>
                                        </p:tav>
                                      </p:tavLst>
                                    </p:anim>
                                    <p:anim calcmode="lin" valueType="num">
                                      <p:cBhvr>
                                        <p:cTn id="144" dur="500" fill="hold"/>
                                        <p:tgtEl>
                                          <p:spTgt spid="78921"/>
                                        </p:tgtEl>
                                        <p:attrNameLst>
                                          <p:attrName>ppt_h</p:attrName>
                                        </p:attrNameLst>
                                      </p:cBhvr>
                                      <p:tavLst>
                                        <p:tav tm="0">
                                          <p:val>
                                            <p:fltVal val="0"/>
                                          </p:val>
                                        </p:tav>
                                        <p:tav tm="100000">
                                          <p:val>
                                            <p:strVal val="#ppt_h"/>
                                          </p:val>
                                        </p:tav>
                                      </p:tavLst>
                                    </p:anim>
                                  </p:childTnLst>
                                </p:cTn>
                              </p:par>
                            </p:childTnLst>
                          </p:cTn>
                        </p:par>
                        <p:par>
                          <p:cTn id="145" fill="hold" nodeType="afterGroup">
                            <p:stCondLst>
                              <p:cond delay="500"/>
                            </p:stCondLst>
                            <p:childTnLst>
                              <p:par>
                                <p:cTn id="146" presetID="4" presetClass="entr" presetSubtype="32" fill="hold" grpId="0" nodeType="afterEffect">
                                  <p:stCondLst>
                                    <p:cond delay="0"/>
                                  </p:stCondLst>
                                  <p:childTnLst>
                                    <p:set>
                                      <p:cBhvr>
                                        <p:cTn id="147" dur="1" fill="hold">
                                          <p:stCondLst>
                                            <p:cond delay="0"/>
                                          </p:stCondLst>
                                        </p:cTn>
                                        <p:tgtEl>
                                          <p:spTgt spid="78920"/>
                                        </p:tgtEl>
                                        <p:attrNameLst>
                                          <p:attrName>style.visibility</p:attrName>
                                        </p:attrNameLst>
                                      </p:cBhvr>
                                      <p:to>
                                        <p:strVal val="visible"/>
                                      </p:to>
                                    </p:set>
                                    <p:animEffect transition="in" filter="box(out)">
                                      <p:cBhvr>
                                        <p:cTn id="148" dur="500"/>
                                        <p:tgtEl>
                                          <p:spTgt spid="7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autoUpdateAnimBg="0"/>
      <p:bldP spid="78868" grpId="0" autoUpdateAnimBg="0"/>
      <p:bldP spid="78884" grpId="0" autoUpdateAnimBg="0"/>
      <p:bldP spid="78885" grpId="0" autoUpdateAnimBg="0"/>
      <p:bldP spid="78886" grpId="0" autoUpdateAnimBg="0"/>
      <p:bldP spid="78887" grpId="0" autoUpdateAnimBg="0"/>
      <p:bldP spid="78906" grpId="0" autoUpdateAnimBg="0"/>
      <p:bldP spid="78919" grpId="0" animBg="1" autoUpdateAnimBg="0"/>
      <p:bldP spid="78920" grpId="0" animBg="1" autoUpdateAnimBg="0"/>
      <p:bldP spid="789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FB229667-44E5-01EB-C743-F91175AA85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314D22E9-71B5-5C4E-960E-E5D9A2CAE99E}" type="slidenum">
              <a:rPr lang="en-US" altLang="zh-TW" sz="1200">
                <a:latin typeface="Tahoma" panose="020B0604030504040204" pitchFamily="34" charset="0"/>
              </a:rPr>
              <a:pPr/>
              <a:t>41</a:t>
            </a:fld>
            <a:endParaRPr lang="en-US" altLang="zh-TW" sz="1200">
              <a:latin typeface="Tahoma" panose="020B0604030504040204" pitchFamily="34" charset="0"/>
            </a:endParaRPr>
          </a:p>
        </p:txBody>
      </p:sp>
      <p:sp>
        <p:nvSpPr>
          <p:cNvPr id="29699" name="Rectangle 2">
            <a:extLst>
              <a:ext uri="{FF2B5EF4-FFF2-40B4-BE49-F238E27FC236}">
                <a16:creationId xmlns:a16="http://schemas.microsoft.com/office/drawing/2014/main" id="{1313C45B-6FEB-30BD-DCE2-204CCDD2C3E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Assessing the Model…</a:t>
            </a:r>
          </a:p>
        </p:txBody>
      </p:sp>
      <p:sp>
        <p:nvSpPr>
          <p:cNvPr id="29700" name="Rectangle 3">
            <a:extLst>
              <a:ext uri="{FF2B5EF4-FFF2-40B4-BE49-F238E27FC236}">
                <a16:creationId xmlns:a16="http://schemas.microsoft.com/office/drawing/2014/main" id="{964D6312-DEFC-890B-651A-1678E1B3AE93}"/>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The least squares method will always produce a straight line, even if there is no relationship between the variables, or if the relationship is something other than linear.</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Hence, in addition to determining the coefficients of the least squares line, we need to assess it to see how well it “fits” the data. We’ll see these evaluation methods now. They’re based on the sum of squares for errors (SSE).</a:t>
            </a: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8E8C8E9B-269C-AA2B-DF0B-B8875F8802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D40E8C45-2A33-9543-9541-69F8C9D14361}" type="slidenum">
              <a:rPr lang="en-US" altLang="zh-TW" sz="1200">
                <a:latin typeface="Tahoma" panose="020B0604030504040204" pitchFamily="34" charset="0"/>
              </a:rPr>
              <a:pPr/>
              <a:t>42</a:t>
            </a:fld>
            <a:endParaRPr lang="en-US" altLang="zh-TW" sz="1200">
              <a:latin typeface="Tahoma" panose="020B0604030504040204" pitchFamily="34" charset="0"/>
            </a:endParaRPr>
          </a:p>
        </p:txBody>
      </p:sp>
      <p:sp>
        <p:nvSpPr>
          <p:cNvPr id="30723" name="Rectangle 2">
            <a:extLst>
              <a:ext uri="{FF2B5EF4-FFF2-40B4-BE49-F238E27FC236}">
                <a16:creationId xmlns:a16="http://schemas.microsoft.com/office/drawing/2014/main" id="{2B07A978-D9FB-B5E8-5017-390CE1F8CA7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Sum of Squares for Error (SSE)…</a:t>
            </a:r>
          </a:p>
        </p:txBody>
      </p:sp>
      <p:sp>
        <p:nvSpPr>
          <p:cNvPr id="30724" name="Rectangle 3">
            <a:extLst>
              <a:ext uri="{FF2B5EF4-FFF2-40B4-BE49-F238E27FC236}">
                <a16:creationId xmlns:a16="http://schemas.microsoft.com/office/drawing/2014/main" id="{870236B3-2204-A317-BC05-64E045F28807}"/>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The sum of squares for error is calculated as:</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and is used in the calculation of the </a:t>
            </a:r>
            <a:r>
              <a:rPr lang="en-US" altLang="zh-TW" b="1" i="1">
                <a:ea typeface="新細明體" panose="02020500000000000000" pitchFamily="18" charset="-120"/>
              </a:rPr>
              <a:t>standard error of estimate</a:t>
            </a:r>
            <a:r>
              <a:rPr lang="en-US" altLang="zh-TW">
                <a:ea typeface="新細明體" panose="02020500000000000000" pitchFamily="18" charset="-120"/>
              </a:rPr>
              <a:t>:</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If     is zero, all the points fall on the regression line.</a:t>
            </a:r>
          </a:p>
        </p:txBody>
      </p:sp>
      <p:pic>
        <p:nvPicPr>
          <p:cNvPr id="30725" name="Picture 5">
            <a:extLst>
              <a:ext uri="{FF2B5EF4-FFF2-40B4-BE49-F238E27FC236}">
                <a16:creationId xmlns:a16="http://schemas.microsoft.com/office/drawing/2014/main" id="{423DAC1C-8E98-4B98-43A0-07136C7C2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32200"/>
            <a:ext cx="17399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a:extLst>
              <a:ext uri="{FF2B5EF4-FFF2-40B4-BE49-F238E27FC236}">
                <a16:creationId xmlns:a16="http://schemas.microsoft.com/office/drawing/2014/main" id="{87D24386-3080-1830-A5F5-F20A3E044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0292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8">
            <a:extLst>
              <a:ext uri="{FF2B5EF4-FFF2-40B4-BE49-F238E27FC236}">
                <a16:creationId xmlns:a16="http://schemas.microsoft.com/office/drawing/2014/main" id="{82127979-BF76-6C54-805E-F154A89C35F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graphicFrame>
        <p:nvGraphicFramePr>
          <p:cNvPr id="30728" name="Object 7">
            <a:extLst>
              <a:ext uri="{FF2B5EF4-FFF2-40B4-BE49-F238E27FC236}">
                <a16:creationId xmlns:a16="http://schemas.microsoft.com/office/drawing/2014/main" id="{409F920A-042C-B40A-E84C-F5DBB0D1E90B}"/>
              </a:ext>
            </a:extLst>
          </p:cNvPr>
          <p:cNvGraphicFramePr>
            <a:graphicFrameLocks noChangeAspect="1"/>
          </p:cNvGraphicFramePr>
          <p:nvPr/>
        </p:nvGraphicFramePr>
        <p:xfrm>
          <a:off x="1204913" y="1633538"/>
          <a:ext cx="2833687" cy="1011237"/>
        </p:xfrm>
        <a:graphic>
          <a:graphicData uri="http://schemas.openxmlformats.org/presentationml/2006/ole">
            <mc:AlternateContent xmlns:mc="http://schemas.openxmlformats.org/markup-compatibility/2006">
              <mc:Choice xmlns:v="urn:schemas-microsoft-com:vml" Requires="v">
                <p:oleObj name="Equation" r:id="rId5" imgW="27800300" imgH="9944100" progId="Equation.3">
                  <p:embed/>
                </p:oleObj>
              </mc:Choice>
              <mc:Fallback>
                <p:oleObj name="Equation" r:id="rId5" imgW="27800300" imgH="9944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4913" y="1633538"/>
                        <a:ext cx="2833687"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4F46959E-97BF-8F8F-CFB5-B6EF8FF2C4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AF2AC254-123A-9143-92AD-25C4F562C21D}" type="slidenum">
              <a:rPr lang="en-US" altLang="zh-TW" sz="1200">
                <a:latin typeface="Tahoma" panose="020B0604030504040204" pitchFamily="34" charset="0"/>
              </a:rPr>
              <a:pPr/>
              <a:t>43</a:t>
            </a:fld>
            <a:endParaRPr lang="en-US" altLang="zh-TW" sz="1200">
              <a:latin typeface="Tahoma" panose="020B0604030504040204" pitchFamily="34" charset="0"/>
            </a:endParaRPr>
          </a:p>
        </p:txBody>
      </p:sp>
      <p:sp>
        <p:nvSpPr>
          <p:cNvPr id="31747" name="Rectangle 2">
            <a:extLst>
              <a:ext uri="{FF2B5EF4-FFF2-40B4-BE49-F238E27FC236}">
                <a16:creationId xmlns:a16="http://schemas.microsoft.com/office/drawing/2014/main" id="{15DB47BC-A2E6-0678-7744-2FC46AF884A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Standard Error of Estimate…</a:t>
            </a:r>
          </a:p>
        </p:txBody>
      </p:sp>
      <p:sp>
        <p:nvSpPr>
          <p:cNvPr id="31748" name="Rectangle 3">
            <a:extLst>
              <a:ext uri="{FF2B5EF4-FFF2-40B4-BE49-F238E27FC236}">
                <a16:creationId xmlns:a16="http://schemas.microsoft.com/office/drawing/2014/main" id="{64824F8F-B2BD-F439-3602-9F59917B2173}"/>
              </a:ext>
            </a:extLst>
          </p:cNvPr>
          <p:cNvSpPr>
            <a:spLocks noGrp="1" noChangeArrowheads="1"/>
          </p:cNvSpPr>
          <p:nvPr>
            <p:ph type="body" idx="1"/>
          </p:nvPr>
        </p:nvSpPr>
        <p:spPr>
          <a:xfrm>
            <a:off x="241300" y="5029200"/>
            <a:ext cx="8902700" cy="1371600"/>
          </a:xfrm>
        </p:spPr>
        <p:txBody>
          <a:bodyPr/>
          <a:lstStyle/>
          <a:p>
            <a:pPr marL="0" indent="0" eaLnBrk="1" hangingPunct="1">
              <a:buFontTx/>
              <a:buNone/>
            </a:pPr>
            <a:r>
              <a:rPr lang="en-US" altLang="zh-TW">
                <a:ea typeface="新細明體" panose="02020500000000000000" pitchFamily="18" charset="-120"/>
              </a:rPr>
              <a:t>If s</a:t>
            </a:r>
            <a:r>
              <a:rPr lang="el-GR" altLang="zh-TW" baseline="-25000"/>
              <a:t>ε</a:t>
            </a:r>
            <a:r>
              <a:rPr lang="en-US" altLang="zh-TW">
                <a:ea typeface="新細明體" panose="02020500000000000000" pitchFamily="18" charset="-120"/>
              </a:rPr>
              <a:t> is small, the fit is excellent and the linear model should be used for forecasting. If s</a:t>
            </a:r>
            <a:r>
              <a:rPr lang="el-GR" altLang="zh-TW" baseline="-25000"/>
              <a:t>ε</a:t>
            </a:r>
            <a:r>
              <a:rPr lang="en-US" altLang="zh-TW">
                <a:ea typeface="新細明體" panose="02020500000000000000" pitchFamily="18" charset="-120"/>
              </a:rPr>
              <a:t> is large, the model is poor…</a:t>
            </a:r>
          </a:p>
        </p:txBody>
      </p:sp>
      <p:pic>
        <p:nvPicPr>
          <p:cNvPr id="31749" name="Picture 4">
            <a:extLst>
              <a:ext uri="{FF2B5EF4-FFF2-40B4-BE49-F238E27FC236}">
                <a16:creationId xmlns:a16="http://schemas.microsoft.com/office/drawing/2014/main" id="{F7A678B6-1D8E-F31D-AD8B-FD682D7E6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450" y="838200"/>
            <a:ext cx="7785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a:extLst>
              <a:ext uri="{FF2B5EF4-FFF2-40B4-BE49-F238E27FC236}">
                <a16:creationId xmlns:a16="http://schemas.microsoft.com/office/drawing/2014/main" id="{EFDF4F79-191E-484E-B41E-E9BD6960C2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495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7">
            <a:extLst>
              <a:ext uri="{FF2B5EF4-FFF2-40B4-BE49-F238E27FC236}">
                <a16:creationId xmlns:a16="http://schemas.microsoft.com/office/drawing/2014/main" id="{CD03C637-422C-F763-BA8F-174555D91F1A}"/>
              </a:ext>
            </a:extLst>
          </p:cNvPr>
          <p:cNvSpPr>
            <a:spLocks noChangeArrowheads="1"/>
          </p:cNvSpPr>
          <p:nvPr/>
        </p:nvSpPr>
        <p:spPr bwMode="auto">
          <a:xfrm>
            <a:off x="152400" y="2438400"/>
            <a:ext cx="3810000" cy="3048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31752" name="Text Box 10">
            <a:extLst>
              <a:ext uri="{FF2B5EF4-FFF2-40B4-BE49-F238E27FC236}">
                <a16:creationId xmlns:a16="http://schemas.microsoft.com/office/drawing/2014/main" id="{661F776A-1C71-F4B4-F1BA-308F2124E427}"/>
              </a:ext>
            </a:extLst>
          </p:cNvPr>
          <p:cNvSpPr txBox="1">
            <a:spLocks noChangeArrowheads="1"/>
          </p:cNvSpPr>
          <p:nvPr/>
        </p:nvSpPr>
        <p:spPr bwMode="auto">
          <a:xfrm>
            <a:off x="2574925" y="6096000"/>
            <a:ext cx="3992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00FF"/>
                </a:solidFill>
                <a:latin typeface="Tahoma" panose="020B0604030504040204" pitchFamily="34" charset="0"/>
                <a:ea typeface="新細明體" panose="02020500000000000000" pitchFamily="18" charset="-120"/>
              </a:rPr>
              <a:t>But what is </a:t>
            </a:r>
            <a:r>
              <a:rPr lang="en-US" altLang="zh-TW" sz="1800" b="1" i="1">
                <a:solidFill>
                  <a:srgbClr val="0000FF"/>
                </a:solidFill>
                <a:latin typeface="Tahoma" panose="020B0604030504040204" pitchFamily="34" charset="0"/>
                <a:ea typeface="新細明體" panose="02020500000000000000" pitchFamily="18" charset="-120"/>
              </a:rPr>
              <a:t>small</a:t>
            </a:r>
            <a:r>
              <a:rPr lang="en-US" altLang="zh-TW" sz="1800">
                <a:solidFill>
                  <a:srgbClr val="0000FF"/>
                </a:solidFill>
                <a:latin typeface="Tahoma" panose="020B0604030504040204" pitchFamily="34" charset="0"/>
                <a:ea typeface="新細明體" panose="02020500000000000000" pitchFamily="18" charset="-120"/>
              </a:rPr>
              <a:t> and what is </a:t>
            </a:r>
            <a:r>
              <a:rPr lang="en-US" altLang="zh-TW" sz="1800" b="1" i="1">
                <a:solidFill>
                  <a:srgbClr val="0000FF"/>
                </a:solidFill>
                <a:latin typeface="Tahoma" panose="020B0604030504040204" pitchFamily="34" charset="0"/>
                <a:ea typeface="新細明體" panose="02020500000000000000" pitchFamily="18" charset="-120"/>
              </a:rPr>
              <a:t>large</a:t>
            </a:r>
            <a:r>
              <a:rPr lang="en-US" altLang="zh-TW" sz="1800">
                <a:solidFill>
                  <a:srgbClr val="0000FF"/>
                </a:solidFill>
                <a:latin typeface="Tahoma" panose="020B0604030504040204" pitchFamily="34" charset="0"/>
                <a:ea typeface="新細明體" panose="02020500000000000000" pitchFamily="18" charset="-120"/>
              </a:rPr>
              <a:t>?</a:t>
            </a:r>
          </a:p>
        </p:txBody>
      </p:sp>
      <p:sp>
        <p:nvSpPr>
          <p:cNvPr id="31753" name="TextBox 10">
            <a:extLst>
              <a:ext uri="{FF2B5EF4-FFF2-40B4-BE49-F238E27FC236}">
                <a16:creationId xmlns:a16="http://schemas.microsoft.com/office/drawing/2014/main" id="{AF7DD47E-30C2-8AC5-3D88-60F284E41E0A}"/>
              </a:ext>
            </a:extLst>
          </p:cNvPr>
          <p:cNvSpPr txBox="1">
            <a:spLocks noChangeArrowheads="1"/>
          </p:cNvSpPr>
          <p:nvPr/>
        </p:nvSpPr>
        <p:spPr bwMode="auto">
          <a:xfrm>
            <a:off x="6172200" y="838200"/>
            <a:ext cx="22860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E77802CE-BA89-BB93-B486-3415FE47FE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84BFA154-E043-0A49-9073-3A823FDE6D14}" type="slidenum">
              <a:rPr lang="en-US" altLang="zh-TW" sz="1200">
                <a:latin typeface="Tahoma" panose="020B0604030504040204" pitchFamily="34" charset="0"/>
              </a:rPr>
              <a:pPr/>
              <a:t>44</a:t>
            </a:fld>
            <a:endParaRPr lang="en-US" altLang="zh-TW" sz="1200">
              <a:latin typeface="Tahoma" panose="020B0604030504040204" pitchFamily="34" charset="0"/>
            </a:endParaRPr>
          </a:p>
        </p:txBody>
      </p:sp>
      <p:pic>
        <p:nvPicPr>
          <p:cNvPr id="32771" name="Picture 5">
            <a:extLst>
              <a:ext uri="{FF2B5EF4-FFF2-40B4-BE49-F238E27FC236}">
                <a16:creationId xmlns:a16="http://schemas.microsoft.com/office/drawing/2014/main" id="{1974EFBE-9DFA-7E34-2C7C-4DE9E3B03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0" y="1346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2">
            <a:extLst>
              <a:ext uri="{FF2B5EF4-FFF2-40B4-BE49-F238E27FC236}">
                <a16:creationId xmlns:a16="http://schemas.microsoft.com/office/drawing/2014/main" id="{A4CEAE85-69EA-30A1-49A0-7800A94473F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Standard Error of Estimate…</a:t>
            </a:r>
          </a:p>
        </p:txBody>
      </p:sp>
      <p:sp>
        <p:nvSpPr>
          <p:cNvPr id="32773" name="Rectangle 3">
            <a:extLst>
              <a:ext uri="{FF2B5EF4-FFF2-40B4-BE49-F238E27FC236}">
                <a16:creationId xmlns:a16="http://schemas.microsoft.com/office/drawing/2014/main" id="{3955D880-E35F-D35B-9C46-C47FD8A78785}"/>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Judge the value of     by comparing it to the sample mean of the dependent variable (   ).</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In this example, </a:t>
            </a:r>
          </a:p>
          <a:p>
            <a:pPr marL="0" indent="0" eaLnBrk="1" hangingPunct="1">
              <a:buFontTx/>
              <a:buNone/>
            </a:pPr>
            <a:r>
              <a:rPr lang="en-US" altLang="zh-TW">
                <a:ea typeface="新細明體" panose="02020500000000000000" pitchFamily="18" charset="-120"/>
              </a:rPr>
              <a:t>        s</a:t>
            </a:r>
            <a:r>
              <a:rPr lang="el-GR" altLang="zh-TW" baseline="-25000"/>
              <a:t>ε </a:t>
            </a:r>
            <a:r>
              <a:rPr lang="en-US" altLang="zh-TW">
                <a:ea typeface="新細明體" panose="02020500000000000000" pitchFamily="18" charset="-120"/>
              </a:rPr>
              <a:t>= .3265 and</a:t>
            </a:r>
          </a:p>
          <a:p>
            <a:pPr marL="0" indent="0" eaLnBrk="1" hangingPunct="1">
              <a:buFontTx/>
              <a:buNone/>
            </a:pPr>
            <a:r>
              <a:rPr lang="en-US" altLang="zh-TW">
                <a:ea typeface="新細明體" panose="02020500000000000000" pitchFamily="18" charset="-120"/>
              </a:rPr>
              <a:t>	= 14.841</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so (relatively speaking) it appears to be “small”, hence our linear regression model of car price as a function of odometer reading is “good”.</a:t>
            </a:r>
          </a:p>
        </p:txBody>
      </p:sp>
      <p:pic>
        <p:nvPicPr>
          <p:cNvPr id="32774" name="Picture 4">
            <a:extLst>
              <a:ext uri="{FF2B5EF4-FFF2-40B4-BE49-F238E27FC236}">
                <a16:creationId xmlns:a16="http://schemas.microsoft.com/office/drawing/2014/main" id="{FF98A453-807B-C8E9-12DB-371C00F1A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9779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7">
            <a:extLst>
              <a:ext uri="{FF2B5EF4-FFF2-40B4-BE49-F238E27FC236}">
                <a16:creationId xmlns:a16="http://schemas.microsoft.com/office/drawing/2014/main" id="{4062310E-2634-1903-0089-F0763B813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29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編號版面配置區 5">
            <a:extLst>
              <a:ext uri="{FF2B5EF4-FFF2-40B4-BE49-F238E27FC236}">
                <a16:creationId xmlns:a16="http://schemas.microsoft.com/office/drawing/2014/main" id="{ACB05414-AB8F-4442-0368-3371DB088B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6C88EFD6-9287-704F-8DC1-B889954EB22A}" type="slidenum">
              <a:rPr lang="zh-TW" altLang="en-US" sz="1200">
                <a:latin typeface="Tahoma" panose="020B0604030504040204" pitchFamily="34" charset="0"/>
              </a:rPr>
              <a:pPr/>
              <a:t>45</a:t>
            </a:fld>
            <a:endParaRPr lang="en-US" altLang="zh-TW" sz="1200">
              <a:latin typeface="Tahoma" panose="020B0604030504040204" pitchFamily="34" charset="0"/>
            </a:endParaRPr>
          </a:p>
        </p:txBody>
      </p:sp>
      <p:sp>
        <p:nvSpPr>
          <p:cNvPr id="33795" name="Rectangle 330">
            <a:extLst>
              <a:ext uri="{FF2B5EF4-FFF2-40B4-BE49-F238E27FC236}">
                <a16:creationId xmlns:a16="http://schemas.microsoft.com/office/drawing/2014/main" id="{5A93D063-F551-A143-4485-5A0239DBB54D}"/>
              </a:ext>
            </a:extLst>
          </p:cNvPr>
          <p:cNvSpPr>
            <a:spLocks noChangeArrowheads="1"/>
          </p:cNvSpPr>
          <p:nvPr/>
        </p:nvSpPr>
        <p:spPr bwMode="auto">
          <a:xfrm>
            <a:off x="931863" y="2971800"/>
            <a:ext cx="6705600" cy="2057400"/>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grpSp>
        <p:nvGrpSpPr>
          <p:cNvPr id="2" name="Group 323">
            <a:extLst>
              <a:ext uri="{FF2B5EF4-FFF2-40B4-BE49-F238E27FC236}">
                <a16:creationId xmlns:a16="http://schemas.microsoft.com/office/drawing/2014/main" id="{2B9391B1-88CB-730B-44C8-0CFFA2CB267C}"/>
              </a:ext>
            </a:extLst>
          </p:cNvPr>
          <p:cNvGrpSpPr>
            <a:grpSpLocks/>
          </p:cNvGrpSpPr>
          <p:nvPr/>
        </p:nvGrpSpPr>
        <p:grpSpPr bwMode="auto">
          <a:xfrm>
            <a:off x="2925763" y="3429000"/>
            <a:ext cx="1968500" cy="1570038"/>
            <a:chOff x="2898" y="624"/>
            <a:chExt cx="1240" cy="989"/>
          </a:xfrm>
        </p:grpSpPr>
        <p:grpSp>
          <p:nvGrpSpPr>
            <p:cNvPr id="33969" name="Group 116">
              <a:extLst>
                <a:ext uri="{FF2B5EF4-FFF2-40B4-BE49-F238E27FC236}">
                  <a16:creationId xmlns:a16="http://schemas.microsoft.com/office/drawing/2014/main" id="{4F19FB9C-04E4-444F-B4D6-74BA83D8BC7D}"/>
                </a:ext>
              </a:extLst>
            </p:cNvPr>
            <p:cNvGrpSpPr>
              <a:grpSpLocks/>
            </p:cNvGrpSpPr>
            <p:nvPr/>
          </p:nvGrpSpPr>
          <p:grpSpPr bwMode="auto">
            <a:xfrm rot="1305360">
              <a:off x="2928" y="624"/>
              <a:ext cx="1210" cy="989"/>
              <a:chOff x="1296" y="1872"/>
              <a:chExt cx="1210" cy="989"/>
            </a:xfrm>
          </p:grpSpPr>
          <p:sp>
            <p:nvSpPr>
              <p:cNvPr id="33971" name="Line 117">
                <a:extLst>
                  <a:ext uri="{FF2B5EF4-FFF2-40B4-BE49-F238E27FC236}">
                    <a16:creationId xmlns:a16="http://schemas.microsoft.com/office/drawing/2014/main" id="{96E58DFB-7CD8-86C7-716C-45C947B8C9FB}"/>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972" name="Group 118">
                <a:extLst>
                  <a:ext uri="{FF2B5EF4-FFF2-40B4-BE49-F238E27FC236}">
                    <a16:creationId xmlns:a16="http://schemas.microsoft.com/office/drawing/2014/main" id="{6DA9C462-C983-75D4-16EE-DAFE6C6AC0FE}"/>
                  </a:ext>
                </a:extLst>
              </p:cNvPr>
              <p:cNvGrpSpPr>
                <a:grpSpLocks/>
              </p:cNvGrpSpPr>
              <p:nvPr/>
            </p:nvGrpSpPr>
            <p:grpSpPr bwMode="auto">
              <a:xfrm>
                <a:off x="1296" y="1872"/>
                <a:ext cx="1210" cy="989"/>
                <a:chOff x="1296" y="1872"/>
                <a:chExt cx="1210" cy="989"/>
              </a:xfrm>
            </p:grpSpPr>
            <p:sp>
              <p:nvSpPr>
                <p:cNvPr id="33973" name="Text Box 119">
                  <a:extLst>
                    <a:ext uri="{FF2B5EF4-FFF2-40B4-BE49-F238E27FC236}">
                      <a16:creationId xmlns:a16="http://schemas.microsoft.com/office/drawing/2014/main" id="{0D042D83-7FA8-E470-21DB-770794E57152}"/>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grpSp>
              <p:nvGrpSpPr>
                <p:cNvPr id="33974" name="Group 120">
                  <a:extLst>
                    <a:ext uri="{FF2B5EF4-FFF2-40B4-BE49-F238E27FC236}">
                      <a16:creationId xmlns:a16="http://schemas.microsoft.com/office/drawing/2014/main" id="{C60B1B54-442D-CC62-8D9D-CE23C53B69CD}"/>
                    </a:ext>
                  </a:extLst>
                </p:cNvPr>
                <p:cNvGrpSpPr>
                  <a:grpSpLocks/>
                </p:cNvGrpSpPr>
                <p:nvPr/>
              </p:nvGrpSpPr>
              <p:grpSpPr bwMode="auto">
                <a:xfrm>
                  <a:off x="1296" y="1872"/>
                  <a:ext cx="1210" cy="989"/>
                  <a:chOff x="1296" y="1872"/>
                  <a:chExt cx="1210" cy="989"/>
                </a:xfrm>
              </p:grpSpPr>
              <p:sp>
                <p:nvSpPr>
                  <p:cNvPr id="33975" name="Text Box 121">
                    <a:extLst>
                      <a:ext uri="{FF2B5EF4-FFF2-40B4-BE49-F238E27FC236}">
                        <a16:creationId xmlns:a16="http://schemas.microsoft.com/office/drawing/2014/main" id="{1F443374-6F72-A058-8ABA-2703F78CB9F7}"/>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grpSp>
                <p:nvGrpSpPr>
                  <p:cNvPr id="33976" name="Group 122">
                    <a:extLst>
                      <a:ext uri="{FF2B5EF4-FFF2-40B4-BE49-F238E27FC236}">
                        <a16:creationId xmlns:a16="http://schemas.microsoft.com/office/drawing/2014/main" id="{091EDA34-EBC5-DEF4-3F00-8284EB996CF6}"/>
                      </a:ext>
                    </a:extLst>
                  </p:cNvPr>
                  <p:cNvGrpSpPr>
                    <a:grpSpLocks/>
                  </p:cNvGrpSpPr>
                  <p:nvPr/>
                </p:nvGrpSpPr>
                <p:grpSpPr bwMode="auto">
                  <a:xfrm>
                    <a:off x="1296" y="1872"/>
                    <a:ext cx="1210" cy="989"/>
                    <a:chOff x="1296" y="1872"/>
                    <a:chExt cx="1210" cy="989"/>
                  </a:xfrm>
                </p:grpSpPr>
                <p:sp>
                  <p:nvSpPr>
                    <p:cNvPr id="33977" name="Text Box 123">
                      <a:extLst>
                        <a:ext uri="{FF2B5EF4-FFF2-40B4-BE49-F238E27FC236}">
                          <a16:creationId xmlns:a16="http://schemas.microsoft.com/office/drawing/2014/main" id="{C84204FC-A602-202C-9C6A-BF11390F0645}"/>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sp>
                  <p:nvSpPr>
                    <p:cNvPr id="33978" name="Text Box 124">
                      <a:extLst>
                        <a:ext uri="{FF2B5EF4-FFF2-40B4-BE49-F238E27FC236}">
                          <a16:creationId xmlns:a16="http://schemas.microsoft.com/office/drawing/2014/main" id="{5C5EEE50-1CF8-2779-ABC5-3E9261F329AD}"/>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sp>
                  <p:nvSpPr>
                    <p:cNvPr id="33979" name="Text Box 125">
                      <a:extLst>
                        <a:ext uri="{FF2B5EF4-FFF2-40B4-BE49-F238E27FC236}">
                          <a16:creationId xmlns:a16="http://schemas.microsoft.com/office/drawing/2014/main" id="{B1E350E2-0A25-8A50-8878-3A464FD44994}"/>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sp>
                  <p:nvSpPr>
                    <p:cNvPr id="33980" name="Text Box 126">
                      <a:extLst>
                        <a:ext uri="{FF2B5EF4-FFF2-40B4-BE49-F238E27FC236}">
                          <a16:creationId xmlns:a16="http://schemas.microsoft.com/office/drawing/2014/main" id="{BE03ED2D-6154-D394-5D63-325FDB702B20}"/>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sp>
                  <p:nvSpPr>
                    <p:cNvPr id="33981" name="Text Box 127">
                      <a:extLst>
                        <a:ext uri="{FF2B5EF4-FFF2-40B4-BE49-F238E27FC236}">
                          <a16:creationId xmlns:a16="http://schemas.microsoft.com/office/drawing/2014/main" id="{D5F2601A-B527-8F81-F757-728AF02DB21B}"/>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sp>
                  <p:nvSpPr>
                    <p:cNvPr id="33982" name="Text Box 128">
                      <a:extLst>
                        <a:ext uri="{FF2B5EF4-FFF2-40B4-BE49-F238E27FC236}">
                          <a16:creationId xmlns:a16="http://schemas.microsoft.com/office/drawing/2014/main" id="{51A05325-3109-ED6E-DBF1-DAC0BCD23B5A}"/>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sp>
                  <p:nvSpPr>
                    <p:cNvPr id="33983" name="Text Box 129">
                      <a:extLst>
                        <a:ext uri="{FF2B5EF4-FFF2-40B4-BE49-F238E27FC236}">
                          <a16:creationId xmlns:a16="http://schemas.microsoft.com/office/drawing/2014/main" id="{C5F00A60-FEEE-2612-0525-D2106C365B7E}"/>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sp>
                  <p:nvSpPr>
                    <p:cNvPr id="33984" name="Text Box 130">
                      <a:extLst>
                        <a:ext uri="{FF2B5EF4-FFF2-40B4-BE49-F238E27FC236}">
                          <a16:creationId xmlns:a16="http://schemas.microsoft.com/office/drawing/2014/main" id="{6F377E0F-3B15-53A1-4494-D1D46AF04971}"/>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sp>
                  <p:nvSpPr>
                    <p:cNvPr id="33985" name="Text Box 131">
                      <a:extLst>
                        <a:ext uri="{FF2B5EF4-FFF2-40B4-BE49-F238E27FC236}">
                          <a16:creationId xmlns:a16="http://schemas.microsoft.com/office/drawing/2014/main" id="{D8F5A1A5-25C9-9827-AD78-68B384731E9B}"/>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b="1">
                          <a:solidFill>
                            <a:schemeClr val="accent2"/>
                          </a:solidFill>
                          <a:latin typeface="Wingdings" pitchFamily="2" charset="2"/>
                          <a:ea typeface="新細明體" panose="02020500000000000000" pitchFamily="18" charset="-120"/>
                        </a:rPr>
                        <a:t>q</a:t>
                      </a:r>
                    </a:p>
                  </p:txBody>
                </p:sp>
              </p:grpSp>
            </p:grpSp>
          </p:grpSp>
        </p:grpSp>
        <p:sp>
          <p:nvSpPr>
            <p:cNvPr id="33970" name="Freeform 317">
              <a:extLst>
                <a:ext uri="{FF2B5EF4-FFF2-40B4-BE49-F238E27FC236}">
                  <a16:creationId xmlns:a16="http://schemas.microsoft.com/office/drawing/2014/main" id="{F9562EF0-F7F4-B4F2-AD2C-083A9A89276A}"/>
                </a:ext>
              </a:extLst>
            </p:cNvPr>
            <p:cNvSpPr>
              <a:spLocks/>
            </p:cNvSpPr>
            <p:nvPr/>
          </p:nvSpPr>
          <p:spPr bwMode="auto">
            <a:xfrm>
              <a:off x="2898" y="1105"/>
              <a:ext cx="864" cy="102"/>
            </a:xfrm>
            <a:custGeom>
              <a:avLst/>
              <a:gdLst>
                <a:gd name="T0" fmla="*/ 0 w 864"/>
                <a:gd name="T1" fmla="*/ 0 h 480"/>
                <a:gd name="T2" fmla="*/ 864 w 864"/>
                <a:gd name="T3" fmla="*/ 0 h 480"/>
                <a:gd name="T4" fmla="*/ 864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480"/>
                  </a:moveTo>
                  <a:lnTo>
                    <a:pt x="864" y="480"/>
                  </a:lnTo>
                  <a:lnTo>
                    <a:pt x="864"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grpSp>
      <p:grpSp>
        <p:nvGrpSpPr>
          <p:cNvPr id="7" name="Group 326">
            <a:extLst>
              <a:ext uri="{FF2B5EF4-FFF2-40B4-BE49-F238E27FC236}">
                <a16:creationId xmlns:a16="http://schemas.microsoft.com/office/drawing/2014/main" id="{BC7B532C-C3B6-F24E-9D6D-80B8FCABD68C}"/>
              </a:ext>
            </a:extLst>
          </p:cNvPr>
          <p:cNvGrpSpPr>
            <a:grpSpLocks/>
          </p:cNvGrpSpPr>
          <p:nvPr/>
        </p:nvGrpSpPr>
        <p:grpSpPr bwMode="auto">
          <a:xfrm>
            <a:off x="1982788" y="3078163"/>
            <a:ext cx="1920875" cy="1570037"/>
            <a:chOff x="672" y="2976"/>
            <a:chExt cx="1210" cy="989"/>
          </a:xfrm>
        </p:grpSpPr>
        <p:grpSp>
          <p:nvGrpSpPr>
            <p:cNvPr id="33952" name="Group 52">
              <a:extLst>
                <a:ext uri="{FF2B5EF4-FFF2-40B4-BE49-F238E27FC236}">
                  <a16:creationId xmlns:a16="http://schemas.microsoft.com/office/drawing/2014/main" id="{21255099-C6ED-DD74-86F0-8205CE67CE5B}"/>
                </a:ext>
              </a:extLst>
            </p:cNvPr>
            <p:cNvGrpSpPr>
              <a:grpSpLocks/>
            </p:cNvGrpSpPr>
            <p:nvPr/>
          </p:nvGrpSpPr>
          <p:grpSpPr bwMode="auto">
            <a:xfrm rot="266543">
              <a:off x="672" y="2976"/>
              <a:ext cx="1210" cy="989"/>
              <a:chOff x="1296" y="1872"/>
              <a:chExt cx="1210" cy="989"/>
            </a:xfrm>
          </p:grpSpPr>
          <p:sp>
            <p:nvSpPr>
              <p:cNvPr id="33954" name="Line 53">
                <a:extLst>
                  <a:ext uri="{FF2B5EF4-FFF2-40B4-BE49-F238E27FC236}">
                    <a16:creationId xmlns:a16="http://schemas.microsoft.com/office/drawing/2014/main" id="{12688BF5-DF6D-07F2-0A3B-0599BF5DDE61}"/>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955" name="Group 54">
                <a:extLst>
                  <a:ext uri="{FF2B5EF4-FFF2-40B4-BE49-F238E27FC236}">
                    <a16:creationId xmlns:a16="http://schemas.microsoft.com/office/drawing/2014/main" id="{9D5383ED-9391-A979-7BF3-9BC60A7AC055}"/>
                  </a:ext>
                </a:extLst>
              </p:cNvPr>
              <p:cNvGrpSpPr>
                <a:grpSpLocks/>
              </p:cNvGrpSpPr>
              <p:nvPr/>
            </p:nvGrpSpPr>
            <p:grpSpPr bwMode="auto">
              <a:xfrm>
                <a:off x="1296" y="1872"/>
                <a:ext cx="1210" cy="989"/>
                <a:chOff x="1296" y="1872"/>
                <a:chExt cx="1210" cy="989"/>
              </a:xfrm>
            </p:grpSpPr>
            <p:sp>
              <p:nvSpPr>
                <p:cNvPr id="33956" name="Text Box 55">
                  <a:extLst>
                    <a:ext uri="{FF2B5EF4-FFF2-40B4-BE49-F238E27FC236}">
                      <a16:creationId xmlns:a16="http://schemas.microsoft.com/office/drawing/2014/main" id="{B55BD9D7-E44C-955B-9F21-DFCA993EC093}"/>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957" name="Group 56">
                  <a:extLst>
                    <a:ext uri="{FF2B5EF4-FFF2-40B4-BE49-F238E27FC236}">
                      <a16:creationId xmlns:a16="http://schemas.microsoft.com/office/drawing/2014/main" id="{8C5A463E-4860-84C0-5933-BBBE49034547}"/>
                    </a:ext>
                  </a:extLst>
                </p:cNvPr>
                <p:cNvGrpSpPr>
                  <a:grpSpLocks/>
                </p:cNvGrpSpPr>
                <p:nvPr/>
              </p:nvGrpSpPr>
              <p:grpSpPr bwMode="auto">
                <a:xfrm>
                  <a:off x="1296" y="1872"/>
                  <a:ext cx="1210" cy="989"/>
                  <a:chOff x="1296" y="1872"/>
                  <a:chExt cx="1210" cy="989"/>
                </a:xfrm>
              </p:grpSpPr>
              <p:sp>
                <p:nvSpPr>
                  <p:cNvPr id="33958" name="Text Box 57">
                    <a:extLst>
                      <a:ext uri="{FF2B5EF4-FFF2-40B4-BE49-F238E27FC236}">
                        <a16:creationId xmlns:a16="http://schemas.microsoft.com/office/drawing/2014/main" id="{6E8E11E2-81C7-CEA4-E6E0-9EC4D1024121}"/>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959" name="Group 58">
                    <a:extLst>
                      <a:ext uri="{FF2B5EF4-FFF2-40B4-BE49-F238E27FC236}">
                        <a16:creationId xmlns:a16="http://schemas.microsoft.com/office/drawing/2014/main" id="{82A7F146-669F-2596-24D9-BD507169B4BA}"/>
                      </a:ext>
                    </a:extLst>
                  </p:cNvPr>
                  <p:cNvGrpSpPr>
                    <a:grpSpLocks/>
                  </p:cNvGrpSpPr>
                  <p:nvPr/>
                </p:nvGrpSpPr>
                <p:grpSpPr bwMode="auto">
                  <a:xfrm>
                    <a:off x="1296" y="1872"/>
                    <a:ext cx="1210" cy="989"/>
                    <a:chOff x="1296" y="1872"/>
                    <a:chExt cx="1210" cy="989"/>
                  </a:xfrm>
                </p:grpSpPr>
                <p:sp>
                  <p:nvSpPr>
                    <p:cNvPr id="33960" name="Text Box 59">
                      <a:extLst>
                        <a:ext uri="{FF2B5EF4-FFF2-40B4-BE49-F238E27FC236}">
                          <a16:creationId xmlns:a16="http://schemas.microsoft.com/office/drawing/2014/main" id="{F6B670DD-53B3-A7BE-2BD1-80C0D210FDDE}"/>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61" name="Text Box 60">
                      <a:extLst>
                        <a:ext uri="{FF2B5EF4-FFF2-40B4-BE49-F238E27FC236}">
                          <a16:creationId xmlns:a16="http://schemas.microsoft.com/office/drawing/2014/main" id="{3C893F1D-772C-81BA-EC49-83BB8E78F48B}"/>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62" name="Text Box 61">
                      <a:extLst>
                        <a:ext uri="{FF2B5EF4-FFF2-40B4-BE49-F238E27FC236}">
                          <a16:creationId xmlns:a16="http://schemas.microsoft.com/office/drawing/2014/main" id="{6391DAF9-28E1-1433-ACBA-8F6C2B5CA28F}"/>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63" name="Text Box 62">
                      <a:extLst>
                        <a:ext uri="{FF2B5EF4-FFF2-40B4-BE49-F238E27FC236}">
                          <a16:creationId xmlns:a16="http://schemas.microsoft.com/office/drawing/2014/main" id="{C0EF7DE6-2FD9-3101-E4DF-57FF44A90C9B}"/>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64" name="Text Box 63">
                      <a:extLst>
                        <a:ext uri="{FF2B5EF4-FFF2-40B4-BE49-F238E27FC236}">
                          <a16:creationId xmlns:a16="http://schemas.microsoft.com/office/drawing/2014/main" id="{F3DC55FB-5207-A127-FAC8-F4660A7C07BF}"/>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65" name="Text Box 64">
                      <a:extLst>
                        <a:ext uri="{FF2B5EF4-FFF2-40B4-BE49-F238E27FC236}">
                          <a16:creationId xmlns:a16="http://schemas.microsoft.com/office/drawing/2014/main" id="{5933534C-0AF8-B8C0-7E1D-615CE15917A1}"/>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66" name="Text Box 65">
                      <a:extLst>
                        <a:ext uri="{FF2B5EF4-FFF2-40B4-BE49-F238E27FC236}">
                          <a16:creationId xmlns:a16="http://schemas.microsoft.com/office/drawing/2014/main" id="{3A676D0F-0E7E-CCAE-174F-2FDB892EBE64}"/>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67" name="Text Box 66">
                      <a:extLst>
                        <a:ext uri="{FF2B5EF4-FFF2-40B4-BE49-F238E27FC236}">
                          <a16:creationId xmlns:a16="http://schemas.microsoft.com/office/drawing/2014/main" id="{1372DA17-E189-80FF-7CB4-589552D2640D}"/>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68" name="Text Box 67">
                      <a:extLst>
                        <a:ext uri="{FF2B5EF4-FFF2-40B4-BE49-F238E27FC236}">
                          <a16:creationId xmlns:a16="http://schemas.microsoft.com/office/drawing/2014/main" id="{373EAC75-A58C-5B39-D3BA-E738A2015AC1}"/>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grpSp>
          </p:grpSp>
        </p:grpSp>
        <p:sp>
          <p:nvSpPr>
            <p:cNvPr id="33953" name="Freeform 325">
              <a:extLst>
                <a:ext uri="{FF2B5EF4-FFF2-40B4-BE49-F238E27FC236}">
                  <a16:creationId xmlns:a16="http://schemas.microsoft.com/office/drawing/2014/main" id="{51BC9842-9304-FF8F-F3D2-B180DEC7AB3A}"/>
                </a:ext>
              </a:extLst>
            </p:cNvPr>
            <p:cNvSpPr>
              <a:spLocks/>
            </p:cNvSpPr>
            <p:nvPr/>
          </p:nvSpPr>
          <p:spPr bwMode="auto">
            <a:xfrm>
              <a:off x="715" y="3370"/>
              <a:ext cx="864" cy="388"/>
            </a:xfrm>
            <a:custGeom>
              <a:avLst/>
              <a:gdLst>
                <a:gd name="T0" fmla="*/ 0 w 864"/>
                <a:gd name="T1" fmla="*/ 108 h 480"/>
                <a:gd name="T2" fmla="*/ 864 w 864"/>
                <a:gd name="T3" fmla="*/ 108 h 480"/>
                <a:gd name="T4" fmla="*/ 864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480"/>
                  </a:moveTo>
                  <a:lnTo>
                    <a:pt x="864" y="480"/>
                  </a:lnTo>
                  <a:lnTo>
                    <a:pt x="864"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grpSp>
      <p:sp>
        <p:nvSpPr>
          <p:cNvPr id="33798" name="Rectangle 2">
            <a:extLst>
              <a:ext uri="{FF2B5EF4-FFF2-40B4-BE49-F238E27FC236}">
                <a16:creationId xmlns:a16="http://schemas.microsoft.com/office/drawing/2014/main" id="{922565B0-27F4-F1B6-F06B-F964577A8FEC}"/>
              </a:ext>
            </a:extLst>
          </p:cNvPr>
          <p:cNvSpPr>
            <a:spLocks noGrp="1" noChangeArrowheads="1"/>
          </p:cNvSpPr>
          <p:nvPr>
            <p:ph type="title"/>
          </p:nvPr>
        </p:nvSpPr>
        <p:spPr/>
        <p:txBody>
          <a:bodyPr/>
          <a:lstStyle/>
          <a:p>
            <a:r>
              <a:rPr lang="zh-TW" altLang="en-US">
                <a:ea typeface="新細明體" panose="02020500000000000000" pitchFamily="18" charset="-120"/>
              </a:rPr>
              <a:t>  </a:t>
            </a:r>
            <a:r>
              <a:rPr lang="en-US" altLang="zh-TW">
                <a:ea typeface="新細明體" panose="02020500000000000000" pitchFamily="18" charset="-120"/>
              </a:rPr>
              <a:t>Testing the slope</a:t>
            </a:r>
          </a:p>
        </p:txBody>
      </p:sp>
      <p:sp>
        <p:nvSpPr>
          <p:cNvPr id="33799" name="Rectangle 3">
            <a:extLst>
              <a:ext uri="{FF2B5EF4-FFF2-40B4-BE49-F238E27FC236}">
                <a16:creationId xmlns:a16="http://schemas.microsoft.com/office/drawing/2014/main" id="{F9D08C7F-A0F0-1B9A-6D60-A5473FB2CF86}"/>
              </a:ext>
            </a:extLst>
          </p:cNvPr>
          <p:cNvSpPr>
            <a:spLocks noGrp="1" noChangeArrowheads="1"/>
          </p:cNvSpPr>
          <p:nvPr>
            <p:ph type="body" idx="1"/>
          </p:nvPr>
        </p:nvSpPr>
        <p:spPr>
          <a:xfrm>
            <a:off x="685800" y="1600200"/>
            <a:ext cx="7772400" cy="914400"/>
          </a:xfrm>
        </p:spPr>
        <p:txBody>
          <a:bodyPr/>
          <a:lstStyle/>
          <a:p>
            <a:pPr lvl="1"/>
            <a:r>
              <a:rPr lang="en-US" altLang="zh-TW">
                <a:ea typeface="新細明體" panose="02020500000000000000" pitchFamily="18" charset="-120"/>
              </a:rPr>
              <a:t>When no linear relationship exists between two variables, the regression line should be horizontal.</a:t>
            </a:r>
          </a:p>
        </p:txBody>
      </p:sp>
      <p:sp>
        <p:nvSpPr>
          <p:cNvPr id="33800" name="Text Box 28">
            <a:extLst>
              <a:ext uri="{FF2B5EF4-FFF2-40B4-BE49-F238E27FC236}">
                <a16:creationId xmlns:a16="http://schemas.microsoft.com/office/drawing/2014/main" id="{B85F7B8C-B5E0-0742-F137-111361034DE5}"/>
              </a:ext>
            </a:extLst>
          </p:cNvPr>
          <p:cNvSpPr txBox="1">
            <a:spLocks noChangeArrowheads="1"/>
          </p:cNvSpPr>
          <p:nvPr/>
        </p:nvSpPr>
        <p:spPr bwMode="auto">
          <a:xfrm>
            <a:off x="2532063" y="4038600"/>
            <a:ext cx="32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01" name="Text Box 37">
            <a:extLst>
              <a:ext uri="{FF2B5EF4-FFF2-40B4-BE49-F238E27FC236}">
                <a16:creationId xmlns:a16="http://schemas.microsoft.com/office/drawing/2014/main" id="{077716D1-69A4-C64C-2370-8E879A2F5F88}"/>
              </a:ext>
            </a:extLst>
          </p:cNvPr>
          <p:cNvSpPr txBox="1">
            <a:spLocks noChangeArrowheads="1"/>
          </p:cNvSpPr>
          <p:nvPr/>
        </p:nvSpPr>
        <p:spPr bwMode="auto">
          <a:xfrm>
            <a:off x="1846263" y="3657600"/>
            <a:ext cx="3206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02" name="Group 44">
            <a:extLst>
              <a:ext uri="{FF2B5EF4-FFF2-40B4-BE49-F238E27FC236}">
                <a16:creationId xmlns:a16="http://schemas.microsoft.com/office/drawing/2014/main" id="{1343559F-1E97-4DE0-8A60-5712C2E90428}"/>
              </a:ext>
            </a:extLst>
          </p:cNvPr>
          <p:cNvGrpSpPr>
            <a:grpSpLocks/>
          </p:cNvGrpSpPr>
          <p:nvPr/>
        </p:nvGrpSpPr>
        <p:grpSpPr bwMode="auto">
          <a:xfrm>
            <a:off x="4741863" y="3276600"/>
            <a:ext cx="2819400" cy="1676400"/>
            <a:chOff x="1008" y="2304"/>
            <a:chExt cx="1776" cy="1056"/>
          </a:xfrm>
        </p:grpSpPr>
        <p:sp>
          <p:nvSpPr>
            <p:cNvPr id="33950" name="Line 45">
              <a:extLst>
                <a:ext uri="{FF2B5EF4-FFF2-40B4-BE49-F238E27FC236}">
                  <a16:creationId xmlns:a16="http://schemas.microsoft.com/office/drawing/2014/main" id="{2DA7CA9F-B566-9D4E-5BFE-B93398A995F0}"/>
                </a:ext>
              </a:extLst>
            </p:cNvPr>
            <p:cNvSpPr>
              <a:spLocks noChangeShapeType="1"/>
            </p:cNvSpPr>
            <p:nvPr/>
          </p:nvSpPr>
          <p:spPr bwMode="auto">
            <a:xfrm>
              <a:off x="1008" y="2304"/>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33951" name="Line 46">
              <a:extLst>
                <a:ext uri="{FF2B5EF4-FFF2-40B4-BE49-F238E27FC236}">
                  <a16:creationId xmlns:a16="http://schemas.microsoft.com/office/drawing/2014/main" id="{0B25D290-B0C8-66EC-F7F2-6BD2C51F0736}"/>
                </a:ext>
              </a:extLst>
            </p:cNvPr>
            <p:cNvSpPr>
              <a:spLocks noChangeShapeType="1"/>
            </p:cNvSpPr>
            <p:nvPr/>
          </p:nvSpPr>
          <p:spPr bwMode="auto">
            <a:xfrm>
              <a:off x="1008" y="3360"/>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grpSp>
        <p:nvGrpSpPr>
          <p:cNvPr id="13" name="Group 244">
            <a:extLst>
              <a:ext uri="{FF2B5EF4-FFF2-40B4-BE49-F238E27FC236}">
                <a16:creationId xmlns:a16="http://schemas.microsoft.com/office/drawing/2014/main" id="{2DCD5D2B-8C92-6439-D74A-6B479879CBB3}"/>
              </a:ext>
            </a:extLst>
          </p:cNvPr>
          <p:cNvGrpSpPr>
            <a:grpSpLocks/>
          </p:cNvGrpSpPr>
          <p:nvPr/>
        </p:nvGrpSpPr>
        <p:grpSpPr bwMode="auto">
          <a:xfrm rot="1648336">
            <a:off x="2913063" y="3505200"/>
            <a:ext cx="1920875" cy="1570038"/>
            <a:chOff x="1296" y="1872"/>
            <a:chExt cx="1210" cy="989"/>
          </a:xfrm>
        </p:grpSpPr>
        <p:sp>
          <p:nvSpPr>
            <p:cNvPr id="33935" name="Line 245">
              <a:extLst>
                <a:ext uri="{FF2B5EF4-FFF2-40B4-BE49-F238E27FC236}">
                  <a16:creationId xmlns:a16="http://schemas.microsoft.com/office/drawing/2014/main" id="{BF379B6A-E36D-9D83-154E-D65565672B6D}"/>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936" name="Group 246">
              <a:extLst>
                <a:ext uri="{FF2B5EF4-FFF2-40B4-BE49-F238E27FC236}">
                  <a16:creationId xmlns:a16="http://schemas.microsoft.com/office/drawing/2014/main" id="{598F05D3-B252-80BE-136D-C0CE03E74CAD}"/>
                </a:ext>
              </a:extLst>
            </p:cNvPr>
            <p:cNvGrpSpPr>
              <a:grpSpLocks/>
            </p:cNvGrpSpPr>
            <p:nvPr/>
          </p:nvGrpSpPr>
          <p:grpSpPr bwMode="auto">
            <a:xfrm>
              <a:off x="1296" y="1872"/>
              <a:ext cx="1210" cy="989"/>
              <a:chOff x="1296" y="1872"/>
              <a:chExt cx="1210" cy="989"/>
            </a:xfrm>
          </p:grpSpPr>
          <p:sp>
            <p:nvSpPr>
              <p:cNvPr id="33937" name="Text Box 247">
                <a:extLst>
                  <a:ext uri="{FF2B5EF4-FFF2-40B4-BE49-F238E27FC236}">
                    <a16:creationId xmlns:a16="http://schemas.microsoft.com/office/drawing/2014/main" id="{468CBCA0-7906-93F5-282C-DD76EC5F27D7}"/>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938" name="Group 248">
                <a:extLst>
                  <a:ext uri="{FF2B5EF4-FFF2-40B4-BE49-F238E27FC236}">
                    <a16:creationId xmlns:a16="http://schemas.microsoft.com/office/drawing/2014/main" id="{84BD08E5-CAD4-1F9A-A828-5B73E8FBD01E}"/>
                  </a:ext>
                </a:extLst>
              </p:cNvPr>
              <p:cNvGrpSpPr>
                <a:grpSpLocks/>
              </p:cNvGrpSpPr>
              <p:nvPr/>
            </p:nvGrpSpPr>
            <p:grpSpPr bwMode="auto">
              <a:xfrm>
                <a:off x="1296" y="1872"/>
                <a:ext cx="1210" cy="989"/>
                <a:chOff x="1296" y="1872"/>
                <a:chExt cx="1210" cy="989"/>
              </a:xfrm>
            </p:grpSpPr>
            <p:sp>
              <p:nvSpPr>
                <p:cNvPr id="33939" name="Text Box 249">
                  <a:extLst>
                    <a:ext uri="{FF2B5EF4-FFF2-40B4-BE49-F238E27FC236}">
                      <a16:creationId xmlns:a16="http://schemas.microsoft.com/office/drawing/2014/main" id="{08B38262-CA43-8269-825F-B2F084196526}"/>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940" name="Group 250">
                  <a:extLst>
                    <a:ext uri="{FF2B5EF4-FFF2-40B4-BE49-F238E27FC236}">
                      <a16:creationId xmlns:a16="http://schemas.microsoft.com/office/drawing/2014/main" id="{40E41E28-3BB0-5FD4-9822-6D9BFD30E325}"/>
                    </a:ext>
                  </a:extLst>
                </p:cNvPr>
                <p:cNvGrpSpPr>
                  <a:grpSpLocks/>
                </p:cNvGrpSpPr>
                <p:nvPr/>
              </p:nvGrpSpPr>
              <p:grpSpPr bwMode="auto">
                <a:xfrm>
                  <a:off x="1296" y="1872"/>
                  <a:ext cx="1210" cy="989"/>
                  <a:chOff x="1296" y="1872"/>
                  <a:chExt cx="1210" cy="989"/>
                </a:xfrm>
              </p:grpSpPr>
              <p:sp>
                <p:nvSpPr>
                  <p:cNvPr id="33941" name="Text Box 251">
                    <a:extLst>
                      <a:ext uri="{FF2B5EF4-FFF2-40B4-BE49-F238E27FC236}">
                        <a16:creationId xmlns:a16="http://schemas.microsoft.com/office/drawing/2014/main" id="{FEE22882-A1D8-042C-091C-5A2BF62A3168}"/>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42" name="Text Box 252">
                    <a:extLst>
                      <a:ext uri="{FF2B5EF4-FFF2-40B4-BE49-F238E27FC236}">
                        <a16:creationId xmlns:a16="http://schemas.microsoft.com/office/drawing/2014/main" id="{DFD9E37A-13E4-DF64-69DF-57F8622853DA}"/>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43" name="Text Box 253">
                    <a:extLst>
                      <a:ext uri="{FF2B5EF4-FFF2-40B4-BE49-F238E27FC236}">
                        <a16:creationId xmlns:a16="http://schemas.microsoft.com/office/drawing/2014/main" id="{0284376B-F754-EA52-B850-B04F0E8810D1}"/>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44" name="Text Box 254">
                    <a:extLst>
                      <a:ext uri="{FF2B5EF4-FFF2-40B4-BE49-F238E27FC236}">
                        <a16:creationId xmlns:a16="http://schemas.microsoft.com/office/drawing/2014/main" id="{A3B1D9FF-D748-9C51-3F4C-F07ED0CE2296}"/>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45" name="Text Box 255">
                    <a:extLst>
                      <a:ext uri="{FF2B5EF4-FFF2-40B4-BE49-F238E27FC236}">
                        <a16:creationId xmlns:a16="http://schemas.microsoft.com/office/drawing/2014/main" id="{F717A49E-A63C-8A21-E140-D5D90DA9EF31}"/>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46" name="Text Box 256">
                    <a:extLst>
                      <a:ext uri="{FF2B5EF4-FFF2-40B4-BE49-F238E27FC236}">
                        <a16:creationId xmlns:a16="http://schemas.microsoft.com/office/drawing/2014/main" id="{2CC6C09D-3A72-D571-97D2-6DCB1D8951E3}"/>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47" name="Text Box 257">
                    <a:extLst>
                      <a:ext uri="{FF2B5EF4-FFF2-40B4-BE49-F238E27FC236}">
                        <a16:creationId xmlns:a16="http://schemas.microsoft.com/office/drawing/2014/main" id="{C4D8EE95-1D85-ABDB-B29A-61386EB914BD}"/>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48" name="Text Box 258">
                    <a:extLst>
                      <a:ext uri="{FF2B5EF4-FFF2-40B4-BE49-F238E27FC236}">
                        <a16:creationId xmlns:a16="http://schemas.microsoft.com/office/drawing/2014/main" id="{A9AF3360-E9AF-22DD-3A27-EF2D3E20C8D1}"/>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49" name="Text Box 259">
                    <a:extLst>
                      <a:ext uri="{FF2B5EF4-FFF2-40B4-BE49-F238E27FC236}">
                        <a16:creationId xmlns:a16="http://schemas.microsoft.com/office/drawing/2014/main" id="{16E7ABC3-ADDC-E232-5DE0-CCA504D2CC13}"/>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grpSp>
        </p:grpSp>
      </p:grpSp>
      <p:grpSp>
        <p:nvGrpSpPr>
          <p:cNvPr id="17" name="Group 260">
            <a:extLst>
              <a:ext uri="{FF2B5EF4-FFF2-40B4-BE49-F238E27FC236}">
                <a16:creationId xmlns:a16="http://schemas.microsoft.com/office/drawing/2014/main" id="{B90F9DF1-8DEC-2E4C-4485-36A696A304C2}"/>
              </a:ext>
            </a:extLst>
          </p:cNvPr>
          <p:cNvGrpSpPr>
            <a:grpSpLocks/>
          </p:cNvGrpSpPr>
          <p:nvPr/>
        </p:nvGrpSpPr>
        <p:grpSpPr bwMode="auto">
          <a:xfrm rot="1648336">
            <a:off x="4497388" y="3505200"/>
            <a:ext cx="1920875" cy="1570038"/>
            <a:chOff x="1296" y="1872"/>
            <a:chExt cx="1210" cy="989"/>
          </a:xfrm>
        </p:grpSpPr>
        <p:sp>
          <p:nvSpPr>
            <p:cNvPr id="33920" name="Line 261">
              <a:extLst>
                <a:ext uri="{FF2B5EF4-FFF2-40B4-BE49-F238E27FC236}">
                  <a16:creationId xmlns:a16="http://schemas.microsoft.com/office/drawing/2014/main" id="{18F5DBBC-4FDE-030B-C530-572F0AF3526D}"/>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921" name="Group 262">
              <a:extLst>
                <a:ext uri="{FF2B5EF4-FFF2-40B4-BE49-F238E27FC236}">
                  <a16:creationId xmlns:a16="http://schemas.microsoft.com/office/drawing/2014/main" id="{F7CA3EF4-8169-BB4B-34AF-D642B643F05F}"/>
                </a:ext>
              </a:extLst>
            </p:cNvPr>
            <p:cNvGrpSpPr>
              <a:grpSpLocks/>
            </p:cNvGrpSpPr>
            <p:nvPr/>
          </p:nvGrpSpPr>
          <p:grpSpPr bwMode="auto">
            <a:xfrm>
              <a:off x="1296" y="1872"/>
              <a:ext cx="1210" cy="989"/>
              <a:chOff x="1296" y="1872"/>
              <a:chExt cx="1210" cy="989"/>
            </a:xfrm>
          </p:grpSpPr>
          <p:sp>
            <p:nvSpPr>
              <p:cNvPr id="33922" name="Text Box 263">
                <a:extLst>
                  <a:ext uri="{FF2B5EF4-FFF2-40B4-BE49-F238E27FC236}">
                    <a16:creationId xmlns:a16="http://schemas.microsoft.com/office/drawing/2014/main" id="{4C2DD060-78E8-4711-7E02-5450D72B2436}"/>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923" name="Group 264">
                <a:extLst>
                  <a:ext uri="{FF2B5EF4-FFF2-40B4-BE49-F238E27FC236}">
                    <a16:creationId xmlns:a16="http://schemas.microsoft.com/office/drawing/2014/main" id="{78C6F09C-B202-5129-4193-05C111010565}"/>
                  </a:ext>
                </a:extLst>
              </p:cNvPr>
              <p:cNvGrpSpPr>
                <a:grpSpLocks/>
              </p:cNvGrpSpPr>
              <p:nvPr/>
            </p:nvGrpSpPr>
            <p:grpSpPr bwMode="auto">
              <a:xfrm>
                <a:off x="1296" y="1872"/>
                <a:ext cx="1210" cy="989"/>
                <a:chOff x="1296" y="1872"/>
                <a:chExt cx="1210" cy="989"/>
              </a:xfrm>
            </p:grpSpPr>
            <p:sp>
              <p:nvSpPr>
                <p:cNvPr id="33924" name="Text Box 265">
                  <a:extLst>
                    <a:ext uri="{FF2B5EF4-FFF2-40B4-BE49-F238E27FC236}">
                      <a16:creationId xmlns:a16="http://schemas.microsoft.com/office/drawing/2014/main" id="{3D587946-A112-533B-E404-B2A7796BDC58}"/>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925" name="Group 266">
                  <a:extLst>
                    <a:ext uri="{FF2B5EF4-FFF2-40B4-BE49-F238E27FC236}">
                      <a16:creationId xmlns:a16="http://schemas.microsoft.com/office/drawing/2014/main" id="{F0D50494-5BFF-145D-0319-F6D2CBB63F3E}"/>
                    </a:ext>
                  </a:extLst>
                </p:cNvPr>
                <p:cNvGrpSpPr>
                  <a:grpSpLocks/>
                </p:cNvGrpSpPr>
                <p:nvPr/>
              </p:nvGrpSpPr>
              <p:grpSpPr bwMode="auto">
                <a:xfrm>
                  <a:off x="1296" y="1872"/>
                  <a:ext cx="1210" cy="989"/>
                  <a:chOff x="1296" y="1872"/>
                  <a:chExt cx="1210" cy="989"/>
                </a:xfrm>
              </p:grpSpPr>
              <p:sp>
                <p:nvSpPr>
                  <p:cNvPr id="33926" name="Text Box 267">
                    <a:extLst>
                      <a:ext uri="{FF2B5EF4-FFF2-40B4-BE49-F238E27FC236}">
                        <a16:creationId xmlns:a16="http://schemas.microsoft.com/office/drawing/2014/main" id="{C34E6D53-5755-5F57-7C6F-8B6C62201E63}"/>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27" name="Text Box 268">
                    <a:extLst>
                      <a:ext uri="{FF2B5EF4-FFF2-40B4-BE49-F238E27FC236}">
                        <a16:creationId xmlns:a16="http://schemas.microsoft.com/office/drawing/2014/main" id="{8E286F40-5E09-956E-7B52-BAE6371955A5}"/>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28" name="Text Box 269">
                    <a:extLst>
                      <a:ext uri="{FF2B5EF4-FFF2-40B4-BE49-F238E27FC236}">
                        <a16:creationId xmlns:a16="http://schemas.microsoft.com/office/drawing/2014/main" id="{1AA281CE-F6C4-0BBC-B719-E6FEC3A0EF43}"/>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29" name="Text Box 270">
                    <a:extLst>
                      <a:ext uri="{FF2B5EF4-FFF2-40B4-BE49-F238E27FC236}">
                        <a16:creationId xmlns:a16="http://schemas.microsoft.com/office/drawing/2014/main" id="{0B3C46C1-33F3-FD23-4E49-E4505C4A6270}"/>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30" name="Text Box 271">
                    <a:extLst>
                      <a:ext uri="{FF2B5EF4-FFF2-40B4-BE49-F238E27FC236}">
                        <a16:creationId xmlns:a16="http://schemas.microsoft.com/office/drawing/2014/main" id="{17692C3D-C3A3-4865-FC59-1EBC3ABCAF48}"/>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31" name="Text Box 272">
                    <a:extLst>
                      <a:ext uri="{FF2B5EF4-FFF2-40B4-BE49-F238E27FC236}">
                        <a16:creationId xmlns:a16="http://schemas.microsoft.com/office/drawing/2014/main" id="{3672223A-93FC-2A9F-EE69-EB7A686E490C}"/>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32" name="Text Box 273">
                    <a:extLst>
                      <a:ext uri="{FF2B5EF4-FFF2-40B4-BE49-F238E27FC236}">
                        <a16:creationId xmlns:a16="http://schemas.microsoft.com/office/drawing/2014/main" id="{2509D3D4-1131-3FCA-98C8-5544323A0FAF}"/>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33" name="Text Box 274">
                    <a:extLst>
                      <a:ext uri="{FF2B5EF4-FFF2-40B4-BE49-F238E27FC236}">
                        <a16:creationId xmlns:a16="http://schemas.microsoft.com/office/drawing/2014/main" id="{23C35EC8-1EEB-C557-800C-36E4D5A762DD}"/>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34" name="Text Box 275">
                    <a:extLst>
                      <a:ext uri="{FF2B5EF4-FFF2-40B4-BE49-F238E27FC236}">
                        <a16:creationId xmlns:a16="http://schemas.microsoft.com/office/drawing/2014/main" id="{5DD5AD5C-2B1D-C68F-FC42-4226013A9BD9}"/>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grpSp>
        </p:grpSp>
      </p:grpSp>
      <p:grpSp>
        <p:nvGrpSpPr>
          <p:cNvPr id="21" name="Group 276">
            <a:extLst>
              <a:ext uri="{FF2B5EF4-FFF2-40B4-BE49-F238E27FC236}">
                <a16:creationId xmlns:a16="http://schemas.microsoft.com/office/drawing/2014/main" id="{D44758D3-56F5-89FE-582B-FDB896D1C117}"/>
              </a:ext>
            </a:extLst>
          </p:cNvPr>
          <p:cNvGrpSpPr>
            <a:grpSpLocks/>
          </p:cNvGrpSpPr>
          <p:nvPr/>
        </p:nvGrpSpPr>
        <p:grpSpPr bwMode="auto">
          <a:xfrm rot="1648336">
            <a:off x="4741863" y="3505200"/>
            <a:ext cx="1920875" cy="1570038"/>
            <a:chOff x="1296" y="1872"/>
            <a:chExt cx="1210" cy="989"/>
          </a:xfrm>
        </p:grpSpPr>
        <p:sp>
          <p:nvSpPr>
            <p:cNvPr id="33905" name="Line 277">
              <a:extLst>
                <a:ext uri="{FF2B5EF4-FFF2-40B4-BE49-F238E27FC236}">
                  <a16:creationId xmlns:a16="http://schemas.microsoft.com/office/drawing/2014/main" id="{FEF3B39F-0E12-A79C-66F3-6070DFD96A4F}"/>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906" name="Group 278">
              <a:extLst>
                <a:ext uri="{FF2B5EF4-FFF2-40B4-BE49-F238E27FC236}">
                  <a16:creationId xmlns:a16="http://schemas.microsoft.com/office/drawing/2014/main" id="{975A0341-E917-B826-A109-68A4667D4FBB}"/>
                </a:ext>
              </a:extLst>
            </p:cNvPr>
            <p:cNvGrpSpPr>
              <a:grpSpLocks/>
            </p:cNvGrpSpPr>
            <p:nvPr/>
          </p:nvGrpSpPr>
          <p:grpSpPr bwMode="auto">
            <a:xfrm>
              <a:off x="1296" y="1872"/>
              <a:ext cx="1210" cy="989"/>
              <a:chOff x="1296" y="1872"/>
              <a:chExt cx="1210" cy="989"/>
            </a:xfrm>
          </p:grpSpPr>
          <p:sp>
            <p:nvSpPr>
              <p:cNvPr id="33907" name="Text Box 279">
                <a:extLst>
                  <a:ext uri="{FF2B5EF4-FFF2-40B4-BE49-F238E27FC236}">
                    <a16:creationId xmlns:a16="http://schemas.microsoft.com/office/drawing/2014/main" id="{F3A3846E-F3C6-D1B3-6B5E-4F5A338EB77E}"/>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908" name="Group 280">
                <a:extLst>
                  <a:ext uri="{FF2B5EF4-FFF2-40B4-BE49-F238E27FC236}">
                    <a16:creationId xmlns:a16="http://schemas.microsoft.com/office/drawing/2014/main" id="{1E791AA7-B0B6-5E7E-7832-69856B7F9D27}"/>
                  </a:ext>
                </a:extLst>
              </p:cNvPr>
              <p:cNvGrpSpPr>
                <a:grpSpLocks/>
              </p:cNvGrpSpPr>
              <p:nvPr/>
            </p:nvGrpSpPr>
            <p:grpSpPr bwMode="auto">
              <a:xfrm>
                <a:off x="1296" y="1872"/>
                <a:ext cx="1210" cy="989"/>
                <a:chOff x="1296" y="1872"/>
                <a:chExt cx="1210" cy="989"/>
              </a:xfrm>
            </p:grpSpPr>
            <p:sp>
              <p:nvSpPr>
                <p:cNvPr id="33909" name="Text Box 281">
                  <a:extLst>
                    <a:ext uri="{FF2B5EF4-FFF2-40B4-BE49-F238E27FC236}">
                      <a16:creationId xmlns:a16="http://schemas.microsoft.com/office/drawing/2014/main" id="{6AD7163E-8A2C-31E0-5141-2683385D78EF}"/>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910" name="Group 282">
                  <a:extLst>
                    <a:ext uri="{FF2B5EF4-FFF2-40B4-BE49-F238E27FC236}">
                      <a16:creationId xmlns:a16="http://schemas.microsoft.com/office/drawing/2014/main" id="{36DDF73D-5A74-A027-879E-580F5C371594}"/>
                    </a:ext>
                  </a:extLst>
                </p:cNvPr>
                <p:cNvGrpSpPr>
                  <a:grpSpLocks/>
                </p:cNvGrpSpPr>
                <p:nvPr/>
              </p:nvGrpSpPr>
              <p:grpSpPr bwMode="auto">
                <a:xfrm>
                  <a:off x="1296" y="1872"/>
                  <a:ext cx="1210" cy="989"/>
                  <a:chOff x="1296" y="1872"/>
                  <a:chExt cx="1210" cy="989"/>
                </a:xfrm>
              </p:grpSpPr>
              <p:sp>
                <p:nvSpPr>
                  <p:cNvPr id="33911" name="Text Box 283">
                    <a:extLst>
                      <a:ext uri="{FF2B5EF4-FFF2-40B4-BE49-F238E27FC236}">
                        <a16:creationId xmlns:a16="http://schemas.microsoft.com/office/drawing/2014/main" id="{4D3FD932-F846-CFE9-C68B-71E12AD967E5}"/>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12" name="Text Box 284">
                    <a:extLst>
                      <a:ext uri="{FF2B5EF4-FFF2-40B4-BE49-F238E27FC236}">
                        <a16:creationId xmlns:a16="http://schemas.microsoft.com/office/drawing/2014/main" id="{1CE95A10-C514-5299-7826-40A0FD91DC3E}"/>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13" name="Text Box 285">
                    <a:extLst>
                      <a:ext uri="{FF2B5EF4-FFF2-40B4-BE49-F238E27FC236}">
                        <a16:creationId xmlns:a16="http://schemas.microsoft.com/office/drawing/2014/main" id="{69F584CB-6C66-E736-9F91-C9BDE16B476E}"/>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14" name="Text Box 286">
                    <a:extLst>
                      <a:ext uri="{FF2B5EF4-FFF2-40B4-BE49-F238E27FC236}">
                        <a16:creationId xmlns:a16="http://schemas.microsoft.com/office/drawing/2014/main" id="{BEF7AD8D-15C1-3026-C50F-1B955EE150FE}"/>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15" name="Text Box 287">
                    <a:extLst>
                      <a:ext uri="{FF2B5EF4-FFF2-40B4-BE49-F238E27FC236}">
                        <a16:creationId xmlns:a16="http://schemas.microsoft.com/office/drawing/2014/main" id="{C99A59DB-B62E-E818-8E8A-4666CD490ABB}"/>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16" name="Text Box 288">
                    <a:extLst>
                      <a:ext uri="{FF2B5EF4-FFF2-40B4-BE49-F238E27FC236}">
                        <a16:creationId xmlns:a16="http://schemas.microsoft.com/office/drawing/2014/main" id="{F1151A31-8706-43CB-0012-4C008EC6C910}"/>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17" name="Text Box 289">
                    <a:extLst>
                      <a:ext uri="{FF2B5EF4-FFF2-40B4-BE49-F238E27FC236}">
                        <a16:creationId xmlns:a16="http://schemas.microsoft.com/office/drawing/2014/main" id="{EC6542D6-5623-9DEB-60EA-8E95F78C5DAE}"/>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18" name="Text Box 290">
                    <a:extLst>
                      <a:ext uri="{FF2B5EF4-FFF2-40B4-BE49-F238E27FC236}">
                        <a16:creationId xmlns:a16="http://schemas.microsoft.com/office/drawing/2014/main" id="{4CB800D4-087D-FD50-A73F-1C447010B37C}"/>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19" name="Text Box 291">
                    <a:extLst>
                      <a:ext uri="{FF2B5EF4-FFF2-40B4-BE49-F238E27FC236}">
                        <a16:creationId xmlns:a16="http://schemas.microsoft.com/office/drawing/2014/main" id="{B58C779E-8866-5D2D-811C-CCAC48A7FA6C}"/>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grpSp>
        </p:grpSp>
      </p:grpSp>
      <p:grpSp>
        <p:nvGrpSpPr>
          <p:cNvPr id="25" name="Group 292">
            <a:extLst>
              <a:ext uri="{FF2B5EF4-FFF2-40B4-BE49-F238E27FC236}">
                <a16:creationId xmlns:a16="http://schemas.microsoft.com/office/drawing/2014/main" id="{1B3CD1BE-D261-D4FD-9A8C-904A638A366A}"/>
              </a:ext>
            </a:extLst>
          </p:cNvPr>
          <p:cNvGrpSpPr>
            <a:grpSpLocks/>
          </p:cNvGrpSpPr>
          <p:nvPr/>
        </p:nvGrpSpPr>
        <p:grpSpPr bwMode="auto">
          <a:xfrm rot="1648336">
            <a:off x="5030788" y="3516313"/>
            <a:ext cx="1920875" cy="1570037"/>
            <a:chOff x="1296" y="1872"/>
            <a:chExt cx="1210" cy="989"/>
          </a:xfrm>
        </p:grpSpPr>
        <p:sp>
          <p:nvSpPr>
            <p:cNvPr id="33890" name="Line 293">
              <a:extLst>
                <a:ext uri="{FF2B5EF4-FFF2-40B4-BE49-F238E27FC236}">
                  <a16:creationId xmlns:a16="http://schemas.microsoft.com/office/drawing/2014/main" id="{5C989750-37EA-660F-E9FF-1D6373515532}"/>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891" name="Group 294">
              <a:extLst>
                <a:ext uri="{FF2B5EF4-FFF2-40B4-BE49-F238E27FC236}">
                  <a16:creationId xmlns:a16="http://schemas.microsoft.com/office/drawing/2014/main" id="{2505C62B-8099-A253-8B6A-11FA4616BCA3}"/>
                </a:ext>
              </a:extLst>
            </p:cNvPr>
            <p:cNvGrpSpPr>
              <a:grpSpLocks/>
            </p:cNvGrpSpPr>
            <p:nvPr/>
          </p:nvGrpSpPr>
          <p:grpSpPr bwMode="auto">
            <a:xfrm>
              <a:off x="1296" y="1872"/>
              <a:ext cx="1210" cy="989"/>
              <a:chOff x="1296" y="1872"/>
              <a:chExt cx="1210" cy="989"/>
            </a:xfrm>
          </p:grpSpPr>
          <p:sp>
            <p:nvSpPr>
              <p:cNvPr id="33892" name="Text Box 295">
                <a:extLst>
                  <a:ext uri="{FF2B5EF4-FFF2-40B4-BE49-F238E27FC236}">
                    <a16:creationId xmlns:a16="http://schemas.microsoft.com/office/drawing/2014/main" id="{B9455AA0-56E0-D601-AC7E-F73F526C3EDD}"/>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93" name="Group 296">
                <a:extLst>
                  <a:ext uri="{FF2B5EF4-FFF2-40B4-BE49-F238E27FC236}">
                    <a16:creationId xmlns:a16="http://schemas.microsoft.com/office/drawing/2014/main" id="{CCF8326F-7F34-6090-28B3-1D86C8D8C66D}"/>
                  </a:ext>
                </a:extLst>
              </p:cNvPr>
              <p:cNvGrpSpPr>
                <a:grpSpLocks/>
              </p:cNvGrpSpPr>
              <p:nvPr/>
            </p:nvGrpSpPr>
            <p:grpSpPr bwMode="auto">
              <a:xfrm>
                <a:off x="1296" y="1872"/>
                <a:ext cx="1210" cy="989"/>
                <a:chOff x="1296" y="1872"/>
                <a:chExt cx="1210" cy="989"/>
              </a:xfrm>
            </p:grpSpPr>
            <p:sp>
              <p:nvSpPr>
                <p:cNvPr id="33894" name="Text Box 297">
                  <a:extLst>
                    <a:ext uri="{FF2B5EF4-FFF2-40B4-BE49-F238E27FC236}">
                      <a16:creationId xmlns:a16="http://schemas.microsoft.com/office/drawing/2014/main" id="{A02DC4F8-6222-B851-0C09-DB7FA32BB628}"/>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95" name="Group 298">
                  <a:extLst>
                    <a:ext uri="{FF2B5EF4-FFF2-40B4-BE49-F238E27FC236}">
                      <a16:creationId xmlns:a16="http://schemas.microsoft.com/office/drawing/2014/main" id="{B0A4D1C6-938B-3FD7-5E66-E006DCD9DA69}"/>
                    </a:ext>
                  </a:extLst>
                </p:cNvPr>
                <p:cNvGrpSpPr>
                  <a:grpSpLocks/>
                </p:cNvGrpSpPr>
                <p:nvPr/>
              </p:nvGrpSpPr>
              <p:grpSpPr bwMode="auto">
                <a:xfrm>
                  <a:off x="1296" y="1872"/>
                  <a:ext cx="1210" cy="989"/>
                  <a:chOff x="1296" y="1872"/>
                  <a:chExt cx="1210" cy="989"/>
                </a:xfrm>
              </p:grpSpPr>
              <p:sp>
                <p:nvSpPr>
                  <p:cNvPr id="33896" name="Text Box 299">
                    <a:extLst>
                      <a:ext uri="{FF2B5EF4-FFF2-40B4-BE49-F238E27FC236}">
                        <a16:creationId xmlns:a16="http://schemas.microsoft.com/office/drawing/2014/main" id="{E5F3EA3A-37EC-2430-D16E-FB2D706016B1}"/>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97" name="Text Box 300">
                    <a:extLst>
                      <a:ext uri="{FF2B5EF4-FFF2-40B4-BE49-F238E27FC236}">
                        <a16:creationId xmlns:a16="http://schemas.microsoft.com/office/drawing/2014/main" id="{2F3417B4-CBCF-DCD2-8EE7-4E67CD8D4D2B}"/>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98" name="Text Box 301">
                    <a:extLst>
                      <a:ext uri="{FF2B5EF4-FFF2-40B4-BE49-F238E27FC236}">
                        <a16:creationId xmlns:a16="http://schemas.microsoft.com/office/drawing/2014/main" id="{7B0D150B-9B64-7745-100F-38BD4234DDD1}"/>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99" name="Text Box 302">
                    <a:extLst>
                      <a:ext uri="{FF2B5EF4-FFF2-40B4-BE49-F238E27FC236}">
                        <a16:creationId xmlns:a16="http://schemas.microsoft.com/office/drawing/2014/main" id="{79A34F03-A559-CF83-970D-4F1D1575CE66}"/>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00" name="Text Box 303">
                    <a:extLst>
                      <a:ext uri="{FF2B5EF4-FFF2-40B4-BE49-F238E27FC236}">
                        <a16:creationId xmlns:a16="http://schemas.microsoft.com/office/drawing/2014/main" id="{9848436C-8FB7-A8E2-1AE9-B0C5B62487ED}"/>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01" name="Text Box 304">
                    <a:extLst>
                      <a:ext uri="{FF2B5EF4-FFF2-40B4-BE49-F238E27FC236}">
                        <a16:creationId xmlns:a16="http://schemas.microsoft.com/office/drawing/2014/main" id="{776FB0B5-0A01-FCA6-46D0-55F53151F0F8}"/>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02" name="Text Box 305">
                    <a:extLst>
                      <a:ext uri="{FF2B5EF4-FFF2-40B4-BE49-F238E27FC236}">
                        <a16:creationId xmlns:a16="http://schemas.microsoft.com/office/drawing/2014/main" id="{F9EEEDB6-DCF6-23F7-568F-B625D6EA82A4}"/>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03" name="Text Box 306">
                    <a:extLst>
                      <a:ext uri="{FF2B5EF4-FFF2-40B4-BE49-F238E27FC236}">
                        <a16:creationId xmlns:a16="http://schemas.microsoft.com/office/drawing/2014/main" id="{67EF15B6-8102-8EE5-9505-904F48148EAC}"/>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904" name="Text Box 307">
                    <a:extLst>
                      <a:ext uri="{FF2B5EF4-FFF2-40B4-BE49-F238E27FC236}">
                        <a16:creationId xmlns:a16="http://schemas.microsoft.com/office/drawing/2014/main" id="{A8A3E85B-BFAC-D66D-30EC-1A601D460FA3}"/>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grpSp>
        </p:grpSp>
      </p:grpSp>
      <p:grpSp>
        <p:nvGrpSpPr>
          <p:cNvPr id="33807" name="Group 6">
            <a:extLst>
              <a:ext uri="{FF2B5EF4-FFF2-40B4-BE49-F238E27FC236}">
                <a16:creationId xmlns:a16="http://schemas.microsoft.com/office/drawing/2014/main" id="{1D0EEA2A-E73C-8F27-6864-AB8BD55B1CC3}"/>
              </a:ext>
            </a:extLst>
          </p:cNvPr>
          <p:cNvGrpSpPr>
            <a:grpSpLocks/>
          </p:cNvGrpSpPr>
          <p:nvPr/>
        </p:nvGrpSpPr>
        <p:grpSpPr bwMode="auto">
          <a:xfrm>
            <a:off x="1389063" y="3276600"/>
            <a:ext cx="2819400" cy="1676400"/>
            <a:chOff x="1008" y="2304"/>
            <a:chExt cx="1776" cy="1056"/>
          </a:xfrm>
        </p:grpSpPr>
        <p:sp>
          <p:nvSpPr>
            <p:cNvPr id="33888" name="Line 4">
              <a:extLst>
                <a:ext uri="{FF2B5EF4-FFF2-40B4-BE49-F238E27FC236}">
                  <a16:creationId xmlns:a16="http://schemas.microsoft.com/office/drawing/2014/main" id="{C5938D80-133A-101F-BF39-E1A41EBFBB96}"/>
                </a:ext>
              </a:extLst>
            </p:cNvPr>
            <p:cNvSpPr>
              <a:spLocks noChangeShapeType="1"/>
            </p:cNvSpPr>
            <p:nvPr/>
          </p:nvSpPr>
          <p:spPr bwMode="auto">
            <a:xfrm>
              <a:off x="1008" y="2304"/>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33889" name="Line 5">
              <a:extLst>
                <a:ext uri="{FF2B5EF4-FFF2-40B4-BE49-F238E27FC236}">
                  <a16:creationId xmlns:a16="http://schemas.microsoft.com/office/drawing/2014/main" id="{A894686A-8726-8FDD-8957-D10930193C55}"/>
                </a:ext>
              </a:extLst>
            </p:cNvPr>
            <p:cNvSpPr>
              <a:spLocks noChangeShapeType="1"/>
            </p:cNvSpPr>
            <p:nvPr/>
          </p:nvSpPr>
          <p:spPr bwMode="auto">
            <a:xfrm>
              <a:off x="1008" y="3360"/>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grpSp>
        <p:nvGrpSpPr>
          <p:cNvPr id="33808" name="Group 319">
            <a:extLst>
              <a:ext uri="{FF2B5EF4-FFF2-40B4-BE49-F238E27FC236}">
                <a16:creationId xmlns:a16="http://schemas.microsoft.com/office/drawing/2014/main" id="{B9605550-FDFC-5C00-054B-865D5551E5A8}"/>
              </a:ext>
            </a:extLst>
          </p:cNvPr>
          <p:cNvGrpSpPr>
            <a:grpSpLocks/>
          </p:cNvGrpSpPr>
          <p:nvPr/>
        </p:nvGrpSpPr>
        <p:grpSpPr bwMode="auto">
          <a:xfrm>
            <a:off x="1693863" y="3078163"/>
            <a:ext cx="1920875" cy="1570037"/>
            <a:chOff x="2304" y="240"/>
            <a:chExt cx="1210" cy="989"/>
          </a:xfrm>
        </p:grpSpPr>
        <p:grpSp>
          <p:nvGrpSpPr>
            <p:cNvPr id="33871" name="Group 51">
              <a:extLst>
                <a:ext uri="{FF2B5EF4-FFF2-40B4-BE49-F238E27FC236}">
                  <a16:creationId xmlns:a16="http://schemas.microsoft.com/office/drawing/2014/main" id="{F0D91EE5-3342-6631-6C74-A7AA1E1D4C65}"/>
                </a:ext>
              </a:extLst>
            </p:cNvPr>
            <p:cNvGrpSpPr>
              <a:grpSpLocks/>
            </p:cNvGrpSpPr>
            <p:nvPr/>
          </p:nvGrpSpPr>
          <p:grpSpPr bwMode="auto">
            <a:xfrm>
              <a:off x="2304" y="240"/>
              <a:ext cx="1210" cy="989"/>
              <a:chOff x="1296" y="1872"/>
              <a:chExt cx="1210" cy="989"/>
            </a:xfrm>
          </p:grpSpPr>
          <p:sp>
            <p:nvSpPr>
              <p:cNvPr id="33873" name="Line 21">
                <a:extLst>
                  <a:ext uri="{FF2B5EF4-FFF2-40B4-BE49-F238E27FC236}">
                    <a16:creationId xmlns:a16="http://schemas.microsoft.com/office/drawing/2014/main" id="{935C97A0-B3A7-6BC4-519E-F3B4B52F43A2}"/>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874" name="Group 50">
                <a:extLst>
                  <a:ext uri="{FF2B5EF4-FFF2-40B4-BE49-F238E27FC236}">
                    <a16:creationId xmlns:a16="http://schemas.microsoft.com/office/drawing/2014/main" id="{8C6A05F8-5E84-7382-9814-5A9FB33730A1}"/>
                  </a:ext>
                </a:extLst>
              </p:cNvPr>
              <p:cNvGrpSpPr>
                <a:grpSpLocks/>
              </p:cNvGrpSpPr>
              <p:nvPr/>
            </p:nvGrpSpPr>
            <p:grpSpPr bwMode="auto">
              <a:xfrm>
                <a:off x="1296" y="1872"/>
                <a:ext cx="1210" cy="989"/>
                <a:chOff x="1296" y="1872"/>
                <a:chExt cx="1210" cy="989"/>
              </a:xfrm>
            </p:grpSpPr>
            <p:sp>
              <p:nvSpPr>
                <p:cNvPr id="33875" name="Text Box 42">
                  <a:extLst>
                    <a:ext uri="{FF2B5EF4-FFF2-40B4-BE49-F238E27FC236}">
                      <a16:creationId xmlns:a16="http://schemas.microsoft.com/office/drawing/2014/main" id="{BB02F344-9DC5-8DD8-84D0-5296AEFED403}"/>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76" name="Group 49">
                  <a:extLst>
                    <a:ext uri="{FF2B5EF4-FFF2-40B4-BE49-F238E27FC236}">
                      <a16:creationId xmlns:a16="http://schemas.microsoft.com/office/drawing/2014/main" id="{785E6D07-FC07-5355-E12F-748630C683DB}"/>
                    </a:ext>
                  </a:extLst>
                </p:cNvPr>
                <p:cNvGrpSpPr>
                  <a:grpSpLocks/>
                </p:cNvGrpSpPr>
                <p:nvPr/>
              </p:nvGrpSpPr>
              <p:grpSpPr bwMode="auto">
                <a:xfrm>
                  <a:off x="1296" y="1872"/>
                  <a:ext cx="1210" cy="989"/>
                  <a:chOff x="1296" y="1872"/>
                  <a:chExt cx="1210" cy="989"/>
                </a:xfrm>
              </p:grpSpPr>
              <p:sp>
                <p:nvSpPr>
                  <p:cNvPr id="33877" name="Text Box 32">
                    <a:extLst>
                      <a:ext uri="{FF2B5EF4-FFF2-40B4-BE49-F238E27FC236}">
                        <a16:creationId xmlns:a16="http://schemas.microsoft.com/office/drawing/2014/main" id="{6784A80B-26C7-6138-1B8E-20AC9DE24BB7}"/>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78" name="Group 48">
                    <a:extLst>
                      <a:ext uri="{FF2B5EF4-FFF2-40B4-BE49-F238E27FC236}">
                        <a16:creationId xmlns:a16="http://schemas.microsoft.com/office/drawing/2014/main" id="{6ED73490-6A31-CA5C-3A08-0AB4DCD7B23F}"/>
                      </a:ext>
                    </a:extLst>
                  </p:cNvPr>
                  <p:cNvGrpSpPr>
                    <a:grpSpLocks/>
                  </p:cNvGrpSpPr>
                  <p:nvPr/>
                </p:nvGrpSpPr>
                <p:grpSpPr bwMode="auto">
                  <a:xfrm>
                    <a:off x="1296" y="1872"/>
                    <a:ext cx="1210" cy="989"/>
                    <a:chOff x="1296" y="1872"/>
                    <a:chExt cx="1210" cy="989"/>
                  </a:xfrm>
                </p:grpSpPr>
                <p:sp>
                  <p:nvSpPr>
                    <p:cNvPr id="33879" name="Text Box 30">
                      <a:extLst>
                        <a:ext uri="{FF2B5EF4-FFF2-40B4-BE49-F238E27FC236}">
                          <a16:creationId xmlns:a16="http://schemas.microsoft.com/office/drawing/2014/main" id="{CDB937A7-A2CE-5D92-72D6-380FEB476E0F}"/>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80" name="Text Box 34">
                      <a:extLst>
                        <a:ext uri="{FF2B5EF4-FFF2-40B4-BE49-F238E27FC236}">
                          <a16:creationId xmlns:a16="http://schemas.microsoft.com/office/drawing/2014/main" id="{559BC069-B8E9-FFD5-389E-AA59FA662039}"/>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81" name="Text Box 35">
                      <a:extLst>
                        <a:ext uri="{FF2B5EF4-FFF2-40B4-BE49-F238E27FC236}">
                          <a16:creationId xmlns:a16="http://schemas.microsoft.com/office/drawing/2014/main" id="{B1D27154-1CD0-AFBA-20AF-522394A6C532}"/>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82" name="Text Box 36">
                      <a:extLst>
                        <a:ext uri="{FF2B5EF4-FFF2-40B4-BE49-F238E27FC236}">
                          <a16:creationId xmlns:a16="http://schemas.microsoft.com/office/drawing/2014/main" id="{8AC3F4E9-5CAC-575A-BCD4-7F490251F443}"/>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83" name="Text Box 38">
                      <a:extLst>
                        <a:ext uri="{FF2B5EF4-FFF2-40B4-BE49-F238E27FC236}">
                          <a16:creationId xmlns:a16="http://schemas.microsoft.com/office/drawing/2014/main" id="{D6CB9AD5-28EB-13AE-4952-1F7139913778}"/>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84" name="Text Box 39">
                      <a:extLst>
                        <a:ext uri="{FF2B5EF4-FFF2-40B4-BE49-F238E27FC236}">
                          <a16:creationId xmlns:a16="http://schemas.microsoft.com/office/drawing/2014/main" id="{9AFDB66C-0079-C4DD-2E37-AE4640C8D0BD}"/>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85" name="Text Box 40">
                      <a:extLst>
                        <a:ext uri="{FF2B5EF4-FFF2-40B4-BE49-F238E27FC236}">
                          <a16:creationId xmlns:a16="http://schemas.microsoft.com/office/drawing/2014/main" id="{62A7D0D2-8F52-8129-4EF3-7E78544FD38E}"/>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86" name="Text Box 41">
                      <a:extLst>
                        <a:ext uri="{FF2B5EF4-FFF2-40B4-BE49-F238E27FC236}">
                          <a16:creationId xmlns:a16="http://schemas.microsoft.com/office/drawing/2014/main" id="{74B499D0-35F3-13F9-783F-89344C1D4521}"/>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87" name="Text Box 43">
                      <a:extLst>
                        <a:ext uri="{FF2B5EF4-FFF2-40B4-BE49-F238E27FC236}">
                          <a16:creationId xmlns:a16="http://schemas.microsoft.com/office/drawing/2014/main" id="{4A312FF9-13C3-9B9D-26D2-87F7F797E0C8}"/>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grpSp>
          </p:grpSp>
        </p:grpSp>
        <p:sp>
          <p:nvSpPr>
            <p:cNvPr id="33872" name="Freeform 314">
              <a:extLst>
                <a:ext uri="{FF2B5EF4-FFF2-40B4-BE49-F238E27FC236}">
                  <a16:creationId xmlns:a16="http://schemas.microsoft.com/office/drawing/2014/main" id="{FF4134E6-8CEC-7A84-08B5-76645EDF3E9E}"/>
                </a:ext>
              </a:extLst>
            </p:cNvPr>
            <p:cNvSpPr>
              <a:spLocks/>
            </p:cNvSpPr>
            <p:nvPr/>
          </p:nvSpPr>
          <p:spPr bwMode="auto">
            <a:xfrm>
              <a:off x="2400" y="591"/>
              <a:ext cx="864" cy="454"/>
            </a:xfrm>
            <a:custGeom>
              <a:avLst/>
              <a:gdLst>
                <a:gd name="T0" fmla="*/ 0 w 864"/>
                <a:gd name="T1" fmla="*/ 324 h 480"/>
                <a:gd name="T2" fmla="*/ 864 w 864"/>
                <a:gd name="T3" fmla="*/ 324 h 480"/>
                <a:gd name="T4" fmla="*/ 864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480"/>
                  </a:moveTo>
                  <a:lnTo>
                    <a:pt x="864" y="480"/>
                  </a:lnTo>
                  <a:lnTo>
                    <a:pt x="864"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grpSp>
      <p:grpSp>
        <p:nvGrpSpPr>
          <p:cNvPr id="28677" name="Group 321">
            <a:extLst>
              <a:ext uri="{FF2B5EF4-FFF2-40B4-BE49-F238E27FC236}">
                <a16:creationId xmlns:a16="http://schemas.microsoft.com/office/drawing/2014/main" id="{9EBE8484-F099-F21A-A38B-38FA044B6854}"/>
              </a:ext>
            </a:extLst>
          </p:cNvPr>
          <p:cNvGrpSpPr>
            <a:grpSpLocks/>
          </p:cNvGrpSpPr>
          <p:nvPr/>
        </p:nvGrpSpPr>
        <p:grpSpPr bwMode="auto">
          <a:xfrm>
            <a:off x="2243138" y="3154363"/>
            <a:ext cx="1920875" cy="1570037"/>
            <a:chOff x="2304" y="0"/>
            <a:chExt cx="1210" cy="989"/>
          </a:xfrm>
        </p:grpSpPr>
        <p:grpSp>
          <p:nvGrpSpPr>
            <p:cNvPr id="33854" name="Group 84">
              <a:extLst>
                <a:ext uri="{FF2B5EF4-FFF2-40B4-BE49-F238E27FC236}">
                  <a16:creationId xmlns:a16="http://schemas.microsoft.com/office/drawing/2014/main" id="{B7BC4991-D7D2-6836-9020-8EFD41B8821B}"/>
                </a:ext>
              </a:extLst>
            </p:cNvPr>
            <p:cNvGrpSpPr>
              <a:grpSpLocks/>
            </p:cNvGrpSpPr>
            <p:nvPr/>
          </p:nvGrpSpPr>
          <p:grpSpPr bwMode="auto">
            <a:xfrm rot="433026">
              <a:off x="2304" y="0"/>
              <a:ext cx="1210" cy="989"/>
              <a:chOff x="1296" y="1872"/>
              <a:chExt cx="1210" cy="989"/>
            </a:xfrm>
          </p:grpSpPr>
          <p:sp>
            <p:nvSpPr>
              <p:cNvPr id="33856" name="Line 85">
                <a:extLst>
                  <a:ext uri="{FF2B5EF4-FFF2-40B4-BE49-F238E27FC236}">
                    <a16:creationId xmlns:a16="http://schemas.microsoft.com/office/drawing/2014/main" id="{BA04B8CD-3936-1621-CACD-32A46DA64396}"/>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857" name="Group 86">
                <a:extLst>
                  <a:ext uri="{FF2B5EF4-FFF2-40B4-BE49-F238E27FC236}">
                    <a16:creationId xmlns:a16="http://schemas.microsoft.com/office/drawing/2014/main" id="{940C4C4D-1331-20E8-7026-CABC317D62F9}"/>
                  </a:ext>
                </a:extLst>
              </p:cNvPr>
              <p:cNvGrpSpPr>
                <a:grpSpLocks/>
              </p:cNvGrpSpPr>
              <p:nvPr/>
            </p:nvGrpSpPr>
            <p:grpSpPr bwMode="auto">
              <a:xfrm>
                <a:off x="1296" y="1872"/>
                <a:ext cx="1210" cy="989"/>
                <a:chOff x="1296" y="1872"/>
                <a:chExt cx="1210" cy="989"/>
              </a:xfrm>
            </p:grpSpPr>
            <p:sp>
              <p:nvSpPr>
                <p:cNvPr id="33858" name="Text Box 87">
                  <a:extLst>
                    <a:ext uri="{FF2B5EF4-FFF2-40B4-BE49-F238E27FC236}">
                      <a16:creationId xmlns:a16="http://schemas.microsoft.com/office/drawing/2014/main" id="{B7C00B75-7F49-1553-1D5A-2E6BD05CBAE9}"/>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59" name="Group 88">
                  <a:extLst>
                    <a:ext uri="{FF2B5EF4-FFF2-40B4-BE49-F238E27FC236}">
                      <a16:creationId xmlns:a16="http://schemas.microsoft.com/office/drawing/2014/main" id="{2A5A4DBF-8AAD-0C90-18B5-27E5AFA80696}"/>
                    </a:ext>
                  </a:extLst>
                </p:cNvPr>
                <p:cNvGrpSpPr>
                  <a:grpSpLocks/>
                </p:cNvGrpSpPr>
                <p:nvPr/>
              </p:nvGrpSpPr>
              <p:grpSpPr bwMode="auto">
                <a:xfrm>
                  <a:off x="1296" y="1872"/>
                  <a:ext cx="1210" cy="989"/>
                  <a:chOff x="1296" y="1872"/>
                  <a:chExt cx="1210" cy="989"/>
                </a:xfrm>
              </p:grpSpPr>
              <p:sp>
                <p:nvSpPr>
                  <p:cNvPr id="33860" name="Text Box 89">
                    <a:extLst>
                      <a:ext uri="{FF2B5EF4-FFF2-40B4-BE49-F238E27FC236}">
                        <a16:creationId xmlns:a16="http://schemas.microsoft.com/office/drawing/2014/main" id="{E735E57B-84AF-CE35-A949-B3945C50E9C6}"/>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61" name="Group 90">
                    <a:extLst>
                      <a:ext uri="{FF2B5EF4-FFF2-40B4-BE49-F238E27FC236}">
                        <a16:creationId xmlns:a16="http://schemas.microsoft.com/office/drawing/2014/main" id="{C1B7EB66-7B02-D91A-A2E9-E417459C4EF1}"/>
                      </a:ext>
                    </a:extLst>
                  </p:cNvPr>
                  <p:cNvGrpSpPr>
                    <a:grpSpLocks/>
                  </p:cNvGrpSpPr>
                  <p:nvPr/>
                </p:nvGrpSpPr>
                <p:grpSpPr bwMode="auto">
                  <a:xfrm>
                    <a:off x="1296" y="1872"/>
                    <a:ext cx="1210" cy="989"/>
                    <a:chOff x="1296" y="1872"/>
                    <a:chExt cx="1210" cy="989"/>
                  </a:xfrm>
                </p:grpSpPr>
                <p:sp>
                  <p:nvSpPr>
                    <p:cNvPr id="33862" name="Text Box 91">
                      <a:extLst>
                        <a:ext uri="{FF2B5EF4-FFF2-40B4-BE49-F238E27FC236}">
                          <a16:creationId xmlns:a16="http://schemas.microsoft.com/office/drawing/2014/main" id="{F5D143DC-5B17-A56E-DECB-6E45C4940215}"/>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63" name="Text Box 92">
                      <a:extLst>
                        <a:ext uri="{FF2B5EF4-FFF2-40B4-BE49-F238E27FC236}">
                          <a16:creationId xmlns:a16="http://schemas.microsoft.com/office/drawing/2014/main" id="{6A8512EE-6FCF-07DC-7F0B-756D807D104F}"/>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64" name="Text Box 93">
                      <a:extLst>
                        <a:ext uri="{FF2B5EF4-FFF2-40B4-BE49-F238E27FC236}">
                          <a16:creationId xmlns:a16="http://schemas.microsoft.com/office/drawing/2014/main" id="{3185F854-E226-F606-C5A6-5AB9CC382EA1}"/>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65" name="Text Box 94">
                      <a:extLst>
                        <a:ext uri="{FF2B5EF4-FFF2-40B4-BE49-F238E27FC236}">
                          <a16:creationId xmlns:a16="http://schemas.microsoft.com/office/drawing/2014/main" id="{57E1FF03-FB18-2C42-C2DE-DF3B1EC75EAA}"/>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66" name="Text Box 95">
                      <a:extLst>
                        <a:ext uri="{FF2B5EF4-FFF2-40B4-BE49-F238E27FC236}">
                          <a16:creationId xmlns:a16="http://schemas.microsoft.com/office/drawing/2014/main" id="{48AF6C66-8318-FC1C-2CFC-02639A213EA2}"/>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67" name="Text Box 96">
                      <a:extLst>
                        <a:ext uri="{FF2B5EF4-FFF2-40B4-BE49-F238E27FC236}">
                          <a16:creationId xmlns:a16="http://schemas.microsoft.com/office/drawing/2014/main" id="{DAD117BF-7F08-D01A-9E64-A2B0B88F4A23}"/>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68" name="Text Box 97">
                      <a:extLst>
                        <a:ext uri="{FF2B5EF4-FFF2-40B4-BE49-F238E27FC236}">
                          <a16:creationId xmlns:a16="http://schemas.microsoft.com/office/drawing/2014/main" id="{F46E0C8D-33BE-5769-B2BA-39417E005744}"/>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69" name="Text Box 98">
                      <a:extLst>
                        <a:ext uri="{FF2B5EF4-FFF2-40B4-BE49-F238E27FC236}">
                          <a16:creationId xmlns:a16="http://schemas.microsoft.com/office/drawing/2014/main" id="{92CA143B-2858-333F-D57C-FBDC951C71E9}"/>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70" name="Text Box 99">
                      <a:extLst>
                        <a:ext uri="{FF2B5EF4-FFF2-40B4-BE49-F238E27FC236}">
                          <a16:creationId xmlns:a16="http://schemas.microsoft.com/office/drawing/2014/main" id="{0CDDE828-59A9-03E2-EE98-87095D5F67D2}"/>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grpSp>
          </p:grpSp>
        </p:grpSp>
        <p:sp>
          <p:nvSpPr>
            <p:cNvPr id="33855" name="Freeform 315">
              <a:extLst>
                <a:ext uri="{FF2B5EF4-FFF2-40B4-BE49-F238E27FC236}">
                  <a16:creationId xmlns:a16="http://schemas.microsoft.com/office/drawing/2014/main" id="{275F46E2-7841-7E6D-D82B-0F4BD1C13557}"/>
                </a:ext>
              </a:extLst>
            </p:cNvPr>
            <p:cNvSpPr>
              <a:spLocks/>
            </p:cNvSpPr>
            <p:nvPr/>
          </p:nvSpPr>
          <p:spPr bwMode="auto">
            <a:xfrm>
              <a:off x="2329" y="417"/>
              <a:ext cx="864" cy="324"/>
            </a:xfrm>
            <a:custGeom>
              <a:avLst/>
              <a:gdLst>
                <a:gd name="T0" fmla="*/ 0 w 864"/>
                <a:gd name="T1" fmla="*/ 31 h 480"/>
                <a:gd name="T2" fmla="*/ 864 w 864"/>
                <a:gd name="T3" fmla="*/ 31 h 480"/>
                <a:gd name="T4" fmla="*/ 864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480"/>
                  </a:moveTo>
                  <a:lnTo>
                    <a:pt x="864" y="480"/>
                  </a:lnTo>
                  <a:lnTo>
                    <a:pt x="864"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grpSp>
      <p:grpSp>
        <p:nvGrpSpPr>
          <p:cNvPr id="28686" name="Group 322">
            <a:extLst>
              <a:ext uri="{FF2B5EF4-FFF2-40B4-BE49-F238E27FC236}">
                <a16:creationId xmlns:a16="http://schemas.microsoft.com/office/drawing/2014/main" id="{0DB30A48-7CEA-1798-58D8-B36D831D1C97}"/>
              </a:ext>
            </a:extLst>
          </p:cNvPr>
          <p:cNvGrpSpPr>
            <a:grpSpLocks/>
          </p:cNvGrpSpPr>
          <p:nvPr/>
        </p:nvGrpSpPr>
        <p:grpSpPr bwMode="auto">
          <a:xfrm>
            <a:off x="2532063" y="3276600"/>
            <a:ext cx="1920875" cy="1570038"/>
            <a:chOff x="3696" y="0"/>
            <a:chExt cx="1210" cy="989"/>
          </a:xfrm>
        </p:grpSpPr>
        <p:grpSp>
          <p:nvGrpSpPr>
            <p:cNvPr id="33837" name="Group 100">
              <a:extLst>
                <a:ext uri="{FF2B5EF4-FFF2-40B4-BE49-F238E27FC236}">
                  <a16:creationId xmlns:a16="http://schemas.microsoft.com/office/drawing/2014/main" id="{5744593C-5FE6-F0CF-4430-35276064F4B5}"/>
                </a:ext>
              </a:extLst>
            </p:cNvPr>
            <p:cNvGrpSpPr>
              <a:grpSpLocks/>
            </p:cNvGrpSpPr>
            <p:nvPr/>
          </p:nvGrpSpPr>
          <p:grpSpPr bwMode="auto">
            <a:xfrm rot="898629">
              <a:off x="3696" y="0"/>
              <a:ext cx="1210" cy="989"/>
              <a:chOff x="1296" y="1872"/>
              <a:chExt cx="1210" cy="989"/>
            </a:xfrm>
          </p:grpSpPr>
          <p:sp>
            <p:nvSpPr>
              <p:cNvPr id="33839" name="Line 101">
                <a:extLst>
                  <a:ext uri="{FF2B5EF4-FFF2-40B4-BE49-F238E27FC236}">
                    <a16:creationId xmlns:a16="http://schemas.microsoft.com/office/drawing/2014/main" id="{18CFD42D-438D-7173-1D0E-B70C8F76B372}"/>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840" name="Group 102">
                <a:extLst>
                  <a:ext uri="{FF2B5EF4-FFF2-40B4-BE49-F238E27FC236}">
                    <a16:creationId xmlns:a16="http://schemas.microsoft.com/office/drawing/2014/main" id="{89D0DB47-57CF-DFAB-C40A-D040F6296178}"/>
                  </a:ext>
                </a:extLst>
              </p:cNvPr>
              <p:cNvGrpSpPr>
                <a:grpSpLocks/>
              </p:cNvGrpSpPr>
              <p:nvPr/>
            </p:nvGrpSpPr>
            <p:grpSpPr bwMode="auto">
              <a:xfrm>
                <a:off x="1296" y="1872"/>
                <a:ext cx="1210" cy="989"/>
                <a:chOff x="1296" y="1872"/>
                <a:chExt cx="1210" cy="989"/>
              </a:xfrm>
            </p:grpSpPr>
            <p:sp>
              <p:nvSpPr>
                <p:cNvPr id="33841" name="Text Box 103">
                  <a:extLst>
                    <a:ext uri="{FF2B5EF4-FFF2-40B4-BE49-F238E27FC236}">
                      <a16:creationId xmlns:a16="http://schemas.microsoft.com/office/drawing/2014/main" id="{41A17A70-797B-6250-8733-5736F404D659}"/>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42" name="Group 104">
                  <a:extLst>
                    <a:ext uri="{FF2B5EF4-FFF2-40B4-BE49-F238E27FC236}">
                      <a16:creationId xmlns:a16="http://schemas.microsoft.com/office/drawing/2014/main" id="{D292DFA6-4C6B-0AAF-C13C-346301B49056}"/>
                    </a:ext>
                  </a:extLst>
                </p:cNvPr>
                <p:cNvGrpSpPr>
                  <a:grpSpLocks/>
                </p:cNvGrpSpPr>
                <p:nvPr/>
              </p:nvGrpSpPr>
              <p:grpSpPr bwMode="auto">
                <a:xfrm>
                  <a:off x="1296" y="1872"/>
                  <a:ext cx="1210" cy="989"/>
                  <a:chOff x="1296" y="1872"/>
                  <a:chExt cx="1210" cy="989"/>
                </a:xfrm>
              </p:grpSpPr>
              <p:sp>
                <p:nvSpPr>
                  <p:cNvPr id="33843" name="Text Box 105">
                    <a:extLst>
                      <a:ext uri="{FF2B5EF4-FFF2-40B4-BE49-F238E27FC236}">
                        <a16:creationId xmlns:a16="http://schemas.microsoft.com/office/drawing/2014/main" id="{CF0E2C31-2238-6B6C-F15E-7C0D4E564CCF}"/>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44" name="Group 106">
                    <a:extLst>
                      <a:ext uri="{FF2B5EF4-FFF2-40B4-BE49-F238E27FC236}">
                        <a16:creationId xmlns:a16="http://schemas.microsoft.com/office/drawing/2014/main" id="{56506B77-E7EF-7340-5DE3-B5A68662040D}"/>
                      </a:ext>
                    </a:extLst>
                  </p:cNvPr>
                  <p:cNvGrpSpPr>
                    <a:grpSpLocks/>
                  </p:cNvGrpSpPr>
                  <p:nvPr/>
                </p:nvGrpSpPr>
                <p:grpSpPr bwMode="auto">
                  <a:xfrm>
                    <a:off x="1296" y="1872"/>
                    <a:ext cx="1210" cy="989"/>
                    <a:chOff x="1296" y="1872"/>
                    <a:chExt cx="1210" cy="989"/>
                  </a:xfrm>
                </p:grpSpPr>
                <p:sp>
                  <p:nvSpPr>
                    <p:cNvPr id="33845" name="Text Box 107">
                      <a:extLst>
                        <a:ext uri="{FF2B5EF4-FFF2-40B4-BE49-F238E27FC236}">
                          <a16:creationId xmlns:a16="http://schemas.microsoft.com/office/drawing/2014/main" id="{4D3A73FA-1788-4AF5-1510-18643404A59F}"/>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46" name="Text Box 108">
                      <a:extLst>
                        <a:ext uri="{FF2B5EF4-FFF2-40B4-BE49-F238E27FC236}">
                          <a16:creationId xmlns:a16="http://schemas.microsoft.com/office/drawing/2014/main" id="{A3AADC22-BBCA-3871-5C03-96A70042F2D8}"/>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47" name="Text Box 109">
                      <a:extLst>
                        <a:ext uri="{FF2B5EF4-FFF2-40B4-BE49-F238E27FC236}">
                          <a16:creationId xmlns:a16="http://schemas.microsoft.com/office/drawing/2014/main" id="{FD8D351C-2A3C-5BA7-1055-F4F9F4409046}"/>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48" name="Text Box 110">
                      <a:extLst>
                        <a:ext uri="{FF2B5EF4-FFF2-40B4-BE49-F238E27FC236}">
                          <a16:creationId xmlns:a16="http://schemas.microsoft.com/office/drawing/2014/main" id="{CB1EF1FE-D982-84D3-0EC6-D06516032CB3}"/>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49" name="Text Box 111">
                      <a:extLst>
                        <a:ext uri="{FF2B5EF4-FFF2-40B4-BE49-F238E27FC236}">
                          <a16:creationId xmlns:a16="http://schemas.microsoft.com/office/drawing/2014/main" id="{8A38B84B-1E69-8C53-41BF-723B4D721BC7}"/>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50" name="Text Box 112">
                      <a:extLst>
                        <a:ext uri="{FF2B5EF4-FFF2-40B4-BE49-F238E27FC236}">
                          <a16:creationId xmlns:a16="http://schemas.microsoft.com/office/drawing/2014/main" id="{38A2BEAA-99EE-59AF-6768-9E39264D91F1}"/>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51" name="Text Box 113">
                      <a:extLst>
                        <a:ext uri="{FF2B5EF4-FFF2-40B4-BE49-F238E27FC236}">
                          <a16:creationId xmlns:a16="http://schemas.microsoft.com/office/drawing/2014/main" id="{36C16842-9B6B-1A87-72C1-15615129D260}"/>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52" name="Text Box 114">
                      <a:extLst>
                        <a:ext uri="{FF2B5EF4-FFF2-40B4-BE49-F238E27FC236}">
                          <a16:creationId xmlns:a16="http://schemas.microsoft.com/office/drawing/2014/main" id="{3AE4AF32-2040-1E04-1B92-ECC5385F9306}"/>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53" name="Text Box 115">
                      <a:extLst>
                        <a:ext uri="{FF2B5EF4-FFF2-40B4-BE49-F238E27FC236}">
                          <a16:creationId xmlns:a16="http://schemas.microsoft.com/office/drawing/2014/main" id="{5B3C9B93-19B4-9A9D-91AA-9445B6724D45}"/>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grpSp>
          </p:grpSp>
        </p:grpSp>
        <p:sp>
          <p:nvSpPr>
            <p:cNvPr id="33838" name="Freeform 316">
              <a:extLst>
                <a:ext uri="{FF2B5EF4-FFF2-40B4-BE49-F238E27FC236}">
                  <a16:creationId xmlns:a16="http://schemas.microsoft.com/office/drawing/2014/main" id="{FE0AE878-0C97-A18E-9D39-A66D0517588B}"/>
                </a:ext>
              </a:extLst>
            </p:cNvPr>
            <p:cNvSpPr>
              <a:spLocks/>
            </p:cNvSpPr>
            <p:nvPr/>
          </p:nvSpPr>
          <p:spPr bwMode="auto">
            <a:xfrm>
              <a:off x="3696" y="457"/>
              <a:ext cx="864" cy="215"/>
            </a:xfrm>
            <a:custGeom>
              <a:avLst/>
              <a:gdLst>
                <a:gd name="T0" fmla="*/ 0 w 864"/>
                <a:gd name="T1" fmla="*/ 2 h 480"/>
                <a:gd name="T2" fmla="*/ 864 w 864"/>
                <a:gd name="T3" fmla="*/ 2 h 480"/>
                <a:gd name="T4" fmla="*/ 864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480"/>
                  </a:moveTo>
                  <a:lnTo>
                    <a:pt x="864" y="480"/>
                  </a:lnTo>
                  <a:lnTo>
                    <a:pt x="864"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grpSp>
      <p:grpSp>
        <p:nvGrpSpPr>
          <p:cNvPr id="28691" name="Group 324">
            <a:extLst>
              <a:ext uri="{FF2B5EF4-FFF2-40B4-BE49-F238E27FC236}">
                <a16:creationId xmlns:a16="http://schemas.microsoft.com/office/drawing/2014/main" id="{CE9CE301-E9BA-281D-5D83-CDA04B65449A}"/>
              </a:ext>
            </a:extLst>
          </p:cNvPr>
          <p:cNvGrpSpPr>
            <a:grpSpLocks/>
          </p:cNvGrpSpPr>
          <p:nvPr/>
        </p:nvGrpSpPr>
        <p:grpSpPr bwMode="auto">
          <a:xfrm>
            <a:off x="4208463" y="3459163"/>
            <a:ext cx="1971675" cy="1570037"/>
            <a:chOff x="2656" y="3120"/>
            <a:chExt cx="1242" cy="989"/>
          </a:xfrm>
        </p:grpSpPr>
        <p:grpSp>
          <p:nvGrpSpPr>
            <p:cNvPr id="33820" name="Group 132">
              <a:extLst>
                <a:ext uri="{FF2B5EF4-FFF2-40B4-BE49-F238E27FC236}">
                  <a16:creationId xmlns:a16="http://schemas.microsoft.com/office/drawing/2014/main" id="{456D7C52-89A0-77D3-7845-F6AB7246885A}"/>
                </a:ext>
              </a:extLst>
            </p:cNvPr>
            <p:cNvGrpSpPr>
              <a:grpSpLocks/>
            </p:cNvGrpSpPr>
            <p:nvPr/>
          </p:nvGrpSpPr>
          <p:grpSpPr bwMode="auto">
            <a:xfrm rot="1521774">
              <a:off x="2688" y="3120"/>
              <a:ext cx="1210" cy="989"/>
              <a:chOff x="1296" y="1872"/>
              <a:chExt cx="1210" cy="989"/>
            </a:xfrm>
          </p:grpSpPr>
          <p:sp>
            <p:nvSpPr>
              <p:cNvPr id="33822" name="Line 133">
                <a:extLst>
                  <a:ext uri="{FF2B5EF4-FFF2-40B4-BE49-F238E27FC236}">
                    <a16:creationId xmlns:a16="http://schemas.microsoft.com/office/drawing/2014/main" id="{7EA15036-33AC-ACF6-2F1D-4419442FE4C9}"/>
                  </a:ext>
                </a:extLst>
              </p:cNvPr>
              <p:cNvSpPr>
                <a:spLocks noChangeShapeType="1"/>
              </p:cNvSpPr>
              <p:nvPr/>
            </p:nvSpPr>
            <p:spPr bwMode="auto">
              <a:xfrm flipV="1">
                <a:off x="1344" y="2112"/>
                <a:ext cx="1104" cy="57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nvGrpSpPr>
              <p:cNvPr id="33823" name="Group 134">
                <a:extLst>
                  <a:ext uri="{FF2B5EF4-FFF2-40B4-BE49-F238E27FC236}">
                    <a16:creationId xmlns:a16="http://schemas.microsoft.com/office/drawing/2014/main" id="{79E92016-6E56-1AB6-AAB0-A095634B666D}"/>
                  </a:ext>
                </a:extLst>
              </p:cNvPr>
              <p:cNvGrpSpPr>
                <a:grpSpLocks/>
              </p:cNvGrpSpPr>
              <p:nvPr/>
            </p:nvGrpSpPr>
            <p:grpSpPr bwMode="auto">
              <a:xfrm>
                <a:off x="1296" y="1872"/>
                <a:ext cx="1210" cy="989"/>
                <a:chOff x="1296" y="1872"/>
                <a:chExt cx="1210" cy="989"/>
              </a:xfrm>
            </p:grpSpPr>
            <p:sp>
              <p:nvSpPr>
                <p:cNvPr id="33824" name="Text Box 135">
                  <a:extLst>
                    <a:ext uri="{FF2B5EF4-FFF2-40B4-BE49-F238E27FC236}">
                      <a16:creationId xmlns:a16="http://schemas.microsoft.com/office/drawing/2014/main" id="{32A94351-50AF-E00D-9188-1740FB723948}"/>
                    </a:ext>
                  </a:extLst>
                </p:cNvPr>
                <p:cNvSpPr txBox="1">
                  <a:spLocks noChangeArrowheads="1"/>
                </p:cNvSpPr>
                <p:nvPr/>
              </p:nvSpPr>
              <p:spPr bwMode="auto">
                <a:xfrm>
                  <a:off x="1632"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25" name="Group 136">
                  <a:extLst>
                    <a:ext uri="{FF2B5EF4-FFF2-40B4-BE49-F238E27FC236}">
                      <a16:creationId xmlns:a16="http://schemas.microsoft.com/office/drawing/2014/main" id="{DFBA39E4-21A1-8144-23FD-CE95A05BAA6F}"/>
                    </a:ext>
                  </a:extLst>
                </p:cNvPr>
                <p:cNvGrpSpPr>
                  <a:grpSpLocks/>
                </p:cNvGrpSpPr>
                <p:nvPr/>
              </p:nvGrpSpPr>
              <p:grpSpPr bwMode="auto">
                <a:xfrm>
                  <a:off x="1296" y="1872"/>
                  <a:ext cx="1210" cy="989"/>
                  <a:chOff x="1296" y="1872"/>
                  <a:chExt cx="1210" cy="989"/>
                </a:xfrm>
              </p:grpSpPr>
              <p:sp>
                <p:nvSpPr>
                  <p:cNvPr id="33826" name="Text Box 137">
                    <a:extLst>
                      <a:ext uri="{FF2B5EF4-FFF2-40B4-BE49-F238E27FC236}">
                        <a16:creationId xmlns:a16="http://schemas.microsoft.com/office/drawing/2014/main" id="{502C4914-8F6F-1FDA-A459-229529844195}"/>
                      </a:ext>
                    </a:extLst>
                  </p:cNvPr>
                  <p:cNvSpPr txBox="1">
                    <a:spLocks noChangeArrowheads="1"/>
                  </p:cNvSpPr>
                  <p:nvPr/>
                </p:nvSpPr>
                <p:spPr bwMode="auto">
                  <a:xfrm>
                    <a:off x="1488"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nvGrpSpPr>
                  <p:cNvPr id="33827" name="Group 138">
                    <a:extLst>
                      <a:ext uri="{FF2B5EF4-FFF2-40B4-BE49-F238E27FC236}">
                        <a16:creationId xmlns:a16="http://schemas.microsoft.com/office/drawing/2014/main" id="{2D0A202B-AB05-6968-E63E-0D07B2F052D5}"/>
                      </a:ext>
                    </a:extLst>
                  </p:cNvPr>
                  <p:cNvGrpSpPr>
                    <a:grpSpLocks/>
                  </p:cNvGrpSpPr>
                  <p:nvPr/>
                </p:nvGrpSpPr>
                <p:grpSpPr bwMode="auto">
                  <a:xfrm>
                    <a:off x="1296" y="1872"/>
                    <a:ext cx="1210" cy="989"/>
                    <a:chOff x="1296" y="1872"/>
                    <a:chExt cx="1210" cy="989"/>
                  </a:xfrm>
                </p:grpSpPr>
                <p:sp>
                  <p:nvSpPr>
                    <p:cNvPr id="33828" name="Text Box 139">
                      <a:extLst>
                        <a:ext uri="{FF2B5EF4-FFF2-40B4-BE49-F238E27FC236}">
                          <a16:creationId xmlns:a16="http://schemas.microsoft.com/office/drawing/2014/main" id="{C687513A-41FE-52DA-45F5-FA0BA6AD2CE2}"/>
                        </a:ext>
                      </a:extLst>
                    </p:cNvPr>
                    <p:cNvSpPr txBox="1">
                      <a:spLocks noChangeArrowheads="1"/>
                    </p:cNvSpPr>
                    <p:nvPr/>
                  </p:nvSpPr>
                  <p:spPr bwMode="auto">
                    <a:xfrm>
                      <a:off x="1483" y="2410"/>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29" name="Text Box 140">
                      <a:extLst>
                        <a:ext uri="{FF2B5EF4-FFF2-40B4-BE49-F238E27FC236}">
                          <a16:creationId xmlns:a16="http://schemas.microsoft.com/office/drawing/2014/main" id="{7F395618-F10B-4B61-F0B5-B68C562307A1}"/>
                        </a:ext>
                      </a:extLst>
                    </p:cNvPr>
                    <p:cNvSpPr txBox="1">
                      <a:spLocks noChangeArrowheads="1"/>
                    </p:cNvSpPr>
                    <p:nvPr/>
                  </p:nvSpPr>
                  <p:spPr bwMode="auto">
                    <a:xfrm>
                      <a:off x="1296"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30" name="Text Box 141">
                      <a:extLst>
                        <a:ext uri="{FF2B5EF4-FFF2-40B4-BE49-F238E27FC236}">
                          <a16:creationId xmlns:a16="http://schemas.microsoft.com/office/drawing/2014/main" id="{CCDD90BF-97ED-210B-E1D4-86ABBB142EF8}"/>
                        </a:ext>
                      </a:extLst>
                    </p:cNvPr>
                    <p:cNvSpPr txBox="1">
                      <a:spLocks noChangeArrowheads="1"/>
                    </p:cNvSpPr>
                    <p:nvPr/>
                  </p:nvSpPr>
                  <p:spPr bwMode="auto">
                    <a:xfrm>
                      <a:off x="2064" y="211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31" name="Text Box 142">
                      <a:extLst>
                        <a:ext uri="{FF2B5EF4-FFF2-40B4-BE49-F238E27FC236}">
                          <a16:creationId xmlns:a16="http://schemas.microsoft.com/office/drawing/2014/main" id="{97D2E974-1766-A8CA-B2AA-466657738A49}"/>
                        </a:ext>
                      </a:extLst>
                    </p:cNvPr>
                    <p:cNvSpPr txBox="1">
                      <a:spLocks noChangeArrowheads="1"/>
                    </p:cNvSpPr>
                    <p:nvPr/>
                  </p:nvSpPr>
                  <p:spPr bwMode="auto">
                    <a:xfrm>
                      <a:off x="1824" y="2304"/>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32" name="Text Box 143">
                      <a:extLst>
                        <a:ext uri="{FF2B5EF4-FFF2-40B4-BE49-F238E27FC236}">
                          <a16:creationId xmlns:a16="http://schemas.microsoft.com/office/drawing/2014/main" id="{55E24D5B-00A9-E05E-8400-5FA68406F61A}"/>
                        </a:ext>
                      </a:extLst>
                    </p:cNvPr>
                    <p:cNvSpPr txBox="1">
                      <a:spLocks noChangeArrowheads="1"/>
                    </p:cNvSpPr>
                    <p:nvPr/>
                  </p:nvSpPr>
                  <p:spPr bwMode="auto">
                    <a:xfrm>
                      <a:off x="2304" y="225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33" name="Text Box 144">
                      <a:extLst>
                        <a:ext uri="{FF2B5EF4-FFF2-40B4-BE49-F238E27FC236}">
                          <a16:creationId xmlns:a16="http://schemas.microsoft.com/office/drawing/2014/main" id="{40723D2C-D602-7AD3-3450-E6178BC9A237}"/>
                        </a:ext>
                      </a:extLst>
                    </p:cNvPr>
                    <p:cNvSpPr txBox="1">
                      <a:spLocks noChangeArrowheads="1"/>
                    </p:cNvSpPr>
                    <p:nvPr/>
                  </p:nvSpPr>
                  <p:spPr bwMode="auto">
                    <a:xfrm>
                      <a:off x="1824" y="249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34" name="Text Box 145">
                      <a:extLst>
                        <a:ext uri="{FF2B5EF4-FFF2-40B4-BE49-F238E27FC236}">
                          <a16:creationId xmlns:a16="http://schemas.microsoft.com/office/drawing/2014/main" id="{0EAC063B-A1AF-F55F-6FED-D66773BA3B5F}"/>
                        </a:ext>
                      </a:extLst>
                    </p:cNvPr>
                    <p:cNvSpPr txBox="1">
                      <a:spLocks noChangeArrowheads="1"/>
                    </p:cNvSpPr>
                    <p:nvPr/>
                  </p:nvSpPr>
                  <p:spPr bwMode="auto">
                    <a:xfrm>
                      <a:off x="2064" y="1872"/>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35" name="Text Box 146">
                      <a:extLst>
                        <a:ext uri="{FF2B5EF4-FFF2-40B4-BE49-F238E27FC236}">
                          <a16:creationId xmlns:a16="http://schemas.microsoft.com/office/drawing/2014/main" id="{52D85ABD-C156-ABCB-F723-FD72DB8006DC}"/>
                        </a:ext>
                      </a:extLst>
                    </p:cNvPr>
                    <p:cNvSpPr txBox="1">
                      <a:spLocks noChangeArrowheads="1"/>
                    </p:cNvSpPr>
                    <p:nvPr/>
                  </p:nvSpPr>
                  <p:spPr bwMode="auto">
                    <a:xfrm>
                      <a:off x="1488" y="2688"/>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sp>
                  <p:nvSpPr>
                    <p:cNvPr id="33836" name="Text Box 147">
                      <a:extLst>
                        <a:ext uri="{FF2B5EF4-FFF2-40B4-BE49-F238E27FC236}">
                          <a16:creationId xmlns:a16="http://schemas.microsoft.com/office/drawing/2014/main" id="{A22438EE-47D0-F322-EF4F-09EB1A5AE53E}"/>
                        </a:ext>
                      </a:extLst>
                    </p:cNvPr>
                    <p:cNvSpPr txBox="1">
                      <a:spLocks noChangeArrowheads="1"/>
                    </p:cNvSpPr>
                    <p:nvPr/>
                  </p:nvSpPr>
                  <p:spPr bwMode="auto">
                    <a:xfrm>
                      <a:off x="2304" y="2016"/>
                      <a:ext cx="2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Wingdings" pitchFamily="2" charset="2"/>
                          <a:ea typeface="新細明體" panose="02020500000000000000" pitchFamily="18" charset="-120"/>
                        </a:rPr>
                        <a:t>q</a:t>
                      </a:r>
                    </a:p>
                  </p:txBody>
                </p:sp>
              </p:grpSp>
            </p:grpSp>
          </p:grpSp>
        </p:grpSp>
        <p:sp>
          <p:nvSpPr>
            <p:cNvPr id="33821" name="Freeform 318">
              <a:extLst>
                <a:ext uri="{FF2B5EF4-FFF2-40B4-BE49-F238E27FC236}">
                  <a16:creationId xmlns:a16="http://schemas.microsoft.com/office/drawing/2014/main" id="{B4E84DE9-23EE-4D1C-E858-78D1CB1E73C1}"/>
                </a:ext>
              </a:extLst>
            </p:cNvPr>
            <p:cNvSpPr>
              <a:spLocks/>
            </p:cNvSpPr>
            <p:nvPr/>
          </p:nvSpPr>
          <p:spPr bwMode="auto">
            <a:xfrm>
              <a:off x="2656" y="3617"/>
              <a:ext cx="864" cy="47"/>
            </a:xfrm>
            <a:custGeom>
              <a:avLst/>
              <a:gdLst>
                <a:gd name="T0" fmla="*/ 0 w 864"/>
                <a:gd name="T1" fmla="*/ 0 h 480"/>
                <a:gd name="T2" fmla="*/ 864 w 864"/>
                <a:gd name="T3" fmla="*/ 0 h 480"/>
                <a:gd name="T4" fmla="*/ 864 w 864"/>
                <a:gd name="T5" fmla="*/ 0 h 480"/>
                <a:gd name="T6" fmla="*/ 0 60000 65536"/>
                <a:gd name="T7" fmla="*/ 0 60000 65536"/>
                <a:gd name="T8" fmla="*/ 0 60000 65536"/>
                <a:gd name="T9" fmla="*/ 0 w 864"/>
                <a:gd name="T10" fmla="*/ 0 h 480"/>
                <a:gd name="T11" fmla="*/ 864 w 864"/>
                <a:gd name="T12" fmla="*/ 480 h 480"/>
              </a:gdLst>
              <a:ahLst/>
              <a:cxnLst>
                <a:cxn ang="T6">
                  <a:pos x="T0" y="T1"/>
                </a:cxn>
                <a:cxn ang="T7">
                  <a:pos x="T2" y="T3"/>
                </a:cxn>
                <a:cxn ang="T8">
                  <a:pos x="T4" y="T5"/>
                </a:cxn>
              </a:cxnLst>
              <a:rect l="T9" t="T10" r="T11" b="T12"/>
              <a:pathLst>
                <a:path w="864" h="480">
                  <a:moveTo>
                    <a:pt x="0" y="480"/>
                  </a:moveTo>
                  <a:lnTo>
                    <a:pt x="864" y="480"/>
                  </a:lnTo>
                  <a:lnTo>
                    <a:pt x="864" y="0"/>
                  </a:ln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grpSp>
      <p:sp>
        <p:nvSpPr>
          <p:cNvPr id="33812" name="Text Box 327">
            <a:extLst>
              <a:ext uri="{FF2B5EF4-FFF2-40B4-BE49-F238E27FC236}">
                <a16:creationId xmlns:a16="http://schemas.microsoft.com/office/drawing/2014/main" id="{BF30C36E-7C36-B6F5-D475-541FEBA3B2C6}"/>
              </a:ext>
            </a:extLst>
          </p:cNvPr>
          <p:cNvSpPr txBox="1">
            <a:spLocks noChangeArrowheads="1"/>
          </p:cNvSpPr>
          <p:nvPr/>
        </p:nvSpPr>
        <p:spPr bwMode="auto">
          <a:xfrm>
            <a:off x="1701800" y="5302250"/>
            <a:ext cx="2155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a:ea typeface="新細明體" panose="02020500000000000000" pitchFamily="18" charset="-120"/>
              </a:rPr>
              <a:t>Different inputs (x) yield</a:t>
            </a:r>
          </a:p>
          <a:p>
            <a:pPr algn="l"/>
            <a:r>
              <a:rPr lang="en-US" altLang="zh-TW">
                <a:ea typeface="新細明體" panose="02020500000000000000" pitchFamily="18" charset="-120"/>
              </a:rPr>
              <a:t>different outputs (y).</a:t>
            </a:r>
          </a:p>
        </p:txBody>
      </p:sp>
      <p:sp>
        <p:nvSpPr>
          <p:cNvPr id="24905" name="Text Box 329">
            <a:extLst>
              <a:ext uri="{FF2B5EF4-FFF2-40B4-BE49-F238E27FC236}">
                <a16:creationId xmlns:a16="http://schemas.microsoft.com/office/drawing/2014/main" id="{7B4FD5BD-B69E-6C4B-8B96-3F808BCC2181}"/>
              </a:ext>
            </a:extLst>
          </p:cNvPr>
          <p:cNvSpPr txBox="1">
            <a:spLocks noChangeArrowheads="1"/>
          </p:cNvSpPr>
          <p:nvPr/>
        </p:nvSpPr>
        <p:spPr bwMode="auto">
          <a:xfrm>
            <a:off x="4970463" y="5046663"/>
            <a:ext cx="21558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b="1">
                <a:ea typeface="新細明體" panose="02020500000000000000" pitchFamily="18" charset="-120"/>
              </a:rPr>
              <a:t>No linear relationship.</a:t>
            </a:r>
          </a:p>
          <a:p>
            <a:pPr algn="l"/>
            <a:r>
              <a:rPr lang="en-US" altLang="zh-TW">
                <a:ea typeface="新細明體" panose="02020500000000000000" pitchFamily="18" charset="-120"/>
              </a:rPr>
              <a:t>Different inputs (x) yield</a:t>
            </a:r>
          </a:p>
          <a:p>
            <a:pPr algn="l"/>
            <a:r>
              <a:rPr lang="en-US" altLang="zh-TW">
                <a:ea typeface="新細明體" panose="02020500000000000000" pitchFamily="18" charset="-120"/>
              </a:rPr>
              <a:t>the same output (y).</a:t>
            </a:r>
          </a:p>
        </p:txBody>
      </p:sp>
      <p:sp>
        <p:nvSpPr>
          <p:cNvPr id="33814" name="Text Box 331">
            <a:extLst>
              <a:ext uri="{FF2B5EF4-FFF2-40B4-BE49-F238E27FC236}">
                <a16:creationId xmlns:a16="http://schemas.microsoft.com/office/drawing/2014/main" id="{6CA02882-5327-2B84-7F63-FE75A33F9597}"/>
              </a:ext>
            </a:extLst>
          </p:cNvPr>
          <p:cNvSpPr txBox="1">
            <a:spLocks noChangeArrowheads="1"/>
          </p:cNvSpPr>
          <p:nvPr/>
        </p:nvSpPr>
        <p:spPr bwMode="auto">
          <a:xfrm>
            <a:off x="1358900" y="6072188"/>
            <a:ext cx="3200400" cy="400050"/>
          </a:xfrm>
          <a:prstGeom prst="rect">
            <a:avLst/>
          </a:prstGeom>
          <a:solidFill>
            <a:srgbClr val="D1D1D1"/>
          </a:solidFill>
          <a:ln w="9525">
            <a:solidFill>
              <a:schemeClr val="tx1"/>
            </a:solidFill>
            <a:miter lim="800000"/>
            <a:headEnd/>
            <a:tailEnd/>
          </a:ln>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2000">
                <a:ea typeface="新細明體" panose="02020500000000000000" pitchFamily="18" charset="-120"/>
              </a:rPr>
              <a:t>The slope is not equal to zero</a:t>
            </a:r>
          </a:p>
        </p:txBody>
      </p:sp>
      <p:sp>
        <p:nvSpPr>
          <p:cNvPr id="24908" name="Text Box 332">
            <a:extLst>
              <a:ext uri="{FF2B5EF4-FFF2-40B4-BE49-F238E27FC236}">
                <a16:creationId xmlns:a16="http://schemas.microsoft.com/office/drawing/2014/main" id="{81271EC0-CBBD-DCE4-4F64-E493194E9811}"/>
              </a:ext>
            </a:extLst>
          </p:cNvPr>
          <p:cNvSpPr txBox="1">
            <a:spLocks noChangeArrowheads="1"/>
          </p:cNvSpPr>
          <p:nvPr/>
        </p:nvSpPr>
        <p:spPr bwMode="auto">
          <a:xfrm>
            <a:off x="4919663" y="6072188"/>
            <a:ext cx="2808287" cy="400050"/>
          </a:xfrm>
          <a:prstGeom prst="rect">
            <a:avLst/>
          </a:prstGeom>
          <a:solidFill>
            <a:srgbClr val="D1D1D1"/>
          </a:solidFill>
          <a:ln w="9525">
            <a:solidFill>
              <a:schemeClr val="tx1"/>
            </a:solidFill>
            <a:miter lim="800000"/>
            <a:headEnd/>
            <a:tailEnd/>
          </a:ln>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2000">
                <a:ea typeface="新細明體" panose="02020500000000000000" pitchFamily="18" charset="-120"/>
              </a:rPr>
              <a:t>The slope is equal to zero</a:t>
            </a:r>
          </a:p>
        </p:txBody>
      </p:sp>
      <p:sp>
        <p:nvSpPr>
          <p:cNvPr id="24909" name="Text Box 333">
            <a:extLst>
              <a:ext uri="{FF2B5EF4-FFF2-40B4-BE49-F238E27FC236}">
                <a16:creationId xmlns:a16="http://schemas.microsoft.com/office/drawing/2014/main" id="{FCB30943-9BEB-EE22-58A2-BDDFC3636D8A}"/>
              </a:ext>
            </a:extLst>
          </p:cNvPr>
          <p:cNvSpPr txBox="1">
            <a:spLocks noChangeArrowheads="1"/>
          </p:cNvSpPr>
          <p:nvPr/>
        </p:nvSpPr>
        <p:spPr bwMode="auto">
          <a:xfrm>
            <a:off x="1693863" y="5029200"/>
            <a:ext cx="1916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b="1">
                <a:ea typeface="新細明體" panose="02020500000000000000" pitchFamily="18" charset="-120"/>
              </a:rPr>
              <a:t>Linear relationship.</a:t>
            </a:r>
          </a:p>
        </p:txBody>
      </p:sp>
      <p:sp>
        <p:nvSpPr>
          <p:cNvPr id="24914" name="Text Box 338">
            <a:extLst>
              <a:ext uri="{FF2B5EF4-FFF2-40B4-BE49-F238E27FC236}">
                <a16:creationId xmlns:a16="http://schemas.microsoft.com/office/drawing/2014/main" id="{1BA089A2-CF50-89A8-B0EA-8DDFDA37327E}"/>
              </a:ext>
            </a:extLst>
          </p:cNvPr>
          <p:cNvSpPr txBox="1">
            <a:spLocks noChangeArrowheads="1"/>
          </p:cNvSpPr>
          <p:nvPr/>
        </p:nvSpPr>
        <p:spPr bwMode="auto">
          <a:xfrm>
            <a:off x="1693863" y="5029200"/>
            <a:ext cx="1916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b="1">
                <a:ea typeface="新細明體" panose="02020500000000000000" pitchFamily="18" charset="-120"/>
              </a:rPr>
              <a:t>Linear relationship.</a:t>
            </a:r>
          </a:p>
        </p:txBody>
      </p:sp>
      <p:sp>
        <p:nvSpPr>
          <p:cNvPr id="24915" name="Text Box 339">
            <a:extLst>
              <a:ext uri="{FF2B5EF4-FFF2-40B4-BE49-F238E27FC236}">
                <a16:creationId xmlns:a16="http://schemas.microsoft.com/office/drawing/2014/main" id="{6188BA95-D7C2-6764-1740-6F38EFB1F056}"/>
              </a:ext>
            </a:extLst>
          </p:cNvPr>
          <p:cNvSpPr txBox="1">
            <a:spLocks noChangeArrowheads="1"/>
          </p:cNvSpPr>
          <p:nvPr/>
        </p:nvSpPr>
        <p:spPr bwMode="auto">
          <a:xfrm>
            <a:off x="1693863" y="5029200"/>
            <a:ext cx="1916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b="1">
                <a:ea typeface="新細明體" panose="02020500000000000000" pitchFamily="18" charset="-120"/>
              </a:rPr>
              <a:t>Linear relationship.</a:t>
            </a:r>
          </a:p>
        </p:txBody>
      </p:sp>
      <p:sp>
        <p:nvSpPr>
          <p:cNvPr id="24916" name="Text Box 340">
            <a:extLst>
              <a:ext uri="{FF2B5EF4-FFF2-40B4-BE49-F238E27FC236}">
                <a16:creationId xmlns:a16="http://schemas.microsoft.com/office/drawing/2014/main" id="{02458652-6E72-1F2B-5D6C-3C4E9B546CF1}"/>
              </a:ext>
            </a:extLst>
          </p:cNvPr>
          <p:cNvSpPr txBox="1">
            <a:spLocks noChangeArrowheads="1"/>
          </p:cNvSpPr>
          <p:nvPr/>
        </p:nvSpPr>
        <p:spPr bwMode="auto">
          <a:xfrm>
            <a:off x="1693863" y="5029200"/>
            <a:ext cx="19161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b="1">
                <a:ea typeface="新細明體" panose="02020500000000000000" pitchFamily="18" charset="-120"/>
              </a:rPr>
              <a:t>Linear relationship.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0"/>
                                  </p:stCondLst>
                                  <p:childTnLst>
                                    <p:set>
                                      <p:cBhvr>
                                        <p:cTn id="6" dur="500">
                                          <p:stCondLst>
                                            <p:cond delay="0"/>
                                          </p:stCondLst>
                                        </p:cTn>
                                        <p:tgtEl>
                                          <p:spTgt spid="24909"/>
                                        </p:tgtEl>
                                        <p:attrNameLst>
                                          <p:attrName>style.visibility</p:attrName>
                                        </p:attrNameLst>
                                      </p:cBhvr>
                                      <p:to>
                                        <p:strVal val="visible"/>
                                      </p:to>
                                    </p:set>
                                  </p:childTnLst>
                                </p:cTn>
                              </p:par>
                            </p:childTnLst>
                          </p:cTn>
                        </p:par>
                        <p:par>
                          <p:cTn id="7" fill="hold" nodeType="afterGroup">
                            <p:stCondLst>
                              <p:cond delay="500"/>
                            </p:stCondLst>
                            <p:childTnLst>
                              <p:par>
                                <p:cTn id="8" presetID="11" presetClass="entr" presetSubtype="0" fill="hold" grpId="0" nodeType="afterEffect">
                                  <p:stCondLst>
                                    <p:cond delay="1000"/>
                                  </p:stCondLst>
                                  <p:childTnLst>
                                    <p:set>
                                      <p:cBhvr>
                                        <p:cTn id="9" dur="500">
                                          <p:stCondLst>
                                            <p:cond delay="0"/>
                                          </p:stCondLst>
                                        </p:cTn>
                                        <p:tgtEl>
                                          <p:spTgt spid="24914"/>
                                        </p:tgtEl>
                                        <p:attrNameLst>
                                          <p:attrName>style.visibility</p:attrName>
                                        </p:attrNameLst>
                                      </p:cBhvr>
                                      <p:to>
                                        <p:strVal val="visible"/>
                                      </p:to>
                                    </p:set>
                                  </p:childTnLst>
                                </p:cTn>
                              </p:par>
                            </p:childTnLst>
                          </p:cTn>
                        </p:par>
                        <p:par>
                          <p:cTn id="10" fill="hold" nodeType="afterGroup">
                            <p:stCondLst>
                              <p:cond delay="2000"/>
                            </p:stCondLst>
                            <p:childTnLst>
                              <p:par>
                                <p:cTn id="11" presetID="11" presetClass="entr" presetSubtype="0" fill="hold" grpId="0" nodeType="afterEffect">
                                  <p:stCondLst>
                                    <p:cond delay="1000"/>
                                  </p:stCondLst>
                                  <p:childTnLst>
                                    <p:set>
                                      <p:cBhvr>
                                        <p:cTn id="12" dur="500">
                                          <p:stCondLst>
                                            <p:cond delay="0"/>
                                          </p:stCondLst>
                                        </p:cTn>
                                        <p:tgtEl>
                                          <p:spTgt spid="24915"/>
                                        </p:tgtEl>
                                        <p:attrNameLst>
                                          <p:attrName>style.visibility</p:attrName>
                                        </p:attrNameLst>
                                      </p:cBhvr>
                                      <p:to>
                                        <p:strVal val="visible"/>
                                      </p:to>
                                    </p:set>
                                  </p:childTnLst>
                                </p:cTn>
                              </p:par>
                            </p:childTnLst>
                          </p:cTn>
                        </p:par>
                        <p:par>
                          <p:cTn id="13" fill="hold" nodeType="afterGroup">
                            <p:stCondLst>
                              <p:cond delay="3500"/>
                            </p:stCondLst>
                            <p:childTnLst>
                              <p:par>
                                <p:cTn id="14" presetID="1" presetClass="entr" presetSubtype="0" fill="hold" grpId="0" nodeType="afterEffect">
                                  <p:stCondLst>
                                    <p:cond delay="1000"/>
                                  </p:stCondLst>
                                  <p:childTnLst>
                                    <p:set>
                                      <p:cBhvr>
                                        <p:cTn id="15" dur="1" fill="hold">
                                          <p:stCondLst>
                                            <p:cond delay="499"/>
                                          </p:stCondLst>
                                        </p:cTn>
                                        <p:tgtEl>
                                          <p:spTgt spid="2491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nodeType="clickEffect">
                                  <p:stCondLst>
                                    <p:cond delay="0"/>
                                  </p:stCondLst>
                                  <p:childTnLst>
                                    <p:set>
                                      <p:cBhvr>
                                        <p:cTn id="19" dur="75">
                                          <p:stCondLst>
                                            <p:cond delay="0"/>
                                          </p:stCondLst>
                                        </p:cTn>
                                        <p:tgtEl>
                                          <p:spTgt spid="7"/>
                                        </p:tgtEl>
                                        <p:attrNameLst>
                                          <p:attrName>style.visibility</p:attrName>
                                        </p:attrNameLst>
                                      </p:cBhvr>
                                      <p:to>
                                        <p:strVal val="visible"/>
                                      </p:to>
                                    </p:set>
                                  </p:childTnLst>
                                </p:cTn>
                              </p:par>
                            </p:childTnLst>
                          </p:cTn>
                        </p:par>
                        <p:par>
                          <p:cTn id="20" fill="hold" nodeType="afterGroup">
                            <p:stCondLst>
                              <p:cond delay="75"/>
                            </p:stCondLst>
                            <p:childTnLst>
                              <p:par>
                                <p:cTn id="21" presetID="11" presetClass="entr" presetSubtype="0" fill="hold" nodeType="afterEffect">
                                  <p:stCondLst>
                                    <p:cond delay="0"/>
                                  </p:stCondLst>
                                  <p:childTnLst>
                                    <p:set>
                                      <p:cBhvr>
                                        <p:cTn id="22" dur="75">
                                          <p:stCondLst>
                                            <p:cond delay="0"/>
                                          </p:stCondLst>
                                        </p:cTn>
                                        <p:tgtEl>
                                          <p:spTgt spid="28677"/>
                                        </p:tgtEl>
                                        <p:attrNameLst>
                                          <p:attrName>style.visibility</p:attrName>
                                        </p:attrNameLst>
                                      </p:cBhvr>
                                      <p:to>
                                        <p:strVal val="visible"/>
                                      </p:to>
                                    </p:set>
                                  </p:childTnLst>
                                </p:cTn>
                              </p:par>
                            </p:childTnLst>
                          </p:cTn>
                        </p:par>
                        <p:par>
                          <p:cTn id="23" fill="hold" nodeType="afterGroup">
                            <p:stCondLst>
                              <p:cond delay="150"/>
                            </p:stCondLst>
                            <p:childTnLst>
                              <p:par>
                                <p:cTn id="24" presetID="11" presetClass="entr" presetSubtype="0" fill="hold" nodeType="afterEffect">
                                  <p:stCondLst>
                                    <p:cond delay="0"/>
                                  </p:stCondLst>
                                  <p:childTnLst>
                                    <p:set>
                                      <p:cBhvr>
                                        <p:cTn id="25" dur="75">
                                          <p:stCondLst>
                                            <p:cond delay="0"/>
                                          </p:stCondLst>
                                        </p:cTn>
                                        <p:tgtEl>
                                          <p:spTgt spid="28686"/>
                                        </p:tgtEl>
                                        <p:attrNameLst>
                                          <p:attrName>style.visibility</p:attrName>
                                        </p:attrNameLst>
                                      </p:cBhvr>
                                      <p:to>
                                        <p:strVal val="visible"/>
                                      </p:to>
                                    </p:set>
                                  </p:childTnLst>
                                </p:cTn>
                              </p:par>
                            </p:childTnLst>
                          </p:cTn>
                        </p:par>
                        <p:par>
                          <p:cTn id="26" fill="hold" nodeType="afterGroup">
                            <p:stCondLst>
                              <p:cond delay="225"/>
                            </p:stCondLst>
                            <p:childTnLst>
                              <p:par>
                                <p:cTn id="27" presetID="1" presetClass="entr" presetSubtype="0" fill="hold" nodeType="afterEffect">
                                  <p:stCondLst>
                                    <p:cond delay="0"/>
                                  </p:stCondLst>
                                  <p:childTnLst>
                                    <p:set>
                                      <p:cBhvr>
                                        <p:cTn id="2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29" fill="hold" nodeType="afterGroup">
                            <p:stCondLst>
                              <p:cond delay="725"/>
                            </p:stCondLst>
                            <p:childTnLst>
                              <p:par>
                                <p:cTn id="30" presetID="11" presetClass="entr" presetSubtype="0" fill="hold" nodeType="afterEffect">
                                  <p:stCondLst>
                                    <p:cond delay="0"/>
                                  </p:stCondLst>
                                  <p:childTnLst>
                                    <p:set>
                                      <p:cBhvr>
                                        <p:cTn id="31" dur="75">
                                          <p:stCondLst>
                                            <p:cond delay="0"/>
                                          </p:stCondLst>
                                        </p:cTn>
                                        <p:tgtEl>
                                          <p:spTgt spid="13"/>
                                        </p:tgtEl>
                                        <p:attrNameLst>
                                          <p:attrName>style.visibility</p:attrName>
                                        </p:attrNameLst>
                                      </p:cBhvr>
                                      <p:to>
                                        <p:strVal val="visible"/>
                                      </p:to>
                                    </p:set>
                                  </p:childTnLst>
                                </p:cTn>
                              </p:par>
                            </p:childTnLst>
                          </p:cTn>
                        </p:par>
                        <p:par>
                          <p:cTn id="32" fill="hold" nodeType="afterGroup">
                            <p:stCondLst>
                              <p:cond delay="800"/>
                            </p:stCondLst>
                            <p:childTnLst>
                              <p:par>
                                <p:cTn id="33" presetID="11" presetClass="entr" presetSubtype="0" fill="hold" nodeType="afterEffect">
                                  <p:stCondLst>
                                    <p:cond delay="0"/>
                                  </p:stCondLst>
                                  <p:childTnLst>
                                    <p:set>
                                      <p:cBhvr>
                                        <p:cTn id="34" dur="75">
                                          <p:stCondLst>
                                            <p:cond delay="0"/>
                                          </p:stCondLst>
                                        </p:cTn>
                                        <p:tgtEl>
                                          <p:spTgt spid="28691"/>
                                        </p:tgtEl>
                                        <p:attrNameLst>
                                          <p:attrName>style.visibility</p:attrName>
                                        </p:attrNameLst>
                                      </p:cBhvr>
                                      <p:to>
                                        <p:strVal val="visible"/>
                                      </p:to>
                                    </p:set>
                                  </p:childTnLst>
                                </p:cTn>
                              </p:par>
                            </p:childTnLst>
                          </p:cTn>
                        </p:par>
                        <p:par>
                          <p:cTn id="35" fill="hold" nodeType="afterGroup">
                            <p:stCondLst>
                              <p:cond delay="875"/>
                            </p:stCondLst>
                            <p:childTnLst>
                              <p:par>
                                <p:cTn id="36" presetID="11" presetClass="entr" presetSubtype="0" fill="hold" nodeType="afterEffect">
                                  <p:stCondLst>
                                    <p:cond delay="0"/>
                                  </p:stCondLst>
                                  <p:childTnLst>
                                    <p:set>
                                      <p:cBhvr>
                                        <p:cTn id="37" dur="75">
                                          <p:stCondLst>
                                            <p:cond delay="0"/>
                                          </p:stCondLst>
                                        </p:cTn>
                                        <p:tgtEl>
                                          <p:spTgt spid="17"/>
                                        </p:tgtEl>
                                        <p:attrNameLst>
                                          <p:attrName>style.visibility</p:attrName>
                                        </p:attrNameLst>
                                      </p:cBhvr>
                                      <p:to>
                                        <p:strVal val="visible"/>
                                      </p:to>
                                    </p:set>
                                  </p:childTnLst>
                                </p:cTn>
                              </p:par>
                            </p:childTnLst>
                          </p:cTn>
                        </p:par>
                        <p:par>
                          <p:cTn id="38" fill="hold" nodeType="afterGroup">
                            <p:stCondLst>
                              <p:cond delay="950"/>
                            </p:stCondLst>
                            <p:childTnLst>
                              <p:par>
                                <p:cTn id="39" presetID="11" presetClass="entr" presetSubtype="0" fill="hold" nodeType="afterEffect">
                                  <p:stCondLst>
                                    <p:cond delay="0"/>
                                  </p:stCondLst>
                                  <p:childTnLst>
                                    <p:set>
                                      <p:cBhvr>
                                        <p:cTn id="40" dur="75">
                                          <p:stCondLst>
                                            <p:cond delay="0"/>
                                          </p:stCondLst>
                                        </p:cTn>
                                        <p:tgtEl>
                                          <p:spTgt spid="21"/>
                                        </p:tgtEl>
                                        <p:attrNameLst>
                                          <p:attrName>style.visibility</p:attrName>
                                        </p:attrNameLst>
                                      </p:cBhvr>
                                      <p:to>
                                        <p:strVal val="visible"/>
                                      </p:to>
                                    </p:set>
                                  </p:childTnLst>
                                </p:cTn>
                              </p:par>
                            </p:childTnLst>
                          </p:cTn>
                        </p:par>
                        <p:par>
                          <p:cTn id="41" fill="hold" nodeType="afterGroup">
                            <p:stCondLst>
                              <p:cond delay="1025"/>
                            </p:stCondLst>
                            <p:childTnLst>
                              <p:par>
                                <p:cTn id="42" presetID="1" presetClass="entr" presetSubtype="0" fill="hold" nodeType="afterEffect">
                                  <p:stCondLst>
                                    <p:cond delay="0"/>
                                  </p:stCondLst>
                                  <p:childTnLst>
                                    <p:set>
                                      <p:cBhvr>
                                        <p:cTn id="43" dur="1" fill="hold">
                                          <p:stCondLst>
                                            <p:cond delay="499"/>
                                          </p:stCondLst>
                                        </p:cTn>
                                        <p:tgtEl>
                                          <p:spTgt spid="25"/>
                                        </p:tgtEl>
                                        <p:attrNameLst>
                                          <p:attrName>style.visibility</p:attrName>
                                        </p:attrNameLst>
                                      </p:cBhvr>
                                      <p:to>
                                        <p:strVal val="visible"/>
                                      </p:to>
                                    </p:set>
                                  </p:childTnLst>
                                </p:cTn>
                              </p:par>
                            </p:childTnLst>
                          </p:cTn>
                        </p:par>
                        <p:par>
                          <p:cTn id="44" fill="hold" nodeType="afterGroup">
                            <p:stCondLst>
                              <p:cond delay="1525"/>
                            </p:stCondLst>
                            <p:childTnLst>
                              <p:par>
                                <p:cTn id="45" presetID="16" presetClass="entr" presetSubtype="26" fill="hold" grpId="0" nodeType="afterEffect">
                                  <p:stCondLst>
                                    <p:cond delay="0"/>
                                  </p:stCondLst>
                                  <p:childTnLst>
                                    <p:set>
                                      <p:cBhvr>
                                        <p:cTn id="46" dur="1" fill="hold">
                                          <p:stCondLst>
                                            <p:cond delay="0"/>
                                          </p:stCondLst>
                                        </p:cTn>
                                        <p:tgtEl>
                                          <p:spTgt spid="24905"/>
                                        </p:tgtEl>
                                        <p:attrNameLst>
                                          <p:attrName>style.visibility</p:attrName>
                                        </p:attrNameLst>
                                      </p:cBhvr>
                                      <p:to>
                                        <p:strVal val="visible"/>
                                      </p:to>
                                    </p:set>
                                    <p:animEffect transition="in" filter="barn(inHorizontal)">
                                      <p:cBhvr>
                                        <p:cTn id="47" dur="500"/>
                                        <p:tgtEl>
                                          <p:spTgt spid="24905"/>
                                        </p:tgtEl>
                                      </p:cBhvr>
                                    </p:animEffect>
                                  </p:childTnLst>
                                </p:cTn>
                              </p:par>
                            </p:childTnLst>
                          </p:cTn>
                        </p:par>
                        <p:par>
                          <p:cTn id="48" fill="hold" nodeType="afterGroup">
                            <p:stCondLst>
                              <p:cond delay="2025"/>
                            </p:stCondLst>
                            <p:childTnLst>
                              <p:par>
                                <p:cTn id="49" presetID="4" presetClass="entr" presetSubtype="32" fill="hold" grpId="0" nodeType="afterEffect">
                                  <p:stCondLst>
                                    <p:cond delay="0"/>
                                  </p:stCondLst>
                                  <p:childTnLst>
                                    <p:set>
                                      <p:cBhvr>
                                        <p:cTn id="50" dur="1" fill="hold">
                                          <p:stCondLst>
                                            <p:cond delay="0"/>
                                          </p:stCondLst>
                                        </p:cTn>
                                        <p:tgtEl>
                                          <p:spTgt spid="24908"/>
                                        </p:tgtEl>
                                        <p:attrNameLst>
                                          <p:attrName>style.visibility</p:attrName>
                                        </p:attrNameLst>
                                      </p:cBhvr>
                                      <p:to>
                                        <p:strVal val="visible"/>
                                      </p:to>
                                    </p:set>
                                    <p:animEffect transition="in" filter="box(out)">
                                      <p:cBhvr>
                                        <p:cTn id="51" dur="500"/>
                                        <p:tgtEl>
                                          <p:spTgt spid="24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05" grpId="0" autoUpdateAnimBg="0"/>
      <p:bldP spid="24908" grpId="0" animBg="1" autoUpdateAnimBg="0"/>
      <p:bldP spid="24909" grpId="0" autoUpdateAnimBg="0"/>
      <p:bldP spid="24914" grpId="0" autoUpdateAnimBg="0"/>
      <p:bldP spid="24915" grpId="0" autoUpdateAnimBg="0"/>
      <p:bldP spid="2491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E69CAADA-01D6-3902-101A-7EFE7BD3D3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16663660-8CA8-684E-84D9-8DDE825F70EF}" type="slidenum">
              <a:rPr lang="en-US" altLang="zh-TW" sz="1200">
                <a:latin typeface="Tahoma" panose="020B0604030504040204" pitchFamily="34" charset="0"/>
              </a:rPr>
              <a:pPr/>
              <a:t>46</a:t>
            </a:fld>
            <a:endParaRPr lang="en-US" altLang="zh-TW" sz="1200">
              <a:latin typeface="Tahoma" panose="020B0604030504040204" pitchFamily="34" charset="0"/>
            </a:endParaRPr>
          </a:p>
        </p:txBody>
      </p:sp>
      <p:sp>
        <p:nvSpPr>
          <p:cNvPr id="34819" name="Rectangle 2">
            <a:extLst>
              <a:ext uri="{FF2B5EF4-FFF2-40B4-BE49-F238E27FC236}">
                <a16:creationId xmlns:a16="http://schemas.microsoft.com/office/drawing/2014/main" id="{0DFD4A24-328F-A43E-785F-127411640D0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Testing the Slope…</a:t>
            </a:r>
          </a:p>
        </p:txBody>
      </p:sp>
      <p:sp>
        <p:nvSpPr>
          <p:cNvPr id="34820" name="Rectangle 3">
            <a:extLst>
              <a:ext uri="{FF2B5EF4-FFF2-40B4-BE49-F238E27FC236}">
                <a16:creationId xmlns:a16="http://schemas.microsoft.com/office/drawing/2014/main" id="{4C99C450-C369-439A-5E09-B12BE305BEE9}"/>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If no linear relationship exists between the two variables, we would expect the regression line to be </a:t>
            </a:r>
            <a:r>
              <a:rPr lang="en-US" altLang="zh-TW" b="1" i="1">
                <a:ea typeface="新細明體" panose="02020500000000000000" pitchFamily="18" charset="-120"/>
              </a:rPr>
              <a:t>horizontal</a:t>
            </a:r>
            <a:r>
              <a:rPr lang="en-US" altLang="zh-TW">
                <a:ea typeface="新細明體" panose="02020500000000000000" pitchFamily="18" charset="-120"/>
              </a:rPr>
              <a:t>, that is, to have a </a:t>
            </a:r>
            <a:r>
              <a:rPr lang="en-US" altLang="zh-TW" b="1" i="1">
                <a:ea typeface="新細明體" panose="02020500000000000000" pitchFamily="18" charset="-120"/>
              </a:rPr>
              <a:t>slope of zero</a:t>
            </a:r>
            <a:r>
              <a:rPr lang="en-US" altLang="zh-TW">
                <a:ea typeface="新細明體" panose="02020500000000000000" pitchFamily="18" charset="-120"/>
              </a:rPr>
              <a:t>.</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We want to see if there is a linear relationship, i.e. we want to see if the slope (</a:t>
            </a:r>
            <a:r>
              <a:rPr lang="el-GR" altLang="zh-TW"/>
              <a:t>β</a:t>
            </a:r>
            <a:r>
              <a:rPr lang="en-US" altLang="zh-TW" baseline="-25000">
                <a:ea typeface="新細明體" panose="02020500000000000000" pitchFamily="18" charset="-120"/>
              </a:rPr>
              <a:t>1</a:t>
            </a:r>
            <a:r>
              <a:rPr lang="en-US" altLang="zh-TW">
                <a:ea typeface="新細明體" panose="02020500000000000000" pitchFamily="18" charset="-120"/>
              </a:rPr>
              <a:t>) is something other than zero. Our research hypothesis becomes:</a:t>
            </a:r>
          </a:p>
          <a:p>
            <a:pPr marL="0" indent="0"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a:r>
            <a:r>
              <a:rPr lang="el-GR" altLang="zh-TW"/>
              <a:t>β</a:t>
            </a:r>
            <a:r>
              <a:rPr lang="en-US" altLang="zh-TW" baseline="-25000">
                <a:ea typeface="新細明體" panose="02020500000000000000" pitchFamily="18" charset="-120"/>
              </a:rPr>
              <a:t>1</a:t>
            </a:r>
            <a:r>
              <a:rPr lang="en-US" altLang="zh-TW">
                <a:ea typeface="新細明體" panose="02020500000000000000" pitchFamily="18" charset="-120"/>
              </a:rPr>
              <a:t> ≠ 0</a:t>
            </a:r>
          </a:p>
          <a:p>
            <a:pPr marL="0" indent="0" eaLnBrk="1" hangingPunct="1">
              <a:buFontTx/>
              <a:buNone/>
            </a:pPr>
            <a:r>
              <a:rPr lang="en-US" altLang="zh-TW">
                <a:ea typeface="新細明體" panose="02020500000000000000" pitchFamily="18" charset="-120"/>
              </a:rPr>
              <a:t>Thus the null hypothesis becomes:</a:t>
            </a:r>
          </a:p>
          <a:p>
            <a:pPr marL="0" indent="0"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0</a:t>
            </a:r>
            <a:r>
              <a:rPr lang="en-US" altLang="zh-TW">
                <a:ea typeface="新細明體" panose="02020500000000000000" pitchFamily="18" charset="-120"/>
              </a:rPr>
              <a:t>: </a:t>
            </a:r>
            <a:r>
              <a:rPr lang="el-GR" altLang="zh-TW"/>
              <a:t>β</a:t>
            </a:r>
            <a:r>
              <a:rPr lang="en-US" altLang="zh-TW" baseline="-25000">
                <a:ea typeface="新細明體" panose="02020500000000000000" pitchFamily="18" charset="-120"/>
              </a:rPr>
              <a:t>1</a:t>
            </a:r>
            <a:r>
              <a:rPr lang="en-US" altLang="zh-TW">
                <a:ea typeface="新細明體" panose="02020500000000000000" pitchFamily="18" charset="-120"/>
              </a:rPr>
              <a:t> = 0</a:t>
            </a:r>
          </a:p>
        </p:txBody>
      </p:sp>
      <p:sp>
        <p:nvSpPr>
          <p:cNvPr id="34821" name="文字方塊 1">
            <a:extLst>
              <a:ext uri="{FF2B5EF4-FFF2-40B4-BE49-F238E27FC236}">
                <a16:creationId xmlns:a16="http://schemas.microsoft.com/office/drawing/2014/main" id="{D9B72C8D-9B2D-B6E4-0860-EE4B3895B0D6}"/>
              </a:ext>
            </a:extLst>
          </p:cNvPr>
          <p:cNvSpPr txBox="1">
            <a:spLocks noChangeArrowheads="1"/>
          </p:cNvSpPr>
          <p:nvPr/>
        </p:nvSpPr>
        <p:spPr bwMode="auto">
          <a:xfrm>
            <a:off x="838200" y="5715000"/>
            <a:ext cx="8216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solidFill>
                  <a:srgbClr val="0000FF"/>
                </a:solidFill>
                <a:ea typeface="新細明體" panose="02020500000000000000" pitchFamily="18" charset="-120"/>
              </a:rPr>
              <a:t>Even if our conclusion at the end is that: </a:t>
            </a:r>
            <a:r>
              <a:rPr lang="en-US" altLang="zh-TW" b="1">
                <a:solidFill>
                  <a:srgbClr val="FF0000"/>
                </a:solidFill>
                <a:ea typeface="新細明體" panose="02020500000000000000" pitchFamily="18" charset="-120"/>
              </a:rPr>
              <a:t>we do not reject H</a:t>
            </a:r>
            <a:r>
              <a:rPr lang="en-US" altLang="zh-TW" b="1" baseline="-25000">
                <a:solidFill>
                  <a:srgbClr val="FF0000"/>
                </a:solidFill>
                <a:ea typeface="新細明體" panose="02020500000000000000" pitchFamily="18" charset="-120"/>
              </a:rPr>
              <a:t>0</a:t>
            </a:r>
            <a:r>
              <a:rPr lang="en-US" altLang="zh-TW" b="1">
                <a:solidFill>
                  <a:srgbClr val="0000FF"/>
                </a:solidFill>
                <a:ea typeface="新細明體" panose="02020500000000000000" pitchFamily="18" charset="-120"/>
              </a:rPr>
              <a:t>, </a:t>
            </a:r>
          </a:p>
          <a:p>
            <a:r>
              <a:rPr lang="en-US" altLang="zh-TW" b="1">
                <a:solidFill>
                  <a:srgbClr val="0000FF"/>
                </a:solidFill>
                <a:ea typeface="新細明體" panose="02020500000000000000" pitchFamily="18" charset="-120"/>
              </a:rPr>
              <a:t>it does not mean that there is no correlation between X and Y</a:t>
            </a:r>
            <a:endParaRPr lang="zh-TW" altLang="en-US" b="1">
              <a:solidFill>
                <a:srgbClr val="0000FF"/>
              </a:solidFill>
              <a:ea typeface="新細明體" panose="02020500000000000000" pitchFamily="18" charset="-120"/>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6523FB9D-35C6-1590-D1DA-DFCDF77878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078C4BE3-54A2-064D-8752-9824CD155014}" type="slidenum">
              <a:rPr lang="en-US" altLang="zh-TW" sz="1200">
                <a:latin typeface="Tahoma" panose="020B0604030504040204" pitchFamily="34" charset="0"/>
              </a:rPr>
              <a:pPr/>
              <a:t>47</a:t>
            </a:fld>
            <a:endParaRPr lang="en-US" altLang="zh-TW" sz="1200">
              <a:latin typeface="Tahoma" panose="020B0604030504040204" pitchFamily="34" charset="0"/>
            </a:endParaRPr>
          </a:p>
        </p:txBody>
      </p:sp>
      <p:pic>
        <p:nvPicPr>
          <p:cNvPr id="35843" name="Picture 6">
            <a:extLst>
              <a:ext uri="{FF2B5EF4-FFF2-40B4-BE49-F238E27FC236}">
                <a16:creationId xmlns:a16="http://schemas.microsoft.com/office/drawing/2014/main" id="{D00044DB-707A-895D-8618-137C88D3F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102100"/>
            <a:ext cx="2413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a:extLst>
              <a:ext uri="{FF2B5EF4-FFF2-40B4-BE49-F238E27FC236}">
                <a16:creationId xmlns:a16="http://schemas.microsoft.com/office/drawing/2014/main" id="{8F58132A-246F-3B63-709A-B70B29656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00" y="2501900"/>
            <a:ext cx="4191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2">
            <a:extLst>
              <a:ext uri="{FF2B5EF4-FFF2-40B4-BE49-F238E27FC236}">
                <a16:creationId xmlns:a16="http://schemas.microsoft.com/office/drawing/2014/main" id="{6BDC489E-E003-BC39-F60B-9661E1D82F5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Testing the Slope…</a:t>
            </a:r>
          </a:p>
        </p:txBody>
      </p:sp>
      <p:sp>
        <p:nvSpPr>
          <p:cNvPr id="35846" name="Rectangle 3">
            <a:extLst>
              <a:ext uri="{FF2B5EF4-FFF2-40B4-BE49-F238E27FC236}">
                <a16:creationId xmlns:a16="http://schemas.microsoft.com/office/drawing/2014/main" id="{5A67006E-B595-447B-A09E-F12091DD1825}"/>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We can implement this test statistic to try our hypotheses:</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where    is the standard deviation of b</a:t>
            </a:r>
            <a:r>
              <a:rPr lang="en-US" altLang="zh-TW" baseline="-25000">
                <a:ea typeface="新細明體" panose="02020500000000000000" pitchFamily="18" charset="-120"/>
              </a:rPr>
              <a:t>1</a:t>
            </a:r>
            <a:r>
              <a:rPr lang="en-US" altLang="zh-TW">
                <a:ea typeface="新細明體" panose="02020500000000000000" pitchFamily="18" charset="-120"/>
              </a:rPr>
              <a:t>, defined as:</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If the error variable (   ) is </a:t>
            </a:r>
            <a:r>
              <a:rPr lang="en-US" altLang="zh-TW">
                <a:solidFill>
                  <a:srgbClr val="FF0000"/>
                </a:solidFill>
                <a:ea typeface="新細明體" panose="02020500000000000000" pitchFamily="18" charset="-120"/>
              </a:rPr>
              <a:t>normally distributed</a:t>
            </a:r>
            <a:r>
              <a:rPr lang="en-US" altLang="zh-TW">
                <a:ea typeface="新細明體" panose="02020500000000000000" pitchFamily="18" charset="-120"/>
              </a:rPr>
              <a:t>, the test statistic has a </a:t>
            </a:r>
            <a:r>
              <a:rPr lang="en-US" altLang="zh-TW">
                <a:solidFill>
                  <a:srgbClr val="0000FF"/>
                </a:solidFill>
                <a:ea typeface="新細明體" panose="02020500000000000000" pitchFamily="18" charset="-120"/>
              </a:rPr>
              <a:t>Student </a:t>
            </a:r>
            <a:r>
              <a:rPr lang="en-US" altLang="zh-TW" b="1">
                <a:solidFill>
                  <a:srgbClr val="0000FF"/>
                </a:solidFill>
                <a:ea typeface="新細明體" panose="02020500000000000000" pitchFamily="18" charset="-120"/>
              </a:rPr>
              <a:t>t</a:t>
            </a:r>
            <a:r>
              <a:rPr lang="en-US" altLang="zh-TW">
                <a:solidFill>
                  <a:srgbClr val="0000FF"/>
                </a:solidFill>
                <a:ea typeface="新細明體" panose="02020500000000000000" pitchFamily="18" charset="-120"/>
              </a:rPr>
              <a:t>-distribution with n–2 degrees of freedom</a:t>
            </a:r>
            <a:r>
              <a:rPr lang="en-US" altLang="zh-TW">
                <a:ea typeface="新細明體" panose="02020500000000000000" pitchFamily="18" charset="-120"/>
              </a:rPr>
              <a:t>. The rejection region depends on whether or not we’re doing a one- or two- tail test (two-tail test is most typical).</a:t>
            </a:r>
          </a:p>
        </p:txBody>
      </p:sp>
      <p:pic>
        <p:nvPicPr>
          <p:cNvPr id="35847" name="Picture 5">
            <a:extLst>
              <a:ext uri="{FF2B5EF4-FFF2-40B4-BE49-F238E27FC236}">
                <a16:creationId xmlns:a16="http://schemas.microsoft.com/office/drawing/2014/main" id="{329F4DDB-602C-6BD3-72D3-224AE93F12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5550" y="1447800"/>
            <a:ext cx="1612900" cy="10287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35848" name="Picture 7">
            <a:extLst>
              <a:ext uri="{FF2B5EF4-FFF2-40B4-BE49-F238E27FC236}">
                <a16:creationId xmlns:a16="http://schemas.microsoft.com/office/drawing/2014/main" id="{E6C56C48-B4A5-E036-F00D-CA3F2B5147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7900" y="2978150"/>
            <a:ext cx="21082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F6C61CA1-5177-C7A1-B1E2-B450175940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F0D7A670-5723-1346-8BAD-DDCE4670B0B4}" type="slidenum">
              <a:rPr lang="en-US" altLang="zh-TW" sz="1200">
                <a:latin typeface="Tahoma" panose="020B0604030504040204" pitchFamily="34" charset="0"/>
              </a:rPr>
              <a:pPr/>
              <a:t>48</a:t>
            </a:fld>
            <a:endParaRPr lang="en-US" altLang="zh-TW" sz="1200">
              <a:latin typeface="Tahoma" panose="020B0604030504040204" pitchFamily="34" charset="0"/>
            </a:endParaRPr>
          </a:p>
        </p:txBody>
      </p:sp>
      <p:sp>
        <p:nvSpPr>
          <p:cNvPr id="36867" name="Rectangle 2">
            <a:extLst>
              <a:ext uri="{FF2B5EF4-FFF2-40B4-BE49-F238E27FC236}">
                <a16:creationId xmlns:a16="http://schemas.microsoft.com/office/drawing/2014/main" id="{14D6B55D-8C89-CAAC-F4C8-BA128A30643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16.4…</a:t>
            </a:r>
          </a:p>
        </p:txBody>
      </p:sp>
      <p:sp>
        <p:nvSpPr>
          <p:cNvPr id="36868" name="Rectangle 3">
            <a:extLst>
              <a:ext uri="{FF2B5EF4-FFF2-40B4-BE49-F238E27FC236}">
                <a16:creationId xmlns:a16="http://schemas.microsoft.com/office/drawing/2014/main" id="{FADDC50D-E0C3-0491-F2B0-AB75358EC1CF}"/>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Test to determine if there is a linear relationship between the price &amp; odometer readings… (at 5% significance level)</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We want to test:</a:t>
            </a:r>
          </a:p>
          <a:p>
            <a:pPr marL="0" indent="0"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a:r>
            <a:r>
              <a:rPr lang="el-GR" altLang="zh-TW"/>
              <a:t>β</a:t>
            </a:r>
            <a:r>
              <a:rPr lang="en-US" altLang="zh-TW" baseline="-25000">
                <a:ea typeface="新細明體" panose="02020500000000000000" pitchFamily="18" charset="-120"/>
              </a:rPr>
              <a:t>1</a:t>
            </a:r>
            <a:r>
              <a:rPr lang="en-US" altLang="zh-TW">
                <a:ea typeface="新細明體" panose="02020500000000000000" pitchFamily="18" charset="-120"/>
              </a:rPr>
              <a:t> ≠ 0</a:t>
            </a:r>
          </a:p>
          <a:p>
            <a:pPr marL="0" indent="0"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0</a:t>
            </a:r>
            <a:r>
              <a:rPr lang="en-US" altLang="zh-TW">
                <a:ea typeface="新細明體" panose="02020500000000000000" pitchFamily="18" charset="-120"/>
              </a:rPr>
              <a:t>:</a:t>
            </a:r>
            <a:r>
              <a:rPr lang="el-GR" altLang="zh-TW"/>
              <a:t> β</a:t>
            </a:r>
            <a:r>
              <a:rPr lang="en-US" altLang="zh-TW" baseline="-25000">
                <a:ea typeface="新細明體" panose="02020500000000000000" pitchFamily="18" charset="-120"/>
              </a:rPr>
              <a:t>1</a:t>
            </a:r>
            <a:r>
              <a:rPr lang="en-US" altLang="zh-TW">
                <a:ea typeface="新細明體" panose="02020500000000000000" pitchFamily="18" charset="-120"/>
              </a:rPr>
              <a:t>  = 0</a:t>
            </a:r>
          </a:p>
          <a:p>
            <a:pPr marL="0" indent="0" eaLnBrk="1" hangingPunct="1">
              <a:buFontTx/>
              <a:buNone/>
            </a:pPr>
            <a:r>
              <a:rPr lang="en-US" altLang="zh-TW">
                <a:ea typeface="新細明體" panose="02020500000000000000" pitchFamily="18" charset="-120"/>
              </a:rPr>
              <a:t>(if the null hypothesis is true, no linear relationship exists)</a:t>
            </a:r>
          </a:p>
          <a:p>
            <a:pPr marL="0" indent="0" eaLnBrk="1" hangingPunct="1">
              <a:buFontTx/>
              <a:buNone/>
            </a:pPr>
            <a:r>
              <a:rPr lang="en-US" altLang="zh-TW">
                <a:ea typeface="新細明體" panose="02020500000000000000" pitchFamily="18" charset="-120"/>
              </a:rPr>
              <a:t>The rejection region is:</a:t>
            </a:r>
          </a:p>
          <a:p>
            <a:pPr marL="0" indent="0" eaLnBrk="1" hangingPunct="1">
              <a:buFontTx/>
              <a:buNone/>
            </a:pPr>
            <a:endParaRPr lang="zh-TW" altLang="en-US">
              <a:ea typeface="新細明體" panose="02020500000000000000" pitchFamily="18" charset="-120"/>
            </a:endParaRPr>
          </a:p>
        </p:txBody>
      </p:sp>
      <p:pic>
        <p:nvPicPr>
          <p:cNvPr id="36869" name="Picture 6">
            <a:extLst>
              <a:ext uri="{FF2B5EF4-FFF2-40B4-BE49-F238E27FC236}">
                <a16:creationId xmlns:a16="http://schemas.microsoft.com/office/drawing/2014/main" id="{0EC256A2-EEB8-CABF-F31B-241F750C1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181600"/>
            <a:ext cx="8001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26B15BE8-0612-6B5C-D766-2667FC101E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722EC0E8-B6EC-4441-8CCC-72E090BA100B}" type="slidenum">
              <a:rPr lang="en-US" altLang="zh-TW" sz="1200">
                <a:latin typeface="Tahoma" panose="020B0604030504040204" pitchFamily="34" charset="0"/>
              </a:rPr>
              <a:pPr/>
              <a:t>49</a:t>
            </a:fld>
            <a:endParaRPr lang="en-US" altLang="zh-TW" sz="1200">
              <a:latin typeface="Tahoma" panose="020B0604030504040204" pitchFamily="34" charset="0"/>
            </a:endParaRPr>
          </a:p>
        </p:txBody>
      </p:sp>
      <p:sp>
        <p:nvSpPr>
          <p:cNvPr id="37891" name="Rectangle 2">
            <a:extLst>
              <a:ext uri="{FF2B5EF4-FFF2-40B4-BE49-F238E27FC236}">
                <a16:creationId xmlns:a16="http://schemas.microsoft.com/office/drawing/2014/main" id="{C26910A9-FD8D-2AF2-AC47-D3D9813815CB}"/>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16.4…</a:t>
            </a:r>
          </a:p>
        </p:txBody>
      </p:sp>
      <p:sp>
        <p:nvSpPr>
          <p:cNvPr id="37892" name="Rectangle 3">
            <a:extLst>
              <a:ext uri="{FF2B5EF4-FFF2-40B4-BE49-F238E27FC236}">
                <a16:creationId xmlns:a16="http://schemas.microsoft.com/office/drawing/2014/main" id="{339A2673-4A47-CC9F-977F-E76F49D8CB76}"/>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We can compute </a:t>
            </a:r>
            <a:r>
              <a:rPr lang="en-US" altLang="zh-TW" b="1">
                <a:ea typeface="新細明體" panose="02020500000000000000" pitchFamily="18" charset="-120"/>
              </a:rPr>
              <a:t>t</a:t>
            </a:r>
            <a:r>
              <a:rPr lang="en-US" altLang="zh-TW">
                <a:ea typeface="新細明體" panose="02020500000000000000" pitchFamily="18" charset="-120"/>
              </a:rPr>
              <a:t> manually or refer to our Excel output…</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We see that the </a:t>
            </a:r>
            <a:r>
              <a:rPr lang="en-US" altLang="zh-TW" b="1">
                <a:ea typeface="新細明體" panose="02020500000000000000" pitchFamily="18" charset="-120"/>
              </a:rPr>
              <a:t>t</a:t>
            </a:r>
            <a:r>
              <a:rPr lang="en-US" altLang="zh-TW">
                <a:ea typeface="新細明體" panose="02020500000000000000" pitchFamily="18" charset="-120"/>
              </a:rPr>
              <a:t> statistic for</a:t>
            </a:r>
          </a:p>
          <a:p>
            <a:pPr marL="0" indent="0" eaLnBrk="1" hangingPunct="1">
              <a:buFontTx/>
              <a:buNone/>
            </a:pPr>
            <a:r>
              <a:rPr lang="en-US" altLang="zh-TW">
                <a:ea typeface="新細明體" panose="02020500000000000000" pitchFamily="18" charset="-120"/>
              </a:rPr>
              <a:t>“odometer” (i.e. the slope, b</a:t>
            </a:r>
            <a:r>
              <a:rPr lang="en-US" altLang="zh-TW" baseline="-25000">
                <a:ea typeface="新細明體" panose="02020500000000000000" pitchFamily="18" charset="-120"/>
              </a:rPr>
              <a:t>1</a:t>
            </a:r>
            <a:r>
              <a:rPr lang="en-US" altLang="zh-TW">
                <a:ea typeface="新細明體" panose="02020500000000000000" pitchFamily="18" charset="-120"/>
              </a:rPr>
              <a:t>) is –13.49</a:t>
            </a:r>
          </a:p>
          <a:p>
            <a:pPr marL="0" indent="0" eaLnBrk="1" hangingPunct="1">
              <a:buFontTx/>
              <a:buNone/>
            </a:pPr>
            <a:r>
              <a:rPr lang="en-US" altLang="zh-TW">
                <a:ea typeface="新細明體" panose="02020500000000000000" pitchFamily="18" charset="-120"/>
              </a:rPr>
              <a:t>which is greater than </a:t>
            </a:r>
            <a:r>
              <a:rPr lang="en-US" altLang="zh-TW" b="1">
                <a:ea typeface="新細明體" panose="02020500000000000000" pitchFamily="18" charset="-120"/>
              </a:rPr>
              <a:t>t</a:t>
            </a:r>
            <a:r>
              <a:rPr lang="en-US" altLang="zh-TW" baseline="-25000">
                <a:ea typeface="新細明體" panose="02020500000000000000" pitchFamily="18" charset="-120"/>
              </a:rPr>
              <a:t>Critical</a:t>
            </a:r>
            <a:r>
              <a:rPr lang="en-US" altLang="zh-TW">
                <a:ea typeface="新細明體" panose="02020500000000000000" pitchFamily="18" charset="-120"/>
              </a:rPr>
              <a:t> = –1.984. We also note that the p-value is 0.000. </a:t>
            </a:r>
          </a:p>
          <a:p>
            <a:pPr marL="0" indent="0" algn="ctr" eaLnBrk="1" hangingPunct="1">
              <a:buFontTx/>
              <a:buNone/>
            </a:pPr>
            <a:r>
              <a:rPr lang="en-US" altLang="zh-TW" b="1" i="1">
                <a:solidFill>
                  <a:srgbClr val="0000FF"/>
                </a:solidFill>
                <a:ea typeface="新細明體" panose="02020500000000000000" pitchFamily="18" charset="-120"/>
              </a:rPr>
              <a:t>There is overwhelming evidence to infer that a linear relationship between odometer reading and price exists.</a:t>
            </a:r>
            <a:endParaRPr lang="en-US" altLang="zh-TW">
              <a:ea typeface="新細明體" panose="02020500000000000000" pitchFamily="18" charset="-120"/>
            </a:endParaRPr>
          </a:p>
        </p:txBody>
      </p:sp>
      <p:pic>
        <p:nvPicPr>
          <p:cNvPr id="37893" name="Picture 4">
            <a:extLst>
              <a:ext uri="{FF2B5EF4-FFF2-40B4-BE49-F238E27FC236}">
                <a16:creationId xmlns:a16="http://schemas.microsoft.com/office/drawing/2014/main" id="{8C9A3E48-8AEF-2E4E-9E2F-D2E15A47E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1524000"/>
            <a:ext cx="66167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AutoShape 5">
            <a:extLst>
              <a:ext uri="{FF2B5EF4-FFF2-40B4-BE49-F238E27FC236}">
                <a16:creationId xmlns:a16="http://schemas.microsoft.com/office/drawing/2014/main" id="{46C1736C-0BB4-7D8D-64A1-F5CB6B0177CC}"/>
              </a:ext>
            </a:extLst>
          </p:cNvPr>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latin typeface="Tahoma" panose="020B0604030504040204" pitchFamily="34" charset="0"/>
                <a:ea typeface="新細明體" panose="02020500000000000000" pitchFamily="18" charset="-120"/>
              </a:rPr>
              <a:t>COMPUTE</a:t>
            </a:r>
          </a:p>
        </p:txBody>
      </p:sp>
      <p:pic>
        <p:nvPicPr>
          <p:cNvPr id="37895" name="Picture 6">
            <a:extLst>
              <a:ext uri="{FF2B5EF4-FFF2-40B4-BE49-F238E27FC236}">
                <a16:creationId xmlns:a16="http://schemas.microsoft.com/office/drawing/2014/main" id="{77CBB53E-92D0-037B-8AF0-93F64F8D4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50" y="2362200"/>
            <a:ext cx="7785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Text Box 10">
            <a:extLst>
              <a:ext uri="{FF2B5EF4-FFF2-40B4-BE49-F238E27FC236}">
                <a16:creationId xmlns:a16="http://schemas.microsoft.com/office/drawing/2014/main" id="{73E7BD40-E2F3-D31C-2F2E-0A63041D01BB}"/>
              </a:ext>
            </a:extLst>
          </p:cNvPr>
          <p:cNvSpPr txBox="1">
            <a:spLocks noChangeArrowheads="1"/>
          </p:cNvSpPr>
          <p:nvPr/>
        </p:nvSpPr>
        <p:spPr bwMode="auto">
          <a:xfrm>
            <a:off x="6926263" y="3778250"/>
            <a:ext cx="1087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FF0000"/>
                </a:solidFill>
                <a:latin typeface="Tahoma" panose="020B0604030504040204" pitchFamily="34" charset="0"/>
                <a:ea typeface="新細明體" panose="02020500000000000000" pitchFamily="18" charset="-120"/>
              </a:rPr>
              <a:t>Compare</a:t>
            </a:r>
          </a:p>
        </p:txBody>
      </p:sp>
      <p:sp>
        <p:nvSpPr>
          <p:cNvPr id="37897" name="Line 11">
            <a:extLst>
              <a:ext uri="{FF2B5EF4-FFF2-40B4-BE49-F238E27FC236}">
                <a16:creationId xmlns:a16="http://schemas.microsoft.com/office/drawing/2014/main" id="{9E50C183-F459-41BD-5D83-E93327C3CC20}"/>
              </a:ext>
            </a:extLst>
          </p:cNvPr>
          <p:cNvSpPr>
            <a:spLocks noChangeShapeType="1"/>
          </p:cNvSpPr>
          <p:nvPr/>
        </p:nvSpPr>
        <p:spPr bwMode="auto">
          <a:xfrm flipH="1" flipV="1">
            <a:off x="6096000" y="3124200"/>
            <a:ext cx="1371600" cy="685800"/>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37898" name="Line 12">
            <a:extLst>
              <a:ext uri="{FF2B5EF4-FFF2-40B4-BE49-F238E27FC236}">
                <a16:creationId xmlns:a16="http://schemas.microsoft.com/office/drawing/2014/main" id="{7A5292F5-A423-8EB1-3E0D-D978F048CF56}"/>
              </a:ext>
            </a:extLst>
          </p:cNvPr>
          <p:cNvSpPr>
            <a:spLocks noChangeShapeType="1"/>
          </p:cNvSpPr>
          <p:nvPr/>
        </p:nvSpPr>
        <p:spPr bwMode="auto">
          <a:xfrm flipV="1">
            <a:off x="7467600" y="2057400"/>
            <a:ext cx="0" cy="1752600"/>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37899" name="Text Box 13">
            <a:extLst>
              <a:ext uri="{FF2B5EF4-FFF2-40B4-BE49-F238E27FC236}">
                <a16:creationId xmlns:a16="http://schemas.microsoft.com/office/drawing/2014/main" id="{9A138705-E252-FD1E-D08E-5F292667A1B8}"/>
              </a:ext>
            </a:extLst>
          </p:cNvPr>
          <p:cNvSpPr txBox="1">
            <a:spLocks noChangeArrowheads="1"/>
          </p:cNvSpPr>
          <p:nvPr/>
        </p:nvSpPr>
        <p:spPr bwMode="auto">
          <a:xfrm>
            <a:off x="7851775" y="2819400"/>
            <a:ext cx="928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00FF"/>
                </a:solidFill>
                <a:latin typeface="Tahoma" panose="020B0604030504040204" pitchFamily="34" charset="0"/>
                <a:ea typeface="新細明體" panose="02020500000000000000" pitchFamily="18" charset="-120"/>
              </a:rPr>
              <a:t>p-value</a:t>
            </a:r>
          </a:p>
        </p:txBody>
      </p:sp>
      <p:sp>
        <p:nvSpPr>
          <p:cNvPr id="37900" name="Line 14">
            <a:extLst>
              <a:ext uri="{FF2B5EF4-FFF2-40B4-BE49-F238E27FC236}">
                <a16:creationId xmlns:a16="http://schemas.microsoft.com/office/drawing/2014/main" id="{81B5436B-99C4-D1F8-FB6A-649D516ECC65}"/>
              </a:ext>
            </a:extLst>
          </p:cNvPr>
          <p:cNvSpPr>
            <a:spLocks noChangeShapeType="1"/>
          </p:cNvSpPr>
          <p:nvPr/>
        </p:nvSpPr>
        <p:spPr bwMode="auto">
          <a:xfrm flipH="1">
            <a:off x="7086600" y="3048000"/>
            <a:ext cx="838200" cy="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7126-8DDE-E05B-BE8B-6D13C49DE068}"/>
              </a:ext>
            </a:extLst>
          </p:cNvPr>
          <p:cNvSpPr>
            <a:spLocks noGrp="1"/>
          </p:cNvSpPr>
          <p:nvPr>
            <p:ph type="title"/>
          </p:nvPr>
        </p:nvSpPr>
        <p:spPr/>
        <p:txBody>
          <a:bodyPr/>
          <a:lstStyle/>
          <a:p>
            <a:r>
              <a:rPr lang="en-US" dirty="0">
                <a:solidFill>
                  <a:srgbClr val="000000"/>
                </a:solidFill>
                <a:effectLst/>
                <a:latin typeface="Tahoma" panose="020B0604030504040204" pitchFamily="34" charset="0"/>
              </a:rPr>
              <a:t>Regression Analysis</a:t>
            </a:r>
            <a:endParaRPr lang="en-TW" dirty="0"/>
          </a:p>
        </p:txBody>
      </p:sp>
      <p:sp>
        <p:nvSpPr>
          <p:cNvPr id="3" name="Content Placeholder 2">
            <a:extLst>
              <a:ext uri="{FF2B5EF4-FFF2-40B4-BE49-F238E27FC236}">
                <a16:creationId xmlns:a16="http://schemas.microsoft.com/office/drawing/2014/main" id="{4A0C0472-6E83-8D07-916C-4486E9998384}"/>
              </a:ext>
            </a:extLst>
          </p:cNvPr>
          <p:cNvSpPr>
            <a:spLocks noGrp="1"/>
          </p:cNvSpPr>
          <p:nvPr>
            <p:ph idx="1"/>
          </p:nvPr>
        </p:nvSpPr>
        <p:spPr/>
        <p:txBody>
          <a:bodyPr/>
          <a:lstStyle/>
          <a:p>
            <a:r>
              <a:rPr lang="en-US" dirty="0">
                <a:solidFill>
                  <a:srgbClr val="000000"/>
                </a:solidFill>
                <a:effectLst/>
                <a:latin typeface="Times" panose="02020603050405020304"/>
              </a:rPr>
              <a:t>Regression analysis is concerned with the nature and degree of association between variables but </a:t>
            </a:r>
            <a:r>
              <a:rPr lang="en-US" dirty="0">
                <a:solidFill>
                  <a:srgbClr val="C44D0B"/>
                </a:solidFill>
                <a:effectLst/>
                <a:latin typeface="Times" panose="02020603050405020304"/>
              </a:rPr>
              <a:t>does not</a:t>
            </a:r>
            <a:r>
              <a:rPr lang="en-US" dirty="0">
                <a:solidFill>
                  <a:srgbClr val="000000"/>
                </a:solidFill>
                <a:latin typeface="Times" panose="02020603050405020304"/>
              </a:rPr>
              <a:t> </a:t>
            </a:r>
            <a:r>
              <a:rPr lang="en-US" dirty="0">
                <a:solidFill>
                  <a:srgbClr val="C44D0B"/>
                </a:solidFill>
                <a:effectLst/>
                <a:latin typeface="Times" panose="02020603050405020304"/>
              </a:rPr>
              <a:t>imply or assume any causality</a:t>
            </a:r>
            <a:r>
              <a:rPr lang="en-US" dirty="0">
                <a:solidFill>
                  <a:srgbClr val="000000"/>
                </a:solidFill>
                <a:effectLst/>
                <a:latin typeface="Times" panose="02020603050405020304"/>
              </a:rPr>
              <a:t>.</a:t>
            </a:r>
            <a:endParaRPr lang="en-US" dirty="0">
              <a:solidFill>
                <a:srgbClr val="C44D0B"/>
              </a:solidFill>
              <a:effectLst/>
              <a:latin typeface="Times" panose="02020603050405020304"/>
            </a:endParaRPr>
          </a:p>
          <a:p>
            <a:r>
              <a:rPr lang="en-US" dirty="0">
                <a:solidFill>
                  <a:srgbClr val="000000"/>
                </a:solidFill>
                <a:effectLst/>
                <a:latin typeface="Times" panose="02020603050405020304"/>
              </a:rPr>
              <a:t>E.g., Liking curly fries on Facebook reveals your high IQ?</a:t>
            </a:r>
          </a:p>
          <a:p>
            <a:endParaRPr lang="en-TW" dirty="0"/>
          </a:p>
        </p:txBody>
      </p:sp>
      <p:sp>
        <p:nvSpPr>
          <p:cNvPr id="4" name="Slide Number Placeholder 3">
            <a:extLst>
              <a:ext uri="{FF2B5EF4-FFF2-40B4-BE49-F238E27FC236}">
                <a16:creationId xmlns:a16="http://schemas.microsoft.com/office/drawing/2014/main" id="{1848EB74-7BB0-58FB-4C1C-7E559594537B}"/>
              </a:ext>
            </a:extLst>
          </p:cNvPr>
          <p:cNvSpPr>
            <a:spLocks noGrp="1"/>
          </p:cNvSpPr>
          <p:nvPr>
            <p:ph type="sldNum" sz="quarter" idx="12"/>
          </p:nvPr>
        </p:nvSpPr>
        <p:spPr/>
        <p:txBody>
          <a:bodyPr/>
          <a:lstStyle/>
          <a:p>
            <a:r>
              <a:rPr lang="en-US" altLang="zh-TW"/>
              <a:t>17.</a:t>
            </a:r>
            <a:fld id="{B216B5FE-59C3-8046-8EF4-8FBA0F90EABB}" type="slidenum">
              <a:rPr lang="en-US" altLang="zh-TW" smtClean="0"/>
              <a:pPr/>
              <a:t>5</a:t>
            </a:fld>
            <a:endParaRPr lang="en-US" altLang="zh-TW"/>
          </a:p>
        </p:txBody>
      </p:sp>
      <p:pic>
        <p:nvPicPr>
          <p:cNvPr id="6" name="Picture 5" descr="A white container with food in it&#10;&#10;AI-generated content may be incorrect.">
            <a:extLst>
              <a:ext uri="{FF2B5EF4-FFF2-40B4-BE49-F238E27FC236}">
                <a16:creationId xmlns:a16="http://schemas.microsoft.com/office/drawing/2014/main" id="{91E64AEC-D9C2-41C9-6A4B-35E8BC727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194050"/>
            <a:ext cx="2732105" cy="3206750"/>
          </a:xfrm>
          <a:prstGeom prst="rect">
            <a:avLst/>
          </a:prstGeom>
        </p:spPr>
      </p:pic>
    </p:spTree>
    <p:extLst>
      <p:ext uri="{BB962C8B-B14F-4D97-AF65-F5344CB8AC3E}">
        <p14:creationId xmlns:p14="http://schemas.microsoft.com/office/powerpoint/2010/main" val="3967205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55E63A67-1425-61F7-D073-66B97C9292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5FEED472-7023-FF44-BA70-72EDE8702DC9}" type="slidenum">
              <a:rPr lang="en-US" altLang="zh-TW" sz="1200">
                <a:latin typeface="Tahoma" panose="020B0604030504040204" pitchFamily="34" charset="0"/>
              </a:rPr>
              <a:pPr/>
              <a:t>50</a:t>
            </a:fld>
            <a:endParaRPr lang="en-US" altLang="zh-TW" sz="1200">
              <a:latin typeface="Tahoma" panose="020B0604030504040204" pitchFamily="34" charset="0"/>
            </a:endParaRPr>
          </a:p>
        </p:txBody>
      </p:sp>
      <p:sp>
        <p:nvSpPr>
          <p:cNvPr id="38915" name="Rectangle 2">
            <a:extLst>
              <a:ext uri="{FF2B5EF4-FFF2-40B4-BE49-F238E27FC236}">
                <a16:creationId xmlns:a16="http://schemas.microsoft.com/office/drawing/2014/main" id="{DF24833A-E9BE-E458-670C-B83DEB58E7E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Testing the Slope…</a:t>
            </a:r>
          </a:p>
        </p:txBody>
      </p:sp>
      <p:sp>
        <p:nvSpPr>
          <p:cNvPr id="38916" name="Rectangle 3">
            <a:extLst>
              <a:ext uri="{FF2B5EF4-FFF2-40B4-BE49-F238E27FC236}">
                <a16:creationId xmlns:a16="http://schemas.microsoft.com/office/drawing/2014/main" id="{35761BE7-D0BC-CDEB-9598-7F03F69E81F7}"/>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If we wish to test for </a:t>
            </a:r>
            <a:r>
              <a:rPr lang="en-US" altLang="zh-TW" b="1" i="1">
                <a:solidFill>
                  <a:srgbClr val="0000FF"/>
                </a:solidFill>
                <a:ea typeface="新細明體" panose="02020500000000000000" pitchFamily="18" charset="-120"/>
              </a:rPr>
              <a:t>positive</a:t>
            </a:r>
            <a:r>
              <a:rPr lang="en-US" altLang="zh-TW">
                <a:ea typeface="新細明體" panose="02020500000000000000" pitchFamily="18" charset="-120"/>
              </a:rPr>
              <a:t> or </a:t>
            </a:r>
            <a:r>
              <a:rPr lang="en-US" altLang="zh-TW" b="1" i="1">
                <a:solidFill>
                  <a:srgbClr val="FF0000"/>
                </a:solidFill>
                <a:ea typeface="新細明體" panose="02020500000000000000" pitchFamily="18" charset="-120"/>
              </a:rPr>
              <a:t>negative</a:t>
            </a:r>
            <a:r>
              <a:rPr lang="en-US" altLang="zh-TW">
                <a:ea typeface="新細明體" panose="02020500000000000000" pitchFamily="18" charset="-120"/>
              </a:rPr>
              <a:t> linear relationships we conduct one-tail tests, i.e. our research hypothesis become:</a:t>
            </a:r>
          </a:p>
          <a:p>
            <a:pPr marL="0" indent="0"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a:r>
            <a:r>
              <a:rPr lang="el-GR" altLang="zh-TW"/>
              <a:t>β</a:t>
            </a:r>
            <a:r>
              <a:rPr lang="en-US" altLang="zh-TW" baseline="-25000">
                <a:ea typeface="新細明體" panose="02020500000000000000" pitchFamily="18" charset="-120"/>
              </a:rPr>
              <a:t>1</a:t>
            </a:r>
            <a:r>
              <a:rPr lang="en-US" altLang="zh-TW">
                <a:ea typeface="新細明體" panose="02020500000000000000" pitchFamily="18" charset="-120"/>
              </a:rPr>
              <a:t>	&lt; 0  (testing for a negative slope)</a:t>
            </a:r>
          </a:p>
          <a:p>
            <a:pPr marL="0" indent="0" eaLnBrk="1" hangingPunct="1">
              <a:buFontTx/>
              <a:buNone/>
            </a:pPr>
            <a:r>
              <a:rPr lang="en-US" altLang="zh-TW">
                <a:ea typeface="新細明體" panose="02020500000000000000" pitchFamily="18" charset="-120"/>
              </a:rPr>
              <a:t>or</a:t>
            </a:r>
          </a:p>
          <a:p>
            <a:pPr marL="0" indent="0"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a:r>
            <a:r>
              <a:rPr lang="el-GR" altLang="zh-TW"/>
              <a:t>β</a:t>
            </a:r>
            <a:r>
              <a:rPr lang="en-US" altLang="zh-TW" baseline="-25000">
                <a:ea typeface="新細明體" panose="02020500000000000000" pitchFamily="18" charset="-120"/>
              </a:rPr>
              <a:t>1 </a:t>
            </a:r>
            <a:r>
              <a:rPr lang="en-US" altLang="zh-TW">
                <a:ea typeface="新細明體" panose="02020500000000000000" pitchFamily="18" charset="-120"/>
              </a:rPr>
              <a:t>&gt;0   (testing for a positive slope)</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Of course, the null hypothesis remains: H</a:t>
            </a:r>
            <a:r>
              <a:rPr lang="en-US" altLang="zh-TW" baseline="-25000">
                <a:ea typeface="新細明體" panose="02020500000000000000" pitchFamily="18" charset="-120"/>
              </a:rPr>
              <a:t>0</a:t>
            </a:r>
            <a:r>
              <a:rPr lang="en-US" altLang="zh-TW">
                <a:ea typeface="新細明體" panose="02020500000000000000" pitchFamily="18" charset="-120"/>
              </a:rPr>
              <a:t>:</a:t>
            </a:r>
            <a:r>
              <a:rPr lang="el-GR" altLang="zh-TW"/>
              <a:t> β</a:t>
            </a:r>
            <a:r>
              <a:rPr lang="en-US" altLang="zh-TW" baseline="-25000">
                <a:ea typeface="新細明體" panose="02020500000000000000" pitchFamily="18" charset="-120"/>
              </a:rPr>
              <a:t>1</a:t>
            </a:r>
            <a:r>
              <a:rPr lang="en-US" altLang="zh-TW">
                <a:ea typeface="新細明體" panose="02020500000000000000" pitchFamily="18" charset="-120"/>
              </a:rPr>
              <a:t> = 0.</a:t>
            </a: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5F7F8D04-8305-0BE0-2871-E1F1587DC7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245C1580-7449-E540-8DC6-09CA702E010C}" type="slidenum">
              <a:rPr lang="en-US" altLang="zh-TW" sz="1200">
                <a:latin typeface="Tahoma" panose="020B0604030504040204" pitchFamily="34" charset="0"/>
              </a:rPr>
              <a:pPr/>
              <a:t>51</a:t>
            </a:fld>
            <a:endParaRPr lang="en-US" altLang="zh-TW" sz="1200">
              <a:latin typeface="Tahoma" panose="020B0604030504040204" pitchFamily="34" charset="0"/>
            </a:endParaRPr>
          </a:p>
        </p:txBody>
      </p:sp>
      <p:sp>
        <p:nvSpPr>
          <p:cNvPr id="39939" name="Rectangle 2">
            <a:extLst>
              <a:ext uri="{FF2B5EF4-FFF2-40B4-BE49-F238E27FC236}">
                <a16:creationId xmlns:a16="http://schemas.microsoft.com/office/drawing/2014/main" id="{75C1CFEE-9CB6-5D36-EAE8-D45FD56F93E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Coefficient of Determination…</a:t>
            </a:r>
          </a:p>
        </p:txBody>
      </p:sp>
      <p:sp>
        <p:nvSpPr>
          <p:cNvPr id="39940" name="Rectangle 3">
            <a:extLst>
              <a:ext uri="{FF2B5EF4-FFF2-40B4-BE49-F238E27FC236}">
                <a16:creationId xmlns:a16="http://schemas.microsoft.com/office/drawing/2014/main" id="{B3C12D78-F36F-526B-FCE4-B64505728370}"/>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Tests thus far have shown if a linear relationship </a:t>
            </a:r>
            <a:r>
              <a:rPr lang="en-US" altLang="zh-TW" b="1" i="1">
                <a:ea typeface="新細明體" panose="02020500000000000000" pitchFamily="18" charset="-120"/>
              </a:rPr>
              <a:t>exists</a:t>
            </a:r>
            <a:r>
              <a:rPr lang="en-US" altLang="zh-TW">
                <a:ea typeface="新細明體" panose="02020500000000000000" pitchFamily="18" charset="-120"/>
              </a:rPr>
              <a:t>; it is also useful to measure the </a:t>
            </a:r>
            <a:r>
              <a:rPr lang="en-US" altLang="zh-TW" b="1" i="1">
                <a:solidFill>
                  <a:srgbClr val="0000FF"/>
                </a:solidFill>
                <a:ea typeface="新細明體" panose="02020500000000000000" pitchFamily="18" charset="-120"/>
              </a:rPr>
              <a:t>strength of the relationship</a:t>
            </a:r>
            <a:r>
              <a:rPr lang="en-US" altLang="zh-TW">
                <a:ea typeface="新細明體" panose="02020500000000000000" pitchFamily="18" charset="-120"/>
              </a:rPr>
              <a:t>. This is done by calculating the </a:t>
            </a:r>
            <a:r>
              <a:rPr lang="en-US" altLang="zh-TW" b="1" i="1">
                <a:solidFill>
                  <a:srgbClr val="FF0000"/>
                </a:solidFill>
                <a:ea typeface="新細明體" panose="02020500000000000000" pitchFamily="18" charset="-120"/>
              </a:rPr>
              <a:t>coefficient of determination</a:t>
            </a:r>
            <a:r>
              <a:rPr lang="en-US" altLang="zh-TW">
                <a:ea typeface="新細明體" panose="02020500000000000000" pitchFamily="18" charset="-120"/>
              </a:rPr>
              <a:t> – R</a:t>
            </a:r>
            <a:r>
              <a:rPr lang="en-US" altLang="zh-TW" baseline="30000">
                <a:ea typeface="新細明體" panose="02020500000000000000" pitchFamily="18" charset="-120"/>
              </a:rPr>
              <a:t>2</a:t>
            </a:r>
            <a:r>
              <a:rPr lang="en-US" altLang="zh-TW">
                <a:ea typeface="新細明體" panose="02020500000000000000" pitchFamily="18" charset="-120"/>
              </a:rPr>
              <a:t>.</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The coefficient of determination is the square of the coefficient of correlation (</a:t>
            </a:r>
            <a:r>
              <a:rPr lang="en-US" altLang="zh-TW" b="1">
                <a:ea typeface="新細明體" panose="02020500000000000000" pitchFamily="18" charset="-120"/>
              </a:rPr>
              <a:t>r</a:t>
            </a:r>
            <a:r>
              <a:rPr lang="en-US" altLang="zh-TW">
                <a:ea typeface="新細明體" panose="02020500000000000000" pitchFamily="18" charset="-120"/>
              </a:rPr>
              <a:t>), hence R</a:t>
            </a:r>
            <a:r>
              <a:rPr lang="en-US" altLang="zh-TW" baseline="30000">
                <a:ea typeface="新細明體" panose="02020500000000000000" pitchFamily="18" charset="-120"/>
              </a:rPr>
              <a:t>2</a:t>
            </a:r>
            <a:r>
              <a:rPr lang="en-US" altLang="zh-TW">
                <a:ea typeface="新細明體" panose="02020500000000000000" pitchFamily="18" charset="-120"/>
              </a:rPr>
              <a:t> = (r)</a:t>
            </a:r>
            <a:r>
              <a:rPr lang="en-US" altLang="zh-TW" baseline="30000">
                <a:ea typeface="新細明體" panose="02020500000000000000" pitchFamily="18" charset="-120"/>
              </a:rPr>
              <a:t>2</a:t>
            </a:r>
            <a:endParaRPr lang="en-US" altLang="zh-TW">
              <a:ea typeface="新細明體" panose="02020500000000000000" pitchFamily="18" charset="-120"/>
            </a:endParaRPr>
          </a:p>
        </p:txBody>
      </p:sp>
      <p:pic>
        <p:nvPicPr>
          <p:cNvPr id="39941" name="Picture 4">
            <a:extLst>
              <a:ext uri="{FF2B5EF4-FFF2-40B4-BE49-F238E27FC236}">
                <a16:creationId xmlns:a16="http://schemas.microsoft.com/office/drawing/2014/main" id="{AA4F2613-8386-06D9-22AB-2FFCA21AA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0800"/>
            <a:ext cx="43942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FE93FADE-9E1F-34F2-585B-03696EA22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CD7CCD34-BFF4-CF40-AACC-9DC97BB393F3}" type="slidenum">
              <a:rPr lang="en-US" altLang="zh-TW" sz="1200">
                <a:latin typeface="Tahoma" panose="020B0604030504040204" pitchFamily="34" charset="0"/>
              </a:rPr>
              <a:pPr/>
              <a:t>52</a:t>
            </a:fld>
            <a:endParaRPr lang="en-US" altLang="zh-TW" sz="1200">
              <a:latin typeface="Tahoma" panose="020B0604030504040204" pitchFamily="34" charset="0"/>
            </a:endParaRPr>
          </a:p>
        </p:txBody>
      </p:sp>
      <p:sp>
        <p:nvSpPr>
          <p:cNvPr id="40963" name="Rectangle 2">
            <a:extLst>
              <a:ext uri="{FF2B5EF4-FFF2-40B4-BE49-F238E27FC236}">
                <a16:creationId xmlns:a16="http://schemas.microsoft.com/office/drawing/2014/main" id="{CAAA830A-DFDF-322A-9F15-909F06011E6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Coefficient of Determination…</a:t>
            </a:r>
          </a:p>
        </p:txBody>
      </p:sp>
      <p:sp>
        <p:nvSpPr>
          <p:cNvPr id="40964" name="Rectangle 3">
            <a:extLst>
              <a:ext uri="{FF2B5EF4-FFF2-40B4-BE49-F238E27FC236}">
                <a16:creationId xmlns:a16="http://schemas.microsoft.com/office/drawing/2014/main" id="{89CCA1FC-616F-3900-6727-B718F8CD2FC9}"/>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As we did with analysis of variance, we can partition the variation in y into two parts:</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	Variation in y = </a:t>
            </a:r>
            <a:r>
              <a:rPr lang="en-US" altLang="zh-TW">
                <a:solidFill>
                  <a:srgbClr val="FF0000"/>
                </a:solidFill>
                <a:ea typeface="新細明體" panose="02020500000000000000" pitchFamily="18" charset="-120"/>
              </a:rPr>
              <a:t>SSE</a:t>
            </a:r>
            <a:r>
              <a:rPr lang="en-US" altLang="zh-TW">
                <a:ea typeface="新細明體" panose="02020500000000000000" pitchFamily="18" charset="-120"/>
              </a:rPr>
              <a:t> + </a:t>
            </a:r>
            <a:r>
              <a:rPr lang="en-US" altLang="zh-TW">
                <a:solidFill>
                  <a:srgbClr val="0000FF"/>
                </a:solidFill>
                <a:ea typeface="新細明體" panose="02020500000000000000" pitchFamily="18" charset="-120"/>
              </a:rPr>
              <a:t>SSR</a:t>
            </a: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solidFill>
                  <a:srgbClr val="FF0000"/>
                </a:solidFill>
                <a:ea typeface="新細明體" panose="02020500000000000000" pitchFamily="18" charset="-120"/>
              </a:rPr>
              <a:t>SSE</a:t>
            </a:r>
            <a:r>
              <a:rPr lang="en-US" altLang="zh-TW">
                <a:ea typeface="新細明體" panose="02020500000000000000" pitchFamily="18" charset="-120"/>
              </a:rPr>
              <a:t> – </a:t>
            </a:r>
            <a:r>
              <a:rPr lang="en-US" altLang="zh-TW">
                <a:solidFill>
                  <a:srgbClr val="FF0000"/>
                </a:solidFill>
                <a:ea typeface="新細明體" panose="02020500000000000000" pitchFamily="18" charset="-120"/>
              </a:rPr>
              <a:t>S</a:t>
            </a:r>
            <a:r>
              <a:rPr lang="en-US" altLang="zh-TW">
                <a:ea typeface="新細明體" panose="02020500000000000000" pitchFamily="18" charset="-120"/>
              </a:rPr>
              <a:t>um of </a:t>
            </a:r>
            <a:r>
              <a:rPr lang="en-US" altLang="zh-TW">
                <a:solidFill>
                  <a:srgbClr val="FF0000"/>
                </a:solidFill>
                <a:ea typeface="新細明體" panose="02020500000000000000" pitchFamily="18" charset="-120"/>
              </a:rPr>
              <a:t>S</a:t>
            </a:r>
            <a:r>
              <a:rPr lang="en-US" altLang="zh-TW">
                <a:ea typeface="新細明體" panose="02020500000000000000" pitchFamily="18" charset="-120"/>
              </a:rPr>
              <a:t>quares </a:t>
            </a:r>
            <a:r>
              <a:rPr lang="en-US" altLang="zh-TW">
                <a:solidFill>
                  <a:srgbClr val="FF0000"/>
                </a:solidFill>
                <a:ea typeface="新細明體" panose="02020500000000000000" pitchFamily="18" charset="-120"/>
              </a:rPr>
              <a:t>E</a:t>
            </a:r>
            <a:r>
              <a:rPr lang="en-US" altLang="zh-TW">
                <a:ea typeface="新細明體" panose="02020500000000000000" pitchFamily="18" charset="-120"/>
              </a:rPr>
              <a:t>rror – measures the amount of variation in y that remains unexplained (i.e. due to </a:t>
            </a:r>
            <a:r>
              <a:rPr lang="en-US" altLang="zh-TW" b="1" i="1">
                <a:ea typeface="新細明體" panose="02020500000000000000" pitchFamily="18" charset="-120"/>
              </a:rPr>
              <a:t>error</a:t>
            </a:r>
            <a:r>
              <a:rPr lang="en-US" altLang="zh-TW">
                <a:ea typeface="新細明體" panose="02020500000000000000" pitchFamily="18" charset="-120"/>
              </a:rPr>
              <a:t>)</a:t>
            </a:r>
          </a:p>
          <a:p>
            <a:pPr marL="0" indent="0" eaLnBrk="1" hangingPunct="1">
              <a:buFontTx/>
              <a:buNone/>
            </a:pPr>
            <a:r>
              <a:rPr lang="en-US" altLang="zh-TW">
                <a:solidFill>
                  <a:srgbClr val="0000FF"/>
                </a:solidFill>
                <a:ea typeface="新細明體" panose="02020500000000000000" pitchFamily="18" charset="-120"/>
              </a:rPr>
              <a:t>SSR</a:t>
            </a:r>
            <a:r>
              <a:rPr lang="en-US" altLang="zh-TW">
                <a:ea typeface="新細明體" panose="02020500000000000000" pitchFamily="18" charset="-120"/>
              </a:rPr>
              <a:t> – </a:t>
            </a:r>
            <a:r>
              <a:rPr lang="en-US" altLang="zh-TW">
                <a:solidFill>
                  <a:srgbClr val="0000FF"/>
                </a:solidFill>
                <a:ea typeface="新細明體" panose="02020500000000000000" pitchFamily="18" charset="-120"/>
              </a:rPr>
              <a:t>S</a:t>
            </a:r>
            <a:r>
              <a:rPr lang="en-US" altLang="zh-TW">
                <a:ea typeface="新細明體" panose="02020500000000000000" pitchFamily="18" charset="-120"/>
              </a:rPr>
              <a:t>um of </a:t>
            </a:r>
            <a:r>
              <a:rPr lang="en-US" altLang="zh-TW">
                <a:solidFill>
                  <a:srgbClr val="0000FF"/>
                </a:solidFill>
                <a:ea typeface="新細明體" panose="02020500000000000000" pitchFamily="18" charset="-120"/>
              </a:rPr>
              <a:t>S</a:t>
            </a:r>
            <a:r>
              <a:rPr lang="en-US" altLang="zh-TW">
                <a:ea typeface="新細明體" panose="02020500000000000000" pitchFamily="18" charset="-120"/>
              </a:rPr>
              <a:t>quares </a:t>
            </a:r>
            <a:r>
              <a:rPr lang="en-US" altLang="zh-TW">
                <a:solidFill>
                  <a:srgbClr val="0000FF"/>
                </a:solidFill>
                <a:ea typeface="新細明體" panose="02020500000000000000" pitchFamily="18" charset="-120"/>
              </a:rPr>
              <a:t>R</a:t>
            </a:r>
            <a:r>
              <a:rPr lang="en-US" altLang="zh-TW">
                <a:ea typeface="新細明體" panose="02020500000000000000" pitchFamily="18" charset="-120"/>
              </a:rPr>
              <a:t>egression – measures the amount of variation in y explained by variation in the </a:t>
            </a:r>
            <a:r>
              <a:rPr lang="en-US" altLang="zh-TW" b="1" i="1">
                <a:ea typeface="新細明體" panose="02020500000000000000" pitchFamily="18" charset="-120"/>
              </a:rPr>
              <a:t>independent variable</a:t>
            </a:r>
            <a:r>
              <a:rPr lang="en-US" altLang="zh-TW">
                <a:ea typeface="新細明體" panose="02020500000000000000" pitchFamily="18" charset="-120"/>
              </a:rPr>
              <a:t> x.</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投影片編號版面配置區 4">
            <a:extLst>
              <a:ext uri="{FF2B5EF4-FFF2-40B4-BE49-F238E27FC236}">
                <a16:creationId xmlns:a16="http://schemas.microsoft.com/office/drawing/2014/main" id="{90B2DA71-6A77-CD51-0725-B8201855704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1F7EE68A-9E8F-1741-A0AF-3CEAAE5D50EA}" type="slidenum">
              <a:rPr lang="zh-TW" altLang="en-US" sz="1200">
                <a:latin typeface="Tahoma" panose="020B0604030504040204" pitchFamily="34" charset="0"/>
              </a:rPr>
              <a:pPr/>
              <a:t>53</a:t>
            </a:fld>
            <a:endParaRPr lang="en-US" altLang="zh-TW" sz="1200">
              <a:latin typeface="Tahoma" panose="020B0604030504040204" pitchFamily="34" charset="0"/>
            </a:endParaRPr>
          </a:p>
        </p:txBody>
      </p:sp>
      <p:sp>
        <p:nvSpPr>
          <p:cNvPr id="41987" name="Rectangle 2">
            <a:extLst>
              <a:ext uri="{FF2B5EF4-FFF2-40B4-BE49-F238E27FC236}">
                <a16:creationId xmlns:a16="http://schemas.microsoft.com/office/drawing/2014/main" id="{47AE5D4E-E1E6-A650-DC39-5FCF525B5992}"/>
              </a:ext>
            </a:extLst>
          </p:cNvPr>
          <p:cNvSpPr>
            <a:spLocks noGrp="1" noChangeArrowheads="1"/>
          </p:cNvSpPr>
          <p:nvPr>
            <p:ph type="title"/>
          </p:nvPr>
        </p:nvSpPr>
        <p:spPr/>
        <p:txBody>
          <a:bodyPr/>
          <a:lstStyle/>
          <a:p>
            <a:r>
              <a:rPr lang="en-US" altLang="zh-TW">
                <a:ea typeface="新細明體" panose="02020500000000000000" pitchFamily="18" charset="-120"/>
              </a:rPr>
              <a:t>Coefficient of determination</a:t>
            </a:r>
          </a:p>
        </p:txBody>
      </p:sp>
      <p:sp>
        <p:nvSpPr>
          <p:cNvPr id="81923" name="Rectangle 3">
            <a:extLst>
              <a:ext uri="{FF2B5EF4-FFF2-40B4-BE49-F238E27FC236}">
                <a16:creationId xmlns:a16="http://schemas.microsoft.com/office/drawing/2014/main" id="{1CCF2961-EDB6-6C09-8971-356E3DEA77EC}"/>
              </a:ext>
            </a:extLst>
          </p:cNvPr>
          <p:cNvSpPr>
            <a:spLocks noChangeArrowheads="1"/>
          </p:cNvSpPr>
          <p:nvPr/>
        </p:nvSpPr>
        <p:spPr bwMode="auto">
          <a:xfrm>
            <a:off x="762000" y="20574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spcBef>
                <a:spcPct val="20000"/>
              </a:spcBef>
              <a:buFontTx/>
              <a:buChar char="•"/>
            </a:pPr>
            <a:r>
              <a:rPr lang="en-US" altLang="zh-TW" sz="3200">
                <a:solidFill>
                  <a:srgbClr val="2C2CB0"/>
                </a:solidFill>
                <a:ea typeface="新細明體" panose="02020500000000000000" pitchFamily="18" charset="-120"/>
              </a:rPr>
              <a:t>To understand the significance of this coefficient note:</a:t>
            </a:r>
          </a:p>
        </p:txBody>
      </p:sp>
      <p:sp>
        <p:nvSpPr>
          <p:cNvPr id="81924" name="Text Box 4">
            <a:extLst>
              <a:ext uri="{FF2B5EF4-FFF2-40B4-BE49-F238E27FC236}">
                <a16:creationId xmlns:a16="http://schemas.microsoft.com/office/drawing/2014/main" id="{62B36092-0555-205F-2FE3-F698A1D1FB64}"/>
              </a:ext>
            </a:extLst>
          </p:cNvPr>
          <p:cNvSpPr txBox="1">
            <a:spLocks noChangeArrowheads="1"/>
          </p:cNvSpPr>
          <p:nvPr/>
        </p:nvSpPr>
        <p:spPr bwMode="auto">
          <a:xfrm>
            <a:off x="965200" y="3800475"/>
            <a:ext cx="2990850" cy="461963"/>
          </a:xfrm>
          <a:prstGeom prst="rect">
            <a:avLst/>
          </a:prstGeom>
          <a:noFill/>
          <a:ln w="9525">
            <a:solidFill>
              <a:srgbClr val="2C2CB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rgbClr val="2C2CB0"/>
                </a:solidFill>
                <a:ea typeface="新細明體" panose="02020500000000000000" pitchFamily="18" charset="-120"/>
              </a:rPr>
              <a:t>Overall variability in y</a:t>
            </a:r>
          </a:p>
        </p:txBody>
      </p:sp>
      <p:sp>
        <p:nvSpPr>
          <p:cNvPr id="81925" name="Text Box 5">
            <a:extLst>
              <a:ext uri="{FF2B5EF4-FFF2-40B4-BE49-F238E27FC236}">
                <a16:creationId xmlns:a16="http://schemas.microsoft.com/office/drawing/2014/main" id="{BAFCAD96-F627-EA5E-EB2A-6DFA20A443D8}"/>
              </a:ext>
            </a:extLst>
          </p:cNvPr>
          <p:cNvSpPr txBox="1">
            <a:spLocks noChangeArrowheads="1"/>
          </p:cNvSpPr>
          <p:nvPr/>
        </p:nvSpPr>
        <p:spPr bwMode="auto">
          <a:xfrm>
            <a:off x="5876925" y="3270250"/>
            <a:ext cx="2849563" cy="46196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rgbClr val="2C2CB0"/>
                </a:solidFill>
                <a:ea typeface="新細明體" panose="02020500000000000000" pitchFamily="18" charset="-120"/>
              </a:rPr>
              <a:t>The regression model</a:t>
            </a:r>
          </a:p>
        </p:txBody>
      </p:sp>
      <p:grpSp>
        <p:nvGrpSpPr>
          <p:cNvPr id="2" name="Group 6">
            <a:extLst>
              <a:ext uri="{FF2B5EF4-FFF2-40B4-BE49-F238E27FC236}">
                <a16:creationId xmlns:a16="http://schemas.microsoft.com/office/drawing/2014/main" id="{82BAF212-7C9D-C5DF-4880-7DD1CDC955FB}"/>
              </a:ext>
            </a:extLst>
          </p:cNvPr>
          <p:cNvGrpSpPr>
            <a:grpSpLocks/>
          </p:cNvGrpSpPr>
          <p:nvPr/>
        </p:nvGrpSpPr>
        <p:grpSpPr bwMode="auto">
          <a:xfrm>
            <a:off x="3954463" y="4102100"/>
            <a:ext cx="2646362" cy="749300"/>
            <a:chOff x="2609" y="3646"/>
            <a:chExt cx="1667" cy="472"/>
          </a:xfrm>
        </p:grpSpPr>
        <p:sp>
          <p:nvSpPr>
            <p:cNvPr id="41996" name="Text Box 7">
              <a:extLst>
                <a:ext uri="{FF2B5EF4-FFF2-40B4-BE49-F238E27FC236}">
                  <a16:creationId xmlns:a16="http://schemas.microsoft.com/office/drawing/2014/main" id="{80D041DD-7449-9712-7EBE-62CC714E24B4}"/>
                </a:ext>
              </a:extLst>
            </p:cNvPr>
            <p:cNvSpPr txBox="1">
              <a:spLocks noChangeArrowheads="1"/>
            </p:cNvSpPr>
            <p:nvPr/>
          </p:nvSpPr>
          <p:spPr bwMode="auto">
            <a:xfrm rot="976826">
              <a:off x="2609" y="3848"/>
              <a:ext cx="166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600">
                  <a:ea typeface="新細明體" panose="02020500000000000000" pitchFamily="18" charset="-120"/>
                </a:rPr>
                <a:t>Remains, in part, unexplained</a:t>
              </a:r>
            </a:p>
          </p:txBody>
        </p:sp>
        <p:sp>
          <p:nvSpPr>
            <p:cNvPr id="41997" name="Line 8">
              <a:extLst>
                <a:ext uri="{FF2B5EF4-FFF2-40B4-BE49-F238E27FC236}">
                  <a16:creationId xmlns:a16="http://schemas.microsoft.com/office/drawing/2014/main" id="{8474CC54-6653-F8CC-632E-5DC630F2B177}"/>
                </a:ext>
              </a:extLst>
            </p:cNvPr>
            <p:cNvSpPr>
              <a:spLocks noChangeShapeType="1"/>
            </p:cNvSpPr>
            <p:nvPr/>
          </p:nvSpPr>
          <p:spPr bwMode="auto">
            <a:xfrm rot="-25659">
              <a:off x="2687" y="3646"/>
              <a:ext cx="1537" cy="4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grpSp>
      <p:sp>
        <p:nvSpPr>
          <p:cNvPr id="81929" name="Text Box 9">
            <a:extLst>
              <a:ext uri="{FF2B5EF4-FFF2-40B4-BE49-F238E27FC236}">
                <a16:creationId xmlns:a16="http://schemas.microsoft.com/office/drawing/2014/main" id="{FBB9F416-8D5A-AEC6-F7C0-2CC80447B5B1}"/>
              </a:ext>
            </a:extLst>
          </p:cNvPr>
          <p:cNvSpPr txBox="1">
            <a:spLocks noChangeArrowheads="1"/>
          </p:cNvSpPr>
          <p:nvPr/>
        </p:nvSpPr>
        <p:spPr bwMode="auto">
          <a:xfrm>
            <a:off x="6873875" y="4641850"/>
            <a:ext cx="1336675" cy="46196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rgbClr val="2C2CB0"/>
                </a:solidFill>
                <a:ea typeface="新細明體" panose="02020500000000000000" pitchFamily="18" charset="-120"/>
              </a:rPr>
              <a:t>The error</a:t>
            </a:r>
          </a:p>
        </p:txBody>
      </p:sp>
      <p:grpSp>
        <p:nvGrpSpPr>
          <p:cNvPr id="3" name="Group 10">
            <a:extLst>
              <a:ext uri="{FF2B5EF4-FFF2-40B4-BE49-F238E27FC236}">
                <a16:creationId xmlns:a16="http://schemas.microsoft.com/office/drawing/2014/main" id="{C16E304D-8796-8FD3-1FC1-4D73FD7AC6A5}"/>
              </a:ext>
            </a:extLst>
          </p:cNvPr>
          <p:cNvGrpSpPr>
            <a:grpSpLocks/>
          </p:cNvGrpSpPr>
          <p:nvPr/>
        </p:nvGrpSpPr>
        <p:grpSpPr bwMode="auto">
          <a:xfrm>
            <a:off x="3821113" y="3478213"/>
            <a:ext cx="1884362" cy="550862"/>
            <a:chOff x="2525" y="3253"/>
            <a:chExt cx="1187" cy="347"/>
          </a:xfrm>
        </p:grpSpPr>
        <p:sp>
          <p:nvSpPr>
            <p:cNvPr id="41994" name="Text Box 11">
              <a:extLst>
                <a:ext uri="{FF2B5EF4-FFF2-40B4-BE49-F238E27FC236}">
                  <a16:creationId xmlns:a16="http://schemas.microsoft.com/office/drawing/2014/main" id="{CCF1B191-F0FE-35D9-3F5E-493D97BE77D5}"/>
                </a:ext>
              </a:extLst>
            </p:cNvPr>
            <p:cNvSpPr txBox="1">
              <a:spLocks noChangeArrowheads="1"/>
            </p:cNvSpPr>
            <p:nvPr/>
          </p:nvSpPr>
          <p:spPr bwMode="auto">
            <a:xfrm rot="-1014792">
              <a:off x="2525" y="3253"/>
              <a:ext cx="11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600">
                  <a:ea typeface="新細明體" panose="02020500000000000000" pitchFamily="18" charset="-120"/>
                </a:rPr>
                <a:t>Explained in part b</a:t>
              </a:r>
              <a:r>
                <a:rPr lang="en-US" altLang="zh-TW" sz="2000">
                  <a:ea typeface="新細明體" panose="02020500000000000000" pitchFamily="18" charset="-120"/>
                </a:rPr>
                <a:t>y</a:t>
              </a:r>
            </a:p>
          </p:txBody>
        </p:sp>
        <p:sp>
          <p:nvSpPr>
            <p:cNvPr id="41995" name="Line 12">
              <a:extLst>
                <a:ext uri="{FF2B5EF4-FFF2-40B4-BE49-F238E27FC236}">
                  <a16:creationId xmlns:a16="http://schemas.microsoft.com/office/drawing/2014/main" id="{A720C9EB-BCCF-57ED-97C6-39D5DEC57A1C}"/>
                </a:ext>
              </a:extLst>
            </p:cNvPr>
            <p:cNvSpPr>
              <a:spLocks noChangeShapeType="1"/>
            </p:cNvSpPr>
            <p:nvPr/>
          </p:nvSpPr>
          <p:spPr bwMode="auto">
            <a:xfrm flipH="1">
              <a:off x="2640" y="3286"/>
              <a:ext cx="1030" cy="31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TW"/>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19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81925"/>
                                        </p:tgtEl>
                                        <p:attrNameLst>
                                          <p:attrName>style.visibility</p:attrName>
                                        </p:attrNameLst>
                                      </p:cBhvr>
                                      <p:to>
                                        <p:strVal val="visible"/>
                                      </p:to>
                                    </p:set>
                                    <p:animEffect transition="in" filter="wipe(left)">
                                      <p:cBhvr>
                                        <p:cTn id="19" dur="500"/>
                                        <p:tgtEl>
                                          <p:spTgt spid="8192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1929"/>
                                        </p:tgtEl>
                                        <p:attrNameLst>
                                          <p:attrName>style.visibility</p:attrName>
                                        </p:attrNameLst>
                                      </p:cBhvr>
                                      <p:to>
                                        <p:strVal val="visible"/>
                                      </p:to>
                                    </p:set>
                                    <p:animEffect transition="in" filter="wipe(left)">
                                      <p:cBhvr>
                                        <p:cTn id="28" dur="500"/>
                                        <p:tgtEl>
                                          <p:spTgt spid="81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utoUpdateAnimBg="0"/>
      <p:bldP spid="81924" grpId="0" animBg="1" autoUpdateAnimBg="0"/>
      <p:bldP spid="81925" grpId="0" animBg="1" autoUpdateAnimBg="0"/>
      <p:bldP spid="81929"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4">
            <a:extLst>
              <a:ext uri="{FF2B5EF4-FFF2-40B4-BE49-F238E27FC236}">
                <a16:creationId xmlns:a16="http://schemas.microsoft.com/office/drawing/2014/main" id="{8D150EF8-4716-D0A3-145E-3373F052FC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942303E7-15DD-CE42-A41E-668D1C72450C}" type="slidenum">
              <a:rPr lang="zh-TW" altLang="en-US" sz="1200">
                <a:latin typeface="Tahoma" panose="020B0604030504040204" pitchFamily="34" charset="0"/>
              </a:rPr>
              <a:pPr/>
              <a:t>54</a:t>
            </a:fld>
            <a:endParaRPr lang="en-US" altLang="zh-TW" sz="1200">
              <a:latin typeface="Tahoma" panose="020B0604030504040204" pitchFamily="34" charset="0"/>
            </a:endParaRPr>
          </a:p>
        </p:txBody>
      </p:sp>
      <p:sp>
        <p:nvSpPr>
          <p:cNvPr id="43011" name="Rectangle 2">
            <a:extLst>
              <a:ext uri="{FF2B5EF4-FFF2-40B4-BE49-F238E27FC236}">
                <a16:creationId xmlns:a16="http://schemas.microsoft.com/office/drawing/2014/main" id="{D602DF73-8110-2A63-5373-573986AE9285}"/>
              </a:ext>
            </a:extLst>
          </p:cNvPr>
          <p:cNvSpPr>
            <a:spLocks noGrp="1" noChangeArrowheads="1"/>
          </p:cNvSpPr>
          <p:nvPr>
            <p:ph type="title"/>
          </p:nvPr>
        </p:nvSpPr>
        <p:spPr/>
        <p:txBody>
          <a:bodyPr/>
          <a:lstStyle/>
          <a:p>
            <a:r>
              <a:rPr lang="en-US" altLang="zh-TW">
                <a:ea typeface="新細明體" panose="02020500000000000000" pitchFamily="18" charset="-120"/>
              </a:rPr>
              <a:t>Coefficient of determination</a:t>
            </a:r>
          </a:p>
        </p:txBody>
      </p:sp>
      <p:sp>
        <p:nvSpPr>
          <p:cNvPr id="43012" name="Line 3">
            <a:extLst>
              <a:ext uri="{FF2B5EF4-FFF2-40B4-BE49-F238E27FC236}">
                <a16:creationId xmlns:a16="http://schemas.microsoft.com/office/drawing/2014/main" id="{D1DB58AA-AFCF-95A1-E96B-31DB9D63C590}"/>
              </a:ext>
            </a:extLst>
          </p:cNvPr>
          <p:cNvSpPr>
            <a:spLocks noChangeShapeType="1"/>
          </p:cNvSpPr>
          <p:nvPr/>
        </p:nvSpPr>
        <p:spPr bwMode="auto">
          <a:xfrm flipV="1">
            <a:off x="1652588" y="3019425"/>
            <a:ext cx="2209800" cy="990600"/>
          </a:xfrm>
          <a:prstGeom prst="line">
            <a:avLst/>
          </a:prstGeom>
          <a:noFill/>
          <a:ln w="9525">
            <a:solidFill>
              <a:srgbClr val="2C2CB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92164" name="Line 4">
            <a:extLst>
              <a:ext uri="{FF2B5EF4-FFF2-40B4-BE49-F238E27FC236}">
                <a16:creationId xmlns:a16="http://schemas.microsoft.com/office/drawing/2014/main" id="{1E53190F-228B-E8D6-3B65-6F52CB0703B2}"/>
              </a:ext>
            </a:extLst>
          </p:cNvPr>
          <p:cNvSpPr>
            <a:spLocks noChangeShapeType="1"/>
          </p:cNvSpPr>
          <p:nvPr/>
        </p:nvSpPr>
        <p:spPr bwMode="auto">
          <a:xfrm flipV="1">
            <a:off x="2719388" y="2943225"/>
            <a:ext cx="0" cy="60960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sp>
        <p:nvSpPr>
          <p:cNvPr id="92165" name="Line 5">
            <a:extLst>
              <a:ext uri="{FF2B5EF4-FFF2-40B4-BE49-F238E27FC236}">
                <a16:creationId xmlns:a16="http://schemas.microsoft.com/office/drawing/2014/main" id="{0A694D4F-CA61-08C1-7B87-DEE3B87B0A80}"/>
              </a:ext>
            </a:extLst>
          </p:cNvPr>
          <p:cNvSpPr>
            <a:spLocks noChangeShapeType="1"/>
          </p:cNvSpPr>
          <p:nvPr/>
        </p:nvSpPr>
        <p:spPr bwMode="auto">
          <a:xfrm flipV="1">
            <a:off x="2638425" y="2957513"/>
            <a:ext cx="0" cy="1011237"/>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sp>
        <p:nvSpPr>
          <p:cNvPr id="92166" name="Rectangle 6">
            <a:extLst>
              <a:ext uri="{FF2B5EF4-FFF2-40B4-BE49-F238E27FC236}">
                <a16:creationId xmlns:a16="http://schemas.microsoft.com/office/drawing/2014/main" id="{18661365-ADC1-15F5-C39B-B3173205CF8E}"/>
              </a:ext>
            </a:extLst>
          </p:cNvPr>
          <p:cNvSpPr>
            <a:spLocks noChangeArrowheads="1"/>
          </p:cNvSpPr>
          <p:nvPr/>
        </p:nvSpPr>
        <p:spPr bwMode="auto">
          <a:xfrm>
            <a:off x="5614988" y="2125663"/>
            <a:ext cx="152400" cy="152400"/>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92167" name="Rectangle 7">
            <a:extLst>
              <a:ext uri="{FF2B5EF4-FFF2-40B4-BE49-F238E27FC236}">
                <a16:creationId xmlns:a16="http://schemas.microsoft.com/office/drawing/2014/main" id="{D9ECAE50-4C89-6AB7-CAC3-9508AA971BBC}"/>
              </a:ext>
            </a:extLst>
          </p:cNvPr>
          <p:cNvSpPr>
            <a:spLocks noChangeArrowheads="1"/>
          </p:cNvSpPr>
          <p:nvPr/>
        </p:nvSpPr>
        <p:spPr bwMode="auto">
          <a:xfrm>
            <a:off x="2566988" y="3476625"/>
            <a:ext cx="152400" cy="152400"/>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43017" name="Freeform 8">
            <a:extLst>
              <a:ext uri="{FF2B5EF4-FFF2-40B4-BE49-F238E27FC236}">
                <a16:creationId xmlns:a16="http://schemas.microsoft.com/office/drawing/2014/main" id="{1D509218-11B7-6BBC-357C-F54D81ACE3C1}"/>
              </a:ext>
            </a:extLst>
          </p:cNvPr>
          <p:cNvSpPr>
            <a:spLocks/>
          </p:cNvSpPr>
          <p:nvPr/>
        </p:nvSpPr>
        <p:spPr bwMode="auto">
          <a:xfrm>
            <a:off x="1576388" y="1343025"/>
            <a:ext cx="4572000" cy="3429000"/>
          </a:xfrm>
          <a:custGeom>
            <a:avLst/>
            <a:gdLst>
              <a:gd name="T0" fmla="*/ 0 w 2880"/>
              <a:gd name="T1" fmla="*/ 0 h 1632"/>
              <a:gd name="T2" fmla="*/ 0 w 2880"/>
              <a:gd name="T3" fmla="*/ 2147483647 h 1632"/>
              <a:gd name="T4" fmla="*/ 2147483647 w 2880"/>
              <a:gd name="T5" fmla="*/ 2147483647 h 1632"/>
              <a:gd name="T6" fmla="*/ 0 60000 65536"/>
              <a:gd name="T7" fmla="*/ 0 60000 65536"/>
              <a:gd name="T8" fmla="*/ 0 60000 65536"/>
              <a:gd name="T9" fmla="*/ 0 w 2880"/>
              <a:gd name="T10" fmla="*/ 0 h 1632"/>
              <a:gd name="T11" fmla="*/ 2880 w 2880"/>
              <a:gd name="T12" fmla="*/ 1632 h 1632"/>
            </a:gdLst>
            <a:ahLst/>
            <a:cxnLst>
              <a:cxn ang="T6">
                <a:pos x="T0" y="T1"/>
              </a:cxn>
              <a:cxn ang="T7">
                <a:pos x="T2" y="T3"/>
              </a:cxn>
              <a:cxn ang="T8">
                <a:pos x="T4" y="T5"/>
              </a:cxn>
            </a:cxnLst>
            <a:rect l="T9" t="T10" r="T11" b="T12"/>
            <a:pathLst>
              <a:path w="2880" h="1632">
                <a:moveTo>
                  <a:pt x="0" y="0"/>
                </a:moveTo>
                <a:lnTo>
                  <a:pt x="0" y="1632"/>
                </a:lnTo>
                <a:lnTo>
                  <a:pt x="2880" y="1632"/>
                </a:lnTo>
              </a:path>
            </a:pathLst>
          </a:custGeom>
          <a:noFill/>
          <a:ln w="9525"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
        <p:nvSpPr>
          <p:cNvPr id="43018" name="Line 9">
            <a:extLst>
              <a:ext uri="{FF2B5EF4-FFF2-40B4-BE49-F238E27FC236}">
                <a16:creationId xmlns:a16="http://schemas.microsoft.com/office/drawing/2014/main" id="{52788E10-36F8-0FB7-9B67-8F904614AB9B}"/>
              </a:ext>
            </a:extLst>
          </p:cNvPr>
          <p:cNvSpPr>
            <a:spLocks noChangeShapeType="1"/>
          </p:cNvSpPr>
          <p:nvPr/>
        </p:nvSpPr>
        <p:spPr bwMode="auto">
          <a:xfrm>
            <a:off x="1500188" y="3095625"/>
            <a:ext cx="4114800" cy="0"/>
          </a:xfrm>
          <a:prstGeom prst="line">
            <a:avLst/>
          </a:prstGeom>
          <a:noFill/>
          <a:ln w="3175" cap="rnd">
            <a:solidFill>
              <a:srgbClr val="000000"/>
            </a:solidFill>
            <a:prstDash val="sysDot"/>
            <a:round/>
            <a:headEnd/>
            <a:tailEnd/>
          </a:ln>
          <a:scene3d>
            <a:camera prst="legacyObliqueTopRight"/>
            <a:lightRig rig="legacyFlat3" dir="b"/>
          </a:scene3d>
          <a:sp3d extrusionH="430200" prstMaterial="legacyMatte">
            <a:bevelT w="13500" h="13500" prst="angle"/>
            <a:bevelB w="13500" h="13500" prst="angle"/>
            <a:extrusionClr>
              <a:srgbClr val="D1D1D1"/>
            </a:extrusionClr>
            <a:contourClr>
              <a:srgbClr val="000000"/>
            </a:contourClr>
          </a:sp3d>
          <a:extLst>
            <a:ext uri="{909E8E84-426E-40DD-AFC4-6F175D3DCCD1}">
              <a14:hiddenFill xmlns:a14="http://schemas.microsoft.com/office/drawing/2010/main">
                <a:noFill/>
              </a14:hiddenFill>
            </a:ext>
          </a:extLst>
        </p:spPr>
        <p:txBody>
          <a:bodyPr wrap="none" anchor="ctr">
            <a:flatTx/>
          </a:bodyPr>
          <a:lstStyle/>
          <a:p>
            <a:endParaRPr lang="en-TW"/>
          </a:p>
        </p:txBody>
      </p:sp>
      <p:sp>
        <p:nvSpPr>
          <p:cNvPr id="43019" name="Line 10">
            <a:extLst>
              <a:ext uri="{FF2B5EF4-FFF2-40B4-BE49-F238E27FC236}">
                <a16:creationId xmlns:a16="http://schemas.microsoft.com/office/drawing/2014/main" id="{6FC1330B-2F1A-6B10-B004-FA5546850259}"/>
              </a:ext>
            </a:extLst>
          </p:cNvPr>
          <p:cNvSpPr>
            <a:spLocks noChangeShapeType="1"/>
          </p:cNvSpPr>
          <p:nvPr/>
        </p:nvSpPr>
        <p:spPr bwMode="auto">
          <a:xfrm>
            <a:off x="2643188" y="4162425"/>
            <a:ext cx="0" cy="609600"/>
          </a:xfrm>
          <a:prstGeom prst="line">
            <a:avLst/>
          </a:prstGeom>
          <a:noFill/>
          <a:ln w="317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43020" name="Line 11">
            <a:extLst>
              <a:ext uri="{FF2B5EF4-FFF2-40B4-BE49-F238E27FC236}">
                <a16:creationId xmlns:a16="http://schemas.microsoft.com/office/drawing/2014/main" id="{FF4816C2-5CC1-8649-28B3-9A4DF62D6535}"/>
              </a:ext>
            </a:extLst>
          </p:cNvPr>
          <p:cNvSpPr>
            <a:spLocks noChangeShapeType="1"/>
          </p:cNvSpPr>
          <p:nvPr/>
        </p:nvSpPr>
        <p:spPr bwMode="auto">
          <a:xfrm>
            <a:off x="5691188" y="1647825"/>
            <a:ext cx="0" cy="3124200"/>
          </a:xfrm>
          <a:prstGeom prst="line">
            <a:avLst/>
          </a:prstGeom>
          <a:noFill/>
          <a:ln w="317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43021" name="Line 12">
            <a:extLst>
              <a:ext uri="{FF2B5EF4-FFF2-40B4-BE49-F238E27FC236}">
                <a16:creationId xmlns:a16="http://schemas.microsoft.com/office/drawing/2014/main" id="{49A2E82B-0A68-B119-8B48-AB0393DE52C0}"/>
              </a:ext>
            </a:extLst>
          </p:cNvPr>
          <p:cNvSpPr>
            <a:spLocks noChangeShapeType="1"/>
          </p:cNvSpPr>
          <p:nvPr/>
        </p:nvSpPr>
        <p:spPr bwMode="auto">
          <a:xfrm flipH="1">
            <a:off x="1576388" y="4086225"/>
            <a:ext cx="990600" cy="0"/>
          </a:xfrm>
          <a:prstGeom prst="line">
            <a:avLst/>
          </a:prstGeom>
          <a:noFill/>
          <a:ln w="317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43022" name="Line 13">
            <a:extLst>
              <a:ext uri="{FF2B5EF4-FFF2-40B4-BE49-F238E27FC236}">
                <a16:creationId xmlns:a16="http://schemas.microsoft.com/office/drawing/2014/main" id="{529ECD8F-4B82-12BA-AA16-97E5A3F73A64}"/>
              </a:ext>
            </a:extLst>
          </p:cNvPr>
          <p:cNvSpPr>
            <a:spLocks noChangeShapeType="1"/>
          </p:cNvSpPr>
          <p:nvPr/>
        </p:nvSpPr>
        <p:spPr bwMode="auto">
          <a:xfrm flipH="1">
            <a:off x="1576388" y="1571625"/>
            <a:ext cx="4038600" cy="0"/>
          </a:xfrm>
          <a:prstGeom prst="line">
            <a:avLst/>
          </a:prstGeom>
          <a:noFill/>
          <a:ln w="317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43023" name="AutoShape 14">
            <a:extLst>
              <a:ext uri="{FF2B5EF4-FFF2-40B4-BE49-F238E27FC236}">
                <a16:creationId xmlns:a16="http://schemas.microsoft.com/office/drawing/2014/main" id="{55D3DE67-2F1F-D227-137C-FD6CD2CC69ED}"/>
              </a:ext>
            </a:extLst>
          </p:cNvPr>
          <p:cNvSpPr>
            <a:spLocks noChangeArrowheads="1"/>
          </p:cNvSpPr>
          <p:nvPr/>
        </p:nvSpPr>
        <p:spPr bwMode="auto">
          <a:xfrm>
            <a:off x="2546350" y="3975100"/>
            <a:ext cx="180975" cy="206375"/>
          </a:xfrm>
          <a:prstGeom prst="diamond">
            <a:avLst/>
          </a:prstGeom>
          <a:solidFill>
            <a:srgbClr val="FFFFFF"/>
          </a:solidFill>
          <a:ln w="9525">
            <a:solidFill>
              <a:srgbClr val="000000"/>
            </a:solidFill>
            <a:miter lim="800000"/>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43024" name="AutoShape 15">
            <a:extLst>
              <a:ext uri="{FF2B5EF4-FFF2-40B4-BE49-F238E27FC236}">
                <a16:creationId xmlns:a16="http://schemas.microsoft.com/office/drawing/2014/main" id="{98777469-A17B-440F-1F80-B2F51B9FC121}"/>
              </a:ext>
            </a:extLst>
          </p:cNvPr>
          <p:cNvSpPr>
            <a:spLocks noChangeArrowheads="1"/>
          </p:cNvSpPr>
          <p:nvPr/>
        </p:nvSpPr>
        <p:spPr bwMode="auto">
          <a:xfrm>
            <a:off x="5597525" y="1477963"/>
            <a:ext cx="180975" cy="206375"/>
          </a:xfrm>
          <a:prstGeom prst="diamond">
            <a:avLst/>
          </a:prstGeom>
          <a:solidFill>
            <a:srgbClr val="FFFFFF"/>
          </a:solidFill>
          <a:ln w="9525">
            <a:solidFill>
              <a:srgbClr val="000000"/>
            </a:solidFill>
            <a:miter lim="800000"/>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43025" name="Text Box 16">
            <a:extLst>
              <a:ext uri="{FF2B5EF4-FFF2-40B4-BE49-F238E27FC236}">
                <a16:creationId xmlns:a16="http://schemas.microsoft.com/office/drawing/2014/main" id="{125F7C5E-F617-4EA9-B3EE-568B57D58122}"/>
              </a:ext>
            </a:extLst>
          </p:cNvPr>
          <p:cNvSpPr txBox="1">
            <a:spLocks noChangeArrowheads="1"/>
          </p:cNvSpPr>
          <p:nvPr/>
        </p:nvSpPr>
        <p:spPr bwMode="auto">
          <a:xfrm>
            <a:off x="2393950" y="4818063"/>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x</a:t>
            </a:r>
            <a:r>
              <a:rPr lang="en-US" altLang="zh-TW" baseline="-25000">
                <a:ea typeface="新細明體" panose="02020500000000000000" pitchFamily="18" charset="-120"/>
              </a:rPr>
              <a:t>1</a:t>
            </a:r>
            <a:endParaRPr lang="en-US" altLang="zh-TW">
              <a:ea typeface="新細明體" panose="02020500000000000000" pitchFamily="18" charset="-120"/>
            </a:endParaRPr>
          </a:p>
        </p:txBody>
      </p:sp>
      <p:sp>
        <p:nvSpPr>
          <p:cNvPr id="43026" name="Text Box 17">
            <a:extLst>
              <a:ext uri="{FF2B5EF4-FFF2-40B4-BE49-F238E27FC236}">
                <a16:creationId xmlns:a16="http://schemas.microsoft.com/office/drawing/2014/main" id="{07546C73-CA05-5EFD-3B8F-6593FBEE2E33}"/>
              </a:ext>
            </a:extLst>
          </p:cNvPr>
          <p:cNvSpPr txBox="1">
            <a:spLocks noChangeArrowheads="1"/>
          </p:cNvSpPr>
          <p:nvPr/>
        </p:nvSpPr>
        <p:spPr bwMode="auto">
          <a:xfrm>
            <a:off x="5441950" y="4818063"/>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x</a:t>
            </a:r>
            <a:r>
              <a:rPr lang="en-US" altLang="zh-TW" baseline="-25000">
                <a:ea typeface="新細明體" panose="02020500000000000000" pitchFamily="18" charset="-120"/>
              </a:rPr>
              <a:t>2</a:t>
            </a:r>
            <a:endParaRPr lang="en-US" altLang="zh-TW">
              <a:ea typeface="新細明體" panose="02020500000000000000" pitchFamily="18" charset="-120"/>
            </a:endParaRPr>
          </a:p>
        </p:txBody>
      </p:sp>
      <p:sp>
        <p:nvSpPr>
          <p:cNvPr id="43027" name="Text Box 18">
            <a:extLst>
              <a:ext uri="{FF2B5EF4-FFF2-40B4-BE49-F238E27FC236}">
                <a16:creationId xmlns:a16="http://schemas.microsoft.com/office/drawing/2014/main" id="{AC0EE3BB-92B7-D2E4-9898-C8B6A733FF18}"/>
              </a:ext>
            </a:extLst>
          </p:cNvPr>
          <p:cNvSpPr txBox="1">
            <a:spLocks noChangeArrowheads="1"/>
          </p:cNvSpPr>
          <p:nvPr/>
        </p:nvSpPr>
        <p:spPr bwMode="auto">
          <a:xfrm>
            <a:off x="1271588" y="3933825"/>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y</a:t>
            </a:r>
            <a:r>
              <a:rPr lang="en-US" altLang="zh-TW" baseline="-25000">
                <a:ea typeface="新細明體" panose="02020500000000000000" pitchFamily="18" charset="-120"/>
              </a:rPr>
              <a:t>1</a:t>
            </a:r>
            <a:endParaRPr lang="en-US" altLang="zh-TW">
              <a:ea typeface="新細明體" panose="02020500000000000000" pitchFamily="18" charset="-120"/>
            </a:endParaRPr>
          </a:p>
        </p:txBody>
      </p:sp>
      <p:sp>
        <p:nvSpPr>
          <p:cNvPr id="43028" name="Text Box 19">
            <a:extLst>
              <a:ext uri="{FF2B5EF4-FFF2-40B4-BE49-F238E27FC236}">
                <a16:creationId xmlns:a16="http://schemas.microsoft.com/office/drawing/2014/main" id="{5BA62C0B-11CF-DC98-88A0-083506DDFA86}"/>
              </a:ext>
            </a:extLst>
          </p:cNvPr>
          <p:cNvSpPr txBox="1">
            <a:spLocks noChangeArrowheads="1"/>
          </p:cNvSpPr>
          <p:nvPr/>
        </p:nvSpPr>
        <p:spPr bwMode="auto">
          <a:xfrm>
            <a:off x="1271588" y="1343025"/>
            <a:ext cx="347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y</a:t>
            </a:r>
            <a:r>
              <a:rPr lang="en-US" altLang="zh-TW" baseline="-25000">
                <a:ea typeface="新細明體" panose="02020500000000000000" pitchFamily="18" charset="-120"/>
              </a:rPr>
              <a:t>2</a:t>
            </a:r>
            <a:endParaRPr lang="en-US" altLang="zh-TW">
              <a:ea typeface="新細明體" panose="02020500000000000000" pitchFamily="18" charset="-120"/>
            </a:endParaRPr>
          </a:p>
        </p:txBody>
      </p:sp>
      <p:grpSp>
        <p:nvGrpSpPr>
          <p:cNvPr id="43029" name="Group 20">
            <a:extLst>
              <a:ext uri="{FF2B5EF4-FFF2-40B4-BE49-F238E27FC236}">
                <a16:creationId xmlns:a16="http://schemas.microsoft.com/office/drawing/2014/main" id="{0D128401-AAB6-A036-C49E-EBC8D2F236BF}"/>
              </a:ext>
            </a:extLst>
          </p:cNvPr>
          <p:cNvGrpSpPr>
            <a:grpSpLocks/>
          </p:cNvGrpSpPr>
          <p:nvPr/>
        </p:nvGrpSpPr>
        <p:grpSpPr bwMode="auto">
          <a:xfrm>
            <a:off x="1298575" y="2943225"/>
            <a:ext cx="277813" cy="366713"/>
            <a:chOff x="1017" y="1949"/>
            <a:chExt cx="175" cy="231"/>
          </a:xfrm>
        </p:grpSpPr>
        <p:sp>
          <p:nvSpPr>
            <p:cNvPr id="43043" name="Text Box 21">
              <a:extLst>
                <a:ext uri="{FF2B5EF4-FFF2-40B4-BE49-F238E27FC236}">
                  <a16:creationId xmlns:a16="http://schemas.microsoft.com/office/drawing/2014/main" id="{D68B5FDB-64A7-2424-33B0-4198FFEC1226}"/>
                </a:ext>
              </a:extLst>
            </p:cNvPr>
            <p:cNvSpPr txBox="1">
              <a:spLocks noChangeArrowheads="1"/>
            </p:cNvSpPr>
            <p:nvPr/>
          </p:nvSpPr>
          <p:spPr bwMode="auto">
            <a:xfrm>
              <a:off x="1017" y="1949"/>
              <a:ext cx="1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ea typeface="新細明體" panose="02020500000000000000" pitchFamily="18" charset="-120"/>
                </a:rPr>
                <a:t>y</a:t>
              </a:r>
            </a:p>
          </p:txBody>
        </p:sp>
        <p:sp>
          <p:nvSpPr>
            <p:cNvPr id="43044" name="Line 22">
              <a:extLst>
                <a:ext uri="{FF2B5EF4-FFF2-40B4-BE49-F238E27FC236}">
                  <a16:creationId xmlns:a16="http://schemas.microsoft.com/office/drawing/2014/main" id="{3FAE62A1-1621-0D69-16C6-CA0F14F5A13F}"/>
                </a:ext>
              </a:extLst>
            </p:cNvPr>
            <p:cNvSpPr>
              <a:spLocks noChangeShapeType="1"/>
            </p:cNvSpPr>
            <p:nvPr/>
          </p:nvSpPr>
          <p:spPr bwMode="auto">
            <a:xfrm>
              <a:off x="1056" y="1968"/>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sp>
        <p:nvSpPr>
          <p:cNvPr id="43030" name="Text Box 23">
            <a:extLst>
              <a:ext uri="{FF2B5EF4-FFF2-40B4-BE49-F238E27FC236}">
                <a16:creationId xmlns:a16="http://schemas.microsoft.com/office/drawing/2014/main" id="{629C8A0C-DD88-04DF-EDAB-2D8515858C9F}"/>
              </a:ext>
            </a:extLst>
          </p:cNvPr>
          <p:cNvSpPr txBox="1">
            <a:spLocks noChangeArrowheads="1"/>
          </p:cNvSpPr>
          <p:nvPr/>
        </p:nvSpPr>
        <p:spPr bwMode="auto">
          <a:xfrm>
            <a:off x="1576388" y="1617663"/>
            <a:ext cx="3765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2000">
                <a:ea typeface="新細明體" panose="02020500000000000000" pitchFamily="18" charset="-120"/>
              </a:rPr>
              <a:t>Two data points (x</a:t>
            </a:r>
            <a:r>
              <a:rPr lang="en-US" altLang="zh-TW" sz="2000" baseline="-25000">
                <a:ea typeface="新細明體" panose="02020500000000000000" pitchFamily="18" charset="-120"/>
              </a:rPr>
              <a:t>1</a:t>
            </a:r>
            <a:r>
              <a:rPr lang="en-US" altLang="zh-TW" sz="2000">
                <a:ea typeface="新細明體" panose="02020500000000000000" pitchFamily="18" charset="-120"/>
              </a:rPr>
              <a:t>,y</a:t>
            </a:r>
            <a:r>
              <a:rPr lang="en-US" altLang="zh-TW" sz="2000" baseline="-25000">
                <a:ea typeface="新細明體" panose="02020500000000000000" pitchFamily="18" charset="-120"/>
              </a:rPr>
              <a:t>1</a:t>
            </a:r>
            <a:r>
              <a:rPr lang="en-US" altLang="zh-TW" sz="2000">
                <a:ea typeface="新細明體" panose="02020500000000000000" pitchFamily="18" charset="-120"/>
              </a:rPr>
              <a:t>) and (x</a:t>
            </a:r>
            <a:r>
              <a:rPr lang="en-US" altLang="zh-TW" sz="2000" baseline="-25000">
                <a:ea typeface="新細明體" panose="02020500000000000000" pitchFamily="18" charset="-120"/>
              </a:rPr>
              <a:t>2</a:t>
            </a:r>
            <a:r>
              <a:rPr lang="en-US" altLang="zh-TW" sz="2000">
                <a:ea typeface="新細明體" panose="02020500000000000000" pitchFamily="18" charset="-120"/>
              </a:rPr>
              <a:t>,y</a:t>
            </a:r>
            <a:r>
              <a:rPr lang="en-US" altLang="zh-TW" sz="2000" baseline="-25000">
                <a:ea typeface="新細明體" panose="02020500000000000000" pitchFamily="18" charset="-120"/>
              </a:rPr>
              <a:t>2</a:t>
            </a:r>
            <a:r>
              <a:rPr lang="en-US" altLang="zh-TW" sz="2000">
                <a:ea typeface="新細明體" panose="02020500000000000000" pitchFamily="18" charset="-120"/>
              </a:rPr>
              <a:t>) </a:t>
            </a:r>
          </a:p>
          <a:p>
            <a:pPr algn="l"/>
            <a:r>
              <a:rPr lang="en-US" altLang="zh-TW" sz="2000">
                <a:ea typeface="新細明體" panose="02020500000000000000" pitchFamily="18" charset="-120"/>
              </a:rPr>
              <a:t>of a certain sample are shown.</a:t>
            </a:r>
          </a:p>
        </p:txBody>
      </p:sp>
      <p:sp>
        <p:nvSpPr>
          <p:cNvPr id="92184" name="Line 24">
            <a:extLst>
              <a:ext uri="{FF2B5EF4-FFF2-40B4-BE49-F238E27FC236}">
                <a16:creationId xmlns:a16="http://schemas.microsoft.com/office/drawing/2014/main" id="{14FDF887-958C-2C9C-10B3-09D93CF42690}"/>
              </a:ext>
            </a:extLst>
          </p:cNvPr>
          <p:cNvSpPr>
            <a:spLocks noChangeShapeType="1"/>
          </p:cNvSpPr>
          <p:nvPr/>
        </p:nvSpPr>
        <p:spPr bwMode="auto">
          <a:xfrm flipV="1">
            <a:off x="2719388" y="3552825"/>
            <a:ext cx="0" cy="533400"/>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sp>
        <p:nvSpPr>
          <p:cNvPr id="92185" name="Line 25">
            <a:extLst>
              <a:ext uri="{FF2B5EF4-FFF2-40B4-BE49-F238E27FC236}">
                <a16:creationId xmlns:a16="http://schemas.microsoft.com/office/drawing/2014/main" id="{B8823113-0F76-8F57-F0CE-4611076463AA}"/>
              </a:ext>
            </a:extLst>
          </p:cNvPr>
          <p:cNvSpPr>
            <a:spLocks noChangeShapeType="1"/>
          </p:cNvSpPr>
          <p:nvPr/>
        </p:nvSpPr>
        <p:spPr bwMode="auto">
          <a:xfrm>
            <a:off x="5614988" y="1571625"/>
            <a:ext cx="0" cy="650875"/>
          </a:xfrm>
          <a:prstGeom prst="line">
            <a:avLst/>
          </a:prstGeom>
          <a:noFill/>
          <a:ln w="38100">
            <a:solidFill>
              <a:srgbClr val="00808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sp>
        <p:nvSpPr>
          <p:cNvPr id="92186" name="Line 26">
            <a:extLst>
              <a:ext uri="{FF2B5EF4-FFF2-40B4-BE49-F238E27FC236}">
                <a16:creationId xmlns:a16="http://schemas.microsoft.com/office/drawing/2014/main" id="{8E6B22F5-C9AC-49D1-FBD6-305BF2469089}"/>
              </a:ext>
            </a:extLst>
          </p:cNvPr>
          <p:cNvSpPr>
            <a:spLocks noChangeShapeType="1"/>
          </p:cNvSpPr>
          <p:nvPr/>
        </p:nvSpPr>
        <p:spPr bwMode="auto">
          <a:xfrm>
            <a:off x="5614988" y="2189163"/>
            <a:ext cx="0" cy="83026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graphicFrame>
        <p:nvGraphicFramePr>
          <p:cNvPr id="92187" name="Object 2">
            <a:extLst>
              <a:ext uri="{FF2B5EF4-FFF2-40B4-BE49-F238E27FC236}">
                <a16:creationId xmlns:a16="http://schemas.microsoft.com/office/drawing/2014/main" id="{1629549B-0ED0-F323-1F25-9ED2142E7BF8}"/>
              </a:ext>
            </a:extLst>
          </p:cNvPr>
          <p:cNvGraphicFramePr>
            <a:graphicFrameLocks noChangeAspect="1"/>
          </p:cNvGraphicFramePr>
          <p:nvPr/>
        </p:nvGraphicFramePr>
        <p:xfrm>
          <a:off x="1119188" y="5838825"/>
          <a:ext cx="1884362" cy="369888"/>
        </p:xfrm>
        <a:graphic>
          <a:graphicData uri="http://schemas.openxmlformats.org/presentationml/2006/ole">
            <mc:AlternateContent xmlns:mc="http://schemas.openxmlformats.org/markup-compatibility/2006">
              <mc:Choice xmlns:v="urn:schemas-microsoft-com:vml" Requires="v">
                <p:oleObj name="Equation" r:id="rId2" imgW="25158700" imgH="4978400" progId="Equation.3">
                  <p:embed/>
                </p:oleObj>
              </mc:Choice>
              <mc:Fallback>
                <p:oleObj name="Equation" r:id="rId2" imgW="25158700" imgH="4978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188" y="5838825"/>
                        <a:ext cx="1884362" cy="3698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8" name="Object 3">
            <a:extLst>
              <a:ext uri="{FF2B5EF4-FFF2-40B4-BE49-F238E27FC236}">
                <a16:creationId xmlns:a16="http://schemas.microsoft.com/office/drawing/2014/main" id="{55CA468A-C8EF-4B4D-4690-9792191E2A85}"/>
              </a:ext>
            </a:extLst>
          </p:cNvPr>
          <p:cNvGraphicFramePr>
            <a:graphicFrameLocks noChangeAspect="1"/>
          </p:cNvGraphicFramePr>
          <p:nvPr/>
        </p:nvGraphicFramePr>
        <p:xfrm>
          <a:off x="3449638" y="5838825"/>
          <a:ext cx="1708150" cy="369888"/>
        </p:xfrm>
        <a:graphic>
          <a:graphicData uri="http://schemas.openxmlformats.org/presentationml/2006/ole">
            <mc:AlternateContent xmlns:mc="http://schemas.openxmlformats.org/markup-compatibility/2006">
              <mc:Choice xmlns:v="urn:schemas-microsoft-com:vml" Requires="v">
                <p:oleObj name="Equation" r:id="rId4" imgW="22821900" imgH="4978400" progId="Equation.3">
                  <p:embed/>
                </p:oleObj>
              </mc:Choice>
              <mc:Fallback>
                <p:oleObj name="Equation" r:id="rId4" imgW="22821900" imgH="4978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638" y="5838825"/>
                        <a:ext cx="1708150" cy="3698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89" name="Object 4">
            <a:extLst>
              <a:ext uri="{FF2B5EF4-FFF2-40B4-BE49-F238E27FC236}">
                <a16:creationId xmlns:a16="http://schemas.microsoft.com/office/drawing/2014/main" id="{0AB42E2E-3FCE-CC50-4E57-D6BBFEA56D14}"/>
              </a:ext>
            </a:extLst>
          </p:cNvPr>
          <p:cNvGraphicFramePr>
            <a:graphicFrameLocks noChangeAspect="1"/>
          </p:cNvGraphicFramePr>
          <p:nvPr/>
        </p:nvGraphicFramePr>
        <p:xfrm>
          <a:off x="5603875" y="5838825"/>
          <a:ext cx="1997075" cy="369888"/>
        </p:xfrm>
        <a:graphic>
          <a:graphicData uri="http://schemas.openxmlformats.org/presentationml/2006/ole">
            <mc:AlternateContent xmlns:mc="http://schemas.openxmlformats.org/markup-compatibility/2006">
              <mc:Choice xmlns:v="urn:schemas-microsoft-com:vml" Requires="v">
                <p:oleObj name="Equation" r:id="rId6" imgW="26619200" imgH="4978400" progId="Equation.3">
                  <p:embed/>
                </p:oleObj>
              </mc:Choice>
              <mc:Fallback>
                <p:oleObj name="Equation" r:id="rId6" imgW="26619200" imgH="4978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3875" y="5838825"/>
                        <a:ext cx="1997075" cy="3698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0" name="Text Box 30">
            <a:extLst>
              <a:ext uri="{FF2B5EF4-FFF2-40B4-BE49-F238E27FC236}">
                <a16:creationId xmlns:a16="http://schemas.microsoft.com/office/drawing/2014/main" id="{952F2B45-856C-37B6-BC71-C53982617A5C}"/>
              </a:ext>
            </a:extLst>
          </p:cNvPr>
          <p:cNvSpPr txBox="1">
            <a:spLocks noChangeArrowheads="1"/>
          </p:cNvSpPr>
          <p:nvPr/>
        </p:nvSpPr>
        <p:spPr bwMode="auto">
          <a:xfrm>
            <a:off x="1042988" y="5167313"/>
            <a:ext cx="2030412" cy="3381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1600" b="1">
                <a:solidFill>
                  <a:srgbClr val="FF0066"/>
                </a:solidFill>
                <a:ea typeface="新細明體" panose="02020500000000000000" pitchFamily="18" charset="-120"/>
              </a:rPr>
              <a:t>Total variation in y =</a:t>
            </a:r>
          </a:p>
        </p:txBody>
      </p:sp>
      <p:sp>
        <p:nvSpPr>
          <p:cNvPr id="92191" name="Text Box 31">
            <a:extLst>
              <a:ext uri="{FF2B5EF4-FFF2-40B4-BE49-F238E27FC236}">
                <a16:creationId xmlns:a16="http://schemas.microsoft.com/office/drawing/2014/main" id="{74EDD737-48B6-7F95-749E-20A3E827C63F}"/>
              </a:ext>
            </a:extLst>
          </p:cNvPr>
          <p:cNvSpPr txBox="1">
            <a:spLocks noChangeArrowheads="1"/>
          </p:cNvSpPr>
          <p:nvPr/>
        </p:nvSpPr>
        <p:spPr bwMode="auto">
          <a:xfrm>
            <a:off x="3176588" y="5143500"/>
            <a:ext cx="243840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1800">
                <a:ea typeface="新細明體" panose="02020500000000000000" pitchFamily="18" charset="-120"/>
              </a:rPr>
              <a:t>Variation explained by the regression line</a:t>
            </a:r>
          </a:p>
        </p:txBody>
      </p:sp>
      <p:sp>
        <p:nvSpPr>
          <p:cNvPr id="92192" name="Text Box 32">
            <a:extLst>
              <a:ext uri="{FF2B5EF4-FFF2-40B4-BE49-F238E27FC236}">
                <a16:creationId xmlns:a16="http://schemas.microsoft.com/office/drawing/2014/main" id="{C2CCB137-DDB8-DB96-CCBC-F9D7898EBF6C}"/>
              </a:ext>
            </a:extLst>
          </p:cNvPr>
          <p:cNvSpPr txBox="1">
            <a:spLocks noChangeArrowheads="1"/>
          </p:cNvSpPr>
          <p:nvPr/>
        </p:nvSpPr>
        <p:spPr bwMode="auto">
          <a:xfrm>
            <a:off x="5586413" y="5100638"/>
            <a:ext cx="3152775" cy="461962"/>
          </a:xfrm>
          <a:prstGeom prst="rect">
            <a:avLst/>
          </a:prstGeom>
          <a:noFill/>
          <a:ln w="9525">
            <a:solidFill>
              <a:srgbClr val="0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2000">
                <a:solidFill>
                  <a:srgbClr val="008080"/>
                </a:solidFill>
                <a:ea typeface="新細明體" panose="02020500000000000000" pitchFamily="18" charset="-120"/>
              </a:rPr>
              <a:t>+</a:t>
            </a:r>
            <a:r>
              <a:rPr lang="en-US" altLang="zh-TW">
                <a:solidFill>
                  <a:srgbClr val="008080"/>
                </a:solidFill>
                <a:ea typeface="新細明體" panose="02020500000000000000" pitchFamily="18" charset="-120"/>
              </a:rPr>
              <a:t> </a:t>
            </a:r>
            <a:r>
              <a:rPr lang="en-US" altLang="zh-TW" sz="1800">
                <a:solidFill>
                  <a:srgbClr val="008080"/>
                </a:solidFill>
                <a:ea typeface="新細明體" panose="02020500000000000000" pitchFamily="18" charset="-120"/>
              </a:rPr>
              <a:t>Unexplained variation (error)</a:t>
            </a:r>
            <a:endParaRPr lang="en-US" altLang="zh-TW">
              <a:solidFill>
                <a:srgbClr val="008080"/>
              </a:solidFill>
              <a:ea typeface="新細明體" panose="02020500000000000000" pitchFamily="18" charset="-120"/>
            </a:endParaRPr>
          </a:p>
        </p:txBody>
      </p:sp>
      <p:sp>
        <p:nvSpPr>
          <p:cNvPr id="92193" name="Line 33">
            <a:extLst>
              <a:ext uri="{FF2B5EF4-FFF2-40B4-BE49-F238E27FC236}">
                <a16:creationId xmlns:a16="http://schemas.microsoft.com/office/drawing/2014/main" id="{BB674DE8-BBE9-0A3E-5CEA-2C766FC74E81}"/>
              </a:ext>
            </a:extLst>
          </p:cNvPr>
          <p:cNvSpPr>
            <a:spLocks noChangeShapeType="1"/>
          </p:cNvSpPr>
          <p:nvPr/>
        </p:nvSpPr>
        <p:spPr bwMode="auto">
          <a:xfrm>
            <a:off x="5691188" y="1647825"/>
            <a:ext cx="0" cy="13652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TW"/>
          </a:p>
        </p:txBody>
      </p:sp>
      <p:sp>
        <p:nvSpPr>
          <p:cNvPr id="43041" name="Line 34">
            <a:extLst>
              <a:ext uri="{FF2B5EF4-FFF2-40B4-BE49-F238E27FC236}">
                <a16:creationId xmlns:a16="http://schemas.microsoft.com/office/drawing/2014/main" id="{E8D3E931-FC9C-EF14-3A70-769AACF8050D}"/>
              </a:ext>
            </a:extLst>
          </p:cNvPr>
          <p:cNvSpPr>
            <a:spLocks noChangeShapeType="1"/>
          </p:cNvSpPr>
          <p:nvPr/>
        </p:nvSpPr>
        <p:spPr bwMode="auto">
          <a:xfrm flipV="1">
            <a:off x="3938588" y="1987550"/>
            <a:ext cx="2209800" cy="990600"/>
          </a:xfrm>
          <a:prstGeom prst="line">
            <a:avLst/>
          </a:prstGeom>
          <a:noFill/>
          <a:ln w="9525">
            <a:solidFill>
              <a:srgbClr val="2C2CB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92195" name="Rectangle 35">
            <a:extLst>
              <a:ext uri="{FF2B5EF4-FFF2-40B4-BE49-F238E27FC236}">
                <a16:creationId xmlns:a16="http://schemas.microsoft.com/office/drawing/2014/main" id="{CF9BA30A-E2BD-77CA-C99D-F6B66F21EC71}"/>
              </a:ext>
            </a:extLst>
          </p:cNvPr>
          <p:cNvSpPr>
            <a:spLocks noChangeArrowheads="1"/>
          </p:cNvSpPr>
          <p:nvPr/>
        </p:nvSpPr>
        <p:spPr bwMode="auto">
          <a:xfrm>
            <a:off x="2978150" y="3648075"/>
            <a:ext cx="5334000" cy="685800"/>
          </a:xfrm>
          <a:prstGeom prst="rect">
            <a:avLst/>
          </a:prstGeom>
          <a:solidFill>
            <a:schemeClr val="bg1"/>
          </a:solidFill>
          <a:ln w="9525">
            <a:solidFill>
              <a:srgbClr val="2C2CB0"/>
            </a:solidFill>
            <a:miter lim="800000"/>
            <a:headEnd/>
            <a:tailEnd/>
          </a:ln>
        </p:spPr>
        <p:txBody>
          <a:bodyPr/>
          <a:lstStyle>
            <a:lvl1pPr marL="342900" indent="-342900">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spcBef>
                <a:spcPct val="20000"/>
              </a:spcBef>
            </a:pPr>
            <a:r>
              <a:rPr lang="en-US" altLang="zh-TW" sz="3200">
                <a:solidFill>
                  <a:srgbClr val="2C2CB0"/>
                </a:solidFill>
                <a:ea typeface="新細明體" panose="02020500000000000000" pitchFamily="18" charset="-120"/>
              </a:rPr>
              <a:t>Variation in y = SSR + SSE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down)">
                                      <p:cBhvr>
                                        <p:cTn id="7" dur="500"/>
                                        <p:tgtEl>
                                          <p:spTgt spid="9216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2193"/>
                                        </p:tgtEl>
                                        <p:attrNameLst>
                                          <p:attrName>style.visibility</p:attrName>
                                        </p:attrNameLst>
                                      </p:cBhvr>
                                      <p:to>
                                        <p:strVal val="visible"/>
                                      </p:to>
                                    </p:set>
                                    <p:animEffect transition="in" filter="wipe(up)">
                                      <p:cBhvr>
                                        <p:cTn id="11" dur="500"/>
                                        <p:tgtEl>
                                          <p:spTgt spid="92193"/>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92190"/>
                                        </p:tgtEl>
                                        <p:attrNameLst>
                                          <p:attrName>style.visibility</p:attrName>
                                        </p:attrNameLst>
                                      </p:cBhvr>
                                      <p:to>
                                        <p:strVal val="visible"/>
                                      </p:to>
                                    </p:set>
                                    <p:animEffect transition="in" filter="box(out)">
                                      <p:cBhvr>
                                        <p:cTn id="15" dur="500"/>
                                        <p:tgtEl>
                                          <p:spTgt spid="92190"/>
                                        </p:tgtEl>
                                      </p:cBhvr>
                                    </p:animEffect>
                                  </p:childTnLst>
                                </p:cTn>
                              </p:par>
                            </p:childTnLst>
                          </p:cTn>
                        </p:par>
                        <p:par>
                          <p:cTn id="16" fill="hold" nodeType="afterGroup">
                            <p:stCondLst>
                              <p:cond delay="1500"/>
                            </p:stCondLst>
                            <p:childTnLst>
                              <p:par>
                                <p:cTn id="17" presetID="4" presetClass="entr" presetSubtype="32" fill="hold" nodeType="afterEffect">
                                  <p:stCondLst>
                                    <p:cond delay="0"/>
                                  </p:stCondLst>
                                  <p:childTnLst>
                                    <p:set>
                                      <p:cBhvr>
                                        <p:cTn id="18" dur="1" fill="hold">
                                          <p:stCondLst>
                                            <p:cond delay="0"/>
                                          </p:stCondLst>
                                        </p:cTn>
                                        <p:tgtEl>
                                          <p:spTgt spid="92187"/>
                                        </p:tgtEl>
                                        <p:attrNameLst>
                                          <p:attrName>style.visibility</p:attrName>
                                        </p:attrNameLst>
                                      </p:cBhvr>
                                      <p:to>
                                        <p:strVal val="visible"/>
                                      </p:to>
                                    </p:set>
                                    <p:animEffect transition="in" filter="box(out)">
                                      <p:cBhvr>
                                        <p:cTn id="19" dur="500"/>
                                        <p:tgtEl>
                                          <p:spTgt spid="9218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2167"/>
                                        </p:tgtEl>
                                        <p:attrNameLst>
                                          <p:attrName>style.visibility</p:attrName>
                                        </p:attrNameLst>
                                      </p:cBhvr>
                                      <p:to>
                                        <p:strVal val="visible"/>
                                      </p:to>
                                    </p:set>
                                    <p:animEffect transition="in" filter="box(in)">
                                      <p:cBhvr>
                                        <p:cTn id="24" dur="500"/>
                                        <p:tgtEl>
                                          <p:spTgt spid="92167"/>
                                        </p:tgtEl>
                                      </p:cBhvr>
                                    </p:animEffect>
                                  </p:childTnLst>
                                </p:cTn>
                              </p:par>
                            </p:childTnLst>
                          </p:cTn>
                        </p:par>
                        <p:par>
                          <p:cTn id="25" fill="hold" nodeType="afterGroup">
                            <p:stCondLst>
                              <p:cond delay="500"/>
                            </p:stCondLst>
                            <p:childTnLst>
                              <p:par>
                                <p:cTn id="26" presetID="4" presetClass="entr" presetSubtype="16" fill="hold" grpId="0" nodeType="afterEffect">
                                  <p:stCondLst>
                                    <p:cond delay="0"/>
                                  </p:stCondLst>
                                  <p:childTnLst>
                                    <p:set>
                                      <p:cBhvr>
                                        <p:cTn id="27" dur="1" fill="hold">
                                          <p:stCondLst>
                                            <p:cond delay="0"/>
                                          </p:stCondLst>
                                        </p:cTn>
                                        <p:tgtEl>
                                          <p:spTgt spid="92166"/>
                                        </p:tgtEl>
                                        <p:attrNameLst>
                                          <p:attrName>style.visibility</p:attrName>
                                        </p:attrNameLst>
                                      </p:cBhvr>
                                      <p:to>
                                        <p:strVal val="visible"/>
                                      </p:to>
                                    </p:set>
                                    <p:animEffect transition="in" filter="box(in)">
                                      <p:cBhvr>
                                        <p:cTn id="28" dur="500"/>
                                        <p:tgtEl>
                                          <p:spTgt spid="92166"/>
                                        </p:tgtEl>
                                      </p:cBhvr>
                                    </p:animEffect>
                                  </p:childTnLst>
                                </p:cTn>
                              </p:par>
                            </p:childTnLst>
                          </p:cTn>
                        </p:par>
                        <p:par>
                          <p:cTn id="29" fill="hold" nodeType="afterGroup">
                            <p:stCondLst>
                              <p:cond delay="1000"/>
                            </p:stCondLst>
                            <p:childTnLst>
                              <p:par>
                                <p:cTn id="30" presetID="22" presetClass="entr" presetSubtype="4" fill="hold" nodeType="afterEffect">
                                  <p:stCondLst>
                                    <p:cond delay="500"/>
                                  </p:stCondLst>
                                  <p:childTnLst>
                                    <p:set>
                                      <p:cBhvr>
                                        <p:cTn id="31" dur="1" fill="hold">
                                          <p:stCondLst>
                                            <p:cond delay="0"/>
                                          </p:stCondLst>
                                        </p:cTn>
                                        <p:tgtEl>
                                          <p:spTgt spid="92164"/>
                                        </p:tgtEl>
                                        <p:attrNameLst>
                                          <p:attrName>style.visibility</p:attrName>
                                        </p:attrNameLst>
                                      </p:cBhvr>
                                      <p:to>
                                        <p:strVal val="visible"/>
                                      </p:to>
                                    </p:set>
                                    <p:animEffect transition="in" filter="wipe(down)">
                                      <p:cBhvr>
                                        <p:cTn id="32" dur="500"/>
                                        <p:tgtEl>
                                          <p:spTgt spid="92164"/>
                                        </p:tgtEl>
                                      </p:cBhvr>
                                    </p:animEffect>
                                  </p:childTnLst>
                                </p:cTn>
                              </p:par>
                            </p:childTnLst>
                          </p:cTn>
                        </p:par>
                        <p:par>
                          <p:cTn id="33" fill="hold" nodeType="afterGroup">
                            <p:stCondLst>
                              <p:cond delay="2000"/>
                            </p:stCondLst>
                            <p:childTnLst>
                              <p:par>
                                <p:cTn id="34" presetID="22" presetClass="entr" presetSubtype="1" fill="hold" nodeType="afterEffect">
                                  <p:stCondLst>
                                    <p:cond delay="0"/>
                                  </p:stCondLst>
                                  <p:childTnLst>
                                    <p:set>
                                      <p:cBhvr>
                                        <p:cTn id="35" dur="1" fill="hold">
                                          <p:stCondLst>
                                            <p:cond delay="0"/>
                                          </p:stCondLst>
                                        </p:cTn>
                                        <p:tgtEl>
                                          <p:spTgt spid="92186"/>
                                        </p:tgtEl>
                                        <p:attrNameLst>
                                          <p:attrName>style.visibility</p:attrName>
                                        </p:attrNameLst>
                                      </p:cBhvr>
                                      <p:to>
                                        <p:strVal val="visible"/>
                                      </p:to>
                                    </p:set>
                                    <p:animEffect transition="in" filter="wipe(up)">
                                      <p:cBhvr>
                                        <p:cTn id="36" dur="500"/>
                                        <p:tgtEl>
                                          <p:spTgt spid="92186"/>
                                        </p:tgtEl>
                                      </p:cBhvr>
                                    </p:animEffect>
                                  </p:childTnLst>
                                </p:cTn>
                              </p:par>
                            </p:childTnLst>
                          </p:cTn>
                        </p:par>
                        <p:par>
                          <p:cTn id="37" fill="hold" nodeType="afterGroup">
                            <p:stCondLst>
                              <p:cond delay="2500"/>
                            </p:stCondLst>
                            <p:childTnLst>
                              <p:par>
                                <p:cTn id="38" presetID="4" presetClass="entr" presetSubtype="32" fill="hold" grpId="0" nodeType="afterEffect">
                                  <p:stCondLst>
                                    <p:cond delay="0"/>
                                  </p:stCondLst>
                                  <p:childTnLst>
                                    <p:set>
                                      <p:cBhvr>
                                        <p:cTn id="39" dur="1" fill="hold">
                                          <p:stCondLst>
                                            <p:cond delay="0"/>
                                          </p:stCondLst>
                                        </p:cTn>
                                        <p:tgtEl>
                                          <p:spTgt spid="92191"/>
                                        </p:tgtEl>
                                        <p:attrNameLst>
                                          <p:attrName>style.visibility</p:attrName>
                                        </p:attrNameLst>
                                      </p:cBhvr>
                                      <p:to>
                                        <p:strVal val="visible"/>
                                      </p:to>
                                    </p:set>
                                    <p:animEffect transition="in" filter="box(out)">
                                      <p:cBhvr>
                                        <p:cTn id="40" dur="500"/>
                                        <p:tgtEl>
                                          <p:spTgt spid="92191"/>
                                        </p:tgtEl>
                                      </p:cBhvr>
                                    </p:animEffect>
                                  </p:childTnLst>
                                </p:cTn>
                              </p:par>
                            </p:childTnLst>
                          </p:cTn>
                        </p:par>
                        <p:par>
                          <p:cTn id="41" fill="hold" nodeType="afterGroup">
                            <p:stCondLst>
                              <p:cond delay="3000"/>
                            </p:stCondLst>
                            <p:childTnLst>
                              <p:par>
                                <p:cTn id="42" presetID="4" presetClass="entr" presetSubtype="32" fill="hold" nodeType="afterEffect">
                                  <p:stCondLst>
                                    <p:cond delay="0"/>
                                  </p:stCondLst>
                                  <p:childTnLst>
                                    <p:set>
                                      <p:cBhvr>
                                        <p:cTn id="43" dur="1" fill="hold">
                                          <p:stCondLst>
                                            <p:cond delay="0"/>
                                          </p:stCondLst>
                                        </p:cTn>
                                        <p:tgtEl>
                                          <p:spTgt spid="92188"/>
                                        </p:tgtEl>
                                        <p:attrNameLst>
                                          <p:attrName>style.visibility</p:attrName>
                                        </p:attrNameLst>
                                      </p:cBhvr>
                                      <p:to>
                                        <p:strVal val="visible"/>
                                      </p:to>
                                    </p:set>
                                    <p:animEffect transition="in" filter="box(out)">
                                      <p:cBhvr>
                                        <p:cTn id="44" dur="500"/>
                                        <p:tgtEl>
                                          <p:spTgt spid="9218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92184"/>
                                        </p:tgtEl>
                                        <p:attrNameLst>
                                          <p:attrName>style.visibility</p:attrName>
                                        </p:attrNameLst>
                                      </p:cBhvr>
                                      <p:to>
                                        <p:strVal val="visible"/>
                                      </p:to>
                                    </p:set>
                                    <p:animEffect transition="in" filter="wipe(down)">
                                      <p:cBhvr>
                                        <p:cTn id="49" dur="500"/>
                                        <p:tgtEl>
                                          <p:spTgt spid="92184"/>
                                        </p:tgtEl>
                                      </p:cBhvr>
                                    </p:animEffect>
                                  </p:childTnLst>
                                </p:cTn>
                              </p:par>
                            </p:childTnLst>
                          </p:cTn>
                        </p:par>
                        <p:par>
                          <p:cTn id="50" fill="hold" nodeType="afterGroup">
                            <p:stCondLst>
                              <p:cond delay="500"/>
                            </p:stCondLst>
                            <p:childTnLst>
                              <p:par>
                                <p:cTn id="51" presetID="22" presetClass="entr" presetSubtype="1" fill="hold" nodeType="afterEffect">
                                  <p:stCondLst>
                                    <p:cond delay="0"/>
                                  </p:stCondLst>
                                  <p:childTnLst>
                                    <p:set>
                                      <p:cBhvr>
                                        <p:cTn id="52" dur="1" fill="hold">
                                          <p:stCondLst>
                                            <p:cond delay="0"/>
                                          </p:stCondLst>
                                        </p:cTn>
                                        <p:tgtEl>
                                          <p:spTgt spid="92185"/>
                                        </p:tgtEl>
                                        <p:attrNameLst>
                                          <p:attrName>style.visibility</p:attrName>
                                        </p:attrNameLst>
                                      </p:cBhvr>
                                      <p:to>
                                        <p:strVal val="visible"/>
                                      </p:to>
                                    </p:set>
                                    <p:animEffect transition="in" filter="wipe(up)">
                                      <p:cBhvr>
                                        <p:cTn id="53" dur="500"/>
                                        <p:tgtEl>
                                          <p:spTgt spid="92185"/>
                                        </p:tgtEl>
                                      </p:cBhvr>
                                    </p:animEffect>
                                  </p:childTnLst>
                                </p:cTn>
                              </p:par>
                            </p:childTnLst>
                          </p:cTn>
                        </p:par>
                        <p:par>
                          <p:cTn id="54" fill="hold" nodeType="afterGroup">
                            <p:stCondLst>
                              <p:cond delay="1000"/>
                            </p:stCondLst>
                            <p:childTnLst>
                              <p:par>
                                <p:cTn id="55" presetID="4" presetClass="entr" presetSubtype="32" fill="hold" grpId="0" nodeType="afterEffect">
                                  <p:stCondLst>
                                    <p:cond delay="0"/>
                                  </p:stCondLst>
                                  <p:childTnLst>
                                    <p:set>
                                      <p:cBhvr>
                                        <p:cTn id="56" dur="1" fill="hold">
                                          <p:stCondLst>
                                            <p:cond delay="0"/>
                                          </p:stCondLst>
                                        </p:cTn>
                                        <p:tgtEl>
                                          <p:spTgt spid="92192"/>
                                        </p:tgtEl>
                                        <p:attrNameLst>
                                          <p:attrName>style.visibility</p:attrName>
                                        </p:attrNameLst>
                                      </p:cBhvr>
                                      <p:to>
                                        <p:strVal val="visible"/>
                                      </p:to>
                                    </p:set>
                                    <p:animEffect transition="in" filter="box(out)">
                                      <p:cBhvr>
                                        <p:cTn id="57" dur="500"/>
                                        <p:tgtEl>
                                          <p:spTgt spid="92192"/>
                                        </p:tgtEl>
                                      </p:cBhvr>
                                    </p:animEffect>
                                  </p:childTnLst>
                                </p:cTn>
                              </p:par>
                            </p:childTnLst>
                          </p:cTn>
                        </p:par>
                        <p:par>
                          <p:cTn id="58" fill="hold" nodeType="afterGroup">
                            <p:stCondLst>
                              <p:cond delay="1500"/>
                            </p:stCondLst>
                            <p:childTnLst>
                              <p:par>
                                <p:cTn id="59" presetID="4" presetClass="entr" presetSubtype="32" fill="hold" nodeType="afterEffect">
                                  <p:stCondLst>
                                    <p:cond delay="0"/>
                                  </p:stCondLst>
                                  <p:childTnLst>
                                    <p:set>
                                      <p:cBhvr>
                                        <p:cTn id="60" dur="1" fill="hold">
                                          <p:stCondLst>
                                            <p:cond delay="0"/>
                                          </p:stCondLst>
                                        </p:cTn>
                                        <p:tgtEl>
                                          <p:spTgt spid="92189"/>
                                        </p:tgtEl>
                                        <p:attrNameLst>
                                          <p:attrName>style.visibility</p:attrName>
                                        </p:attrNameLst>
                                      </p:cBhvr>
                                      <p:to>
                                        <p:strVal val="visible"/>
                                      </p:to>
                                    </p:set>
                                    <p:animEffect transition="in" filter="box(out)">
                                      <p:cBhvr>
                                        <p:cTn id="61" dur="500"/>
                                        <p:tgtEl>
                                          <p:spTgt spid="92189"/>
                                        </p:tgtEl>
                                      </p:cBhvr>
                                    </p:animEffect>
                                  </p:childTnLst>
                                </p:cTn>
                              </p:par>
                            </p:childTnLst>
                          </p:cTn>
                        </p:par>
                        <p:par>
                          <p:cTn id="62" fill="hold" nodeType="afterGroup">
                            <p:stCondLst>
                              <p:cond delay="2000"/>
                            </p:stCondLst>
                            <p:childTnLst>
                              <p:par>
                                <p:cTn id="63" presetID="1" presetClass="entr" presetSubtype="0" fill="hold" grpId="0" nodeType="afterEffect">
                                  <p:stCondLst>
                                    <p:cond delay="0"/>
                                  </p:stCondLst>
                                  <p:childTnLst>
                                    <p:set>
                                      <p:cBhvr>
                                        <p:cTn id="64" dur="1" fill="hold">
                                          <p:stCondLst>
                                            <p:cond delay="499"/>
                                          </p:stCondLst>
                                        </p:cTn>
                                        <p:tgtEl>
                                          <p:spTgt spid="92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nimBg="1"/>
      <p:bldP spid="92167" grpId="0" animBg="1"/>
      <p:bldP spid="92190" grpId="0" animBg="1" autoUpdateAnimBg="0"/>
      <p:bldP spid="92191" grpId="0" animBg="1" autoUpdateAnimBg="0"/>
      <p:bldP spid="92192" grpId="0" animBg="1" autoUpdateAnimBg="0"/>
      <p:bldP spid="9219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投影片編號版面配置區 5">
            <a:extLst>
              <a:ext uri="{FF2B5EF4-FFF2-40B4-BE49-F238E27FC236}">
                <a16:creationId xmlns:a16="http://schemas.microsoft.com/office/drawing/2014/main" id="{E608D291-2F3E-AAD5-FF55-42015D4465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259696F4-C6EB-F747-AF73-2099FB780039}" type="slidenum">
              <a:rPr lang="zh-TW" altLang="en-US" sz="1200">
                <a:latin typeface="Tahoma" panose="020B0604030504040204" pitchFamily="34" charset="0"/>
              </a:rPr>
              <a:pPr/>
              <a:t>55</a:t>
            </a:fld>
            <a:endParaRPr lang="en-US" altLang="zh-TW" sz="1200">
              <a:latin typeface="Tahoma" panose="020B0604030504040204" pitchFamily="34" charset="0"/>
            </a:endParaRPr>
          </a:p>
        </p:txBody>
      </p:sp>
      <p:sp>
        <p:nvSpPr>
          <p:cNvPr id="44035" name="Rectangle 2">
            <a:extLst>
              <a:ext uri="{FF2B5EF4-FFF2-40B4-BE49-F238E27FC236}">
                <a16:creationId xmlns:a16="http://schemas.microsoft.com/office/drawing/2014/main" id="{4B52676B-3767-0120-D4ED-F44EF5C035E2}"/>
              </a:ext>
            </a:extLst>
          </p:cNvPr>
          <p:cNvSpPr>
            <a:spLocks noGrp="1" noChangeArrowheads="1"/>
          </p:cNvSpPr>
          <p:nvPr>
            <p:ph type="title"/>
          </p:nvPr>
        </p:nvSpPr>
        <p:spPr/>
        <p:txBody>
          <a:bodyPr/>
          <a:lstStyle/>
          <a:p>
            <a:r>
              <a:rPr lang="en-US" altLang="zh-TW">
                <a:ea typeface="新細明體" panose="02020500000000000000" pitchFamily="18" charset="-120"/>
              </a:rPr>
              <a:t>Coefficient of determination</a:t>
            </a:r>
          </a:p>
        </p:txBody>
      </p:sp>
      <p:sp>
        <p:nvSpPr>
          <p:cNvPr id="83972" name="Rectangle 4">
            <a:extLst>
              <a:ext uri="{FF2B5EF4-FFF2-40B4-BE49-F238E27FC236}">
                <a16:creationId xmlns:a16="http://schemas.microsoft.com/office/drawing/2014/main" id="{0E9B70D6-A7E5-B6BE-FFB2-904BB7262A7D}"/>
              </a:ext>
            </a:extLst>
          </p:cNvPr>
          <p:cNvSpPr>
            <a:spLocks noChangeArrowheads="1"/>
          </p:cNvSpPr>
          <p:nvPr/>
        </p:nvSpPr>
        <p:spPr bwMode="auto">
          <a:xfrm>
            <a:off x="457200" y="13716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spcBef>
                <a:spcPct val="20000"/>
              </a:spcBef>
              <a:buFontTx/>
              <a:buChar char="•"/>
            </a:pPr>
            <a:r>
              <a:rPr lang="en-US" altLang="zh-TW" sz="3200">
                <a:solidFill>
                  <a:srgbClr val="2C2CB0"/>
                </a:solidFill>
                <a:ea typeface="新細明體" panose="02020500000000000000" pitchFamily="18" charset="-120"/>
              </a:rPr>
              <a:t>R</a:t>
            </a:r>
            <a:r>
              <a:rPr lang="en-US" altLang="zh-TW" sz="3200" baseline="30000">
                <a:solidFill>
                  <a:srgbClr val="2C2CB0"/>
                </a:solidFill>
                <a:ea typeface="新細明體" panose="02020500000000000000" pitchFamily="18" charset="-120"/>
              </a:rPr>
              <a:t>2 </a:t>
            </a:r>
            <a:r>
              <a:rPr lang="en-US" altLang="zh-TW" sz="3200">
                <a:solidFill>
                  <a:srgbClr val="2C2CB0"/>
                </a:solidFill>
                <a:ea typeface="新細明體" panose="02020500000000000000" pitchFamily="18" charset="-120"/>
              </a:rPr>
              <a:t>measures the proportion of the variation in y that is explained by the variation in x.</a:t>
            </a:r>
          </a:p>
        </p:txBody>
      </p:sp>
      <p:graphicFrame>
        <p:nvGraphicFramePr>
          <p:cNvPr id="83973" name="Object 2">
            <a:extLst>
              <a:ext uri="{FF2B5EF4-FFF2-40B4-BE49-F238E27FC236}">
                <a16:creationId xmlns:a16="http://schemas.microsoft.com/office/drawing/2014/main" id="{0576F367-6519-CD0C-F1F7-F224A2687121}"/>
              </a:ext>
            </a:extLst>
          </p:cNvPr>
          <p:cNvGraphicFramePr>
            <a:graphicFrameLocks noChangeAspect="1"/>
          </p:cNvGraphicFramePr>
          <p:nvPr/>
        </p:nvGraphicFramePr>
        <p:xfrm>
          <a:off x="1143000" y="2895600"/>
          <a:ext cx="7086600" cy="1185863"/>
        </p:xfrm>
        <a:graphic>
          <a:graphicData uri="http://schemas.openxmlformats.org/presentationml/2006/ole">
            <mc:AlternateContent xmlns:mc="http://schemas.openxmlformats.org/markup-compatibility/2006">
              <mc:Choice xmlns:v="urn:schemas-microsoft-com:vml" Requires="v">
                <p:oleObj name="Equation" r:id="rId2" imgW="64655700" imgH="10820400" progId="Equation.3">
                  <p:embed/>
                </p:oleObj>
              </mc:Choice>
              <mc:Fallback>
                <p:oleObj name="Equation" r:id="rId2" imgW="64655700" imgH="10820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95600"/>
                        <a:ext cx="7086600"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Freeform 6">
            <a:extLst>
              <a:ext uri="{FF2B5EF4-FFF2-40B4-BE49-F238E27FC236}">
                <a16:creationId xmlns:a16="http://schemas.microsoft.com/office/drawing/2014/main" id="{80B677C4-1327-D4E9-1504-835E00BEFC31}"/>
              </a:ext>
            </a:extLst>
          </p:cNvPr>
          <p:cNvSpPr>
            <a:spLocks/>
          </p:cNvSpPr>
          <p:nvPr/>
        </p:nvSpPr>
        <p:spPr bwMode="auto">
          <a:xfrm>
            <a:off x="7010400" y="2133600"/>
            <a:ext cx="787400" cy="914400"/>
          </a:xfrm>
          <a:custGeom>
            <a:avLst/>
            <a:gdLst>
              <a:gd name="T0" fmla="*/ 0 w 496"/>
              <a:gd name="T1" fmla="*/ 0 h 576"/>
              <a:gd name="T2" fmla="*/ 2147483647 w 496"/>
              <a:gd name="T3" fmla="*/ 2147483647 h 576"/>
              <a:gd name="T4" fmla="*/ 2147483647 w 496"/>
              <a:gd name="T5" fmla="*/ 2147483647 h 576"/>
              <a:gd name="T6" fmla="*/ 0 60000 65536"/>
              <a:gd name="T7" fmla="*/ 0 60000 65536"/>
              <a:gd name="T8" fmla="*/ 0 60000 65536"/>
              <a:gd name="T9" fmla="*/ 0 w 496"/>
              <a:gd name="T10" fmla="*/ 0 h 576"/>
              <a:gd name="T11" fmla="*/ 496 w 496"/>
              <a:gd name="T12" fmla="*/ 576 h 576"/>
            </a:gdLst>
            <a:ahLst/>
            <a:cxnLst>
              <a:cxn ang="T6">
                <a:pos x="T0" y="T1"/>
              </a:cxn>
              <a:cxn ang="T7">
                <a:pos x="T2" y="T3"/>
              </a:cxn>
              <a:cxn ang="T8">
                <a:pos x="T4" y="T5"/>
              </a:cxn>
            </a:cxnLst>
            <a:rect l="T9" t="T10" r="T11" b="T12"/>
            <a:pathLst>
              <a:path w="496" h="576">
                <a:moveTo>
                  <a:pt x="0" y="0"/>
                </a:moveTo>
                <a:cubicBezTo>
                  <a:pt x="184" y="48"/>
                  <a:pt x="368" y="96"/>
                  <a:pt x="432" y="192"/>
                </a:cubicBezTo>
                <a:cubicBezTo>
                  <a:pt x="496" y="288"/>
                  <a:pt x="440" y="432"/>
                  <a:pt x="384" y="576"/>
                </a:cubicBezTo>
              </a:path>
            </a:pathLst>
          </a:custGeom>
          <a:noFill/>
          <a:ln w="9525"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
        <p:nvSpPr>
          <p:cNvPr id="83975" name="Rectangle 7">
            <a:extLst>
              <a:ext uri="{FF2B5EF4-FFF2-40B4-BE49-F238E27FC236}">
                <a16:creationId xmlns:a16="http://schemas.microsoft.com/office/drawing/2014/main" id="{BED0AEB5-B79F-BB10-FF74-728C157C2F3F}"/>
              </a:ext>
            </a:extLst>
          </p:cNvPr>
          <p:cNvSpPr>
            <a:spLocks noChangeArrowheads="1"/>
          </p:cNvSpPr>
          <p:nvPr/>
        </p:nvSpPr>
        <p:spPr bwMode="auto">
          <a:xfrm>
            <a:off x="381000" y="4191000"/>
            <a:ext cx="8763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spcBef>
                <a:spcPct val="20000"/>
              </a:spcBef>
              <a:buFontTx/>
              <a:buChar char="•"/>
            </a:pPr>
            <a:r>
              <a:rPr lang="en-US" altLang="zh-TW" sz="3200">
                <a:solidFill>
                  <a:srgbClr val="2C2CB0"/>
                </a:solidFill>
                <a:ea typeface="新細明體" panose="02020500000000000000" pitchFamily="18" charset="-120"/>
              </a:rPr>
              <a:t>R</a:t>
            </a:r>
            <a:r>
              <a:rPr lang="en-US" altLang="zh-TW" sz="3200" baseline="30000">
                <a:solidFill>
                  <a:srgbClr val="2C2CB0"/>
                </a:solidFill>
                <a:ea typeface="新細明體" panose="02020500000000000000" pitchFamily="18" charset="-120"/>
              </a:rPr>
              <a:t>2 </a:t>
            </a:r>
            <a:r>
              <a:rPr lang="en-US" altLang="zh-TW" sz="3200">
                <a:solidFill>
                  <a:srgbClr val="2C2CB0"/>
                </a:solidFill>
                <a:ea typeface="新細明體" panose="02020500000000000000" pitchFamily="18" charset="-120"/>
              </a:rPr>
              <a:t>takes on any value between zero and one.</a:t>
            </a:r>
          </a:p>
          <a:p>
            <a:pPr lvl="1" algn="l">
              <a:spcBef>
                <a:spcPct val="20000"/>
              </a:spcBef>
            </a:pPr>
            <a:r>
              <a:rPr lang="en-US" altLang="zh-TW" sz="2800">
                <a:solidFill>
                  <a:srgbClr val="2C2CB0"/>
                </a:solidFill>
                <a:ea typeface="新細明體" panose="02020500000000000000" pitchFamily="18" charset="-120"/>
              </a:rPr>
              <a:t>R</a:t>
            </a:r>
            <a:r>
              <a:rPr lang="en-US" altLang="zh-TW" sz="2800" baseline="30000">
                <a:solidFill>
                  <a:srgbClr val="2C2CB0"/>
                </a:solidFill>
                <a:ea typeface="新細明體" panose="02020500000000000000" pitchFamily="18" charset="-120"/>
              </a:rPr>
              <a:t>2</a:t>
            </a:r>
            <a:r>
              <a:rPr lang="en-US" altLang="zh-TW" sz="2800">
                <a:solidFill>
                  <a:srgbClr val="2C2CB0"/>
                </a:solidFill>
                <a:ea typeface="新細明體" panose="02020500000000000000" pitchFamily="18" charset="-120"/>
              </a:rPr>
              <a:t> = 1: Perfect match between the line and the data points.</a:t>
            </a:r>
          </a:p>
          <a:p>
            <a:pPr lvl="1" algn="l">
              <a:spcBef>
                <a:spcPct val="20000"/>
              </a:spcBef>
            </a:pPr>
            <a:r>
              <a:rPr lang="en-US" altLang="zh-TW" sz="2800">
                <a:solidFill>
                  <a:srgbClr val="2C2CB0"/>
                </a:solidFill>
                <a:ea typeface="新細明體" panose="02020500000000000000" pitchFamily="18" charset="-120"/>
              </a:rPr>
              <a:t>R</a:t>
            </a:r>
            <a:r>
              <a:rPr lang="en-US" altLang="zh-TW" sz="2800" baseline="30000">
                <a:solidFill>
                  <a:srgbClr val="2C2CB0"/>
                </a:solidFill>
                <a:ea typeface="新細明體" panose="02020500000000000000" pitchFamily="18" charset="-120"/>
              </a:rPr>
              <a:t>2</a:t>
            </a:r>
            <a:r>
              <a:rPr lang="en-US" altLang="zh-TW" sz="2800">
                <a:solidFill>
                  <a:srgbClr val="2C2CB0"/>
                </a:solidFill>
                <a:ea typeface="新細明體" panose="02020500000000000000" pitchFamily="18" charset="-120"/>
              </a:rPr>
              <a:t> = 0: There are no linear relationship between x and 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39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3973"/>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8397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3975">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83975">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839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build="p" autoUpdateAnimBg="0" advAuto="0"/>
      <p:bldP spid="8397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4C23A3F0-A9C4-FFEF-9FEA-EE92738766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19403FD3-1382-6241-B83C-74320051F46E}" type="slidenum">
              <a:rPr lang="en-US" altLang="zh-TW" sz="1200">
                <a:latin typeface="Tahoma" panose="020B0604030504040204" pitchFamily="34" charset="0"/>
              </a:rPr>
              <a:pPr/>
              <a:t>56</a:t>
            </a:fld>
            <a:endParaRPr lang="en-US" altLang="zh-TW" sz="1200">
              <a:latin typeface="Tahoma" panose="020B0604030504040204" pitchFamily="34" charset="0"/>
            </a:endParaRPr>
          </a:p>
        </p:txBody>
      </p:sp>
      <p:sp>
        <p:nvSpPr>
          <p:cNvPr id="45059" name="Rectangle 2">
            <a:extLst>
              <a:ext uri="{FF2B5EF4-FFF2-40B4-BE49-F238E27FC236}">
                <a16:creationId xmlns:a16="http://schemas.microsoft.com/office/drawing/2014/main" id="{F4647FF8-A87D-2B74-92C2-736159B8502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Coefficient of Determination</a:t>
            </a:r>
          </a:p>
        </p:txBody>
      </p:sp>
      <p:sp>
        <p:nvSpPr>
          <p:cNvPr id="45060" name="Rectangle 3">
            <a:extLst>
              <a:ext uri="{FF2B5EF4-FFF2-40B4-BE49-F238E27FC236}">
                <a16:creationId xmlns:a16="http://schemas.microsoft.com/office/drawing/2014/main" id="{F35DEDE9-3909-027D-2445-36340CB43895}"/>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We can compute this manually or with Excel…</a:t>
            </a:r>
          </a:p>
        </p:txBody>
      </p:sp>
      <p:sp>
        <p:nvSpPr>
          <p:cNvPr id="45061" name="AutoShape 4">
            <a:extLst>
              <a:ext uri="{FF2B5EF4-FFF2-40B4-BE49-F238E27FC236}">
                <a16:creationId xmlns:a16="http://schemas.microsoft.com/office/drawing/2014/main" id="{364E58AC-7A61-E2B3-E1E3-5ECEC52E1430}"/>
              </a:ext>
            </a:extLst>
          </p:cNvPr>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latin typeface="Tahoma" panose="020B0604030504040204" pitchFamily="34" charset="0"/>
                <a:ea typeface="新細明體" panose="02020500000000000000" pitchFamily="18" charset="-120"/>
              </a:rPr>
              <a:t>COMPUTE</a:t>
            </a:r>
          </a:p>
        </p:txBody>
      </p:sp>
      <p:pic>
        <p:nvPicPr>
          <p:cNvPr id="45062" name="Picture 5">
            <a:extLst>
              <a:ext uri="{FF2B5EF4-FFF2-40B4-BE49-F238E27FC236}">
                <a16:creationId xmlns:a16="http://schemas.microsoft.com/office/drawing/2014/main" id="{3ABC8480-21B9-DF79-7400-267AFE84C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6045200"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6">
            <a:extLst>
              <a:ext uri="{FF2B5EF4-FFF2-40B4-BE49-F238E27FC236}">
                <a16:creationId xmlns:a16="http://schemas.microsoft.com/office/drawing/2014/main" id="{34184D56-8464-E5D4-6F3E-856CD9557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00" y="2819400"/>
            <a:ext cx="31115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Freeform 8">
            <a:extLst>
              <a:ext uri="{FF2B5EF4-FFF2-40B4-BE49-F238E27FC236}">
                <a16:creationId xmlns:a16="http://schemas.microsoft.com/office/drawing/2014/main" id="{FC7DC663-A4CD-ECCB-5D24-9FEBF95C16C4}"/>
              </a:ext>
            </a:extLst>
          </p:cNvPr>
          <p:cNvSpPr>
            <a:spLocks/>
          </p:cNvSpPr>
          <p:nvPr/>
        </p:nvSpPr>
        <p:spPr bwMode="auto">
          <a:xfrm>
            <a:off x="5257800" y="3505200"/>
            <a:ext cx="1143000" cy="698500"/>
          </a:xfrm>
          <a:custGeom>
            <a:avLst/>
            <a:gdLst>
              <a:gd name="T0" fmla="*/ 0 w 720"/>
              <a:gd name="T1" fmla="*/ 0 h 440"/>
              <a:gd name="T2" fmla="*/ 2147483647 w 720"/>
              <a:gd name="T3" fmla="*/ 2147483647 h 440"/>
              <a:gd name="T4" fmla="*/ 2147483647 w 720"/>
              <a:gd name="T5" fmla="*/ 2147483647 h 440"/>
              <a:gd name="T6" fmla="*/ 2147483647 w 720"/>
              <a:gd name="T7" fmla="*/ 2147483647 h 440"/>
              <a:gd name="T8" fmla="*/ 2147483647 w 720"/>
              <a:gd name="T9" fmla="*/ 2147483647 h 440"/>
              <a:gd name="T10" fmla="*/ 0 60000 65536"/>
              <a:gd name="T11" fmla="*/ 0 60000 65536"/>
              <a:gd name="T12" fmla="*/ 0 60000 65536"/>
              <a:gd name="T13" fmla="*/ 0 60000 65536"/>
              <a:gd name="T14" fmla="*/ 0 60000 65536"/>
              <a:gd name="T15" fmla="*/ 0 w 720"/>
              <a:gd name="T16" fmla="*/ 0 h 440"/>
              <a:gd name="T17" fmla="*/ 720 w 720"/>
              <a:gd name="T18" fmla="*/ 440 h 440"/>
            </a:gdLst>
            <a:ahLst/>
            <a:cxnLst>
              <a:cxn ang="T10">
                <a:pos x="T0" y="T1"/>
              </a:cxn>
              <a:cxn ang="T11">
                <a:pos x="T2" y="T3"/>
              </a:cxn>
              <a:cxn ang="T12">
                <a:pos x="T4" y="T5"/>
              </a:cxn>
              <a:cxn ang="T13">
                <a:pos x="T6" y="T7"/>
              </a:cxn>
              <a:cxn ang="T14">
                <a:pos x="T8" y="T9"/>
              </a:cxn>
            </a:cxnLst>
            <a:rect l="T15" t="T16" r="T17" b="T18"/>
            <a:pathLst>
              <a:path w="720" h="440">
                <a:moveTo>
                  <a:pt x="0" y="0"/>
                </a:moveTo>
                <a:cubicBezTo>
                  <a:pt x="88" y="40"/>
                  <a:pt x="176" y="80"/>
                  <a:pt x="192" y="96"/>
                </a:cubicBezTo>
                <a:cubicBezTo>
                  <a:pt x="208" y="112"/>
                  <a:pt x="32" y="48"/>
                  <a:pt x="96" y="96"/>
                </a:cubicBezTo>
                <a:cubicBezTo>
                  <a:pt x="160" y="144"/>
                  <a:pt x="472" y="328"/>
                  <a:pt x="576" y="384"/>
                </a:cubicBezTo>
                <a:cubicBezTo>
                  <a:pt x="680" y="440"/>
                  <a:pt x="700" y="436"/>
                  <a:pt x="720" y="432"/>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1236DAA3-4BC0-8151-1D02-94B3FDFB11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D2EE9B17-1CE3-EA4F-832D-A2A01C2D07FA}" type="slidenum">
              <a:rPr lang="en-US" altLang="zh-TW" sz="1200">
                <a:latin typeface="Tahoma" panose="020B0604030504040204" pitchFamily="34" charset="0"/>
              </a:rPr>
              <a:pPr/>
              <a:t>57</a:t>
            </a:fld>
            <a:endParaRPr lang="en-US" altLang="zh-TW" sz="1200">
              <a:latin typeface="Tahoma" panose="020B0604030504040204" pitchFamily="34" charset="0"/>
            </a:endParaRPr>
          </a:p>
        </p:txBody>
      </p:sp>
      <p:sp>
        <p:nvSpPr>
          <p:cNvPr id="46083" name="Rectangle 2">
            <a:extLst>
              <a:ext uri="{FF2B5EF4-FFF2-40B4-BE49-F238E27FC236}">
                <a16:creationId xmlns:a16="http://schemas.microsoft.com/office/drawing/2014/main" id="{B236E2C5-EC71-CE51-510E-2BA1D405F63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Coefficient of Determination</a:t>
            </a:r>
          </a:p>
        </p:txBody>
      </p:sp>
      <p:sp>
        <p:nvSpPr>
          <p:cNvPr id="46084" name="Rectangle 3">
            <a:extLst>
              <a:ext uri="{FF2B5EF4-FFF2-40B4-BE49-F238E27FC236}">
                <a16:creationId xmlns:a16="http://schemas.microsoft.com/office/drawing/2014/main" id="{8646FED0-F25B-5840-00C8-AEF5D7F24EDE}"/>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R</a:t>
            </a:r>
            <a:r>
              <a:rPr lang="en-US" altLang="zh-TW" baseline="30000">
                <a:ea typeface="新細明體" panose="02020500000000000000" pitchFamily="18" charset="-120"/>
              </a:rPr>
              <a:t>2</a:t>
            </a:r>
            <a:r>
              <a:rPr lang="en-US" altLang="zh-TW">
                <a:ea typeface="新細明體" panose="02020500000000000000" pitchFamily="18" charset="-120"/>
              </a:rPr>
              <a:t> has a value of .6483. This means 64.83% of the variation in the auction selling prices (y) is explained by the variation in the odometer readings (x). The remaining 35.17% is </a:t>
            </a:r>
            <a:r>
              <a:rPr lang="en-US" altLang="zh-TW" b="1" i="1">
                <a:ea typeface="新細明體" panose="02020500000000000000" pitchFamily="18" charset="-120"/>
              </a:rPr>
              <a:t>unexplained</a:t>
            </a:r>
            <a:r>
              <a:rPr lang="en-US" altLang="zh-TW">
                <a:ea typeface="新細明體" panose="02020500000000000000" pitchFamily="18" charset="-120"/>
              </a:rPr>
              <a:t>, i.e. due to error.</a:t>
            </a:r>
          </a:p>
          <a:p>
            <a:pPr marL="0" indent="0" eaLnBrk="1" hangingPunct="1">
              <a:buFontTx/>
              <a:buNone/>
            </a:pPr>
            <a:r>
              <a:rPr lang="en-US" altLang="zh-TW">
                <a:ea typeface="新細明體" panose="02020500000000000000" pitchFamily="18" charset="-120"/>
              </a:rPr>
              <a:t>Unlike the value of a test statistic, the </a:t>
            </a:r>
            <a:r>
              <a:rPr lang="en-US" altLang="zh-TW" b="1" i="1">
                <a:ea typeface="新細明體" panose="02020500000000000000" pitchFamily="18" charset="-120"/>
              </a:rPr>
              <a:t>coefficient of determination</a:t>
            </a:r>
            <a:r>
              <a:rPr lang="en-US" altLang="zh-TW">
                <a:ea typeface="新細明體" panose="02020500000000000000" pitchFamily="18" charset="-120"/>
              </a:rPr>
              <a:t> does </a:t>
            </a:r>
            <a:r>
              <a:rPr lang="en-US" altLang="zh-TW" b="1" u="sng">
                <a:ea typeface="新細明體" panose="02020500000000000000" pitchFamily="18" charset="-120"/>
              </a:rPr>
              <a:t>not</a:t>
            </a:r>
            <a:r>
              <a:rPr lang="en-US" altLang="zh-TW">
                <a:ea typeface="新細明體" panose="02020500000000000000" pitchFamily="18" charset="-120"/>
              </a:rPr>
              <a:t> have a </a:t>
            </a:r>
            <a:r>
              <a:rPr lang="en-US" altLang="zh-TW" b="1" i="1">
                <a:solidFill>
                  <a:srgbClr val="FF0000"/>
                </a:solidFill>
                <a:ea typeface="新細明體" panose="02020500000000000000" pitchFamily="18" charset="-120"/>
              </a:rPr>
              <a:t>critical value</a:t>
            </a:r>
            <a:r>
              <a:rPr lang="en-US" altLang="zh-TW">
                <a:ea typeface="新細明體" panose="02020500000000000000" pitchFamily="18" charset="-120"/>
              </a:rPr>
              <a:t> that enables us to draw conclusions.</a:t>
            </a:r>
          </a:p>
          <a:p>
            <a:pPr marL="0" indent="0" eaLnBrk="1" hangingPunct="1">
              <a:buFontTx/>
              <a:buNone/>
            </a:pPr>
            <a:r>
              <a:rPr lang="en-US" altLang="zh-TW">
                <a:ea typeface="新細明體" panose="02020500000000000000" pitchFamily="18" charset="-120"/>
              </a:rPr>
              <a:t>In general the higher the value of R</a:t>
            </a:r>
            <a:r>
              <a:rPr lang="en-US" altLang="zh-TW" baseline="30000">
                <a:ea typeface="新細明體" panose="02020500000000000000" pitchFamily="18" charset="-120"/>
              </a:rPr>
              <a:t>2</a:t>
            </a:r>
            <a:r>
              <a:rPr lang="en-US" altLang="zh-TW">
                <a:ea typeface="新細明體" panose="02020500000000000000" pitchFamily="18" charset="-120"/>
              </a:rPr>
              <a:t>, the </a:t>
            </a:r>
            <a:r>
              <a:rPr lang="en-US" altLang="zh-TW" b="1" i="1">
                <a:ea typeface="新細明體" panose="02020500000000000000" pitchFamily="18" charset="-120"/>
              </a:rPr>
              <a:t>better</a:t>
            </a:r>
            <a:r>
              <a:rPr lang="en-US" altLang="zh-TW">
                <a:ea typeface="新細明體" panose="02020500000000000000" pitchFamily="18" charset="-120"/>
              </a:rPr>
              <a:t> the model fits the data.</a:t>
            </a:r>
          </a:p>
          <a:p>
            <a:pPr marL="0" indent="0" eaLnBrk="1" hangingPunct="1">
              <a:buFontTx/>
              <a:buNone/>
            </a:pPr>
            <a:r>
              <a:rPr lang="en-US" altLang="zh-TW">
                <a:ea typeface="新細明體" panose="02020500000000000000" pitchFamily="18" charset="-120"/>
              </a:rPr>
              <a:t>R</a:t>
            </a:r>
            <a:r>
              <a:rPr lang="en-US" altLang="zh-TW" baseline="30000">
                <a:ea typeface="新細明體" panose="02020500000000000000" pitchFamily="18" charset="-120"/>
              </a:rPr>
              <a:t>2</a:t>
            </a:r>
            <a:r>
              <a:rPr lang="en-US" altLang="zh-TW">
                <a:ea typeface="新細明體" panose="02020500000000000000" pitchFamily="18" charset="-120"/>
              </a:rPr>
              <a:t> = 1: Perfect match between the line and the data points.</a:t>
            </a:r>
          </a:p>
          <a:p>
            <a:pPr marL="0" indent="0" eaLnBrk="1" hangingPunct="1">
              <a:buFontTx/>
              <a:buNone/>
            </a:pPr>
            <a:r>
              <a:rPr lang="en-US" altLang="zh-TW">
                <a:ea typeface="新細明體" panose="02020500000000000000" pitchFamily="18" charset="-120"/>
              </a:rPr>
              <a:t>R</a:t>
            </a:r>
            <a:r>
              <a:rPr lang="en-US" altLang="zh-TW" baseline="30000">
                <a:ea typeface="新細明體" panose="02020500000000000000" pitchFamily="18" charset="-120"/>
              </a:rPr>
              <a:t>2</a:t>
            </a:r>
            <a:r>
              <a:rPr lang="en-US" altLang="zh-TW">
                <a:ea typeface="新細明體" panose="02020500000000000000" pitchFamily="18" charset="-120"/>
              </a:rPr>
              <a:t> = 0: There are no linear relationship between x and y.</a:t>
            </a:r>
          </a:p>
        </p:txBody>
      </p:sp>
      <p:sp>
        <p:nvSpPr>
          <p:cNvPr id="46085" name="AutoShape 4">
            <a:extLst>
              <a:ext uri="{FF2B5EF4-FFF2-40B4-BE49-F238E27FC236}">
                <a16:creationId xmlns:a16="http://schemas.microsoft.com/office/drawing/2014/main" id="{FFAE1B95-36BB-50A8-C473-57720E432A8C}"/>
              </a:ext>
            </a:extLst>
          </p:cNvPr>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latin typeface="Tahoma" panose="020B0604030504040204" pitchFamily="34" charset="0"/>
                <a:ea typeface="新細明體" panose="02020500000000000000" pitchFamily="18" charset="-120"/>
              </a:rPr>
              <a:t>INTERPRET</a:t>
            </a:r>
          </a:p>
        </p:txBody>
      </p:sp>
      <p:sp>
        <p:nvSpPr>
          <p:cNvPr id="46086" name="Rectangle 5">
            <a:extLst>
              <a:ext uri="{FF2B5EF4-FFF2-40B4-BE49-F238E27FC236}">
                <a16:creationId xmlns:a16="http://schemas.microsoft.com/office/drawing/2014/main" id="{1685CA6F-407C-BB20-6138-1F5DE4D04510}"/>
              </a:ext>
            </a:extLst>
          </p:cNvPr>
          <p:cNvSpPr>
            <a:spLocks noChangeArrowheads="1"/>
          </p:cNvSpPr>
          <p:nvPr/>
        </p:nvSpPr>
        <p:spPr bwMode="auto">
          <a:xfrm>
            <a:off x="152400" y="2667000"/>
            <a:ext cx="8839200" cy="1371600"/>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46087" name="Rectangle 6">
            <a:extLst>
              <a:ext uri="{FF2B5EF4-FFF2-40B4-BE49-F238E27FC236}">
                <a16:creationId xmlns:a16="http://schemas.microsoft.com/office/drawing/2014/main" id="{31FFD7A6-BF81-8D8B-94C8-779B25153BEF}"/>
              </a:ext>
            </a:extLst>
          </p:cNvPr>
          <p:cNvSpPr>
            <a:spLocks noChangeArrowheads="1"/>
          </p:cNvSpPr>
          <p:nvPr/>
        </p:nvSpPr>
        <p:spPr bwMode="auto">
          <a:xfrm>
            <a:off x="152400" y="4953000"/>
            <a:ext cx="8839200" cy="10668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C1B0976C-F7BA-33B7-908E-46E60CCBBB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51EB1704-8D4E-B649-ADC2-4C3D0966AB4D}" type="slidenum">
              <a:rPr lang="en-US" altLang="zh-TW" sz="1200">
                <a:latin typeface="Tahoma" panose="020B0604030504040204" pitchFamily="34" charset="0"/>
              </a:rPr>
              <a:pPr/>
              <a:t>58</a:t>
            </a:fld>
            <a:endParaRPr lang="en-US" altLang="zh-TW" sz="1200">
              <a:latin typeface="Tahoma" panose="020B0604030504040204" pitchFamily="34" charset="0"/>
            </a:endParaRPr>
          </a:p>
        </p:txBody>
      </p:sp>
      <p:sp>
        <p:nvSpPr>
          <p:cNvPr id="47107" name="Rectangle 2">
            <a:extLst>
              <a:ext uri="{FF2B5EF4-FFF2-40B4-BE49-F238E27FC236}">
                <a16:creationId xmlns:a16="http://schemas.microsoft.com/office/drawing/2014/main" id="{24D235FA-0A45-5F8C-D031-50EE17C8871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More on Excel’s Output…</a:t>
            </a:r>
          </a:p>
        </p:txBody>
      </p:sp>
      <p:sp>
        <p:nvSpPr>
          <p:cNvPr id="47108" name="Rectangle 3">
            <a:extLst>
              <a:ext uri="{FF2B5EF4-FFF2-40B4-BE49-F238E27FC236}">
                <a16:creationId xmlns:a16="http://schemas.microsoft.com/office/drawing/2014/main" id="{1D340A40-33F8-2A39-6137-FFBC63E32F3B}"/>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An analysis of variance (ANOVA) table for the</a:t>
            </a:r>
            <a:br>
              <a:rPr lang="en-US" altLang="zh-TW">
                <a:ea typeface="新細明體" panose="02020500000000000000" pitchFamily="18" charset="-120"/>
              </a:rPr>
            </a:br>
            <a:r>
              <a:rPr lang="en-US" altLang="zh-TW" b="1" i="1">
                <a:ea typeface="新細明體" panose="02020500000000000000" pitchFamily="18" charset="-120"/>
              </a:rPr>
              <a:t>simple linear regression model</a:t>
            </a:r>
            <a:r>
              <a:rPr lang="en-US" altLang="zh-TW">
                <a:ea typeface="新細明體" panose="02020500000000000000" pitchFamily="18" charset="-120"/>
              </a:rPr>
              <a:t> can be give by:</a:t>
            </a:r>
          </a:p>
        </p:txBody>
      </p:sp>
      <p:graphicFrame>
        <p:nvGraphicFramePr>
          <p:cNvPr id="46240" name="Group 160">
            <a:extLst>
              <a:ext uri="{FF2B5EF4-FFF2-40B4-BE49-F238E27FC236}">
                <a16:creationId xmlns:a16="http://schemas.microsoft.com/office/drawing/2014/main" id="{C0B13D69-9D66-9A39-A628-B53D13C6ADD5}"/>
              </a:ext>
            </a:extLst>
          </p:cNvPr>
          <p:cNvGraphicFramePr>
            <a:graphicFrameLocks noGrp="1"/>
          </p:cNvGraphicFramePr>
          <p:nvPr/>
        </p:nvGraphicFramePr>
        <p:xfrm>
          <a:off x="990600" y="1981200"/>
          <a:ext cx="7162800" cy="2889376"/>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9143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1" i="0" u="none" strike="noStrike" cap="none" normalizeH="0" baseline="0">
                          <a:ln>
                            <a:noFill/>
                          </a:ln>
                          <a:solidFill>
                            <a:schemeClr val="tx1"/>
                          </a:solidFill>
                          <a:effectLst/>
                          <a:latin typeface="Tahoma" charset="0"/>
                          <a:ea typeface="新細明體" pitchFamily="18" charset="-120"/>
                        </a:rPr>
                        <a:t>Source</a:t>
                      </a:r>
                    </a:p>
                  </a:txBody>
                  <a:tcPr marT="45704" marB="45704" anchor="ctr" horzOverflow="overflow">
                    <a:lnL>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1" i="0" u="none" strike="noStrike" cap="none" normalizeH="0" baseline="0">
                          <a:ln>
                            <a:noFill/>
                          </a:ln>
                          <a:solidFill>
                            <a:schemeClr val="tx1"/>
                          </a:solidFill>
                          <a:effectLst/>
                          <a:latin typeface="Tahoma" charset="0"/>
                          <a:ea typeface="新細明體" pitchFamily="18" charset="-120"/>
                        </a:rPr>
                        <a:t>degrees of freedom</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1" i="0" u="none" strike="noStrike" cap="none" normalizeH="0" baseline="0">
                          <a:ln>
                            <a:noFill/>
                          </a:ln>
                          <a:solidFill>
                            <a:schemeClr val="tx1"/>
                          </a:solidFill>
                          <a:effectLst/>
                          <a:latin typeface="Tahoma" charset="0"/>
                          <a:ea typeface="新細明體" pitchFamily="18" charset="-120"/>
                        </a:rPr>
                        <a:t>Sums of Squares</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1" i="0" u="none" strike="noStrike" cap="none" normalizeH="0" baseline="0">
                          <a:ln>
                            <a:noFill/>
                          </a:ln>
                          <a:solidFill>
                            <a:schemeClr val="tx1"/>
                          </a:solidFill>
                          <a:effectLst/>
                          <a:latin typeface="Tahoma" charset="0"/>
                          <a:ea typeface="新細明體" pitchFamily="18" charset="-120"/>
                        </a:rPr>
                        <a:t>Mean Squares</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1" i="0" u="none" strike="noStrike" cap="none" normalizeH="0" baseline="0">
                          <a:ln>
                            <a:noFill/>
                          </a:ln>
                          <a:solidFill>
                            <a:schemeClr val="tx1"/>
                          </a:solidFill>
                          <a:effectLst/>
                          <a:latin typeface="Tahoma" charset="0"/>
                          <a:ea typeface="新細明體" pitchFamily="18" charset="-120"/>
                        </a:rPr>
                        <a:t>F-Statistic</a:t>
                      </a:r>
                    </a:p>
                  </a:txBody>
                  <a:tcPr marT="45704" marB="45704" anchor="ctr" horzOverflow="overflow">
                    <a:lnL w="12700" cap="flat" cmpd="sng" algn="ctr">
                      <a:solidFill>
                        <a:schemeClr val="tx1"/>
                      </a:solidFill>
                      <a:prstDash val="solid"/>
                      <a:round/>
                      <a:headEnd type="none" w="med" len="med"/>
                      <a:tailEnd type="none" w="med" len="med"/>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Regression</a:t>
                      </a:r>
                    </a:p>
                  </a:txBody>
                  <a:tcPr marT="45704" marB="45704" anchor="ct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1</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SSR</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MSR = SSR/1</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F=MSR/MSE</a:t>
                      </a:r>
                    </a:p>
                  </a:txBody>
                  <a:tcPr marT="45704" marB="45704" anchor="ctr" horzOverflow="overflow">
                    <a:lnL w="127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48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Error</a:t>
                      </a:r>
                    </a:p>
                  </a:txBody>
                  <a:tcPr marT="45704" marB="45704"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n–2</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SSE</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MSE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SSE/(n–2)</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800" b="0" i="0" u="none" strike="noStrike" cap="none" normalizeH="0" baseline="0">
                        <a:ln>
                          <a:noFill/>
                        </a:ln>
                        <a:solidFill>
                          <a:schemeClr val="tx1"/>
                        </a:solidFill>
                        <a:effectLst/>
                        <a:latin typeface="Tahoma" charset="0"/>
                        <a:ea typeface="新細明體" pitchFamily="18" charset="-120"/>
                      </a:endParaRPr>
                    </a:p>
                  </a:txBody>
                  <a:tcPr marT="45704" marB="45704"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6400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Total</a:t>
                      </a:r>
                    </a:p>
                  </a:txBody>
                  <a:tcPr marT="45704" marB="45704" anchor="ctr" horzOverflow="overflow">
                    <a:lnL>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n–1</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charset="0"/>
                          <a:ea typeface="新細明體" pitchFamily="18" charset="-120"/>
                        </a:rPr>
                        <a:t>Variation</a:t>
                      </a:r>
                      <a:br>
                        <a:rPr kumimoji="0" lang="en-US" altLang="zh-TW" sz="1800" b="0" i="0" u="none" strike="noStrike" cap="none" normalizeH="0" baseline="0">
                          <a:ln>
                            <a:noFill/>
                          </a:ln>
                          <a:solidFill>
                            <a:schemeClr val="tx1"/>
                          </a:solidFill>
                          <a:effectLst/>
                          <a:latin typeface="Tahoma" charset="0"/>
                          <a:ea typeface="新細明體" pitchFamily="18" charset="-120"/>
                        </a:rPr>
                      </a:br>
                      <a:r>
                        <a:rPr kumimoji="0" lang="en-US" altLang="zh-TW" sz="1800" b="0" i="0" u="none" strike="noStrike" cap="none" normalizeH="0" baseline="0">
                          <a:ln>
                            <a:noFill/>
                          </a:ln>
                          <a:solidFill>
                            <a:schemeClr val="tx1"/>
                          </a:solidFill>
                          <a:effectLst/>
                          <a:latin typeface="Tahoma" charset="0"/>
                          <a:ea typeface="新細明體" pitchFamily="18" charset="-120"/>
                        </a:rPr>
                        <a:t>in y</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1800" b="0" i="0" u="none" strike="noStrike" cap="none" normalizeH="0" baseline="0">
                        <a:ln>
                          <a:noFill/>
                        </a:ln>
                        <a:solidFill>
                          <a:schemeClr val="tx1"/>
                        </a:solidFill>
                        <a:effectLst/>
                        <a:latin typeface="Tahoma" charset="0"/>
                        <a:ea typeface="新細明體" pitchFamily="18" charset="-120"/>
                      </a:endParaRPr>
                    </a:p>
                  </a:txBody>
                  <a:tcPr marT="45704" marB="45704" anchor="ctr" horzOverflow="overflow">
                    <a:lnL w="12700"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val="10003"/>
                  </a:ext>
                </a:extLst>
              </a:tr>
            </a:tbl>
          </a:graphicData>
        </a:graphic>
      </p:graphicFrame>
      <p:pic>
        <p:nvPicPr>
          <p:cNvPr id="47136" name="Picture 161">
            <a:extLst>
              <a:ext uri="{FF2B5EF4-FFF2-40B4-BE49-F238E27FC236}">
                <a16:creationId xmlns:a16="http://schemas.microsoft.com/office/drawing/2014/main" id="{331245B8-37CF-8C44-E44F-1CB58F583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245100"/>
            <a:ext cx="77851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9293776A-5C5E-5961-B585-E29AE441DD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C8198C21-85CA-B546-8C4B-ED68B41E0933}" type="slidenum">
              <a:rPr lang="en-US" altLang="zh-TW" sz="1200">
                <a:latin typeface="Tahoma" panose="020B0604030504040204" pitchFamily="34" charset="0"/>
              </a:rPr>
              <a:pPr/>
              <a:t>59</a:t>
            </a:fld>
            <a:endParaRPr lang="en-US" altLang="zh-TW" sz="1200">
              <a:latin typeface="Tahoma" panose="020B0604030504040204" pitchFamily="34" charset="0"/>
            </a:endParaRPr>
          </a:p>
        </p:txBody>
      </p:sp>
      <p:sp>
        <p:nvSpPr>
          <p:cNvPr id="48131" name="Rectangle 2">
            <a:extLst>
              <a:ext uri="{FF2B5EF4-FFF2-40B4-BE49-F238E27FC236}">
                <a16:creationId xmlns:a16="http://schemas.microsoft.com/office/drawing/2014/main" id="{CDA91147-7E92-FEE7-7BD3-F9210E3A91E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Coefficient of Correlation</a:t>
            </a:r>
          </a:p>
        </p:txBody>
      </p:sp>
      <p:sp>
        <p:nvSpPr>
          <p:cNvPr id="48132" name="Rectangle 3">
            <a:extLst>
              <a:ext uri="{FF2B5EF4-FFF2-40B4-BE49-F238E27FC236}">
                <a16:creationId xmlns:a16="http://schemas.microsoft.com/office/drawing/2014/main" id="{FB5A15C6-8CB2-1EBD-AAA9-D8B610993CF4}"/>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We can use the </a:t>
            </a:r>
            <a:r>
              <a:rPr lang="en-US" altLang="zh-TW" b="1" i="1">
                <a:ea typeface="新細明體" panose="02020500000000000000" pitchFamily="18" charset="-120"/>
              </a:rPr>
              <a:t>coefficient of correlation</a:t>
            </a:r>
            <a:r>
              <a:rPr lang="en-US" altLang="zh-TW">
                <a:ea typeface="新細明體" panose="02020500000000000000" pitchFamily="18" charset="-120"/>
              </a:rPr>
              <a:t> (introduced earlier) to test for a linear relationship between two variables.</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u="sng">
                <a:ea typeface="新細明體" panose="02020500000000000000" pitchFamily="18" charset="-120"/>
              </a:rPr>
              <a:t>Recall:</a:t>
            </a: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The coefficient of correlation’s range is between –1 and +1.</a:t>
            </a:r>
          </a:p>
          <a:p>
            <a:pPr marL="0" indent="0" eaLnBrk="1" hangingPunct="1">
              <a:buFontTx/>
              <a:buNone/>
            </a:pPr>
            <a:r>
              <a:rPr lang="en-US" altLang="zh-TW">
                <a:ea typeface="新細明體" panose="02020500000000000000" pitchFamily="18" charset="-120"/>
              </a:rPr>
              <a:t>	• If r = –1 (negative association) or r = +1 (positive association) every point falls on the regression line.</a:t>
            </a:r>
          </a:p>
          <a:p>
            <a:pPr marL="0" indent="0" eaLnBrk="1" hangingPunct="1">
              <a:buFontTx/>
              <a:buNone/>
            </a:pPr>
            <a:r>
              <a:rPr lang="en-US" altLang="zh-TW">
                <a:ea typeface="新細明體" panose="02020500000000000000" pitchFamily="18" charset="-120"/>
              </a:rPr>
              <a:t>	• If r = 0 there is no linear pattern</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C54D6D83-342F-155E-DE74-789CC0C06E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7C57475F-3E1C-8340-B26F-BB6DB20B158A}" type="slidenum">
              <a:rPr lang="en-US" altLang="zh-TW" sz="1200">
                <a:latin typeface="Tahoma" panose="020B0604030504040204" pitchFamily="34" charset="0"/>
              </a:rPr>
              <a:pPr/>
              <a:t>6</a:t>
            </a:fld>
            <a:endParaRPr lang="en-US" altLang="zh-TW" sz="1200">
              <a:latin typeface="Tahoma" panose="020B0604030504040204" pitchFamily="34" charset="0"/>
            </a:endParaRPr>
          </a:p>
        </p:txBody>
      </p:sp>
      <p:sp>
        <p:nvSpPr>
          <p:cNvPr id="6147" name="Rectangle 2">
            <a:extLst>
              <a:ext uri="{FF2B5EF4-FFF2-40B4-BE49-F238E27FC236}">
                <a16:creationId xmlns:a16="http://schemas.microsoft.com/office/drawing/2014/main" id="{FF209177-E7FF-1134-3278-03BCB63993D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Regression Analysis…</a:t>
            </a:r>
          </a:p>
        </p:txBody>
      </p:sp>
      <p:sp>
        <p:nvSpPr>
          <p:cNvPr id="6148" name="Rectangle 3">
            <a:extLst>
              <a:ext uri="{FF2B5EF4-FFF2-40B4-BE49-F238E27FC236}">
                <a16:creationId xmlns:a16="http://schemas.microsoft.com/office/drawing/2014/main" id="{05DD4479-5422-C79E-2F89-D788F62C1F0D}"/>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Our problem objective is to </a:t>
            </a:r>
            <a:r>
              <a:rPr lang="en-US" altLang="zh-TW" b="1" i="1">
                <a:ea typeface="新細明體" panose="02020500000000000000" pitchFamily="18" charset="-120"/>
              </a:rPr>
              <a:t>analyze the relationship</a:t>
            </a:r>
            <a:r>
              <a:rPr lang="en-US" altLang="zh-TW">
                <a:ea typeface="新細明體" panose="02020500000000000000" pitchFamily="18" charset="-120"/>
              </a:rPr>
              <a:t> between interval variables; </a:t>
            </a:r>
            <a:r>
              <a:rPr lang="en-US" altLang="zh-TW" b="1" i="1">
                <a:solidFill>
                  <a:srgbClr val="0000FF"/>
                </a:solidFill>
                <a:ea typeface="新細明體" panose="02020500000000000000" pitchFamily="18" charset="-120"/>
              </a:rPr>
              <a:t>regression analysis</a:t>
            </a:r>
            <a:r>
              <a:rPr lang="en-US" altLang="zh-TW">
                <a:ea typeface="新細明體" panose="02020500000000000000" pitchFamily="18" charset="-120"/>
              </a:rPr>
              <a:t> is the first tool we will study.</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Regression analysis is used to predict the value of one variable (the </a:t>
            </a:r>
            <a:r>
              <a:rPr lang="en-US" altLang="zh-TW" b="1" i="1">
                <a:solidFill>
                  <a:srgbClr val="FF0000"/>
                </a:solidFill>
                <a:ea typeface="新細明體" panose="02020500000000000000" pitchFamily="18" charset="-120"/>
              </a:rPr>
              <a:t>dependent variable</a:t>
            </a:r>
            <a:r>
              <a:rPr lang="en-US" altLang="zh-TW">
                <a:ea typeface="新細明體" panose="02020500000000000000" pitchFamily="18" charset="-120"/>
              </a:rPr>
              <a:t>) on the basis of other variables (the </a:t>
            </a:r>
            <a:r>
              <a:rPr lang="en-US" altLang="zh-TW" b="1" i="1">
                <a:solidFill>
                  <a:srgbClr val="008000"/>
                </a:solidFill>
                <a:ea typeface="新細明體" panose="02020500000000000000" pitchFamily="18" charset="-120"/>
              </a:rPr>
              <a:t>independent variables</a:t>
            </a:r>
            <a:r>
              <a:rPr lang="en-US" altLang="zh-TW">
                <a:ea typeface="新細明體" panose="02020500000000000000" pitchFamily="18" charset="-120"/>
              </a:rPr>
              <a:t>).</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Dependent variable: denoted </a:t>
            </a:r>
            <a:r>
              <a:rPr lang="en-US" altLang="zh-TW" b="1">
                <a:solidFill>
                  <a:srgbClr val="FF0000"/>
                </a:solidFill>
                <a:latin typeface="Tahoma" panose="020B0604030504040204" pitchFamily="34" charset="0"/>
                <a:ea typeface="新細明體" panose="02020500000000000000" pitchFamily="18" charset="-120"/>
              </a:rPr>
              <a:t>Y</a:t>
            </a: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Independent variables: denoted </a:t>
            </a:r>
            <a:r>
              <a:rPr lang="en-US" altLang="zh-TW" b="1">
                <a:solidFill>
                  <a:srgbClr val="008000"/>
                </a:solidFill>
                <a:latin typeface="Tahoma" panose="020B0604030504040204" pitchFamily="34" charset="0"/>
                <a:ea typeface="新細明體" panose="02020500000000000000" pitchFamily="18" charset="-120"/>
              </a:rPr>
              <a:t>X</a:t>
            </a:r>
            <a:r>
              <a:rPr lang="en-US" altLang="zh-TW" b="1" baseline="-25000">
                <a:solidFill>
                  <a:srgbClr val="008000"/>
                </a:solidFill>
                <a:latin typeface="Tahoma" panose="020B0604030504040204" pitchFamily="34" charset="0"/>
                <a:ea typeface="新細明體" panose="02020500000000000000" pitchFamily="18" charset="-120"/>
              </a:rPr>
              <a:t>1</a:t>
            </a:r>
            <a:r>
              <a:rPr lang="en-US" altLang="zh-TW" b="1">
                <a:solidFill>
                  <a:srgbClr val="008000"/>
                </a:solidFill>
                <a:latin typeface="Tahoma" panose="020B0604030504040204" pitchFamily="34" charset="0"/>
                <a:ea typeface="新細明體" panose="02020500000000000000" pitchFamily="18" charset="-120"/>
              </a:rPr>
              <a:t>, X</a:t>
            </a:r>
            <a:r>
              <a:rPr lang="en-US" altLang="zh-TW" b="1" baseline="-25000">
                <a:solidFill>
                  <a:srgbClr val="008000"/>
                </a:solidFill>
                <a:latin typeface="Tahoma" panose="020B0604030504040204" pitchFamily="34" charset="0"/>
                <a:ea typeface="新細明體" panose="02020500000000000000" pitchFamily="18" charset="-120"/>
              </a:rPr>
              <a:t>2</a:t>
            </a:r>
            <a:r>
              <a:rPr lang="en-US" altLang="zh-TW" b="1">
                <a:solidFill>
                  <a:srgbClr val="008000"/>
                </a:solidFill>
                <a:latin typeface="Tahoma" panose="020B0604030504040204" pitchFamily="34" charset="0"/>
                <a:ea typeface="新細明體" panose="02020500000000000000" pitchFamily="18" charset="-120"/>
              </a:rPr>
              <a:t>, …, X</a:t>
            </a:r>
            <a:r>
              <a:rPr lang="en-US" altLang="zh-TW" b="1" baseline="-25000">
                <a:solidFill>
                  <a:srgbClr val="008000"/>
                </a:solidFill>
                <a:latin typeface="Tahoma" panose="020B0604030504040204" pitchFamily="34" charset="0"/>
                <a:ea typeface="新細明體" panose="02020500000000000000" pitchFamily="18" charset="-120"/>
              </a:rPr>
              <a:t>k</a:t>
            </a:r>
            <a:endParaRPr lang="en-US" altLang="zh-TW">
              <a:ea typeface="新細明體" panose="02020500000000000000" pitchFamily="18" charset="-120"/>
            </a:endParaRPr>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40552BFE-BC71-BBA8-9E12-E175B961A9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BEA874F2-99D6-C246-B5D5-A373C024FBE9}" type="slidenum">
              <a:rPr lang="en-US" altLang="zh-TW" sz="1200">
                <a:latin typeface="Tahoma" panose="020B0604030504040204" pitchFamily="34" charset="0"/>
              </a:rPr>
              <a:pPr/>
              <a:t>60</a:t>
            </a:fld>
            <a:endParaRPr lang="en-US" altLang="zh-TW" sz="1200">
              <a:latin typeface="Tahoma" panose="020B0604030504040204" pitchFamily="34" charset="0"/>
            </a:endParaRPr>
          </a:p>
        </p:txBody>
      </p:sp>
      <p:sp>
        <p:nvSpPr>
          <p:cNvPr id="49155" name="Rectangle 2">
            <a:extLst>
              <a:ext uri="{FF2B5EF4-FFF2-40B4-BE49-F238E27FC236}">
                <a16:creationId xmlns:a16="http://schemas.microsoft.com/office/drawing/2014/main" id="{A0A22EFF-2B09-1C42-59A6-357DF107916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Coefficient of Correlation</a:t>
            </a:r>
          </a:p>
        </p:txBody>
      </p:sp>
      <p:sp>
        <p:nvSpPr>
          <p:cNvPr id="49156" name="Rectangle 3">
            <a:extLst>
              <a:ext uri="{FF2B5EF4-FFF2-40B4-BE49-F238E27FC236}">
                <a16:creationId xmlns:a16="http://schemas.microsoft.com/office/drawing/2014/main" id="{0C531DCF-CC21-2E4D-2676-3F0A50162274}"/>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The </a:t>
            </a:r>
            <a:r>
              <a:rPr lang="en-US" altLang="zh-TW" b="1" i="1">
                <a:solidFill>
                  <a:srgbClr val="0000FF"/>
                </a:solidFill>
                <a:ea typeface="新細明體" panose="02020500000000000000" pitchFamily="18" charset="-120"/>
              </a:rPr>
              <a:t>population</a:t>
            </a:r>
            <a:r>
              <a:rPr lang="en-US" altLang="zh-TW">
                <a:ea typeface="新細明體" panose="02020500000000000000" pitchFamily="18" charset="-120"/>
              </a:rPr>
              <a:t> coefficient of correlation is denoted      (rho)</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We estimate its value from sample data with the </a:t>
            </a:r>
            <a:r>
              <a:rPr lang="en-US" altLang="zh-TW" b="1" i="1">
                <a:ea typeface="新細明體" panose="02020500000000000000" pitchFamily="18" charset="-120"/>
              </a:rPr>
              <a:t>sample coefficient of correlation</a:t>
            </a:r>
            <a:r>
              <a:rPr lang="en-US" altLang="zh-TW">
                <a:ea typeface="新細明體" panose="02020500000000000000" pitchFamily="18" charset="-120"/>
              </a:rPr>
              <a:t>:</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The test statistic for testing if     = 0 is:</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Which is Student </a:t>
            </a:r>
            <a:r>
              <a:rPr lang="en-US" altLang="zh-TW" b="1">
                <a:ea typeface="新細明體" panose="02020500000000000000" pitchFamily="18" charset="-120"/>
              </a:rPr>
              <a:t>t</a:t>
            </a:r>
            <a:r>
              <a:rPr lang="en-US" altLang="zh-TW">
                <a:ea typeface="新細明體" panose="02020500000000000000" pitchFamily="18" charset="-120"/>
              </a:rPr>
              <a:t>-distributed with n–2 degrees of freedom.</a:t>
            </a:r>
          </a:p>
        </p:txBody>
      </p:sp>
      <p:pic>
        <p:nvPicPr>
          <p:cNvPr id="49157" name="Picture 4">
            <a:extLst>
              <a:ext uri="{FF2B5EF4-FFF2-40B4-BE49-F238E27FC236}">
                <a16:creationId xmlns:a16="http://schemas.microsoft.com/office/drawing/2014/main" id="{948F312A-C07D-C23F-A88A-1E1DE4215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138" y="990600"/>
            <a:ext cx="246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5">
            <a:extLst>
              <a:ext uri="{FF2B5EF4-FFF2-40B4-BE49-F238E27FC236}">
                <a16:creationId xmlns:a16="http://schemas.microsoft.com/office/drawing/2014/main" id="{06FF2B12-B07C-F675-9AEA-A21B9CD7AE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0" y="2895600"/>
            <a:ext cx="1270000" cy="9144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49159" name="Picture 6">
            <a:extLst>
              <a:ext uri="{FF2B5EF4-FFF2-40B4-BE49-F238E27FC236}">
                <a16:creationId xmlns:a16="http://schemas.microsoft.com/office/drawing/2014/main" id="{A4A069E5-7CB2-C5CF-6F4C-63CC5A826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0738" y="3984625"/>
            <a:ext cx="246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8">
            <a:extLst>
              <a:ext uri="{FF2B5EF4-FFF2-40B4-BE49-F238E27FC236}">
                <a16:creationId xmlns:a16="http://schemas.microsoft.com/office/drawing/2014/main" id="{51F65D1C-4ADE-D3F6-4B33-468919088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1200" y="4495800"/>
            <a:ext cx="26416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F4AC949E-127D-73F6-DB20-690572C0EC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CCB4E031-2773-E241-B7BE-3A72A6BEEB1F}" type="slidenum">
              <a:rPr lang="en-US" altLang="zh-TW" sz="1200">
                <a:latin typeface="Tahoma" panose="020B0604030504040204" pitchFamily="34" charset="0"/>
              </a:rPr>
              <a:pPr/>
              <a:t>61</a:t>
            </a:fld>
            <a:endParaRPr lang="en-US" altLang="zh-TW" sz="1200">
              <a:latin typeface="Tahoma" panose="020B0604030504040204" pitchFamily="34" charset="0"/>
            </a:endParaRPr>
          </a:p>
        </p:txBody>
      </p:sp>
      <p:sp>
        <p:nvSpPr>
          <p:cNvPr id="50179" name="Rectangle 2">
            <a:extLst>
              <a:ext uri="{FF2B5EF4-FFF2-40B4-BE49-F238E27FC236}">
                <a16:creationId xmlns:a16="http://schemas.microsoft.com/office/drawing/2014/main" id="{EF05A289-96CF-2BA7-DA6E-EE0BE8D9841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16.6…</a:t>
            </a:r>
          </a:p>
        </p:txBody>
      </p:sp>
      <p:sp>
        <p:nvSpPr>
          <p:cNvPr id="50180" name="Rectangle 3">
            <a:extLst>
              <a:ext uri="{FF2B5EF4-FFF2-40B4-BE49-F238E27FC236}">
                <a16:creationId xmlns:a16="http://schemas.microsoft.com/office/drawing/2014/main" id="{5C3480EA-6CA7-03EB-324E-4EBB41734B46}"/>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We can conduct the </a:t>
            </a:r>
            <a:r>
              <a:rPr lang="en-US" altLang="zh-TW" b="1">
                <a:ea typeface="新細明體" panose="02020500000000000000" pitchFamily="18" charset="-120"/>
              </a:rPr>
              <a:t>t</a:t>
            </a:r>
            <a:r>
              <a:rPr lang="en-US" altLang="zh-TW">
                <a:ea typeface="新細明體" panose="02020500000000000000" pitchFamily="18" charset="-120"/>
              </a:rPr>
              <a:t>-test of the </a:t>
            </a:r>
            <a:r>
              <a:rPr lang="en-US" altLang="zh-TW" b="1" i="1">
                <a:ea typeface="新細明體" panose="02020500000000000000" pitchFamily="18" charset="-120"/>
              </a:rPr>
              <a:t>coefficient of correlation</a:t>
            </a:r>
            <a:r>
              <a:rPr lang="en-US" altLang="zh-TW">
                <a:ea typeface="新細明體" panose="02020500000000000000" pitchFamily="18" charset="-120"/>
              </a:rPr>
              <a:t> as an alternate means to determine whether odometer reading and auction selling price are </a:t>
            </a:r>
            <a:r>
              <a:rPr lang="en-US" altLang="zh-TW" b="1" i="1">
                <a:solidFill>
                  <a:srgbClr val="FF0000"/>
                </a:solidFill>
                <a:ea typeface="新細明體" panose="02020500000000000000" pitchFamily="18" charset="-120"/>
              </a:rPr>
              <a:t>linearly related</a:t>
            </a:r>
            <a:r>
              <a:rPr lang="en-US" altLang="zh-TW">
                <a:ea typeface="新細明體" panose="02020500000000000000" pitchFamily="18" charset="-120"/>
              </a:rPr>
              <a:t>.</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Our research hypothesis is:</a:t>
            </a:r>
          </a:p>
          <a:p>
            <a:pPr marL="0" indent="0"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a:r>
            <a:r>
              <a:rPr lang="el-GR" altLang="zh-TW"/>
              <a:t>ρ</a:t>
            </a:r>
            <a:r>
              <a:rPr lang="en-US" altLang="zh-TW">
                <a:ea typeface="新細明體" panose="02020500000000000000" pitchFamily="18" charset="-120"/>
              </a:rPr>
              <a:t>≠ 0</a:t>
            </a:r>
          </a:p>
          <a:p>
            <a:pPr marL="0" indent="0" eaLnBrk="1" hangingPunct="1">
              <a:buFontTx/>
              <a:buNone/>
            </a:pPr>
            <a:r>
              <a:rPr lang="en-US" altLang="zh-TW">
                <a:ea typeface="新細明體" panose="02020500000000000000" pitchFamily="18" charset="-120"/>
              </a:rPr>
              <a:t>(i.e. there is a linear relationship) and our null hypothesis is:</a:t>
            </a:r>
          </a:p>
          <a:p>
            <a:pPr marL="0" indent="0"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0</a:t>
            </a:r>
            <a:r>
              <a:rPr lang="en-US" altLang="zh-TW">
                <a:ea typeface="新細明體" panose="02020500000000000000" pitchFamily="18" charset="-120"/>
              </a:rPr>
              <a:t>:</a:t>
            </a:r>
            <a:r>
              <a:rPr lang="el-GR" altLang="zh-TW"/>
              <a:t> ρ</a:t>
            </a:r>
            <a:r>
              <a:rPr lang="en-US" altLang="zh-TW">
                <a:ea typeface="新細明體" panose="02020500000000000000" pitchFamily="18" charset="-120"/>
              </a:rPr>
              <a:t> = 0</a:t>
            </a:r>
          </a:p>
          <a:p>
            <a:pPr marL="0" indent="0" eaLnBrk="1" hangingPunct="1">
              <a:buFontTx/>
              <a:buNone/>
            </a:pPr>
            <a:r>
              <a:rPr lang="en-US" altLang="zh-TW">
                <a:ea typeface="新細明體" panose="02020500000000000000" pitchFamily="18" charset="-120"/>
              </a:rPr>
              <a:t>(i.e. there is no linear relationship when </a:t>
            </a:r>
            <a:r>
              <a:rPr lang="el-GR" altLang="zh-TW"/>
              <a:t>ρ</a:t>
            </a:r>
            <a:r>
              <a:rPr lang="en-US" altLang="zh-TW">
                <a:ea typeface="新細明體" panose="02020500000000000000" pitchFamily="18" charset="-120"/>
              </a:rPr>
              <a:t> = 0)</a:t>
            </a: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4366A678-155A-DE3A-2509-22770C0696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A0E845BC-8EB2-634E-86C2-67540BF03540}" type="slidenum">
              <a:rPr lang="en-US" altLang="zh-TW" sz="1200">
                <a:latin typeface="Tahoma" panose="020B0604030504040204" pitchFamily="34" charset="0"/>
              </a:rPr>
              <a:pPr/>
              <a:t>62</a:t>
            </a:fld>
            <a:endParaRPr lang="en-US" altLang="zh-TW" sz="1200">
              <a:latin typeface="Tahoma" panose="020B0604030504040204" pitchFamily="34" charset="0"/>
            </a:endParaRPr>
          </a:p>
        </p:txBody>
      </p:sp>
      <p:sp>
        <p:nvSpPr>
          <p:cNvPr id="51203" name="Rectangle 2">
            <a:extLst>
              <a:ext uri="{FF2B5EF4-FFF2-40B4-BE49-F238E27FC236}">
                <a16:creationId xmlns:a16="http://schemas.microsoft.com/office/drawing/2014/main" id="{F87D74DA-E26E-A8A9-2B29-A9D33874916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16.6…</a:t>
            </a:r>
          </a:p>
        </p:txBody>
      </p:sp>
      <p:sp>
        <p:nvSpPr>
          <p:cNvPr id="51204" name="Rectangle 3">
            <a:extLst>
              <a:ext uri="{FF2B5EF4-FFF2-40B4-BE49-F238E27FC236}">
                <a16:creationId xmlns:a16="http://schemas.microsoft.com/office/drawing/2014/main" id="{0987CD02-D3CE-F005-D296-159D7AF2D4AF}"/>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We’ve already shown that:</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Hence we calculate the coefficient of correlation as:</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and the value of our test statistic becomes:</a:t>
            </a:r>
          </a:p>
        </p:txBody>
      </p:sp>
      <p:sp>
        <p:nvSpPr>
          <p:cNvPr id="51205" name="AutoShape 4">
            <a:extLst>
              <a:ext uri="{FF2B5EF4-FFF2-40B4-BE49-F238E27FC236}">
                <a16:creationId xmlns:a16="http://schemas.microsoft.com/office/drawing/2014/main" id="{EC00E39B-6E94-33AC-57BB-726ADE69C529}"/>
              </a:ext>
            </a:extLst>
          </p:cNvPr>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latin typeface="Tahoma" panose="020B0604030504040204" pitchFamily="34" charset="0"/>
                <a:ea typeface="新細明體" panose="02020500000000000000" pitchFamily="18" charset="-120"/>
              </a:rPr>
              <a:t>COMPUTE</a:t>
            </a:r>
          </a:p>
        </p:txBody>
      </p:sp>
      <p:pic>
        <p:nvPicPr>
          <p:cNvPr id="51206" name="Picture 5">
            <a:extLst>
              <a:ext uri="{FF2B5EF4-FFF2-40B4-BE49-F238E27FC236}">
                <a16:creationId xmlns:a16="http://schemas.microsoft.com/office/drawing/2014/main" id="{7A783F06-4936-009C-7483-5293A25FB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47800"/>
            <a:ext cx="6705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6">
            <a:extLst>
              <a:ext uri="{FF2B5EF4-FFF2-40B4-BE49-F238E27FC236}">
                <a16:creationId xmlns:a16="http://schemas.microsoft.com/office/drawing/2014/main" id="{078E4F78-A6C1-D639-0000-33D124A0FB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2940050"/>
            <a:ext cx="46101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7">
            <a:extLst>
              <a:ext uri="{FF2B5EF4-FFF2-40B4-BE49-F238E27FC236}">
                <a16:creationId xmlns:a16="http://schemas.microsoft.com/office/drawing/2014/main" id="{EEAD9300-4284-485B-96C1-81F71D4D14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3850" y="4597400"/>
            <a:ext cx="59563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6E67B4B3-5305-A79D-786A-1D5A0BBEEC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A7873695-718E-B840-8536-2A72CFF51B51}" type="slidenum">
              <a:rPr lang="en-US" altLang="zh-TW" sz="1200">
                <a:latin typeface="Tahoma" panose="020B0604030504040204" pitchFamily="34" charset="0"/>
              </a:rPr>
              <a:pPr/>
              <a:t>63</a:t>
            </a:fld>
            <a:endParaRPr lang="en-US" altLang="zh-TW" sz="1200">
              <a:latin typeface="Tahoma" panose="020B0604030504040204" pitchFamily="34" charset="0"/>
            </a:endParaRPr>
          </a:p>
        </p:txBody>
      </p:sp>
      <p:sp>
        <p:nvSpPr>
          <p:cNvPr id="52227" name="Rectangle 2">
            <a:extLst>
              <a:ext uri="{FF2B5EF4-FFF2-40B4-BE49-F238E27FC236}">
                <a16:creationId xmlns:a16="http://schemas.microsoft.com/office/drawing/2014/main" id="{F0045DAE-FB83-6A13-A254-CFC2469A208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16.6…</a:t>
            </a:r>
          </a:p>
        </p:txBody>
      </p:sp>
      <p:sp>
        <p:nvSpPr>
          <p:cNvPr id="52228" name="Rectangle 3">
            <a:extLst>
              <a:ext uri="{FF2B5EF4-FFF2-40B4-BE49-F238E27FC236}">
                <a16:creationId xmlns:a16="http://schemas.microsoft.com/office/drawing/2014/main" id="{E5069CE6-D49C-03E2-BAFB-BE38D3B4AE5C}"/>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We can also use Excel &gt; Add-Ins &gt; Data Analysis Plus</a:t>
            </a:r>
          </a:p>
          <a:p>
            <a:pPr marL="0" indent="0" eaLnBrk="1" hangingPunct="1">
              <a:buFontTx/>
              <a:buNone/>
            </a:pPr>
            <a:r>
              <a:rPr lang="en-US" altLang="zh-TW">
                <a:ea typeface="新細明體" panose="02020500000000000000" pitchFamily="18" charset="-120"/>
              </a:rPr>
              <a:t>and the </a:t>
            </a:r>
            <a:r>
              <a:rPr lang="en-US" altLang="zh-TW" b="1">
                <a:solidFill>
                  <a:srgbClr val="0000FF"/>
                </a:solidFill>
                <a:ea typeface="新細明體" panose="02020500000000000000" pitchFamily="18" charset="-120"/>
              </a:rPr>
              <a:t>Correlation (Pearson)</a:t>
            </a:r>
            <a:r>
              <a:rPr lang="en-US" altLang="zh-TW">
                <a:ea typeface="新細明體" panose="02020500000000000000" pitchFamily="18" charset="-120"/>
              </a:rPr>
              <a:t> tool to get this output:</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Again, we reject the null hypothesis (that there is no linear correlation) in favor of the alternative hypothesis (that our two variables are in fact related in a linear fashion).</a:t>
            </a:r>
          </a:p>
        </p:txBody>
      </p:sp>
      <p:sp>
        <p:nvSpPr>
          <p:cNvPr id="52229" name="AutoShape 4">
            <a:extLst>
              <a:ext uri="{FF2B5EF4-FFF2-40B4-BE49-F238E27FC236}">
                <a16:creationId xmlns:a16="http://schemas.microsoft.com/office/drawing/2014/main" id="{DAE79FAE-CC92-8FEA-6B24-80D55F49CA14}"/>
              </a:ext>
            </a:extLst>
          </p:cNvPr>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latin typeface="Tahoma" panose="020B0604030504040204" pitchFamily="34" charset="0"/>
                <a:ea typeface="新細明體" panose="02020500000000000000" pitchFamily="18" charset="-120"/>
              </a:rPr>
              <a:t>COMPUTE</a:t>
            </a:r>
          </a:p>
        </p:txBody>
      </p:sp>
      <p:pic>
        <p:nvPicPr>
          <p:cNvPr id="52230" name="Picture 5">
            <a:extLst>
              <a:ext uri="{FF2B5EF4-FFF2-40B4-BE49-F238E27FC236}">
                <a16:creationId xmlns:a16="http://schemas.microsoft.com/office/drawing/2014/main" id="{BDD9C134-E0D5-CD39-198C-18BEDC7F8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9800"/>
            <a:ext cx="4089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6">
            <a:extLst>
              <a:ext uri="{FF2B5EF4-FFF2-40B4-BE49-F238E27FC236}">
                <a16:creationId xmlns:a16="http://schemas.microsoft.com/office/drawing/2014/main" id="{A4B1B1DD-63C7-452F-26BA-1EEC2932D099}"/>
              </a:ext>
            </a:extLst>
          </p:cNvPr>
          <p:cNvSpPr txBox="1">
            <a:spLocks noChangeArrowheads="1"/>
          </p:cNvSpPr>
          <p:nvPr/>
        </p:nvSpPr>
        <p:spPr bwMode="auto">
          <a:xfrm>
            <a:off x="5029200" y="4114800"/>
            <a:ext cx="928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00FF"/>
                </a:solidFill>
                <a:latin typeface="Tahoma" panose="020B0604030504040204" pitchFamily="34" charset="0"/>
                <a:ea typeface="新細明體" panose="02020500000000000000" pitchFamily="18" charset="-120"/>
              </a:rPr>
              <a:t>p-value</a:t>
            </a:r>
          </a:p>
        </p:txBody>
      </p:sp>
      <p:sp>
        <p:nvSpPr>
          <p:cNvPr id="52232" name="Line 7">
            <a:extLst>
              <a:ext uri="{FF2B5EF4-FFF2-40B4-BE49-F238E27FC236}">
                <a16:creationId xmlns:a16="http://schemas.microsoft.com/office/drawing/2014/main" id="{29AB6496-D6ED-4113-5E1B-C6990061CD9B}"/>
              </a:ext>
            </a:extLst>
          </p:cNvPr>
          <p:cNvSpPr>
            <a:spLocks noChangeShapeType="1"/>
          </p:cNvSpPr>
          <p:nvPr/>
        </p:nvSpPr>
        <p:spPr bwMode="auto">
          <a:xfrm flipH="1">
            <a:off x="4419600" y="4318000"/>
            <a:ext cx="609600" cy="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52233" name="Text Box 8">
            <a:extLst>
              <a:ext uri="{FF2B5EF4-FFF2-40B4-BE49-F238E27FC236}">
                <a16:creationId xmlns:a16="http://schemas.microsoft.com/office/drawing/2014/main" id="{D7DD8537-F9DF-2B4D-F444-C6FF1EC0CB5E}"/>
              </a:ext>
            </a:extLst>
          </p:cNvPr>
          <p:cNvSpPr txBox="1">
            <a:spLocks noChangeArrowheads="1"/>
          </p:cNvSpPr>
          <p:nvPr/>
        </p:nvSpPr>
        <p:spPr bwMode="auto">
          <a:xfrm>
            <a:off x="6781800" y="4419600"/>
            <a:ext cx="1055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FF0000"/>
                </a:solidFill>
                <a:latin typeface="Tahoma" panose="020B0604030504040204" pitchFamily="34" charset="0"/>
                <a:ea typeface="新細明體" panose="02020500000000000000" pitchFamily="18" charset="-120"/>
              </a:rPr>
              <a:t>compare</a:t>
            </a:r>
          </a:p>
        </p:txBody>
      </p:sp>
      <p:sp>
        <p:nvSpPr>
          <p:cNvPr id="52234" name="Line 9">
            <a:extLst>
              <a:ext uri="{FF2B5EF4-FFF2-40B4-BE49-F238E27FC236}">
                <a16:creationId xmlns:a16="http://schemas.microsoft.com/office/drawing/2014/main" id="{308620CF-407A-3038-265A-8C05029BEF56}"/>
              </a:ext>
            </a:extLst>
          </p:cNvPr>
          <p:cNvSpPr>
            <a:spLocks noChangeShapeType="1"/>
          </p:cNvSpPr>
          <p:nvPr/>
        </p:nvSpPr>
        <p:spPr bwMode="auto">
          <a:xfrm flipH="1" flipV="1">
            <a:off x="4406900" y="3556000"/>
            <a:ext cx="2374900" cy="1092200"/>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52235" name="Line 10">
            <a:extLst>
              <a:ext uri="{FF2B5EF4-FFF2-40B4-BE49-F238E27FC236}">
                <a16:creationId xmlns:a16="http://schemas.microsoft.com/office/drawing/2014/main" id="{3DAB5278-AD8E-06C3-7CA3-02B660CB8E1E}"/>
              </a:ext>
            </a:extLst>
          </p:cNvPr>
          <p:cNvSpPr>
            <a:spLocks noChangeShapeType="1"/>
          </p:cNvSpPr>
          <p:nvPr/>
        </p:nvSpPr>
        <p:spPr bwMode="auto">
          <a:xfrm flipH="1" flipV="1">
            <a:off x="4419600" y="4572000"/>
            <a:ext cx="2362200" cy="76200"/>
          </a:xfrm>
          <a:prstGeom prst="line">
            <a:avLst/>
          </a:prstGeom>
          <a:noFill/>
          <a:ln w="19050">
            <a:solidFill>
              <a:srgbClr val="FF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TW"/>
          </a:p>
        </p:txBody>
      </p:sp>
      <p:sp>
        <p:nvSpPr>
          <p:cNvPr id="52236" name="Text Box 11">
            <a:extLst>
              <a:ext uri="{FF2B5EF4-FFF2-40B4-BE49-F238E27FC236}">
                <a16:creationId xmlns:a16="http://schemas.microsoft.com/office/drawing/2014/main" id="{3704B959-43D4-CFBE-1CCA-367A463445EC}"/>
              </a:ext>
            </a:extLst>
          </p:cNvPr>
          <p:cNvSpPr txBox="1">
            <a:spLocks noChangeArrowheads="1"/>
          </p:cNvSpPr>
          <p:nvPr/>
        </p:nvSpPr>
        <p:spPr bwMode="auto">
          <a:xfrm>
            <a:off x="4724400" y="2286000"/>
            <a:ext cx="42465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solidFill>
                  <a:srgbClr val="008000"/>
                </a:solidFill>
                <a:latin typeface="Tahoma" panose="020B0604030504040204" pitchFamily="34" charset="0"/>
                <a:ea typeface="新細明體" panose="02020500000000000000" pitchFamily="18" charset="-120"/>
              </a:rPr>
              <a:t>We can also do a one-tail test for positive or negative linear relationships</a:t>
            </a: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0E6CA65A-5218-A9F8-3C43-31DA739FB7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A1632D98-AB06-EC41-A42F-7619EEFA4F95}" type="slidenum">
              <a:rPr lang="en-US" altLang="zh-TW" sz="1200">
                <a:latin typeface="Tahoma" panose="020B0604030504040204" pitchFamily="34" charset="0"/>
              </a:rPr>
              <a:pPr/>
              <a:t>64</a:t>
            </a:fld>
            <a:endParaRPr lang="en-US" altLang="zh-TW" sz="1200">
              <a:latin typeface="Tahoma" panose="020B0604030504040204" pitchFamily="34" charset="0"/>
            </a:endParaRPr>
          </a:p>
        </p:txBody>
      </p:sp>
      <p:sp>
        <p:nvSpPr>
          <p:cNvPr id="53251" name="Rectangle 2">
            <a:extLst>
              <a:ext uri="{FF2B5EF4-FFF2-40B4-BE49-F238E27FC236}">
                <a16:creationId xmlns:a16="http://schemas.microsoft.com/office/drawing/2014/main" id="{A2A58DC3-615D-0EF6-C880-6FE3C72B5DC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Using the Regression Equation…</a:t>
            </a:r>
          </a:p>
        </p:txBody>
      </p:sp>
      <p:sp>
        <p:nvSpPr>
          <p:cNvPr id="53252" name="Rectangle 3">
            <a:extLst>
              <a:ext uri="{FF2B5EF4-FFF2-40B4-BE49-F238E27FC236}">
                <a16:creationId xmlns:a16="http://schemas.microsoft.com/office/drawing/2014/main" id="{1889453B-800E-25C9-9346-BAFB92527D66}"/>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We could use our regression equation:</a:t>
            </a:r>
          </a:p>
          <a:p>
            <a:pPr marL="0" indent="0" eaLnBrk="1" hangingPunct="1">
              <a:buFontTx/>
              <a:buNone/>
            </a:pPr>
            <a:r>
              <a:rPr lang="en-US" altLang="zh-TW">
                <a:ea typeface="新細明體" panose="02020500000000000000" pitchFamily="18" charset="-120"/>
              </a:rPr>
              <a:t>	y = 17.250 – .0669x</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to predict the selling price of a car with 40 (,000) miles on it:</a:t>
            </a:r>
          </a:p>
          <a:p>
            <a:pPr marL="0" indent="0" eaLnBrk="1" hangingPunct="1">
              <a:buFontTx/>
              <a:buNone/>
            </a:pPr>
            <a:r>
              <a:rPr lang="en-US" altLang="zh-TW">
                <a:ea typeface="新細明體" panose="02020500000000000000" pitchFamily="18" charset="-120"/>
              </a:rPr>
              <a:t>	y = 17.250 – .0669x = 17.250 – .0669(40) = 14,574</a:t>
            </a: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We call this value ($14,574) a </a:t>
            </a:r>
            <a:r>
              <a:rPr lang="en-US" altLang="zh-TW" b="1" i="1">
                <a:ea typeface="新細明體" panose="02020500000000000000" pitchFamily="18" charset="-120"/>
              </a:rPr>
              <a:t>point prediction</a:t>
            </a:r>
            <a:r>
              <a:rPr lang="en-US" altLang="zh-TW">
                <a:ea typeface="新細明體" panose="02020500000000000000" pitchFamily="18" charset="-120"/>
              </a:rPr>
              <a:t>. Chances are though the actual selling price will be different, hence we can estimate the selling price in terms of an </a:t>
            </a:r>
            <a:r>
              <a:rPr lang="en-US" altLang="zh-TW" b="1" i="1">
                <a:solidFill>
                  <a:srgbClr val="FF0000"/>
                </a:solidFill>
                <a:ea typeface="新細明體" panose="02020500000000000000" pitchFamily="18" charset="-120"/>
              </a:rPr>
              <a:t>interval</a:t>
            </a:r>
            <a:r>
              <a:rPr lang="en-US" altLang="zh-TW">
                <a:ea typeface="新細明體" panose="02020500000000000000" pitchFamily="18" charset="-120"/>
              </a:rPr>
              <a:t>.</a:t>
            </a:r>
          </a:p>
        </p:txBody>
      </p:sp>
      <p:grpSp>
        <p:nvGrpSpPr>
          <p:cNvPr id="53253" name="Group 4">
            <a:extLst>
              <a:ext uri="{FF2B5EF4-FFF2-40B4-BE49-F238E27FC236}">
                <a16:creationId xmlns:a16="http://schemas.microsoft.com/office/drawing/2014/main" id="{E48A936D-C412-D979-DAC1-4AC6931E05A2}"/>
              </a:ext>
            </a:extLst>
          </p:cNvPr>
          <p:cNvGrpSpPr>
            <a:grpSpLocks/>
          </p:cNvGrpSpPr>
          <p:nvPr/>
        </p:nvGrpSpPr>
        <p:grpSpPr bwMode="auto">
          <a:xfrm>
            <a:off x="1279525" y="1508125"/>
            <a:ext cx="92075" cy="92075"/>
            <a:chOff x="4944" y="192"/>
            <a:chExt cx="192" cy="96"/>
          </a:xfrm>
        </p:grpSpPr>
        <p:sp>
          <p:nvSpPr>
            <p:cNvPr id="53257" name="Line 5">
              <a:extLst>
                <a:ext uri="{FF2B5EF4-FFF2-40B4-BE49-F238E27FC236}">
                  <a16:creationId xmlns:a16="http://schemas.microsoft.com/office/drawing/2014/main" id="{7D7B476D-864F-2B33-F3D5-CC1DD15AC120}"/>
                </a:ext>
              </a:extLst>
            </p:cNvPr>
            <p:cNvSpPr>
              <a:spLocks noChangeShapeType="1"/>
            </p:cNvSpPr>
            <p:nvPr/>
          </p:nvSpPr>
          <p:spPr bwMode="auto">
            <a:xfrm flipV="1">
              <a:off x="4944"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53258" name="Line 6">
              <a:extLst>
                <a:ext uri="{FF2B5EF4-FFF2-40B4-BE49-F238E27FC236}">
                  <a16:creationId xmlns:a16="http://schemas.microsoft.com/office/drawing/2014/main" id="{289F0D82-24B9-71A7-5B0D-D6A536EA7DD3}"/>
                </a:ext>
              </a:extLst>
            </p:cNvPr>
            <p:cNvSpPr>
              <a:spLocks noChangeShapeType="1"/>
            </p:cNvSpPr>
            <p:nvPr/>
          </p:nvSpPr>
          <p:spPr bwMode="auto">
            <a:xfrm>
              <a:off x="5040"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grpSp>
        <p:nvGrpSpPr>
          <p:cNvPr id="53254" name="Group 7">
            <a:extLst>
              <a:ext uri="{FF2B5EF4-FFF2-40B4-BE49-F238E27FC236}">
                <a16:creationId xmlns:a16="http://schemas.microsoft.com/office/drawing/2014/main" id="{E4ED5485-6D2F-B050-269A-6BF75620B73F}"/>
              </a:ext>
            </a:extLst>
          </p:cNvPr>
          <p:cNvGrpSpPr>
            <a:grpSpLocks/>
          </p:cNvGrpSpPr>
          <p:nvPr/>
        </p:nvGrpSpPr>
        <p:grpSpPr bwMode="auto">
          <a:xfrm>
            <a:off x="1279525" y="3032125"/>
            <a:ext cx="92075" cy="92075"/>
            <a:chOff x="4944" y="192"/>
            <a:chExt cx="192" cy="96"/>
          </a:xfrm>
        </p:grpSpPr>
        <p:sp>
          <p:nvSpPr>
            <p:cNvPr id="53255" name="Line 8">
              <a:extLst>
                <a:ext uri="{FF2B5EF4-FFF2-40B4-BE49-F238E27FC236}">
                  <a16:creationId xmlns:a16="http://schemas.microsoft.com/office/drawing/2014/main" id="{12924492-AB29-8C1D-4A38-2A3152A84397}"/>
                </a:ext>
              </a:extLst>
            </p:cNvPr>
            <p:cNvSpPr>
              <a:spLocks noChangeShapeType="1"/>
            </p:cNvSpPr>
            <p:nvPr/>
          </p:nvSpPr>
          <p:spPr bwMode="auto">
            <a:xfrm flipV="1">
              <a:off x="4944"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53256" name="Line 9">
              <a:extLst>
                <a:ext uri="{FF2B5EF4-FFF2-40B4-BE49-F238E27FC236}">
                  <a16:creationId xmlns:a16="http://schemas.microsoft.com/office/drawing/2014/main" id="{EB38F894-2A8E-1F08-7744-4CD777C18FFA}"/>
                </a:ext>
              </a:extLst>
            </p:cNvPr>
            <p:cNvSpPr>
              <a:spLocks noChangeShapeType="1"/>
            </p:cNvSpPr>
            <p:nvPr/>
          </p:nvSpPr>
          <p:spPr bwMode="auto">
            <a:xfrm>
              <a:off x="5040"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E4E24795-A453-54B8-FA14-5868C32609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4C89248A-C98D-A748-BDB1-C894A5B167E8}" type="slidenum">
              <a:rPr lang="en-US" altLang="zh-TW" sz="1200">
                <a:latin typeface="Tahoma" panose="020B0604030504040204" pitchFamily="34" charset="0"/>
              </a:rPr>
              <a:pPr/>
              <a:t>65</a:t>
            </a:fld>
            <a:endParaRPr lang="en-US" altLang="zh-TW" sz="1200">
              <a:latin typeface="Tahoma" panose="020B0604030504040204" pitchFamily="34" charset="0"/>
            </a:endParaRPr>
          </a:p>
        </p:txBody>
      </p:sp>
      <p:sp>
        <p:nvSpPr>
          <p:cNvPr id="54275" name="Rectangle 2">
            <a:extLst>
              <a:ext uri="{FF2B5EF4-FFF2-40B4-BE49-F238E27FC236}">
                <a16:creationId xmlns:a16="http://schemas.microsoft.com/office/drawing/2014/main" id="{B9AD0426-65CB-0A63-5E26-40E1C06C3B8E}"/>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Prediction Interval(</a:t>
            </a:r>
            <a:r>
              <a:rPr lang="en-US" altLang="zh-TW" dirty="0">
                <a:solidFill>
                  <a:srgbClr val="FF0000"/>
                </a:solidFill>
                <a:ea typeface="新細明體" panose="02020500000000000000" pitchFamily="18" charset="-120"/>
              </a:rPr>
              <a:t>Single value</a:t>
            </a:r>
            <a:r>
              <a:rPr lang="en-US" altLang="zh-TW" dirty="0">
                <a:ea typeface="新細明體" panose="02020500000000000000" pitchFamily="18" charset="-120"/>
              </a:rPr>
              <a:t>)</a:t>
            </a:r>
          </a:p>
        </p:txBody>
      </p:sp>
      <p:sp>
        <p:nvSpPr>
          <p:cNvPr id="54276" name="Rectangle 3">
            <a:extLst>
              <a:ext uri="{FF2B5EF4-FFF2-40B4-BE49-F238E27FC236}">
                <a16:creationId xmlns:a16="http://schemas.microsoft.com/office/drawing/2014/main" id="{01B22F48-BA7F-3CED-AFF6-F7F8634293C1}"/>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The prediction interval is used when we want to predict one particular value of the dependent variable, given a specific value of the independent variable:</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(x</a:t>
            </a:r>
            <a:r>
              <a:rPr lang="en-US" altLang="zh-TW" baseline="-25000">
                <a:ea typeface="新細明體" panose="02020500000000000000" pitchFamily="18" charset="-120"/>
              </a:rPr>
              <a:t>g</a:t>
            </a:r>
            <a:r>
              <a:rPr lang="en-US" altLang="zh-TW">
                <a:ea typeface="新細明體" panose="02020500000000000000" pitchFamily="18" charset="-120"/>
              </a:rPr>
              <a:t> is the given value of x we’re interested in)</a:t>
            </a:r>
          </a:p>
        </p:txBody>
      </p:sp>
      <p:pic>
        <p:nvPicPr>
          <p:cNvPr id="54277" name="Picture 4">
            <a:extLst>
              <a:ext uri="{FF2B5EF4-FFF2-40B4-BE49-F238E27FC236}">
                <a16:creationId xmlns:a16="http://schemas.microsoft.com/office/drawing/2014/main" id="{3811E816-8200-6895-4C54-467927EEE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2362200"/>
            <a:ext cx="3721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5">
            <a:extLst>
              <a:ext uri="{FF2B5EF4-FFF2-40B4-BE49-F238E27FC236}">
                <a16:creationId xmlns:a16="http://schemas.microsoft.com/office/drawing/2014/main" id="{2AE9C4F2-838F-2352-7E8D-19315710F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038600"/>
            <a:ext cx="1663700" cy="5207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
        <p:nvSpPr>
          <p:cNvPr id="54279" name="Freeform 6">
            <a:extLst>
              <a:ext uri="{FF2B5EF4-FFF2-40B4-BE49-F238E27FC236}">
                <a16:creationId xmlns:a16="http://schemas.microsoft.com/office/drawing/2014/main" id="{120C9FFD-BF50-B006-E21A-E6E4B4721CAC}"/>
              </a:ext>
            </a:extLst>
          </p:cNvPr>
          <p:cNvSpPr>
            <a:spLocks/>
          </p:cNvSpPr>
          <p:nvPr/>
        </p:nvSpPr>
        <p:spPr bwMode="auto">
          <a:xfrm>
            <a:off x="2895600" y="3048000"/>
            <a:ext cx="1828800" cy="1219200"/>
          </a:xfrm>
          <a:custGeom>
            <a:avLst/>
            <a:gdLst>
              <a:gd name="T0" fmla="*/ 2147483647 w 1200"/>
              <a:gd name="T1" fmla="*/ 2147483647 h 768"/>
              <a:gd name="T2" fmla="*/ 2147483647 w 1200"/>
              <a:gd name="T3" fmla="*/ 2147483647 h 768"/>
              <a:gd name="T4" fmla="*/ 0 w 1200"/>
              <a:gd name="T5" fmla="*/ 0 h 768"/>
              <a:gd name="T6" fmla="*/ 0 60000 65536"/>
              <a:gd name="T7" fmla="*/ 0 60000 65536"/>
              <a:gd name="T8" fmla="*/ 0 60000 65536"/>
              <a:gd name="T9" fmla="*/ 0 w 1200"/>
              <a:gd name="T10" fmla="*/ 0 h 768"/>
              <a:gd name="T11" fmla="*/ 1200 w 1200"/>
              <a:gd name="T12" fmla="*/ 768 h 768"/>
            </a:gdLst>
            <a:ahLst/>
            <a:cxnLst>
              <a:cxn ang="T6">
                <a:pos x="T0" y="T1"/>
              </a:cxn>
              <a:cxn ang="T7">
                <a:pos x="T2" y="T3"/>
              </a:cxn>
              <a:cxn ang="T8">
                <a:pos x="T4" y="T5"/>
              </a:cxn>
            </a:cxnLst>
            <a:rect l="T9" t="T10" r="T11" b="T12"/>
            <a:pathLst>
              <a:path w="1200" h="768">
                <a:moveTo>
                  <a:pt x="1200" y="768"/>
                </a:moveTo>
                <a:cubicBezTo>
                  <a:pt x="1036" y="760"/>
                  <a:pt x="872" y="752"/>
                  <a:pt x="672" y="624"/>
                </a:cubicBezTo>
                <a:cubicBezTo>
                  <a:pt x="472" y="496"/>
                  <a:pt x="236" y="248"/>
                  <a:pt x="0" y="0"/>
                </a:cubicBezTo>
              </a:path>
            </a:pathLst>
          </a:custGeom>
          <a:noFill/>
          <a:ln w="9525">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75BA988C-F77F-E3C4-76C1-395C94F4FB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9E50E9C6-FD99-FE43-AE81-5E58A96AC390}" type="slidenum">
              <a:rPr lang="en-US" altLang="zh-TW" sz="1200">
                <a:latin typeface="Tahoma" panose="020B0604030504040204" pitchFamily="34" charset="0"/>
              </a:rPr>
              <a:pPr/>
              <a:t>66</a:t>
            </a:fld>
            <a:endParaRPr lang="en-US" altLang="zh-TW" sz="1200">
              <a:latin typeface="Tahoma" panose="020B0604030504040204" pitchFamily="34" charset="0"/>
            </a:endParaRPr>
          </a:p>
        </p:txBody>
      </p:sp>
      <p:sp>
        <p:nvSpPr>
          <p:cNvPr id="55299" name="Rectangle 2">
            <a:extLst>
              <a:ext uri="{FF2B5EF4-FFF2-40B4-BE49-F238E27FC236}">
                <a16:creationId xmlns:a16="http://schemas.microsoft.com/office/drawing/2014/main" id="{8DAEAAE4-DDF8-998E-4D7B-1960F59D80C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Prediction Interval…</a:t>
            </a:r>
          </a:p>
        </p:txBody>
      </p:sp>
      <p:sp>
        <p:nvSpPr>
          <p:cNvPr id="55300" name="Rectangle 3">
            <a:extLst>
              <a:ext uri="{FF2B5EF4-FFF2-40B4-BE49-F238E27FC236}">
                <a16:creationId xmlns:a16="http://schemas.microsoft.com/office/drawing/2014/main" id="{A49096BE-704F-F4AB-AB51-80A8875E6391}"/>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Predict the selling price of a 3-year old Camry with 40,000 miles on the odometer… (x</a:t>
            </a:r>
            <a:r>
              <a:rPr lang="en-US" altLang="zh-TW" baseline="-25000">
                <a:ea typeface="新細明體" panose="02020500000000000000" pitchFamily="18" charset="-120"/>
              </a:rPr>
              <a:t>g</a:t>
            </a:r>
            <a:r>
              <a:rPr lang="en-US" altLang="zh-TW">
                <a:ea typeface="新細明體" panose="02020500000000000000" pitchFamily="18" charset="-120"/>
              </a:rPr>
              <a:t> = 40)</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We predict a selling price between $13,925 and $15,226.</a:t>
            </a:r>
          </a:p>
        </p:txBody>
      </p:sp>
      <p:pic>
        <p:nvPicPr>
          <p:cNvPr id="55301" name="Picture 5">
            <a:extLst>
              <a:ext uri="{FF2B5EF4-FFF2-40B4-BE49-F238E27FC236}">
                <a16:creationId xmlns:a16="http://schemas.microsoft.com/office/drawing/2014/main" id="{D06AC0A3-C9D1-D40F-0065-198E9D300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2819400" cy="2590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55302" name="Picture 6">
            <a:extLst>
              <a:ext uri="{FF2B5EF4-FFF2-40B4-BE49-F238E27FC236}">
                <a16:creationId xmlns:a16="http://schemas.microsoft.com/office/drawing/2014/main" id="{54166C4F-ADF4-7D28-B2F3-FE65FEFB5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95800"/>
            <a:ext cx="87836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AutoShape 7">
            <a:extLst>
              <a:ext uri="{FF2B5EF4-FFF2-40B4-BE49-F238E27FC236}">
                <a16:creationId xmlns:a16="http://schemas.microsoft.com/office/drawing/2014/main" id="{BC8C35DB-A870-CA63-EDDE-821790C009B4}"/>
              </a:ext>
            </a:extLst>
          </p:cNvPr>
          <p:cNvSpPr>
            <a:spLocks/>
          </p:cNvSpPr>
          <p:nvPr/>
        </p:nvSpPr>
        <p:spPr bwMode="auto">
          <a:xfrm>
            <a:off x="3352800" y="1905000"/>
            <a:ext cx="304800" cy="2438400"/>
          </a:xfrm>
          <a:prstGeom prst="rightBrace">
            <a:avLst>
              <a:gd name="adj1" fmla="val 66667"/>
              <a:gd name="adj2" fmla="val 50000"/>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55304" name="Freeform 8">
            <a:extLst>
              <a:ext uri="{FF2B5EF4-FFF2-40B4-BE49-F238E27FC236}">
                <a16:creationId xmlns:a16="http://schemas.microsoft.com/office/drawing/2014/main" id="{717DA5F8-97CB-0E45-0C42-F358650ACDA3}"/>
              </a:ext>
            </a:extLst>
          </p:cNvPr>
          <p:cNvSpPr>
            <a:spLocks/>
          </p:cNvSpPr>
          <p:nvPr/>
        </p:nvSpPr>
        <p:spPr bwMode="auto">
          <a:xfrm>
            <a:off x="3733800" y="2971800"/>
            <a:ext cx="914400" cy="1778000"/>
          </a:xfrm>
          <a:custGeom>
            <a:avLst/>
            <a:gdLst>
              <a:gd name="T0" fmla="*/ 0 w 480"/>
              <a:gd name="T1" fmla="*/ 2147483647 h 1024"/>
              <a:gd name="T2" fmla="*/ 2147483647 w 480"/>
              <a:gd name="T3" fmla="*/ 2147483647 h 1024"/>
              <a:gd name="T4" fmla="*/ 2147483647 w 480"/>
              <a:gd name="T5" fmla="*/ 2147483647 h 1024"/>
              <a:gd name="T6" fmla="*/ 0 60000 65536"/>
              <a:gd name="T7" fmla="*/ 0 60000 65536"/>
              <a:gd name="T8" fmla="*/ 0 60000 65536"/>
              <a:gd name="T9" fmla="*/ 0 w 480"/>
              <a:gd name="T10" fmla="*/ 0 h 1024"/>
              <a:gd name="T11" fmla="*/ 480 w 480"/>
              <a:gd name="T12" fmla="*/ 1024 h 1024"/>
            </a:gdLst>
            <a:ahLst/>
            <a:cxnLst>
              <a:cxn ang="T6">
                <a:pos x="T0" y="T1"/>
              </a:cxn>
              <a:cxn ang="T7">
                <a:pos x="T2" y="T3"/>
              </a:cxn>
              <a:cxn ang="T8">
                <a:pos x="T4" y="T5"/>
              </a:cxn>
            </a:cxnLst>
            <a:rect l="T9" t="T10" r="T11" b="T12"/>
            <a:pathLst>
              <a:path w="480" h="1024">
                <a:moveTo>
                  <a:pt x="0" y="64"/>
                </a:moveTo>
                <a:cubicBezTo>
                  <a:pt x="128" y="32"/>
                  <a:pt x="256" y="0"/>
                  <a:pt x="336" y="160"/>
                </a:cubicBezTo>
                <a:cubicBezTo>
                  <a:pt x="416" y="320"/>
                  <a:pt x="448" y="672"/>
                  <a:pt x="480" y="1024"/>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2A2985D4-F4D9-5D2A-08C0-4637E2A4E6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FD4CF1FA-9B5D-0D4D-AC66-B5B373F8B462}" type="slidenum">
              <a:rPr lang="en-US" altLang="zh-TW" sz="1200">
                <a:latin typeface="Tahoma" panose="020B0604030504040204" pitchFamily="34" charset="0"/>
              </a:rPr>
              <a:pPr/>
              <a:t>67</a:t>
            </a:fld>
            <a:endParaRPr lang="en-US" altLang="zh-TW" sz="1200">
              <a:latin typeface="Tahoma" panose="020B0604030504040204" pitchFamily="34" charset="0"/>
            </a:endParaRPr>
          </a:p>
        </p:txBody>
      </p:sp>
      <p:sp>
        <p:nvSpPr>
          <p:cNvPr id="56323" name="Rectangle 2">
            <a:extLst>
              <a:ext uri="{FF2B5EF4-FFF2-40B4-BE49-F238E27FC236}">
                <a16:creationId xmlns:a16="http://schemas.microsoft.com/office/drawing/2014/main" id="{4DA195E9-D997-2467-DC92-40B94861A123}"/>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Confidence Interval Estimator…(</a:t>
            </a:r>
            <a:r>
              <a:rPr lang="en-US" altLang="zh-TW" dirty="0">
                <a:solidFill>
                  <a:srgbClr val="FF0000"/>
                </a:solidFill>
                <a:ea typeface="新細明體" panose="02020500000000000000" pitchFamily="18" charset="-120"/>
              </a:rPr>
              <a:t>Mean</a:t>
            </a:r>
            <a:r>
              <a:rPr lang="en-US" altLang="zh-TW" dirty="0">
                <a:ea typeface="新細明體" panose="02020500000000000000" pitchFamily="18" charset="-120"/>
              </a:rPr>
              <a:t>)</a:t>
            </a:r>
          </a:p>
        </p:txBody>
      </p:sp>
      <p:sp>
        <p:nvSpPr>
          <p:cNvPr id="56324" name="Rectangle 3">
            <a:extLst>
              <a:ext uri="{FF2B5EF4-FFF2-40B4-BE49-F238E27FC236}">
                <a16:creationId xmlns:a16="http://schemas.microsoft.com/office/drawing/2014/main" id="{E091BD9A-AA16-3EA2-2988-229E0565E6CD}"/>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…of the </a:t>
            </a:r>
            <a:r>
              <a:rPr lang="en-US" altLang="zh-TW" b="1" i="1">
                <a:ea typeface="新細明體" panose="02020500000000000000" pitchFamily="18" charset="-120"/>
              </a:rPr>
              <a:t>expected value</a:t>
            </a:r>
            <a:r>
              <a:rPr lang="en-US" altLang="zh-TW">
                <a:ea typeface="新細明體" panose="02020500000000000000" pitchFamily="18" charset="-120"/>
              </a:rPr>
              <a:t> of y. In this case, we are estimating the </a:t>
            </a:r>
            <a:r>
              <a:rPr lang="en-US" altLang="zh-TW" b="1" i="1">
                <a:solidFill>
                  <a:srgbClr val="FF0000"/>
                </a:solidFill>
                <a:ea typeface="新細明體" panose="02020500000000000000" pitchFamily="18" charset="-120"/>
              </a:rPr>
              <a:t>mean</a:t>
            </a:r>
            <a:r>
              <a:rPr lang="en-US" altLang="zh-TW">
                <a:ea typeface="新細明體" panose="02020500000000000000" pitchFamily="18" charset="-120"/>
              </a:rPr>
              <a:t> of y given a value of x:</a:t>
            </a: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endParaRPr lang="en-US" altLang="zh-TW">
              <a:ea typeface="新細明體" panose="02020500000000000000" pitchFamily="18" charset="-120"/>
            </a:endParaRPr>
          </a:p>
          <a:p>
            <a:pPr marL="0" indent="0" eaLnBrk="1" hangingPunct="1">
              <a:buFontTx/>
              <a:buNone/>
            </a:pPr>
            <a:r>
              <a:rPr lang="en-US" altLang="zh-TW">
                <a:ea typeface="新細明體" panose="02020500000000000000" pitchFamily="18" charset="-120"/>
              </a:rPr>
              <a:t>(Technically this formula is used for infinitely large populations. However, we can interpret our problem as attempting to determine the average selling price of </a:t>
            </a:r>
            <a:r>
              <a:rPr lang="en-US" altLang="zh-TW" b="1" i="1">
                <a:ea typeface="新細明體" panose="02020500000000000000" pitchFamily="18" charset="-120"/>
              </a:rPr>
              <a:t>all</a:t>
            </a:r>
            <a:r>
              <a:rPr lang="en-US" altLang="zh-TW">
                <a:ea typeface="新細明體" panose="02020500000000000000" pitchFamily="18" charset="-120"/>
              </a:rPr>
              <a:t> Toyota Camrys, all with 40,000 miles on the odometer)</a:t>
            </a:r>
          </a:p>
        </p:txBody>
      </p:sp>
      <p:pic>
        <p:nvPicPr>
          <p:cNvPr id="56325" name="Picture 4">
            <a:extLst>
              <a:ext uri="{FF2B5EF4-FFF2-40B4-BE49-F238E27FC236}">
                <a16:creationId xmlns:a16="http://schemas.microsoft.com/office/drawing/2014/main" id="{B213BE65-534E-5210-3302-B9CC1F6B1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133600"/>
            <a:ext cx="3378200" cy="10160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D800103A-0D26-03D5-2C7D-0DC22674F0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F6553897-6FCA-4148-9498-BA897FDFE8CF}" type="slidenum">
              <a:rPr lang="en-US" altLang="zh-TW" sz="1200">
                <a:latin typeface="Tahoma" panose="020B0604030504040204" pitchFamily="34" charset="0"/>
              </a:rPr>
              <a:pPr/>
              <a:t>68</a:t>
            </a:fld>
            <a:endParaRPr lang="en-US" altLang="zh-TW" sz="1200">
              <a:latin typeface="Tahoma" panose="020B0604030504040204" pitchFamily="34" charset="0"/>
            </a:endParaRPr>
          </a:p>
        </p:txBody>
      </p:sp>
      <p:pic>
        <p:nvPicPr>
          <p:cNvPr id="57347" name="Picture 8">
            <a:extLst>
              <a:ext uri="{FF2B5EF4-FFF2-40B4-BE49-F238E27FC236}">
                <a16:creationId xmlns:a16="http://schemas.microsoft.com/office/drawing/2014/main" id="{6A33E9CE-96F9-1D80-7C84-87175B88A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4013200"/>
            <a:ext cx="7264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a:extLst>
              <a:ext uri="{FF2B5EF4-FFF2-40B4-BE49-F238E27FC236}">
                <a16:creationId xmlns:a16="http://schemas.microsoft.com/office/drawing/2014/main" id="{EC812483-B9C0-6085-A2A3-0BE70E129D5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Confidence Interval Estimator…</a:t>
            </a:r>
          </a:p>
        </p:txBody>
      </p:sp>
      <p:sp>
        <p:nvSpPr>
          <p:cNvPr id="57349" name="Rectangle 3">
            <a:extLst>
              <a:ext uri="{FF2B5EF4-FFF2-40B4-BE49-F238E27FC236}">
                <a16:creationId xmlns:a16="http://schemas.microsoft.com/office/drawing/2014/main" id="{25B4850A-2AF8-195A-7EB2-8B7611CB1510}"/>
              </a:ext>
            </a:extLst>
          </p:cNvPr>
          <p:cNvSpPr>
            <a:spLocks noGrp="1" noChangeArrowheads="1"/>
          </p:cNvSpPr>
          <p:nvPr>
            <p:ph type="body" idx="1"/>
          </p:nvPr>
        </p:nvSpPr>
        <p:spPr/>
        <p:txBody>
          <a:bodyPr/>
          <a:lstStyle/>
          <a:p>
            <a:pPr marL="0" indent="0" eaLnBrk="1" hangingPunct="1">
              <a:lnSpc>
                <a:spcPct val="90000"/>
              </a:lnSpc>
              <a:buFontTx/>
              <a:buNone/>
            </a:pPr>
            <a:r>
              <a:rPr lang="en-US" altLang="zh-TW">
                <a:ea typeface="新細明體" panose="02020500000000000000" pitchFamily="18" charset="-120"/>
              </a:rPr>
              <a:t>Estimate the </a:t>
            </a:r>
            <a:r>
              <a:rPr lang="en-US" altLang="zh-TW" b="1" i="1">
                <a:solidFill>
                  <a:srgbClr val="FF0000"/>
                </a:solidFill>
                <a:ea typeface="新細明體" panose="02020500000000000000" pitchFamily="18" charset="-120"/>
              </a:rPr>
              <a:t>mean</a:t>
            </a:r>
            <a:r>
              <a:rPr lang="en-US" altLang="zh-TW">
                <a:ea typeface="新細明體" panose="02020500000000000000" pitchFamily="18" charset="-120"/>
              </a:rPr>
              <a:t> price of a large number of cars (x</a:t>
            </a:r>
            <a:r>
              <a:rPr lang="en-US" altLang="zh-TW" baseline="-25000">
                <a:ea typeface="新細明體" panose="02020500000000000000" pitchFamily="18" charset="-120"/>
              </a:rPr>
              <a:t>g</a:t>
            </a:r>
            <a:r>
              <a:rPr lang="en-US" altLang="zh-TW">
                <a:ea typeface="新細明體" panose="02020500000000000000" pitchFamily="18" charset="-120"/>
              </a:rPr>
              <a:t> = 40):</a:t>
            </a:r>
          </a:p>
          <a:p>
            <a:pPr marL="0" indent="0" eaLnBrk="1" hangingPunct="1">
              <a:lnSpc>
                <a:spcPct val="90000"/>
              </a:lnSpc>
              <a:buFontTx/>
              <a:buNone/>
            </a:pPr>
            <a:endParaRPr lang="en-US" altLang="zh-TW">
              <a:ea typeface="新細明體" panose="02020500000000000000" pitchFamily="18" charset="-120"/>
            </a:endParaRPr>
          </a:p>
          <a:p>
            <a:pPr marL="0" indent="0" eaLnBrk="1" hangingPunct="1">
              <a:lnSpc>
                <a:spcPct val="90000"/>
              </a:lnSpc>
              <a:buFontTx/>
              <a:buNone/>
            </a:pPr>
            <a:endParaRPr lang="en-US" altLang="zh-TW">
              <a:ea typeface="新細明體" panose="02020500000000000000" pitchFamily="18" charset="-120"/>
            </a:endParaRPr>
          </a:p>
          <a:p>
            <a:pPr marL="0" indent="0" eaLnBrk="1" hangingPunct="1">
              <a:lnSpc>
                <a:spcPct val="90000"/>
              </a:lnSpc>
              <a:buFontTx/>
              <a:buNone/>
            </a:pPr>
            <a:endParaRPr lang="en-US" altLang="zh-TW">
              <a:ea typeface="新細明體" panose="02020500000000000000" pitchFamily="18" charset="-120"/>
            </a:endParaRPr>
          </a:p>
          <a:p>
            <a:pPr marL="0" indent="0" eaLnBrk="1" hangingPunct="1">
              <a:lnSpc>
                <a:spcPct val="90000"/>
              </a:lnSpc>
              <a:buFontTx/>
              <a:buNone/>
            </a:pPr>
            <a:endParaRPr lang="en-US" altLang="zh-TW">
              <a:ea typeface="新細明體" panose="02020500000000000000" pitchFamily="18" charset="-120"/>
            </a:endParaRPr>
          </a:p>
          <a:p>
            <a:pPr marL="0" indent="0" eaLnBrk="1" hangingPunct="1">
              <a:lnSpc>
                <a:spcPct val="90000"/>
              </a:lnSpc>
              <a:buFontTx/>
              <a:buNone/>
            </a:pPr>
            <a:endParaRPr lang="en-US" altLang="zh-TW">
              <a:ea typeface="新細明體" panose="02020500000000000000" pitchFamily="18" charset="-120"/>
            </a:endParaRPr>
          </a:p>
          <a:p>
            <a:pPr marL="0" indent="0" eaLnBrk="1" hangingPunct="1">
              <a:lnSpc>
                <a:spcPct val="90000"/>
              </a:lnSpc>
              <a:buFontTx/>
              <a:buNone/>
            </a:pPr>
            <a:endParaRPr lang="en-US" altLang="zh-TW">
              <a:ea typeface="新細明體" panose="02020500000000000000" pitchFamily="18" charset="-120"/>
            </a:endParaRPr>
          </a:p>
          <a:p>
            <a:pPr marL="0" indent="0" eaLnBrk="1" hangingPunct="1">
              <a:lnSpc>
                <a:spcPct val="90000"/>
              </a:lnSpc>
              <a:buFontTx/>
              <a:buNone/>
            </a:pPr>
            <a:endParaRPr lang="en-US" altLang="zh-TW">
              <a:ea typeface="新細明體" panose="02020500000000000000" pitchFamily="18" charset="-120"/>
            </a:endParaRPr>
          </a:p>
          <a:p>
            <a:pPr marL="0" indent="0" eaLnBrk="1" hangingPunct="1">
              <a:lnSpc>
                <a:spcPct val="90000"/>
              </a:lnSpc>
              <a:buFontTx/>
              <a:buNone/>
            </a:pPr>
            <a:endParaRPr lang="en-US" altLang="zh-TW">
              <a:ea typeface="新細明體" panose="02020500000000000000" pitchFamily="18" charset="-120"/>
            </a:endParaRPr>
          </a:p>
          <a:p>
            <a:pPr marL="0" indent="0" eaLnBrk="1" hangingPunct="1">
              <a:lnSpc>
                <a:spcPct val="90000"/>
              </a:lnSpc>
              <a:buFontTx/>
              <a:buNone/>
            </a:pPr>
            <a:r>
              <a:rPr lang="en-US" altLang="zh-TW">
                <a:ea typeface="新細明體" panose="02020500000000000000" pitchFamily="18" charset="-120"/>
              </a:rPr>
              <a:t>The lower and upper limits of the confidence interval estimate of the expected value are $14,498 and $14,650</a:t>
            </a:r>
          </a:p>
        </p:txBody>
      </p:sp>
      <p:pic>
        <p:nvPicPr>
          <p:cNvPr id="57350" name="Picture 5">
            <a:extLst>
              <a:ext uri="{FF2B5EF4-FFF2-40B4-BE49-F238E27FC236}">
                <a16:creationId xmlns:a16="http://schemas.microsoft.com/office/drawing/2014/main" id="{4AA9D1AB-8929-9B89-E409-35AE529565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22400"/>
            <a:ext cx="2667000" cy="2451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7351" name="AutoShape 6">
            <a:extLst>
              <a:ext uri="{FF2B5EF4-FFF2-40B4-BE49-F238E27FC236}">
                <a16:creationId xmlns:a16="http://schemas.microsoft.com/office/drawing/2014/main" id="{709EA181-9BC0-D94F-4604-57C6F1591756}"/>
              </a:ext>
            </a:extLst>
          </p:cNvPr>
          <p:cNvSpPr>
            <a:spLocks/>
          </p:cNvSpPr>
          <p:nvPr/>
        </p:nvSpPr>
        <p:spPr bwMode="auto">
          <a:xfrm>
            <a:off x="3200400" y="1422400"/>
            <a:ext cx="304800" cy="2438400"/>
          </a:xfrm>
          <a:prstGeom prst="rightBrace">
            <a:avLst>
              <a:gd name="adj1" fmla="val 6666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endParaRPr lang="zh-TW" altLang="en-US">
              <a:ea typeface="新細明體" panose="02020500000000000000" pitchFamily="18" charset="-120"/>
            </a:endParaRPr>
          </a:p>
        </p:txBody>
      </p:sp>
      <p:sp>
        <p:nvSpPr>
          <p:cNvPr id="57352" name="Freeform 7">
            <a:extLst>
              <a:ext uri="{FF2B5EF4-FFF2-40B4-BE49-F238E27FC236}">
                <a16:creationId xmlns:a16="http://schemas.microsoft.com/office/drawing/2014/main" id="{72C30866-B7EF-7221-11D6-BF18A7650F80}"/>
              </a:ext>
            </a:extLst>
          </p:cNvPr>
          <p:cNvSpPr>
            <a:spLocks/>
          </p:cNvSpPr>
          <p:nvPr/>
        </p:nvSpPr>
        <p:spPr bwMode="auto">
          <a:xfrm>
            <a:off x="3733800" y="2540000"/>
            <a:ext cx="762000" cy="1625600"/>
          </a:xfrm>
          <a:custGeom>
            <a:avLst/>
            <a:gdLst>
              <a:gd name="T0" fmla="*/ 0 w 480"/>
              <a:gd name="T1" fmla="*/ 2147483647 h 1024"/>
              <a:gd name="T2" fmla="*/ 2147483647 w 480"/>
              <a:gd name="T3" fmla="*/ 2147483647 h 1024"/>
              <a:gd name="T4" fmla="*/ 2147483647 w 480"/>
              <a:gd name="T5" fmla="*/ 2147483647 h 1024"/>
              <a:gd name="T6" fmla="*/ 0 60000 65536"/>
              <a:gd name="T7" fmla="*/ 0 60000 65536"/>
              <a:gd name="T8" fmla="*/ 0 60000 65536"/>
              <a:gd name="T9" fmla="*/ 0 w 480"/>
              <a:gd name="T10" fmla="*/ 0 h 1024"/>
              <a:gd name="T11" fmla="*/ 480 w 480"/>
              <a:gd name="T12" fmla="*/ 1024 h 1024"/>
            </a:gdLst>
            <a:ahLst/>
            <a:cxnLst>
              <a:cxn ang="T6">
                <a:pos x="T0" y="T1"/>
              </a:cxn>
              <a:cxn ang="T7">
                <a:pos x="T2" y="T3"/>
              </a:cxn>
              <a:cxn ang="T8">
                <a:pos x="T4" y="T5"/>
              </a:cxn>
            </a:cxnLst>
            <a:rect l="T9" t="T10" r="T11" b="T12"/>
            <a:pathLst>
              <a:path w="480" h="1024">
                <a:moveTo>
                  <a:pt x="0" y="64"/>
                </a:moveTo>
                <a:cubicBezTo>
                  <a:pt x="128" y="32"/>
                  <a:pt x="256" y="0"/>
                  <a:pt x="336" y="160"/>
                </a:cubicBezTo>
                <a:cubicBezTo>
                  <a:pt x="416" y="320"/>
                  <a:pt x="448" y="672"/>
                  <a:pt x="480" y="1024"/>
                </a:cubicBezTo>
              </a:path>
            </a:pathLst>
          </a:custGeom>
          <a:noFill/>
          <a:ln w="9525">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386B6135-09EB-57A0-55F5-11E76A1285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55FEEECA-92EF-1847-B639-6973907166A5}" type="slidenum">
              <a:rPr lang="en-US" altLang="zh-TW" sz="1200">
                <a:latin typeface="Tahoma" panose="020B0604030504040204" pitchFamily="34" charset="0"/>
              </a:rPr>
              <a:pPr/>
              <a:t>69</a:t>
            </a:fld>
            <a:endParaRPr lang="en-US" altLang="zh-TW" sz="1200">
              <a:latin typeface="Tahoma" panose="020B0604030504040204" pitchFamily="34" charset="0"/>
            </a:endParaRPr>
          </a:p>
        </p:txBody>
      </p:sp>
      <p:sp>
        <p:nvSpPr>
          <p:cNvPr id="58371" name="Rectangle 2">
            <a:extLst>
              <a:ext uri="{FF2B5EF4-FFF2-40B4-BE49-F238E27FC236}">
                <a16:creationId xmlns:a16="http://schemas.microsoft.com/office/drawing/2014/main" id="{D774EEB7-8F23-2020-DDC2-99514A67494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What’s the Difference?</a:t>
            </a:r>
          </a:p>
        </p:txBody>
      </p:sp>
      <p:sp>
        <p:nvSpPr>
          <p:cNvPr id="58372" name="Text Box 4">
            <a:extLst>
              <a:ext uri="{FF2B5EF4-FFF2-40B4-BE49-F238E27FC236}">
                <a16:creationId xmlns:a16="http://schemas.microsoft.com/office/drawing/2014/main" id="{ACA89D18-CBC0-94C3-741B-3A2EA2986122}"/>
              </a:ext>
            </a:extLst>
          </p:cNvPr>
          <p:cNvSpPr txBox="1">
            <a:spLocks noChangeArrowheads="1"/>
          </p:cNvSpPr>
          <p:nvPr/>
        </p:nvSpPr>
        <p:spPr bwMode="auto">
          <a:xfrm>
            <a:off x="0" y="838200"/>
            <a:ext cx="457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rgbClr val="0000FF"/>
                </a:solidFill>
                <a:latin typeface="Tahoma" panose="020B0604030504040204" pitchFamily="34" charset="0"/>
                <a:ea typeface="新細明體" panose="02020500000000000000" pitchFamily="18" charset="-120"/>
              </a:rPr>
              <a:t>Prediction Interval</a:t>
            </a:r>
          </a:p>
        </p:txBody>
      </p:sp>
      <p:sp>
        <p:nvSpPr>
          <p:cNvPr id="58373" name="Text Box 5">
            <a:extLst>
              <a:ext uri="{FF2B5EF4-FFF2-40B4-BE49-F238E27FC236}">
                <a16:creationId xmlns:a16="http://schemas.microsoft.com/office/drawing/2014/main" id="{314C5933-92FE-D03C-A713-2D3FAEEDA998}"/>
              </a:ext>
            </a:extLst>
          </p:cNvPr>
          <p:cNvSpPr txBox="1">
            <a:spLocks noChangeArrowheads="1"/>
          </p:cNvSpPr>
          <p:nvPr/>
        </p:nvSpPr>
        <p:spPr bwMode="auto">
          <a:xfrm>
            <a:off x="4572000" y="762000"/>
            <a:ext cx="457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rgbClr val="FF0000"/>
                </a:solidFill>
                <a:latin typeface="Tahoma" panose="020B0604030504040204" pitchFamily="34" charset="0"/>
                <a:ea typeface="新細明體" panose="02020500000000000000" pitchFamily="18" charset="-120"/>
              </a:rPr>
              <a:t>Confidence Interval</a:t>
            </a:r>
          </a:p>
        </p:txBody>
      </p:sp>
      <p:pic>
        <p:nvPicPr>
          <p:cNvPr id="58374" name="Picture 7">
            <a:extLst>
              <a:ext uri="{FF2B5EF4-FFF2-40B4-BE49-F238E27FC236}">
                <a16:creationId xmlns:a16="http://schemas.microsoft.com/office/drawing/2014/main" id="{22D369C5-4766-E478-88B1-F75460769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1447800"/>
            <a:ext cx="3721100" cy="1066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58375" name="Picture 8">
            <a:extLst>
              <a:ext uri="{FF2B5EF4-FFF2-40B4-BE49-F238E27FC236}">
                <a16:creationId xmlns:a16="http://schemas.microsoft.com/office/drawing/2014/main" id="{5F587149-2FF4-FCC7-2A68-64CD2A8CDE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524000"/>
            <a:ext cx="3378200" cy="1016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58376" name="Freeform 9">
            <a:extLst>
              <a:ext uri="{FF2B5EF4-FFF2-40B4-BE49-F238E27FC236}">
                <a16:creationId xmlns:a16="http://schemas.microsoft.com/office/drawing/2014/main" id="{521C3AF4-B83E-9223-4A5E-0996D7E78546}"/>
              </a:ext>
            </a:extLst>
          </p:cNvPr>
          <p:cNvSpPr>
            <a:spLocks/>
          </p:cNvSpPr>
          <p:nvPr/>
        </p:nvSpPr>
        <p:spPr bwMode="auto">
          <a:xfrm>
            <a:off x="2133600" y="2209800"/>
            <a:ext cx="4724400" cy="1092200"/>
          </a:xfrm>
          <a:custGeom>
            <a:avLst/>
            <a:gdLst>
              <a:gd name="T0" fmla="*/ 0 w 2976"/>
              <a:gd name="T1" fmla="*/ 0 h 688"/>
              <a:gd name="T2" fmla="*/ 2147483647 w 2976"/>
              <a:gd name="T3" fmla="*/ 2147483647 h 688"/>
              <a:gd name="T4" fmla="*/ 2147483647 w 2976"/>
              <a:gd name="T5" fmla="*/ 2147483647 h 688"/>
              <a:gd name="T6" fmla="*/ 2147483647 w 2976"/>
              <a:gd name="T7" fmla="*/ 2147483647 h 688"/>
              <a:gd name="T8" fmla="*/ 0 60000 65536"/>
              <a:gd name="T9" fmla="*/ 0 60000 65536"/>
              <a:gd name="T10" fmla="*/ 0 60000 65536"/>
              <a:gd name="T11" fmla="*/ 0 60000 65536"/>
              <a:gd name="T12" fmla="*/ 0 w 2976"/>
              <a:gd name="T13" fmla="*/ 0 h 688"/>
              <a:gd name="T14" fmla="*/ 2976 w 2976"/>
              <a:gd name="T15" fmla="*/ 688 h 688"/>
            </a:gdLst>
            <a:ahLst/>
            <a:cxnLst>
              <a:cxn ang="T8">
                <a:pos x="T0" y="T1"/>
              </a:cxn>
              <a:cxn ang="T9">
                <a:pos x="T2" y="T3"/>
              </a:cxn>
              <a:cxn ang="T10">
                <a:pos x="T4" y="T5"/>
              </a:cxn>
              <a:cxn ang="T11">
                <a:pos x="T6" y="T7"/>
              </a:cxn>
            </a:cxnLst>
            <a:rect l="T12" t="T13" r="T14" b="T15"/>
            <a:pathLst>
              <a:path w="2976" h="688">
                <a:moveTo>
                  <a:pt x="0" y="0"/>
                </a:moveTo>
                <a:cubicBezTo>
                  <a:pt x="92" y="212"/>
                  <a:pt x="184" y="424"/>
                  <a:pt x="480" y="528"/>
                </a:cubicBezTo>
                <a:cubicBezTo>
                  <a:pt x="776" y="632"/>
                  <a:pt x="1360" y="688"/>
                  <a:pt x="1776" y="624"/>
                </a:cubicBezTo>
                <a:cubicBezTo>
                  <a:pt x="2192" y="560"/>
                  <a:pt x="2584" y="352"/>
                  <a:pt x="2976" y="144"/>
                </a:cubicBezTo>
              </a:path>
            </a:pathLst>
          </a:custGeom>
          <a:noFill/>
          <a:ln w="19050">
            <a:solidFill>
              <a:srgbClr val="800080"/>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TW"/>
          </a:p>
        </p:txBody>
      </p:sp>
      <p:sp>
        <p:nvSpPr>
          <p:cNvPr id="58377" name="Text Box 10">
            <a:extLst>
              <a:ext uri="{FF2B5EF4-FFF2-40B4-BE49-F238E27FC236}">
                <a16:creationId xmlns:a16="http://schemas.microsoft.com/office/drawing/2014/main" id="{EE528F2E-61A5-3145-67EB-9AEB121EF847}"/>
              </a:ext>
            </a:extLst>
          </p:cNvPr>
          <p:cNvSpPr txBox="1">
            <a:spLocks noChangeArrowheads="1"/>
          </p:cNvSpPr>
          <p:nvPr/>
        </p:nvSpPr>
        <p:spPr bwMode="auto">
          <a:xfrm>
            <a:off x="2057400" y="2667000"/>
            <a:ext cx="304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rgbClr val="800080"/>
                </a:solidFill>
                <a:latin typeface="Tahoma" panose="020B0604030504040204" pitchFamily="34" charset="0"/>
                <a:ea typeface="新細明體" panose="02020500000000000000" pitchFamily="18" charset="-120"/>
              </a:rPr>
              <a:t>1</a:t>
            </a:r>
          </a:p>
        </p:txBody>
      </p:sp>
      <p:sp>
        <p:nvSpPr>
          <p:cNvPr id="58378" name="Text Box 11">
            <a:extLst>
              <a:ext uri="{FF2B5EF4-FFF2-40B4-BE49-F238E27FC236}">
                <a16:creationId xmlns:a16="http://schemas.microsoft.com/office/drawing/2014/main" id="{A253BF04-B92B-29B2-F33D-72B2F82CD7DB}"/>
              </a:ext>
            </a:extLst>
          </p:cNvPr>
          <p:cNvSpPr txBox="1">
            <a:spLocks noChangeArrowheads="1"/>
          </p:cNvSpPr>
          <p:nvPr/>
        </p:nvSpPr>
        <p:spPr bwMode="auto">
          <a:xfrm>
            <a:off x="6248400" y="2667000"/>
            <a:ext cx="914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rgbClr val="800080"/>
                </a:solidFill>
                <a:latin typeface="Tahoma" panose="020B0604030504040204" pitchFamily="34" charset="0"/>
                <a:ea typeface="新細明體" panose="02020500000000000000" pitchFamily="18" charset="-120"/>
              </a:rPr>
              <a:t>no 1</a:t>
            </a:r>
          </a:p>
        </p:txBody>
      </p:sp>
      <p:sp>
        <p:nvSpPr>
          <p:cNvPr id="58379" name="Text Box 12">
            <a:extLst>
              <a:ext uri="{FF2B5EF4-FFF2-40B4-BE49-F238E27FC236}">
                <a16:creationId xmlns:a16="http://schemas.microsoft.com/office/drawing/2014/main" id="{31E994B9-D60D-2C3B-0C50-F3DB9682282D}"/>
              </a:ext>
            </a:extLst>
          </p:cNvPr>
          <p:cNvSpPr txBox="1">
            <a:spLocks noChangeArrowheads="1"/>
          </p:cNvSpPr>
          <p:nvPr/>
        </p:nvSpPr>
        <p:spPr bwMode="auto">
          <a:xfrm>
            <a:off x="0" y="3438525"/>
            <a:ext cx="4572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rgbClr val="0000FF"/>
                </a:solidFill>
                <a:latin typeface="Tahoma" panose="020B0604030504040204" pitchFamily="34" charset="0"/>
                <a:ea typeface="新細明體" panose="02020500000000000000" pitchFamily="18" charset="-120"/>
              </a:rPr>
              <a:t>Used to estimate the value of </a:t>
            </a:r>
            <a:r>
              <a:rPr lang="en-US" altLang="zh-TW" b="1" i="1">
                <a:solidFill>
                  <a:srgbClr val="0000FF"/>
                </a:solidFill>
                <a:latin typeface="Tahoma" panose="020B0604030504040204" pitchFamily="34" charset="0"/>
                <a:ea typeface="新細明體" panose="02020500000000000000" pitchFamily="18" charset="-120"/>
              </a:rPr>
              <a:t>one</a:t>
            </a:r>
            <a:r>
              <a:rPr lang="en-US" altLang="zh-TW">
                <a:solidFill>
                  <a:srgbClr val="0000FF"/>
                </a:solidFill>
                <a:latin typeface="Tahoma" panose="020B0604030504040204" pitchFamily="34" charset="0"/>
                <a:ea typeface="新細明體" panose="02020500000000000000" pitchFamily="18" charset="-120"/>
              </a:rPr>
              <a:t> value of y (at given x)</a:t>
            </a:r>
          </a:p>
        </p:txBody>
      </p:sp>
      <p:sp>
        <p:nvSpPr>
          <p:cNvPr id="58380" name="Text Box 13">
            <a:extLst>
              <a:ext uri="{FF2B5EF4-FFF2-40B4-BE49-F238E27FC236}">
                <a16:creationId xmlns:a16="http://schemas.microsoft.com/office/drawing/2014/main" id="{0EE9771C-02EA-4F24-D695-C962BDF82DF7}"/>
              </a:ext>
            </a:extLst>
          </p:cNvPr>
          <p:cNvSpPr txBox="1">
            <a:spLocks noChangeArrowheads="1"/>
          </p:cNvSpPr>
          <p:nvPr/>
        </p:nvSpPr>
        <p:spPr bwMode="auto">
          <a:xfrm>
            <a:off x="4572000" y="3505200"/>
            <a:ext cx="45720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a:solidFill>
                  <a:srgbClr val="FF0000"/>
                </a:solidFill>
                <a:latin typeface="Tahoma" panose="020B0604030504040204" pitchFamily="34" charset="0"/>
                <a:ea typeface="新細明體" panose="02020500000000000000" pitchFamily="18" charset="-120"/>
              </a:rPr>
              <a:t>Used to estimate the </a:t>
            </a:r>
            <a:r>
              <a:rPr lang="en-US" altLang="zh-TW" b="1" i="1">
                <a:solidFill>
                  <a:srgbClr val="FF0000"/>
                </a:solidFill>
                <a:latin typeface="Tahoma" panose="020B0604030504040204" pitchFamily="34" charset="0"/>
                <a:ea typeface="新細明體" panose="02020500000000000000" pitchFamily="18" charset="-120"/>
              </a:rPr>
              <a:t>mean value </a:t>
            </a:r>
            <a:r>
              <a:rPr lang="en-US" altLang="zh-TW">
                <a:solidFill>
                  <a:srgbClr val="FF0000"/>
                </a:solidFill>
                <a:latin typeface="Tahoma" panose="020B0604030504040204" pitchFamily="34" charset="0"/>
                <a:ea typeface="新細明體" panose="02020500000000000000" pitchFamily="18" charset="-120"/>
              </a:rPr>
              <a:t>of y (at given x)</a:t>
            </a:r>
          </a:p>
        </p:txBody>
      </p:sp>
      <p:sp>
        <p:nvSpPr>
          <p:cNvPr id="58381" name="Rectangle 15">
            <a:extLst>
              <a:ext uri="{FF2B5EF4-FFF2-40B4-BE49-F238E27FC236}">
                <a16:creationId xmlns:a16="http://schemas.microsoft.com/office/drawing/2014/main" id="{A622EF31-88E4-D8B1-F838-5E7A8FCE854D}"/>
              </a:ext>
            </a:extLst>
          </p:cNvPr>
          <p:cNvSpPr>
            <a:spLocks noChangeArrowheads="1"/>
          </p:cNvSpPr>
          <p:nvPr/>
        </p:nvSpPr>
        <p:spPr bwMode="auto">
          <a:xfrm>
            <a:off x="-76200" y="5105400"/>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800">
                <a:latin typeface="Tahoma" panose="020B0604030504040204" pitchFamily="34" charset="0"/>
                <a:ea typeface="新細明體" panose="02020500000000000000" pitchFamily="18" charset="-120"/>
              </a:rPr>
              <a:t>The </a:t>
            </a:r>
            <a:r>
              <a:rPr lang="en-US" altLang="zh-TW" sz="1800" b="1">
                <a:solidFill>
                  <a:srgbClr val="FF0000"/>
                </a:solidFill>
                <a:latin typeface="Tahoma" panose="020B0604030504040204" pitchFamily="34" charset="0"/>
                <a:ea typeface="新細明體" panose="02020500000000000000" pitchFamily="18" charset="-120"/>
              </a:rPr>
              <a:t>confidence interval estimate</a:t>
            </a:r>
            <a:r>
              <a:rPr lang="en-US" altLang="zh-TW" sz="1800">
                <a:latin typeface="Tahoma" panose="020B0604030504040204" pitchFamily="34" charset="0"/>
                <a:ea typeface="新細明體" panose="02020500000000000000" pitchFamily="18" charset="-120"/>
              </a:rPr>
              <a:t> of the expected value of y will be </a:t>
            </a:r>
            <a:r>
              <a:rPr lang="en-US" altLang="zh-TW" sz="1800" b="1">
                <a:solidFill>
                  <a:srgbClr val="FF0000"/>
                </a:solidFill>
                <a:latin typeface="Tahoma" panose="020B0604030504040204" pitchFamily="34" charset="0"/>
                <a:ea typeface="新細明體" panose="02020500000000000000" pitchFamily="18" charset="-120"/>
              </a:rPr>
              <a:t>narrower</a:t>
            </a:r>
            <a:r>
              <a:rPr lang="en-US" altLang="zh-TW" sz="1800">
                <a:latin typeface="Tahoma" panose="020B0604030504040204" pitchFamily="34" charset="0"/>
                <a:ea typeface="新細明體" panose="02020500000000000000" pitchFamily="18" charset="-120"/>
              </a:rPr>
              <a:t> than the </a:t>
            </a:r>
            <a:r>
              <a:rPr lang="en-US" altLang="zh-TW" sz="1800" b="1">
                <a:solidFill>
                  <a:srgbClr val="0000FF"/>
                </a:solidFill>
                <a:latin typeface="Tahoma" panose="020B0604030504040204" pitchFamily="34" charset="0"/>
                <a:ea typeface="新細明體" panose="02020500000000000000" pitchFamily="18" charset="-120"/>
              </a:rPr>
              <a:t>prediction interval</a:t>
            </a:r>
            <a:r>
              <a:rPr lang="en-US" altLang="zh-TW" sz="1800">
                <a:latin typeface="Tahoma" panose="020B0604030504040204" pitchFamily="34" charset="0"/>
                <a:ea typeface="新細明體" panose="02020500000000000000" pitchFamily="18" charset="-120"/>
              </a:rPr>
              <a:t> for the same given value of x and confidence level. This is because there is less error in estimating a mean value as opposed to predicting an individual value.</a:t>
            </a:r>
          </a:p>
        </p:txBody>
      </p:sp>
      <p:sp>
        <p:nvSpPr>
          <p:cNvPr id="58382" name="Line 16">
            <a:extLst>
              <a:ext uri="{FF2B5EF4-FFF2-40B4-BE49-F238E27FC236}">
                <a16:creationId xmlns:a16="http://schemas.microsoft.com/office/drawing/2014/main" id="{635CE59A-9389-3ADC-4268-DDC11EA9A891}"/>
              </a:ext>
            </a:extLst>
          </p:cNvPr>
          <p:cNvSpPr>
            <a:spLocks noChangeShapeType="1"/>
          </p:cNvSpPr>
          <p:nvPr/>
        </p:nvSpPr>
        <p:spPr bwMode="auto">
          <a:xfrm rot="5400000" flipH="1">
            <a:off x="4572000" y="76200"/>
            <a:ext cx="0" cy="91440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58383" name="Line 17">
            <a:extLst>
              <a:ext uri="{FF2B5EF4-FFF2-40B4-BE49-F238E27FC236}">
                <a16:creationId xmlns:a16="http://schemas.microsoft.com/office/drawing/2014/main" id="{44B778B3-9D1F-928E-AAB3-8808662AB42E}"/>
              </a:ext>
            </a:extLst>
          </p:cNvPr>
          <p:cNvSpPr>
            <a:spLocks noChangeShapeType="1"/>
          </p:cNvSpPr>
          <p:nvPr/>
        </p:nvSpPr>
        <p:spPr bwMode="auto">
          <a:xfrm>
            <a:off x="4572000" y="990600"/>
            <a:ext cx="228600" cy="17526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58384" name="Line 18">
            <a:extLst>
              <a:ext uri="{FF2B5EF4-FFF2-40B4-BE49-F238E27FC236}">
                <a16:creationId xmlns:a16="http://schemas.microsoft.com/office/drawing/2014/main" id="{2646A808-B4B1-D10B-17C3-0A37B503C990}"/>
              </a:ext>
            </a:extLst>
          </p:cNvPr>
          <p:cNvSpPr>
            <a:spLocks noChangeShapeType="1"/>
          </p:cNvSpPr>
          <p:nvPr/>
        </p:nvSpPr>
        <p:spPr bwMode="auto">
          <a:xfrm flipH="1">
            <a:off x="4572000" y="2743200"/>
            <a:ext cx="228600" cy="190500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3F96AD3B-6D0A-CAFE-3247-C4FC558B6B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0931D36D-822F-4D45-A0F6-07C5836180EF}" type="slidenum">
              <a:rPr lang="en-US" altLang="zh-TW" sz="1200">
                <a:latin typeface="Tahoma" panose="020B0604030504040204" pitchFamily="34" charset="0"/>
              </a:rPr>
              <a:pPr/>
              <a:t>7</a:t>
            </a:fld>
            <a:endParaRPr lang="en-US" altLang="zh-TW" sz="1200">
              <a:latin typeface="Tahoma" panose="020B0604030504040204" pitchFamily="34" charset="0"/>
            </a:endParaRPr>
          </a:p>
        </p:txBody>
      </p:sp>
      <p:sp>
        <p:nvSpPr>
          <p:cNvPr id="7171" name="Rectangle 2">
            <a:extLst>
              <a:ext uri="{FF2B5EF4-FFF2-40B4-BE49-F238E27FC236}">
                <a16:creationId xmlns:a16="http://schemas.microsoft.com/office/drawing/2014/main" id="{09A4D2BA-30CB-411C-5AB4-F96C8942E84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Correlation Analysis…</a:t>
            </a:r>
          </a:p>
        </p:txBody>
      </p:sp>
      <p:sp>
        <p:nvSpPr>
          <p:cNvPr id="7172" name="Rectangle 3">
            <a:extLst>
              <a:ext uri="{FF2B5EF4-FFF2-40B4-BE49-F238E27FC236}">
                <a16:creationId xmlns:a16="http://schemas.microsoft.com/office/drawing/2014/main" id="{C574D4DA-1B1E-B3F9-4E45-693B0560A1C5}"/>
              </a:ext>
            </a:extLst>
          </p:cNvPr>
          <p:cNvSpPr>
            <a:spLocks noGrp="1" noChangeArrowheads="1"/>
          </p:cNvSpPr>
          <p:nvPr>
            <p:ph type="body" idx="1"/>
          </p:nvPr>
        </p:nvSpPr>
        <p:spPr/>
        <p:txBody>
          <a:bodyPr/>
          <a:lstStyle/>
          <a:p>
            <a:pPr marL="0" indent="0" eaLnBrk="1" hangingPunct="1">
              <a:buFontTx/>
              <a:buNone/>
            </a:pPr>
            <a:r>
              <a:rPr lang="en-US" altLang="zh-TW" dirty="0">
                <a:ea typeface="新細明體" panose="02020500000000000000" pitchFamily="18" charset="-120"/>
              </a:rPr>
              <a:t>If we are interested </a:t>
            </a:r>
            <a:r>
              <a:rPr lang="en-US" altLang="zh-TW" b="1" i="1" dirty="0">
                <a:ea typeface="新細明體" panose="02020500000000000000" pitchFamily="18" charset="-120"/>
              </a:rPr>
              <a:t>only</a:t>
            </a:r>
            <a:r>
              <a:rPr lang="en-US" altLang="zh-TW" dirty="0">
                <a:ea typeface="新細明體" panose="02020500000000000000" pitchFamily="18" charset="-120"/>
              </a:rPr>
              <a:t> in determining whether a relationship </a:t>
            </a:r>
            <a:r>
              <a:rPr lang="en-US" altLang="zh-TW" b="1" i="1" u="sng" dirty="0">
                <a:ea typeface="新細明體" panose="02020500000000000000" pitchFamily="18" charset="-120"/>
              </a:rPr>
              <a:t>exists</a:t>
            </a:r>
            <a:r>
              <a:rPr lang="en-US" altLang="zh-TW" dirty="0">
                <a:ea typeface="新細明體" panose="02020500000000000000" pitchFamily="18" charset="-120"/>
              </a:rPr>
              <a:t>, we employ </a:t>
            </a:r>
            <a:r>
              <a:rPr lang="en-US" altLang="zh-TW" b="1" i="1" dirty="0">
                <a:solidFill>
                  <a:srgbClr val="0000FF"/>
                </a:solidFill>
                <a:ea typeface="新細明體" panose="02020500000000000000" pitchFamily="18" charset="-120"/>
              </a:rPr>
              <a:t>correlation analysis</a:t>
            </a:r>
            <a:r>
              <a:rPr lang="en-US" altLang="zh-TW" dirty="0">
                <a:ea typeface="新細明體" panose="02020500000000000000" pitchFamily="18" charset="-120"/>
              </a:rPr>
              <a:t>, a technique introduced earlier here.</a:t>
            </a:r>
          </a:p>
          <a:p>
            <a:pPr marL="0" indent="0" eaLnBrk="1" hangingPunct="1">
              <a:buFontTx/>
              <a:buNone/>
            </a:pPr>
            <a:endParaRPr lang="en-US" altLang="zh-TW" dirty="0">
              <a:ea typeface="新細明體" panose="02020500000000000000" pitchFamily="18" charset="-120"/>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0C5BA978-7973-D1A3-927D-2A2122F2D4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C933BF9D-13D1-DB46-B37C-7C757B04CA5E}" type="slidenum">
              <a:rPr lang="en-US" altLang="zh-TW" sz="1200">
                <a:latin typeface="Tahoma" panose="020B0604030504040204" pitchFamily="34" charset="0"/>
              </a:rPr>
              <a:pPr/>
              <a:t>70</a:t>
            </a:fld>
            <a:endParaRPr lang="en-US" altLang="zh-TW" sz="1200">
              <a:latin typeface="Tahoma" panose="020B0604030504040204" pitchFamily="34" charset="0"/>
            </a:endParaRPr>
          </a:p>
        </p:txBody>
      </p:sp>
      <p:sp>
        <p:nvSpPr>
          <p:cNvPr id="59395" name="Rectangle 2">
            <a:extLst>
              <a:ext uri="{FF2B5EF4-FFF2-40B4-BE49-F238E27FC236}">
                <a16:creationId xmlns:a16="http://schemas.microsoft.com/office/drawing/2014/main" id="{FF540BA2-B850-5324-AE19-4BD4FA5EE64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Intervals with Excel…</a:t>
            </a:r>
          </a:p>
        </p:txBody>
      </p:sp>
      <p:sp>
        <p:nvSpPr>
          <p:cNvPr id="59396" name="Rectangle 3">
            <a:extLst>
              <a:ext uri="{FF2B5EF4-FFF2-40B4-BE49-F238E27FC236}">
                <a16:creationId xmlns:a16="http://schemas.microsoft.com/office/drawing/2014/main" id="{DE2D1F17-6125-11D0-8DB3-226AC69251EB}"/>
              </a:ext>
            </a:extLst>
          </p:cNvPr>
          <p:cNvSpPr>
            <a:spLocks noGrp="1" noChangeArrowheads="1"/>
          </p:cNvSpPr>
          <p:nvPr>
            <p:ph type="body" idx="1"/>
          </p:nvPr>
        </p:nvSpPr>
        <p:spPr/>
        <p:txBody>
          <a:bodyPr/>
          <a:lstStyle/>
          <a:p>
            <a:pPr marL="0" indent="0" eaLnBrk="1" hangingPunct="1">
              <a:buFontTx/>
              <a:buNone/>
            </a:pPr>
            <a:r>
              <a:rPr lang="en-US" altLang="zh-TW">
                <a:ea typeface="新細明體" panose="02020500000000000000" pitchFamily="18" charset="-120"/>
              </a:rPr>
              <a:t>Add-Ins &gt; Data Analysis Plus &gt; Prediction Interval</a:t>
            </a:r>
          </a:p>
        </p:txBody>
      </p:sp>
      <p:sp>
        <p:nvSpPr>
          <p:cNvPr id="59397" name="AutoShape 4">
            <a:extLst>
              <a:ext uri="{FF2B5EF4-FFF2-40B4-BE49-F238E27FC236}">
                <a16:creationId xmlns:a16="http://schemas.microsoft.com/office/drawing/2014/main" id="{949926EB-4AAA-A041-A6F8-EA105245C2BB}"/>
              </a:ext>
            </a:extLst>
          </p:cNvPr>
          <p:cNvSpPr>
            <a:spLocks noChangeArrowheads="1"/>
          </p:cNvSpPr>
          <p:nvPr/>
        </p:nvSpPr>
        <p:spPr bwMode="auto">
          <a:xfrm>
            <a:off x="6096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latin typeface="Tahoma" panose="020B0604030504040204" pitchFamily="34" charset="0"/>
                <a:ea typeface="新細明體" panose="02020500000000000000" pitchFamily="18" charset="-120"/>
              </a:rPr>
              <a:t>COMPUTE</a:t>
            </a:r>
          </a:p>
        </p:txBody>
      </p:sp>
      <p:pic>
        <p:nvPicPr>
          <p:cNvPr id="59398" name="Picture 5">
            <a:extLst>
              <a:ext uri="{FF2B5EF4-FFF2-40B4-BE49-F238E27FC236}">
                <a16:creationId xmlns:a16="http://schemas.microsoft.com/office/drawing/2014/main" id="{693E3B2F-DA29-0FA5-1FA1-29317C487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98650"/>
            <a:ext cx="31623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Rectangle 6">
            <a:extLst>
              <a:ext uri="{FF2B5EF4-FFF2-40B4-BE49-F238E27FC236}">
                <a16:creationId xmlns:a16="http://schemas.microsoft.com/office/drawing/2014/main" id="{D2BAB20B-F9B4-BC01-C75B-A0F01524359A}"/>
              </a:ext>
            </a:extLst>
          </p:cNvPr>
          <p:cNvSpPr>
            <a:spLocks noChangeArrowheads="1"/>
          </p:cNvSpPr>
          <p:nvPr/>
        </p:nvSpPr>
        <p:spPr bwMode="auto">
          <a:xfrm>
            <a:off x="3657600" y="3733800"/>
            <a:ext cx="403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1800" b="1">
                <a:solidFill>
                  <a:srgbClr val="0000FF"/>
                </a:solidFill>
                <a:latin typeface="Tahoma" panose="020B0604030504040204" pitchFamily="34" charset="0"/>
                <a:ea typeface="新細明體" panose="02020500000000000000" pitchFamily="18" charset="-120"/>
              </a:rPr>
              <a:t>Prediction Interval</a:t>
            </a:r>
            <a:endParaRPr lang="en-US" altLang="zh-TW" sz="1800">
              <a:latin typeface="Tahoma" panose="020B0604030504040204" pitchFamily="34" charset="0"/>
              <a:ea typeface="新細明體" panose="02020500000000000000" pitchFamily="18" charset="-120"/>
            </a:endParaRPr>
          </a:p>
        </p:txBody>
      </p:sp>
      <p:sp>
        <p:nvSpPr>
          <p:cNvPr id="59400" name="Rectangle 7">
            <a:extLst>
              <a:ext uri="{FF2B5EF4-FFF2-40B4-BE49-F238E27FC236}">
                <a16:creationId xmlns:a16="http://schemas.microsoft.com/office/drawing/2014/main" id="{BCA20456-8FDB-7983-9F71-080F93AC198D}"/>
              </a:ext>
            </a:extLst>
          </p:cNvPr>
          <p:cNvSpPr>
            <a:spLocks noChangeArrowheads="1"/>
          </p:cNvSpPr>
          <p:nvPr/>
        </p:nvSpPr>
        <p:spPr bwMode="auto">
          <a:xfrm>
            <a:off x="3657600" y="4281488"/>
            <a:ext cx="4038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1800" b="1">
                <a:solidFill>
                  <a:srgbClr val="FF0000"/>
                </a:solidFill>
                <a:latin typeface="Tahoma" panose="020B0604030504040204" pitchFamily="34" charset="0"/>
                <a:ea typeface="新細明體" panose="02020500000000000000" pitchFamily="18" charset="-120"/>
              </a:rPr>
              <a:t>Confidence Interval Estimator of the mean price</a:t>
            </a:r>
            <a:endParaRPr lang="en-US" altLang="zh-TW" sz="1800">
              <a:solidFill>
                <a:srgbClr val="FF0000"/>
              </a:solidFill>
              <a:latin typeface="Tahoma" panose="020B0604030504040204" pitchFamily="34" charset="0"/>
              <a:ea typeface="新細明體" panose="02020500000000000000" pitchFamily="18" charset="-120"/>
            </a:endParaRPr>
          </a:p>
        </p:txBody>
      </p:sp>
      <p:sp>
        <p:nvSpPr>
          <p:cNvPr id="59401" name="Rectangle 8">
            <a:extLst>
              <a:ext uri="{FF2B5EF4-FFF2-40B4-BE49-F238E27FC236}">
                <a16:creationId xmlns:a16="http://schemas.microsoft.com/office/drawing/2014/main" id="{EF850A2D-DCAF-DFB4-20A0-EBB162C1A2DF}"/>
              </a:ext>
            </a:extLst>
          </p:cNvPr>
          <p:cNvSpPr>
            <a:spLocks noChangeArrowheads="1"/>
          </p:cNvSpPr>
          <p:nvPr/>
        </p:nvSpPr>
        <p:spPr bwMode="auto">
          <a:xfrm>
            <a:off x="3657600" y="3060700"/>
            <a:ext cx="4038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1800" b="1">
                <a:solidFill>
                  <a:srgbClr val="008000"/>
                </a:solidFill>
                <a:latin typeface="Tahoma" panose="020B0604030504040204" pitchFamily="34" charset="0"/>
                <a:ea typeface="新細明體" panose="02020500000000000000" pitchFamily="18" charset="-120"/>
              </a:rPr>
              <a:t>Point Prediction</a:t>
            </a:r>
            <a:endParaRPr lang="en-US" altLang="zh-TW" sz="1800">
              <a:solidFill>
                <a:srgbClr val="008000"/>
              </a:solidFill>
              <a:latin typeface="Tahoma" panose="020B0604030504040204" pitchFamily="34" charset="0"/>
              <a:ea typeface="新細明體" panose="02020500000000000000" pitchFamily="18" charset="-120"/>
            </a:endParaRPr>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DCFBCFD6-1B5C-6594-D4B2-12838744C3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333A48B1-4F8C-C144-B061-825A006885EE}" type="slidenum">
              <a:rPr lang="en-US" altLang="zh-TW" sz="1200">
                <a:latin typeface="Tahoma" panose="020B0604030504040204" pitchFamily="34" charset="0"/>
              </a:rPr>
              <a:pPr/>
              <a:t>71</a:t>
            </a:fld>
            <a:endParaRPr lang="en-US" altLang="zh-TW" sz="1200">
              <a:latin typeface="Tahoma" panose="020B0604030504040204" pitchFamily="34" charset="0"/>
            </a:endParaRPr>
          </a:p>
        </p:txBody>
      </p:sp>
      <p:sp>
        <p:nvSpPr>
          <p:cNvPr id="60419" name="Rectangle 2">
            <a:extLst>
              <a:ext uri="{FF2B5EF4-FFF2-40B4-BE49-F238E27FC236}">
                <a16:creationId xmlns:a16="http://schemas.microsoft.com/office/drawing/2014/main" id="{19419742-AFA7-E570-DAC3-90F661A86D46}"/>
              </a:ext>
            </a:extLst>
          </p:cNvPr>
          <p:cNvSpPr>
            <a:spLocks noGrp="1" noChangeArrowheads="1"/>
          </p:cNvSpPr>
          <p:nvPr>
            <p:ph type="title"/>
          </p:nvPr>
        </p:nvSpPr>
        <p:spPr/>
        <p:txBody>
          <a:bodyPr/>
          <a:lstStyle/>
          <a:p>
            <a:r>
              <a:rPr lang="en-US" altLang="zh-TW">
                <a:ea typeface="新細明體" panose="02020500000000000000" pitchFamily="18" charset="-120"/>
              </a:rPr>
              <a:t>Regression Diagnostics…</a:t>
            </a:r>
          </a:p>
        </p:txBody>
      </p:sp>
      <p:sp>
        <p:nvSpPr>
          <p:cNvPr id="60420" name="Rectangle 3">
            <a:extLst>
              <a:ext uri="{FF2B5EF4-FFF2-40B4-BE49-F238E27FC236}">
                <a16:creationId xmlns:a16="http://schemas.microsoft.com/office/drawing/2014/main" id="{10091834-3AF7-F88A-CCE7-8BFBDE9C0683}"/>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There are three conditions that are required in order to perform a regression analysis. These are:</a:t>
            </a:r>
          </a:p>
          <a:p>
            <a:pPr>
              <a:buFontTx/>
              <a:buNone/>
            </a:pPr>
            <a:r>
              <a:rPr lang="en-US" altLang="zh-TW">
                <a:ea typeface="新細明體" panose="02020500000000000000" pitchFamily="18" charset="-120"/>
              </a:rPr>
              <a:t>	• The error variable must be normally distributed,</a:t>
            </a:r>
          </a:p>
          <a:p>
            <a:pPr>
              <a:buFontTx/>
              <a:buNone/>
            </a:pPr>
            <a:r>
              <a:rPr lang="en-US" altLang="zh-TW">
                <a:ea typeface="新細明體" panose="02020500000000000000" pitchFamily="18" charset="-120"/>
              </a:rPr>
              <a:t>	• The error variable must have a constant variance, &amp; 	</a:t>
            </a:r>
          </a:p>
          <a:p>
            <a:pPr>
              <a:buFontTx/>
              <a:buNone/>
            </a:pPr>
            <a:r>
              <a:rPr lang="en-US" altLang="zh-TW">
                <a:ea typeface="新細明體" panose="02020500000000000000" pitchFamily="18" charset="-120"/>
              </a:rPr>
              <a:t>	• The errors must be independent of each other.</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How can we diagnose violations of these conditions?</a:t>
            </a:r>
          </a:p>
          <a:p>
            <a:pPr>
              <a:buFontTx/>
              <a:buNone/>
            </a:pPr>
            <a:r>
              <a:rPr lang="en-US" altLang="zh-TW">
                <a:ea typeface="新細明體" panose="02020500000000000000" pitchFamily="18" charset="-120"/>
                <a:sym typeface="Wingdings" pitchFamily="2" charset="2"/>
              </a:rPr>
              <a:t> </a:t>
            </a:r>
            <a:r>
              <a:rPr lang="en-US" altLang="zh-TW" b="1">
                <a:solidFill>
                  <a:srgbClr val="FF0000"/>
                </a:solidFill>
                <a:ea typeface="新細明體" panose="02020500000000000000" pitchFamily="18" charset="-120"/>
                <a:sym typeface="Wingdings" pitchFamily="2" charset="2"/>
              </a:rPr>
              <a:t>Residual Analysis</a:t>
            </a:r>
            <a:r>
              <a:rPr lang="en-US" altLang="zh-TW">
                <a:ea typeface="新細明體" panose="02020500000000000000" pitchFamily="18" charset="-120"/>
                <a:sym typeface="Wingdings" pitchFamily="2" charset="2"/>
              </a:rPr>
              <a:t>, that is, examine the </a:t>
            </a:r>
            <a:r>
              <a:rPr lang="en-US" altLang="zh-TW" b="1" i="1">
                <a:ea typeface="新細明體" panose="02020500000000000000" pitchFamily="18" charset="-120"/>
                <a:sym typeface="Wingdings" pitchFamily="2" charset="2"/>
              </a:rPr>
              <a:t>differences</a:t>
            </a:r>
            <a:r>
              <a:rPr lang="en-US" altLang="zh-TW">
                <a:ea typeface="新細明體" panose="02020500000000000000" pitchFamily="18" charset="-120"/>
                <a:sym typeface="Wingdings" pitchFamily="2" charset="2"/>
              </a:rPr>
              <a:t> between the actual data points and those predicted by the linear equation…</a:t>
            </a:r>
            <a:endParaRPr lang="en-US" altLang="zh-TW">
              <a:ea typeface="新細明體" panose="02020500000000000000" pitchFamily="18" charset="-12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投影片編號版面配置區 1">
            <a:extLst>
              <a:ext uri="{FF2B5EF4-FFF2-40B4-BE49-F238E27FC236}">
                <a16:creationId xmlns:a16="http://schemas.microsoft.com/office/drawing/2014/main" id="{5B227BFF-8EDC-2A77-AF49-5DB14C0290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4ABE4A4C-F9A5-F243-AF27-201E94288483}" type="slidenum">
              <a:rPr lang="en-US" altLang="zh-TW" sz="1200">
                <a:latin typeface="Tahoma" panose="020B0604030504040204" pitchFamily="34" charset="0"/>
              </a:rPr>
              <a:pPr/>
              <a:t>72</a:t>
            </a:fld>
            <a:endParaRPr lang="en-US" altLang="zh-TW" sz="1200">
              <a:latin typeface="Tahoma" panose="020B0604030504040204" pitchFamily="34" charset="0"/>
            </a:endParaRPr>
          </a:p>
        </p:txBody>
      </p:sp>
      <p:sp>
        <p:nvSpPr>
          <p:cNvPr id="3" name="內容版面配置區 2">
            <a:extLst>
              <a:ext uri="{FF2B5EF4-FFF2-40B4-BE49-F238E27FC236}">
                <a16:creationId xmlns:a16="http://schemas.microsoft.com/office/drawing/2014/main" id="{6E2C2585-67CA-0F20-BAA6-679BCEFA41DE}"/>
              </a:ext>
            </a:extLst>
          </p:cNvPr>
          <p:cNvSpPr txBox="1">
            <a:spLocks/>
          </p:cNvSpPr>
          <p:nvPr/>
        </p:nvSpPr>
        <p:spPr>
          <a:xfrm>
            <a:off x="457200" y="1600200"/>
            <a:ext cx="8229600" cy="4525963"/>
          </a:xfrm>
          <a:prstGeom prst="rect">
            <a:avLst/>
          </a:prstGeom>
        </p:spPr>
        <p:txBody>
          <a:bodyPr>
            <a:normAutofit/>
          </a:bodyPr>
          <a:lstStyle>
            <a:lvl1pPr marL="342900" indent="-342900" algn="l">
              <a:spcBef>
                <a:spcPct val="20000"/>
              </a:spcBef>
              <a:buChar char="•"/>
              <a:defRPr sz="2800">
                <a:solidFill>
                  <a:schemeClr val="tx1"/>
                </a:solidFill>
                <a:latin typeface="Times" panose="02020603050405020304" pitchFamily="1" charset="0"/>
              </a:defRPr>
            </a:lvl1pPr>
            <a:lvl2pPr marL="742950" indent="-285750" algn="l">
              <a:spcBef>
                <a:spcPct val="20000"/>
              </a:spcBef>
              <a:buChar char="–"/>
              <a:defRPr sz="2400">
                <a:solidFill>
                  <a:schemeClr val="tx1"/>
                </a:solidFill>
                <a:latin typeface="Times" panose="02020603050405020304" pitchFamily="1" charset="0"/>
              </a:defRPr>
            </a:lvl2pPr>
            <a:lvl3pPr marL="1143000" indent="-228600" algn="l">
              <a:spcBef>
                <a:spcPct val="20000"/>
              </a:spcBef>
              <a:buChar char="•"/>
              <a:defRPr sz="2000">
                <a:solidFill>
                  <a:schemeClr val="tx1"/>
                </a:solidFill>
                <a:latin typeface="Times" panose="02020603050405020304" pitchFamily="1" charset="0"/>
              </a:defRPr>
            </a:lvl3pPr>
            <a:lvl4pPr marL="1600200" indent="-228600" algn="l">
              <a:spcBef>
                <a:spcPct val="20000"/>
              </a:spcBef>
              <a:buChar char="–"/>
              <a:defRPr sz="2000">
                <a:solidFill>
                  <a:schemeClr val="tx1"/>
                </a:solidFill>
                <a:latin typeface="Times" panose="02020603050405020304" pitchFamily="1" charset="0"/>
              </a:defRPr>
            </a:lvl4pPr>
            <a:lvl5pPr marL="2057400" indent="-228600" algn="l">
              <a:spcBef>
                <a:spcPct val="20000"/>
              </a:spcBef>
              <a:buChar char="»"/>
              <a:defRPr sz="2000">
                <a:solidFill>
                  <a:schemeClr val="tx1"/>
                </a:solidFill>
                <a:latin typeface="Times" panose="02020603050405020304" pitchFamily="1"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 charset="0"/>
              </a:defRPr>
            </a:lvl9pPr>
          </a:lstStyle>
          <a:p>
            <a:pPr eaLnBrk="1" hangingPunct="1"/>
            <a:r>
              <a:rPr lang="en-US" altLang="zh-TW" sz="320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Standardized residuals for point</a:t>
            </a:r>
          </a:p>
          <a:p>
            <a:pPr eaLnBrk="1" hangingPunct="1"/>
            <a:endParaRPr lang="en-US" altLang="zh-TW" sz="320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a:p>
            <a:pPr eaLnBrk="1" hangingPunct="1"/>
            <a:r>
              <a:rPr lang="en-US" altLang="zh-TW" sz="320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Standard Deviation of the </a:t>
            </a:r>
            <a:r>
              <a:rPr lang="en-US" altLang="zh-TW" sz="3200" i="1">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i</a:t>
            </a:r>
            <a:r>
              <a:rPr lang="en-US" altLang="zh-TW" sz="320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th Residual </a:t>
            </a:r>
          </a:p>
          <a:p>
            <a:pPr eaLnBrk="1" hangingPunct="1"/>
            <a:endParaRPr lang="en-US" altLang="zh-TW" sz="320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a:p>
            <a:pPr eaLnBrk="1" hangingPunct="1">
              <a:buFontTx/>
              <a:buNone/>
            </a:pPr>
            <a:endParaRPr lang="en-US" altLang="zh-TW" sz="320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endParaRPr>
          </a:p>
          <a:p>
            <a:pPr eaLnBrk="1" hangingPunct="1">
              <a:buFontTx/>
              <a:buNone/>
            </a:pPr>
            <a:r>
              <a:rPr lang="en-US" altLang="zh-TW" sz="3200">
                <a:solidFill>
                  <a:srgbClr val="000000"/>
                </a:solidFill>
                <a:latin typeface="Times New Roman" panose="02020603050405020304" pitchFamily="18" charset="0"/>
                <a:ea typeface="新細明體" panose="02020500000000000000" pitchFamily="18" charset="-120"/>
                <a:cs typeface="Times New Roman" panose="02020603050405020304" pitchFamily="18" charset="0"/>
              </a:rPr>
              <a:t>where</a:t>
            </a:r>
          </a:p>
          <a:p>
            <a:pPr eaLnBrk="1" hangingPunct="1"/>
            <a:endParaRPr lang="zh-TW" altLang="en-US" sz="3200">
              <a:solidFill>
                <a:srgbClr val="000000"/>
              </a:solidFill>
              <a:latin typeface="Calibri" panose="020F0502020204030204" pitchFamily="34" charset="0"/>
              <a:ea typeface="新細明體" panose="02020500000000000000" pitchFamily="18" charset="-120"/>
              <a:cs typeface="Times New Roman" panose="02020603050405020304" pitchFamily="18" charset="0"/>
            </a:endParaRPr>
          </a:p>
        </p:txBody>
      </p:sp>
      <p:graphicFrame>
        <p:nvGraphicFramePr>
          <p:cNvPr id="61444" name="物件 3">
            <a:extLst>
              <a:ext uri="{FF2B5EF4-FFF2-40B4-BE49-F238E27FC236}">
                <a16:creationId xmlns:a16="http://schemas.microsoft.com/office/drawing/2014/main" id="{97756333-15E1-DE34-C9A6-39047352408D}"/>
              </a:ext>
            </a:extLst>
          </p:cNvPr>
          <p:cNvGraphicFramePr>
            <a:graphicFrameLocks noChangeAspect="1"/>
          </p:cNvGraphicFramePr>
          <p:nvPr/>
        </p:nvGraphicFramePr>
        <p:xfrm>
          <a:off x="6286500" y="1489075"/>
          <a:ext cx="857250" cy="939800"/>
        </p:xfrm>
        <a:graphic>
          <a:graphicData uri="http://schemas.openxmlformats.org/presentationml/2006/ole">
            <mc:AlternateContent xmlns:mc="http://schemas.openxmlformats.org/markup-compatibility/2006">
              <mc:Choice xmlns:v="urn:schemas-microsoft-com:vml" Requires="v">
                <p:oleObj name="Equation" r:id="rId2" imgW="9067800" imgH="9944100" progId="">
                  <p:embed/>
                </p:oleObj>
              </mc:Choice>
              <mc:Fallback>
                <p:oleObj name="Equation" r:id="rId2" imgW="9067800" imgH="9944100" progId="">
                  <p:embed/>
                  <p:pic>
                    <p:nvPicPr>
                      <p:cNvPr id="0" name="物件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1489075"/>
                        <a:ext cx="85725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5" name="物件 4">
            <a:extLst>
              <a:ext uri="{FF2B5EF4-FFF2-40B4-BE49-F238E27FC236}">
                <a16:creationId xmlns:a16="http://schemas.microsoft.com/office/drawing/2014/main" id="{86CFB620-E57B-28F9-9B16-528223667371}"/>
              </a:ext>
            </a:extLst>
          </p:cNvPr>
          <p:cNvGraphicFramePr>
            <a:graphicFrameLocks noChangeAspect="1"/>
          </p:cNvGraphicFramePr>
          <p:nvPr/>
        </p:nvGraphicFramePr>
        <p:xfrm>
          <a:off x="2714625" y="3675063"/>
          <a:ext cx="2286000" cy="706437"/>
        </p:xfrm>
        <a:graphic>
          <a:graphicData uri="http://schemas.openxmlformats.org/presentationml/2006/ole">
            <mc:AlternateContent xmlns:mc="http://schemas.openxmlformats.org/markup-compatibility/2006">
              <mc:Choice xmlns:v="urn:schemas-microsoft-com:vml" Requires="v">
                <p:oleObj name="Equation" r:id="rId4" imgW="19900900" imgH="6146800" progId="">
                  <p:embed/>
                </p:oleObj>
              </mc:Choice>
              <mc:Fallback>
                <p:oleObj name="Equation" r:id="rId4" imgW="19900900" imgH="6146800" progId="">
                  <p:embed/>
                  <p:pic>
                    <p:nvPicPr>
                      <p:cNvPr id="0" name="物件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25" y="3675063"/>
                        <a:ext cx="2286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物件 5">
            <a:extLst>
              <a:ext uri="{FF2B5EF4-FFF2-40B4-BE49-F238E27FC236}">
                <a16:creationId xmlns:a16="http://schemas.microsoft.com/office/drawing/2014/main" id="{E21F9D9B-3C99-7CEA-5FE0-0E2ADEB4FDD1}"/>
              </a:ext>
            </a:extLst>
          </p:cNvPr>
          <p:cNvGraphicFramePr>
            <a:graphicFrameLocks noChangeAspect="1"/>
          </p:cNvGraphicFramePr>
          <p:nvPr/>
        </p:nvGraphicFramePr>
        <p:xfrm>
          <a:off x="2757488" y="5000625"/>
          <a:ext cx="2457450" cy="1143000"/>
        </p:xfrm>
        <a:graphic>
          <a:graphicData uri="http://schemas.openxmlformats.org/presentationml/2006/ole">
            <mc:AlternateContent xmlns:mc="http://schemas.openxmlformats.org/markup-compatibility/2006">
              <mc:Choice xmlns:v="urn:schemas-microsoft-com:vml" Requires="v">
                <p:oleObj name="Equation" r:id="rId6" imgW="25158700" imgH="11696700" progId="">
                  <p:embed/>
                </p:oleObj>
              </mc:Choice>
              <mc:Fallback>
                <p:oleObj name="Equation" r:id="rId6" imgW="25158700" imgH="11696700" progId="">
                  <p:embed/>
                  <p:pic>
                    <p:nvPicPr>
                      <p:cNvPr id="0" name="物件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7488" y="5000625"/>
                        <a:ext cx="24574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7" name="Rectangle 2">
            <a:extLst>
              <a:ext uri="{FF2B5EF4-FFF2-40B4-BE49-F238E27FC236}">
                <a16:creationId xmlns:a16="http://schemas.microsoft.com/office/drawing/2014/main" id="{C47735A7-726A-F228-4869-47A2D4399BF2}"/>
              </a:ext>
            </a:extLst>
          </p:cNvPr>
          <p:cNvSpPr txBox="1">
            <a:spLocks noChangeArrowheads="1"/>
          </p:cNvSpPr>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3600">
                <a:solidFill>
                  <a:schemeClr val="tx2"/>
                </a:solidFill>
                <a:latin typeface="Tahoma" panose="020B0604030504040204" pitchFamily="34" charset="0"/>
                <a:ea typeface="新細明體" panose="02020500000000000000" pitchFamily="18" charset="-120"/>
              </a:rPr>
              <a:t>Residual Analysis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9E0EA94D-9DE8-0C38-714F-16298774B4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ECDC2601-5CC2-CB4C-9CD0-266D9324A7CA}" type="slidenum">
              <a:rPr lang="en-US" altLang="zh-TW" sz="1200">
                <a:latin typeface="Tahoma" panose="020B0604030504040204" pitchFamily="34" charset="0"/>
              </a:rPr>
              <a:pPr/>
              <a:t>73</a:t>
            </a:fld>
            <a:endParaRPr lang="en-US" altLang="zh-TW" sz="1200">
              <a:latin typeface="Tahoma" panose="020B0604030504040204" pitchFamily="34" charset="0"/>
            </a:endParaRPr>
          </a:p>
        </p:txBody>
      </p:sp>
      <p:sp>
        <p:nvSpPr>
          <p:cNvPr id="62467" name="Rectangle 2">
            <a:extLst>
              <a:ext uri="{FF2B5EF4-FFF2-40B4-BE49-F238E27FC236}">
                <a16:creationId xmlns:a16="http://schemas.microsoft.com/office/drawing/2014/main" id="{11ADB6D3-97E3-6856-089D-F25D482D27C4}"/>
              </a:ext>
            </a:extLst>
          </p:cNvPr>
          <p:cNvSpPr>
            <a:spLocks noGrp="1" noChangeArrowheads="1"/>
          </p:cNvSpPr>
          <p:nvPr>
            <p:ph type="title"/>
          </p:nvPr>
        </p:nvSpPr>
        <p:spPr/>
        <p:txBody>
          <a:bodyPr/>
          <a:lstStyle/>
          <a:p>
            <a:r>
              <a:rPr lang="en-US" altLang="zh-TW">
                <a:ea typeface="新細明體" panose="02020500000000000000" pitchFamily="18" charset="-120"/>
              </a:rPr>
              <a:t>Residual Analysis…</a:t>
            </a:r>
          </a:p>
        </p:txBody>
      </p:sp>
      <p:sp>
        <p:nvSpPr>
          <p:cNvPr id="62468" name="Rectangle 3">
            <a:extLst>
              <a:ext uri="{FF2B5EF4-FFF2-40B4-BE49-F238E27FC236}">
                <a16:creationId xmlns:a16="http://schemas.microsoft.com/office/drawing/2014/main" id="{D65FE8BA-4B64-EF54-3385-B0253D49E59E}"/>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Recall the deviations between the actual data points and the </a:t>
            </a:r>
          </a:p>
          <a:p>
            <a:pPr>
              <a:buFontTx/>
              <a:buNone/>
            </a:pPr>
            <a:r>
              <a:rPr lang="en-US" altLang="zh-TW">
                <a:ea typeface="新細明體" panose="02020500000000000000" pitchFamily="18" charset="-120"/>
              </a:rPr>
              <a:t>regression line were called </a:t>
            </a:r>
            <a:r>
              <a:rPr lang="en-US" altLang="zh-TW" b="1" i="1">
                <a:ea typeface="新細明體" panose="02020500000000000000" pitchFamily="18" charset="-120"/>
              </a:rPr>
              <a:t>residuals</a:t>
            </a:r>
            <a:r>
              <a:rPr lang="en-US" altLang="zh-TW">
                <a:ea typeface="新細明體" panose="02020500000000000000" pitchFamily="18" charset="-120"/>
              </a:rPr>
              <a:t>. Excel calculates </a:t>
            </a:r>
          </a:p>
          <a:p>
            <a:pPr>
              <a:buFontTx/>
              <a:buNone/>
            </a:pPr>
            <a:r>
              <a:rPr lang="en-US" altLang="zh-TW">
                <a:ea typeface="新細明體" panose="02020500000000000000" pitchFamily="18" charset="-120"/>
              </a:rPr>
              <a:t>residuals as part of its regression analysis:</a:t>
            </a: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We can use these residuals to determine whether the error </a:t>
            </a:r>
          </a:p>
          <a:p>
            <a:pPr>
              <a:buFontTx/>
              <a:buNone/>
            </a:pPr>
            <a:r>
              <a:rPr lang="en-US" altLang="zh-TW">
                <a:ea typeface="新細明體" panose="02020500000000000000" pitchFamily="18" charset="-120"/>
              </a:rPr>
              <a:t>variable is nonnormal, whether the error variance is constant, </a:t>
            </a:r>
          </a:p>
          <a:p>
            <a:pPr>
              <a:buFontTx/>
              <a:buNone/>
            </a:pPr>
            <a:r>
              <a:rPr lang="en-US" altLang="zh-TW">
                <a:ea typeface="新細明體" panose="02020500000000000000" pitchFamily="18" charset="-120"/>
              </a:rPr>
              <a:t>and whether the errors are independent…</a:t>
            </a:r>
          </a:p>
        </p:txBody>
      </p:sp>
      <p:grpSp>
        <p:nvGrpSpPr>
          <p:cNvPr id="62469" name="Group 4">
            <a:extLst>
              <a:ext uri="{FF2B5EF4-FFF2-40B4-BE49-F238E27FC236}">
                <a16:creationId xmlns:a16="http://schemas.microsoft.com/office/drawing/2014/main" id="{B54E1047-9A9C-DFD1-8240-63FDC3A84E96}"/>
              </a:ext>
            </a:extLst>
          </p:cNvPr>
          <p:cNvGrpSpPr>
            <a:grpSpLocks/>
          </p:cNvGrpSpPr>
          <p:nvPr/>
        </p:nvGrpSpPr>
        <p:grpSpPr bwMode="auto">
          <a:xfrm>
            <a:off x="2498725" y="1927225"/>
            <a:ext cx="92075" cy="92075"/>
            <a:chOff x="4944" y="192"/>
            <a:chExt cx="192" cy="96"/>
          </a:xfrm>
        </p:grpSpPr>
        <p:sp>
          <p:nvSpPr>
            <p:cNvPr id="62471" name="Line 5">
              <a:extLst>
                <a:ext uri="{FF2B5EF4-FFF2-40B4-BE49-F238E27FC236}">
                  <a16:creationId xmlns:a16="http://schemas.microsoft.com/office/drawing/2014/main" id="{E7AA1135-A13B-FBD7-5433-76B3310BB83E}"/>
                </a:ext>
              </a:extLst>
            </p:cNvPr>
            <p:cNvSpPr>
              <a:spLocks noChangeShapeType="1"/>
            </p:cNvSpPr>
            <p:nvPr/>
          </p:nvSpPr>
          <p:spPr bwMode="auto">
            <a:xfrm flipV="1">
              <a:off x="4944"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sp>
          <p:nvSpPr>
            <p:cNvPr id="62472" name="Line 6">
              <a:extLst>
                <a:ext uri="{FF2B5EF4-FFF2-40B4-BE49-F238E27FC236}">
                  <a16:creationId xmlns:a16="http://schemas.microsoft.com/office/drawing/2014/main" id="{442EB192-892D-EA95-615D-C729F3EFC7C0}"/>
                </a:ext>
              </a:extLst>
            </p:cNvPr>
            <p:cNvSpPr>
              <a:spLocks noChangeShapeType="1"/>
            </p:cNvSpPr>
            <p:nvPr/>
          </p:nvSpPr>
          <p:spPr bwMode="auto">
            <a:xfrm>
              <a:off x="5040" y="192"/>
              <a:ext cx="96"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TW"/>
            </a:p>
          </p:txBody>
        </p:sp>
      </p:grpSp>
      <p:pic>
        <p:nvPicPr>
          <p:cNvPr id="62470" name="Picture 7" descr="Residuals2.tiff                                                001623CDPowerBook HD                   BB7549B6:">
            <a:extLst>
              <a:ext uri="{FF2B5EF4-FFF2-40B4-BE49-F238E27FC236}">
                <a16:creationId xmlns:a16="http://schemas.microsoft.com/office/drawing/2014/main" id="{8258ACA9-8501-BC51-8320-54527971F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816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5A7F9619-4F42-EF9D-FD70-95021344EB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E67F5EB2-5663-E643-A7FA-B842FE9FF111}" type="slidenum">
              <a:rPr lang="en-US" altLang="zh-TW" sz="1200">
                <a:latin typeface="Tahoma" panose="020B0604030504040204" pitchFamily="34" charset="0"/>
              </a:rPr>
              <a:pPr/>
              <a:t>74</a:t>
            </a:fld>
            <a:endParaRPr lang="en-US" altLang="zh-TW" sz="1200">
              <a:latin typeface="Tahoma" panose="020B0604030504040204" pitchFamily="34" charset="0"/>
            </a:endParaRPr>
          </a:p>
        </p:txBody>
      </p:sp>
      <p:sp>
        <p:nvSpPr>
          <p:cNvPr id="63491" name="Rectangle 2">
            <a:extLst>
              <a:ext uri="{FF2B5EF4-FFF2-40B4-BE49-F238E27FC236}">
                <a16:creationId xmlns:a16="http://schemas.microsoft.com/office/drawing/2014/main" id="{B7C0545A-199A-4854-1815-0A593040C82F}"/>
              </a:ext>
            </a:extLst>
          </p:cNvPr>
          <p:cNvSpPr>
            <a:spLocks noGrp="1" noChangeArrowheads="1"/>
          </p:cNvSpPr>
          <p:nvPr>
            <p:ph type="title"/>
          </p:nvPr>
        </p:nvSpPr>
        <p:spPr/>
        <p:txBody>
          <a:bodyPr/>
          <a:lstStyle/>
          <a:p>
            <a:r>
              <a:rPr lang="en-US" altLang="zh-TW">
                <a:ea typeface="新細明體" panose="02020500000000000000" pitchFamily="18" charset="-120"/>
              </a:rPr>
              <a:t>Nonnormality…</a:t>
            </a:r>
          </a:p>
        </p:txBody>
      </p:sp>
      <p:sp>
        <p:nvSpPr>
          <p:cNvPr id="63492" name="Rectangle 3">
            <a:extLst>
              <a:ext uri="{FF2B5EF4-FFF2-40B4-BE49-F238E27FC236}">
                <a16:creationId xmlns:a16="http://schemas.microsoft.com/office/drawing/2014/main" id="{CFF913EC-27F7-2A47-2544-BE00B68183B6}"/>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We can take the residuals and put them into a histogram to </a:t>
            </a:r>
          </a:p>
          <a:p>
            <a:pPr>
              <a:buFontTx/>
              <a:buNone/>
            </a:pPr>
            <a:r>
              <a:rPr lang="en-US" altLang="zh-TW">
                <a:ea typeface="新細明體" panose="02020500000000000000" pitchFamily="18" charset="-120"/>
              </a:rPr>
              <a:t>visually check for normality…</a:t>
            </a: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…we’re looking for a bell shaped histogram with the mean close to zero. </a:t>
            </a:r>
            <a:r>
              <a:rPr lang="en-US" altLang="zh-TW">
                <a:solidFill>
                  <a:srgbClr val="008000"/>
                </a:solidFill>
                <a:ea typeface="新細明體" panose="02020500000000000000" pitchFamily="18" charset="-120"/>
                <a:sym typeface="Wingdings" pitchFamily="2" charset="2"/>
              </a:rPr>
              <a:t></a:t>
            </a:r>
            <a:endParaRPr lang="en-US" altLang="zh-TW">
              <a:ea typeface="新細明體" panose="02020500000000000000" pitchFamily="18" charset="-120"/>
            </a:endParaRPr>
          </a:p>
        </p:txBody>
      </p:sp>
      <p:pic>
        <p:nvPicPr>
          <p:cNvPr id="63493" name="Picture 4" descr="Histogram.tiff                                                 001623CDPowerBook HD                   BB7549B6:">
            <a:extLst>
              <a:ext uri="{FF2B5EF4-FFF2-40B4-BE49-F238E27FC236}">
                <a16:creationId xmlns:a16="http://schemas.microsoft.com/office/drawing/2014/main" id="{25EB0EC9-BD77-8418-1238-3B60A86FA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081213"/>
            <a:ext cx="6343650" cy="310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60A8CF44-DBAA-5131-9CDE-3A21B48980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29EA2E30-C10C-DC43-BD0D-77793E2C2B10}" type="slidenum">
              <a:rPr lang="en-US" altLang="zh-TW" sz="1200">
                <a:latin typeface="Tahoma" panose="020B0604030504040204" pitchFamily="34" charset="0"/>
              </a:rPr>
              <a:pPr/>
              <a:t>75</a:t>
            </a:fld>
            <a:endParaRPr lang="en-US" altLang="zh-TW" sz="1200">
              <a:latin typeface="Tahoma" panose="020B0604030504040204" pitchFamily="34" charset="0"/>
            </a:endParaRPr>
          </a:p>
        </p:txBody>
      </p:sp>
      <p:sp>
        <p:nvSpPr>
          <p:cNvPr id="64515" name="Rectangle 2">
            <a:extLst>
              <a:ext uri="{FF2B5EF4-FFF2-40B4-BE49-F238E27FC236}">
                <a16:creationId xmlns:a16="http://schemas.microsoft.com/office/drawing/2014/main" id="{4976E005-5533-847D-92AB-5CB7B305C09A}"/>
              </a:ext>
            </a:extLst>
          </p:cNvPr>
          <p:cNvSpPr>
            <a:spLocks noGrp="1" noChangeArrowheads="1"/>
          </p:cNvSpPr>
          <p:nvPr>
            <p:ph type="title"/>
          </p:nvPr>
        </p:nvSpPr>
        <p:spPr/>
        <p:txBody>
          <a:bodyPr/>
          <a:lstStyle/>
          <a:p>
            <a:r>
              <a:rPr lang="en-US" altLang="zh-TW">
                <a:ea typeface="新細明體" panose="02020500000000000000" pitchFamily="18" charset="-120"/>
              </a:rPr>
              <a:t>Heteroscedasticity…</a:t>
            </a:r>
          </a:p>
        </p:txBody>
      </p:sp>
      <p:sp>
        <p:nvSpPr>
          <p:cNvPr id="64516" name="Rectangle 3">
            <a:extLst>
              <a:ext uri="{FF2B5EF4-FFF2-40B4-BE49-F238E27FC236}">
                <a16:creationId xmlns:a16="http://schemas.microsoft.com/office/drawing/2014/main" id="{BD5A8BB4-3CAE-B3B1-3AE0-C1C2FA03FC93}"/>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When the requirement of a constant variance is violated, we </a:t>
            </a:r>
          </a:p>
          <a:p>
            <a:pPr>
              <a:buFontTx/>
              <a:buNone/>
            </a:pPr>
            <a:r>
              <a:rPr lang="en-US" altLang="zh-TW">
                <a:ea typeface="新細明體" panose="02020500000000000000" pitchFamily="18" charset="-120"/>
              </a:rPr>
              <a:t>have a condition of </a:t>
            </a:r>
            <a:r>
              <a:rPr lang="en-US" altLang="zh-TW" b="1" i="1">
                <a:ea typeface="新細明體" panose="02020500000000000000" pitchFamily="18" charset="-120"/>
              </a:rPr>
              <a:t>heteroscedasticity</a:t>
            </a:r>
            <a:r>
              <a:rPr lang="en-US" altLang="zh-TW">
                <a:ea typeface="新細明體" panose="02020500000000000000" pitchFamily="18" charset="-120"/>
              </a:rPr>
              <a:t>.</a:t>
            </a: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We can diagnose heteroscedasticity by plotting the residual </a:t>
            </a:r>
          </a:p>
          <a:p>
            <a:pPr>
              <a:buFontTx/>
              <a:buNone/>
            </a:pPr>
            <a:r>
              <a:rPr lang="en-US" altLang="zh-TW">
                <a:ea typeface="新細明體" panose="02020500000000000000" pitchFamily="18" charset="-120"/>
              </a:rPr>
              <a:t>against the predicted y.</a:t>
            </a:r>
          </a:p>
          <a:p>
            <a:endParaRPr lang="zh-TW" altLang="en-US">
              <a:ea typeface="新細明體" panose="02020500000000000000" pitchFamily="18" charset="-120"/>
            </a:endParaRPr>
          </a:p>
        </p:txBody>
      </p:sp>
      <p:pic>
        <p:nvPicPr>
          <p:cNvPr id="64517" name="Picture 4" descr="Hetrochart.tiff                                                001623CDPowerBook HD                   BB7549B6:">
            <a:extLst>
              <a:ext uri="{FF2B5EF4-FFF2-40B4-BE49-F238E27FC236}">
                <a16:creationId xmlns:a16="http://schemas.microsoft.com/office/drawing/2014/main" id="{0CFD8D5B-E923-E7AC-C698-A0A1A3807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950" y="2006600"/>
            <a:ext cx="410210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4088F000-63D1-61E5-B79B-E3C23D7E4B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F1211A4A-FC04-C941-BA91-CC500B88BE03}" type="slidenum">
              <a:rPr lang="en-US" altLang="zh-TW" sz="1200">
                <a:latin typeface="Tahoma" panose="020B0604030504040204" pitchFamily="34" charset="0"/>
              </a:rPr>
              <a:pPr/>
              <a:t>76</a:t>
            </a:fld>
            <a:endParaRPr lang="en-US" altLang="zh-TW" sz="1200">
              <a:latin typeface="Tahoma" panose="020B0604030504040204" pitchFamily="34" charset="0"/>
            </a:endParaRPr>
          </a:p>
        </p:txBody>
      </p:sp>
      <p:pic>
        <p:nvPicPr>
          <p:cNvPr id="65539" name="Picture 4" descr="sigma2epsilon.tiff                                             001623CDPowerBook HD                   BB7549B6:">
            <a:extLst>
              <a:ext uri="{FF2B5EF4-FFF2-40B4-BE49-F238E27FC236}">
                <a16:creationId xmlns:a16="http://schemas.microsoft.com/office/drawing/2014/main" id="{D9956AA2-C6E1-F6D8-C430-8DDA22A8D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100" y="952500"/>
            <a:ext cx="406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2">
            <a:extLst>
              <a:ext uri="{FF2B5EF4-FFF2-40B4-BE49-F238E27FC236}">
                <a16:creationId xmlns:a16="http://schemas.microsoft.com/office/drawing/2014/main" id="{CB088818-9AAB-5439-99C1-52FD178D94C8}"/>
              </a:ext>
            </a:extLst>
          </p:cNvPr>
          <p:cNvSpPr>
            <a:spLocks noGrp="1" noChangeArrowheads="1"/>
          </p:cNvSpPr>
          <p:nvPr>
            <p:ph type="title"/>
          </p:nvPr>
        </p:nvSpPr>
        <p:spPr/>
        <p:txBody>
          <a:bodyPr/>
          <a:lstStyle/>
          <a:p>
            <a:r>
              <a:rPr lang="en-US" altLang="zh-TW">
                <a:ea typeface="新細明體" panose="02020500000000000000" pitchFamily="18" charset="-120"/>
              </a:rPr>
              <a:t>Heteroscedasticity…</a:t>
            </a:r>
          </a:p>
        </p:txBody>
      </p:sp>
      <p:sp>
        <p:nvSpPr>
          <p:cNvPr id="65541" name="Rectangle 3">
            <a:extLst>
              <a:ext uri="{FF2B5EF4-FFF2-40B4-BE49-F238E27FC236}">
                <a16:creationId xmlns:a16="http://schemas.microsoft.com/office/drawing/2014/main" id="{021E8DB0-6F19-8B53-ED6E-3625E384A3A1}"/>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If the variance of the error variable (     ) is not constant, then </a:t>
            </a:r>
          </a:p>
          <a:p>
            <a:pPr>
              <a:buFontTx/>
              <a:buNone/>
            </a:pPr>
            <a:r>
              <a:rPr lang="en-US" altLang="zh-TW">
                <a:ea typeface="新細明體" panose="02020500000000000000" pitchFamily="18" charset="-120"/>
              </a:rPr>
              <a:t>we have “</a:t>
            </a:r>
            <a:r>
              <a:rPr lang="en-US" altLang="zh-TW" b="1" i="1">
                <a:ea typeface="新細明體" panose="02020500000000000000" pitchFamily="18" charset="-120"/>
              </a:rPr>
              <a:t>heteroscedasticity</a:t>
            </a:r>
            <a:r>
              <a:rPr lang="en-US" altLang="zh-TW">
                <a:ea typeface="新細明體" panose="02020500000000000000" pitchFamily="18" charset="-120"/>
              </a:rPr>
              <a:t>”. Here’s the plot of the residual </a:t>
            </a:r>
          </a:p>
          <a:p>
            <a:pPr>
              <a:buFontTx/>
              <a:buNone/>
            </a:pPr>
            <a:r>
              <a:rPr lang="en-US" altLang="zh-TW">
                <a:ea typeface="新細明體" panose="02020500000000000000" pitchFamily="18" charset="-120"/>
              </a:rPr>
              <a:t>against the predicted value of </a:t>
            </a:r>
            <a:r>
              <a:rPr lang="en-US" altLang="zh-TW" b="1">
                <a:ea typeface="新細明體" panose="02020500000000000000" pitchFamily="18" charset="-120"/>
              </a:rPr>
              <a:t>y</a:t>
            </a:r>
            <a:r>
              <a:rPr lang="en-US" altLang="zh-TW">
                <a:ea typeface="新細明體" panose="02020500000000000000" pitchFamily="18" charset="-120"/>
              </a:rPr>
              <a:t>:</a:t>
            </a:r>
          </a:p>
        </p:txBody>
      </p:sp>
      <p:pic>
        <p:nvPicPr>
          <p:cNvPr id="65542" name="Picture 5" descr="HetroPlot.tiff                                                 001623CDPowerBook HD                   BB7549B6:">
            <a:extLst>
              <a:ext uri="{FF2B5EF4-FFF2-40B4-BE49-F238E27FC236}">
                <a16:creationId xmlns:a16="http://schemas.microsoft.com/office/drawing/2014/main" id="{470F5ACA-7FBA-992B-EB96-3EE6C768E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62213"/>
            <a:ext cx="6188075"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 Box 6">
            <a:extLst>
              <a:ext uri="{FF2B5EF4-FFF2-40B4-BE49-F238E27FC236}">
                <a16:creationId xmlns:a16="http://schemas.microsoft.com/office/drawing/2014/main" id="{5A9448DF-00E6-D6A7-7D46-F415E176CF28}"/>
              </a:ext>
            </a:extLst>
          </p:cNvPr>
          <p:cNvSpPr txBox="1">
            <a:spLocks noChangeArrowheads="1"/>
          </p:cNvSpPr>
          <p:nvPr/>
        </p:nvSpPr>
        <p:spPr bwMode="auto">
          <a:xfrm>
            <a:off x="5562600" y="5029200"/>
            <a:ext cx="3429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zh-TW" altLang="en-US" sz="1800">
                <a:solidFill>
                  <a:srgbClr val="800080"/>
                </a:solidFill>
                <a:latin typeface="Tahoma" panose="020B0604030504040204" pitchFamily="34" charset="0"/>
                <a:ea typeface="新細明體" panose="02020500000000000000" pitchFamily="18" charset="-120"/>
              </a:rPr>
              <a:t> </a:t>
            </a:r>
            <a:r>
              <a:rPr lang="en-US" altLang="zh-TW" sz="1800">
                <a:solidFill>
                  <a:srgbClr val="800080"/>
                </a:solidFill>
                <a:latin typeface="Tahoma" panose="020B0604030504040204" pitchFamily="34" charset="0"/>
                <a:ea typeface="新細明體" panose="02020500000000000000" pitchFamily="18" charset="-120"/>
              </a:rPr>
              <a:t>there doesn’t appear to be a change in the </a:t>
            </a:r>
            <a:r>
              <a:rPr lang="en-US" altLang="zh-TW" sz="1800" b="1" i="1">
                <a:solidFill>
                  <a:srgbClr val="800080"/>
                </a:solidFill>
                <a:latin typeface="Tahoma" panose="020B0604030504040204" pitchFamily="34" charset="0"/>
                <a:ea typeface="新細明體" panose="02020500000000000000" pitchFamily="18" charset="-120"/>
              </a:rPr>
              <a:t>spread</a:t>
            </a:r>
            <a:r>
              <a:rPr lang="en-US" altLang="zh-TW" sz="1800">
                <a:solidFill>
                  <a:srgbClr val="800080"/>
                </a:solidFill>
                <a:latin typeface="Tahoma" panose="020B0604030504040204" pitchFamily="34" charset="0"/>
                <a:ea typeface="新細明體" panose="02020500000000000000" pitchFamily="18" charset="-120"/>
              </a:rPr>
              <a:t> of the plotted points, therefore no </a:t>
            </a:r>
            <a:r>
              <a:rPr lang="en-US" altLang="zh-TW" sz="1800" b="1" i="1">
                <a:solidFill>
                  <a:srgbClr val="800080"/>
                </a:solidFill>
                <a:latin typeface="Tahoma" panose="020B0604030504040204" pitchFamily="34" charset="0"/>
                <a:ea typeface="新細明體" panose="02020500000000000000" pitchFamily="18" charset="-120"/>
              </a:rPr>
              <a:t>heteroscedasticity</a:t>
            </a:r>
            <a:endParaRPr lang="en-US" altLang="zh-TW">
              <a:ea typeface="新細明體" panose="02020500000000000000" pitchFamily="18" charset="-120"/>
            </a:endParaRPr>
          </a:p>
        </p:txBody>
      </p:sp>
      <p:sp>
        <p:nvSpPr>
          <p:cNvPr id="65544" name="Rectangle 7">
            <a:extLst>
              <a:ext uri="{FF2B5EF4-FFF2-40B4-BE49-F238E27FC236}">
                <a16:creationId xmlns:a16="http://schemas.microsoft.com/office/drawing/2014/main" id="{79BDF1B2-316F-F07F-696D-3063F19A2E6A}"/>
              </a:ext>
            </a:extLst>
          </p:cNvPr>
          <p:cNvSpPr>
            <a:spLocks noChangeArrowheads="1"/>
          </p:cNvSpPr>
          <p:nvPr/>
        </p:nvSpPr>
        <p:spPr bwMode="auto">
          <a:xfrm>
            <a:off x="8305800" y="5791200"/>
            <a:ext cx="46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zh-TW" altLang="en-US" sz="2800">
                <a:solidFill>
                  <a:srgbClr val="008000"/>
                </a:solidFill>
                <a:ea typeface="新細明體" panose="02020500000000000000" pitchFamily="18" charset="-120"/>
                <a:sym typeface="Wingdings" pitchFamily="2" charset="2"/>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16FF0032-0664-0CE5-837A-7DBDC96A1A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0957F796-A77F-084C-9D06-AA9FDBA40EDB}" type="slidenum">
              <a:rPr lang="en-US" altLang="zh-TW" sz="1200">
                <a:latin typeface="Tahoma" panose="020B0604030504040204" pitchFamily="34" charset="0"/>
              </a:rPr>
              <a:pPr/>
              <a:t>77</a:t>
            </a:fld>
            <a:endParaRPr lang="en-US" altLang="zh-TW" sz="1200">
              <a:latin typeface="Tahoma" panose="020B0604030504040204" pitchFamily="34" charset="0"/>
            </a:endParaRPr>
          </a:p>
        </p:txBody>
      </p:sp>
      <p:sp>
        <p:nvSpPr>
          <p:cNvPr id="66563" name="Rectangle 2">
            <a:extLst>
              <a:ext uri="{FF2B5EF4-FFF2-40B4-BE49-F238E27FC236}">
                <a16:creationId xmlns:a16="http://schemas.microsoft.com/office/drawing/2014/main" id="{F31372B9-2CA7-24F3-71ED-B08C96471FEB}"/>
              </a:ext>
            </a:extLst>
          </p:cNvPr>
          <p:cNvSpPr>
            <a:spLocks noGrp="1" noChangeArrowheads="1"/>
          </p:cNvSpPr>
          <p:nvPr>
            <p:ph type="title"/>
          </p:nvPr>
        </p:nvSpPr>
        <p:spPr/>
        <p:txBody>
          <a:bodyPr/>
          <a:lstStyle/>
          <a:p>
            <a:r>
              <a:rPr lang="en-US" altLang="zh-TW">
                <a:ea typeface="新細明體" panose="02020500000000000000" pitchFamily="18" charset="-120"/>
              </a:rPr>
              <a:t>Nonindependence of the Error Variable</a:t>
            </a:r>
          </a:p>
        </p:txBody>
      </p:sp>
      <p:sp>
        <p:nvSpPr>
          <p:cNvPr id="66564" name="Rectangle 3">
            <a:extLst>
              <a:ext uri="{FF2B5EF4-FFF2-40B4-BE49-F238E27FC236}">
                <a16:creationId xmlns:a16="http://schemas.microsoft.com/office/drawing/2014/main" id="{21597B08-2411-9A36-67C4-A56C4C8EC070}"/>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If we were to observe the auction price of cars every week </a:t>
            </a:r>
          </a:p>
          <a:p>
            <a:pPr>
              <a:buFontTx/>
              <a:buNone/>
            </a:pPr>
            <a:r>
              <a:rPr lang="en-US" altLang="zh-TW">
                <a:ea typeface="新細明體" panose="02020500000000000000" pitchFamily="18" charset="-120"/>
              </a:rPr>
              <a:t>for, say, a year, that would constitute </a:t>
            </a:r>
            <a:r>
              <a:rPr lang="en-US" altLang="zh-TW" b="1" i="1">
                <a:ea typeface="新細明體" panose="02020500000000000000" pitchFamily="18" charset="-120"/>
              </a:rPr>
              <a:t>a time series</a:t>
            </a:r>
            <a:r>
              <a:rPr lang="en-US" altLang="zh-TW">
                <a:ea typeface="新細明體" panose="02020500000000000000" pitchFamily="18" charset="-120"/>
              </a:rPr>
              <a:t>.</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When the data are time series, the errors often are </a:t>
            </a:r>
            <a:r>
              <a:rPr lang="en-US" altLang="zh-TW" b="1" i="1">
                <a:ea typeface="新細明體" panose="02020500000000000000" pitchFamily="18" charset="-120"/>
              </a:rPr>
              <a:t>correlated</a:t>
            </a:r>
            <a:r>
              <a:rPr lang="en-US" altLang="zh-TW">
                <a:ea typeface="新細明體" panose="02020500000000000000" pitchFamily="18" charset="-120"/>
              </a:rPr>
              <a:t>. </a:t>
            </a:r>
          </a:p>
          <a:p>
            <a:pPr>
              <a:buFontTx/>
              <a:buNone/>
            </a:pPr>
            <a:r>
              <a:rPr lang="en-US" altLang="zh-TW">
                <a:ea typeface="新細明體" panose="02020500000000000000" pitchFamily="18" charset="-120"/>
              </a:rPr>
              <a:t>Error terms that are correlated over time are said to be </a:t>
            </a:r>
          </a:p>
          <a:p>
            <a:pPr>
              <a:buFontTx/>
              <a:buNone/>
            </a:pPr>
            <a:r>
              <a:rPr lang="en-US" altLang="zh-TW" b="1" i="1">
                <a:ea typeface="新細明體" panose="02020500000000000000" pitchFamily="18" charset="-120"/>
              </a:rPr>
              <a:t>autocorrelated</a:t>
            </a:r>
            <a:r>
              <a:rPr lang="en-US" altLang="zh-TW">
                <a:ea typeface="新細明體" panose="02020500000000000000" pitchFamily="18" charset="-120"/>
              </a:rPr>
              <a:t> or </a:t>
            </a:r>
            <a:r>
              <a:rPr lang="en-US" altLang="zh-TW" b="1" i="1">
                <a:ea typeface="新細明體" panose="02020500000000000000" pitchFamily="18" charset="-120"/>
              </a:rPr>
              <a:t>serially correlated</a:t>
            </a:r>
            <a:r>
              <a:rPr lang="en-US" altLang="zh-TW">
                <a:ea typeface="新細明體" panose="02020500000000000000" pitchFamily="18" charset="-120"/>
              </a:rPr>
              <a:t>.</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We can often detect autocorrelation by </a:t>
            </a:r>
            <a:r>
              <a:rPr lang="en-US" altLang="zh-TW" b="1" i="1">
                <a:solidFill>
                  <a:srgbClr val="FF0000"/>
                </a:solidFill>
                <a:ea typeface="新細明體" panose="02020500000000000000" pitchFamily="18" charset="-120"/>
              </a:rPr>
              <a:t>graphing the </a:t>
            </a:r>
          </a:p>
          <a:p>
            <a:pPr>
              <a:buFontTx/>
              <a:buNone/>
            </a:pPr>
            <a:r>
              <a:rPr lang="en-US" altLang="zh-TW" b="1" i="1">
                <a:solidFill>
                  <a:srgbClr val="FF0000"/>
                </a:solidFill>
                <a:ea typeface="新細明體" panose="02020500000000000000" pitchFamily="18" charset="-120"/>
              </a:rPr>
              <a:t>residuals</a:t>
            </a:r>
            <a:r>
              <a:rPr lang="en-US" altLang="zh-TW">
                <a:ea typeface="新細明體" panose="02020500000000000000" pitchFamily="18" charset="-120"/>
              </a:rPr>
              <a:t> </a:t>
            </a:r>
            <a:r>
              <a:rPr lang="en-US" altLang="zh-TW" b="1" i="1">
                <a:ea typeface="新細明體" panose="02020500000000000000" pitchFamily="18" charset="-120"/>
              </a:rPr>
              <a:t>against</a:t>
            </a:r>
            <a:r>
              <a:rPr lang="en-US" altLang="zh-TW">
                <a:ea typeface="新細明體" panose="02020500000000000000" pitchFamily="18" charset="-120"/>
              </a:rPr>
              <a:t> </a:t>
            </a:r>
            <a:r>
              <a:rPr lang="en-US" altLang="zh-TW" b="1" i="1">
                <a:solidFill>
                  <a:srgbClr val="0000FF"/>
                </a:solidFill>
                <a:ea typeface="新細明體" panose="02020500000000000000" pitchFamily="18" charset="-120"/>
              </a:rPr>
              <a:t>the time periods</a:t>
            </a:r>
            <a:r>
              <a:rPr lang="en-US" altLang="zh-TW">
                <a:ea typeface="新細明體" panose="02020500000000000000" pitchFamily="18" charset="-120"/>
              </a:rPr>
              <a:t>. If a pattern emerges, it is </a:t>
            </a:r>
          </a:p>
          <a:p>
            <a:pPr>
              <a:buFontTx/>
              <a:buNone/>
            </a:pPr>
            <a:r>
              <a:rPr lang="en-US" altLang="zh-TW">
                <a:ea typeface="新細明體" panose="02020500000000000000" pitchFamily="18" charset="-120"/>
              </a:rPr>
              <a:t>likely that the independence requirement is violated.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05CD5614-ADD3-BBA0-E241-F51CA00921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291B4DDA-92C8-DC44-9B47-998DCEA7270C}" type="slidenum">
              <a:rPr lang="en-US" altLang="zh-TW" sz="1200">
                <a:latin typeface="Tahoma" panose="020B0604030504040204" pitchFamily="34" charset="0"/>
              </a:rPr>
              <a:pPr/>
              <a:t>78</a:t>
            </a:fld>
            <a:endParaRPr lang="en-US" altLang="zh-TW" sz="1200">
              <a:latin typeface="Tahoma" panose="020B0604030504040204" pitchFamily="34" charset="0"/>
            </a:endParaRPr>
          </a:p>
        </p:txBody>
      </p:sp>
      <p:sp>
        <p:nvSpPr>
          <p:cNvPr id="67587" name="Rectangle 2">
            <a:extLst>
              <a:ext uri="{FF2B5EF4-FFF2-40B4-BE49-F238E27FC236}">
                <a16:creationId xmlns:a16="http://schemas.microsoft.com/office/drawing/2014/main" id="{E1A6882E-8028-B7CF-BC41-178AA1B84E33}"/>
              </a:ext>
            </a:extLst>
          </p:cNvPr>
          <p:cNvSpPr>
            <a:spLocks noGrp="1" noChangeArrowheads="1"/>
          </p:cNvSpPr>
          <p:nvPr>
            <p:ph type="title"/>
          </p:nvPr>
        </p:nvSpPr>
        <p:spPr/>
        <p:txBody>
          <a:bodyPr/>
          <a:lstStyle/>
          <a:p>
            <a:r>
              <a:rPr lang="en-US" altLang="zh-TW">
                <a:ea typeface="新細明體" panose="02020500000000000000" pitchFamily="18" charset="-120"/>
              </a:rPr>
              <a:t>Nonindependence of the Error Variable</a:t>
            </a:r>
          </a:p>
        </p:txBody>
      </p:sp>
      <p:sp>
        <p:nvSpPr>
          <p:cNvPr id="67588" name="Rectangle 3">
            <a:extLst>
              <a:ext uri="{FF2B5EF4-FFF2-40B4-BE49-F238E27FC236}">
                <a16:creationId xmlns:a16="http://schemas.microsoft.com/office/drawing/2014/main" id="{E91CF5F7-73A8-688E-C99C-64ED08B8E0DC}"/>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Patterns in the appearance of the residuals over time </a:t>
            </a:r>
          </a:p>
          <a:p>
            <a:pPr>
              <a:buFontTx/>
              <a:buNone/>
            </a:pPr>
            <a:r>
              <a:rPr lang="en-US" altLang="zh-TW">
                <a:ea typeface="新細明體" panose="02020500000000000000" pitchFamily="18" charset="-120"/>
              </a:rPr>
              <a:t>indicates that autocorrelation exists:</a:t>
            </a:r>
          </a:p>
        </p:txBody>
      </p:sp>
      <p:pic>
        <p:nvPicPr>
          <p:cNvPr id="67589" name="Picture 4" descr="&#13;RezVtime.tiff                                                  001623CDPowerBook HD                   BB7549B6:">
            <a:extLst>
              <a:ext uri="{FF2B5EF4-FFF2-40B4-BE49-F238E27FC236}">
                <a16:creationId xmlns:a16="http://schemas.microsoft.com/office/drawing/2014/main" id="{0B1EBD43-5AB7-A149-1311-58FE4F761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044700"/>
            <a:ext cx="76327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Text Box 5">
            <a:extLst>
              <a:ext uri="{FF2B5EF4-FFF2-40B4-BE49-F238E27FC236}">
                <a16:creationId xmlns:a16="http://schemas.microsoft.com/office/drawing/2014/main" id="{70532544-7384-F223-47CE-2C0A48FF3DF7}"/>
              </a:ext>
            </a:extLst>
          </p:cNvPr>
          <p:cNvSpPr txBox="1">
            <a:spLocks noChangeArrowheads="1"/>
          </p:cNvSpPr>
          <p:nvPr/>
        </p:nvSpPr>
        <p:spPr bwMode="auto">
          <a:xfrm>
            <a:off x="381000" y="4876800"/>
            <a:ext cx="40179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1800">
                <a:latin typeface="Tahoma" panose="020B0604030504040204" pitchFamily="34" charset="0"/>
                <a:ea typeface="新細明體" panose="02020500000000000000" pitchFamily="18" charset="-120"/>
              </a:rPr>
              <a:t>Note the runs of positive residuals,</a:t>
            </a:r>
          </a:p>
          <a:p>
            <a:pPr algn="l"/>
            <a:r>
              <a:rPr lang="en-US" altLang="zh-TW" sz="1800">
                <a:latin typeface="Tahoma" panose="020B0604030504040204" pitchFamily="34" charset="0"/>
                <a:ea typeface="新細明體" panose="02020500000000000000" pitchFamily="18" charset="-120"/>
              </a:rPr>
              <a:t>replaced by runs of negative residuals</a:t>
            </a:r>
          </a:p>
        </p:txBody>
      </p:sp>
      <p:sp>
        <p:nvSpPr>
          <p:cNvPr id="67591" name="Text Box 6">
            <a:extLst>
              <a:ext uri="{FF2B5EF4-FFF2-40B4-BE49-F238E27FC236}">
                <a16:creationId xmlns:a16="http://schemas.microsoft.com/office/drawing/2014/main" id="{25046D30-366A-A499-57FD-146505E26857}"/>
              </a:ext>
            </a:extLst>
          </p:cNvPr>
          <p:cNvSpPr txBox="1">
            <a:spLocks noChangeArrowheads="1"/>
          </p:cNvSpPr>
          <p:nvPr/>
        </p:nvSpPr>
        <p:spPr bwMode="auto">
          <a:xfrm>
            <a:off x="5181600" y="4876800"/>
            <a:ext cx="37893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1800">
                <a:latin typeface="Tahoma" panose="020B0604030504040204" pitchFamily="34" charset="0"/>
                <a:ea typeface="新細明體" panose="02020500000000000000" pitchFamily="18" charset="-120"/>
              </a:rPr>
              <a:t>Note the oscillating behavior of the </a:t>
            </a:r>
          </a:p>
          <a:p>
            <a:pPr algn="l"/>
            <a:r>
              <a:rPr lang="en-US" altLang="zh-TW" sz="1800">
                <a:latin typeface="Tahoma" panose="020B0604030504040204" pitchFamily="34" charset="0"/>
                <a:ea typeface="新細明體" panose="02020500000000000000" pitchFamily="18" charset="-120"/>
              </a:rPr>
              <a:t>residuals around zero.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B9A33BBB-F0D6-E2DE-4066-161A0B2EFE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9573E9DA-26E5-1B4B-A2B8-6D65E38E62D8}" type="slidenum">
              <a:rPr lang="en-US" altLang="zh-TW" sz="1200">
                <a:latin typeface="Tahoma" panose="020B0604030504040204" pitchFamily="34" charset="0"/>
              </a:rPr>
              <a:pPr/>
              <a:t>79</a:t>
            </a:fld>
            <a:endParaRPr lang="en-US" altLang="zh-TW" sz="1200">
              <a:latin typeface="Tahoma" panose="020B0604030504040204" pitchFamily="34" charset="0"/>
            </a:endParaRPr>
          </a:p>
        </p:txBody>
      </p:sp>
      <p:sp>
        <p:nvSpPr>
          <p:cNvPr id="68611" name="Rectangle 2">
            <a:extLst>
              <a:ext uri="{FF2B5EF4-FFF2-40B4-BE49-F238E27FC236}">
                <a16:creationId xmlns:a16="http://schemas.microsoft.com/office/drawing/2014/main" id="{B95128F2-16B5-63CC-23EF-C0DE328034FA}"/>
              </a:ext>
            </a:extLst>
          </p:cNvPr>
          <p:cNvSpPr>
            <a:spLocks noGrp="1" noChangeArrowheads="1"/>
          </p:cNvSpPr>
          <p:nvPr>
            <p:ph type="title"/>
          </p:nvPr>
        </p:nvSpPr>
        <p:spPr/>
        <p:txBody>
          <a:bodyPr/>
          <a:lstStyle/>
          <a:p>
            <a:r>
              <a:rPr lang="en-US" altLang="zh-TW">
                <a:ea typeface="新細明體" panose="02020500000000000000" pitchFamily="18" charset="-120"/>
              </a:rPr>
              <a:t>Outliers…</a:t>
            </a:r>
          </a:p>
        </p:txBody>
      </p:sp>
      <p:sp>
        <p:nvSpPr>
          <p:cNvPr id="68612" name="Rectangle 3">
            <a:extLst>
              <a:ext uri="{FF2B5EF4-FFF2-40B4-BE49-F238E27FC236}">
                <a16:creationId xmlns:a16="http://schemas.microsoft.com/office/drawing/2014/main" id="{EE08A8BD-87A4-30BB-074C-06330889A01B}"/>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An </a:t>
            </a:r>
            <a:r>
              <a:rPr lang="en-US" altLang="zh-TW" b="1" i="1">
                <a:ea typeface="新細明體" panose="02020500000000000000" pitchFamily="18" charset="-120"/>
              </a:rPr>
              <a:t>outlier</a:t>
            </a:r>
            <a:r>
              <a:rPr lang="en-US" altLang="zh-TW">
                <a:ea typeface="新細明體" panose="02020500000000000000" pitchFamily="18" charset="-120"/>
              </a:rPr>
              <a:t> is an observation that is </a:t>
            </a:r>
            <a:r>
              <a:rPr lang="en-US" altLang="zh-TW" b="1" i="1">
                <a:solidFill>
                  <a:srgbClr val="0000FF"/>
                </a:solidFill>
                <a:ea typeface="新細明體" panose="02020500000000000000" pitchFamily="18" charset="-120"/>
              </a:rPr>
              <a:t>unusually small</a:t>
            </a:r>
            <a:r>
              <a:rPr lang="en-US" altLang="zh-TW">
                <a:ea typeface="新細明體" panose="02020500000000000000" pitchFamily="18" charset="-120"/>
              </a:rPr>
              <a:t> or </a:t>
            </a:r>
          </a:p>
          <a:p>
            <a:pPr>
              <a:buFontTx/>
              <a:buNone/>
            </a:pPr>
            <a:r>
              <a:rPr lang="en-US" altLang="zh-TW" b="1" i="1">
                <a:solidFill>
                  <a:srgbClr val="FF0000"/>
                </a:solidFill>
                <a:ea typeface="新細明體" panose="02020500000000000000" pitchFamily="18" charset="-120"/>
              </a:rPr>
              <a:t>unusually large</a:t>
            </a:r>
            <a:r>
              <a:rPr lang="en-US" altLang="zh-TW">
                <a:ea typeface="新細明體" panose="02020500000000000000" pitchFamily="18" charset="-120"/>
              </a:rPr>
              <a:t>.</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E.g. our used car example had odometer readings from 19.1 </a:t>
            </a:r>
          </a:p>
          <a:p>
            <a:pPr>
              <a:buFontTx/>
              <a:buNone/>
            </a:pPr>
            <a:r>
              <a:rPr lang="en-US" altLang="zh-TW">
                <a:ea typeface="新細明體" panose="02020500000000000000" pitchFamily="18" charset="-120"/>
              </a:rPr>
              <a:t>to 49.2 thousand miles. Suppose we have a value of only </a:t>
            </a:r>
          </a:p>
          <a:p>
            <a:pPr>
              <a:buFontTx/>
              <a:buNone/>
            </a:pPr>
            <a:r>
              <a:rPr lang="en-US" altLang="zh-TW">
                <a:ea typeface="新細明體" panose="02020500000000000000" pitchFamily="18" charset="-120"/>
              </a:rPr>
              <a:t>5,000 miles (i.e. a car driven by an old person only on </a:t>
            </a:r>
          </a:p>
          <a:p>
            <a:pPr>
              <a:buFontTx/>
              <a:buNone/>
            </a:pPr>
            <a:r>
              <a:rPr lang="en-US" altLang="zh-TW">
                <a:ea typeface="新細明體" panose="02020500000000000000" pitchFamily="18" charset="-120"/>
              </a:rPr>
              <a:t>Sundays </a:t>
            </a:r>
            <a:r>
              <a:rPr lang="en-US" altLang="zh-TW">
                <a:ea typeface="新細明體" panose="02020500000000000000" pitchFamily="18" charset="-120"/>
                <a:sym typeface="Wingdings" pitchFamily="2" charset="2"/>
              </a:rPr>
              <a:t></a:t>
            </a:r>
            <a:r>
              <a:rPr lang="en-US" altLang="zh-TW">
                <a:ea typeface="新細明體" panose="02020500000000000000" pitchFamily="18" charset="-120"/>
              </a:rPr>
              <a:t> ) — this point is an </a:t>
            </a:r>
            <a:r>
              <a:rPr lang="en-US" altLang="zh-TW" b="1" i="1">
                <a:ea typeface="新細明體" panose="02020500000000000000" pitchFamily="18" charset="-120"/>
              </a:rPr>
              <a:t>outlier</a:t>
            </a:r>
            <a:r>
              <a:rPr lang="en-US" altLang="zh-TW">
                <a:ea typeface="新細明體" panose="02020500000000000000" pitchFamily="18" charset="-12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BED9-D4D4-90C8-E696-D6D000AF3DB6}"/>
              </a:ext>
            </a:extLst>
          </p:cNvPr>
          <p:cNvSpPr>
            <a:spLocks noGrp="1"/>
          </p:cNvSpPr>
          <p:nvPr>
            <p:ph type="title"/>
          </p:nvPr>
        </p:nvSpPr>
        <p:spPr/>
        <p:txBody>
          <a:bodyPr/>
          <a:lstStyle/>
          <a:p>
            <a:r>
              <a:rPr lang="en-TW" dirty="0"/>
              <a:t>Correlation</a:t>
            </a:r>
          </a:p>
        </p:txBody>
      </p:sp>
      <p:sp>
        <p:nvSpPr>
          <p:cNvPr id="3" name="Content Placeholder 2">
            <a:extLst>
              <a:ext uri="{FF2B5EF4-FFF2-40B4-BE49-F238E27FC236}">
                <a16:creationId xmlns:a16="http://schemas.microsoft.com/office/drawing/2014/main" id="{139AAE58-C5C9-64B8-BCF3-64AA41DB58FB}"/>
              </a:ext>
            </a:extLst>
          </p:cNvPr>
          <p:cNvSpPr>
            <a:spLocks noGrp="1"/>
          </p:cNvSpPr>
          <p:nvPr>
            <p:ph idx="1"/>
          </p:nvPr>
        </p:nvSpPr>
        <p:spPr/>
        <p:txBody>
          <a:bodyPr/>
          <a:lstStyle/>
          <a:p>
            <a:r>
              <a:rPr lang="en-US" dirty="0">
                <a:solidFill>
                  <a:srgbClr val="000000"/>
                </a:solidFill>
                <a:effectLst/>
                <a:latin typeface="Times" panose="02020603050405020304"/>
              </a:rPr>
              <a:t>The scatterplots can show how different patterns of data produce different degrees of correlation.</a:t>
            </a:r>
          </a:p>
          <a:p>
            <a:endParaRPr lang="en-TW" dirty="0"/>
          </a:p>
        </p:txBody>
      </p:sp>
      <p:sp>
        <p:nvSpPr>
          <p:cNvPr id="4" name="Slide Number Placeholder 3">
            <a:extLst>
              <a:ext uri="{FF2B5EF4-FFF2-40B4-BE49-F238E27FC236}">
                <a16:creationId xmlns:a16="http://schemas.microsoft.com/office/drawing/2014/main" id="{3AF58C10-E940-6F62-4BE9-C85D71FC4FCF}"/>
              </a:ext>
            </a:extLst>
          </p:cNvPr>
          <p:cNvSpPr>
            <a:spLocks noGrp="1"/>
          </p:cNvSpPr>
          <p:nvPr>
            <p:ph type="sldNum" sz="quarter" idx="12"/>
          </p:nvPr>
        </p:nvSpPr>
        <p:spPr/>
        <p:txBody>
          <a:bodyPr/>
          <a:lstStyle/>
          <a:p>
            <a:r>
              <a:rPr lang="en-US" altLang="zh-TW"/>
              <a:t>17.</a:t>
            </a:r>
            <a:fld id="{B216B5FE-59C3-8046-8EF4-8FBA0F90EABB}" type="slidenum">
              <a:rPr lang="en-US" altLang="zh-TW" smtClean="0"/>
              <a:pPr/>
              <a:t>8</a:t>
            </a:fld>
            <a:endParaRPr lang="en-US" altLang="zh-TW"/>
          </a:p>
        </p:txBody>
      </p:sp>
      <p:pic>
        <p:nvPicPr>
          <p:cNvPr id="6" name="Picture 5" descr="A group of blue dots&#10;&#10;AI-generated content may be incorrect.">
            <a:extLst>
              <a:ext uri="{FF2B5EF4-FFF2-40B4-BE49-F238E27FC236}">
                <a16:creationId xmlns:a16="http://schemas.microsoft.com/office/drawing/2014/main" id="{FFC9451B-6ADB-76BF-F021-9B8CD8242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42828"/>
            <a:ext cx="7772400" cy="3790833"/>
          </a:xfrm>
          <a:prstGeom prst="rect">
            <a:avLst/>
          </a:prstGeom>
        </p:spPr>
      </p:pic>
    </p:spTree>
    <p:extLst>
      <p:ext uri="{BB962C8B-B14F-4D97-AF65-F5344CB8AC3E}">
        <p14:creationId xmlns:p14="http://schemas.microsoft.com/office/powerpoint/2010/main" val="9342430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982EC919-73C9-7570-DC96-78673A51F7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5C41939F-CDD5-104A-BBB0-A42897E3DC96}" type="slidenum">
              <a:rPr lang="en-US" altLang="zh-TW" sz="1200">
                <a:latin typeface="Tahoma" panose="020B0604030504040204" pitchFamily="34" charset="0"/>
              </a:rPr>
              <a:pPr/>
              <a:t>80</a:t>
            </a:fld>
            <a:endParaRPr lang="en-US" altLang="zh-TW" sz="1200">
              <a:latin typeface="Tahoma" panose="020B0604030504040204" pitchFamily="34" charset="0"/>
            </a:endParaRPr>
          </a:p>
        </p:txBody>
      </p:sp>
      <p:sp>
        <p:nvSpPr>
          <p:cNvPr id="69635" name="Rectangle 2">
            <a:extLst>
              <a:ext uri="{FF2B5EF4-FFF2-40B4-BE49-F238E27FC236}">
                <a16:creationId xmlns:a16="http://schemas.microsoft.com/office/drawing/2014/main" id="{4C95E1D2-A3EC-D1E2-1F52-852EE9506332}"/>
              </a:ext>
            </a:extLst>
          </p:cNvPr>
          <p:cNvSpPr>
            <a:spLocks noGrp="1" noChangeArrowheads="1"/>
          </p:cNvSpPr>
          <p:nvPr>
            <p:ph type="title"/>
          </p:nvPr>
        </p:nvSpPr>
        <p:spPr/>
        <p:txBody>
          <a:bodyPr/>
          <a:lstStyle/>
          <a:p>
            <a:r>
              <a:rPr lang="en-US" altLang="zh-TW">
                <a:ea typeface="新細明體" panose="02020500000000000000" pitchFamily="18" charset="-120"/>
              </a:rPr>
              <a:t>Outliers…</a:t>
            </a:r>
          </a:p>
        </p:txBody>
      </p:sp>
      <p:sp>
        <p:nvSpPr>
          <p:cNvPr id="69636" name="Rectangle 3">
            <a:extLst>
              <a:ext uri="{FF2B5EF4-FFF2-40B4-BE49-F238E27FC236}">
                <a16:creationId xmlns:a16="http://schemas.microsoft.com/office/drawing/2014/main" id="{9EEC7AEF-E06D-58F3-4AFE-1754C8DCDEEF}"/>
              </a:ext>
            </a:extLst>
          </p:cNvPr>
          <p:cNvSpPr>
            <a:spLocks noGrp="1" noChangeArrowheads="1"/>
          </p:cNvSpPr>
          <p:nvPr>
            <p:ph type="body" idx="1"/>
          </p:nvPr>
        </p:nvSpPr>
        <p:spPr/>
        <p:txBody>
          <a:bodyPr/>
          <a:lstStyle/>
          <a:p>
            <a:pPr>
              <a:lnSpc>
                <a:spcPct val="90000"/>
              </a:lnSpc>
              <a:buFontTx/>
              <a:buNone/>
            </a:pPr>
            <a:r>
              <a:rPr lang="en-US" altLang="zh-TW">
                <a:ea typeface="新細明體" panose="02020500000000000000" pitchFamily="18" charset="-120"/>
              </a:rPr>
              <a:t>Possible reasons for the existence of outliers include:</a:t>
            </a:r>
          </a:p>
          <a:p>
            <a:pPr>
              <a:lnSpc>
                <a:spcPct val="90000"/>
              </a:lnSpc>
              <a:buFontTx/>
              <a:buNone/>
            </a:pPr>
            <a:r>
              <a:rPr lang="en-US" altLang="zh-TW">
                <a:ea typeface="新細明體" panose="02020500000000000000" pitchFamily="18" charset="-120"/>
              </a:rPr>
              <a:t>There was an error in recording the value</a:t>
            </a:r>
          </a:p>
          <a:p>
            <a:pPr>
              <a:lnSpc>
                <a:spcPct val="90000"/>
              </a:lnSpc>
              <a:buFontTx/>
              <a:buNone/>
            </a:pPr>
            <a:r>
              <a:rPr lang="en-US" altLang="zh-TW">
                <a:ea typeface="新細明體" panose="02020500000000000000" pitchFamily="18" charset="-120"/>
              </a:rPr>
              <a:t>The point should not have been included in the sample</a:t>
            </a:r>
          </a:p>
          <a:p>
            <a:pPr>
              <a:lnSpc>
                <a:spcPct val="90000"/>
              </a:lnSpc>
              <a:buFontTx/>
              <a:buNone/>
            </a:pPr>
            <a:r>
              <a:rPr lang="en-US" altLang="zh-TW">
                <a:ea typeface="新細明體" panose="02020500000000000000" pitchFamily="18" charset="-120"/>
              </a:rPr>
              <a:t>Perhaps the observation is indeed valid.</a:t>
            </a:r>
          </a:p>
          <a:p>
            <a:pPr>
              <a:lnSpc>
                <a:spcPct val="90000"/>
              </a:lnSpc>
              <a:buFontTx/>
              <a:buNone/>
            </a:pPr>
            <a:endParaRPr lang="en-US" altLang="zh-TW">
              <a:ea typeface="新細明體" panose="02020500000000000000" pitchFamily="18" charset="-120"/>
            </a:endParaRPr>
          </a:p>
          <a:p>
            <a:pPr>
              <a:lnSpc>
                <a:spcPct val="90000"/>
              </a:lnSpc>
              <a:buFontTx/>
              <a:buNone/>
            </a:pPr>
            <a:r>
              <a:rPr lang="en-US" altLang="zh-TW">
                <a:ea typeface="新細明體" panose="02020500000000000000" pitchFamily="18" charset="-120"/>
              </a:rPr>
              <a:t>Outliers can be easily identified from a scatter plot.</a:t>
            </a:r>
          </a:p>
          <a:p>
            <a:pPr>
              <a:lnSpc>
                <a:spcPct val="90000"/>
              </a:lnSpc>
              <a:buFontTx/>
              <a:buNone/>
            </a:pPr>
            <a:endParaRPr lang="en-US" altLang="zh-TW">
              <a:ea typeface="新細明體" panose="02020500000000000000" pitchFamily="18" charset="-120"/>
            </a:endParaRPr>
          </a:p>
          <a:p>
            <a:pPr>
              <a:lnSpc>
                <a:spcPct val="90000"/>
              </a:lnSpc>
              <a:buFontTx/>
              <a:buNone/>
            </a:pPr>
            <a:r>
              <a:rPr lang="en-US" altLang="zh-TW">
                <a:ea typeface="新細明體" panose="02020500000000000000" pitchFamily="18" charset="-120"/>
              </a:rPr>
              <a:t>If the absolute value of the standard residual is &gt; 2, we suspect the point may be an outlier and investigate further.</a:t>
            </a:r>
          </a:p>
          <a:p>
            <a:pPr>
              <a:lnSpc>
                <a:spcPct val="90000"/>
              </a:lnSpc>
              <a:buFontTx/>
              <a:buNone/>
            </a:pPr>
            <a:endParaRPr lang="en-US" altLang="zh-TW">
              <a:ea typeface="新細明體" panose="02020500000000000000" pitchFamily="18" charset="-120"/>
            </a:endParaRPr>
          </a:p>
          <a:p>
            <a:pPr>
              <a:lnSpc>
                <a:spcPct val="90000"/>
              </a:lnSpc>
              <a:buFontTx/>
              <a:buNone/>
            </a:pPr>
            <a:r>
              <a:rPr lang="en-US" altLang="zh-TW" b="1" i="1">
                <a:solidFill>
                  <a:srgbClr val="FF0000"/>
                </a:solidFill>
                <a:ea typeface="新細明體" panose="02020500000000000000" pitchFamily="18" charset="-120"/>
              </a:rPr>
              <a:t>They need to be dealt with since they can easily influence the least squares line…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編號版面配置區 1">
            <a:extLst>
              <a:ext uri="{FF2B5EF4-FFF2-40B4-BE49-F238E27FC236}">
                <a16:creationId xmlns:a16="http://schemas.microsoft.com/office/drawing/2014/main" id="{B1D36414-C82C-EC24-689B-D57AE0548C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F2E6E396-F0B0-0949-B05D-A30D990EE02A}" type="slidenum">
              <a:rPr lang="en-US" altLang="zh-TW" sz="1200">
                <a:latin typeface="Tahoma" panose="020B0604030504040204" pitchFamily="34" charset="0"/>
              </a:rPr>
              <a:pPr/>
              <a:t>81</a:t>
            </a:fld>
            <a:endParaRPr lang="en-US" altLang="zh-TW" sz="1200">
              <a:latin typeface="Tahoma" panose="020B0604030504040204" pitchFamily="34" charset="0"/>
            </a:endParaRPr>
          </a:p>
        </p:txBody>
      </p:sp>
      <p:grpSp>
        <p:nvGrpSpPr>
          <p:cNvPr id="70659" name="Group 6">
            <a:extLst>
              <a:ext uri="{FF2B5EF4-FFF2-40B4-BE49-F238E27FC236}">
                <a16:creationId xmlns:a16="http://schemas.microsoft.com/office/drawing/2014/main" id="{A57DAE8C-97AE-91E2-8004-7E41A2D807A9}"/>
              </a:ext>
            </a:extLst>
          </p:cNvPr>
          <p:cNvGrpSpPr>
            <a:grpSpLocks/>
          </p:cNvGrpSpPr>
          <p:nvPr/>
        </p:nvGrpSpPr>
        <p:grpSpPr bwMode="auto">
          <a:xfrm>
            <a:off x="1663700" y="1752600"/>
            <a:ext cx="3733800" cy="2667000"/>
            <a:chOff x="1296" y="1104"/>
            <a:chExt cx="2352" cy="1680"/>
          </a:xfrm>
        </p:grpSpPr>
        <p:sp>
          <p:nvSpPr>
            <p:cNvPr id="4" name="Line 4">
              <a:extLst>
                <a:ext uri="{FF2B5EF4-FFF2-40B4-BE49-F238E27FC236}">
                  <a16:creationId xmlns:a16="http://schemas.microsoft.com/office/drawing/2014/main" id="{7D60515B-03B0-E334-1DAA-8F7C9F259E79}"/>
                </a:ext>
              </a:extLst>
            </p:cNvPr>
            <p:cNvSpPr>
              <a:spLocks noChangeShapeType="1"/>
            </p:cNvSpPr>
            <p:nvPr/>
          </p:nvSpPr>
          <p:spPr bwMode="auto">
            <a:xfrm>
              <a:off x="1296" y="1104"/>
              <a:ext cx="0" cy="16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 name="Line 5">
              <a:extLst>
                <a:ext uri="{FF2B5EF4-FFF2-40B4-BE49-F238E27FC236}">
                  <a16:creationId xmlns:a16="http://schemas.microsoft.com/office/drawing/2014/main" id="{5D266990-B107-5F8C-63C5-0C56EFCB48CD}"/>
                </a:ext>
              </a:extLst>
            </p:cNvPr>
            <p:cNvSpPr>
              <a:spLocks noChangeShapeType="1"/>
            </p:cNvSpPr>
            <p:nvPr/>
          </p:nvSpPr>
          <p:spPr bwMode="auto">
            <a:xfrm>
              <a:off x="1296" y="2784"/>
              <a:ext cx="23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grpSp>
      <p:sp>
        <p:nvSpPr>
          <p:cNvPr id="70660" name="Text Box 7">
            <a:extLst>
              <a:ext uri="{FF2B5EF4-FFF2-40B4-BE49-F238E27FC236}">
                <a16:creationId xmlns:a16="http://schemas.microsoft.com/office/drawing/2014/main" id="{93A9927B-8055-3CDB-B8CE-9FA718950A54}"/>
              </a:ext>
            </a:extLst>
          </p:cNvPr>
          <p:cNvSpPr txBox="1">
            <a:spLocks noChangeArrowheads="1"/>
          </p:cNvSpPr>
          <p:nvPr/>
        </p:nvSpPr>
        <p:spPr bwMode="auto">
          <a:xfrm>
            <a:off x="2051050" y="2027238"/>
            <a:ext cx="2936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61" name="Text Box 8">
            <a:extLst>
              <a:ext uri="{FF2B5EF4-FFF2-40B4-BE49-F238E27FC236}">
                <a16:creationId xmlns:a16="http://schemas.microsoft.com/office/drawing/2014/main" id="{9A879FFF-CFF4-5E9B-A548-C1FA000F18EE}"/>
              </a:ext>
            </a:extLst>
          </p:cNvPr>
          <p:cNvSpPr txBox="1">
            <a:spLocks noChangeArrowheads="1"/>
          </p:cNvSpPr>
          <p:nvPr/>
        </p:nvSpPr>
        <p:spPr bwMode="auto">
          <a:xfrm>
            <a:off x="2273300" y="25146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62" name="Text Box 9">
            <a:extLst>
              <a:ext uri="{FF2B5EF4-FFF2-40B4-BE49-F238E27FC236}">
                <a16:creationId xmlns:a16="http://schemas.microsoft.com/office/drawing/2014/main" id="{6692ACEE-3571-3087-563D-A0C26542841C}"/>
              </a:ext>
            </a:extLst>
          </p:cNvPr>
          <p:cNvSpPr txBox="1">
            <a:spLocks noChangeArrowheads="1"/>
          </p:cNvSpPr>
          <p:nvPr/>
        </p:nvSpPr>
        <p:spPr bwMode="auto">
          <a:xfrm>
            <a:off x="2349500" y="20574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63" name="Text Box 10">
            <a:extLst>
              <a:ext uri="{FF2B5EF4-FFF2-40B4-BE49-F238E27FC236}">
                <a16:creationId xmlns:a16="http://schemas.microsoft.com/office/drawing/2014/main" id="{EB0F3CD7-57E0-C355-7B0F-E9D3F82DDFE8}"/>
              </a:ext>
            </a:extLst>
          </p:cNvPr>
          <p:cNvSpPr txBox="1">
            <a:spLocks noChangeArrowheads="1"/>
          </p:cNvSpPr>
          <p:nvPr/>
        </p:nvSpPr>
        <p:spPr bwMode="auto">
          <a:xfrm>
            <a:off x="2508250" y="2484438"/>
            <a:ext cx="2936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64" name="Text Box 11">
            <a:extLst>
              <a:ext uri="{FF2B5EF4-FFF2-40B4-BE49-F238E27FC236}">
                <a16:creationId xmlns:a16="http://schemas.microsoft.com/office/drawing/2014/main" id="{ABA6D07F-26C4-77B7-E68D-ADAF2E283F31}"/>
              </a:ext>
            </a:extLst>
          </p:cNvPr>
          <p:cNvSpPr txBox="1">
            <a:spLocks noChangeArrowheads="1"/>
          </p:cNvSpPr>
          <p:nvPr/>
        </p:nvSpPr>
        <p:spPr bwMode="auto">
          <a:xfrm>
            <a:off x="2501900" y="28194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65" name="Text Box 12">
            <a:extLst>
              <a:ext uri="{FF2B5EF4-FFF2-40B4-BE49-F238E27FC236}">
                <a16:creationId xmlns:a16="http://schemas.microsoft.com/office/drawing/2014/main" id="{8C24FA00-57D8-49A2-59FB-0B7924787E07}"/>
              </a:ext>
            </a:extLst>
          </p:cNvPr>
          <p:cNvSpPr txBox="1">
            <a:spLocks noChangeArrowheads="1"/>
          </p:cNvSpPr>
          <p:nvPr/>
        </p:nvSpPr>
        <p:spPr bwMode="auto">
          <a:xfrm>
            <a:off x="2813050" y="2789238"/>
            <a:ext cx="2936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66" name="Text Box 13">
            <a:extLst>
              <a:ext uri="{FF2B5EF4-FFF2-40B4-BE49-F238E27FC236}">
                <a16:creationId xmlns:a16="http://schemas.microsoft.com/office/drawing/2014/main" id="{3CCF4CF6-ED58-0EB4-4B25-0235F8EB9A79}"/>
              </a:ext>
            </a:extLst>
          </p:cNvPr>
          <p:cNvSpPr txBox="1">
            <a:spLocks noChangeArrowheads="1"/>
          </p:cNvSpPr>
          <p:nvPr/>
        </p:nvSpPr>
        <p:spPr bwMode="auto">
          <a:xfrm>
            <a:off x="2654300" y="31242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67" name="Text Box 14">
            <a:extLst>
              <a:ext uri="{FF2B5EF4-FFF2-40B4-BE49-F238E27FC236}">
                <a16:creationId xmlns:a16="http://schemas.microsoft.com/office/drawing/2014/main" id="{181E6347-E39F-198C-6340-E99D32C23634}"/>
              </a:ext>
            </a:extLst>
          </p:cNvPr>
          <p:cNvSpPr txBox="1">
            <a:spLocks noChangeArrowheads="1"/>
          </p:cNvSpPr>
          <p:nvPr/>
        </p:nvSpPr>
        <p:spPr bwMode="auto">
          <a:xfrm>
            <a:off x="2959100" y="32004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68" name="Text Box 15">
            <a:extLst>
              <a:ext uri="{FF2B5EF4-FFF2-40B4-BE49-F238E27FC236}">
                <a16:creationId xmlns:a16="http://schemas.microsoft.com/office/drawing/2014/main" id="{32C3C55F-2AD9-078C-5DE1-898D7855A0AC}"/>
              </a:ext>
            </a:extLst>
          </p:cNvPr>
          <p:cNvSpPr txBox="1">
            <a:spLocks noChangeArrowheads="1"/>
          </p:cNvSpPr>
          <p:nvPr/>
        </p:nvSpPr>
        <p:spPr bwMode="auto">
          <a:xfrm>
            <a:off x="3270250" y="3246438"/>
            <a:ext cx="2936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69" name="Text Box 16">
            <a:extLst>
              <a:ext uri="{FF2B5EF4-FFF2-40B4-BE49-F238E27FC236}">
                <a16:creationId xmlns:a16="http://schemas.microsoft.com/office/drawing/2014/main" id="{5B09F811-2089-58ED-83F4-1A5468A1F97F}"/>
              </a:ext>
            </a:extLst>
          </p:cNvPr>
          <p:cNvSpPr txBox="1">
            <a:spLocks noChangeArrowheads="1"/>
          </p:cNvSpPr>
          <p:nvPr/>
        </p:nvSpPr>
        <p:spPr bwMode="auto">
          <a:xfrm>
            <a:off x="3340100" y="29718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70" name="Text Box 17">
            <a:extLst>
              <a:ext uri="{FF2B5EF4-FFF2-40B4-BE49-F238E27FC236}">
                <a16:creationId xmlns:a16="http://schemas.microsoft.com/office/drawing/2014/main" id="{A2C87397-4AB1-9F10-01A4-5C96E450AA62}"/>
              </a:ext>
            </a:extLst>
          </p:cNvPr>
          <p:cNvSpPr txBox="1">
            <a:spLocks noChangeArrowheads="1"/>
          </p:cNvSpPr>
          <p:nvPr/>
        </p:nvSpPr>
        <p:spPr bwMode="auto">
          <a:xfrm>
            <a:off x="3575050" y="3551238"/>
            <a:ext cx="2936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71" name="Text Box 18">
            <a:extLst>
              <a:ext uri="{FF2B5EF4-FFF2-40B4-BE49-F238E27FC236}">
                <a16:creationId xmlns:a16="http://schemas.microsoft.com/office/drawing/2014/main" id="{D3420870-36F6-D703-269F-499EAD24CA94}"/>
              </a:ext>
            </a:extLst>
          </p:cNvPr>
          <p:cNvSpPr txBox="1">
            <a:spLocks noChangeArrowheads="1"/>
          </p:cNvSpPr>
          <p:nvPr/>
        </p:nvSpPr>
        <p:spPr bwMode="auto">
          <a:xfrm>
            <a:off x="3721100" y="32004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grpSp>
        <p:nvGrpSpPr>
          <p:cNvPr id="18" name="Group 80">
            <a:extLst>
              <a:ext uri="{FF2B5EF4-FFF2-40B4-BE49-F238E27FC236}">
                <a16:creationId xmlns:a16="http://schemas.microsoft.com/office/drawing/2014/main" id="{722F86E3-6E1C-859A-09F0-614E00B7098B}"/>
              </a:ext>
            </a:extLst>
          </p:cNvPr>
          <p:cNvGrpSpPr>
            <a:grpSpLocks/>
          </p:cNvGrpSpPr>
          <p:nvPr/>
        </p:nvGrpSpPr>
        <p:grpSpPr bwMode="auto">
          <a:xfrm>
            <a:off x="3173413" y="1752600"/>
            <a:ext cx="533400" cy="533400"/>
            <a:chOff x="1999" y="1104"/>
            <a:chExt cx="336" cy="336"/>
          </a:xfrm>
        </p:grpSpPr>
        <p:sp>
          <p:nvSpPr>
            <p:cNvPr id="70722" name="Oval 27">
              <a:extLst>
                <a:ext uri="{FF2B5EF4-FFF2-40B4-BE49-F238E27FC236}">
                  <a16:creationId xmlns:a16="http://schemas.microsoft.com/office/drawing/2014/main" id="{5B0F0015-BA35-DE89-2CF3-97FB070620D7}"/>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20" name="Text Box 19">
              <a:extLst>
                <a:ext uri="{FF2B5EF4-FFF2-40B4-BE49-F238E27FC236}">
                  <a16:creationId xmlns:a16="http://schemas.microsoft.com/office/drawing/2014/main" id="{BCA2574D-586C-B576-381F-F08F7AE4190C}"/>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sp>
        <p:nvSpPr>
          <p:cNvPr id="21" name="Line 20">
            <a:extLst>
              <a:ext uri="{FF2B5EF4-FFF2-40B4-BE49-F238E27FC236}">
                <a16:creationId xmlns:a16="http://schemas.microsoft.com/office/drawing/2014/main" id="{E61C7362-5D1E-A078-8ABE-BEEE921C9DFB}"/>
              </a:ext>
            </a:extLst>
          </p:cNvPr>
          <p:cNvSpPr>
            <a:spLocks noChangeShapeType="1"/>
          </p:cNvSpPr>
          <p:nvPr/>
        </p:nvSpPr>
        <p:spPr bwMode="auto">
          <a:xfrm>
            <a:off x="2197100" y="2438400"/>
            <a:ext cx="2286000" cy="1676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0674" name="Text Box 21">
            <a:extLst>
              <a:ext uri="{FF2B5EF4-FFF2-40B4-BE49-F238E27FC236}">
                <a16:creationId xmlns:a16="http://schemas.microsoft.com/office/drawing/2014/main" id="{0E5DEAA4-5C9B-5CC9-2D08-5AE42D15ED67}"/>
              </a:ext>
            </a:extLst>
          </p:cNvPr>
          <p:cNvSpPr txBox="1">
            <a:spLocks noChangeArrowheads="1"/>
          </p:cNvSpPr>
          <p:nvPr/>
        </p:nvSpPr>
        <p:spPr bwMode="auto">
          <a:xfrm>
            <a:off x="4025900" y="35814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75" name="Text Box 22">
            <a:extLst>
              <a:ext uri="{FF2B5EF4-FFF2-40B4-BE49-F238E27FC236}">
                <a16:creationId xmlns:a16="http://schemas.microsoft.com/office/drawing/2014/main" id="{FCD2889C-96B9-ABFD-4725-EC26C16509B6}"/>
              </a:ext>
            </a:extLst>
          </p:cNvPr>
          <p:cNvSpPr txBox="1">
            <a:spLocks noChangeArrowheads="1"/>
          </p:cNvSpPr>
          <p:nvPr/>
        </p:nvSpPr>
        <p:spPr bwMode="auto">
          <a:xfrm>
            <a:off x="2355850" y="2332038"/>
            <a:ext cx="2936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76" name="Text Box 23">
            <a:extLst>
              <a:ext uri="{FF2B5EF4-FFF2-40B4-BE49-F238E27FC236}">
                <a16:creationId xmlns:a16="http://schemas.microsoft.com/office/drawing/2014/main" id="{3B4A373B-D335-ABED-8997-56161B296F66}"/>
              </a:ext>
            </a:extLst>
          </p:cNvPr>
          <p:cNvSpPr txBox="1">
            <a:spLocks noChangeArrowheads="1"/>
          </p:cNvSpPr>
          <p:nvPr/>
        </p:nvSpPr>
        <p:spPr bwMode="auto">
          <a:xfrm>
            <a:off x="4102100" y="32004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70677" name="Text Box 24">
            <a:extLst>
              <a:ext uri="{FF2B5EF4-FFF2-40B4-BE49-F238E27FC236}">
                <a16:creationId xmlns:a16="http://schemas.microsoft.com/office/drawing/2014/main" id="{96325105-6952-354C-B976-9B194C4808F2}"/>
              </a:ext>
            </a:extLst>
          </p:cNvPr>
          <p:cNvSpPr txBox="1">
            <a:spLocks noChangeArrowheads="1"/>
          </p:cNvSpPr>
          <p:nvPr/>
        </p:nvSpPr>
        <p:spPr bwMode="auto">
          <a:xfrm>
            <a:off x="4254500" y="3962400"/>
            <a:ext cx="29368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b="1">
                <a:ea typeface="新細明體" panose="02020500000000000000" pitchFamily="18" charset="-120"/>
              </a:rPr>
              <a:t>+</a:t>
            </a:r>
            <a:endParaRPr lang="en-US" altLang="zh-TW">
              <a:ea typeface="新細明體" panose="02020500000000000000" pitchFamily="18" charset="-120"/>
            </a:endParaRPr>
          </a:p>
        </p:txBody>
      </p:sp>
      <p:sp>
        <p:nvSpPr>
          <p:cNvPr id="26" name="Line 28">
            <a:extLst>
              <a:ext uri="{FF2B5EF4-FFF2-40B4-BE49-F238E27FC236}">
                <a16:creationId xmlns:a16="http://schemas.microsoft.com/office/drawing/2014/main" id="{6D859DDF-FD3D-AABB-76B1-778200C0D80C}"/>
              </a:ext>
            </a:extLst>
          </p:cNvPr>
          <p:cNvSpPr>
            <a:spLocks noChangeShapeType="1"/>
          </p:cNvSpPr>
          <p:nvPr/>
        </p:nvSpPr>
        <p:spPr bwMode="auto">
          <a:xfrm>
            <a:off x="2197100" y="2362200"/>
            <a:ext cx="2286000" cy="1676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7" name="Line 29">
            <a:extLst>
              <a:ext uri="{FF2B5EF4-FFF2-40B4-BE49-F238E27FC236}">
                <a16:creationId xmlns:a16="http://schemas.microsoft.com/office/drawing/2014/main" id="{EE93897D-3013-3BC4-F4EF-61B95F2F0DA0}"/>
              </a:ext>
            </a:extLst>
          </p:cNvPr>
          <p:cNvSpPr>
            <a:spLocks noChangeShapeType="1"/>
          </p:cNvSpPr>
          <p:nvPr/>
        </p:nvSpPr>
        <p:spPr bwMode="auto">
          <a:xfrm>
            <a:off x="2197100" y="2286000"/>
            <a:ext cx="2286000" cy="1676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8" name="Line 30">
            <a:extLst>
              <a:ext uri="{FF2B5EF4-FFF2-40B4-BE49-F238E27FC236}">
                <a16:creationId xmlns:a16="http://schemas.microsoft.com/office/drawing/2014/main" id="{173086AD-B2B2-5CA2-9754-7A242990BDED}"/>
              </a:ext>
            </a:extLst>
          </p:cNvPr>
          <p:cNvSpPr>
            <a:spLocks noChangeShapeType="1"/>
          </p:cNvSpPr>
          <p:nvPr/>
        </p:nvSpPr>
        <p:spPr bwMode="auto">
          <a:xfrm>
            <a:off x="2197100" y="2209800"/>
            <a:ext cx="2286000" cy="167640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9" name="Text Box 31">
            <a:extLst>
              <a:ext uri="{FF2B5EF4-FFF2-40B4-BE49-F238E27FC236}">
                <a16:creationId xmlns:a16="http://schemas.microsoft.com/office/drawing/2014/main" id="{8B069A84-6AB4-1E93-62D4-0DF56A2C163F}"/>
              </a:ext>
            </a:extLst>
          </p:cNvPr>
          <p:cNvSpPr txBox="1">
            <a:spLocks noChangeArrowheads="1"/>
          </p:cNvSpPr>
          <p:nvPr/>
        </p:nvSpPr>
        <p:spPr bwMode="auto">
          <a:xfrm>
            <a:off x="1733550" y="4318000"/>
            <a:ext cx="3219450" cy="1200150"/>
          </a:xfrm>
          <a:prstGeom prst="rect">
            <a:avLst/>
          </a:prstGeom>
          <a:solidFill>
            <a:srgbClr val="FF99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fontAlgn="auto" hangingPunct="1">
              <a:spcBef>
                <a:spcPts val="0"/>
              </a:spcBef>
              <a:spcAft>
                <a:spcPts val="0"/>
              </a:spcAft>
              <a:defRPr/>
            </a:pPr>
            <a:r>
              <a:rPr lang="en-US" altLang="zh-TW" kern="0" dirty="0">
                <a:solidFill>
                  <a:srgbClr val="000000"/>
                </a:solidFill>
                <a:ea typeface="新細明體" pitchFamily="18" charset="-120"/>
              </a:rPr>
              <a:t>The outlier causes a shift</a:t>
            </a:r>
          </a:p>
          <a:p>
            <a:pPr algn="l" eaLnBrk="1" fontAlgn="auto" hangingPunct="1">
              <a:spcBef>
                <a:spcPts val="0"/>
              </a:spcBef>
              <a:spcAft>
                <a:spcPts val="0"/>
              </a:spcAft>
              <a:defRPr/>
            </a:pPr>
            <a:r>
              <a:rPr lang="en-US" altLang="zh-TW" kern="0" dirty="0">
                <a:solidFill>
                  <a:srgbClr val="000000"/>
                </a:solidFill>
                <a:ea typeface="新細明體" pitchFamily="18" charset="-120"/>
              </a:rPr>
              <a:t> in the regression line</a:t>
            </a:r>
          </a:p>
        </p:txBody>
      </p:sp>
      <p:sp>
        <p:nvSpPr>
          <p:cNvPr id="30" name="Text Box 32">
            <a:extLst>
              <a:ext uri="{FF2B5EF4-FFF2-40B4-BE49-F238E27FC236}">
                <a16:creationId xmlns:a16="http://schemas.microsoft.com/office/drawing/2014/main" id="{ED8D6A28-853F-A64E-97B3-B32A88FD08CF}"/>
              </a:ext>
            </a:extLst>
          </p:cNvPr>
          <p:cNvSpPr txBox="1">
            <a:spLocks noChangeArrowheads="1"/>
          </p:cNvSpPr>
          <p:nvPr/>
        </p:nvSpPr>
        <p:spPr bwMode="auto">
          <a:xfrm>
            <a:off x="5791200" y="2225675"/>
            <a:ext cx="3070225" cy="831850"/>
          </a:xfrm>
          <a:prstGeom prst="rect">
            <a:avLst/>
          </a:prstGeom>
          <a:solidFill>
            <a:srgbClr val="FF99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1" fontAlgn="auto" hangingPunct="1">
              <a:spcBef>
                <a:spcPts val="0"/>
              </a:spcBef>
              <a:spcAft>
                <a:spcPts val="0"/>
              </a:spcAft>
              <a:defRPr/>
            </a:pPr>
            <a:r>
              <a:rPr lang="en-US" altLang="zh-TW" kern="0" dirty="0">
                <a:solidFill>
                  <a:srgbClr val="000000"/>
                </a:solidFill>
                <a:ea typeface="新細明體" pitchFamily="18" charset="-120"/>
              </a:rPr>
              <a:t>… but, some outliers </a:t>
            </a:r>
          </a:p>
          <a:p>
            <a:pPr algn="l" eaLnBrk="1" fontAlgn="auto" hangingPunct="1">
              <a:spcBef>
                <a:spcPts val="0"/>
              </a:spcBef>
              <a:spcAft>
                <a:spcPts val="0"/>
              </a:spcAft>
              <a:defRPr/>
            </a:pPr>
            <a:r>
              <a:rPr lang="en-US" altLang="zh-TW" kern="0" dirty="0">
                <a:solidFill>
                  <a:srgbClr val="000000"/>
                </a:solidFill>
                <a:ea typeface="新細明體" pitchFamily="18" charset="-120"/>
              </a:rPr>
              <a:t>may be very influential</a:t>
            </a:r>
          </a:p>
        </p:txBody>
      </p:sp>
      <p:grpSp>
        <p:nvGrpSpPr>
          <p:cNvPr id="31" name="Group 81">
            <a:extLst>
              <a:ext uri="{FF2B5EF4-FFF2-40B4-BE49-F238E27FC236}">
                <a16:creationId xmlns:a16="http://schemas.microsoft.com/office/drawing/2014/main" id="{741BF53D-8F49-E0C0-8B35-69E411DB7257}"/>
              </a:ext>
            </a:extLst>
          </p:cNvPr>
          <p:cNvGrpSpPr>
            <a:grpSpLocks/>
          </p:cNvGrpSpPr>
          <p:nvPr/>
        </p:nvGrpSpPr>
        <p:grpSpPr bwMode="auto">
          <a:xfrm>
            <a:off x="3276600" y="1752600"/>
            <a:ext cx="533400" cy="533400"/>
            <a:chOff x="1999" y="1104"/>
            <a:chExt cx="336" cy="336"/>
          </a:xfrm>
        </p:grpSpPr>
        <p:sp>
          <p:nvSpPr>
            <p:cNvPr id="70720" name="Oval 82">
              <a:extLst>
                <a:ext uri="{FF2B5EF4-FFF2-40B4-BE49-F238E27FC236}">
                  <a16:creationId xmlns:a16="http://schemas.microsoft.com/office/drawing/2014/main" id="{14739BD3-61FA-D8CC-E8B9-D75471669809}"/>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33" name="Text Box 83">
              <a:extLst>
                <a:ext uri="{FF2B5EF4-FFF2-40B4-BE49-F238E27FC236}">
                  <a16:creationId xmlns:a16="http://schemas.microsoft.com/office/drawing/2014/main" id="{39372081-924A-8265-729D-8D836BD93680}"/>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grpSp>
        <p:nvGrpSpPr>
          <p:cNvPr id="34" name="Group 84">
            <a:extLst>
              <a:ext uri="{FF2B5EF4-FFF2-40B4-BE49-F238E27FC236}">
                <a16:creationId xmlns:a16="http://schemas.microsoft.com/office/drawing/2014/main" id="{34575440-A083-7491-BBE2-DE98ADC53851}"/>
              </a:ext>
            </a:extLst>
          </p:cNvPr>
          <p:cNvGrpSpPr>
            <a:grpSpLocks/>
          </p:cNvGrpSpPr>
          <p:nvPr/>
        </p:nvGrpSpPr>
        <p:grpSpPr bwMode="auto">
          <a:xfrm>
            <a:off x="3352800" y="1752600"/>
            <a:ext cx="533400" cy="533400"/>
            <a:chOff x="1999" y="1104"/>
            <a:chExt cx="336" cy="336"/>
          </a:xfrm>
        </p:grpSpPr>
        <p:sp>
          <p:nvSpPr>
            <p:cNvPr id="70718" name="Oval 85">
              <a:extLst>
                <a:ext uri="{FF2B5EF4-FFF2-40B4-BE49-F238E27FC236}">
                  <a16:creationId xmlns:a16="http://schemas.microsoft.com/office/drawing/2014/main" id="{35CB2026-7786-E34D-93CF-E10A3D8067B4}"/>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36" name="Text Box 86">
              <a:extLst>
                <a:ext uri="{FF2B5EF4-FFF2-40B4-BE49-F238E27FC236}">
                  <a16:creationId xmlns:a16="http://schemas.microsoft.com/office/drawing/2014/main" id="{D816629F-382B-EECC-338F-12D4B8FAD938}"/>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grpSp>
        <p:nvGrpSpPr>
          <p:cNvPr id="37" name="Group 87">
            <a:extLst>
              <a:ext uri="{FF2B5EF4-FFF2-40B4-BE49-F238E27FC236}">
                <a16:creationId xmlns:a16="http://schemas.microsoft.com/office/drawing/2014/main" id="{67DFA123-E07E-A925-0ED9-60173FF49AD0}"/>
              </a:ext>
            </a:extLst>
          </p:cNvPr>
          <p:cNvGrpSpPr>
            <a:grpSpLocks/>
          </p:cNvGrpSpPr>
          <p:nvPr/>
        </p:nvGrpSpPr>
        <p:grpSpPr bwMode="auto">
          <a:xfrm>
            <a:off x="3429000" y="1752600"/>
            <a:ext cx="533400" cy="533400"/>
            <a:chOff x="1999" y="1104"/>
            <a:chExt cx="336" cy="336"/>
          </a:xfrm>
        </p:grpSpPr>
        <p:sp>
          <p:nvSpPr>
            <p:cNvPr id="70716" name="Oval 88">
              <a:extLst>
                <a:ext uri="{FF2B5EF4-FFF2-40B4-BE49-F238E27FC236}">
                  <a16:creationId xmlns:a16="http://schemas.microsoft.com/office/drawing/2014/main" id="{1E0BE350-A974-33A9-C85A-CCA855B37AEE}"/>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39" name="Text Box 89">
              <a:extLst>
                <a:ext uri="{FF2B5EF4-FFF2-40B4-BE49-F238E27FC236}">
                  <a16:creationId xmlns:a16="http://schemas.microsoft.com/office/drawing/2014/main" id="{639C19AE-DE68-3A78-9F82-D00C17D8C01C}"/>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grpSp>
        <p:nvGrpSpPr>
          <p:cNvPr id="40" name="Group 90">
            <a:extLst>
              <a:ext uri="{FF2B5EF4-FFF2-40B4-BE49-F238E27FC236}">
                <a16:creationId xmlns:a16="http://schemas.microsoft.com/office/drawing/2014/main" id="{93C8818A-CD68-C76C-6F68-682D0EAF6860}"/>
              </a:ext>
            </a:extLst>
          </p:cNvPr>
          <p:cNvGrpSpPr>
            <a:grpSpLocks/>
          </p:cNvGrpSpPr>
          <p:nvPr/>
        </p:nvGrpSpPr>
        <p:grpSpPr bwMode="auto">
          <a:xfrm>
            <a:off x="3505200" y="1752600"/>
            <a:ext cx="533400" cy="533400"/>
            <a:chOff x="1999" y="1104"/>
            <a:chExt cx="336" cy="336"/>
          </a:xfrm>
        </p:grpSpPr>
        <p:sp>
          <p:nvSpPr>
            <p:cNvPr id="70714" name="Oval 91">
              <a:extLst>
                <a:ext uri="{FF2B5EF4-FFF2-40B4-BE49-F238E27FC236}">
                  <a16:creationId xmlns:a16="http://schemas.microsoft.com/office/drawing/2014/main" id="{1ADE3E45-B9BE-4399-84BF-1982ED1A9CB8}"/>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42" name="Text Box 92">
              <a:extLst>
                <a:ext uri="{FF2B5EF4-FFF2-40B4-BE49-F238E27FC236}">
                  <a16:creationId xmlns:a16="http://schemas.microsoft.com/office/drawing/2014/main" id="{DD7DBA35-4EB0-51BB-07F2-6B4B3D38763A}"/>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grpSp>
        <p:nvGrpSpPr>
          <p:cNvPr id="43" name="Group 93">
            <a:extLst>
              <a:ext uri="{FF2B5EF4-FFF2-40B4-BE49-F238E27FC236}">
                <a16:creationId xmlns:a16="http://schemas.microsoft.com/office/drawing/2014/main" id="{FAC0A349-AAD1-F3F2-6DBF-4C25BF1B5616}"/>
              </a:ext>
            </a:extLst>
          </p:cNvPr>
          <p:cNvGrpSpPr>
            <a:grpSpLocks/>
          </p:cNvGrpSpPr>
          <p:nvPr/>
        </p:nvGrpSpPr>
        <p:grpSpPr bwMode="auto">
          <a:xfrm>
            <a:off x="3581400" y="1752600"/>
            <a:ext cx="533400" cy="533400"/>
            <a:chOff x="1999" y="1104"/>
            <a:chExt cx="336" cy="336"/>
          </a:xfrm>
        </p:grpSpPr>
        <p:sp>
          <p:nvSpPr>
            <p:cNvPr id="70712" name="Oval 94">
              <a:extLst>
                <a:ext uri="{FF2B5EF4-FFF2-40B4-BE49-F238E27FC236}">
                  <a16:creationId xmlns:a16="http://schemas.microsoft.com/office/drawing/2014/main" id="{E03D2C8B-BD3B-12F3-9C3D-33588882CCF1}"/>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45" name="Text Box 95">
              <a:extLst>
                <a:ext uri="{FF2B5EF4-FFF2-40B4-BE49-F238E27FC236}">
                  <a16:creationId xmlns:a16="http://schemas.microsoft.com/office/drawing/2014/main" id="{7541E27F-B804-6B02-4230-798A2EB14704}"/>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grpSp>
        <p:nvGrpSpPr>
          <p:cNvPr id="46" name="Group 96">
            <a:extLst>
              <a:ext uri="{FF2B5EF4-FFF2-40B4-BE49-F238E27FC236}">
                <a16:creationId xmlns:a16="http://schemas.microsoft.com/office/drawing/2014/main" id="{FEF72E48-2455-30E4-BC55-23BFEC5F87D2}"/>
              </a:ext>
            </a:extLst>
          </p:cNvPr>
          <p:cNvGrpSpPr>
            <a:grpSpLocks/>
          </p:cNvGrpSpPr>
          <p:nvPr/>
        </p:nvGrpSpPr>
        <p:grpSpPr bwMode="auto">
          <a:xfrm>
            <a:off x="3657600" y="1752600"/>
            <a:ext cx="533400" cy="533400"/>
            <a:chOff x="1999" y="1104"/>
            <a:chExt cx="336" cy="336"/>
          </a:xfrm>
        </p:grpSpPr>
        <p:sp>
          <p:nvSpPr>
            <p:cNvPr id="70710" name="Oval 97">
              <a:extLst>
                <a:ext uri="{FF2B5EF4-FFF2-40B4-BE49-F238E27FC236}">
                  <a16:creationId xmlns:a16="http://schemas.microsoft.com/office/drawing/2014/main" id="{0DF62554-62C3-AD71-4C0B-200B24EC9D3D}"/>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48" name="Text Box 98">
              <a:extLst>
                <a:ext uri="{FF2B5EF4-FFF2-40B4-BE49-F238E27FC236}">
                  <a16:creationId xmlns:a16="http://schemas.microsoft.com/office/drawing/2014/main" id="{4B8D799E-6CF6-FCBE-09B9-6E85F4C9AEEF}"/>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grpSp>
        <p:nvGrpSpPr>
          <p:cNvPr id="49" name="Group 99">
            <a:extLst>
              <a:ext uri="{FF2B5EF4-FFF2-40B4-BE49-F238E27FC236}">
                <a16:creationId xmlns:a16="http://schemas.microsoft.com/office/drawing/2014/main" id="{247F93E8-60C4-A4BF-4244-3D4A2897EACB}"/>
              </a:ext>
            </a:extLst>
          </p:cNvPr>
          <p:cNvGrpSpPr>
            <a:grpSpLocks/>
          </p:cNvGrpSpPr>
          <p:nvPr/>
        </p:nvGrpSpPr>
        <p:grpSpPr bwMode="auto">
          <a:xfrm>
            <a:off x="3733800" y="1752600"/>
            <a:ext cx="533400" cy="533400"/>
            <a:chOff x="1999" y="1104"/>
            <a:chExt cx="336" cy="336"/>
          </a:xfrm>
        </p:grpSpPr>
        <p:sp>
          <p:nvSpPr>
            <p:cNvPr id="70708" name="Oval 100">
              <a:extLst>
                <a:ext uri="{FF2B5EF4-FFF2-40B4-BE49-F238E27FC236}">
                  <a16:creationId xmlns:a16="http://schemas.microsoft.com/office/drawing/2014/main" id="{20134C04-64EC-4E43-A717-78F1EF8503BE}"/>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51" name="Text Box 101">
              <a:extLst>
                <a:ext uri="{FF2B5EF4-FFF2-40B4-BE49-F238E27FC236}">
                  <a16:creationId xmlns:a16="http://schemas.microsoft.com/office/drawing/2014/main" id="{67117695-8A86-A1AD-7D3D-84EEEE12C7A3}"/>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grpSp>
        <p:nvGrpSpPr>
          <p:cNvPr id="52" name="Group 102">
            <a:extLst>
              <a:ext uri="{FF2B5EF4-FFF2-40B4-BE49-F238E27FC236}">
                <a16:creationId xmlns:a16="http://schemas.microsoft.com/office/drawing/2014/main" id="{5B8E2E28-0DF5-476E-1229-59D3DF14CCB1}"/>
              </a:ext>
            </a:extLst>
          </p:cNvPr>
          <p:cNvGrpSpPr>
            <a:grpSpLocks/>
          </p:cNvGrpSpPr>
          <p:nvPr/>
        </p:nvGrpSpPr>
        <p:grpSpPr bwMode="auto">
          <a:xfrm>
            <a:off x="3810000" y="1752600"/>
            <a:ext cx="533400" cy="533400"/>
            <a:chOff x="1999" y="1104"/>
            <a:chExt cx="336" cy="336"/>
          </a:xfrm>
        </p:grpSpPr>
        <p:sp>
          <p:nvSpPr>
            <p:cNvPr id="70706" name="Oval 103">
              <a:extLst>
                <a:ext uri="{FF2B5EF4-FFF2-40B4-BE49-F238E27FC236}">
                  <a16:creationId xmlns:a16="http://schemas.microsoft.com/office/drawing/2014/main" id="{073BEB7B-D995-BD9E-C906-AE3E44AE6DC7}"/>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54" name="Text Box 104">
              <a:extLst>
                <a:ext uri="{FF2B5EF4-FFF2-40B4-BE49-F238E27FC236}">
                  <a16:creationId xmlns:a16="http://schemas.microsoft.com/office/drawing/2014/main" id="{F08D8C2F-C54D-2A61-0059-741736328EDC}"/>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grpSp>
        <p:nvGrpSpPr>
          <p:cNvPr id="55" name="Group 105">
            <a:extLst>
              <a:ext uri="{FF2B5EF4-FFF2-40B4-BE49-F238E27FC236}">
                <a16:creationId xmlns:a16="http://schemas.microsoft.com/office/drawing/2014/main" id="{F136F349-CF66-F9B6-7204-A497ADE657C7}"/>
              </a:ext>
            </a:extLst>
          </p:cNvPr>
          <p:cNvGrpSpPr>
            <a:grpSpLocks/>
          </p:cNvGrpSpPr>
          <p:nvPr/>
        </p:nvGrpSpPr>
        <p:grpSpPr bwMode="auto">
          <a:xfrm>
            <a:off x="3886200" y="1752600"/>
            <a:ext cx="533400" cy="533400"/>
            <a:chOff x="1999" y="1104"/>
            <a:chExt cx="336" cy="336"/>
          </a:xfrm>
        </p:grpSpPr>
        <p:sp>
          <p:nvSpPr>
            <p:cNvPr id="70704" name="Oval 106">
              <a:extLst>
                <a:ext uri="{FF2B5EF4-FFF2-40B4-BE49-F238E27FC236}">
                  <a16:creationId xmlns:a16="http://schemas.microsoft.com/office/drawing/2014/main" id="{3B993881-7B8A-3580-654E-6B504CB4B93F}"/>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57" name="Text Box 107">
              <a:extLst>
                <a:ext uri="{FF2B5EF4-FFF2-40B4-BE49-F238E27FC236}">
                  <a16:creationId xmlns:a16="http://schemas.microsoft.com/office/drawing/2014/main" id="{5CB36223-389D-ED6E-48F9-891C5B0304B0}"/>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grpSp>
        <p:nvGrpSpPr>
          <p:cNvPr id="58" name="Group 108">
            <a:extLst>
              <a:ext uri="{FF2B5EF4-FFF2-40B4-BE49-F238E27FC236}">
                <a16:creationId xmlns:a16="http://schemas.microsoft.com/office/drawing/2014/main" id="{1218B966-DC8B-A35B-23CF-3125CF50D28F}"/>
              </a:ext>
            </a:extLst>
          </p:cNvPr>
          <p:cNvGrpSpPr>
            <a:grpSpLocks/>
          </p:cNvGrpSpPr>
          <p:nvPr/>
        </p:nvGrpSpPr>
        <p:grpSpPr bwMode="auto">
          <a:xfrm>
            <a:off x="3962400" y="1752600"/>
            <a:ext cx="533400" cy="533400"/>
            <a:chOff x="1999" y="1104"/>
            <a:chExt cx="336" cy="336"/>
          </a:xfrm>
        </p:grpSpPr>
        <p:sp>
          <p:nvSpPr>
            <p:cNvPr id="70702" name="Oval 109">
              <a:extLst>
                <a:ext uri="{FF2B5EF4-FFF2-40B4-BE49-F238E27FC236}">
                  <a16:creationId xmlns:a16="http://schemas.microsoft.com/office/drawing/2014/main" id="{8A2356F4-5122-8D21-6622-DBE27116B7AB}"/>
                </a:ext>
              </a:extLst>
            </p:cNvPr>
            <p:cNvSpPr>
              <a:spLocks noChangeArrowheads="1"/>
            </p:cNvSpPr>
            <p:nvPr/>
          </p:nvSpPr>
          <p:spPr bwMode="auto">
            <a:xfrm>
              <a:off x="1999" y="1104"/>
              <a:ext cx="336" cy="336"/>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60" name="Text Box 110">
              <a:extLst>
                <a:ext uri="{FF2B5EF4-FFF2-40B4-BE49-F238E27FC236}">
                  <a16:creationId xmlns:a16="http://schemas.microsoft.com/office/drawing/2014/main" id="{D29D1B99-1FD9-9997-413C-BA69D09BE538}"/>
                </a:ext>
              </a:extLst>
            </p:cNvPr>
            <p:cNvSpPr txBox="1">
              <a:spLocks noChangeArrowheads="1"/>
            </p:cNvSpPr>
            <p:nvPr/>
          </p:nvSpPr>
          <p:spPr bwMode="auto">
            <a:xfrm>
              <a:off x="2075" y="1157"/>
              <a:ext cx="18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b="1" kern="0">
                  <a:solidFill>
                    <a:sysClr val="windowText" lastClr="000000"/>
                  </a:solidFill>
                  <a:ea typeface="新細明體" pitchFamily="18" charset="-120"/>
                </a:rPr>
                <a:t>+</a:t>
              </a:r>
              <a:endParaRPr lang="en-US" altLang="zh-TW" sz="1800" kern="0">
                <a:solidFill>
                  <a:sysClr val="windowText" lastClr="000000"/>
                </a:solidFill>
                <a:ea typeface="新細明體" pitchFamily="18" charset="-120"/>
              </a:endParaRPr>
            </a:p>
          </p:txBody>
        </p:sp>
      </p:grpSp>
      <p:sp>
        <p:nvSpPr>
          <p:cNvPr id="61" name="Line 142">
            <a:extLst>
              <a:ext uri="{FF2B5EF4-FFF2-40B4-BE49-F238E27FC236}">
                <a16:creationId xmlns:a16="http://schemas.microsoft.com/office/drawing/2014/main" id="{1C04506E-BB7D-B2C1-6A26-8995118DF94C}"/>
              </a:ext>
            </a:extLst>
          </p:cNvPr>
          <p:cNvSpPr>
            <a:spLocks noChangeShapeType="1"/>
          </p:cNvSpPr>
          <p:nvPr/>
        </p:nvSpPr>
        <p:spPr bwMode="auto">
          <a:xfrm rot="21367563">
            <a:off x="2208213" y="2209800"/>
            <a:ext cx="2246312" cy="16319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2" name="Line 144">
            <a:extLst>
              <a:ext uri="{FF2B5EF4-FFF2-40B4-BE49-F238E27FC236}">
                <a16:creationId xmlns:a16="http://schemas.microsoft.com/office/drawing/2014/main" id="{A1E3E0A7-FD00-193D-25F2-682D51E5A3B2}"/>
              </a:ext>
            </a:extLst>
          </p:cNvPr>
          <p:cNvSpPr>
            <a:spLocks noChangeShapeType="1"/>
          </p:cNvSpPr>
          <p:nvPr/>
        </p:nvSpPr>
        <p:spPr bwMode="auto">
          <a:xfrm rot="21021629">
            <a:off x="2209800" y="2209800"/>
            <a:ext cx="2246313" cy="16319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3" name="Line 145">
            <a:extLst>
              <a:ext uri="{FF2B5EF4-FFF2-40B4-BE49-F238E27FC236}">
                <a16:creationId xmlns:a16="http://schemas.microsoft.com/office/drawing/2014/main" id="{9C98C990-9FA6-3C10-A0EC-9768A574D712}"/>
              </a:ext>
            </a:extLst>
          </p:cNvPr>
          <p:cNvSpPr>
            <a:spLocks noChangeShapeType="1"/>
          </p:cNvSpPr>
          <p:nvPr/>
        </p:nvSpPr>
        <p:spPr bwMode="auto">
          <a:xfrm rot="20763786">
            <a:off x="2209800" y="2209800"/>
            <a:ext cx="2246313" cy="16319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4" name="Line 146">
            <a:extLst>
              <a:ext uri="{FF2B5EF4-FFF2-40B4-BE49-F238E27FC236}">
                <a16:creationId xmlns:a16="http://schemas.microsoft.com/office/drawing/2014/main" id="{B7732F33-198B-3A98-DB0F-8E976FE634B8}"/>
              </a:ext>
            </a:extLst>
          </p:cNvPr>
          <p:cNvSpPr>
            <a:spLocks noChangeShapeType="1"/>
          </p:cNvSpPr>
          <p:nvPr/>
        </p:nvSpPr>
        <p:spPr bwMode="auto">
          <a:xfrm rot="20498698">
            <a:off x="2209800" y="2209800"/>
            <a:ext cx="2246313" cy="16319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5" name="Line 147">
            <a:extLst>
              <a:ext uri="{FF2B5EF4-FFF2-40B4-BE49-F238E27FC236}">
                <a16:creationId xmlns:a16="http://schemas.microsoft.com/office/drawing/2014/main" id="{F4FAF097-9270-F936-D8D9-6033CF4501BD}"/>
              </a:ext>
            </a:extLst>
          </p:cNvPr>
          <p:cNvSpPr>
            <a:spLocks noChangeShapeType="1"/>
          </p:cNvSpPr>
          <p:nvPr/>
        </p:nvSpPr>
        <p:spPr bwMode="auto">
          <a:xfrm rot="20156986">
            <a:off x="2209800" y="2209800"/>
            <a:ext cx="2246313" cy="1631950"/>
          </a:xfrm>
          <a:prstGeom prst="line">
            <a:avLst/>
          </a:prstGeom>
          <a:noFill/>
          <a:ln w="1905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6" name="Text Box 148">
            <a:extLst>
              <a:ext uri="{FF2B5EF4-FFF2-40B4-BE49-F238E27FC236}">
                <a16:creationId xmlns:a16="http://schemas.microsoft.com/office/drawing/2014/main" id="{5B849066-9847-7924-05FE-BF0F5ED990AD}"/>
              </a:ext>
            </a:extLst>
          </p:cNvPr>
          <p:cNvSpPr txBox="1">
            <a:spLocks noChangeArrowheads="1"/>
          </p:cNvSpPr>
          <p:nvPr/>
        </p:nvSpPr>
        <p:spPr bwMode="auto">
          <a:xfrm>
            <a:off x="1490663" y="955675"/>
            <a:ext cx="987425" cy="376238"/>
          </a:xfrm>
          <a:prstGeom prst="rect">
            <a:avLst/>
          </a:prstGeom>
          <a:solidFill>
            <a:srgbClr val="FF99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r>
              <a:rPr lang="en-US" altLang="zh-TW" sz="1800" kern="0">
                <a:solidFill>
                  <a:srgbClr val="000000"/>
                </a:solidFill>
                <a:ea typeface="新細明體" pitchFamily="18" charset="-120"/>
              </a:rPr>
              <a:t>An outlier</a:t>
            </a:r>
          </a:p>
        </p:txBody>
      </p:sp>
      <p:sp>
        <p:nvSpPr>
          <p:cNvPr id="67" name="Line 149">
            <a:extLst>
              <a:ext uri="{FF2B5EF4-FFF2-40B4-BE49-F238E27FC236}">
                <a16:creationId xmlns:a16="http://schemas.microsoft.com/office/drawing/2014/main" id="{C935105B-83DA-38E7-09A9-013F88057B4D}"/>
              </a:ext>
            </a:extLst>
          </p:cNvPr>
          <p:cNvSpPr>
            <a:spLocks noChangeShapeType="1"/>
          </p:cNvSpPr>
          <p:nvPr/>
        </p:nvSpPr>
        <p:spPr bwMode="auto">
          <a:xfrm>
            <a:off x="2514600" y="1371600"/>
            <a:ext cx="60960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8" name="Text Box 150">
            <a:extLst>
              <a:ext uri="{FF2B5EF4-FFF2-40B4-BE49-F238E27FC236}">
                <a16:creationId xmlns:a16="http://schemas.microsoft.com/office/drawing/2014/main" id="{7DAA1E81-5CFA-EF34-C2FD-EF9B98D2E804}"/>
              </a:ext>
            </a:extLst>
          </p:cNvPr>
          <p:cNvSpPr txBox="1">
            <a:spLocks noChangeArrowheads="1"/>
          </p:cNvSpPr>
          <p:nvPr/>
        </p:nvSpPr>
        <p:spPr bwMode="auto">
          <a:xfrm>
            <a:off x="3203575" y="914400"/>
            <a:ext cx="2587625" cy="376238"/>
          </a:xfrm>
          <a:prstGeom prst="rect">
            <a:avLst/>
          </a:prstGeom>
          <a:solidFill>
            <a:srgbClr val="FF99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r>
              <a:rPr lang="en-US" altLang="zh-TW" sz="1800" kern="0" dirty="0">
                <a:solidFill>
                  <a:srgbClr val="000000"/>
                </a:solidFill>
                <a:ea typeface="新細明體" pitchFamily="18" charset="-120"/>
              </a:rPr>
              <a:t>An influential observation</a:t>
            </a:r>
          </a:p>
        </p:txBody>
      </p:sp>
      <p:sp>
        <p:nvSpPr>
          <p:cNvPr id="69" name="Line 151">
            <a:extLst>
              <a:ext uri="{FF2B5EF4-FFF2-40B4-BE49-F238E27FC236}">
                <a16:creationId xmlns:a16="http://schemas.microsoft.com/office/drawing/2014/main" id="{87248C52-00DA-9552-C1CA-AC4E6875ADBA}"/>
              </a:ext>
            </a:extLst>
          </p:cNvPr>
          <p:cNvSpPr>
            <a:spLocks noChangeShapeType="1"/>
          </p:cNvSpPr>
          <p:nvPr/>
        </p:nvSpPr>
        <p:spPr bwMode="auto">
          <a:xfrm flipH="1">
            <a:off x="4267200" y="1295400"/>
            <a:ext cx="152400" cy="609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fontAlgn="auto" hangingPunct="1">
              <a:spcBef>
                <a:spcPts val="0"/>
              </a:spcBef>
              <a:spcAft>
                <a:spcPts val="0"/>
              </a:spcAft>
              <a:defRPr/>
            </a:pPr>
            <a:endParaRPr lang="zh-TW" altLang="en-US" sz="1800" kern="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out)">
                                      <p:cBhvr>
                                        <p:cTn id="7" dur="500"/>
                                        <p:tgtEl>
                                          <p:spTgt spid="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8"/>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nodeType="afterGroup">
                            <p:stCondLst>
                              <p:cond delay="1000"/>
                            </p:stCondLst>
                            <p:childTnLst>
                              <p:par>
                                <p:cTn id="17" presetID="22" presetClass="entr" presetSubtype="8" fill="hold" nodeType="after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wipe(left)">
                                      <p:cBhvr>
                                        <p:cTn id="19" dur="500"/>
                                        <p:tgtEl>
                                          <p:spTgt spid="67"/>
                                        </p:tgtEl>
                                      </p:cBhvr>
                                    </p:animEffect>
                                  </p:childTnLst>
                                </p:cTn>
                              </p:par>
                            </p:childTnLst>
                          </p:cTn>
                        </p:par>
                        <p:par>
                          <p:cTn id="20" fill="hold" nodeType="afterGroup">
                            <p:stCondLst>
                              <p:cond delay="1500"/>
                            </p:stCondLst>
                            <p:childTnLst>
                              <p:par>
                                <p:cTn id="21" presetID="11" presetClass="entr" presetSubtype="0" fill="hold" nodeType="afterEffect">
                                  <p:stCondLst>
                                    <p:cond delay="300"/>
                                  </p:stCondLst>
                                  <p:childTnLst>
                                    <p:set>
                                      <p:cBhvr>
                                        <p:cTn id="22" dur="75">
                                          <p:stCondLst>
                                            <p:cond delay="0"/>
                                          </p:stCondLst>
                                        </p:cTn>
                                        <p:tgtEl>
                                          <p:spTgt spid="26"/>
                                        </p:tgtEl>
                                        <p:attrNameLst>
                                          <p:attrName>style.visibility</p:attrName>
                                        </p:attrNameLst>
                                      </p:cBhvr>
                                      <p:to>
                                        <p:strVal val="visible"/>
                                      </p:to>
                                    </p:set>
                                  </p:childTnLst>
                                </p:cTn>
                              </p:par>
                            </p:childTnLst>
                          </p:cTn>
                        </p:par>
                        <p:par>
                          <p:cTn id="23" fill="hold" nodeType="afterGroup">
                            <p:stCondLst>
                              <p:cond delay="1875"/>
                            </p:stCondLst>
                            <p:childTnLst>
                              <p:par>
                                <p:cTn id="24" presetID="11" presetClass="entr" presetSubtype="0" fill="hold" nodeType="afterEffect">
                                  <p:stCondLst>
                                    <p:cond delay="0"/>
                                  </p:stCondLst>
                                  <p:childTnLst>
                                    <p:set>
                                      <p:cBhvr>
                                        <p:cTn id="25" dur="75">
                                          <p:stCondLst>
                                            <p:cond delay="0"/>
                                          </p:stCondLst>
                                        </p:cTn>
                                        <p:tgtEl>
                                          <p:spTgt spid="27"/>
                                        </p:tgtEl>
                                        <p:attrNameLst>
                                          <p:attrName>style.visibility</p:attrName>
                                        </p:attrNameLst>
                                      </p:cBhvr>
                                      <p:to>
                                        <p:strVal val="visible"/>
                                      </p:to>
                                    </p:set>
                                  </p:childTnLst>
                                </p:cTn>
                              </p:par>
                            </p:childTnLst>
                          </p:cTn>
                        </p:par>
                        <p:par>
                          <p:cTn id="26" fill="hold" nodeType="afterGroup">
                            <p:stCondLst>
                              <p:cond delay="1950"/>
                            </p:stCondLst>
                            <p:childTnLst>
                              <p:par>
                                <p:cTn id="27" presetID="1" presetClass="entr" presetSubtype="0" fill="hold" nodeType="afterEffect">
                                  <p:stCondLst>
                                    <p:cond delay="0"/>
                                  </p:stCondLst>
                                  <p:childTnLst>
                                    <p:set>
                                      <p:cBhvr>
                                        <p:cTn id="28" dur="1" fill="hold">
                                          <p:stCondLst>
                                            <p:cond delay="499"/>
                                          </p:stCondLst>
                                        </p:cTn>
                                        <p:tgtEl>
                                          <p:spTgt spid="2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ox(out)">
                                      <p:cBhvr>
                                        <p:cTn id="33" dur="500"/>
                                        <p:tgtEl>
                                          <p:spTgt spid="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1" presetClass="entr" presetSubtype="0" fill="hold" nodeType="clickEffect">
                                  <p:stCondLst>
                                    <p:cond delay="0"/>
                                  </p:stCondLst>
                                  <p:childTnLst>
                                    <p:set>
                                      <p:cBhvr>
                                        <p:cTn id="37" dur="75">
                                          <p:stCondLst>
                                            <p:cond delay="0"/>
                                          </p:stCondLst>
                                        </p:cTn>
                                        <p:tgtEl>
                                          <p:spTgt spid="31"/>
                                        </p:tgtEl>
                                        <p:attrNameLst>
                                          <p:attrName>style.visibility</p:attrName>
                                        </p:attrNameLst>
                                      </p:cBhvr>
                                      <p:to>
                                        <p:strVal val="visible"/>
                                      </p:to>
                                    </p:set>
                                  </p:childTnLst>
                                </p:cTn>
                              </p:par>
                            </p:childTnLst>
                          </p:cTn>
                        </p:par>
                        <p:par>
                          <p:cTn id="38" fill="hold" nodeType="afterGroup">
                            <p:stCondLst>
                              <p:cond delay="75"/>
                            </p:stCondLst>
                            <p:childTnLst>
                              <p:par>
                                <p:cTn id="39" presetID="11" presetClass="entr" presetSubtype="0" fill="hold" nodeType="afterEffect">
                                  <p:stCondLst>
                                    <p:cond delay="0"/>
                                  </p:stCondLst>
                                  <p:childTnLst>
                                    <p:set>
                                      <p:cBhvr>
                                        <p:cTn id="40" dur="75">
                                          <p:stCondLst>
                                            <p:cond delay="0"/>
                                          </p:stCondLst>
                                        </p:cTn>
                                        <p:tgtEl>
                                          <p:spTgt spid="34"/>
                                        </p:tgtEl>
                                        <p:attrNameLst>
                                          <p:attrName>style.visibility</p:attrName>
                                        </p:attrNameLst>
                                      </p:cBhvr>
                                      <p:to>
                                        <p:strVal val="visible"/>
                                      </p:to>
                                    </p:set>
                                  </p:childTnLst>
                                </p:cTn>
                              </p:par>
                            </p:childTnLst>
                          </p:cTn>
                        </p:par>
                        <p:par>
                          <p:cTn id="41" fill="hold" nodeType="afterGroup">
                            <p:stCondLst>
                              <p:cond delay="150"/>
                            </p:stCondLst>
                            <p:childTnLst>
                              <p:par>
                                <p:cTn id="42" presetID="11" presetClass="entr" presetSubtype="0" fill="hold" nodeType="afterEffect">
                                  <p:stCondLst>
                                    <p:cond delay="0"/>
                                  </p:stCondLst>
                                  <p:childTnLst>
                                    <p:set>
                                      <p:cBhvr>
                                        <p:cTn id="43" dur="75">
                                          <p:stCondLst>
                                            <p:cond delay="0"/>
                                          </p:stCondLst>
                                        </p:cTn>
                                        <p:tgtEl>
                                          <p:spTgt spid="37"/>
                                        </p:tgtEl>
                                        <p:attrNameLst>
                                          <p:attrName>style.visibility</p:attrName>
                                        </p:attrNameLst>
                                      </p:cBhvr>
                                      <p:to>
                                        <p:strVal val="visible"/>
                                      </p:to>
                                    </p:set>
                                  </p:childTnLst>
                                </p:cTn>
                              </p:par>
                            </p:childTnLst>
                          </p:cTn>
                        </p:par>
                        <p:par>
                          <p:cTn id="44" fill="hold" nodeType="afterGroup">
                            <p:stCondLst>
                              <p:cond delay="225"/>
                            </p:stCondLst>
                            <p:childTnLst>
                              <p:par>
                                <p:cTn id="45" presetID="11" presetClass="entr" presetSubtype="0" fill="hold" nodeType="afterEffect">
                                  <p:stCondLst>
                                    <p:cond delay="0"/>
                                  </p:stCondLst>
                                  <p:childTnLst>
                                    <p:set>
                                      <p:cBhvr>
                                        <p:cTn id="46" dur="75">
                                          <p:stCondLst>
                                            <p:cond delay="0"/>
                                          </p:stCondLst>
                                        </p:cTn>
                                        <p:tgtEl>
                                          <p:spTgt spid="40"/>
                                        </p:tgtEl>
                                        <p:attrNameLst>
                                          <p:attrName>style.visibility</p:attrName>
                                        </p:attrNameLst>
                                      </p:cBhvr>
                                      <p:to>
                                        <p:strVal val="visible"/>
                                      </p:to>
                                    </p:set>
                                  </p:childTnLst>
                                </p:cTn>
                              </p:par>
                            </p:childTnLst>
                          </p:cTn>
                        </p:par>
                        <p:par>
                          <p:cTn id="47" fill="hold" nodeType="afterGroup">
                            <p:stCondLst>
                              <p:cond delay="300"/>
                            </p:stCondLst>
                            <p:childTnLst>
                              <p:par>
                                <p:cTn id="48" presetID="11" presetClass="entr" presetSubtype="0" fill="hold" nodeType="afterEffect">
                                  <p:stCondLst>
                                    <p:cond delay="0"/>
                                  </p:stCondLst>
                                  <p:childTnLst>
                                    <p:set>
                                      <p:cBhvr>
                                        <p:cTn id="49" dur="75">
                                          <p:stCondLst>
                                            <p:cond delay="0"/>
                                          </p:stCondLst>
                                        </p:cTn>
                                        <p:tgtEl>
                                          <p:spTgt spid="43"/>
                                        </p:tgtEl>
                                        <p:attrNameLst>
                                          <p:attrName>style.visibility</p:attrName>
                                        </p:attrNameLst>
                                      </p:cBhvr>
                                      <p:to>
                                        <p:strVal val="visible"/>
                                      </p:to>
                                    </p:set>
                                  </p:childTnLst>
                                </p:cTn>
                              </p:par>
                            </p:childTnLst>
                          </p:cTn>
                        </p:par>
                        <p:par>
                          <p:cTn id="50" fill="hold" nodeType="afterGroup">
                            <p:stCondLst>
                              <p:cond delay="375"/>
                            </p:stCondLst>
                            <p:childTnLst>
                              <p:par>
                                <p:cTn id="51" presetID="11" presetClass="entr" presetSubtype="0" fill="hold" nodeType="afterEffect">
                                  <p:stCondLst>
                                    <p:cond delay="0"/>
                                  </p:stCondLst>
                                  <p:childTnLst>
                                    <p:set>
                                      <p:cBhvr>
                                        <p:cTn id="52" dur="75">
                                          <p:stCondLst>
                                            <p:cond delay="0"/>
                                          </p:stCondLst>
                                        </p:cTn>
                                        <p:tgtEl>
                                          <p:spTgt spid="46"/>
                                        </p:tgtEl>
                                        <p:attrNameLst>
                                          <p:attrName>style.visibility</p:attrName>
                                        </p:attrNameLst>
                                      </p:cBhvr>
                                      <p:to>
                                        <p:strVal val="visible"/>
                                      </p:to>
                                    </p:set>
                                  </p:childTnLst>
                                </p:cTn>
                              </p:par>
                            </p:childTnLst>
                          </p:cTn>
                        </p:par>
                        <p:par>
                          <p:cTn id="53" fill="hold" nodeType="afterGroup">
                            <p:stCondLst>
                              <p:cond delay="450"/>
                            </p:stCondLst>
                            <p:childTnLst>
                              <p:par>
                                <p:cTn id="54" presetID="11" presetClass="entr" presetSubtype="0" fill="hold" nodeType="afterEffect">
                                  <p:stCondLst>
                                    <p:cond delay="0"/>
                                  </p:stCondLst>
                                  <p:childTnLst>
                                    <p:set>
                                      <p:cBhvr>
                                        <p:cTn id="55" dur="75">
                                          <p:stCondLst>
                                            <p:cond delay="0"/>
                                          </p:stCondLst>
                                        </p:cTn>
                                        <p:tgtEl>
                                          <p:spTgt spid="49"/>
                                        </p:tgtEl>
                                        <p:attrNameLst>
                                          <p:attrName>style.visibility</p:attrName>
                                        </p:attrNameLst>
                                      </p:cBhvr>
                                      <p:to>
                                        <p:strVal val="visible"/>
                                      </p:to>
                                    </p:set>
                                  </p:childTnLst>
                                </p:cTn>
                              </p:par>
                            </p:childTnLst>
                          </p:cTn>
                        </p:par>
                        <p:par>
                          <p:cTn id="56" fill="hold" nodeType="afterGroup">
                            <p:stCondLst>
                              <p:cond delay="525"/>
                            </p:stCondLst>
                            <p:childTnLst>
                              <p:par>
                                <p:cTn id="57" presetID="11" presetClass="entr" presetSubtype="0" fill="hold" nodeType="afterEffect">
                                  <p:stCondLst>
                                    <p:cond delay="0"/>
                                  </p:stCondLst>
                                  <p:childTnLst>
                                    <p:set>
                                      <p:cBhvr>
                                        <p:cTn id="58" dur="75">
                                          <p:stCondLst>
                                            <p:cond delay="0"/>
                                          </p:stCondLst>
                                        </p:cTn>
                                        <p:tgtEl>
                                          <p:spTgt spid="52"/>
                                        </p:tgtEl>
                                        <p:attrNameLst>
                                          <p:attrName>style.visibility</p:attrName>
                                        </p:attrNameLst>
                                      </p:cBhvr>
                                      <p:to>
                                        <p:strVal val="visible"/>
                                      </p:to>
                                    </p:set>
                                  </p:childTnLst>
                                </p:cTn>
                              </p:par>
                            </p:childTnLst>
                          </p:cTn>
                        </p:par>
                        <p:par>
                          <p:cTn id="59" fill="hold" nodeType="afterGroup">
                            <p:stCondLst>
                              <p:cond delay="600"/>
                            </p:stCondLst>
                            <p:childTnLst>
                              <p:par>
                                <p:cTn id="60" presetID="11" presetClass="entr" presetSubtype="0" fill="hold" nodeType="afterEffect">
                                  <p:stCondLst>
                                    <p:cond delay="0"/>
                                  </p:stCondLst>
                                  <p:childTnLst>
                                    <p:set>
                                      <p:cBhvr>
                                        <p:cTn id="61" dur="75">
                                          <p:stCondLst>
                                            <p:cond delay="0"/>
                                          </p:stCondLst>
                                        </p:cTn>
                                        <p:tgtEl>
                                          <p:spTgt spid="55"/>
                                        </p:tgtEl>
                                        <p:attrNameLst>
                                          <p:attrName>style.visibility</p:attrName>
                                        </p:attrNameLst>
                                      </p:cBhvr>
                                      <p:to>
                                        <p:strVal val="visible"/>
                                      </p:to>
                                    </p:set>
                                  </p:childTnLst>
                                </p:cTn>
                              </p:par>
                            </p:childTnLst>
                          </p:cTn>
                        </p:par>
                        <p:par>
                          <p:cTn id="62" fill="hold" nodeType="afterGroup">
                            <p:stCondLst>
                              <p:cond delay="675"/>
                            </p:stCondLst>
                            <p:childTnLst>
                              <p:par>
                                <p:cTn id="63" presetID="1" presetClass="entr" presetSubtype="0" fill="hold" nodeType="afterEffect">
                                  <p:stCondLst>
                                    <p:cond delay="0"/>
                                  </p:stCondLst>
                                  <p:childTnLst>
                                    <p:set>
                                      <p:cBhvr>
                                        <p:cTn id="64" dur="1" fill="hold">
                                          <p:stCondLst>
                                            <p:cond delay="499"/>
                                          </p:stCondLst>
                                        </p:cTn>
                                        <p:tgtEl>
                                          <p:spTgt spid="58"/>
                                        </p:tgtEl>
                                        <p:attrNameLst>
                                          <p:attrName>style.visibility</p:attrName>
                                        </p:attrNameLst>
                                      </p:cBhvr>
                                      <p:to>
                                        <p:strVal val="visible"/>
                                      </p:to>
                                    </p:set>
                                  </p:childTnLst>
                                </p:cTn>
                              </p:par>
                            </p:childTnLst>
                          </p:cTn>
                        </p:par>
                        <p:par>
                          <p:cTn id="65" fill="hold" nodeType="afterGroup">
                            <p:stCondLst>
                              <p:cond delay="1175"/>
                            </p:stCondLst>
                            <p:childTnLst>
                              <p:par>
                                <p:cTn id="66" presetID="11" presetClass="entr" presetSubtype="0" fill="hold" nodeType="afterEffect">
                                  <p:stCondLst>
                                    <p:cond delay="0"/>
                                  </p:stCondLst>
                                  <p:childTnLst>
                                    <p:set>
                                      <p:cBhvr>
                                        <p:cTn id="67" dur="75">
                                          <p:stCondLst>
                                            <p:cond delay="0"/>
                                          </p:stCondLst>
                                        </p:cTn>
                                        <p:tgtEl>
                                          <p:spTgt spid="61"/>
                                        </p:tgtEl>
                                        <p:attrNameLst>
                                          <p:attrName>style.visibility</p:attrName>
                                        </p:attrNameLst>
                                      </p:cBhvr>
                                      <p:to>
                                        <p:strVal val="visible"/>
                                      </p:to>
                                    </p:set>
                                  </p:childTnLst>
                                </p:cTn>
                              </p:par>
                            </p:childTnLst>
                          </p:cTn>
                        </p:par>
                        <p:par>
                          <p:cTn id="68" fill="hold" nodeType="afterGroup">
                            <p:stCondLst>
                              <p:cond delay="1250"/>
                            </p:stCondLst>
                            <p:childTnLst>
                              <p:par>
                                <p:cTn id="69" presetID="11" presetClass="entr" presetSubtype="0" fill="hold" nodeType="afterEffect">
                                  <p:stCondLst>
                                    <p:cond delay="0"/>
                                  </p:stCondLst>
                                  <p:childTnLst>
                                    <p:set>
                                      <p:cBhvr>
                                        <p:cTn id="70" dur="75">
                                          <p:stCondLst>
                                            <p:cond delay="0"/>
                                          </p:stCondLst>
                                        </p:cTn>
                                        <p:tgtEl>
                                          <p:spTgt spid="62"/>
                                        </p:tgtEl>
                                        <p:attrNameLst>
                                          <p:attrName>style.visibility</p:attrName>
                                        </p:attrNameLst>
                                      </p:cBhvr>
                                      <p:to>
                                        <p:strVal val="visible"/>
                                      </p:to>
                                    </p:set>
                                  </p:childTnLst>
                                </p:cTn>
                              </p:par>
                            </p:childTnLst>
                          </p:cTn>
                        </p:par>
                        <p:par>
                          <p:cTn id="71" fill="hold" nodeType="afterGroup">
                            <p:stCondLst>
                              <p:cond delay="1325"/>
                            </p:stCondLst>
                            <p:childTnLst>
                              <p:par>
                                <p:cTn id="72" presetID="11" presetClass="entr" presetSubtype="0" fill="hold" nodeType="afterEffect">
                                  <p:stCondLst>
                                    <p:cond delay="0"/>
                                  </p:stCondLst>
                                  <p:childTnLst>
                                    <p:set>
                                      <p:cBhvr>
                                        <p:cTn id="73" dur="75">
                                          <p:stCondLst>
                                            <p:cond delay="0"/>
                                          </p:stCondLst>
                                        </p:cTn>
                                        <p:tgtEl>
                                          <p:spTgt spid="63"/>
                                        </p:tgtEl>
                                        <p:attrNameLst>
                                          <p:attrName>style.visibility</p:attrName>
                                        </p:attrNameLst>
                                      </p:cBhvr>
                                      <p:to>
                                        <p:strVal val="visible"/>
                                      </p:to>
                                    </p:set>
                                  </p:childTnLst>
                                </p:cTn>
                              </p:par>
                            </p:childTnLst>
                          </p:cTn>
                        </p:par>
                        <p:par>
                          <p:cTn id="74" fill="hold" nodeType="afterGroup">
                            <p:stCondLst>
                              <p:cond delay="1400"/>
                            </p:stCondLst>
                            <p:childTnLst>
                              <p:par>
                                <p:cTn id="75" presetID="11" presetClass="entr" presetSubtype="0" fill="hold" nodeType="afterEffect">
                                  <p:stCondLst>
                                    <p:cond delay="0"/>
                                  </p:stCondLst>
                                  <p:childTnLst>
                                    <p:set>
                                      <p:cBhvr>
                                        <p:cTn id="76" dur="75">
                                          <p:stCondLst>
                                            <p:cond delay="0"/>
                                          </p:stCondLst>
                                        </p:cTn>
                                        <p:tgtEl>
                                          <p:spTgt spid="64"/>
                                        </p:tgtEl>
                                        <p:attrNameLst>
                                          <p:attrName>style.visibility</p:attrName>
                                        </p:attrNameLst>
                                      </p:cBhvr>
                                      <p:to>
                                        <p:strVal val="visible"/>
                                      </p:to>
                                    </p:set>
                                  </p:childTnLst>
                                </p:cTn>
                              </p:par>
                            </p:childTnLst>
                          </p:cTn>
                        </p:par>
                        <p:par>
                          <p:cTn id="77" fill="hold" nodeType="afterGroup">
                            <p:stCondLst>
                              <p:cond delay="1475"/>
                            </p:stCondLst>
                            <p:childTnLst>
                              <p:par>
                                <p:cTn id="78" presetID="1" presetClass="entr" presetSubtype="0" fill="hold" nodeType="afterEffect">
                                  <p:stCondLst>
                                    <p:cond delay="0"/>
                                  </p:stCondLst>
                                  <p:childTnLst>
                                    <p:set>
                                      <p:cBhvr>
                                        <p:cTn id="79" dur="1" fill="hold">
                                          <p:stCondLst>
                                            <p:cond delay="499"/>
                                          </p:stCondLst>
                                        </p:cTn>
                                        <p:tgtEl>
                                          <p:spTgt spid="65"/>
                                        </p:tgtEl>
                                        <p:attrNameLst>
                                          <p:attrName>style.visibility</p:attrName>
                                        </p:attrNameLst>
                                      </p:cBhvr>
                                      <p:to>
                                        <p:strVal val="visible"/>
                                      </p:to>
                                    </p:set>
                                  </p:childTnLst>
                                </p:cTn>
                              </p:par>
                            </p:childTnLst>
                          </p:cTn>
                        </p:par>
                        <p:par>
                          <p:cTn id="80" fill="hold" nodeType="afterGroup">
                            <p:stCondLst>
                              <p:cond delay="1975"/>
                            </p:stCondLst>
                            <p:childTnLst>
                              <p:par>
                                <p:cTn id="81" presetID="22" presetClass="entr" presetSubtype="1" fill="hold" grpId="0" nodeType="after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wipe(up)">
                                      <p:cBhvr>
                                        <p:cTn id="83" dur="500"/>
                                        <p:tgtEl>
                                          <p:spTgt spid="68"/>
                                        </p:tgtEl>
                                      </p:cBhvr>
                                    </p:animEffect>
                                  </p:childTnLst>
                                </p:cTn>
                              </p:par>
                            </p:childTnLst>
                          </p:cTn>
                        </p:par>
                        <p:par>
                          <p:cTn id="84" fill="hold" nodeType="afterGroup">
                            <p:stCondLst>
                              <p:cond delay="2475"/>
                            </p:stCondLst>
                            <p:childTnLst>
                              <p:par>
                                <p:cTn id="85" presetID="22" presetClass="entr" presetSubtype="1" fill="hold" nodeType="afterEffect">
                                  <p:stCondLst>
                                    <p:cond delay="0"/>
                                  </p:stCondLst>
                                  <p:childTnLst>
                                    <p:set>
                                      <p:cBhvr>
                                        <p:cTn id="86" dur="1" fill="hold">
                                          <p:stCondLst>
                                            <p:cond delay="0"/>
                                          </p:stCondLst>
                                        </p:cTn>
                                        <p:tgtEl>
                                          <p:spTgt spid="69"/>
                                        </p:tgtEl>
                                        <p:attrNameLst>
                                          <p:attrName>style.visibility</p:attrName>
                                        </p:attrNameLst>
                                      </p:cBhvr>
                                      <p:to>
                                        <p:strVal val="visible"/>
                                      </p:to>
                                    </p:set>
                                    <p:animEffect transition="in" filter="wipe(up)">
                                      <p:cBhvr>
                                        <p:cTn id="8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autoUpdateAnimBg="0"/>
      <p:bldP spid="30" grpId="0" animBg="1" autoUpdateAnimBg="0"/>
      <p:bldP spid="66" grpId="0" animBg="1" autoUpdateAnimBg="0"/>
      <p:bldP spid="68"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投影片編號版面配置區 1">
            <a:extLst>
              <a:ext uri="{FF2B5EF4-FFF2-40B4-BE49-F238E27FC236}">
                <a16:creationId xmlns:a16="http://schemas.microsoft.com/office/drawing/2014/main" id="{48F51730-C2EC-9DCE-C639-04A4F5558C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7B03554A-D347-104C-BC3B-EAFE51E003DB}" type="slidenum">
              <a:rPr lang="en-US" altLang="zh-TW" sz="1200">
                <a:latin typeface="Tahoma" panose="020B0604030504040204" pitchFamily="34" charset="0"/>
              </a:rPr>
              <a:pPr/>
              <a:t>82</a:t>
            </a:fld>
            <a:endParaRPr lang="en-US" altLang="zh-TW" sz="1200">
              <a:latin typeface="Tahoma" panose="020B0604030504040204" pitchFamily="34" charset="0"/>
            </a:endParaRPr>
          </a:p>
        </p:txBody>
      </p:sp>
      <p:grpSp>
        <p:nvGrpSpPr>
          <p:cNvPr id="71683" name="Group 5">
            <a:extLst>
              <a:ext uri="{FF2B5EF4-FFF2-40B4-BE49-F238E27FC236}">
                <a16:creationId xmlns:a16="http://schemas.microsoft.com/office/drawing/2014/main" id="{59ED6119-627C-5958-7EA5-D6CCBC5E39FC}"/>
              </a:ext>
            </a:extLst>
          </p:cNvPr>
          <p:cNvGrpSpPr>
            <a:grpSpLocks/>
          </p:cNvGrpSpPr>
          <p:nvPr/>
        </p:nvGrpSpPr>
        <p:grpSpPr bwMode="auto">
          <a:xfrm>
            <a:off x="392113" y="2233613"/>
            <a:ext cx="8370887" cy="2390775"/>
            <a:chOff x="247" y="1407"/>
            <a:chExt cx="5273" cy="1506"/>
          </a:xfrm>
        </p:grpSpPr>
        <p:grpSp>
          <p:nvGrpSpPr>
            <p:cNvPr id="71685" name="Group 6">
              <a:extLst>
                <a:ext uri="{FF2B5EF4-FFF2-40B4-BE49-F238E27FC236}">
                  <a16:creationId xmlns:a16="http://schemas.microsoft.com/office/drawing/2014/main" id="{6ACF9202-87EF-9B5F-7A34-5B427B5E42B4}"/>
                </a:ext>
              </a:extLst>
            </p:cNvPr>
            <p:cNvGrpSpPr>
              <a:grpSpLocks/>
            </p:cNvGrpSpPr>
            <p:nvPr/>
          </p:nvGrpSpPr>
          <p:grpSpPr bwMode="auto">
            <a:xfrm>
              <a:off x="247" y="1407"/>
              <a:ext cx="2345" cy="1506"/>
              <a:chOff x="247" y="1407"/>
              <a:chExt cx="2345" cy="1506"/>
            </a:xfrm>
          </p:grpSpPr>
          <p:sp>
            <p:nvSpPr>
              <p:cNvPr id="71795" name="Rectangle 7">
                <a:extLst>
                  <a:ext uri="{FF2B5EF4-FFF2-40B4-BE49-F238E27FC236}">
                    <a16:creationId xmlns:a16="http://schemas.microsoft.com/office/drawing/2014/main" id="{31959E00-4AA0-0B0F-9144-2ADD7D846447}"/>
                  </a:ext>
                </a:extLst>
              </p:cNvPr>
              <p:cNvSpPr>
                <a:spLocks noChangeArrowheads="1"/>
              </p:cNvSpPr>
              <p:nvPr/>
            </p:nvSpPr>
            <p:spPr bwMode="auto">
              <a:xfrm>
                <a:off x="247" y="1407"/>
                <a:ext cx="2314" cy="1506"/>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A2C1FE"/>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115" name="Line 8">
                <a:extLst>
                  <a:ext uri="{FF2B5EF4-FFF2-40B4-BE49-F238E27FC236}">
                    <a16:creationId xmlns:a16="http://schemas.microsoft.com/office/drawing/2014/main" id="{1B0B6DC9-B0D2-FD80-A501-D5BC6BCA4CB7}"/>
                  </a:ext>
                </a:extLst>
              </p:cNvPr>
              <p:cNvSpPr>
                <a:spLocks noChangeShapeType="1"/>
              </p:cNvSpPr>
              <p:nvPr/>
            </p:nvSpPr>
            <p:spPr bwMode="auto">
              <a:xfrm>
                <a:off x="418" y="1460"/>
                <a:ext cx="0" cy="1393"/>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16" name="Line 9">
                <a:extLst>
                  <a:ext uri="{FF2B5EF4-FFF2-40B4-BE49-F238E27FC236}">
                    <a16:creationId xmlns:a16="http://schemas.microsoft.com/office/drawing/2014/main" id="{F5DF06CC-8DF9-425E-F20C-49CBD007CCC5}"/>
                  </a:ext>
                </a:extLst>
              </p:cNvPr>
              <p:cNvSpPr>
                <a:spLocks noChangeShapeType="1"/>
              </p:cNvSpPr>
              <p:nvPr/>
            </p:nvSpPr>
            <p:spPr bwMode="auto">
              <a:xfrm>
                <a:off x="432" y="2114"/>
                <a:ext cx="1981" cy="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grpSp>
            <p:nvGrpSpPr>
              <p:cNvPr id="71798" name="Group 10">
                <a:extLst>
                  <a:ext uri="{FF2B5EF4-FFF2-40B4-BE49-F238E27FC236}">
                    <a16:creationId xmlns:a16="http://schemas.microsoft.com/office/drawing/2014/main" id="{7BC0EFA9-A68C-7039-15E3-242217FA342D}"/>
                  </a:ext>
                </a:extLst>
              </p:cNvPr>
              <p:cNvGrpSpPr>
                <a:grpSpLocks/>
              </p:cNvGrpSpPr>
              <p:nvPr/>
            </p:nvGrpSpPr>
            <p:grpSpPr bwMode="auto">
              <a:xfrm>
                <a:off x="473" y="1546"/>
                <a:ext cx="1746" cy="1214"/>
                <a:chOff x="473" y="1546"/>
                <a:chExt cx="1746" cy="1214"/>
              </a:xfrm>
            </p:grpSpPr>
            <p:sp>
              <p:nvSpPr>
                <p:cNvPr id="120" name="Line 11">
                  <a:extLst>
                    <a:ext uri="{FF2B5EF4-FFF2-40B4-BE49-F238E27FC236}">
                      <a16:creationId xmlns:a16="http://schemas.microsoft.com/office/drawing/2014/main" id="{FFC2822C-335A-F6E5-E37B-4020888F65D7}"/>
                    </a:ext>
                  </a:extLst>
                </p:cNvPr>
                <p:cNvSpPr>
                  <a:spLocks noChangeShapeType="1"/>
                </p:cNvSpPr>
                <p:nvPr/>
              </p:nvSpPr>
              <p:spPr bwMode="auto">
                <a:xfrm>
                  <a:off x="473" y="2513"/>
                  <a:ext cx="52" cy="0"/>
                </a:xfrm>
                <a:prstGeom prst="line">
                  <a:avLst/>
                </a:prstGeom>
                <a:noFill/>
                <a:ln w="12699">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21" name="Line 12">
                  <a:extLst>
                    <a:ext uri="{FF2B5EF4-FFF2-40B4-BE49-F238E27FC236}">
                      <a16:creationId xmlns:a16="http://schemas.microsoft.com/office/drawing/2014/main" id="{B3C092D0-94CB-8009-0E9A-CD92427B1211}"/>
                    </a:ext>
                  </a:extLst>
                </p:cNvPr>
                <p:cNvSpPr>
                  <a:spLocks noChangeShapeType="1"/>
                </p:cNvSpPr>
                <p:nvPr/>
              </p:nvSpPr>
              <p:spPr bwMode="auto">
                <a:xfrm flipV="1">
                  <a:off x="499" y="2479"/>
                  <a:ext cx="0" cy="67"/>
                </a:xfrm>
                <a:prstGeom prst="line">
                  <a:avLst/>
                </a:prstGeom>
                <a:noFill/>
                <a:ln w="12699">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22" name="Freeform 13">
                  <a:extLst>
                    <a:ext uri="{FF2B5EF4-FFF2-40B4-BE49-F238E27FC236}">
                      <a16:creationId xmlns:a16="http://schemas.microsoft.com/office/drawing/2014/main" id="{493880D8-AFDC-578A-C71D-BC819001F7FC}"/>
                    </a:ext>
                  </a:extLst>
                </p:cNvPr>
                <p:cNvSpPr>
                  <a:spLocks/>
                </p:cNvSpPr>
                <p:nvPr/>
              </p:nvSpPr>
              <p:spPr bwMode="auto">
                <a:xfrm>
                  <a:off x="489" y="2542"/>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23" name="Freeform 14">
                  <a:extLst>
                    <a:ext uri="{FF2B5EF4-FFF2-40B4-BE49-F238E27FC236}">
                      <a16:creationId xmlns:a16="http://schemas.microsoft.com/office/drawing/2014/main" id="{A1255465-2C6C-63B0-CC6C-36E25CAD7836}"/>
                    </a:ext>
                  </a:extLst>
                </p:cNvPr>
                <p:cNvSpPr>
                  <a:spLocks/>
                </p:cNvSpPr>
                <p:nvPr/>
              </p:nvSpPr>
              <p:spPr bwMode="auto">
                <a:xfrm>
                  <a:off x="499" y="2444"/>
                  <a:ext cx="60" cy="60"/>
                </a:xfrm>
                <a:custGeom>
                  <a:avLst/>
                  <a:gdLst>
                    <a:gd name="T0" fmla="*/ 30 w 60"/>
                    <a:gd name="T1" fmla="*/ 0 h 60"/>
                    <a:gd name="T2" fmla="*/ 59 w 60"/>
                    <a:gd name="T3" fmla="*/ 29 h 60"/>
                    <a:gd name="T4" fmla="*/ 30 w 60"/>
                    <a:gd name="T5" fmla="*/ 59 h 60"/>
                    <a:gd name="T6" fmla="*/ 0 w 60"/>
                    <a:gd name="T7" fmla="*/ 29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24" name="Freeform 15">
                  <a:extLst>
                    <a:ext uri="{FF2B5EF4-FFF2-40B4-BE49-F238E27FC236}">
                      <a16:creationId xmlns:a16="http://schemas.microsoft.com/office/drawing/2014/main" id="{DDC6CEFF-2F01-89C0-3FCE-6B1BA943ED23}"/>
                    </a:ext>
                  </a:extLst>
                </p:cNvPr>
                <p:cNvSpPr>
                  <a:spLocks/>
                </p:cNvSpPr>
                <p:nvPr/>
              </p:nvSpPr>
              <p:spPr bwMode="auto">
                <a:xfrm>
                  <a:off x="519" y="2503"/>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25" name="Freeform 16">
                  <a:extLst>
                    <a:ext uri="{FF2B5EF4-FFF2-40B4-BE49-F238E27FC236}">
                      <a16:creationId xmlns:a16="http://schemas.microsoft.com/office/drawing/2014/main" id="{E7FA110E-A2ED-8230-CA0C-54AA9B786298}"/>
                    </a:ext>
                  </a:extLst>
                </p:cNvPr>
                <p:cNvSpPr>
                  <a:spLocks/>
                </p:cNvSpPr>
                <p:nvPr/>
              </p:nvSpPr>
              <p:spPr bwMode="auto">
                <a:xfrm>
                  <a:off x="539" y="2532"/>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26" name="Freeform 17">
                  <a:extLst>
                    <a:ext uri="{FF2B5EF4-FFF2-40B4-BE49-F238E27FC236}">
                      <a16:creationId xmlns:a16="http://schemas.microsoft.com/office/drawing/2014/main" id="{3CB61703-6989-03E3-037E-D8BC69F11F63}"/>
                    </a:ext>
                  </a:extLst>
                </p:cNvPr>
                <p:cNvSpPr>
                  <a:spLocks/>
                </p:cNvSpPr>
                <p:nvPr/>
              </p:nvSpPr>
              <p:spPr bwMode="auto">
                <a:xfrm>
                  <a:off x="558" y="2394"/>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27" name="Freeform 18">
                  <a:extLst>
                    <a:ext uri="{FF2B5EF4-FFF2-40B4-BE49-F238E27FC236}">
                      <a16:creationId xmlns:a16="http://schemas.microsoft.com/office/drawing/2014/main" id="{35EFBFA5-0FCF-A6F8-2670-E92BEB31643E}"/>
                    </a:ext>
                  </a:extLst>
                </p:cNvPr>
                <p:cNvSpPr>
                  <a:spLocks/>
                </p:cNvSpPr>
                <p:nvPr/>
              </p:nvSpPr>
              <p:spPr bwMode="auto">
                <a:xfrm>
                  <a:off x="568" y="2384"/>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28" name="Freeform 19">
                  <a:extLst>
                    <a:ext uri="{FF2B5EF4-FFF2-40B4-BE49-F238E27FC236}">
                      <a16:creationId xmlns:a16="http://schemas.microsoft.com/office/drawing/2014/main" id="{AF2FBE22-FC16-8242-B74F-F1FB89342C84}"/>
                    </a:ext>
                  </a:extLst>
                </p:cNvPr>
                <p:cNvSpPr>
                  <a:spLocks/>
                </p:cNvSpPr>
                <p:nvPr/>
              </p:nvSpPr>
              <p:spPr bwMode="auto">
                <a:xfrm>
                  <a:off x="588" y="2700"/>
                  <a:ext cx="60" cy="60"/>
                </a:xfrm>
                <a:custGeom>
                  <a:avLst/>
                  <a:gdLst>
                    <a:gd name="T0" fmla="*/ 30 w 60"/>
                    <a:gd name="T1" fmla="*/ 0 h 60"/>
                    <a:gd name="T2" fmla="*/ 59 w 60"/>
                    <a:gd name="T3" fmla="*/ 29 h 60"/>
                    <a:gd name="T4" fmla="*/ 30 w 60"/>
                    <a:gd name="T5" fmla="*/ 59 h 60"/>
                    <a:gd name="T6" fmla="*/ 0 w 60"/>
                    <a:gd name="T7" fmla="*/ 29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29" name="Freeform 20">
                  <a:extLst>
                    <a:ext uri="{FF2B5EF4-FFF2-40B4-BE49-F238E27FC236}">
                      <a16:creationId xmlns:a16="http://schemas.microsoft.com/office/drawing/2014/main" id="{AB4D5BCC-4E6D-9CFB-3BC7-289D5F790595}"/>
                    </a:ext>
                  </a:extLst>
                </p:cNvPr>
                <p:cNvSpPr>
                  <a:spLocks/>
                </p:cNvSpPr>
                <p:nvPr/>
              </p:nvSpPr>
              <p:spPr bwMode="auto">
                <a:xfrm>
                  <a:off x="608" y="2453"/>
                  <a:ext cx="60" cy="61"/>
                </a:xfrm>
                <a:custGeom>
                  <a:avLst/>
                  <a:gdLst>
                    <a:gd name="T0" fmla="*/ 29 w 60"/>
                    <a:gd name="T1" fmla="*/ 0 h 61"/>
                    <a:gd name="T2" fmla="*/ 59 w 60"/>
                    <a:gd name="T3" fmla="*/ 30 h 61"/>
                    <a:gd name="T4" fmla="*/ 29 w 60"/>
                    <a:gd name="T5" fmla="*/ 60 h 61"/>
                    <a:gd name="T6" fmla="*/ 0 w 60"/>
                    <a:gd name="T7" fmla="*/ 30 h 61"/>
                    <a:gd name="T8" fmla="*/ 29 w 60"/>
                    <a:gd name="T9" fmla="*/ 0 h 61"/>
                  </a:gdLst>
                  <a:ahLst/>
                  <a:cxnLst>
                    <a:cxn ang="0">
                      <a:pos x="T0" y="T1"/>
                    </a:cxn>
                    <a:cxn ang="0">
                      <a:pos x="T2" y="T3"/>
                    </a:cxn>
                    <a:cxn ang="0">
                      <a:pos x="T4" y="T5"/>
                    </a:cxn>
                    <a:cxn ang="0">
                      <a:pos x="T6" y="T7"/>
                    </a:cxn>
                    <a:cxn ang="0">
                      <a:pos x="T8" y="T9"/>
                    </a:cxn>
                  </a:cxnLst>
                  <a:rect l="0" t="0" r="r" b="b"/>
                  <a:pathLst>
                    <a:path w="60" h="61">
                      <a:moveTo>
                        <a:pt x="29" y="0"/>
                      </a:moveTo>
                      <a:lnTo>
                        <a:pt x="59" y="30"/>
                      </a:lnTo>
                      <a:lnTo>
                        <a:pt x="29" y="60"/>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0" name="Freeform 21">
                  <a:extLst>
                    <a:ext uri="{FF2B5EF4-FFF2-40B4-BE49-F238E27FC236}">
                      <a16:creationId xmlns:a16="http://schemas.microsoft.com/office/drawing/2014/main" id="{7F34ACD2-28EB-6B39-9514-CFA3D14E0216}"/>
                    </a:ext>
                  </a:extLst>
                </p:cNvPr>
                <p:cNvSpPr>
                  <a:spLocks/>
                </p:cNvSpPr>
                <p:nvPr/>
              </p:nvSpPr>
              <p:spPr bwMode="auto">
                <a:xfrm>
                  <a:off x="618" y="2414"/>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1" name="Freeform 22">
                  <a:extLst>
                    <a:ext uri="{FF2B5EF4-FFF2-40B4-BE49-F238E27FC236}">
                      <a16:creationId xmlns:a16="http://schemas.microsoft.com/office/drawing/2014/main" id="{E8D5485F-4239-3B3D-22C4-3335FACB0A6A}"/>
                    </a:ext>
                  </a:extLst>
                </p:cNvPr>
                <p:cNvSpPr>
                  <a:spLocks/>
                </p:cNvSpPr>
                <p:nvPr/>
              </p:nvSpPr>
              <p:spPr bwMode="auto">
                <a:xfrm>
                  <a:off x="637" y="2345"/>
                  <a:ext cx="61" cy="60"/>
                </a:xfrm>
                <a:custGeom>
                  <a:avLst/>
                  <a:gdLst>
                    <a:gd name="T0" fmla="*/ 30 w 61"/>
                    <a:gd name="T1" fmla="*/ 0 h 60"/>
                    <a:gd name="T2" fmla="*/ 60 w 61"/>
                    <a:gd name="T3" fmla="*/ 29 h 60"/>
                    <a:gd name="T4" fmla="*/ 30 w 61"/>
                    <a:gd name="T5" fmla="*/ 59 h 60"/>
                    <a:gd name="T6" fmla="*/ 0 w 61"/>
                    <a:gd name="T7" fmla="*/ 29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2" name="Freeform 23">
                  <a:extLst>
                    <a:ext uri="{FF2B5EF4-FFF2-40B4-BE49-F238E27FC236}">
                      <a16:creationId xmlns:a16="http://schemas.microsoft.com/office/drawing/2014/main" id="{13F4369D-DB02-C520-6EB5-B31BF8C47011}"/>
                    </a:ext>
                  </a:extLst>
                </p:cNvPr>
                <p:cNvSpPr>
                  <a:spLocks/>
                </p:cNvSpPr>
                <p:nvPr/>
              </p:nvSpPr>
              <p:spPr bwMode="auto">
                <a:xfrm>
                  <a:off x="657" y="2453"/>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3" name="Freeform 24">
                  <a:extLst>
                    <a:ext uri="{FF2B5EF4-FFF2-40B4-BE49-F238E27FC236}">
                      <a16:creationId xmlns:a16="http://schemas.microsoft.com/office/drawing/2014/main" id="{AD76158A-742D-4818-F75F-F975F2E8ABD6}"/>
                    </a:ext>
                  </a:extLst>
                </p:cNvPr>
                <p:cNvSpPr>
                  <a:spLocks/>
                </p:cNvSpPr>
                <p:nvPr/>
              </p:nvSpPr>
              <p:spPr bwMode="auto">
                <a:xfrm>
                  <a:off x="677" y="2660"/>
                  <a:ext cx="60" cy="61"/>
                </a:xfrm>
                <a:custGeom>
                  <a:avLst/>
                  <a:gdLst>
                    <a:gd name="T0" fmla="*/ 29 w 60"/>
                    <a:gd name="T1" fmla="*/ 0 h 61"/>
                    <a:gd name="T2" fmla="*/ 59 w 60"/>
                    <a:gd name="T3" fmla="*/ 30 h 61"/>
                    <a:gd name="T4" fmla="*/ 29 w 60"/>
                    <a:gd name="T5" fmla="*/ 60 h 61"/>
                    <a:gd name="T6" fmla="*/ 0 w 60"/>
                    <a:gd name="T7" fmla="*/ 30 h 61"/>
                    <a:gd name="T8" fmla="*/ 29 w 60"/>
                    <a:gd name="T9" fmla="*/ 0 h 61"/>
                  </a:gdLst>
                  <a:ahLst/>
                  <a:cxnLst>
                    <a:cxn ang="0">
                      <a:pos x="T0" y="T1"/>
                    </a:cxn>
                    <a:cxn ang="0">
                      <a:pos x="T2" y="T3"/>
                    </a:cxn>
                    <a:cxn ang="0">
                      <a:pos x="T4" y="T5"/>
                    </a:cxn>
                    <a:cxn ang="0">
                      <a:pos x="T6" y="T7"/>
                    </a:cxn>
                    <a:cxn ang="0">
                      <a:pos x="T8" y="T9"/>
                    </a:cxn>
                  </a:cxnLst>
                  <a:rect l="0" t="0" r="r" b="b"/>
                  <a:pathLst>
                    <a:path w="60" h="61">
                      <a:moveTo>
                        <a:pt x="29" y="0"/>
                      </a:moveTo>
                      <a:lnTo>
                        <a:pt x="59" y="30"/>
                      </a:lnTo>
                      <a:lnTo>
                        <a:pt x="29" y="60"/>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4" name="Freeform 25">
                  <a:extLst>
                    <a:ext uri="{FF2B5EF4-FFF2-40B4-BE49-F238E27FC236}">
                      <a16:creationId xmlns:a16="http://schemas.microsoft.com/office/drawing/2014/main" id="{9FA3CE38-7CC6-E3B1-C56E-B77BE7C2D86D}"/>
                    </a:ext>
                  </a:extLst>
                </p:cNvPr>
                <p:cNvSpPr>
                  <a:spLocks/>
                </p:cNvSpPr>
                <p:nvPr/>
              </p:nvSpPr>
              <p:spPr bwMode="auto">
                <a:xfrm>
                  <a:off x="687" y="2089"/>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5" name="Freeform 26">
                  <a:extLst>
                    <a:ext uri="{FF2B5EF4-FFF2-40B4-BE49-F238E27FC236}">
                      <a16:creationId xmlns:a16="http://schemas.microsoft.com/office/drawing/2014/main" id="{026B7518-39EC-1273-F226-948729D9C09F}"/>
                    </a:ext>
                  </a:extLst>
                </p:cNvPr>
                <p:cNvSpPr>
                  <a:spLocks/>
                </p:cNvSpPr>
                <p:nvPr/>
              </p:nvSpPr>
              <p:spPr bwMode="auto">
                <a:xfrm>
                  <a:off x="706" y="2513"/>
                  <a:ext cx="61" cy="60"/>
                </a:xfrm>
                <a:custGeom>
                  <a:avLst/>
                  <a:gdLst>
                    <a:gd name="T0" fmla="*/ 30 w 61"/>
                    <a:gd name="T1" fmla="*/ 0 h 60"/>
                    <a:gd name="T2" fmla="*/ 60 w 61"/>
                    <a:gd name="T3" fmla="*/ 29 h 60"/>
                    <a:gd name="T4" fmla="*/ 30 w 61"/>
                    <a:gd name="T5" fmla="*/ 59 h 60"/>
                    <a:gd name="T6" fmla="*/ 0 w 61"/>
                    <a:gd name="T7" fmla="*/ 29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6" name="Freeform 27">
                  <a:extLst>
                    <a:ext uri="{FF2B5EF4-FFF2-40B4-BE49-F238E27FC236}">
                      <a16:creationId xmlns:a16="http://schemas.microsoft.com/office/drawing/2014/main" id="{E0CDE202-8809-88D6-92F1-260F358FF5D8}"/>
                    </a:ext>
                  </a:extLst>
                </p:cNvPr>
                <p:cNvSpPr>
                  <a:spLocks/>
                </p:cNvSpPr>
                <p:nvPr/>
              </p:nvSpPr>
              <p:spPr bwMode="auto">
                <a:xfrm>
                  <a:off x="726" y="2404"/>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7" name="Freeform 28">
                  <a:extLst>
                    <a:ext uri="{FF2B5EF4-FFF2-40B4-BE49-F238E27FC236}">
                      <a16:creationId xmlns:a16="http://schemas.microsoft.com/office/drawing/2014/main" id="{07393832-46C3-FF66-F45B-20711D046068}"/>
                    </a:ext>
                  </a:extLst>
                </p:cNvPr>
                <p:cNvSpPr>
                  <a:spLocks/>
                </p:cNvSpPr>
                <p:nvPr/>
              </p:nvSpPr>
              <p:spPr bwMode="auto">
                <a:xfrm>
                  <a:off x="736" y="2108"/>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8" name="Freeform 29">
                  <a:extLst>
                    <a:ext uri="{FF2B5EF4-FFF2-40B4-BE49-F238E27FC236}">
                      <a16:creationId xmlns:a16="http://schemas.microsoft.com/office/drawing/2014/main" id="{1242A418-89BD-6475-27EB-A8A5522463F9}"/>
                    </a:ext>
                  </a:extLst>
                </p:cNvPr>
                <p:cNvSpPr>
                  <a:spLocks/>
                </p:cNvSpPr>
                <p:nvPr/>
              </p:nvSpPr>
              <p:spPr bwMode="auto">
                <a:xfrm>
                  <a:off x="756" y="2522"/>
                  <a:ext cx="60" cy="61"/>
                </a:xfrm>
                <a:custGeom>
                  <a:avLst/>
                  <a:gdLst>
                    <a:gd name="T0" fmla="*/ 29 w 60"/>
                    <a:gd name="T1" fmla="*/ 0 h 61"/>
                    <a:gd name="T2" fmla="*/ 59 w 60"/>
                    <a:gd name="T3" fmla="*/ 30 h 61"/>
                    <a:gd name="T4" fmla="*/ 29 w 60"/>
                    <a:gd name="T5" fmla="*/ 60 h 61"/>
                    <a:gd name="T6" fmla="*/ 0 w 60"/>
                    <a:gd name="T7" fmla="*/ 30 h 61"/>
                    <a:gd name="T8" fmla="*/ 29 w 60"/>
                    <a:gd name="T9" fmla="*/ 0 h 61"/>
                  </a:gdLst>
                  <a:ahLst/>
                  <a:cxnLst>
                    <a:cxn ang="0">
                      <a:pos x="T0" y="T1"/>
                    </a:cxn>
                    <a:cxn ang="0">
                      <a:pos x="T2" y="T3"/>
                    </a:cxn>
                    <a:cxn ang="0">
                      <a:pos x="T4" y="T5"/>
                    </a:cxn>
                    <a:cxn ang="0">
                      <a:pos x="T6" y="T7"/>
                    </a:cxn>
                    <a:cxn ang="0">
                      <a:pos x="T8" y="T9"/>
                    </a:cxn>
                  </a:cxnLst>
                  <a:rect l="0" t="0" r="r" b="b"/>
                  <a:pathLst>
                    <a:path w="60" h="61">
                      <a:moveTo>
                        <a:pt x="29" y="0"/>
                      </a:moveTo>
                      <a:lnTo>
                        <a:pt x="59" y="30"/>
                      </a:lnTo>
                      <a:lnTo>
                        <a:pt x="29" y="60"/>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9" name="Freeform 30">
                  <a:extLst>
                    <a:ext uri="{FF2B5EF4-FFF2-40B4-BE49-F238E27FC236}">
                      <a16:creationId xmlns:a16="http://schemas.microsoft.com/office/drawing/2014/main" id="{D526B0BA-B410-ED44-3AB0-E27554C4FFCC}"/>
                    </a:ext>
                  </a:extLst>
                </p:cNvPr>
                <p:cNvSpPr>
                  <a:spLocks/>
                </p:cNvSpPr>
                <p:nvPr/>
              </p:nvSpPr>
              <p:spPr bwMode="auto">
                <a:xfrm>
                  <a:off x="776" y="1862"/>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0" name="Freeform 31">
                  <a:extLst>
                    <a:ext uri="{FF2B5EF4-FFF2-40B4-BE49-F238E27FC236}">
                      <a16:creationId xmlns:a16="http://schemas.microsoft.com/office/drawing/2014/main" id="{DC98F3D9-BF4D-34D2-23D9-6FE2F88853B3}"/>
                    </a:ext>
                  </a:extLst>
                </p:cNvPr>
                <p:cNvSpPr>
                  <a:spLocks/>
                </p:cNvSpPr>
                <p:nvPr/>
              </p:nvSpPr>
              <p:spPr bwMode="auto">
                <a:xfrm>
                  <a:off x="785" y="2089"/>
                  <a:ext cx="61" cy="60"/>
                </a:xfrm>
                <a:custGeom>
                  <a:avLst/>
                  <a:gdLst>
                    <a:gd name="T0" fmla="*/ 30 w 61"/>
                    <a:gd name="T1" fmla="*/ 0 h 60"/>
                    <a:gd name="T2" fmla="*/ 60 w 61"/>
                    <a:gd name="T3" fmla="*/ 29 h 60"/>
                    <a:gd name="T4" fmla="*/ 30 w 61"/>
                    <a:gd name="T5" fmla="*/ 59 h 60"/>
                    <a:gd name="T6" fmla="*/ 0 w 61"/>
                    <a:gd name="T7" fmla="*/ 29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1" name="Freeform 32">
                  <a:extLst>
                    <a:ext uri="{FF2B5EF4-FFF2-40B4-BE49-F238E27FC236}">
                      <a16:creationId xmlns:a16="http://schemas.microsoft.com/office/drawing/2014/main" id="{361285C3-66A4-ECA5-8DEC-78D72D87A17C}"/>
                    </a:ext>
                  </a:extLst>
                </p:cNvPr>
                <p:cNvSpPr>
                  <a:spLocks/>
                </p:cNvSpPr>
                <p:nvPr/>
              </p:nvSpPr>
              <p:spPr bwMode="auto">
                <a:xfrm>
                  <a:off x="805" y="2118"/>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2" name="Freeform 33">
                  <a:extLst>
                    <a:ext uri="{FF2B5EF4-FFF2-40B4-BE49-F238E27FC236}">
                      <a16:creationId xmlns:a16="http://schemas.microsoft.com/office/drawing/2014/main" id="{019B553F-1D5F-40D2-D5D1-B7B871C173EA}"/>
                    </a:ext>
                  </a:extLst>
                </p:cNvPr>
                <p:cNvSpPr>
                  <a:spLocks/>
                </p:cNvSpPr>
                <p:nvPr/>
              </p:nvSpPr>
              <p:spPr bwMode="auto">
                <a:xfrm>
                  <a:off x="825" y="2335"/>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3" name="Freeform 34">
                  <a:extLst>
                    <a:ext uri="{FF2B5EF4-FFF2-40B4-BE49-F238E27FC236}">
                      <a16:creationId xmlns:a16="http://schemas.microsoft.com/office/drawing/2014/main" id="{53C54EA8-E106-4AA2-8B21-05B40B36A3DC}"/>
                    </a:ext>
                  </a:extLst>
                </p:cNvPr>
                <p:cNvSpPr>
                  <a:spLocks/>
                </p:cNvSpPr>
                <p:nvPr/>
              </p:nvSpPr>
              <p:spPr bwMode="auto">
                <a:xfrm>
                  <a:off x="845" y="2236"/>
                  <a:ext cx="60" cy="61"/>
                </a:xfrm>
                <a:custGeom>
                  <a:avLst/>
                  <a:gdLst>
                    <a:gd name="T0" fmla="*/ 29 w 60"/>
                    <a:gd name="T1" fmla="*/ 0 h 61"/>
                    <a:gd name="T2" fmla="*/ 59 w 60"/>
                    <a:gd name="T3" fmla="*/ 30 h 61"/>
                    <a:gd name="T4" fmla="*/ 29 w 60"/>
                    <a:gd name="T5" fmla="*/ 60 h 61"/>
                    <a:gd name="T6" fmla="*/ 0 w 60"/>
                    <a:gd name="T7" fmla="*/ 30 h 61"/>
                    <a:gd name="T8" fmla="*/ 29 w 60"/>
                    <a:gd name="T9" fmla="*/ 0 h 61"/>
                  </a:gdLst>
                  <a:ahLst/>
                  <a:cxnLst>
                    <a:cxn ang="0">
                      <a:pos x="T0" y="T1"/>
                    </a:cxn>
                    <a:cxn ang="0">
                      <a:pos x="T2" y="T3"/>
                    </a:cxn>
                    <a:cxn ang="0">
                      <a:pos x="T4" y="T5"/>
                    </a:cxn>
                    <a:cxn ang="0">
                      <a:pos x="T6" y="T7"/>
                    </a:cxn>
                    <a:cxn ang="0">
                      <a:pos x="T8" y="T9"/>
                    </a:cxn>
                  </a:cxnLst>
                  <a:rect l="0" t="0" r="r" b="b"/>
                  <a:pathLst>
                    <a:path w="60" h="61">
                      <a:moveTo>
                        <a:pt x="29" y="0"/>
                      </a:moveTo>
                      <a:lnTo>
                        <a:pt x="59" y="30"/>
                      </a:lnTo>
                      <a:lnTo>
                        <a:pt x="29" y="60"/>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4" name="Freeform 35">
                  <a:extLst>
                    <a:ext uri="{FF2B5EF4-FFF2-40B4-BE49-F238E27FC236}">
                      <a16:creationId xmlns:a16="http://schemas.microsoft.com/office/drawing/2014/main" id="{E01E22F6-72C2-E64E-E08E-6CC8E3BEC99D}"/>
                    </a:ext>
                  </a:extLst>
                </p:cNvPr>
                <p:cNvSpPr>
                  <a:spLocks/>
                </p:cNvSpPr>
                <p:nvPr/>
              </p:nvSpPr>
              <p:spPr bwMode="auto">
                <a:xfrm>
                  <a:off x="855" y="2207"/>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5" name="Freeform 36">
                  <a:extLst>
                    <a:ext uri="{FF2B5EF4-FFF2-40B4-BE49-F238E27FC236}">
                      <a16:creationId xmlns:a16="http://schemas.microsoft.com/office/drawing/2014/main" id="{AFD9FD6F-D124-58E4-E8C8-72B3D9B2931E}"/>
                    </a:ext>
                  </a:extLst>
                </p:cNvPr>
                <p:cNvSpPr>
                  <a:spLocks/>
                </p:cNvSpPr>
                <p:nvPr/>
              </p:nvSpPr>
              <p:spPr bwMode="auto">
                <a:xfrm>
                  <a:off x="874" y="2246"/>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6" name="Freeform 37">
                  <a:extLst>
                    <a:ext uri="{FF2B5EF4-FFF2-40B4-BE49-F238E27FC236}">
                      <a16:creationId xmlns:a16="http://schemas.microsoft.com/office/drawing/2014/main" id="{03A968EA-9DFE-03AE-1B3A-9615147F7C29}"/>
                    </a:ext>
                  </a:extLst>
                </p:cNvPr>
                <p:cNvSpPr>
                  <a:spLocks/>
                </p:cNvSpPr>
                <p:nvPr/>
              </p:nvSpPr>
              <p:spPr bwMode="auto">
                <a:xfrm>
                  <a:off x="894" y="2335"/>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7" name="Freeform 38">
                  <a:extLst>
                    <a:ext uri="{FF2B5EF4-FFF2-40B4-BE49-F238E27FC236}">
                      <a16:creationId xmlns:a16="http://schemas.microsoft.com/office/drawing/2014/main" id="{C1D71C0F-138A-90C9-7177-B29AF6491612}"/>
                    </a:ext>
                  </a:extLst>
                </p:cNvPr>
                <p:cNvSpPr>
                  <a:spLocks/>
                </p:cNvSpPr>
                <p:nvPr/>
              </p:nvSpPr>
              <p:spPr bwMode="auto">
                <a:xfrm>
                  <a:off x="904" y="2305"/>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8" name="Freeform 39">
                  <a:extLst>
                    <a:ext uri="{FF2B5EF4-FFF2-40B4-BE49-F238E27FC236}">
                      <a16:creationId xmlns:a16="http://schemas.microsoft.com/office/drawing/2014/main" id="{72D192F2-3A84-640C-75C8-A046B2761235}"/>
                    </a:ext>
                  </a:extLst>
                </p:cNvPr>
                <p:cNvSpPr>
                  <a:spLocks/>
                </p:cNvSpPr>
                <p:nvPr/>
              </p:nvSpPr>
              <p:spPr bwMode="auto">
                <a:xfrm>
                  <a:off x="924" y="2217"/>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9" name="Freeform 40">
                  <a:extLst>
                    <a:ext uri="{FF2B5EF4-FFF2-40B4-BE49-F238E27FC236}">
                      <a16:creationId xmlns:a16="http://schemas.microsoft.com/office/drawing/2014/main" id="{0C41B4B8-B6DB-B0EE-7CB9-D156C0538023}"/>
                    </a:ext>
                  </a:extLst>
                </p:cNvPr>
                <p:cNvSpPr>
                  <a:spLocks/>
                </p:cNvSpPr>
                <p:nvPr/>
              </p:nvSpPr>
              <p:spPr bwMode="auto">
                <a:xfrm>
                  <a:off x="944" y="2187"/>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0" name="Freeform 41">
                  <a:extLst>
                    <a:ext uri="{FF2B5EF4-FFF2-40B4-BE49-F238E27FC236}">
                      <a16:creationId xmlns:a16="http://schemas.microsoft.com/office/drawing/2014/main" id="{3988824C-1F56-7B0D-2BA1-8A725822B7E6}"/>
                    </a:ext>
                  </a:extLst>
                </p:cNvPr>
                <p:cNvSpPr>
                  <a:spLocks/>
                </p:cNvSpPr>
                <p:nvPr/>
              </p:nvSpPr>
              <p:spPr bwMode="auto">
                <a:xfrm>
                  <a:off x="963" y="2128"/>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1" name="Freeform 42">
                  <a:extLst>
                    <a:ext uri="{FF2B5EF4-FFF2-40B4-BE49-F238E27FC236}">
                      <a16:creationId xmlns:a16="http://schemas.microsoft.com/office/drawing/2014/main" id="{BC2AEF1D-B615-42A8-B9A3-3D0FFB8EA019}"/>
                    </a:ext>
                  </a:extLst>
                </p:cNvPr>
                <p:cNvSpPr>
                  <a:spLocks/>
                </p:cNvSpPr>
                <p:nvPr/>
              </p:nvSpPr>
              <p:spPr bwMode="auto">
                <a:xfrm>
                  <a:off x="973" y="2236"/>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2" name="Freeform 43">
                  <a:extLst>
                    <a:ext uri="{FF2B5EF4-FFF2-40B4-BE49-F238E27FC236}">
                      <a16:creationId xmlns:a16="http://schemas.microsoft.com/office/drawing/2014/main" id="{5FCC5E24-C6B0-BCAF-B4E0-ED91E969935D}"/>
                    </a:ext>
                  </a:extLst>
                </p:cNvPr>
                <p:cNvSpPr>
                  <a:spLocks/>
                </p:cNvSpPr>
                <p:nvPr/>
              </p:nvSpPr>
              <p:spPr bwMode="auto">
                <a:xfrm>
                  <a:off x="993" y="2404"/>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3" name="Freeform 44">
                  <a:extLst>
                    <a:ext uri="{FF2B5EF4-FFF2-40B4-BE49-F238E27FC236}">
                      <a16:creationId xmlns:a16="http://schemas.microsoft.com/office/drawing/2014/main" id="{F1072E66-8563-AC19-7808-C27C17B0749D}"/>
                    </a:ext>
                  </a:extLst>
                </p:cNvPr>
                <p:cNvSpPr>
                  <a:spLocks/>
                </p:cNvSpPr>
                <p:nvPr/>
              </p:nvSpPr>
              <p:spPr bwMode="auto">
                <a:xfrm>
                  <a:off x="1013" y="2355"/>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4" name="Freeform 45">
                  <a:extLst>
                    <a:ext uri="{FF2B5EF4-FFF2-40B4-BE49-F238E27FC236}">
                      <a16:creationId xmlns:a16="http://schemas.microsoft.com/office/drawing/2014/main" id="{BE0F7BDB-D1F9-805D-CC95-73EC7505A4CB}"/>
                    </a:ext>
                  </a:extLst>
                </p:cNvPr>
                <p:cNvSpPr>
                  <a:spLocks/>
                </p:cNvSpPr>
                <p:nvPr/>
              </p:nvSpPr>
              <p:spPr bwMode="auto">
                <a:xfrm>
                  <a:off x="1023" y="2217"/>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5" name="Freeform 46">
                  <a:extLst>
                    <a:ext uri="{FF2B5EF4-FFF2-40B4-BE49-F238E27FC236}">
                      <a16:creationId xmlns:a16="http://schemas.microsoft.com/office/drawing/2014/main" id="{DFFE2D10-639E-3DD9-076F-19F39D84B65E}"/>
                    </a:ext>
                  </a:extLst>
                </p:cNvPr>
                <p:cNvSpPr>
                  <a:spLocks/>
                </p:cNvSpPr>
                <p:nvPr/>
              </p:nvSpPr>
              <p:spPr bwMode="auto">
                <a:xfrm>
                  <a:off x="1042" y="1990"/>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6" name="Freeform 47">
                  <a:extLst>
                    <a:ext uri="{FF2B5EF4-FFF2-40B4-BE49-F238E27FC236}">
                      <a16:creationId xmlns:a16="http://schemas.microsoft.com/office/drawing/2014/main" id="{125AD244-8EBA-03E0-B6FA-F8F0D6868181}"/>
                    </a:ext>
                  </a:extLst>
                </p:cNvPr>
                <p:cNvSpPr>
                  <a:spLocks/>
                </p:cNvSpPr>
                <p:nvPr/>
              </p:nvSpPr>
              <p:spPr bwMode="auto">
                <a:xfrm>
                  <a:off x="1062" y="2167"/>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7" name="Freeform 48">
                  <a:extLst>
                    <a:ext uri="{FF2B5EF4-FFF2-40B4-BE49-F238E27FC236}">
                      <a16:creationId xmlns:a16="http://schemas.microsoft.com/office/drawing/2014/main" id="{524C6FF4-3A3A-E777-1FFB-7E49D9524EF7}"/>
                    </a:ext>
                  </a:extLst>
                </p:cNvPr>
                <p:cNvSpPr>
                  <a:spLocks/>
                </p:cNvSpPr>
                <p:nvPr/>
              </p:nvSpPr>
              <p:spPr bwMode="auto">
                <a:xfrm>
                  <a:off x="1082" y="1970"/>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8" name="Freeform 49">
                  <a:extLst>
                    <a:ext uri="{FF2B5EF4-FFF2-40B4-BE49-F238E27FC236}">
                      <a16:creationId xmlns:a16="http://schemas.microsoft.com/office/drawing/2014/main" id="{99C4E282-DEFE-6EAE-F8A1-AA6FE75D6FE1}"/>
                    </a:ext>
                  </a:extLst>
                </p:cNvPr>
                <p:cNvSpPr>
                  <a:spLocks/>
                </p:cNvSpPr>
                <p:nvPr/>
              </p:nvSpPr>
              <p:spPr bwMode="auto">
                <a:xfrm>
                  <a:off x="1092" y="1862"/>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9" name="Freeform 50">
                  <a:extLst>
                    <a:ext uri="{FF2B5EF4-FFF2-40B4-BE49-F238E27FC236}">
                      <a16:creationId xmlns:a16="http://schemas.microsoft.com/office/drawing/2014/main" id="{32F63615-7DC8-08F8-8A43-DAF21A53E391}"/>
                    </a:ext>
                  </a:extLst>
                </p:cNvPr>
                <p:cNvSpPr>
                  <a:spLocks/>
                </p:cNvSpPr>
                <p:nvPr/>
              </p:nvSpPr>
              <p:spPr bwMode="auto">
                <a:xfrm>
                  <a:off x="1111" y="2108"/>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0" name="Freeform 51">
                  <a:extLst>
                    <a:ext uri="{FF2B5EF4-FFF2-40B4-BE49-F238E27FC236}">
                      <a16:creationId xmlns:a16="http://schemas.microsoft.com/office/drawing/2014/main" id="{D4743803-0DB8-9812-A24A-9C2135A00328}"/>
                    </a:ext>
                  </a:extLst>
                </p:cNvPr>
                <p:cNvSpPr>
                  <a:spLocks/>
                </p:cNvSpPr>
                <p:nvPr/>
              </p:nvSpPr>
              <p:spPr bwMode="auto">
                <a:xfrm>
                  <a:off x="1131" y="2187"/>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1" name="Freeform 52">
                  <a:extLst>
                    <a:ext uri="{FF2B5EF4-FFF2-40B4-BE49-F238E27FC236}">
                      <a16:creationId xmlns:a16="http://schemas.microsoft.com/office/drawing/2014/main" id="{24C65DFA-BEC9-D170-C12C-EE9DF98B2DB3}"/>
                    </a:ext>
                  </a:extLst>
                </p:cNvPr>
                <p:cNvSpPr>
                  <a:spLocks/>
                </p:cNvSpPr>
                <p:nvPr/>
              </p:nvSpPr>
              <p:spPr bwMode="auto">
                <a:xfrm>
                  <a:off x="1141" y="1941"/>
                  <a:ext cx="60" cy="60"/>
                </a:xfrm>
                <a:custGeom>
                  <a:avLst/>
                  <a:gdLst>
                    <a:gd name="T0" fmla="*/ 30 w 60"/>
                    <a:gd name="T1" fmla="*/ 0 h 60"/>
                    <a:gd name="T2" fmla="*/ 59 w 60"/>
                    <a:gd name="T3" fmla="*/ 29 h 60"/>
                    <a:gd name="T4" fmla="*/ 30 w 60"/>
                    <a:gd name="T5" fmla="*/ 59 h 60"/>
                    <a:gd name="T6" fmla="*/ 0 w 60"/>
                    <a:gd name="T7" fmla="*/ 29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2" name="Freeform 53">
                  <a:extLst>
                    <a:ext uri="{FF2B5EF4-FFF2-40B4-BE49-F238E27FC236}">
                      <a16:creationId xmlns:a16="http://schemas.microsoft.com/office/drawing/2014/main" id="{51C341BE-3B1E-3B8D-FE72-3FD7E6DF9390}"/>
                    </a:ext>
                  </a:extLst>
                </p:cNvPr>
                <p:cNvSpPr>
                  <a:spLocks/>
                </p:cNvSpPr>
                <p:nvPr/>
              </p:nvSpPr>
              <p:spPr bwMode="auto">
                <a:xfrm>
                  <a:off x="1161" y="1931"/>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3" name="Freeform 54">
                  <a:extLst>
                    <a:ext uri="{FF2B5EF4-FFF2-40B4-BE49-F238E27FC236}">
                      <a16:creationId xmlns:a16="http://schemas.microsoft.com/office/drawing/2014/main" id="{FB8B69A9-30E3-7264-DBA3-5BD392B7FB18}"/>
                    </a:ext>
                  </a:extLst>
                </p:cNvPr>
                <p:cNvSpPr>
                  <a:spLocks/>
                </p:cNvSpPr>
                <p:nvPr/>
              </p:nvSpPr>
              <p:spPr bwMode="auto">
                <a:xfrm>
                  <a:off x="1181" y="2039"/>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4" name="Freeform 55">
                  <a:extLst>
                    <a:ext uri="{FF2B5EF4-FFF2-40B4-BE49-F238E27FC236}">
                      <a16:creationId xmlns:a16="http://schemas.microsoft.com/office/drawing/2014/main" id="{4B4BDBDC-5001-F10F-A2FE-8EF8D2E47A03}"/>
                    </a:ext>
                  </a:extLst>
                </p:cNvPr>
                <p:cNvSpPr>
                  <a:spLocks/>
                </p:cNvSpPr>
                <p:nvPr/>
              </p:nvSpPr>
              <p:spPr bwMode="auto">
                <a:xfrm>
                  <a:off x="1200" y="2345"/>
                  <a:ext cx="61" cy="60"/>
                </a:xfrm>
                <a:custGeom>
                  <a:avLst/>
                  <a:gdLst>
                    <a:gd name="T0" fmla="*/ 30 w 61"/>
                    <a:gd name="T1" fmla="*/ 0 h 60"/>
                    <a:gd name="T2" fmla="*/ 60 w 61"/>
                    <a:gd name="T3" fmla="*/ 29 h 60"/>
                    <a:gd name="T4" fmla="*/ 30 w 61"/>
                    <a:gd name="T5" fmla="*/ 59 h 60"/>
                    <a:gd name="T6" fmla="*/ 0 w 61"/>
                    <a:gd name="T7" fmla="*/ 29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5" name="Freeform 56">
                  <a:extLst>
                    <a:ext uri="{FF2B5EF4-FFF2-40B4-BE49-F238E27FC236}">
                      <a16:creationId xmlns:a16="http://schemas.microsoft.com/office/drawing/2014/main" id="{2E673E76-A569-4237-01D6-F8CEABFBCEF5}"/>
                    </a:ext>
                  </a:extLst>
                </p:cNvPr>
                <p:cNvSpPr>
                  <a:spLocks/>
                </p:cNvSpPr>
                <p:nvPr/>
              </p:nvSpPr>
              <p:spPr bwMode="auto">
                <a:xfrm>
                  <a:off x="1210" y="2118"/>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6" name="Freeform 57">
                  <a:extLst>
                    <a:ext uri="{FF2B5EF4-FFF2-40B4-BE49-F238E27FC236}">
                      <a16:creationId xmlns:a16="http://schemas.microsoft.com/office/drawing/2014/main" id="{6BDF9F63-D77F-86D7-9354-E12109E922B8}"/>
                    </a:ext>
                  </a:extLst>
                </p:cNvPr>
                <p:cNvSpPr>
                  <a:spLocks/>
                </p:cNvSpPr>
                <p:nvPr/>
              </p:nvSpPr>
              <p:spPr bwMode="auto">
                <a:xfrm>
                  <a:off x="1230" y="2177"/>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7" name="Freeform 58">
                  <a:extLst>
                    <a:ext uri="{FF2B5EF4-FFF2-40B4-BE49-F238E27FC236}">
                      <a16:creationId xmlns:a16="http://schemas.microsoft.com/office/drawing/2014/main" id="{F2E3872A-E8D8-D1BB-0DF7-C2637EAD95DE}"/>
                    </a:ext>
                  </a:extLst>
                </p:cNvPr>
                <p:cNvSpPr>
                  <a:spLocks/>
                </p:cNvSpPr>
                <p:nvPr/>
              </p:nvSpPr>
              <p:spPr bwMode="auto">
                <a:xfrm>
                  <a:off x="1250" y="2108"/>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8" name="Freeform 59">
                  <a:extLst>
                    <a:ext uri="{FF2B5EF4-FFF2-40B4-BE49-F238E27FC236}">
                      <a16:creationId xmlns:a16="http://schemas.microsoft.com/office/drawing/2014/main" id="{0CB42A26-61CA-0D9C-3F28-607C4664B81F}"/>
                    </a:ext>
                  </a:extLst>
                </p:cNvPr>
                <p:cNvSpPr>
                  <a:spLocks/>
                </p:cNvSpPr>
                <p:nvPr/>
              </p:nvSpPr>
              <p:spPr bwMode="auto">
                <a:xfrm>
                  <a:off x="1260" y="2276"/>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9" name="Freeform 60">
                  <a:extLst>
                    <a:ext uri="{FF2B5EF4-FFF2-40B4-BE49-F238E27FC236}">
                      <a16:creationId xmlns:a16="http://schemas.microsoft.com/office/drawing/2014/main" id="{93CBD627-0FCC-69A6-238C-EE75265C44D6}"/>
                    </a:ext>
                  </a:extLst>
                </p:cNvPr>
                <p:cNvSpPr>
                  <a:spLocks/>
                </p:cNvSpPr>
                <p:nvPr/>
              </p:nvSpPr>
              <p:spPr bwMode="auto">
                <a:xfrm>
                  <a:off x="1279" y="2118"/>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0" name="Freeform 61">
                  <a:extLst>
                    <a:ext uri="{FF2B5EF4-FFF2-40B4-BE49-F238E27FC236}">
                      <a16:creationId xmlns:a16="http://schemas.microsoft.com/office/drawing/2014/main" id="{01A687F8-2085-B7C1-F7DB-A76A371EF4A8}"/>
                    </a:ext>
                  </a:extLst>
                </p:cNvPr>
                <p:cNvSpPr>
                  <a:spLocks/>
                </p:cNvSpPr>
                <p:nvPr/>
              </p:nvSpPr>
              <p:spPr bwMode="auto">
                <a:xfrm>
                  <a:off x="1299" y="2039"/>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1" name="Freeform 62">
                  <a:extLst>
                    <a:ext uri="{FF2B5EF4-FFF2-40B4-BE49-F238E27FC236}">
                      <a16:creationId xmlns:a16="http://schemas.microsoft.com/office/drawing/2014/main" id="{2EB79F48-CEBD-A833-C2AB-5FE3585AE2E0}"/>
                    </a:ext>
                  </a:extLst>
                </p:cNvPr>
                <p:cNvSpPr>
                  <a:spLocks/>
                </p:cNvSpPr>
                <p:nvPr/>
              </p:nvSpPr>
              <p:spPr bwMode="auto">
                <a:xfrm>
                  <a:off x="1319" y="2236"/>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2" name="Freeform 63">
                  <a:extLst>
                    <a:ext uri="{FF2B5EF4-FFF2-40B4-BE49-F238E27FC236}">
                      <a16:creationId xmlns:a16="http://schemas.microsoft.com/office/drawing/2014/main" id="{DE89C990-E1FD-EBA7-8768-35C48CA4E926}"/>
                    </a:ext>
                  </a:extLst>
                </p:cNvPr>
                <p:cNvSpPr>
                  <a:spLocks/>
                </p:cNvSpPr>
                <p:nvPr/>
              </p:nvSpPr>
              <p:spPr bwMode="auto">
                <a:xfrm>
                  <a:off x="1329" y="2148"/>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3" name="Freeform 64">
                  <a:extLst>
                    <a:ext uri="{FF2B5EF4-FFF2-40B4-BE49-F238E27FC236}">
                      <a16:creationId xmlns:a16="http://schemas.microsoft.com/office/drawing/2014/main" id="{E5BF126E-90C9-1494-638C-6E1A9DE527F8}"/>
                    </a:ext>
                  </a:extLst>
                </p:cNvPr>
                <p:cNvSpPr>
                  <a:spLocks/>
                </p:cNvSpPr>
                <p:nvPr/>
              </p:nvSpPr>
              <p:spPr bwMode="auto">
                <a:xfrm>
                  <a:off x="1349" y="2020"/>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4" name="Freeform 65">
                  <a:extLst>
                    <a:ext uri="{FF2B5EF4-FFF2-40B4-BE49-F238E27FC236}">
                      <a16:creationId xmlns:a16="http://schemas.microsoft.com/office/drawing/2014/main" id="{57EA354F-BCBB-B23B-1A2C-F3803F0918DA}"/>
                    </a:ext>
                  </a:extLst>
                </p:cNvPr>
                <p:cNvSpPr>
                  <a:spLocks/>
                </p:cNvSpPr>
                <p:nvPr/>
              </p:nvSpPr>
              <p:spPr bwMode="auto">
                <a:xfrm>
                  <a:off x="1368" y="2049"/>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5" name="Freeform 66">
                  <a:extLst>
                    <a:ext uri="{FF2B5EF4-FFF2-40B4-BE49-F238E27FC236}">
                      <a16:creationId xmlns:a16="http://schemas.microsoft.com/office/drawing/2014/main" id="{CF29732D-A4D1-F971-A5A0-E54673F54F6C}"/>
                    </a:ext>
                  </a:extLst>
                </p:cNvPr>
                <p:cNvSpPr>
                  <a:spLocks/>
                </p:cNvSpPr>
                <p:nvPr/>
              </p:nvSpPr>
              <p:spPr bwMode="auto">
                <a:xfrm>
                  <a:off x="1378" y="1832"/>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6" name="Freeform 67">
                  <a:extLst>
                    <a:ext uri="{FF2B5EF4-FFF2-40B4-BE49-F238E27FC236}">
                      <a16:creationId xmlns:a16="http://schemas.microsoft.com/office/drawing/2014/main" id="{C0A0AD19-9542-D374-05E2-2165F91AB629}"/>
                    </a:ext>
                  </a:extLst>
                </p:cNvPr>
                <p:cNvSpPr>
                  <a:spLocks/>
                </p:cNvSpPr>
                <p:nvPr/>
              </p:nvSpPr>
              <p:spPr bwMode="auto">
                <a:xfrm>
                  <a:off x="1398" y="2098"/>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7" name="Freeform 68">
                  <a:extLst>
                    <a:ext uri="{FF2B5EF4-FFF2-40B4-BE49-F238E27FC236}">
                      <a16:creationId xmlns:a16="http://schemas.microsoft.com/office/drawing/2014/main" id="{2FE84806-890C-AB6A-08D9-AB5104774710}"/>
                    </a:ext>
                  </a:extLst>
                </p:cNvPr>
                <p:cNvSpPr>
                  <a:spLocks/>
                </p:cNvSpPr>
                <p:nvPr/>
              </p:nvSpPr>
              <p:spPr bwMode="auto">
                <a:xfrm>
                  <a:off x="1418" y="2128"/>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8" name="Freeform 69">
                  <a:extLst>
                    <a:ext uri="{FF2B5EF4-FFF2-40B4-BE49-F238E27FC236}">
                      <a16:creationId xmlns:a16="http://schemas.microsoft.com/office/drawing/2014/main" id="{D57B9334-EB8A-2A10-605B-B1B08F72233F}"/>
                    </a:ext>
                  </a:extLst>
                </p:cNvPr>
                <p:cNvSpPr>
                  <a:spLocks/>
                </p:cNvSpPr>
                <p:nvPr/>
              </p:nvSpPr>
              <p:spPr bwMode="auto">
                <a:xfrm>
                  <a:off x="1428" y="2118"/>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9" name="Freeform 70">
                  <a:extLst>
                    <a:ext uri="{FF2B5EF4-FFF2-40B4-BE49-F238E27FC236}">
                      <a16:creationId xmlns:a16="http://schemas.microsoft.com/office/drawing/2014/main" id="{83868CD8-9C45-D036-1D2F-0301371EEC02}"/>
                    </a:ext>
                  </a:extLst>
                </p:cNvPr>
                <p:cNvSpPr>
                  <a:spLocks/>
                </p:cNvSpPr>
                <p:nvPr/>
              </p:nvSpPr>
              <p:spPr bwMode="auto">
                <a:xfrm>
                  <a:off x="1447" y="1941"/>
                  <a:ext cx="61" cy="60"/>
                </a:xfrm>
                <a:custGeom>
                  <a:avLst/>
                  <a:gdLst>
                    <a:gd name="T0" fmla="*/ 30 w 61"/>
                    <a:gd name="T1" fmla="*/ 0 h 60"/>
                    <a:gd name="T2" fmla="*/ 60 w 61"/>
                    <a:gd name="T3" fmla="*/ 29 h 60"/>
                    <a:gd name="T4" fmla="*/ 30 w 61"/>
                    <a:gd name="T5" fmla="*/ 59 h 60"/>
                    <a:gd name="T6" fmla="*/ 0 w 61"/>
                    <a:gd name="T7" fmla="*/ 29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0" name="Freeform 71">
                  <a:extLst>
                    <a:ext uri="{FF2B5EF4-FFF2-40B4-BE49-F238E27FC236}">
                      <a16:creationId xmlns:a16="http://schemas.microsoft.com/office/drawing/2014/main" id="{6B1A88DF-8235-D525-7559-89571F61708C}"/>
                    </a:ext>
                  </a:extLst>
                </p:cNvPr>
                <p:cNvSpPr>
                  <a:spLocks/>
                </p:cNvSpPr>
                <p:nvPr/>
              </p:nvSpPr>
              <p:spPr bwMode="auto">
                <a:xfrm>
                  <a:off x="1467" y="1931"/>
                  <a:ext cx="60" cy="60"/>
                </a:xfrm>
                <a:custGeom>
                  <a:avLst/>
                  <a:gdLst>
                    <a:gd name="T0" fmla="*/ 30 w 60"/>
                    <a:gd name="T1" fmla="*/ 0 h 60"/>
                    <a:gd name="T2" fmla="*/ 59 w 60"/>
                    <a:gd name="T3" fmla="*/ 29 h 60"/>
                    <a:gd name="T4" fmla="*/ 30 w 60"/>
                    <a:gd name="T5" fmla="*/ 59 h 60"/>
                    <a:gd name="T6" fmla="*/ 0 w 60"/>
                    <a:gd name="T7" fmla="*/ 29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1" name="Freeform 72">
                  <a:extLst>
                    <a:ext uri="{FF2B5EF4-FFF2-40B4-BE49-F238E27FC236}">
                      <a16:creationId xmlns:a16="http://schemas.microsoft.com/office/drawing/2014/main" id="{AFBE3376-0632-3D1F-2844-6851E85474B5}"/>
                    </a:ext>
                  </a:extLst>
                </p:cNvPr>
                <p:cNvSpPr>
                  <a:spLocks/>
                </p:cNvSpPr>
                <p:nvPr/>
              </p:nvSpPr>
              <p:spPr bwMode="auto">
                <a:xfrm>
                  <a:off x="1487" y="1842"/>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2" name="Freeform 73">
                  <a:extLst>
                    <a:ext uri="{FF2B5EF4-FFF2-40B4-BE49-F238E27FC236}">
                      <a16:creationId xmlns:a16="http://schemas.microsoft.com/office/drawing/2014/main" id="{C559091E-A0BC-5947-06D3-488A09330407}"/>
                    </a:ext>
                  </a:extLst>
                </p:cNvPr>
                <p:cNvSpPr>
                  <a:spLocks/>
                </p:cNvSpPr>
                <p:nvPr/>
              </p:nvSpPr>
              <p:spPr bwMode="auto">
                <a:xfrm>
                  <a:off x="1497" y="1862"/>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3" name="Freeform 74">
                  <a:extLst>
                    <a:ext uri="{FF2B5EF4-FFF2-40B4-BE49-F238E27FC236}">
                      <a16:creationId xmlns:a16="http://schemas.microsoft.com/office/drawing/2014/main" id="{92BDD92B-58CD-5838-369D-68A562EE76BA}"/>
                    </a:ext>
                  </a:extLst>
                </p:cNvPr>
                <p:cNvSpPr>
                  <a:spLocks/>
                </p:cNvSpPr>
                <p:nvPr/>
              </p:nvSpPr>
              <p:spPr bwMode="auto">
                <a:xfrm>
                  <a:off x="1516" y="1970"/>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4" name="Freeform 75">
                  <a:extLst>
                    <a:ext uri="{FF2B5EF4-FFF2-40B4-BE49-F238E27FC236}">
                      <a16:creationId xmlns:a16="http://schemas.microsoft.com/office/drawing/2014/main" id="{D9DF1823-FE67-6937-6A5C-DBD01E45BF24}"/>
                    </a:ext>
                  </a:extLst>
                </p:cNvPr>
                <p:cNvSpPr>
                  <a:spLocks/>
                </p:cNvSpPr>
                <p:nvPr/>
              </p:nvSpPr>
              <p:spPr bwMode="auto">
                <a:xfrm>
                  <a:off x="1536" y="2177"/>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5" name="Freeform 76">
                  <a:extLst>
                    <a:ext uri="{FF2B5EF4-FFF2-40B4-BE49-F238E27FC236}">
                      <a16:creationId xmlns:a16="http://schemas.microsoft.com/office/drawing/2014/main" id="{C83851E1-E83A-3BAE-AECF-F9834D3A36C2}"/>
                    </a:ext>
                  </a:extLst>
                </p:cNvPr>
                <p:cNvSpPr>
                  <a:spLocks/>
                </p:cNvSpPr>
                <p:nvPr/>
              </p:nvSpPr>
              <p:spPr bwMode="auto">
                <a:xfrm>
                  <a:off x="1546" y="2069"/>
                  <a:ext cx="60" cy="60"/>
                </a:xfrm>
                <a:custGeom>
                  <a:avLst/>
                  <a:gdLst>
                    <a:gd name="T0" fmla="*/ 30 w 60"/>
                    <a:gd name="T1" fmla="*/ 0 h 60"/>
                    <a:gd name="T2" fmla="*/ 59 w 60"/>
                    <a:gd name="T3" fmla="*/ 29 h 60"/>
                    <a:gd name="T4" fmla="*/ 30 w 60"/>
                    <a:gd name="T5" fmla="*/ 59 h 60"/>
                    <a:gd name="T6" fmla="*/ 0 w 60"/>
                    <a:gd name="T7" fmla="*/ 29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6" name="Freeform 77">
                  <a:extLst>
                    <a:ext uri="{FF2B5EF4-FFF2-40B4-BE49-F238E27FC236}">
                      <a16:creationId xmlns:a16="http://schemas.microsoft.com/office/drawing/2014/main" id="{A4A7E4EC-27C4-068C-E89A-22803F8179C1}"/>
                    </a:ext>
                  </a:extLst>
                </p:cNvPr>
                <p:cNvSpPr>
                  <a:spLocks/>
                </p:cNvSpPr>
                <p:nvPr/>
              </p:nvSpPr>
              <p:spPr bwMode="auto">
                <a:xfrm>
                  <a:off x="1566" y="2266"/>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7" name="Freeform 78">
                  <a:extLst>
                    <a:ext uri="{FF2B5EF4-FFF2-40B4-BE49-F238E27FC236}">
                      <a16:creationId xmlns:a16="http://schemas.microsoft.com/office/drawing/2014/main" id="{B030F5B9-90CC-488F-4A8A-52A0498B3599}"/>
                    </a:ext>
                  </a:extLst>
                </p:cNvPr>
                <p:cNvSpPr>
                  <a:spLocks/>
                </p:cNvSpPr>
                <p:nvPr/>
              </p:nvSpPr>
              <p:spPr bwMode="auto">
                <a:xfrm>
                  <a:off x="1586" y="1891"/>
                  <a:ext cx="60" cy="61"/>
                </a:xfrm>
                <a:custGeom>
                  <a:avLst/>
                  <a:gdLst>
                    <a:gd name="T0" fmla="*/ 29 w 60"/>
                    <a:gd name="T1" fmla="*/ 0 h 61"/>
                    <a:gd name="T2" fmla="*/ 59 w 60"/>
                    <a:gd name="T3" fmla="*/ 30 h 61"/>
                    <a:gd name="T4" fmla="*/ 29 w 60"/>
                    <a:gd name="T5" fmla="*/ 60 h 61"/>
                    <a:gd name="T6" fmla="*/ 0 w 60"/>
                    <a:gd name="T7" fmla="*/ 30 h 61"/>
                    <a:gd name="T8" fmla="*/ 29 w 60"/>
                    <a:gd name="T9" fmla="*/ 0 h 61"/>
                  </a:gdLst>
                  <a:ahLst/>
                  <a:cxnLst>
                    <a:cxn ang="0">
                      <a:pos x="T0" y="T1"/>
                    </a:cxn>
                    <a:cxn ang="0">
                      <a:pos x="T2" y="T3"/>
                    </a:cxn>
                    <a:cxn ang="0">
                      <a:pos x="T4" y="T5"/>
                    </a:cxn>
                    <a:cxn ang="0">
                      <a:pos x="T6" y="T7"/>
                    </a:cxn>
                    <a:cxn ang="0">
                      <a:pos x="T8" y="T9"/>
                    </a:cxn>
                  </a:cxnLst>
                  <a:rect l="0" t="0" r="r" b="b"/>
                  <a:pathLst>
                    <a:path w="60" h="61">
                      <a:moveTo>
                        <a:pt x="29" y="0"/>
                      </a:moveTo>
                      <a:lnTo>
                        <a:pt x="59" y="30"/>
                      </a:lnTo>
                      <a:lnTo>
                        <a:pt x="29" y="60"/>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8" name="Freeform 79">
                  <a:extLst>
                    <a:ext uri="{FF2B5EF4-FFF2-40B4-BE49-F238E27FC236}">
                      <a16:creationId xmlns:a16="http://schemas.microsoft.com/office/drawing/2014/main" id="{0FB2E6F5-B104-BD59-80AE-3756437225B9}"/>
                    </a:ext>
                  </a:extLst>
                </p:cNvPr>
                <p:cNvSpPr>
                  <a:spLocks/>
                </p:cNvSpPr>
                <p:nvPr/>
              </p:nvSpPr>
              <p:spPr bwMode="auto">
                <a:xfrm>
                  <a:off x="1605" y="1783"/>
                  <a:ext cx="61" cy="60"/>
                </a:xfrm>
                <a:custGeom>
                  <a:avLst/>
                  <a:gdLst>
                    <a:gd name="T0" fmla="*/ 30 w 61"/>
                    <a:gd name="T1" fmla="*/ 0 h 60"/>
                    <a:gd name="T2" fmla="*/ 60 w 61"/>
                    <a:gd name="T3" fmla="*/ 29 h 60"/>
                    <a:gd name="T4" fmla="*/ 30 w 61"/>
                    <a:gd name="T5" fmla="*/ 59 h 60"/>
                    <a:gd name="T6" fmla="*/ 0 w 61"/>
                    <a:gd name="T7" fmla="*/ 29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9" name="Freeform 80">
                  <a:extLst>
                    <a:ext uri="{FF2B5EF4-FFF2-40B4-BE49-F238E27FC236}">
                      <a16:creationId xmlns:a16="http://schemas.microsoft.com/office/drawing/2014/main" id="{6D652931-F921-31ED-59DC-99D39CD0C854}"/>
                    </a:ext>
                  </a:extLst>
                </p:cNvPr>
                <p:cNvSpPr>
                  <a:spLocks/>
                </p:cNvSpPr>
                <p:nvPr/>
              </p:nvSpPr>
              <p:spPr bwMode="auto">
                <a:xfrm>
                  <a:off x="1615" y="1901"/>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0" name="Freeform 81">
                  <a:extLst>
                    <a:ext uri="{FF2B5EF4-FFF2-40B4-BE49-F238E27FC236}">
                      <a16:creationId xmlns:a16="http://schemas.microsoft.com/office/drawing/2014/main" id="{61BFFF5D-3AE8-822F-D715-8DD8B85289D7}"/>
                    </a:ext>
                  </a:extLst>
                </p:cNvPr>
                <p:cNvSpPr>
                  <a:spLocks/>
                </p:cNvSpPr>
                <p:nvPr/>
              </p:nvSpPr>
              <p:spPr bwMode="auto">
                <a:xfrm>
                  <a:off x="1635" y="2010"/>
                  <a:ext cx="60" cy="60"/>
                </a:xfrm>
                <a:custGeom>
                  <a:avLst/>
                  <a:gdLst>
                    <a:gd name="T0" fmla="*/ 30 w 60"/>
                    <a:gd name="T1" fmla="*/ 0 h 60"/>
                    <a:gd name="T2" fmla="*/ 59 w 60"/>
                    <a:gd name="T3" fmla="*/ 29 h 60"/>
                    <a:gd name="T4" fmla="*/ 30 w 60"/>
                    <a:gd name="T5" fmla="*/ 59 h 60"/>
                    <a:gd name="T6" fmla="*/ 0 w 60"/>
                    <a:gd name="T7" fmla="*/ 29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1" name="Freeform 82">
                  <a:extLst>
                    <a:ext uri="{FF2B5EF4-FFF2-40B4-BE49-F238E27FC236}">
                      <a16:creationId xmlns:a16="http://schemas.microsoft.com/office/drawing/2014/main" id="{5A050D6F-AEEA-192E-A2A1-9C104DCD9113}"/>
                    </a:ext>
                  </a:extLst>
                </p:cNvPr>
                <p:cNvSpPr>
                  <a:spLocks/>
                </p:cNvSpPr>
                <p:nvPr/>
              </p:nvSpPr>
              <p:spPr bwMode="auto">
                <a:xfrm>
                  <a:off x="1655" y="1980"/>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2" name="Freeform 83">
                  <a:extLst>
                    <a:ext uri="{FF2B5EF4-FFF2-40B4-BE49-F238E27FC236}">
                      <a16:creationId xmlns:a16="http://schemas.microsoft.com/office/drawing/2014/main" id="{F6C52D1C-9CBA-0D67-583F-BC1C527A85F3}"/>
                    </a:ext>
                  </a:extLst>
                </p:cNvPr>
                <p:cNvSpPr>
                  <a:spLocks/>
                </p:cNvSpPr>
                <p:nvPr/>
              </p:nvSpPr>
              <p:spPr bwMode="auto">
                <a:xfrm>
                  <a:off x="1665" y="1832"/>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3" name="Freeform 84">
                  <a:extLst>
                    <a:ext uri="{FF2B5EF4-FFF2-40B4-BE49-F238E27FC236}">
                      <a16:creationId xmlns:a16="http://schemas.microsoft.com/office/drawing/2014/main" id="{B3199CCB-3361-449D-CAFE-9F6036A1BAC0}"/>
                    </a:ext>
                  </a:extLst>
                </p:cNvPr>
                <p:cNvSpPr>
                  <a:spLocks/>
                </p:cNvSpPr>
                <p:nvPr/>
              </p:nvSpPr>
              <p:spPr bwMode="auto">
                <a:xfrm>
                  <a:off x="1684" y="1852"/>
                  <a:ext cx="61" cy="60"/>
                </a:xfrm>
                <a:custGeom>
                  <a:avLst/>
                  <a:gdLst>
                    <a:gd name="T0" fmla="*/ 30 w 61"/>
                    <a:gd name="T1" fmla="*/ 0 h 60"/>
                    <a:gd name="T2" fmla="*/ 60 w 61"/>
                    <a:gd name="T3" fmla="*/ 29 h 60"/>
                    <a:gd name="T4" fmla="*/ 30 w 61"/>
                    <a:gd name="T5" fmla="*/ 59 h 60"/>
                    <a:gd name="T6" fmla="*/ 0 w 61"/>
                    <a:gd name="T7" fmla="*/ 29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4" name="Freeform 85">
                  <a:extLst>
                    <a:ext uri="{FF2B5EF4-FFF2-40B4-BE49-F238E27FC236}">
                      <a16:creationId xmlns:a16="http://schemas.microsoft.com/office/drawing/2014/main" id="{BCF26FF5-7847-F71F-3EE7-D756FD69A053}"/>
                    </a:ext>
                  </a:extLst>
                </p:cNvPr>
                <p:cNvSpPr>
                  <a:spLocks/>
                </p:cNvSpPr>
                <p:nvPr/>
              </p:nvSpPr>
              <p:spPr bwMode="auto">
                <a:xfrm>
                  <a:off x="1704" y="1812"/>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5" name="Freeform 86">
                  <a:extLst>
                    <a:ext uri="{FF2B5EF4-FFF2-40B4-BE49-F238E27FC236}">
                      <a16:creationId xmlns:a16="http://schemas.microsoft.com/office/drawing/2014/main" id="{EBCBE178-AB8B-0F0E-9D37-79E63AD42C2C}"/>
                    </a:ext>
                  </a:extLst>
                </p:cNvPr>
                <p:cNvSpPr>
                  <a:spLocks/>
                </p:cNvSpPr>
                <p:nvPr/>
              </p:nvSpPr>
              <p:spPr bwMode="auto">
                <a:xfrm>
                  <a:off x="1724" y="2000"/>
                  <a:ext cx="60" cy="60"/>
                </a:xfrm>
                <a:custGeom>
                  <a:avLst/>
                  <a:gdLst>
                    <a:gd name="T0" fmla="*/ 30 w 60"/>
                    <a:gd name="T1" fmla="*/ 0 h 60"/>
                    <a:gd name="T2" fmla="*/ 59 w 60"/>
                    <a:gd name="T3" fmla="*/ 29 h 60"/>
                    <a:gd name="T4" fmla="*/ 30 w 60"/>
                    <a:gd name="T5" fmla="*/ 59 h 60"/>
                    <a:gd name="T6" fmla="*/ 0 w 60"/>
                    <a:gd name="T7" fmla="*/ 29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6" name="Freeform 87">
                  <a:extLst>
                    <a:ext uri="{FF2B5EF4-FFF2-40B4-BE49-F238E27FC236}">
                      <a16:creationId xmlns:a16="http://schemas.microsoft.com/office/drawing/2014/main" id="{C049C2CC-B821-896D-505E-FA575CD4A747}"/>
                    </a:ext>
                  </a:extLst>
                </p:cNvPr>
                <p:cNvSpPr>
                  <a:spLocks/>
                </p:cNvSpPr>
                <p:nvPr/>
              </p:nvSpPr>
              <p:spPr bwMode="auto">
                <a:xfrm>
                  <a:off x="1734" y="1921"/>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7" name="Freeform 88">
                  <a:extLst>
                    <a:ext uri="{FF2B5EF4-FFF2-40B4-BE49-F238E27FC236}">
                      <a16:creationId xmlns:a16="http://schemas.microsoft.com/office/drawing/2014/main" id="{225096A5-45CC-E1C4-E9DC-EE710BE154DF}"/>
                    </a:ext>
                  </a:extLst>
                </p:cNvPr>
                <p:cNvSpPr>
                  <a:spLocks/>
                </p:cNvSpPr>
                <p:nvPr/>
              </p:nvSpPr>
              <p:spPr bwMode="auto">
                <a:xfrm>
                  <a:off x="1754" y="1734"/>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8" name="Freeform 89">
                  <a:extLst>
                    <a:ext uri="{FF2B5EF4-FFF2-40B4-BE49-F238E27FC236}">
                      <a16:creationId xmlns:a16="http://schemas.microsoft.com/office/drawing/2014/main" id="{166D32FC-D9D9-64E9-D4BE-78484E43B98E}"/>
                    </a:ext>
                  </a:extLst>
                </p:cNvPr>
                <p:cNvSpPr>
                  <a:spLocks/>
                </p:cNvSpPr>
                <p:nvPr/>
              </p:nvSpPr>
              <p:spPr bwMode="auto">
                <a:xfrm>
                  <a:off x="1773" y="1822"/>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9" name="Freeform 90">
                  <a:extLst>
                    <a:ext uri="{FF2B5EF4-FFF2-40B4-BE49-F238E27FC236}">
                      <a16:creationId xmlns:a16="http://schemas.microsoft.com/office/drawing/2014/main" id="{9999484D-B708-1607-67C0-E51ED236BAEC}"/>
                    </a:ext>
                  </a:extLst>
                </p:cNvPr>
                <p:cNvSpPr>
                  <a:spLocks/>
                </p:cNvSpPr>
                <p:nvPr/>
              </p:nvSpPr>
              <p:spPr bwMode="auto">
                <a:xfrm>
                  <a:off x="1783" y="1576"/>
                  <a:ext cx="60" cy="60"/>
                </a:xfrm>
                <a:custGeom>
                  <a:avLst/>
                  <a:gdLst>
                    <a:gd name="T0" fmla="*/ 30 w 60"/>
                    <a:gd name="T1" fmla="*/ 0 h 60"/>
                    <a:gd name="T2" fmla="*/ 59 w 60"/>
                    <a:gd name="T3" fmla="*/ 29 h 60"/>
                    <a:gd name="T4" fmla="*/ 30 w 60"/>
                    <a:gd name="T5" fmla="*/ 59 h 60"/>
                    <a:gd name="T6" fmla="*/ 0 w 60"/>
                    <a:gd name="T7" fmla="*/ 29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0" name="Freeform 91">
                  <a:extLst>
                    <a:ext uri="{FF2B5EF4-FFF2-40B4-BE49-F238E27FC236}">
                      <a16:creationId xmlns:a16="http://schemas.microsoft.com/office/drawing/2014/main" id="{1998CC90-CF59-E2B9-4630-7769B1A7F6E9}"/>
                    </a:ext>
                  </a:extLst>
                </p:cNvPr>
                <p:cNvSpPr>
                  <a:spLocks/>
                </p:cNvSpPr>
                <p:nvPr/>
              </p:nvSpPr>
              <p:spPr bwMode="auto">
                <a:xfrm>
                  <a:off x="1803" y="1881"/>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1" name="Freeform 92">
                  <a:extLst>
                    <a:ext uri="{FF2B5EF4-FFF2-40B4-BE49-F238E27FC236}">
                      <a16:creationId xmlns:a16="http://schemas.microsoft.com/office/drawing/2014/main" id="{35499C09-1473-EAED-C7B0-0BD81456DCA5}"/>
                    </a:ext>
                  </a:extLst>
                </p:cNvPr>
                <p:cNvSpPr>
                  <a:spLocks/>
                </p:cNvSpPr>
                <p:nvPr/>
              </p:nvSpPr>
              <p:spPr bwMode="auto">
                <a:xfrm>
                  <a:off x="1823" y="1625"/>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2" name="Freeform 93">
                  <a:extLst>
                    <a:ext uri="{FF2B5EF4-FFF2-40B4-BE49-F238E27FC236}">
                      <a16:creationId xmlns:a16="http://schemas.microsoft.com/office/drawing/2014/main" id="{D57F3BE8-32FC-20E0-30B4-CF5F55A69612}"/>
                    </a:ext>
                  </a:extLst>
                </p:cNvPr>
                <p:cNvSpPr>
                  <a:spLocks/>
                </p:cNvSpPr>
                <p:nvPr/>
              </p:nvSpPr>
              <p:spPr bwMode="auto">
                <a:xfrm>
                  <a:off x="1842" y="1734"/>
                  <a:ext cx="61" cy="60"/>
                </a:xfrm>
                <a:custGeom>
                  <a:avLst/>
                  <a:gdLst>
                    <a:gd name="T0" fmla="*/ 30 w 61"/>
                    <a:gd name="T1" fmla="*/ 0 h 60"/>
                    <a:gd name="T2" fmla="*/ 60 w 61"/>
                    <a:gd name="T3" fmla="*/ 29 h 60"/>
                    <a:gd name="T4" fmla="*/ 30 w 61"/>
                    <a:gd name="T5" fmla="*/ 59 h 60"/>
                    <a:gd name="T6" fmla="*/ 0 w 61"/>
                    <a:gd name="T7" fmla="*/ 29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3" name="Freeform 94">
                  <a:extLst>
                    <a:ext uri="{FF2B5EF4-FFF2-40B4-BE49-F238E27FC236}">
                      <a16:creationId xmlns:a16="http://schemas.microsoft.com/office/drawing/2014/main" id="{3FB7F3CE-D43B-A344-064A-0C491562104C}"/>
                    </a:ext>
                  </a:extLst>
                </p:cNvPr>
                <p:cNvSpPr>
                  <a:spLocks/>
                </p:cNvSpPr>
                <p:nvPr/>
              </p:nvSpPr>
              <p:spPr bwMode="auto">
                <a:xfrm>
                  <a:off x="1852" y="1704"/>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4" name="Freeform 95">
                  <a:extLst>
                    <a:ext uri="{FF2B5EF4-FFF2-40B4-BE49-F238E27FC236}">
                      <a16:creationId xmlns:a16="http://schemas.microsoft.com/office/drawing/2014/main" id="{E352E137-02D9-025E-F17A-1342B6735EBE}"/>
                    </a:ext>
                  </a:extLst>
                </p:cNvPr>
                <p:cNvSpPr>
                  <a:spLocks/>
                </p:cNvSpPr>
                <p:nvPr/>
              </p:nvSpPr>
              <p:spPr bwMode="auto">
                <a:xfrm>
                  <a:off x="1872" y="1605"/>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5" name="Freeform 96">
                  <a:extLst>
                    <a:ext uri="{FF2B5EF4-FFF2-40B4-BE49-F238E27FC236}">
                      <a16:creationId xmlns:a16="http://schemas.microsoft.com/office/drawing/2014/main" id="{E18646F4-00C2-966D-CB3F-02D3315E7791}"/>
                    </a:ext>
                  </a:extLst>
                </p:cNvPr>
                <p:cNvSpPr>
                  <a:spLocks/>
                </p:cNvSpPr>
                <p:nvPr/>
              </p:nvSpPr>
              <p:spPr bwMode="auto">
                <a:xfrm>
                  <a:off x="1892" y="1665"/>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6" name="Freeform 97">
                  <a:extLst>
                    <a:ext uri="{FF2B5EF4-FFF2-40B4-BE49-F238E27FC236}">
                      <a16:creationId xmlns:a16="http://schemas.microsoft.com/office/drawing/2014/main" id="{35875680-ABBF-5CB8-0BEC-7083047150B3}"/>
                    </a:ext>
                  </a:extLst>
                </p:cNvPr>
                <p:cNvSpPr>
                  <a:spLocks/>
                </p:cNvSpPr>
                <p:nvPr/>
              </p:nvSpPr>
              <p:spPr bwMode="auto">
                <a:xfrm>
                  <a:off x="1902" y="1684"/>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7" name="Freeform 98">
                  <a:extLst>
                    <a:ext uri="{FF2B5EF4-FFF2-40B4-BE49-F238E27FC236}">
                      <a16:creationId xmlns:a16="http://schemas.microsoft.com/office/drawing/2014/main" id="{8956AEF2-D4A7-12DA-6A15-1392D344C644}"/>
                    </a:ext>
                  </a:extLst>
                </p:cNvPr>
                <p:cNvSpPr>
                  <a:spLocks/>
                </p:cNvSpPr>
                <p:nvPr/>
              </p:nvSpPr>
              <p:spPr bwMode="auto">
                <a:xfrm>
                  <a:off x="1921" y="1931"/>
                  <a:ext cx="61" cy="60"/>
                </a:xfrm>
                <a:custGeom>
                  <a:avLst/>
                  <a:gdLst>
                    <a:gd name="T0" fmla="*/ 30 w 61"/>
                    <a:gd name="T1" fmla="*/ 0 h 60"/>
                    <a:gd name="T2" fmla="*/ 60 w 61"/>
                    <a:gd name="T3" fmla="*/ 29 h 60"/>
                    <a:gd name="T4" fmla="*/ 30 w 61"/>
                    <a:gd name="T5" fmla="*/ 59 h 60"/>
                    <a:gd name="T6" fmla="*/ 0 w 61"/>
                    <a:gd name="T7" fmla="*/ 29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8" name="Freeform 99">
                  <a:extLst>
                    <a:ext uri="{FF2B5EF4-FFF2-40B4-BE49-F238E27FC236}">
                      <a16:creationId xmlns:a16="http://schemas.microsoft.com/office/drawing/2014/main" id="{C9F170DE-9AEA-3D79-E48C-02DBCCDB4869}"/>
                    </a:ext>
                  </a:extLst>
                </p:cNvPr>
                <p:cNvSpPr>
                  <a:spLocks/>
                </p:cNvSpPr>
                <p:nvPr/>
              </p:nvSpPr>
              <p:spPr bwMode="auto">
                <a:xfrm>
                  <a:off x="1941" y="1674"/>
                  <a:ext cx="60" cy="61"/>
                </a:xfrm>
                <a:custGeom>
                  <a:avLst/>
                  <a:gdLst>
                    <a:gd name="T0" fmla="*/ 30 w 60"/>
                    <a:gd name="T1" fmla="*/ 0 h 61"/>
                    <a:gd name="T2" fmla="*/ 59 w 60"/>
                    <a:gd name="T3" fmla="*/ 30 h 61"/>
                    <a:gd name="T4" fmla="*/ 30 w 60"/>
                    <a:gd name="T5" fmla="*/ 60 h 61"/>
                    <a:gd name="T6" fmla="*/ 0 w 60"/>
                    <a:gd name="T7" fmla="*/ 30 h 61"/>
                    <a:gd name="T8" fmla="*/ 30 w 60"/>
                    <a:gd name="T9" fmla="*/ 0 h 61"/>
                  </a:gdLst>
                  <a:ahLst/>
                  <a:cxnLst>
                    <a:cxn ang="0">
                      <a:pos x="T0" y="T1"/>
                    </a:cxn>
                    <a:cxn ang="0">
                      <a:pos x="T2" y="T3"/>
                    </a:cxn>
                    <a:cxn ang="0">
                      <a:pos x="T4" y="T5"/>
                    </a:cxn>
                    <a:cxn ang="0">
                      <a:pos x="T6" y="T7"/>
                    </a:cxn>
                    <a:cxn ang="0">
                      <a:pos x="T8" y="T9"/>
                    </a:cxn>
                  </a:cxnLst>
                  <a:rect l="0" t="0" r="r" b="b"/>
                  <a:pathLst>
                    <a:path w="60" h="61">
                      <a:moveTo>
                        <a:pt x="30" y="0"/>
                      </a:moveTo>
                      <a:lnTo>
                        <a:pt x="59" y="30"/>
                      </a:lnTo>
                      <a:lnTo>
                        <a:pt x="30" y="60"/>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9" name="Freeform 100">
                  <a:extLst>
                    <a:ext uri="{FF2B5EF4-FFF2-40B4-BE49-F238E27FC236}">
                      <a16:creationId xmlns:a16="http://schemas.microsoft.com/office/drawing/2014/main" id="{1C7B0706-D918-A609-E6D3-48CD954F36E4}"/>
                    </a:ext>
                  </a:extLst>
                </p:cNvPr>
                <p:cNvSpPr>
                  <a:spLocks/>
                </p:cNvSpPr>
                <p:nvPr/>
              </p:nvSpPr>
              <p:spPr bwMode="auto">
                <a:xfrm>
                  <a:off x="1951" y="1684"/>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0" name="Freeform 101">
                  <a:extLst>
                    <a:ext uri="{FF2B5EF4-FFF2-40B4-BE49-F238E27FC236}">
                      <a16:creationId xmlns:a16="http://schemas.microsoft.com/office/drawing/2014/main" id="{31E4870E-F847-AA58-6F2E-1832129BA9CC}"/>
                    </a:ext>
                  </a:extLst>
                </p:cNvPr>
                <p:cNvSpPr>
                  <a:spLocks/>
                </p:cNvSpPr>
                <p:nvPr/>
              </p:nvSpPr>
              <p:spPr bwMode="auto">
                <a:xfrm>
                  <a:off x="1971" y="1734"/>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1" name="Freeform 102">
                  <a:extLst>
                    <a:ext uri="{FF2B5EF4-FFF2-40B4-BE49-F238E27FC236}">
                      <a16:creationId xmlns:a16="http://schemas.microsoft.com/office/drawing/2014/main" id="{2BA73DDA-A82E-F450-5D07-D686AE506869}"/>
                    </a:ext>
                  </a:extLst>
                </p:cNvPr>
                <p:cNvSpPr>
                  <a:spLocks/>
                </p:cNvSpPr>
                <p:nvPr/>
              </p:nvSpPr>
              <p:spPr bwMode="auto">
                <a:xfrm>
                  <a:off x="1991" y="1586"/>
                  <a:ext cx="60" cy="60"/>
                </a:xfrm>
                <a:custGeom>
                  <a:avLst/>
                  <a:gdLst>
                    <a:gd name="T0" fmla="*/ 29 w 60"/>
                    <a:gd name="T1" fmla="*/ 0 h 60"/>
                    <a:gd name="T2" fmla="*/ 59 w 60"/>
                    <a:gd name="T3" fmla="*/ 29 h 60"/>
                    <a:gd name="T4" fmla="*/ 29 w 60"/>
                    <a:gd name="T5" fmla="*/ 59 h 60"/>
                    <a:gd name="T6" fmla="*/ 0 w 60"/>
                    <a:gd name="T7" fmla="*/ 29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29"/>
                      </a:lnTo>
                      <a:lnTo>
                        <a:pt x="29" y="59"/>
                      </a:lnTo>
                      <a:lnTo>
                        <a:pt x="0" y="29"/>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2" name="Freeform 103">
                  <a:extLst>
                    <a:ext uri="{FF2B5EF4-FFF2-40B4-BE49-F238E27FC236}">
                      <a16:creationId xmlns:a16="http://schemas.microsoft.com/office/drawing/2014/main" id="{849E2F94-D445-0244-817D-E17C0D42DE9C}"/>
                    </a:ext>
                  </a:extLst>
                </p:cNvPr>
                <p:cNvSpPr>
                  <a:spLocks/>
                </p:cNvSpPr>
                <p:nvPr/>
              </p:nvSpPr>
              <p:spPr bwMode="auto">
                <a:xfrm>
                  <a:off x="2010" y="1694"/>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3" name="Freeform 104">
                  <a:extLst>
                    <a:ext uri="{FF2B5EF4-FFF2-40B4-BE49-F238E27FC236}">
                      <a16:creationId xmlns:a16="http://schemas.microsoft.com/office/drawing/2014/main" id="{E53FAE2A-087A-301F-2507-07D28690D644}"/>
                    </a:ext>
                  </a:extLst>
                </p:cNvPr>
                <p:cNvSpPr>
                  <a:spLocks/>
                </p:cNvSpPr>
                <p:nvPr/>
              </p:nvSpPr>
              <p:spPr bwMode="auto">
                <a:xfrm>
                  <a:off x="2020" y="1763"/>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4" name="Freeform 105">
                  <a:extLst>
                    <a:ext uri="{FF2B5EF4-FFF2-40B4-BE49-F238E27FC236}">
                      <a16:creationId xmlns:a16="http://schemas.microsoft.com/office/drawing/2014/main" id="{DD1A28EE-0F29-4946-D33C-80879FEBCA52}"/>
                    </a:ext>
                  </a:extLst>
                </p:cNvPr>
                <p:cNvSpPr>
                  <a:spLocks/>
                </p:cNvSpPr>
                <p:nvPr/>
              </p:nvSpPr>
              <p:spPr bwMode="auto">
                <a:xfrm>
                  <a:off x="2040" y="1753"/>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5" name="Freeform 106">
                  <a:extLst>
                    <a:ext uri="{FF2B5EF4-FFF2-40B4-BE49-F238E27FC236}">
                      <a16:creationId xmlns:a16="http://schemas.microsoft.com/office/drawing/2014/main" id="{6595034D-909E-97A1-D9E1-9AFD935F91F5}"/>
                    </a:ext>
                  </a:extLst>
                </p:cNvPr>
                <p:cNvSpPr>
                  <a:spLocks/>
                </p:cNvSpPr>
                <p:nvPr/>
              </p:nvSpPr>
              <p:spPr bwMode="auto">
                <a:xfrm>
                  <a:off x="2060" y="1921"/>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6" name="Freeform 107">
                  <a:extLst>
                    <a:ext uri="{FF2B5EF4-FFF2-40B4-BE49-F238E27FC236}">
                      <a16:creationId xmlns:a16="http://schemas.microsoft.com/office/drawing/2014/main" id="{EC1AFCA7-D67E-AC1A-7C9F-6F87A79BDD1D}"/>
                    </a:ext>
                  </a:extLst>
                </p:cNvPr>
                <p:cNvSpPr>
                  <a:spLocks/>
                </p:cNvSpPr>
                <p:nvPr/>
              </p:nvSpPr>
              <p:spPr bwMode="auto">
                <a:xfrm>
                  <a:off x="2070" y="1546"/>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7" name="Freeform 108">
                  <a:extLst>
                    <a:ext uri="{FF2B5EF4-FFF2-40B4-BE49-F238E27FC236}">
                      <a16:creationId xmlns:a16="http://schemas.microsoft.com/office/drawing/2014/main" id="{9102FA87-BB37-6D67-9EBA-DE72B32C5159}"/>
                    </a:ext>
                  </a:extLst>
                </p:cNvPr>
                <p:cNvSpPr>
                  <a:spLocks/>
                </p:cNvSpPr>
                <p:nvPr/>
              </p:nvSpPr>
              <p:spPr bwMode="auto">
                <a:xfrm>
                  <a:off x="2089" y="1566"/>
                  <a:ext cx="61" cy="60"/>
                </a:xfrm>
                <a:custGeom>
                  <a:avLst/>
                  <a:gdLst>
                    <a:gd name="T0" fmla="*/ 30 w 61"/>
                    <a:gd name="T1" fmla="*/ 0 h 60"/>
                    <a:gd name="T2" fmla="*/ 60 w 61"/>
                    <a:gd name="T3" fmla="*/ 30 h 60"/>
                    <a:gd name="T4" fmla="*/ 30 w 61"/>
                    <a:gd name="T5" fmla="*/ 59 h 60"/>
                    <a:gd name="T6" fmla="*/ 0 w 61"/>
                    <a:gd name="T7" fmla="*/ 30 h 60"/>
                    <a:gd name="T8" fmla="*/ 30 w 61"/>
                    <a:gd name="T9" fmla="*/ 0 h 60"/>
                  </a:gdLst>
                  <a:ahLst/>
                  <a:cxnLst>
                    <a:cxn ang="0">
                      <a:pos x="T0" y="T1"/>
                    </a:cxn>
                    <a:cxn ang="0">
                      <a:pos x="T2" y="T3"/>
                    </a:cxn>
                    <a:cxn ang="0">
                      <a:pos x="T4" y="T5"/>
                    </a:cxn>
                    <a:cxn ang="0">
                      <a:pos x="T6" y="T7"/>
                    </a:cxn>
                    <a:cxn ang="0">
                      <a:pos x="T8" y="T9"/>
                    </a:cxn>
                  </a:cxnLst>
                  <a:rect l="0" t="0" r="r" b="b"/>
                  <a:pathLst>
                    <a:path w="61" h="60">
                      <a:moveTo>
                        <a:pt x="30" y="0"/>
                      </a:moveTo>
                      <a:lnTo>
                        <a:pt x="60"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8" name="Freeform 109">
                  <a:extLst>
                    <a:ext uri="{FF2B5EF4-FFF2-40B4-BE49-F238E27FC236}">
                      <a16:creationId xmlns:a16="http://schemas.microsoft.com/office/drawing/2014/main" id="{4D21B76E-E5B4-0996-2A3D-7C57AA48A0AE}"/>
                    </a:ext>
                  </a:extLst>
                </p:cNvPr>
                <p:cNvSpPr>
                  <a:spLocks/>
                </p:cNvSpPr>
                <p:nvPr/>
              </p:nvSpPr>
              <p:spPr bwMode="auto">
                <a:xfrm>
                  <a:off x="2109" y="1645"/>
                  <a:ext cx="60" cy="60"/>
                </a:xfrm>
                <a:custGeom>
                  <a:avLst/>
                  <a:gdLst>
                    <a:gd name="T0" fmla="*/ 30 w 60"/>
                    <a:gd name="T1" fmla="*/ 0 h 60"/>
                    <a:gd name="T2" fmla="*/ 59 w 60"/>
                    <a:gd name="T3" fmla="*/ 29 h 60"/>
                    <a:gd name="T4" fmla="*/ 30 w 60"/>
                    <a:gd name="T5" fmla="*/ 59 h 60"/>
                    <a:gd name="T6" fmla="*/ 0 w 60"/>
                    <a:gd name="T7" fmla="*/ 29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29"/>
                      </a:lnTo>
                      <a:lnTo>
                        <a:pt x="30" y="59"/>
                      </a:lnTo>
                      <a:lnTo>
                        <a:pt x="0" y="29"/>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9" name="Freeform 110">
                  <a:extLst>
                    <a:ext uri="{FF2B5EF4-FFF2-40B4-BE49-F238E27FC236}">
                      <a16:creationId xmlns:a16="http://schemas.microsoft.com/office/drawing/2014/main" id="{0501B11A-8248-D8F7-3A05-91974AAC9BEF}"/>
                    </a:ext>
                  </a:extLst>
                </p:cNvPr>
                <p:cNvSpPr>
                  <a:spLocks/>
                </p:cNvSpPr>
                <p:nvPr/>
              </p:nvSpPr>
              <p:spPr bwMode="auto">
                <a:xfrm>
                  <a:off x="2129" y="1635"/>
                  <a:ext cx="60" cy="60"/>
                </a:xfrm>
                <a:custGeom>
                  <a:avLst/>
                  <a:gdLst>
                    <a:gd name="T0" fmla="*/ 30 w 60"/>
                    <a:gd name="T1" fmla="*/ 0 h 60"/>
                    <a:gd name="T2" fmla="*/ 59 w 60"/>
                    <a:gd name="T3" fmla="*/ 30 h 60"/>
                    <a:gd name="T4" fmla="*/ 30 w 60"/>
                    <a:gd name="T5" fmla="*/ 59 h 60"/>
                    <a:gd name="T6" fmla="*/ 0 w 60"/>
                    <a:gd name="T7" fmla="*/ 30 h 60"/>
                    <a:gd name="T8" fmla="*/ 30 w 60"/>
                    <a:gd name="T9" fmla="*/ 0 h 60"/>
                  </a:gdLst>
                  <a:ahLst/>
                  <a:cxnLst>
                    <a:cxn ang="0">
                      <a:pos x="T0" y="T1"/>
                    </a:cxn>
                    <a:cxn ang="0">
                      <a:pos x="T2" y="T3"/>
                    </a:cxn>
                    <a:cxn ang="0">
                      <a:pos x="T4" y="T5"/>
                    </a:cxn>
                    <a:cxn ang="0">
                      <a:pos x="T6" y="T7"/>
                    </a:cxn>
                    <a:cxn ang="0">
                      <a:pos x="T8" y="T9"/>
                    </a:cxn>
                  </a:cxnLst>
                  <a:rect l="0" t="0" r="r" b="b"/>
                  <a:pathLst>
                    <a:path w="60" h="60">
                      <a:moveTo>
                        <a:pt x="30" y="0"/>
                      </a:moveTo>
                      <a:lnTo>
                        <a:pt x="59" y="30"/>
                      </a:lnTo>
                      <a:lnTo>
                        <a:pt x="30" y="59"/>
                      </a:lnTo>
                      <a:lnTo>
                        <a:pt x="0" y="30"/>
                      </a:lnTo>
                      <a:lnTo>
                        <a:pt x="30"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20" name="Freeform 111">
                  <a:extLst>
                    <a:ext uri="{FF2B5EF4-FFF2-40B4-BE49-F238E27FC236}">
                      <a16:creationId xmlns:a16="http://schemas.microsoft.com/office/drawing/2014/main" id="{BB301C38-9002-6C31-566C-B61012C81083}"/>
                    </a:ext>
                  </a:extLst>
                </p:cNvPr>
                <p:cNvSpPr>
                  <a:spLocks/>
                </p:cNvSpPr>
                <p:nvPr/>
              </p:nvSpPr>
              <p:spPr bwMode="auto">
                <a:xfrm>
                  <a:off x="2139" y="1694"/>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21" name="Freeform 112">
                  <a:extLst>
                    <a:ext uri="{FF2B5EF4-FFF2-40B4-BE49-F238E27FC236}">
                      <a16:creationId xmlns:a16="http://schemas.microsoft.com/office/drawing/2014/main" id="{0FEA37FF-80E5-62C8-6FBA-F97CB5947E36}"/>
                    </a:ext>
                  </a:extLst>
                </p:cNvPr>
                <p:cNvSpPr>
                  <a:spLocks/>
                </p:cNvSpPr>
                <p:nvPr/>
              </p:nvSpPr>
              <p:spPr bwMode="auto">
                <a:xfrm>
                  <a:off x="2159" y="1694"/>
                  <a:ext cx="60" cy="60"/>
                </a:xfrm>
                <a:custGeom>
                  <a:avLst/>
                  <a:gdLst>
                    <a:gd name="T0" fmla="*/ 29 w 60"/>
                    <a:gd name="T1" fmla="*/ 0 h 60"/>
                    <a:gd name="T2" fmla="*/ 59 w 60"/>
                    <a:gd name="T3" fmla="*/ 30 h 60"/>
                    <a:gd name="T4" fmla="*/ 29 w 60"/>
                    <a:gd name="T5" fmla="*/ 59 h 60"/>
                    <a:gd name="T6" fmla="*/ 0 w 60"/>
                    <a:gd name="T7" fmla="*/ 30 h 60"/>
                    <a:gd name="T8" fmla="*/ 29 w 60"/>
                    <a:gd name="T9" fmla="*/ 0 h 60"/>
                  </a:gdLst>
                  <a:ahLst/>
                  <a:cxnLst>
                    <a:cxn ang="0">
                      <a:pos x="T0" y="T1"/>
                    </a:cxn>
                    <a:cxn ang="0">
                      <a:pos x="T2" y="T3"/>
                    </a:cxn>
                    <a:cxn ang="0">
                      <a:pos x="T4" y="T5"/>
                    </a:cxn>
                    <a:cxn ang="0">
                      <a:pos x="T6" y="T7"/>
                    </a:cxn>
                    <a:cxn ang="0">
                      <a:pos x="T8" y="T9"/>
                    </a:cxn>
                  </a:cxnLst>
                  <a:rect l="0" t="0" r="r" b="b"/>
                  <a:pathLst>
                    <a:path w="60" h="60">
                      <a:moveTo>
                        <a:pt x="29" y="0"/>
                      </a:moveTo>
                      <a:lnTo>
                        <a:pt x="59" y="30"/>
                      </a:lnTo>
                      <a:lnTo>
                        <a:pt x="29" y="59"/>
                      </a:lnTo>
                      <a:lnTo>
                        <a:pt x="0" y="30"/>
                      </a:lnTo>
                      <a:lnTo>
                        <a:pt x="29" y="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grpSp>
          <p:sp>
            <p:nvSpPr>
              <p:cNvPr id="118" name="Rectangle 113">
                <a:extLst>
                  <a:ext uri="{FF2B5EF4-FFF2-40B4-BE49-F238E27FC236}">
                    <a16:creationId xmlns:a16="http://schemas.microsoft.com/office/drawing/2014/main" id="{94206849-6DE2-0323-6D6E-DEF2F3DBEAB9}"/>
                  </a:ext>
                </a:extLst>
              </p:cNvPr>
              <p:cNvSpPr>
                <a:spLocks noChangeArrowheads="1"/>
              </p:cNvSpPr>
              <p:nvPr/>
            </p:nvSpPr>
            <p:spPr bwMode="auto">
              <a:xfrm>
                <a:off x="252" y="1997"/>
                <a:ext cx="1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1" fontAlgn="auto" hangingPunct="1">
                  <a:spcBef>
                    <a:spcPts val="0"/>
                  </a:spcBef>
                  <a:spcAft>
                    <a:spcPts val="0"/>
                  </a:spcAft>
                  <a:defRPr/>
                </a:pPr>
                <a:r>
                  <a:rPr lang="zh-TW" altLang="en-US" sz="1800" b="1" kern="0">
                    <a:solidFill>
                      <a:srgbClr val="414141"/>
                    </a:solidFill>
                    <a:latin typeface="Times New Roman" pitchFamily="18" charset="0"/>
                    <a:ea typeface="新細明體" pitchFamily="18" charset="-120"/>
                  </a:rPr>
                  <a:t>0</a:t>
                </a:r>
              </a:p>
            </p:txBody>
          </p:sp>
          <p:sp>
            <p:nvSpPr>
              <p:cNvPr id="119" name="Rectangle 114">
                <a:extLst>
                  <a:ext uri="{FF2B5EF4-FFF2-40B4-BE49-F238E27FC236}">
                    <a16:creationId xmlns:a16="http://schemas.microsoft.com/office/drawing/2014/main" id="{D3987343-F229-2450-57BF-8AE3BD65ACEE}"/>
                  </a:ext>
                </a:extLst>
              </p:cNvPr>
              <p:cNvSpPr>
                <a:spLocks noChangeArrowheads="1"/>
              </p:cNvSpPr>
              <p:nvPr/>
            </p:nvSpPr>
            <p:spPr bwMode="auto">
              <a:xfrm>
                <a:off x="2382" y="1985"/>
                <a:ext cx="2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1" fontAlgn="auto" hangingPunct="1">
                  <a:spcBef>
                    <a:spcPts val="0"/>
                  </a:spcBef>
                  <a:spcAft>
                    <a:spcPts val="0"/>
                  </a:spcAft>
                  <a:defRPr/>
                </a:pPr>
                <a:r>
                  <a:rPr lang="en-US" altLang="zh-TW" sz="1800" b="1" i="1" kern="0">
                    <a:solidFill>
                      <a:srgbClr val="414141"/>
                    </a:solidFill>
                    <a:latin typeface="Times New Roman" pitchFamily="18" charset="0"/>
                    <a:ea typeface="新細明體" pitchFamily="18" charset="-120"/>
                  </a:rPr>
                  <a:t>X</a:t>
                </a:r>
              </a:p>
            </p:txBody>
          </p:sp>
        </p:grpSp>
        <p:grpSp>
          <p:nvGrpSpPr>
            <p:cNvPr id="71686" name="Group 115">
              <a:extLst>
                <a:ext uri="{FF2B5EF4-FFF2-40B4-BE49-F238E27FC236}">
                  <a16:creationId xmlns:a16="http://schemas.microsoft.com/office/drawing/2014/main" id="{F970A55B-3BB1-F1E8-4122-17054D8F47E5}"/>
                </a:ext>
              </a:extLst>
            </p:cNvPr>
            <p:cNvGrpSpPr>
              <a:grpSpLocks/>
            </p:cNvGrpSpPr>
            <p:nvPr/>
          </p:nvGrpSpPr>
          <p:grpSpPr bwMode="auto">
            <a:xfrm>
              <a:off x="3175" y="1407"/>
              <a:ext cx="2345" cy="1506"/>
              <a:chOff x="3175" y="1407"/>
              <a:chExt cx="2345" cy="1506"/>
            </a:xfrm>
          </p:grpSpPr>
          <p:sp>
            <p:nvSpPr>
              <p:cNvPr id="71687" name="Rectangle 116">
                <a:extLst>
                  <a:ext uri="{FF2B5EF4-FFF2-40B4-BE49-F238E27FC236}">
                    <a16:creationId xmlns:a16="http://schemas.microsoft.com/office/drawing/2014/main" id="{17D7E514-5F13-412A-9645-3975DE996EC0}"/>
                  </a:ext>
                </a:extLst>
              </p:cNvPr>
              <p:cNvSpPr>
                <a:spLocks noChangeArrowheads="1"/>
              </p:cNvSpPr>
              <p:nvPr/>
            </p:nvSpPr>
            <p:spPr bwMode="auto">
              <a:xfrm>
                <a:off x="3175" y="1407"/>
                <a:ext cx="2314" cy="1506"/>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A2C1FE"/>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 name="Line 117">
                <a:extLst>
                  <a:ext uri="{FF2B5EF4-FFF2-40B4-BE49-F238E27FC236}">
                    <a16:creationId xmlns:a16="http://schemas.microsoft.com/office/drawing/2014/main" id="{33688407-8EC0-C083-40D1-8E966B007DB3}"/>
                  </a:ext>
                </a:extLst>
              </p:cNvPr>
              <p:cNvSpPr>
                <a:spLocks noChangeShapeType="1"/>
              </p:cNvSpPr>
              <p:nvPr/>
            </p:nvSpPr>
            <p:spPr bwMode="auto">
              <a:xfrm>
                <a:off x="3346" y="1460"/>
                <a:ext cx="0" cy="1393"/>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 name="Line 118">
                <a:extLst>
                  <a:ext uri="{FF2B5EF4-FFF2-40B4-BE49-F238E27FC236}">
                    <a16:creationId xmlns:a16="http://schemas.microsoft.com/office/drawing/2014/main" id="{7214E4BE-695A-5034-0B27-43160D450409}"/>
                  </a:ext>
                </a:extLst>
              </p:cNvPr>
              <p:cNvSpPr>
                <a:spLocks noChangeShapeType="1"/>
              </p:cNvSpPr>
              <p:nvPr/>
            </p:nvSpPr>
            <p:spPr bwMode="auto">
              <a:xfrm>
                <a:off x="3360" y="2114"/>
                <a:ext cx="1981" cy="0"/>
              </a:xfrm>
              <a:prstGeom prst="line">
                <a:avLst/>
              </a:prstGeom>
              <a:noFill/>
              <a:ln w="253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grpSp>
            <p:nvGrpSpPr>
              <p:cNvPr id="71690" name="Group 119">
                <a:extLst>
                  <a:ext uri="{FF2B5EF4-FFF2-40B4-BE49-F238E27FC236}">
                    <a16:creationId xmlns:a16="http://schemas.microsoft.com/office/drawing/2014/main" id="{19645659-767A-F79D-CFD8-4F1150DDD6F8}"/>
                  </a:ext>
                </a:extLst>
              </p:cNvPr>
              <p:cNvGrpSpPr>
                <a:grpSpLocks/>
              </p:cNvGrpSpPr>
              <p:nvPr/>
            </p:nvGrpSpPr>
            <p:grpSpPr bwMode="auto">
              <a:xfrm>
                <a:off x="3401" y="1545"/>
                <a:ext cx="1746" cy="1214"/>
                <a:chOff x="3401" y="1545"/>
                <a:chExt cx="1746" cy="1214"/>
              </a:xfrm>
            </p:grpSpPr>
            <p:sp>
              <p:nvSpPr>
                <p:cNvPr id="12" name="Line 120">
                  <a:extLst>
                    <a:ext uri="{FF2B5EF4-FFF2-40B4-BE49-F238E27FC236}">
                      <a16:creationId xmlns:a16="http://schemas.microsoft.com/office/drawing/2014/main" id="{E997CD39-15B1-9373-537A-F36BD229B2F0}"/>
                    </a:ext>
                  </a:extLst>
                </p:cNvPr>
                <p:cNvSpPr>
                  <a:spLocks noChangeShapeType="1"/>
                </p:cNvSpPr>
                <p:nvPr/>
              </p:nvSpPr>
              <p:spPr bwMode="auto">
                <a:xfrm>
                  <a:off x="3401" y="1791"/>
                  <a:ext cx="52" cy="0"/>
                </a:xfrm>
                <a:prstGeom prst="line">
                  <a:avLst/>
                </a:prstGeom>
                <a:noFill/>
                <a:ln w="12699">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3" name="Line 121">
                  <a:extLst>
                    <a:ext uri="{FF2B5EF4-FFF2-40B4-BE49-F238E27FC236}">
                      <a16:creationId xmlns:a16="http://schemas.microsoft.com/office/drawing/2014/main" id="{41A81B9C-6F5B-BECA-30E3-2ABAA0B4F33C}"/>
                    </a:ext>
                  </a:extLst>
                </p:cNvPr>
                <p:cNvSpPr>
                  <a:spLocks noChangeShapeType="1"/>
                </p:cNvSpPr>
                <p:nvPr/>
              </p:nvSpPr>
              <p:spPr bwMode="auto">
                <a:xfrm>
                  <a:off x="3427" y="1766"/>
                  <a:ext cx="0" cy="51"/>
                </a:xfrm>
                <a:prstGeom prst="line">
                  <a:avLst/>
                </a:prstGeom>
                <a:noFill/>
                <a:ln w="12699">
                  <a:solidFill>
                    <a:srgbClr val="41414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4" name="Freeform 122">
                  <a:extLst>
                    <a:ext uri="{FF2B5EF4-FFF2-40B4-BE49-F238E27FC236}">
                      <a16:creationId xmlns:a16="http://schemas.microsoft.com/office/drawing/2014/main" id="{DD65E882-F24E-4C14-2180-80810B6BE82E}"/>
                    </a:ext>
                  </a:extLst>
                </p:cNvPr>
                <p:cNvSpPr>
                  <a:spLocks/>
                </p:cNvSpPr>
                <p:nvPr/>
              </p:nvSpPr>
              <p:spPr bwMode="auto">
                <a:xfrm>
                  <a:off x="3417" y="1703"/>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5" name="Freeform 123">
                  <a:extLst>
                    <a:ext uri="{FF2B5EF4-FFF2-40B4-BE49-F238E27FC236}">
                      <a16:creationId xmlns:a16="http://schemas.microsoft.com/office/drawing/2014/main" id="{67AFD15F-98CF-E139-2AF2-2E3B45AC5BBF}"/>
                    </a:ext>
                  </a:extLst>
                </p:cNvPr>
                <p:cNvSpPr>
                  <a:spLocks/>
                </p:cNvSpPr>
                <p:nvPr/>
              </p:nvSpPr>
              <p:spPr bwMode="auto">
                <a:xfrm>
                  <a:off x="3427" y="1801"/>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6" name="Freeform 124">
                  <a:extLst>
                    <a:ext uri="{FF2B5EF4-FFF2-40B4-BE49-F238E27FC236}">
                      <a16:creationId xmlns:a16="http://schemas.microsoft.com/office/drawing/2014/main" id="{94409C21-C6F5-EACE-D595-29CAA6EC4F62}"/>
                    </a:ext>
                  </a:extLst>
                </p:cNvPr>
                <p:cNvSpPr>
                  <a:spLocks/>
                </p:cNvSpPr>
                <p:nvPr/>
              </p:nvSpPr>
              <p:spPr bwMode="auto">
                <a:xfrm>
                  <a:off x="3447" y="1742"/>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7" name="Freeform 125">
                  <a:extLst>
                    <a:ext uri="{FF2B5EF4-FFF2-40B4-BE49-F238E27FC236}">
                      <a16:creationId xmlns:a16="http://schemas.microsoft.com/office/drawing/2014/main" id="{E5DD100A-C64E-4285-C801-2DE118345D35}"/>
                    </a:ext>
                  </a:extLst>
                </p:cNvPr>
                <p:cNvSpPr>
                  <a:spLocks/>
                </p:cNvSpPr>
                <p:nvPr/>
              </p:nvSpPr>
              <p:spPr bwMode="auto">
                <a:xfrm>
                  <a:off x="3467" y="1713"/>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8" name="Freeform 126">
                  <a:extLst>
                    <a:ext uri="{FF2B5EF4-FFF2-40B4-BE49-F238E27FC236}">
                      <a16:creationId xmlns:a16="http://schemas.microsoft.com/office/drawing/2014/main" id="{93435D7E-9AA5-95BC-513E-35AD9E5AAC7B}"/>
                    </a:ext>
                  </a:extLst>
                </p:cNvPr>
                <p:cNvSpPr>
                  <a:spLocks/>
                </p:cNvSpPr>
                <p:nvPr/>
              </p:nvSpPr>
              <p:spPr bwMode="auto">
                <a:xfrm>
                  <a:off x="3486" y="1851"/>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9" name="Freeform 127">
                  <a:extLst>
                    <a:ext uri="{FF2B5EF4-FFF2-40B4-BE49-F238E27FC236}">
                      <a16:creationId xmlns:a16="http://schemas.microsoft.com/office/drawing/2014/main" id="{04465348-2DCF-8553-6AAD-FD15AD6E6F04}"/>
                    </a:ext>
                  </a:extLst>
                </p:cNvPr>
                <p:cNvSpPr>
                  <a:spLocks/>
                </p:cNvSpPr>
                <p:nvPr/>
              </p:nvSpPr>
              <p:spPr bwMode="auto">
                <a:xfrm>
                  <a:off x="3496" y="1860"/>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0" name="Freeform 128">
                  <a:extLst>
                    <a:ext uri="{FF2B5EF4-FFF2-40B4-BE49-F238E27FC236}">
                      <a16:creationId xmlns:a16="http://schemas.microsoft.com/office/drawing/2014/main" id="{81DB5A89-3660-A540-9DE2-3BEEF173F2B7}"/>
                    </a:ext>
                  </a:extLst>
                </p:cNvPr>
                <p:cNvSpPr>
                  <a:spLocks/>
                </p:cNvSpPr>
                <p:nvPr/>
              </p:nvSpPr>
              <p:spPr bwMode="auto">
                <a:xfrm>
                  <a:off x="3516" y="1545"/>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1" name="Freeform 129">
                  <a:extLst>
                    <a:ext uri="{FF2B5EF4-FFF2-40B4-BE49-F238E27FC236}">
                      <a16:creationId xmlns:a16="http://schemas.microsoft.com/office/drawing/2014/main" id="{2B6013F2-6781-DBA6-32B2-53AD6BD3FB30}"/>
                    </a:ext>
                  </a:extLst>
                </p:cNvPr>
                <p:cNvSpPr>
                  <a:spLocks/>
                </p:cNvSpPr>
                <p:nvPr/>
              </p:nvSpPr>
              <p:spPr bwMode="auto">
                <a:xfrm>
                  <a:off x="3536" y="1791"/>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Lst>
                  <a:ahLst/>
                  <a:cxnLst>
                    <a:cxn ang="0">
                      <a:pos x="T0" y="T1"/>
                    </a:cxn>
                    <a:cxn ang="0">
                      <a:pos x="T2" y="T3"/>
                    </a:cxn>
                    <a:cxn ang="0">
                      <a:pos x="T4" y="T5"/>
                    </a:cxn>
                    <a:cxn ang="0">
                      <a:pos x="T6" y="T7"/>
                    </a:cxn>
                    <a:cxn ang="0">
                      <a:pos x="T8" y="T9"/>
                    </a:cxn>
                  </a:cxnLst>
                  <a:rect l="0" t="0" r="r" b="b"/>
                  <a:pathLst>
                    <a:path w="60" h="61">
                      <a:moveTo>
                        <a:pt x="29" y="60"/>
                      </a:moveTo>
                      <a:lnTo>
                        <a:pt x="59" y="30"/>
                      </a:lnTo>
                      <a:lnTo>
                        <a:pt x="29" y="0"/>
                      </a:lnTo>
                      <a:lnTo>
                        <a:pt x="0" y="30"/>
                      </a:lnTo>
                      <a:lnTo>
                        <a:pt x="29"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2" name="Freeform 130">
                  <a:extLst>
                    <a:ext uri="{FF2B5EF4-FFF2-40B4-BE49-F238E27FC236}">
                      <a16:creationId xmlns:a16="http://schemas.microsoft.com/office/drawing/2014/main" id="{0E04688D-2A24-ED71-DCE7-F53A26A8412E}"/>
                    </a:ext>
                  </a:extLst>
                </p:cNvPr>
                <p:cNvSpPr>
                  <a:spLocks/>
                </p:cNvSpPr>
                <p:nvPr/>
              </p:nvSpPr>
              <p:spPr bwMode="auto">
                <a:xfrm>
                  <a:off x="3546" y="1831"/>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3" name="Freeform 131">
                  <a:extLst>
                    <a:ext uri="{FF2B5EF4-FFF2-40B4-BE49-F238E27FC236}">
                      <a16:creationId xmlns:a16="http://schemas.microsoft.com/office/drawing/2014/main" id="{760E5D92-9AE6-1D43-85ED-75D09FAEEEB4}"/>
                    </a:ext>
                  </a:extLst>
                </p:cNvPr>
                <p:cNvSpPr>
                  <a:spLocks/>
                </p:cNvSpPr>
                <p:nvPr/>
              </p:nvSpPr>
              <p:spPr bwMode="auto">
                <a:xfrm>
                  <a:off x="3565" y="1900"/>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4" name="Freeform 132">
                  <a:extLst>
                    <a:ext uri="{FF2B5EF4-FFF2-40B4-BE49-F238E27FC236}">
                      <a16:creationId xmlns:a16="http://schemas.microsoft.com/office/drawing/2014/main" id="{45097C9F-F268-B0F4-E31F-DD1E7E67834F}"/>
                    </a:ext>
                  </a:extLst>
                </p:cNvPr>
                <p:cNvSpPr>
                  <a:spLocks/>
                </p:cNvSpPr>
                <p:nvPr/>
              </p:nvSpPr>
              <p:spPr bwMode="auto">
                <a:xfrm>
                  <a:off x="3585" y="1791"/>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5" name="Freeform 133">
                  <a:extLst>
                    <a:ext uri="{FF2B5EF4-FFF2-40B4-BE49-F238E27FC236}">
                      <a16:creationId xmlns:a16="http://schemas.microsoft.com/office/drawing/2014/main" id="{E335E3EC-71D3-EC75-748F-45D5BEC62844}"/>
                    </a:ext>
                  </a:extLst>
                </p:cNvPr>
                <p:cNvSpPr>
                  <a:spLocks/>
                </p:cNvSpPr>
                <p:nvPr/>
              </p:nvSpPr>
              <p:spPr bwMode="auto">
                <a:xfrm>
                  <a:off x="3605" y="1584"/>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Lst>
                  <a:ahLst/>
                  <a:cxnLst>
                    <a:cxn ang="0">
                      <a:pos x="T0" y="T1"/>
                    </a:cxn>
                    <a:cxn ang="0">
                      <a:pos x="T2" y="T3"/>
                    </a:cxn>
                    <a:cxn ang="0">
                      <a:pos x="T4" y="T5"/>
                    </a:cxn>
                    <a:cxn ang="0">
                      <a:pos x="T6" y="T7"/>
                    </a:cxn>
                    <a:cxn ang="0">
                      <a:pos x="T8" y="T9"/>
                    </a:cxn>
                  </a:cxnLst>
                  <a:rect l="0" t="0" r="r" b="b"/>
                  <a:pathLst>
                    <a:path w="60" h="61">
                      <a:moveTo>
                        <a:pt x="29" y="60"/>
                      </a:moveTo>
                      <a:lnTo>
                        <a:pt x="59" y="30"/>
                      </a:lnTo>
                      <a:lnTo>
                        <a:pt x="29" y="0"/>
                      </a:lnTo>
                      <a:lnTo>
                        <a:pt x="0" y="30"/>
                      </a:lnTo>
                      <a:lnTo>
                        <a:pt x="29"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6" name="Freeform 134">
                  <a:extLst>
                    <a:ext uri="{FF2B5EF4-FFF2-40B4-BE49-F238E27FC236}">
                      <a16:creationId xmlns:a16="http://schemas.microsoft.com/office/drawing/2014/main" id="{B0A16556-57F2-E33A-817E-ED675648EEF4}"/>
                    </a:ext>
                  </a:extLst>
                </p:cNvPr>
                <p:cNvSpPr>
                  <a:spLocks/>
                </p:cNvSpPr>
                <p:nvPr/>
              </p:nvSpPr>
              <p:spPr bwMode="auto">
                <a:xfrm>
                  <a:off x="3615" y="2156"/>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7" name="Freeform 135">
                  <a:extLst>
                    <a:ext uri="{FF2B5EF4-FFF2-40B4-BE49-F238E27FC236}">
                      <a16:creationId xmlns:a16="http://schemas.microsoft.com/office/drawing/2014/main" id="{8639C7DF-610E-3E35-E3BA-B7A984DAC93F}"/>
                    </a:ext>
                  </a:extLst>
                </p:cNvPr>
                <p:cNvSpPr>
                  <a:spLocks/>
                </p:cNvSpPr>
                <p:nvPr/>
              </p:nvSpPr>
              <p:spPr bwMode="auto">
                <a:xfrm>
                  <a:off x="3634" y="1732"/>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8" name="Freeform 136">
                  <a:extLst>
                    <a:ext uri="{FF2B5EF4-FFF2-40B4-BE49-F238E27FC236}">
                      <a16:creationId xmlns:a16="http://schemas.microsoft.com/office/drawing/2014/main" id="{093698AB-CE6B-3A88-54EF-C1356AD05C74}"/>
                    </a:ext>
                  </a:extLst>
                </p:cNvPr>
                <p:cNvSpPr>
                  <a:spLocks/>
                </p:cNvSpPr>
                <p:nvPr/>
              </p:nvSpPr>
              <p:spPr bwMode="auto">
                <a:xfrm>
                  <a:off x="3654" y="1841"/>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29" name="Freeform 137">
                  <a:extLst>
                    <a:ext uri="{FF2B5EF4-FFF2-40B4-BE49-F238E27FC236}">
                      <a16:creationId xmlns:a16="http://schemas.microsoft.com/office/drawing/2014/main" id="{77B34C86-4910-72EB-000E-D43B1C32994F}"/>
                    </a:ext>
                  </a:extLst>
                </p:cNvPr>
                <p:cNvSpPr>
                  <a:spLocks/>
                </p:cNvSpPr>
                <p:nvPr/>
              </p:nvSpPr>
              <p:spPr bwMode="auto">
                <a:xfrm>
                  <a:off x="3664" y="2137"/>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0" name="Freeform 138">
                  <a:extLst>
                    <a:ext uri="{FF2B5EF4-FFF2-40B4-BE49-F238E27FC236}">
                      <a16:creationId xmlns:a16="http://schemas.microsoft.com/office/drawing/2014/main" id="{D47FA58F-FD75-B9FC-0F4B-F6E8A49B8D85}"/>
                    </a:ext>
                  </a:extLst>
                </p:cNvPr>
                <p:cNvSpPr>
                  <a:spLocks/>
                </p:cNvSpPr>
                <p:nvPr/>
              </p:nvSpPr>
              <p:spPr bwMode="auto">
                <a:xfrm>
                  <a:off x="3684" y="1722"/>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Lst>
                  <a:ahLst/>
                  <a:cxnLst>
                    <a:cxn ang="0">
                      <a:pos x="T0" y="T1"/>
                    </a:cxn>
                    <a:cxn ang="0">
                      <a:pos x="T2" y="T3"/>
                    </a:cxn>
                    <a:cxn ang="0">
                      <a:pos x="T4" y="T5"/>
                    </a:cxn>
                    <a:cxn ang="0">
                      <a:pos x="T6" y="T7"/>
                    </a:cxn>
                    <a:cxn ang="0">
                      <a:pos x="T8" y="T9"/>
                    </a:cxn>
                  </a:cxnLst>
                  <a:rect l="0" t="0" r="r" b="b"/>
                  <a:pathLst>
                    <a:path w="60" h="61">
                      <a:moveTo>
                        <a:pt x="29" y="60"/>
                      </a:moveTo>
                      <a:lnTo>
                        <a:pt x="59" y="30"/>
                      </a:lnTo>
                      <a:lnTo>
                        <a:pt x="29" y="0"/>
                      </a:lnTo>
                      <a:lnTo>
                        <a:pt x="0" y="30"/>
                      </a:lnTo>
                      <a:lnTo>
                        <a:pt x="29"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1" name="Freeform 139">
                  <a:extLst>
                    <a:ext uri="{FF2B5EF4-FFF2-40B4-BE49-F238E27FC236}">
                      <a16:creationId xmlns:a16="http://schemas.microsoft.com/office/drawing/2014/main" id="{3D69039F-DD87-CBF8-74BA-9FEAC76DD9ED}"/>
                    </a:ext>
                  </a:extLst>
                </p:cNvPr>
                <p:cNvSpPr>
                  <a:spLocks/>
                </p:cNvSpPr>
                <p:nvPr/>
              </p:nvSpPr>
              <p:spPr bwMode="auto">
                <a:xfrm>
                  <a:off x="3704" y="2383"/>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2" name="Freeform 140">
                  <a:extLst>
                    <a:ext uri="{FF2B5EF4-FFF2-40B4-BE49-F238E27FC236}">
                      <a16:creationId xmlns:a16="http://schemas.microsoft.com/office/drawing/2014/main" id="{E9C36F27-1C7C-9FF8-D6F3-A051C9899EE3}"/>
                    </a:ext>
                  </a:extLst>
                </p:cNvPr>
                <p:cNvSpPr>
                  <a:spLocks/>
                </p:cNvSpPr>
                <p:nvPr/>
              </p:nvSpPr>
              <p:spPr bwMode="auto">
                <a:xfrm>
                  <a:off x="3713" y="2156"/>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3" name="Freeform 141">
                  <a:extLst>
                    <a:ext uri="{FF2B5EF4-FFF2-40B4-BE49-F238E27FC236}">
                      <a16:creationId xmlns:a16="http://schemas.microsoft.com/office/drawing/2014/main" id="{5FFAEB0E-D061-D7E8-D15F-85D2B994342C}"/>
                    </a:ext>
                  </a:extLst>
                </p:cNvPr>
                <p:cNvSpPr>
                  <a:spLocks/>
                </p:cNvSpPr>
                <p:nvPr/>
              </p:nvSpPr>
              <p:spPr bwMode="auto">
                <a:xfrm>
                  <a:off x="3733" y="212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4" name="Freeform 142">
                  <a:extLst>
                    <a:ext uri="{FF2B5EF4-FFF2-40B4-BE49-F238E27FC236}">
                      <a16:creationId xmlns:a16="http://schemas.microsoft.com/office/drawing/2014/main" id="{15290311-0595-0305-DC65-85A81381C1CC}"/>
                    </a:ext>
                  </a:extLst>
                </p:cNvPr>
                <p:cNvSpPr>
                  <a:spLocks/>
                </p:cNvSpPr>
                <p:nvPr/>
              </p:nvSpPr>
              <p:spPr bwMode="auto">
                <a:xfrm>
                  <a:off x="3753" y="1910"/>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5" name="Freeform 143">
                  <a:extLst>
                    <a:ext uri="{FF2B5EF4-FFF2-40B4-BE49-F238E27FC236}">
                      <a16:creationId xmlns:a16="http://schemas.microsoft.com/office/drawing/2014/main" id="{171D7D72-EF71-2FB6-6262-B126E838D3CC}"/>
                    </a:ext>
                  </a:extLst>
                </p:cNvPr>
                <p:cNvSpPr>
                  <a:spLocks/>
                </p:cNvSpPr>
                <p:nvPr/>
              </p:nvSpPr>
              <p:spPr bwMode="auto">
                <a:xfrm>
                  <a:off x="3773" y="2008"/>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Lst>
                  <a:ahLst/>
                  <a:cxnLst>
                    <a:cxn ang="0">
                      <a:pos x="T0" y="T1"/>
                    </a:cxn>
                    <a:cxn ang="0">
                      <a:pos x="T2" y="T3"/>
                    </a:cxn>
                    <a:cxn ang="0">
                      <a:pos x="T4" y="T5"/>
                    </a:cxn>
                    <a:cxn ang="0">
                      <a:pos x="T6" y="T7"/>
                    </a:cxn>
                    <a:cxn ang="0">
                      <a:pos x="T8" y="T9"/>
                    </a:cxn>
                  </a:cxnLst>
                  <a:rect l="0" t="0" r="r" b="b"/>
                  <a:pathLst>
                    <a:path w="60" h="61">
                      <a:moveTo>
                        <a:pt x="29" y="60"/>
                      </a:moveTo>
                      <a:lnTo>
                        <a:pt x="59" y="30"/>
                      </a:lnTo>
                      <a:lnTo>
                        <a:pt x="29" y="0"/>
                      </a:lnTo>
                      <a:lnTo>
                        <a:pt x="0" y="30"/>
                      </a:lnTo>
                      <a:lnTo>
                        <a:pt x="29"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6" name="Freeform 144">
                  <a:extLst>
                    <a:ext uri="{FF2B5EF4-FFF2-40B4-BE49-F238E27FC236}">
                      <a16:creationId xmlns:a16="http://schemas.microsoft.com/office/drawing/2014/main" id="{2AF4DB5F-2024-2E6C-7C08-F6EDC585BF55}"/>
                    </a:ext>
                  </a:extLst>
                </p:cNvPr>
                <p:cNvSpPr>
                  <a:spLocks/>
                </p:cNvSpPr>
                <p:nvPr/>
              </p:nvSpPr>
              <p:spPr bwMode="auto">
                <a:xfrm>
                  <a:off x="3783" y="2038"/>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7" name="Freeform 145">
                  <a:extLst>
                    <a:ext uri="{FF2B5EF4-FFF2-40B4-BE49-F238E27FC236}">
                      <a16:creationId xmlns:a16="http://schemas.microsoft.com/office/drawing/2014/main" id="{1078A0BF-D291-AA38-C50B-22D67D9738B1}"/>
                    </a:ext>
                  </a:extLst>
                </p:cNvPr>
                <p:cNvSpPr>
                  <a:spLocks/>
                </p:cNvSpPr>
                <p:nvPr/>
              </p:nvSpPr>
              <p:spPr bwMode="auto">
                <a:xfrm>
                  <a:off x="3802" y="1999"/>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8" name="Freeform 146">
                  <a:extLst>
                    <a:ext uri="{FF2B5EF4-FFF2-40B4-BE49-F238E27FC236}">
                      <a16:creationId xmlns:a16="http://schemas.microsoft.com/office/drawing/2014/main" id="{3FE015B8-7AC0-2C45-DC41-7E9E0C70F298}"/>
                    </a:ext>
                  </a:extLst>
                </p:cNvPr>
                <p:cNvSpPr>
                  <a:spLocks/>
                </p:cNvSpPr>
                <p:nvPr/>
              </p:nvSpPr>
              <p:spPr bwMode="auto">
                <a:xfrm>
                  <a:off x="3822" y="1910"/>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39" name="Freeform 147">
                  <a:extLst>
                    <a:ext uri="{FF2B5EF4-FFF2-40B4-BE49-F238E27FC236}">
                      <a16:creationId xmlns:a16="http://schemas.microsoft.com/office/drawing/2014/main" id="{BCA4F60C-4135-0E1E-5A4F-396F3F0D38D6}"/>
                    </a:ext>
                  </a:extLst>
                </p:cNvPr>
                <p:cNvSpPr>
                  <a:spLocks/>
                </p:cNvSpPr>
                <p:nvPr/>
              </p:nvSpPr>
              <p:spPr bwMode="auto">
                <a:xfrm>
                  <a:off x="3832" y="1939"/>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0" name="Freeform 148">
                  <a:extLst>
                    <a:ext uri="{FF2B5EF4-FFF2-40B4-BE49-F238E27FC236}">
                      <a16:creationId xmlns:a16="http://schemas.microsoft.com/office/drawing/2014/main" id="{140AAC30-4F3F-A75D-DCA2-3CA724B68556}"/>
                    </a:ext>
                  </a:extLst>
                </p:cNvPr>
                <p:cNvSpPr>
                  <a:spLocks/>
                </p:cNvSpPr>
                <p:nvPr/>
              </p:nvSpPr>
              <p:spPr bwMode="auto">
                <a:xfrm>
                  <a:off x="3852" y="2028"/>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1" name="Freeform 149">
                  <a:extLst>
                    <a:ext uri="{FF2B5EF4-FFF2-40B4-BE49-F238E27FC236}">
                      <a16:creationId xmlns:a16="http://schemas.microsoft.com/office/drawing/2014/main" id="{B8D10D14-E3BA-E899-2BF4-8BB834EF83E4}"/>
                    </a:ext>
                  </a:extLst>
                </p:cNvPr>
                <p:cNvSpPr>
                  <a:spLocks/>
                </p:cNvSpPr>
                <p:nvPr/>
              </p:nvSpPr>
              <p:spPr bwMode="auto">
                <a:xfrm>
                  <a:off x="3872" y="2058"/>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2" name="Freeform 150">
                  <a:extLst>
                    <a:ext uri="{FF2B5EF4-FFF2-40B4-BE49-F238E27FC236}">
                      <a16:creationId xmlns:a16="http://schemas.microsoft.com/office/drawing/2014/main" id="{0EC55A1D-B8EF-E103-DCB6-969E4772CDC6}"/>
                    </a:ext>
                  </a:extLst>
                </p:cNvPr>
                <p:cNvSpPr>
                  <a:spLocks/>
                </p:cNvSpPr>
                <p:nvPr/>
              </p:nvSpPr>
              <p:spPr bwMode="auto">
                <a:xfrm>
                  <a:off x="3891" y="211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3" name="Freeform 151">
                  <a:extLst>
                    <a:ext uri="{FF2B5EF4-FFF2-40B4-BE49-F238E27FC236}">
                      <a16:creationId xmlns:a16="http://schemas.microsoft.com/office/drawing/2014/main" id="{87728B5B-43E5-6969-6218-A2B45077C792}"/>
                    </a:ext>
                  </a:extLst>
                </p:cNvPr>
                <p:cNvSpPr>
                  <a:spLocks/>
                </p:cNvSpPr>
                <p:nvPr/>
              </p:nvSpPr>
              <p:spPr bwMode="auto">
                <a:xfrm>
                  <a:off x="3901" y="2008"/>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4" name="Freeform 152">
                  <a:extLst>
                    <a:ext uri="{FF2B5EF4-FFF2-40B4-BE49-F238E27FC236}">
                      <a16:creationId xmlns:a16="http://schemas.microsoft.com/office/drawing/2014/main" id="{9AA08E35-0E7F-8564-34BF-9A502B15DB5B}"/>
                    </a:ext>
                  </a:extLst>
                </p:cNvPr>
                <p:cNvSpPr>
                  <a:spLocks/>
                </p:cNvSpPr>
                <p:nvPr/>
              </p:nvSpPr>
              <p:spPr bwMode="auto">
                <a:xfrm>
                  <a:off x="3921" y="1841"/>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5" name="Freeform 153">
                  <a:extLst>
                    <a:ext uri="{FF2B5EF4-FFF2-40B4-BE49-F238E27FC236}">
                      <a16:creationId xmlns:a16="http://schemas.microsoft.com/office/drawing/2014/main" id="{C525F3BF-C60E-3951-117F-87B50D94AC6C}"/>
                    </a:ext>
                  </a:extLst>
                </p:cNvPr>
                <p:cNvSpPr>
                  <a:spLocks/>
                </p:cNvSpPr>
                <p:nvPr/>
              </p:nvSpPr>
              <p:spPr bwMode="auto">
                <a:xfrm>
                  <a:off x="3941" y="1890"/>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6" name="Freeform 154">
                  <a:extLst>
                    <a:ext uri="{FF2B5EF4-FFF2-40B4-BE49-F238E27FC236}">
                      <a16:creationId xmlns:a16="http://schemas.microsoft.com/office/drawing/2014/main" id="{245AECE3-B618-BCB3-9863-4ACF80A97443}"/>
                    </a:ext>
                  </a:extLst>
                </p:cNvPr>
                <p:cNvSpPr>
                  <a:spLocks/>
                </p:cNvSpPr>
                <p:nvPr/>
              </p:nvSpPr>
              <p:spPr bwMode="auto">
                <a:xfrm>
                  <a:off x="3951" y="2028"/>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7" name="Freeform 155">
                  <a:extLst>
                    <a:ext uri="{FF2B5EF4-FFF2-40B4-BE49-F238E27FC236}">
                      <a16:creationId xmlns:a16="http://schemas.microsoft.com/office/drawing/2014/main" id="{330C32E3-F5B8-582C-0B7D-ABCCEA0035B2}"/>
                    </a:ext>
                  </a:extLst>
                </p:cNvPr>
                <p:cNvSpPr>
                  <a:spLocks/>
                </p:cNvSpPr>
                <p:nvPr/>
              </p:nvSpPr>
              <p:spPr bwMode="auto">
                <a:xfrm>
                  <a:off x="3970" y="2255"/>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8" name="Freeform 156">
                  <a:extLst>
                    <a:ext uri="{FF2B5EF4-FFF2-40B4-BE49-F238E27FC236}">
                      <a16:creationId xmlns:a16="http://schemas.microsoft.com/office/drawing/2014/main" id="{731493DD-971E-FF0D-4C1A-808685F843A1}"/>
                    </a:ext>
                  </a:extLst>
                </p:cNvPr>
                <p:cNvSpPr>
                  <a:spLocks/>
                </p:cNvSpPr>
                <p:nvPr/>
              </p:nvSpPr>
              <p:spPr bwMode="auto">
                <a:xfrm>
                  <a:off x="3990" y="2077"/>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49" name="Freeform 157">
                  <a:extLst>
                    <a:ext uri="{FF2B5EF4-FFF2-40B4-BE49-F238E27FC236}">
                      <a16:creationId xmlns:a16="http://schemas.microsoft.com/office/drawing/2014/main" id="{1901DD72-84C2-BB44-44E1-323C6BE9AB1B}"/>
                    </a:ext>
                  </a:extLst>
                </p:cNvPr>
                <p:cNvSpPr>
                  <a:spLocks/>
                </p:cNvSpPr>
                <p:nvPr/>
              </p:nvSpPr>
              <p:spPr bwMode="auto">
                <a:xfrm>
                  <a:off x="4010" y="2275"/>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0" name="Freeform 158">
                  <a:extLst>
                    <a:ext uri="{FF2B5EF4-FFF2-40B4-BE49-F238E27FC236}">
                      <a16:creationId xmlns:a16="http://schemas.microsoft.com/office/drawing/2014/main" id="{910D29A7-C836-3E19-1669-DCC29ED37ACB}"/>
                    </a:ext>
                  </a:extLst>
                </p:cNvPr>
                <p:cNvSpPr>
                  <a:spLocks/>
                </p:cNvSpPr>
                <p:nvPr/>
              </p:nvSpPr>
              <p:spPr bwMode="auto">
                <a:xfrm>
                  <a:off x="4020" y="2383"/>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1" name="Freeform 159">
                  <a:extLst>
                    <a:ext uri="{FF2B5EF4-FFF2-40B4-BE49-F238E27FC236}">
                      <a16:creationId xmlns:a16="http://schemas.microsoft.com/office/drawing/2014/main" id="{F4163BFC-6058-0E97-E1CF-223CEACBA820}"/>
                    </a:ext>
                  </a:extLst>
                </p:cNvPr>
                <p:cNvSpPr>
                  <a:spLocks/>
                </p:cNvSpPr>
                <p:nvPr/>
              </p:nvSpPr>
              <p:spPr bwMode="auto">
                <a:xfrm>
                  <a:off x="4039" y="213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2" name="Freeform 160">
                  <a:extLst>
                    <a:ext uri="{FF2B5EF4-FFF2-40B4-BE49-F238E27FC236}">
                      <a16:creationId xmlns:a16="http://schemas.microsoft.com/office/drawing/2014/main" id="{C0F77BAA-B07A-F943-5225-A692F56E8316}"/>
                    </a:ext>
                  </a:extLst>
                </p:cNvPr>
                <p:cNvSpPr>
                  <a:spLocks/>
                </p:cNvSpPr>
                <p:nvPr/>
              </p:nvSpPr>
              <p:spPr bwMode="auto">
                <a:xfrm>
                  <a:off x="4059" y="2058"/>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3" name="Freeform 161">
                  <a:extLst>
                    <a:ext uri="{FF2B5EF4-FFF2-40B4-BE49-F238E27FC236}">
                      <a16:creationId xmlns:a16="http://schemas.microsoft.com/office/drawing/2014/main" id="{9088E62A-7ABB-0952-9E2A-7C260A30222A}"/>
                    </a:ext>
                  </a:extLst>
                </p:cNvPr>
                <p:cNvSpPr>
                  <a:spLocks/>
                </p:cNvSpPr>
                <p:nvPr/>
              </p:nvSpPr>
              <p:spPr bwMode="auto">
                <a:xfrm>
                  <a:off x="4069" y="2304"/>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4" name="Freeform 162">
                  <a:extLst>
                    <a:ext uri="{FF2B5EF4-FFF2-40B4-BE49-F238E27FC236}">
                      <a16:creationId xmlns:a16="http://schemas.microsoft.com/office/drawing/2014/main" id="{7C949BD7-5E9A-DE85-CC39-EC6327F506EC}"/>
                    </a:ext>
                  </a:extLst>
                </p:cNvPr>
                <p:cNvSpPr>
                  <a:spLocks/>
                </p:cNvSpPr>
                <p:nvPr/>
              </p:nvSpPr>
              <p:spPr bwMode="auto">
                <a:xfrm>
                  <a:off x="4089" y="2314"/>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5" name="Freeform 163">
                  <a:extLst>
                    <a:ext uri="{FF2B5EF4-FFF2-40B4-BE49-F238E27FC236}">
                      <a16:creationId xmlns:a16="http://schemas.microsoft.com/office/drawing/2014/main" id="{AC55D15E-3168-94B8-A060-44972445B969}"/>
                    </a:ext>
                  </a:extLst>
                </p:cNvPr>
                <p:cNvSpPr>
                  <a:spLocks/>
                </p:cNvSpPr>
                <p:nvPr/>
              </p:nvSpPr>
              <p:spPr bwMode="auto">
                <a:xfrm>
                  <a:off x="4109" y="2206"/>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6" name="Freeform 164">
                  <a:extLst>
                    <a:ext uri="{FF2B5EF4-FFF2-40B4-BE49-F238E27FC236}">
                      <a16:creationId xmlns:a16="http://schemas.microsoft.com/office/drawing/2014/main" id="{631AEDB9-2770-E415-0626-6AE5059B403B}"/>
                    </a:ext>
                  </a:extLst>
                </p:cNvPr>
                <p:cNvSpPr>
                  <a:spLocks/>
                </p:cNvSpPr>
                <p:nvPr/>
              </p:nvSpPr>
              <p:spPr bwMode="auto">
                <a:xfrm>
                  <a:off x="4128" y="1900"/>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7" name="Freeform 165">
                  <a:extLst>
                    <a:ext uri="{FF2B5EF4-FFF2-40B4-BE49-F238E27FC236}">
                      <a16:creationId xmlns:a16="http://schemas.microsoft.com/office/drawing/2014/main" id="{324CF3BB-3B72-9C9D-53B5-204F0BB1C64F}"/>
                    </a:ext>
                  </a:extLst>
                </p:cNvPr>
                <p:cNvSpPr>
                  <a:spLocks/>
                </p:cNvSpPr>
                <p:nvPr/>
              </p:nvSpPr>
              <p:spPr bwMode="auto">
                <a:xfrm>
                  <a:off x="4138" y="212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8" name="Freeform 166">
                  <a:extLst>
                    <a:ext uri="{FF2B5EF4-FFF2-40B4-BE49-F238E27FC236}">
                      <a16:creationId xmlns:a16="http://schemas.microsoft.com/office/drawing/2014/main" id="{D2EDCAEE-6C50-D63D-4082-EE68924E836F}"/>
                    </a:ext>
                  </a:extLst>
                </p:cNvPr>
                <p:cNvSpPr>
                  <a:spLocks/>
                </p:cNvSpPr>
                <p:nvPr/>
              </p:nvSpPr>
              <p:spPr bwMode="auto">
                <a:xfrm>
                  <a:off x="4158" y="2068"/>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59" name="Freeform 167">
                  <a:extLst>
                    <a:ext uri="{FF2B5EF4-FFF2-40B4-BE49-F238E27FC236}">
                      <a16:creationId xmlns:a16="http://schemas.microsoft.com/office/drawing/2014/main" id="{7EB2AFA3-59BA-736A-1F8F-5FD66183174D}"/>
                    </a:ext>
                  </a:extLst>
                </p:cNvPr>
                <p:cNvSpPr>
                  <a:spLocks/>
                </p:cNvSpPr>
                <p:nvPr/>
              </p:nvSpPr>
              <p:spPr bwMode="auto">
                <a:xfrm>
                  <a:off x="4178" y="2137"/>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0" name="Freeform 168">
                  <a:extLst>
                    <a:ext uri="{FF2B5EF4-FFF2-40B4-BE49-F238E27FC236}">
                      <a16:creationId xmlns:a16="http://schemas.microsoft.com/office/drawing/2014/main" id="{CF20E491-2EE5-15C7-8F91-9E4A64913FE1}"/>
                    </a:ext>
                  </a:extLst>
                </p:cNvPr>
                <p:cNvSpPr>
                  <a:spLocks/>
                </p:cNvSpPr>
                <p:nvPr/>
              </p:nvSpPr>
              <p:spPr bwMode="auto">
                <a:xfrm>
                  <a:off x="4188" y="1969"/>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1" name="Freeform 169">
                  <a:extLst>
                    <a:ext uri="{FF2B5EF4-FFF2-40B4-BE49-F238E27FC236}">
                      <a16:creationId xmlns:a16="http://schemas.microsoft.com/office/drawing/2014/main" id="{FAAD4013-0B28-92DF-28DD-4EDE61BB62B1}"/>
                    </a:ext>
                  </a:extLst>
                </p:cNvPr>
                <p:cNvSpPr>
                  <a:spLocks/>
                </p:cNvSpPr>
                <p:nvPr/>
              </p:nvSpPr>
              <p:spPr bwMode="auto">
                <a:xfrm>
                  <a:off x="4207" y="2127"/>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2" name="Freeform 170">
                  <a:extLst>
                    <a:ext uri="{FF2B5EF4-FFF2-40B4-BE49-F238E27FC236}">
                      <a16:creationId xmlns:a16="http://schemas.microsoft.com/office/drawing/2014/main" id="{B8BB6C4C-399D-29B6-45FD-08E68B065063}"/>
                    </a:ext>
                  </a:extLst>
                </p:cNvPr>
                <p:cNvSpPr>
                  <a:spLocks/>
                </p:cNvSpPr>
                <p:nvPr/>
              </p:nvSpPr>
              <p:spPr bwMode="auto">
                <a:xfrm>
                  <a:off x="4227" y="2206"/>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3" name="Freeform 171">
                  <a:extLst>
                    <a:ext uri="{FF2B5EF4-FFF2-40B4-BE49-F238E27FC236}">
                      <a16:creationId xmlns:a16="http://schemas.microsoft.com/office/drawing/2014/main" id="{E61DEDF6-B3FD-882D-95B1-6A781A25788E}"/>
                    </a:ext>
                  </a:extLst>
                </p:cNvPr>
                <p:cNvSpPr>
                  <a:spLocks/>
                </p:cNvSpPr>
                <p:nvPr/>
              </p:nvSpPr>
              <p:spPr bwMode="auto">
                <a:xfrm>
                  <a:off x="4247" y="2008"/>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4" name="Freeform 172">
                  <a:extLst>
                    <a:ext uri="{FF2B5EF4-FFF2-40B4-BE49-F238E27FC236}">
                      <a16:creationId xmlns:a16="http://schemas.microsoft.com/office/drawing/2014/main" id="{72D52144-1153-3061-3CC1-44CB1ED36150}"/>
                    </a:ext>
                  </a:extLst>
                </p:cNvPr>
                <p:cNvSpPr>
                  <a:spLocks/>
                </p:cNvSpPr>
                <p:nvPr/>
              </p:nvSpPr>
              <p:spPr bwMode="auto">
                <a:xfrm>
                  <a:off x="4257" y="2097"/>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5" name="Freeform 173">
                  <a:extLst>
                    <a:ext uri="{FF2B5EF4-FFF2-40B4-BE49-F238E27FC236}">
                      <a16:creationId xmlns:a16="http://schemas.microsoft.com/office/drawing/2014/main" id="{1320999F-D9F1-0D54-4F78-D4C69D312578}"/>
                    </a:ext>
                  </a:extLst>
                </p:cNvPr>
                <p:cNvSpPr>
                  <a:spLocks/>
                </p:cNvSpPr>
                <p:nvPr/>
              </p:nvSpPr>
              <p:spPr bwMode="auto">
                <a:xfrm>
                  <a:off x="4277" y="2225"/>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6" name="Freeform 174">
                  <a:extLst>
                    <a:ext uri="{FF2B5EF4-FFF2-40B4-BE49-F238E27FC236}">
                      <a16:creationId xmlns:a16="http://schemas.microsoft.com/office/drawing/2014/main" id="{79E82297-CEA8-41B1-137B-431F149F2897}"/>
                    </a:ext>
                  </a:extLst>
                </p:cNvPr>
                <p:cNvSpPr>
                  <a:spLocks/>
                </p:cNvSpPr>
                <p:nvPr/>
              </p:nvSpPr>
              <p:spPr bwMode="auto">
                <a:xfrm>
                  <a:off x="4296" y="2196"/>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7" name="Freeform 175">
                  <a:extLst>
                    <a:ext uri="{FF2B5EF4-FFF2-40B4-BE49-F238E27FC236}">
                      <a16:creationId xmlns:a16="http://schemas.microsoft.com/office/drawing/2014/main" id="{B31C41AE-297F-73CC-7AD0-119704EB693A}"/>
                    </a:ext>
                  </a:extLst>
                </p:cNvPr>
                <p:cNvSpPr>
                  <a:spLocks/>
                </p:cNvSpPr>
                <p:nvPr/>
              </p:nvSpPr>
              <p:spPr bwMode="auto">
                <a:xfrm>
                  <a:off x="4306" y="2413"/>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8" name="Freeform 176">
                  <a:extLst>
                    <a:ext uri="{FF2B5EF4-FFF2-40B4-BE49-F238E27FC236}">
                      <a16:creationId xmlns:a16="http://schemas.microsoft.com/office/drawing/2014/main" id="{A5CB4C6B-46C5-9D82-2815-1830EE8E749F}"/>
                    </a:ext>
                  </a:extLst>
                </p:cNvPr>
                <p:cNvSpPr>
                  <a:spLocks/>
                </p:cNvSpPr>
                <p:nvPr/>
              </p:nvSpPr>
              <p:spPr bwMode="auto">
                <a:xfrm>
                  <a:off x="4326" y="2146"/>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9" name="Freeform 177">
                  <a:extLst>
                    <a:ext uri="{FF2B5EF4-FFF2-40B4-BE49-F238E27FC236}">
                      <a16:creationId xmlns:a16="http://schemas.microsoft.com/office/drawing/2014/main" id="{88A96596-8B2C-9498-B63C-DE60DF260CCD}"/>
                    </a:ext>
                  </a:extLst>
                </p:cNvPr>
                <p:cNvSpPr>
                  <a:spLocks/>
                </p:cNvSpPr>
                <p:nvPr/>
              </p:nvSpPr>
              <p:spPr bwMode="auto">
                <a:xfrm>
                  <a:off x="4346" y="2117"/>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0" name="Freeform 178">
                  <a:extLst>
                    <a:ext uri="{FF2B5EF4-FFF2-40B4-BE49-F238E27FC236}">
                      <a16:creationId xmlns:a16="http://schemas.microsoft.com/office/drawing/2014/main" id="{7D72A97A-0036-EE12-0557-431735E38EAF}"/>
                    </a:ext>
                  </a:extLst>
                </p:cNvPr>
                <p:cNvSpPr>
                  <a:spLocks/>
                </p:cNvSpPr>
                <p:nvPr/>
              </p:nvSpPr>
              <p:spPr bwMode="auto">
                <a:xfrm>
                  <a:off x="4356" y="2127"/>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1" name="Freeform 179">
                  <a:extLst>
                    <a:ext uri="{FF2B5EF4-FFF2-40B4-BE49-F238E27FC236}">
                      <a16:creationId xmlns:a16="http://schemas.microsoft.com/office/drawing/2014/main" id="{AF68F707-3B7A-69A5-F1A0-7631E08E730B}"/>
                    </a:ext>
                  </a:extLst>
                </p:cNvPr>
                <p:cNvSpPr>
                  <a:spLocks/>
                </p:cNvSpPr>
                <p:nvPr/>
              </p:nvSpPr>
              <p:spPr bwMode="auto">
                <a:xfrm>
                  <a:off x="4375" y="2304"/>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2" name="Freeform 180">
                  <a:extLst>
                    <a:ext uri="{FF2B5EF4-FFF2-40B4-BE49-F238E27FC236}">
                      <a16:creationId xmlns:a16="http://schemas.microsoft.com/office/drawing/2014/main" id="{7552F276-2BD4-8521-8799-20E3F4906369}"/>
                    </a:ext>
                  </a:extLst>
                </p:cNvPr>
                <p:cNvSpPr>
                  <a:spLocks/>
                </p:cNvSpPr>
                <p:nvPr/>
              </p:nvSpPr>
              <p:spPr bwMode="auto">
                <a:xfrm>
                  <a:off x="4395" y="2314"/>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3" name="Freeform 181">
                  <a:extLst>
                    <a:ext uri="{FF2B5EF4-FFF2-40B4-BE49-F238E27FC236}">
                      <a16:creationId xmlns:a16="http://schemas.microsoft.com/office/drawing/2014/main" id="{BF1C658F-4300-8B31-4D9C-B34ECE743A2F}"/>
                    </a:ext>
                  </a:extLst>
                </p:cNvPr>
                <p:cNvSpPr>
                  <a:spLocks/>
                </p:cNvSpPr>
                <p:nvPr/>
              </p:nvSpPr>
              <p:spPr bwMode="auto">
                <a:xfrm>
                  <a:off x="4415" y="2403"/>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4" name="Freeform 182">
                  <a:extLst>
                    <a:ext uri="{FF2B5EF4-FFF2-40B4-BE49-F238E27FC236}">
                      <a16:creationId xmlns:a16="http://schemas.microsoft.com/office/drawing/2014/main" id="{C7AC6851-0A9A-8D82-7D42-9079722D26E5}"/>
                    </a:ext>
                  </a:extLst>
                </p:cNvPr>
                <p:cNvSpPr>
                  <a:spLocks/>
                </p:cNvSpPr>
                <p:nvPr/>
              </p:nvSpPr>
              <p:spPr bwMode="auto">
                <a:xfrm>
                  <a:off x="4425" y="2383"/>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5" name="Freeform 183">
                  <a:extLst>
                    <a:ext uri="{FF2B5EF4-FFF2-40B4-BE49-F238E27FC236}">
                      <a16:creationId xmlns:a16="http://schemas.microsoft.com/office/drawing/2014/main" id="{2CCAC74C-073E-59FE-BC47-D4113DBFF203}"/>
                    </a:ext>
                  </a:extLst>
                </p:cNvPr>
                <p:cNvSpPr>
                  <a:spLocks/>
                </p:cNvSpPr>
                <p:nvPr/>
              </p:nvSpPr>
              <p:spPr bwMode="auto">
                <a:xfrm>
                  <a:off x="4444" y="2275"/>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6" name="Freeform 184">
                  <a:extLst>
                    <a:ext uri="{FF2B5EF4-FFF2-40B4-BE49-F238E27FC236}">
                      <a16:creationId xmlns:a16="http://schemas.microsoft.com/office/drawing/2014/main" id="{68442350-2166-D5B6-0A76-2E03A170D7CE}"/>
                    </a:ext>
                  </a:extLst>
                </p:cNvPr>
                <p:cNvSpPr>
                  <a:spLocks/>
                </p:cNvSpPr>
                <p:nvPr/>
              </p:nvSpPr>
              <p:spPr bwMode="auto">
                <a:xfrm>
                  <a:off x="4464" y="2068"/>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7" name="Freeform 185">
                  <a:extLst>
                    <a:ext uri="{FF2B5EF4-FFF2-40B4-BE49-F238E27FC236}">
                      <a16:creationId xmlns:a16="http://schemas.microsoft.com/office/drawing/2014/main" id="{1D561AD8-54FF-992E-4997-C0CBAEA5E73B}"/>
                    </a:ext>
                  </a:extLst>
                </p:cNvPr>
                <p:cNvSpPr>
                  <a:spLocks/>
                </p:cNvSpPr>
                <p:nvPr/>
              </p:nvSpPr>
              <p:spPr bwMode="auto">
                <a:xfrm>
                  <a:off x="4474" y="2176"/>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8" name="Freeform 186">
                  <a:extLst>
                    <a:ext uri="{FF2B5EF4-FFF2-40B4-BE49-F238E27FC236}">
                      <a16:creationId xmlns:a16="http://schemas.microsoft.com/office/drawing/2014/main" id="{E7F9D894-6B35-4443-3012-9B49F341E8BE}"/>
                    </a:ext>
                  </a:extLst>
                </p:cNvPr>
                <p:cNvSpPr>
                  <a:spLocks/>
                </p:cNvSpPr>
                <p:nvPr/>
              </p:nvSpPr>
              <p:spPr bwMode="auto">
                <a:xfrm>
                  <a:off x="4494" y="1979"/>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79" name="Freeform 187">
                  <a:extLst>
                    <a:ext uri="{FF2B5EF4-FFF2-40B4-BE49-F238E27FC236}">
                      <a16:creationId xmlns:a16="http://schemas.microsoft.com/office/drawing/2014/main" id="{B78A6E26-CE96-6255-7C7C-BF563559175E}"/>
                    </a:ext>
                  </a:extLst>
                </p:cNvPr>
                <p:cNvSpPr>
                  <a:spLocks/>
                </p:cNvSpPr>
                <p:nvPr/>
              </p:nvSpPr>
              <p:spPr bwMode="auto">
                <a:xfrm>
                  <a:off x="4514" y="2353"/>
                  <a:ext cx="60" cy="61"/>
                </a:xfrm>
                <a:custGeom>
                  <a:avLst/>
                  <a:gdLst>
                    <a:gd name="T0" fmla="*/ 29 w 60"/>
                    <a:gd name="T1" fmla="*/ 60 h 61"/>
                    <a:gd name="T2" fmla="*/ 59 w 60"/>
                    <a:gd name="T3" fmla="*/ 30 h 61"/>
                    <a:gd name="T4" fmla="*/ 29 w 60"/>
                    <a:gd name="T5" fmla="*/ 0 h 61"/>
                    <a:gd name="T6" fmla="*/ 0 w 60"/>
                    <a:gd name="T7" fmla="*/ 30 h 61"/>
                    <a:gd name="T8" fmla="*/ 29 w 60"/>
                    <a:gd name="T9" fmla="*/ 60 h 61"/>
                  </a:gdLst>
                  <a:ahLst/>
                  <a:cxnLst>
                    <a:cxn ang="0">
                      <a:pos x="T0" y="T1"/>
                    </a:cxn>
                    <a:cxn ang="0">
                      <a:pos x="T2" y="T3"/>
                    </a:cxn>
                    <a:cxn ang="0">
                      <a:pos x="T4" y="T5"/>
                    </a:cxn>
                    <a:cxn ang="0">
                      <a:pos x="T6" y="T7"/>
                    </a:cxn>
                    <a:cxn ang="0">
                      <a:pos x="T8" y="T9"/>
                    </a:cxn>
                  </a:cxnLst>
                  <a:rect l="0" t="0" r="r" b="b"/>
                  <a:pathLst>
                    <a:path w="60" h="61">
                      <a:moveTo>
                        <a:pt x="29" y="60"/>
                      </a:moveTo>
                      <a:lnTo>
                        <a:pt x="59" y="30"/>
                      </a:lnTo>
                      <a:lnTo>
                        <a:pt x="29" y="0"/>
                      </a:lnTo>
                      <a:lnTo>
                        <a:pt x="0" y="30"/>
                      </a:lnTo>
                      <a:lnTo>
                        <a:pt x="29"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0" name="Freeform 188">
                  <a:extLst>
                    <a:ext uri="{FF2B5EF4-FFF2-40B4-BE49-F238E27FC236}">
                      <a16:creationId xmlns:a16="http://schemas.microsoft.com/office/drawing/2014/main" id="{F05C59F6-6093-5244-0FE0-EAB4FC5BC6C6}"/>
                    </a:ext>
                  </a:extLst>
                </p:cNvPr>
                <p:cNvSpPr>
                  <a:spLocks/>
                </p:cNvSpPr>
                <p:nvPr/>
              </p:nvSpPr>
              <p:spPr bwMode="auto">
                <a:xfrm>
                  <a:off x="4533" y="2462"/>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1" name="Freeform 189">
                  <a:extLst>
                    <a:ext uri="{FF2B5EF4-FFF2-40B4-BE49-F238E27FC236}">
                      <a16:creationId xmlns:a16="http://schemas.microsoft.com/office/drawing/2014/main" id="{91C43D12-818D-1873-A828-207D6CF0BFC9}"/>
                    </a:ext>
                  </a:extLst>
                </p:cNvPr>
                <p:cNvSpPr>
                  <a:spLocks/>
                </p:cNvSpPr>
                <p:nvPr/>
              </p:nvSpPr>
              <p:spPr bwMode="auto">
                <a:xfrm>
                  <a:off x="4543" y="2344"/>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2" name="Freeform 190">
                  <a:extLst>
                    <a:ext uri="{FF2B5EF4-FFF2-40B4-BE49-F238E27FC236}">
                      <a16:creationId xmlns:a16="http://schemas.microsoft.com/office/drawing/2014/main" id="{9A8FD7C9-2773-ACFF-E13D-299A373B5559}"/>
                    </a:ext>
                  </a:extLst>
                </p:cNvPr>
                <p:cNvSpPr>
                  <a:spLocks/>
                </p:cNvSpPr>
                <p:nvPr/>
              </p:nvSpPr>
              <p:spPr bwMode="auto">
                <a:xfrm>
                  <a:off x="4563" y="2235"/>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3" name="Freeform 191">
                  <a:extLst>
                    <a:ext uri="{FF2B5EF4-FFF2-40B4-BE49-F238E27FC236}">
                      <a16:creationId xmlns:a16="http://schemas.microsoft.com/office/drawing/2014/main" id="{BB1173AF-93EC-9C96-5EE5-52E69934D9B8}"/>
                    </a:ext>
                  </a:extLst>
                </p:cNvPr>
                <p:cNvSpPr>
                  <a:spLocks/>
                </p:cNvSpPr>
                <p:nvPr/>
              </p:nvSpPr>
              <p:spPr bwMode="auto">
                <a:xfrm>
                  <a:off x="4583" y="2265"/>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4" name="Freeform 192">
                  <a:extLst>
                    <a:ext uri="{FF2B5EF4-FFF2-40B4-BE49-F238E27FC236}">
                      <a16:creationId xmlns:a16="http://schemas.microsoft.com/office/drawing/2014/main" id="{C0678D8C-B7A9-FE9B-E0D7-89EEFD4D03FC}"/>
                    </a:ext>
                  </a:extLst>
                </p:cNvPr>
                <p:cNvSpPr>
                  <a:spLocks/>
                </p:cNvSpPr>
                <p:nvPr/>
              </p:nvSpPr>
              <p:spPr bwMode="auto">
                <a:xfrm>
                  <a:off x="4593" y="2413"/>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5" name="Freeform 193">
                  <a:extLst>
                    <a:ext uri="{FF2B5EF4-FFF2-40B4-BE49-F238E27FC236}">
                      <a16:creationId xmlns:a16="http://schemas.microsoft.com/office/drawing/2014/main" id="{6B46943A-B618-7B25-54BB-51F9623BB9C2}"/>
                    </a:ext>
                  </a:extLst>
                </p:cNvPr>
                <p:cNvSpPr>
                  <a:spLocks/>
                </p:cNvSpPr>
                <p:nvPr/>
              </p:nvSpPr>
              <p:spPr bwMode="auto">
                <a:xfrm>
                  <a:off x="4612" y="2393"/>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6" name="Freeform 194">
                  <a:extLst>
                    <a:ext uri="{FF2B5EF4-FFF2-40B4-BE49-F238E27FC236}">
                      <a16:creationId xmlns:a16="http://schemas.microsoft.com/office/drawing/2014/main" id="{4F7802FA-8EEE-A3C9-3DC3-C013A32B46F0}"/>
                    </a:ext>
                  </a:extLst>
                </p:cNvPr>
                <p:cNvSpPr>
                  <a:spLocks/>
                </p:cNvSpPr>
                <p:nvPr/>
              </p:nvSpPr>
              <p:spPr bwMode="auto">
                <a:xfrm>
                  <a:off x="4632" y="2432"/>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7" name="Freeform 195">
                  <a:extLst>
                    <a:ext uri="{FF2B5EF4-FFF2-40B4-BE49-F238E27FC236}">
                      <a16:creationId xmlns:a16="http://schemas.microsoft.com/office/drawing/2014/main" id="{27E32D14-EAB2-9B95-C62C-75A850BAA93C}"/>
                    </a:ext>
                  </a:extLst>
                </p:cNvPr>
                <p:cNvSpPr>
                  <a:spLocks/>
                </p:cNvSpPr>
                <p:nvPr/>
              </p:nvSpPr>
              <p:spPr bwMode="auto">
                <a:xfrm>
                  <a:off x="4652" y="2245"/>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8" name="Freeform 196">
                  <a:extLst>
                    <a:ext uri="{FF2B5EF4-FFF2-40B4-BE49-F238E27FC236}">
                      <a16:creationId xmlns:a16="http://schemas.microsoft.com/office/drawing/2014/main" id="{94F216AD-BD9B-382A-4697-AA07AA13A468}"/>
                    </a:ext>
                  </a:extLst>
                </p:cNvPr>
                <p:cNvSpPr>
                  <a:spLocks/>
                </p:cNvSpPr>
                <p:nvPr/>
              </p:nvSpPr>
              <p:spPr bwMode="auto">
                <a:xfrm>
                  <a:off x="4662" y="2324"/>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89" name="Freeform 197">
                  <a:extLst>
                    <a:ext uri="{FF2B5EF4-FFF2-40B4-BE49-F238E27FC236}">
                      <a16:creationId xmlns:a16="http://schemas.microsoft.com/office/drawing/2014/main" id="{843E22DB-0D01-ADF1-B2A6-C63CF4B2F3C9}"/>
                    </a:ext>
                  </a:extLst>
                </p:cNvPr>
                <p:cNvSpPr>
                  <a:spLocks/>
                </p:cNvSpPr>
                <p:nvPr/>
              </p:nvSpPr>
              <p:spPr bwMode="auto">
                <a:xfrm>
                  <a:off x="4682" y="2511"/>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0" name="Freeform 198">
                  <a:extLst>
                    <a:ext uri="{FF2B5EF4-FFF2-40B4-BE49-F238E27FC236}">
                      <a16:creationId xmlns:a16="http://schemas.microsoft.com/office/drawing/2014/main" id="{66CA23E6-2473-B3E2-BE6C-3891F63AA262}"/>
                    </a:ext>
                  </a:extLst>
                </p:cNvPr>
                <p:cNvSpPr>
                  <a:spLocks/>
                </p:cNvSpPr>
                <p:nvPr/>
              </p:nvSpPr>
              <p:spPr bwMode="auto">
                <a:xfrm>
                  <a:off x="4701" y="2423"/>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1" name="Freeform 199">
                  <a:extLst>
                    <a:ext uri="{FF2B5EF4-FFF2-40B4-BE49-F238E27FC236}">
                      <a16:creationId xmlns:a16="http://schemas.microsoft.com/office/drawing/2014/main" id="{99654538-F8C0-5F78-432E-A4BCFFB93F79}"/>
                    </a:ext>
                  </a:extLst>
                </p:cNvPr>
                <p:cNvSpPr>
                  <a:spLocks/>
                </p:cNvSpPr>
                <p:nvPr/>
              </p:nvSpPr>
              <p:spPr bwMode="auto">
                <a:xfrm>
                  <a:off x="4711" y="2669"/>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2" name="Freeform 200">
                  <a:extLst>
                    <a:ext uri="{FF2B5EF4-FFF2-40B4-BE49-F238E27FC236}">
                      <a16:creationId xmlns:a16="http://schemas.microsoft.com/office/drawing/2014/main" id="{649297BF-C1B8-1E19-F91A-80F1C492B095}"/>
                    </a:ext>
                  </a:extLst>
                </p:cNvPr>
                <p:cNvSpPr>
                  <a:spLocks/>
                </p:cNvSpPr>
                <p:nvPr/>
              </p:nvSpPr>
              <p:spPr bwMode="auto">
                <a:xfrm>
                  <a:off x="4731" y="2363"/>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3" name="Freeform 201">
                  <a:extLst>
                    <a:ext uri="{FF2B5EF4-FFF2-40B4-BE49-F238E27FC236}">
                      <a16:creationId xmlns:a16="http://schemas.microsoft.com/office/drawing/2014/main" id="{7133D9D6-3663-4633-0CA4-A3C55A3570BB}"/>
                    </a:ext>
                  </a:extLst>
                </p:cNvPr>
                <p:cNvSpPr>
                  <a:spLocks/>
                </p:cNvSpPr>
                <p:nvPr/>
              </p:nvSpPr>
              <p:spPr bwMode="auto">
                <a:xfrm>
                  <a:off x="4751" y="2620"/>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4" name="Freeform 202">
                  <a:extLst>
                    <a:ext uri="{FF2B5EF4-FFF2-40B4-BE49-F238E27FC236}">
                      <a16:creationId xmlns:a16="http://schemas.microsoft.com/office/drawing/2014/main" id="{19EAA168-AFC0-764F-D01F-0B0408AA055B}"/>
                    </a:ext>
                  </a:extLst>
                </p:cNvPr>
                <p:cNvSpPr>
                  <a:spLocks/>
                </p:cNvSpPr>
                <p:nvPr/>
              </p:nvSpPr>
              <p:spPr bwMode="auto">
                <a:xfrm>
                  <a:off x="4770" y="2511"/>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5" name="Freeform 203">
                  <a:extLst>
                    <a:ext uri="{FF2B5EF4-FFF2-40B4-BE49-F238E27FC236}">
                      <a16:creationId xmlns:a16="http://schemas.microsoft.com/office/drawing/2014/main" id="{302BCB95-A2F3-74BB-AC64-C483BF347A41}"/>
                    </a:ext>
                  </a:extLst>
                </p:cNvPr>
                <p:cNvSpPr>
                  <a:spLocks/>
                </p:cNvSpPr>
                <p:nvPr/>
              </p:nvSpPr>
              <p:spPr bwMode="auto">
                <a:xfrm>
                  <a:off x="4780" y="2541"/>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6" name="Freeform 204">
                  <a:extLst>
                    <a:ext uri="{FF2B5EF4-FFF2-40B4-BE49-F238E27FC236}">
                      <a16:creationId xmlns:a16="http://schemas.microsoft.com/office/drawing/2014/main" id="{5532FCE5-8CCB-77E6-6950-6F046B4E0D95}"/>
                    </a:ext>
                  </a:extLst>
                </p:cNvPr>
                <p:cNvSpPr>
                  <a:spLocks/>
                </p:cNvSpPr>
                <p:nvPr/>
              </p:nvSpPr>
              <p:spPr bwMode="auto">
                <a:xfrm>
                  <a:off x="4800" y="2639"/>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7" name="Freeform 205">
                  <a:extLst>
                    <a:ext uri="{FF2B5EF4-FFF2-40B4-BE49-F238E27FC236}">
                      <a16:creationId xmlns:a16="http://schemas.microsoft.com/office/drawing/2014/main" id="{6965E9FC-6492-8FED-F61B-1814C4CD934E}"/>
                    </a:ext>
                  </a:extLst>
                </p:cNvPr>
                <p:cNvSpPr>
                  <a:spLocks/>
                </p:cNvSpPr>
                <p:nvPr/>
              </p:nvSpPr>
              <p:spPr bwMode="auto">
                <a:xfrm>
                  <a:off x="4820" y="2580"/>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8" name="Freeform 206">
                  <a:extLst>
                    <a:ext uri="{FF2B5EF4-FFF2-40B4-BE49-F238E27FC236}">
                      <a16:creationId xmlns:a16="http://schemas.microsoft.com/office/drawing/2014/main" id="{8F92EE05-6AEB-5EB5-0D39-C9F17F15C1B6}"/>
                    </a:ext>
                  </a:extLst>
                </p:cNvPr>
                <p:cNvSpPr>
                  <a:spLocks/>
                </p:cNvSpPr>
                <p:nvPr/>
              </p:nvSpPr>
              <p:spPr bwMode="auto">
                <a:xfrm>
                  <a:off x="4830" y="2561"/>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99" name="Freeform 207">
                  <a:extLst>
                    <a:ext uri="{FF2B5EF4-FFF2-40B4-BE49-F238E27FC236}">
                      <a16:creationId xmlns:a16="http://schemas.microsoft.com/office/drawing/2014/main" id="{ED6DC8A8-400A-1298-9166-27C6A72F1601}"/>
                    </a:ext>
                  </a:extLst>
                </p:cNvPr>
                <p:cNvSpPr>
                  <a:spLocks/>
                </p:cNvSpPr>
                <p:nvPr/>
              </p:nvSpPr>
              <p:spPr bwMode="auto">
                <a:xfrm>
                  <a:off x="4849" y="2314"/>
                  <a:ext cx="61" cy="60"/>
                </a:xfrm>
                <a:custGeom>
                  <a:avLst/>
                  <a:gdLst>
                    <a:gd name="T0" fmla="*/ 30 w 61"/>
                    <a:gd name="T1" fmla="*/ 59 h 60"/>
                    <a:gd name="T2" fmla="*/ 60 w 61"/>
                    <a:gd name="T3" fmla="*/ 30 h 60"/>
                    <a:gd name="T4" fmla="*/ 30 w 61"/>
                    <a:gd name="T5" fmla="*/ 0 h 60"/>
                    <a:gd name="T6" fmla="*/ 0 w 61"/>
                    <a:gd name="T7" fmla="*/ 30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0" name="Freeform 208">
                  <a:extLst>
                    <a:ext uri="{FF2B5EF4-FFF2-40B4-BE49-F238E27FC236}">
                      <a16:creationId xmlns:a16="http://schemas.microsoft.com/office/drawing/2014/main" id="{3B9D859F-5A33-EEA6-B8D5-4DB01688D7FF}"/>
                    </a:ext>
                  </a:extLst>
                </p:cNvPr>
                <p:cNvSpPr>
                  <a:spLocks/>
                </p:cNvSpPr>
                <p:nvPr/>
              </p:nvSpPr>
              <p:spPr bwMode="auto">
                <a:xfrm>
                  <a:off x="4869" y="2570"/>
                  <a:ext cx="60" cy="61"/>
                </a:xfrm>
                <a:custGeom>
                  <a:avLst/>
                  <a:gdLst>
                    <a:gd name="T0" fmla="*/ 30 w 60"/>
                    <a:gd name="T1" fmla="*/ 60 h 61"/>
                    <a:gd name="T2" fmla="*/ 59 w 60"/>
                    <a:gd name="T3" fmla="*/ 30 h 61"/>
                    <a:gd name="T4" fmla="*/ 30 w 60"/>
                    <a:gd name="T5" fmla="*/ 0 h 61"/>
                    <a:gd name="T6" fmla="*/ 0 w 60"/>
                    <a:gd name="T7" fmla="*/ 30 h 61"/>
                    <a:gd name="T8" fmla="*/ 30 w 60"/>
                    <a:gd name="T9" fmla="*/ 60 h 61"/>
                  </a:gdLst>
                  <a:ahLst/>
                  <a:cxnLst>
                    <a:cxn ang="0">
                      <a:pos x="T0" y="T1"/>
                    </a:cxn>
                    <a:cxn ang="0">
                      <a:pos x="T2" y="T3"/>
                    </a:cxn>
                    <a:cxn ang="0">
                      <a:pos x="T4" y="T5"/>
                    </a:cxn>
                    <a:cxn ang="0">
                      <a:pos x="T6" y="T7"/>
                    </a:cxn>
                    <a:cxn ang="0">
                      <a:pos x="T8" y="T9"/>
                    </a:cxn>
                  </a:cxnLst>
                  <a:rect l="0" t="0" r="r" b="b"/>
                  <a:pathLst>
                    <a:path w="60" h="61">
                      <a:moveTo>
                        <a:pt x="30" y="60"/>
                      </a:moveTo>
                      <a:lnTo>
                        <a:pt x="59" y="30"/>
                      </a:lnTo>
                      <a:lnTo>
                        <a:pt x="30" y="0"/>
                      </a:lnTo>
                      <a:lnTo>
                        <a:pt x="0" y="30"/>
                      </a:lnTo>
                      <a:lnTo>
                        <a:pt x="30" y="60"/>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1" name="Freeform 209">
                  <a:extLst>
                    <a:ext uri="{FF2B5EF4-FFF2-40B4-BE49-F238E27FC236}">
                      <a16:creationId xmlns:a16="http://schemas.microsoft.com/office/drawing/2014/main" id="{7751D2D8-720E-9EB5-ECEC-4DB91F8670AC}"/>
                    </a:ext>
                  </a:extLst>
                </p:cNvPr>
                <p:cNvSpPr>
                  <a:spLocks/>
                </p:cNvSpPr>
                <p:nvPr/>
              </p:nvSpPr>
              <p:spPr bwMode="auto">
                <a:xfrm>
                  <a:off x="4879" y="2561"/>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2" name="Freeform 210">
                  <a:extLst>
                    <a:ext uri="{FF2B5EF4-FFF2-40B4-BE49-F238E27FC236}">
                      <a16:creationId xmlns:a16="http://schemas.microsoft.com/office/drawing/2014/main" id="{21F40C35-F1C3-D8B3-A123-488D2E9130B2}"/>
                    </a:ext>
                  </a:extLst>
                </p:cNvPr>
                <p:cNvSpPr>
                  <a:spLocks/>
                </p:cNvSpPr>
                <p:nvPr/>
              </p:nvSpPr>
              <p:spPr bwMode="auto">
                <a:xfrm>
                  <a:off x="4899" y="2511"/>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3" name="Freeform 211">
                  <a:extLst>
                    <a:ext uri="{FF2B5EF4-FFF2-40B4-BE49-F238E27FC236}">
                      <a16:creationId xmlns:a16="http://schemas.microsoft.com/office/drawing/2014/main" id="{FE75E3B7-7EC6-BA39-7ABB-8057614F8126}"/>
                    </a:ext>
                  </a:extLst>
                </p:cNvPr>
                <p:cNvSpPr>
                  <a:spLocks/>
                </p:cNvSpPr>
                <p:nvPr/>
              </p:nvSpPr>
              <p:spPr bwMode="auto">
                <a:xfrm>
                  <a:off x="4919" y="2659"/>
                  <a:ext cx="60" cy="60"/>
                </a:xfrm>
                <a:custGeom>
                  <a:avLst/>
                  <a:gdLst>
                    <a:gd name="T0" fmla="*/ 29 w 60"/>
                    <a:gd name="T1" fmla="*/ 59 h 60"/>
                    <a:gd name="T2" fmla="*/ 59 w 60"/>
                    <a:gd name="T3" fmla="*/ 30 h 60"/>
                    <a:gd name="T4" fmla="*/ 29 w 60"/>
                    <a:gd name="T5" fmla="*/ 0 h 60"/>
                    <a:gd name="T6" fmla="*/ 0 w 60"/>
                    <a:gd name="T7" fmla="*/ 30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30"/>
                      </a:lnTo>
                      <a:lnTo>
                        <a:pt x="29" y="0"/>
                      </a:lnTo>
                      <a:lnTo>
                        <a:pt x="0" y="30"/>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4" name="Freeform 212">
                  <a:extLst>
                    <a:ext uri="{FF2B5EF4-FFF2-40B4-BE49-F238E27FC236}">
                      <a16:creationId xmlns:a16="http://schemas.microsoft.com/office/drawing/2014/main" id="{56FF4F32-ADF7-9C87-C625-25DE58B34748}"/>
                    </a:ext>
                  </a:extLst>
                </p:cNvPr>
                <p:cNvSpPr>
                  <a:spLocks/>
                </p:cNvSpPr>
                <p:nvPr/>
              </p:nvSpPr>
              <p:spPr bwMode="auto">
                <a:xfrm>
                  <a:off x="4938" y="2551"/>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5" name="Freeform 213">
                  <a:extLst>
                    <a:ext uri="{FF2B5EF4-FFF2-40B4-BE49-F238E27FC236}">
                      <a16:creationId xmlns:a16="http://schemas.microsoft.com/office/drawing/2014/main" id="{A6538EAA-4EE9-AB46-2708-686E61B39272}"/>
                    </a:ext>
                  </a:extLst>
                </p:cNvPr>
                <p:cNvSpPr>
                  <a:spLocks/>
                </p:cNvSpPr>
                <p:nvPr/>
              </p:nvSpPr>
              <p:spPr bwMode="auto">
                <a:xfrm>
                  <a:off x="4948" y="2482"/>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6" name="Freeform 214">
                  <a:extLst>
                    <a:ext uri="{FF2B5EF4-FFF2-40B4-BE49-F238E27FC236}">
                      <a16:creationId xmlns:a16="http://schemas.microsoft.com/office/drawing/2014/main" id="{C1E4D5B4-8613-9C48-653E-08163599A633}"/>
                    </a:ext>
                  </a:extLst>
                </p:cNvPr>
                <p:cNvSpPr>
                  <a:spLocks/>
                </p:cNvSpPr>
                <p:nvPr/>
              </p:nvSpPr>
              <p:spPr bwMode="auto">
                <a:xfrm>
                  <a:off x="4968" y="2492"/>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7" name="Freeform 215">
                  <a:extLst>
                    <a:ext uri="{FF2B5EF4-FFF2-40B4-BE49-F238E27FC236}">
                      <a16:creationId xmlns:a16="http://schemas.microsoft.com/office/drawing/2014/main" id="{07B3188A-0359-8C0A-691A-267D406D0544}"/>
                    </a:ext>
                  </a:extLst>
                </p:cNvPr>
                <p:cNvSpPr>
                  <a:spLocks/>
                </p:cNvSpPr>
                <p:nvPr/>
              </p:nvSpPr>
              <p:spPr bwMode="auto">
                <a:xfrm>
                  <a:off x="4988" y="2324"/>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8" name="Freeform 216">
                  <a:extLst>
                    <a:ext uri="{FF2B5EF4-FFF2-40B4-BE49-F238E27FC236}">
                      <a16:creationId xmlns:a16="http://schemas.microsoft.com/office/drawing/2014/main" id="{A7E3632A-1163-6300-7E30-FFB640CADD74}"/>
                    </a:ext>
                  </a:extLst>
                </p:cNvPr>
                <p:cNvSpPr>
                  <a:spLocks/>
                </p:cNvSpPr>
                <p:nvPr/>
              </p:nvSpPr>
              <p:spPr bwMode="auto">
                <a:xfrm>
                  <a:off x="4998" y="2699"/>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09" name="Freeform 217">
                  <a:extLst>
                    <a:ext uri="{FF2B5EF4-FFF2-40B4-BE49-F238E27FC236}">
                      <a16:creationId xmlns:a16="http://schemas.microsoft.com/office/drawing/2014/main" id="{723E4BEC-755E-BAC6-571E-608E84279EFF}"/>
                    </a:ext>
                  </a:extLst>
                </p:cNvPr>
                <p:cNvSpPr>
                  <a:spLocks/>
                </p:cNvSpPr>
                <p:nvPr/>
              </p:nvSpPr>
              <p:spPr bwMode="auto">
                <a:xfrm>
                  <a:off x="5017" y="2679"/>
                  <a:ext cx="61" cy="60"/>
                </a:xfrm>
                <a:custGeom>
                  <a:avLst/>
                  <a:gdLst>
                    <a:gd name="T0" fmla="*/ 30 w 61"/>
                    <a:gd name="T1" fmla="*/ 59 h 60"/>
                    <a:gd name="T2" fmla="*/ 60 w 61"/>
                    <a:gd name="T3" fmla="*/ 29 h 60"/>
                    <a:gd name="T4" fmla="*/ 30 w 61"/>
                    <a:gd name="T5" fmla="*/ 0 h 60"/>
                    <a:gd name="T6" fmla="*/ 0 w 61"/>
                    <a:gd name="T7" fmla="*/ 29 h 60"/>
                    <a:gd name="T8" fmla="*/ 30 w 61"/>
                    <a:gd name="T9" fmla="*/ 59 h 60"/>
                  </a:gdLst>
                  <a:ahLst/>
                  <a:cxnLst>
                    <a:cxn ang="0">
                      <a:pos x="T0" y="T1"/>
                    </a:cxn>
                    <a:cxn ang="0">
                      <a:pos x="T2" y="T3"/>
                    </a:cxn>
                    <a:cxn ang="0">
                      <a:pos x="T4" y="T5"/>
                    </a:cxn>
                    <a:cxn ang="0">
                      <a:pos x="T6" y="T7"/>
                    </a:cxn>
                    <a:cxn ang="0">
                      <a:pos x="T8" y="T9"/>
                    </a:cxn>
                  </a:cxnLst>
                  <a:rect l="0" t="0" r="r" b="b"/>
                  <a:pathLst>
                    <a:path w="61" h="60">
                      <a:moveTo>
                        <a:pt x="30" y="59"/>
                      </a:moveTo>
                      <a:lnTo>
                        <a:pt x="60"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10" name="Freeform 218">
                  <a:extLst>
                    <a:ext uri="{FF2B5EF4-FFF2-40B4-BE49-F238E27FC236}">
                      <a16:creationId xmlns:a16="http://schemas.microsoft.com/office/drawing/2014/main" id="{D89C1E40-03F2-2D42-3B15-BE6B7EEEAF85}"/>
                    </a:ext>
                  </a:extLst>
                </p:cNvPr>
                <p:cNvSpPr>
                  <a:spLocks/>
                </p:cNvSpPr>
                <p:nvPr/>
              </p:nvSpPr>
              <p:spPr bwMode="auto">
                <a:xfrm>
                  <a:off x="5037" y="2600"/>
                  <a:ext cx="60" cy="60"/>
                </a:xfrm>
                <a:custGeom>
                  <a:avLst/>
                  <a:gdLst>
                    <a:gd name="T0" fmla="*/ 30 w 60"/>
                    <a:gd name="T1" fmla="*/ 59 h 60"/>
                    <a:gd name="T2" fmla="*/ 59 w 60"/>
                    <a:gd name="T3" fmla="*/ 30 h 60"/>
                    <a:gd name="T4" fmla="*/ 30 w 60"/>
                    <a:gd name="T5" fmla="*/ 0 h 60"/>
                    <a:gd name="T6" fmla="*/ 0 w 60"/>
                    <a:gd name="T7" fmla="*/ 30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30"/>
                      </a:lnTo>
                      <a:lnTo>
                        <a:pt x="30" y="0"/>
                      </a:lnTo>
                      <a:lnTo>
                        <a:pt x="0" y="30"/>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11" name="Freeform 219">
                  <a:extLst>
                    <a:ext uri="{FF2B5EF4-FFF2-40B4-BE49-F238E27FC236}">
                      <a16:creationId xmlns:a16="http://schemas.microsoft.com/office/drawing/2014/main" id="{3983722F-7726-397A-5CBB-E38B0A8763F6}"/>
                    </a:ext>
                  </a:extLst>
                </p:cNvPr>
                <p:cNvSpPr>
                  <a:spLocks/>
                </p:cNvSpPr>
                <p:nvPr/>
              </p:nvSpPr>
              <p:spPr bwMode="auto">
                <a:xfrm>
                  <a:off x="5057" y="2610"/>
                  <a:ext cx="60" cy="60"/>
                </a:xfrm>
                <a:custGeom>
                  <a:avLst/>
                  <a:gdLst>
                    <a:gd name="T0" fmla="*/ 30 w 60"/>
                    <a:gd name="T1" fmla="*/ 59 h 60"/>
                    <a:gd name="T2" fmla="*/ 59 w 60"/>
                    <a:gd name="T3" fmla="*/ 29 h 60"/>
                    <a:gd name="T4" fmla="*/ 30 w 60"/>
                    <a:gd name="T5" fmla="*/ 0 h 60"/>
                    <a:gd name="T6" fmla="*/ 0 w 60"/>
                    <a:gd name="T7" fmla="*/ 29 h 60"/>
                    <a:gd name="T8" fmla="*/ 30 w 60"/>
                    <a:gd name="T9" fmla="*/ 59 h 60"/>
                  </a:gdLst>
                  <a:ahLst/>
                  <a:cxnLst>
                    <a:cxn ang="0">
                      <a:pos x="T0" y="T1"/>
                    </a:cxn>
                    <a:cxn ang="0">
                      <a:pos x="T2" y="T3"/>
                    </a:cxn>
                    <a:cxn ang="0">
                      <a:pos x="T4" y="T5"/>
                    </a:cxn>
                    <a:cxn ang="0">
                      <a:pos x="T6" y="T7"/>
                    </a:cxn>
                    <a:cxn ang="0">
                      <a:pos x="T8" y="T9"/>
                    </a:cxn>
                  </a:cxnLst>
                  <a:rect l="0" t="0" r="r" b="b"/>
                  <a:pathLst>
                    <a:path w="60" h="60">
                      <a:moveTo>
                        <a:pt x="30" y="59"/>
                      </a:moveTo>
                      <a:lnTo>
                        <a:pt x="59" y="29"/>
                      </a:lnTo>
                      <a:lnTo>
                        <a:pt x="30" y="0"/>
                      </a:lnTo>
                      <a:lnTo>
                        <a:pt x="0" y="29"/>
                      </a:lnTo>
                      <a:lnTo>
                        <a:pt x="30"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12" name="Freeform 220">
                  <a:extLst>
                    <a:ext uri="{FF2B5EF4-FFF2-40B4-BE49-F238E27FC236}">
                      <a16:creationId xmlns:a16="http://schemas.microsoft.com/office/drawing/2014/main" id="{A71D4E56-2B3C-F0E6-B360-13E5FCC8C126}"/>
                    </a:ext>
                  </a:extLst>
                </p:cNvPr>
                <p:cNvSpPr>
                  <a:spLocks/>
                </p:cNvSpPr>
                <p:nvPr/>
              </p:nvSpPr>
              <p:spPr bwMode="auto">
                <a:xfrm>
                  <a:off x="5067" y="2551"/>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sp>
              <p:nvSpPr>
                <p:cNvPr id="113" name="Freeform 221">
                  <a:extLst>
                    <a:ext uri="{FF2B5EF4-FFF2-40B4-BE49-F238E27FC236}">
                      <a16:creationId xmlns:a16="http://schemas.microsoft.com/office/drawing/2014/main" id="{756B5243-19AF-C8E3-20EE-95708EA36B1F}"/>
                    </a:ext>
                  </a:extLst>
                </p:cNvPr>
                <p:cNvSpPr>
                  <a:spLocks/>
                </p:cNvSpPr>
                <p:nvPr/>
              </p:nvSpPr>
              <p:spPr bwMode="auto">
                <a:xfrm>
                  <a:off x="5087" y="2551"/>
                  <a:ext cx="60" cy="60"/>
                </a:xfrm>
                <a:custGeom>
                  <a:avLst/>
                  <a:gdLst>
                    <a:gd name="T0" fmla="*/ 29 w 60"/>
                    <a:gd name="T1" fmla="*/ 59 h 60"/>
                    <a:gd name="T2" fmla="*/ 59 w 60"/>
                    <a:gd name="T3" fmla="*/ 29 h 60"/>
                    <a:gd name="T4" fmla="*/ 29 w 60"/>
                    <a:gd name="T5" fmla="*/ 0 h 60"/>
                    <a:gd name="T6" fmla="*/ 0 w 60"/>
                    <a:gd name="T7" fmla="*/ 29 h 60"/>
                    <a:gd name="T8" fmla="*/ 29 w 60"/>
                    <a:gd name="T9" fmla="*/ 59 h 60"/>
                  </a:gdLst>
                  <a:ahLst/>
                  <a:cxnLst>
                    <a:cxn ang="0">
                      <a:pos x="T0" y="T1"/>
                    </a:cxn>
                    <a:cxn ang="0">
                      <a:pos x="T2" y="T3"/>
                    </a:cxn>
                    <a:cxn ang="0">
                      <a:pos x="T4" y="T5"/>
                    </a:cxn>
                    <a:cxn ang="0">
                      <a:pos x="T6" y="T7"/>
                    </a:cxn>
                    <a:cxn ang="0">
                      <a:pos x="T8" y="T9"/>
                    </a:cxn>
                  </a:cxnLst>
                  <a:rect l="0" t="0" r="r" b="b"/>
                  <a:pathLst>
                    <a:path w="60" h="60">
                      <a:moveTo>
                        <a:pt x="29" y="59"/>
                      </a:moveTo>
                      <a:lnTo>
                        <a:pt x="59" y="29"/>
                      </a:lnTo>
                      <a:lnTo>
                        <a:pt x="29" y="0"/>
                      </a:lnTo>
                      <a:lnTo>
                        <a:pt x="0" y="29"/>
                      </a:lnTo>
                      <a:lnTo>
                        <a:pt x="29" y="59"/>
                      </a:lnTo>
                    </a:path>
                  </a:pathLst>
                </a:custGeom>
                <a:solidFill>
                  <a:srgbClr val="3333CC"/>
                </a:solidFill>
                <a:ln w="12699" cap="rnd" cmpd="sng">
                  <a:solidFill>
                    <a:srgbClr val="41414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zh-TW" altLang="en-US" sz="1800" kern="0">
                    <a:solidFill>
                      <a:sysClr val="windowText" lastClr="000000"/>
                    </a:solidFill>
                  </a:endParaRPr>
                </a:p>
              </p:txBody>
            </p:sp>
          </p:grpSp>
          <p:sp>
            <p:nvSpPr>
              <p:cNvPr id="10" name="Rectangle 222">
                <a:extLst>
                  <a:ext uri="{FF2B5EF4-FFF2-40B4-BE49-F238E27FC236}">
                    <a16:creationId xmlns:a16="http://schemas.microsoft.com/office/drawing/2014/main" id="{BF4538E4-27CF-9E1D-0BC4-CC41B5F1E96E}"/>
                  </a:ext>
                </a:extLst>
              </p:cNvPr>
              <p:cNvSpPr>
                <a:spLocks noChangeArrowheads="1"/>
              </p:cNvSpPr>
              <p:nvPr/>
            </p:nvSpPr>
            <p:spPr bwMode="auto">
              <a:xfrm>
                <a:off x="3180" y="1997"/>
                <a:ext cx="1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1" fontAlgn="auto" hangingPunct="1">
                  <a:spcBef>
                    <a:spcPts val="0"/>
                  </a:spcBef>
                  <a:spcAft>
                    <a:spcPts val="0"/>
                  </a:spcAft>
                  <a:defRPr/>
                </a:pPr>
                <a:r>
                  <a:rPr lang="zh-TW" altLang="en-US" sz="1800" b="1" kern="0">
                    <a:solidFill>
                      <a:srgbClr val="414141"/>
                    </a:solidFill>
                    <a:latin typeface="Times New Roman" pitchFamily="18" charset="0"/>
                    <a:ea typeface="新細明體" pitchFamily="18" charset="-120"/>
                  </a:rPr>
                  <a:t>0</a:t>
                </a:r>
              </a:p>
            </p:txBody>
          </p:sp>
          <p:sp>
            <p:nvSpPr>
              <p:cNvPr id="11" name="Rectangle 223">
                <a:extLst>
                  <a:ext uri="{FF2B5EF4-FFF2-40B4-BE49-F238E27FC236}">
                    <a16:creationId xmlns:a16="http://schemas.microsoft.com/office/drawing/2014/main" id="{C22E963C-C7DE-25A2-B2C6-E164BCA9F60E}"/>
                  </a:ext>
                </a:extLst>
              </p:cNvPr>
              <p:cNvSpPr>
                <a:spLocks noChangeArrowheads="1"/>
              </p:cNvSpPr>
              <p:nvPr/>
            </p:nvSpPr>
            <p:spPr bwMode="auto">
              <a:xfrm>
                <a:off x="5310" y="1985"/>
                <a:ext cx="2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1" fontAlgn="auto" hangingPunct="1">
                  <a:spcBef>
                    <a:spcPts val="0"/>
                  </a:spcBef>
                  <a:spcAft>
                    <a:spcPts val="0"/>
                  </a:spcAft>
                  <a:defRPr/>
                </a:pPr>
                <a:r>
                  <a:rPr lang="en-US" altLang="zh-TW" sz="1800" b="1" i="1" kern="0">
                    <a:solidFill>
                      <a:srgbClr val="414141"/>
                    </a:solidFill>
                    <a:latin typeface="Times New Roman" pitchFamily="18" charset="0"/>
                    <a:ea typeface="新細明體" pitchFamily="18" charset="-120"/>
                  </a:rPr>
                  <a:t>X</a:t>
                </a:r>
              </a:p>
            </p:txBody>
          </p:sp>
        </p:grpSp>
      </p:grpSp>
      <p:sp>
        <p:nvSpPr>
          <p:cNvPr id="71684" name="Rectangle 2">
            <a:extLst>
              <a:ext uri="{FF2B5EF4-FFF2-40B4-BE49-F238E27FC236}">
                <a16:creationId xmlns:a16="http://schemas.microsoft.com/office/drawing/2014/main" id="{AE112740-1199-E572-67C3-E5D85DA53770}"/>
              </a:ext>
            </a:extLst>
          </p:cNvPr>
          <p:cNvSpPr txBox="1">
            <a:spLocks noChangeArrowheads="1"/>
          </p:cNvSpPr>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3600">
                <a:solidFill>
                  <a:schemeClr val="tx2"/>
                </a:solidFill>
                <a:latin typeface="Tahoma" panose="020B0604030504040204" pitchFamily="34" charset="0"/>
                <a:ea typeface="新細明體" panose="02020500000000000000" pitchFamily="18" charset="-120"/>
              </a:rPr>
              <a:t>Graph of Non-independent Error Terms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投影片編號版面配置區 1">
            <a:extLst>
              <a:ext uri="{FF2B5EF4-FFF2-40B4-BE49-F238E27FC236}">
                <a16:creationId xmlns:a16="http://schemas.microsoft.com/office/drawing/2014/main" id="{A3799731-6AD6-8A65-24BD-C8BEBF9E80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10D183FC-E4D0-3D4A-89C5-C032D33D8D3E}" type="slidenum">
              <a:rPr lang="en-US" altLang="zh-TW" sz="1200">
                <a:latin typeface="Tahoma" panose="020B0604030504040204" pitchFamily="34" charset="0"/>
              </a:rPr>
              <a:pPr/>
              <a:t>83</a:t>
            </a:fld>
            <a:endParaRPr lang="en-US" altLang="zh-TW" sz="1200">
              <a:latin typeface="Tahoma" panose="020B0604030504040204" pitchFamily="34" charset="0"/>
            </a:endParaRPr>
          </a:p>
        </p:txBody>
      </p:sp>
      <p:grpSp>
        <p:nvGrpSpPr>
          <p:cNvPr id="72707" name="Group 5">
            <a:extLst>
              <a:ext uri="{FF2B5EF4-FFF2-40B4-BE49-F238E27FC236}">
                <a16:creationId xmlns:a16="http://schemas.microsoft.com/office/drawing/2014/main" id="{59F952BB-9B2B-55AF-070D-3CC55D78D182}"/>
              </a:ext>
            </a:extLst>
          </p:cNvPr>
          <p:cNvGrpSpPr>
            <a:grpSpLocks/>
          </p:cNvGrpSpPr>
          <p:nvPr/>
        </p:nvGrpSpPr>
        <p:grpSpPr bwMode="auto">
          <a:xfrm>
            <a:off x="1273175" y="1911350"/>
            <a:ext cx="6597650" cy="3035300"/>
            <a:chOff x="802" y="1204"/>
            <a:chExt cx="4156" cy="1912"/>
          </a:xfrm>
        </p:grpSpPr>
        <p:sp>
          <p:nvSpPr>
            <p:cNvPr id="72709" name="Rectangle 6">
              <a:extLst>
                <a:ext uri="{FF2B5EF4-FFF2-40B4-BE49-F238E27FC236}">
                  <a16:creationId xmlns:a16="http://schemas.microsoft.com/office/drawing/2014/main" id="{CA4EB1D5-7A18-F2ED-1CFF-FEB53B8A248B}"/>
                </a:ext>
              </a:extLst>
            </p:cNvPr>
            <p:cNvSpPr>
              <a:spLocks noChangeArrowheads="1"/>
            </p:cNvSpPr>
            <p:nvPr/>
          </p:nvSpPr>
          <p:spPr bwMode="auto">
            <a:xfrm>
              <a:off x="802" y="1204"/>
              <a:ext cx="4156" cy="1912"/>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A2C1FE"/>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5" name="Line 7">
              <a:extLst>
                <a:ext uri="{FF2B5EF4-FFF2-40B4-BE49-F238E27FC236}">
                  <a16:creationId xmlns:a16="http://schemas.microsoft.com/office/drawing/2014/main" id="{49117EDC-E4FE-FF94-6FBB-B3BA78D44015}"/>
                </a:ext>
              </a:extLst>
            </p:cNvPr>
            <p:cNvSpPr>
              <a:spLocks noChangeShapeType="1"/>
            </p:cNvSpPr>
            <p:nvPr/>
          </p:nvSpPr>
          <p:spPr bwMode="auto">
            <a:xfrm>
              <a:off x="1265" y="1256"/>
              <a:ext cx="0" cy="1773"/>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 name="Line 8">
              <a:extLst>
                <a:ext uri="{FF2B5EF4-FFF2-40B4-BE49-F238E27FC236}">
                  <a16:creationId xmlns:a16="http://schemas.microsoft.com/office/drawing/2014/main" id="{257052A3-AA24-BFB6-D8BD-6F89F3D8BF9A}"/>
                </a:ext>
              </a:extLst>
            </p:cNvPr>
            <p:cNvSpPr>
              <a:spLocks noChangeShapeType="1"/>
            </p:cNvSpPr>
            <p:nvPr/>
          </p:nvSpPr>
          <p:spPr bwMode="auto">
            <a:xfrm>
              <a:off x="1273" y="2191"/>
              <a:ext cx="3389" cy="0"/>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grpSp>
          <p:nvGrpSpPr>
            <p:cNvPr id="72712" name="Group 9">
              <a:extLst>
                <a:ext uri="{FF2B5EF4-FFF2-40B4-BE49-F238E27FC236}">
                  <a16:creationId xmlns:a16="http://schemas.microsoft.com/office/drawing/2014/main" id="{A745DC6A-E535-8409-BD0A-E531097BE1EF}"/>
                </a:ext>
              </a:extLst>
            </p:cNvPr>
            <p:cNvGrpSpPr>
              <a:grpSpLocks/>
            </p:cNvGrpSpPr>
            <p:nvPr/>
          </p:nvGrpSpPr>
          <p:grpSpPr bwMode="auto">
            <a:xfrm>
              <a:off x="1343" y="1633"/>
              <a:ext cx="2767" cy="1102"/>
              <a:chOff x="1343" y="1633"/>
              <a:chExt cx="2767" cy="1102"/>
            </a:xfrm>
          </p:grpSpPr>
          <p:sp>
            <p:nvSpPr>
              <p:cNvPr id="72715" name="Rectangle 10">
                <a:extLst>
                  <a:ext uri="{FF2B5EF4-FFF2-40B4-BE49-F238E27FC236}">
                    <a16:creationId xmlns:a16="http://schemas.microsoft.com/office/drawing/2014/main" id="{F02FB4CD-9919-B5F1-3B99-43BE8F39714B}"/>
                  </a:ext>
                </a:extLst>
              </p:cNvPr>
              <p:cNvSpPr>
                <a:spLocks noChangeArrowheads="1"/>
              </p:cNvSpPr>
              <p:nvPr/>
            </p:nvSpPr>
            <p:spPr bwMode="auto">
              <a:xfrm>
                <a:off x="1343" y="1708"/>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16" name="Rectangle 11">
                <a:extLst>
                  <a:ext uri="{FF2B5EF4-FFF2-40B4-BE49-F238E27FC236}">
                    <a16:creationId xmlns:a16="http://schemas.microsoft.com/office/drawing/2014/main" id="{8F35633E-6DC9-B186-B6D0-36BC53A4C5B3}"/>
                  </a:ext>
                </a:extLst>
              </p:cNvPr>
              <p:cNvSpPr>
                <a:spLocks noChangeArrowheads="1"/>
              </p:cNvSpPr>
              <p:nvPr/>
            </p:nvSpPr>
            <p:spPr bwMode="auto">
              <a:xfrm>
                <a:off x="1373" y="2358"/>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17" name="Rectangle 12">
                <a:extLst>
                  <a:ext uri="{FF2B5EF4-FFF2-40B4-BE49-F238E27FC236}">
                    <a16:creationId xmlns:a16="http://schemas.microsoft.com/office/drawing/2014/main" id="{ACEAE154-A585-1A26-2CA3-AEFDE4F8182F}"/>
                  </a:ext>
                </a:extLst>
              </p:cNvPr>
              <p:cNvSpPr>
                <a:spLocks noChangeArrowheads="1"/>
              </p:cNvSpPr>
              <p:nvPr/>
            </p:nvSpPr>
            <p:spPr bwMode="auto">
              <a:xfrm>
                <a:off x="1388" y="2161"/>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18" name="Rectangle 13">
                <a:extLst>
                  <a:ext uri="{FF2B5EF4-FFF2-40B4-BE49-F238E27FC236}">
                    <a16:creationId xmlns:a16="http://schemas.microsoft.com/office/drawing/2014/main" id="{CACBF336-2A72-778A-0071-61AC135A30E4}"/>
                  </a:ext>
                </a:extLst>
              </p:cNvPr>
              <p:cNvSpPr>
                <a:spLocks noChangeArrowheads="1"/>
              </p:cNvSpPr>
              <p:nvPr/>
            </p:nvSpPr>
            <p:spPr bwMode="auto">
              <a:xfrm>
                <a:off x="1418" y="1950"/>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19" name="Rectangle 14">
                <a:extLst>
                  <a:ext uri="{FF2B5EF4-FFF2-40B4-BE49-F238E27FC236}">
                    <a16:creationId xmlns:a16="http://schemas.microsoft.com/office/drawing/2014/main" id="{365BEAF9-DE18-E99B-345C-9E81823CB8F7}"/>
                  </a:ext>
                </a:extLst>
              </p:cNvPr>
              <p:cNvSpPr>
                <a:spLocks noChangeArrowheads="1"/>
              </p:cNvSpPr>
              <p:nvPr/>
            </p:nvSpPr>
            <p:spPr bwMode="auto">
              <a:xfrm>
                <a:off x="1448" y="2237"/>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0" name="Rectangle 15">
                <a:extLst>
                  <a:ext uri="{FF2B5EF4-FFF2-40B4-BE49-F238E27FC236}">
                    <a16:creationId xmlns:a16="http://schemas.microsoft.com/office/drawing/2014/main" id="{B0763668-0AF3-1165-8BEA-E4F45952D03C}"/>
                  </a:ext>
                </a:extLst>
              </p:cNvPr>
              <p:cNvSpPr>
                <a:spLocks noChangeArrowheads="1"/>
              </p:cNvSpPr>
              <p:nvPr/>
            </p:nvSpPr>
            <p:spPr bwMode="auto">
              <a:xfrm>
                <a:off x="1479" y="2463"/>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1" name="Rectangle 16">
                <a:extLst>
                  <a:ext uri="{FF2B5EF4-FFF2-40B4-BE49-F238E27FC236}">
                    <a16:creationId xmlns:a16="http://schemas.microsoft.com/office/drawing/2014/main" id="{DB4A73D8-A576-39DD-65F9-7AB93092918C}"/>
                  </a:ext>
                </a:extLst>
              </p:cNvPr>
              <p:cNvSpPr>
                <a:spLocks noChangeArrowheads="1"/>
              </p:cNvSpPr>
              <p:nvPr/>
            </p:nvSpPr>
            <p:spPr bwMode="auto">
              <a:xfrm>
                <a:off x="1509" y="1874"/>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2" name="Rectangle 17">
                <a:extLst>
                  <a:ext uri="{FF2B5EF4-FFF2-40B4-BE49-F238E27FC236}">
                    <a16:creationId xmlns:a16="http://schemas.microsoft.com/office/drawing/2014/main" id="{4C1F078C-7689-0385-EC25-CDC8828E2E58}"/>
                  </a:ext>
                </a:extLst>
              </p:cNvPr>
              <p:cNvSpPr>
                <a:spLocks noChangeArrowheads="1"/>
              </p:cNvSpPr>
              <p:nvPr/>
            </p:nvSpPr>
            <p:spPr bwMode="auto">
              <a:xfrm>
                <a:off x="1524" y="2040"/>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3" name="Rectangle 18">
                <a:extLst>
                  <a:ext uri="{FF2B5EF4-FFF2-40B4-BE49-F238E27FC236}">
                    <a16:creationId xmlns:a16="http://schemas.microsoft.com/office/drawing/2014/main" id="{92FB769F-EAC7-18F6-3434-C237A24FDEE0}"/>
                  </a:ext>
                </a:extLst>
              </p:cNvPr>
              <p:cNvSpPr>
                <a:spLocks noChangeArrowheads="1"/>
              </p:cNvSpPr>
              <p:nvPr/>
            </p:nvSpPr>
            <p:spPr bwMode="auto">
              <a:xfrm>
                <a:off x="1554" y="2327"/>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4" name="Rectangle 19">
                <a:extLst>
                  <a:ext uri="{FF2B5EF4-FFF2-40B4-BE49-F238E27FC236}">
                    <a16:creationId xmlns:a16="http://schemas.microsoft.com/office/drawing/2014/main" id="{DA6EEC51-348F-FDD8-E844-1971368DABA5}"/>
                  </a:ext>
                </a:extLst>
              </p:cNvPr>
              <p:cNvSpPr>
                <a:spLocks noChangeArrowheads="1"/>
              </p:cNvSpPr>
              <p:nvPr/>
            </p:nvSpPr>
            <p:spPr bwMode="auto">
              <a:xfrm>
                <a:off x="1585" y="2358"/>
                <a:ext cx="90"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5" name="Rectangle 20">
                <a:extLst>
                  <a:ext uri="{FF2B5EF4-FFF2-40B4-BE49-F238E27FC236}">
                    <a16:creationId xmlns:a16="http://schemas.microsoft.com/office/drawing/2014/main" id="{4C15A86C-724C-C298-D2A7-4EE9F2CE4D56}"/>
                  </a:ext>
                </a:extLst>
              </p:cNvPr>
              <p:cNvSpPr>
                <a:spLocks noChangeArrowheads="1"/>
              </p:cNvSpPr>
              <p:nvPr/>
            </p:nvSpPr>
            <p:spPr bwMode="auto">
              <a:xfrm>
                <a:off x="1615" y="2478"/>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6" name="Rectangle 21">
                <a:extLst>
                  <a:ext uri="{FF2B5EF4-FFF2-40B4-BE49-F238E27FC236}">
                    <a16:creationId xmlns:a16="http://schemas.microsoft.com/office/drawing/2014/main" id="{0C1B38D1-C214-7B92-3133-FB48942FDFA8}"/>
                  </a:ext>
                </a:extLst>
              </p:cNvPr>
              <p:cNvSpPr>
                <a:spLocks noChangeArrowheads="1"/>
              </p:cNvSpPr>
              <p:nvPr/>
            </p:nvSpPr>
            <p:spPr bwMode="auto">
              <a:xfrm>
                <a:off x="1630" y="2146"/>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7" name="Rectangle 22">
                <a:extLst>
                  <a:ext uri="{FF2B5EF4-FFF2-40B4-BE49-F238E27FC236}">
                    <a16:creationId xmlns:a16="http://schemas.microsoft.com/office/drawing/2014/main" id="{D073C491-7E73-727F-97A7-3507FCDF94AA}"/>
                  </a:ext>
                </a:extLst>
              </p:cNvPr>
              <p:cNvSpPr>
                <a:spLocks noChangeArrowheads="1"/>
              </p:cNvSpPr>
              <p:nvPr/>
            </p:nvSpPr>
            <p:spPr bwMode="auto">
              <a:xfrm>
                <a:off x="1660" y="2418"/>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8" name="Rectangle 23">
                <a:extLst>
                  <a:ext uri="{FF2B5EF4-FFF2-40B4-BE49-F238E27FC236}">
                    <a16:creationId xmlns:a16="http://schemas.microsoft.com/office/drawing/2014/main" id="{D1E92ACA-8D52-B293-320F-F89219C4F7EE}"/>
                  </a:ext>
                </a:extLst>
              </p:cNvPr>
              <p:cNvSpPr>
                <a:spLocks noChangeArrowheads="1"/>
              </p:cNvSpPr>
              <p:nvPr/>
            </p:nvSpPr>
            <p:spPr bwMode="auto">
              <a:xfrm>
                <a:off x="1690" y="2569"/>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29" name="Rectangle 24">
                <a:extLst>
                  <a:ext uri="{FF2B5EF4-FFF2-40B4-BE49-F238E27FC236}">
                    <a16:creationId xmlns:a16="http://schemas.microsoft.com/office/drawing/2014/main" id="{EE5D26D4-98DE-CC8F-51E9-AAA6164E6A98}"/>
                  </a:ext>
                </a:extLst>
              </p:cNvPr>
              <p:cNvSpPr>
                <a:spLocks noChangeArrowheads="1"/>
              </p:cNvSpPr>
              <p:nvPr/>
            </p:nvSpPr>
            <p:spPr bwMode="auto">
              <a:xfrm>
                <a:off x="1721" y="1829"/>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0" name="Rectangle 25">
                <a:extLst>
                  <a:ext uri="{FF2B5EF4-FFF2-40B4-BE49-F238E27FC236}">
                    <a16:creationId xmlns:a16="http://schemas.microsoft.com/office/drawing/2014/main" id="{09855162-6317-74C4-0D6F-0F2E56CF829B}"/>
                  </a:ext>
                </a:extLst>
              </p:cNvPr>
              <p:cNvSpPr>
                <a:spLocks noChangeArrowheads="1"/>
              </p:cNvSpPr>
              <p:nvPr/>
            </p:nvSpPr>
            <p:spPr bwMode="auto">
              <a:xfrm>
                <a:off x="1751" y="2554"/>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1" name="Rectangle 26">
                <a:extLst>
                  <a:ext uri="{FF2B5EF4-FFF2-40B4-BE49-F238E27FC236}">
                    <a16:creationId xmlns:a16="http://schemas.microsoft.com/office/drawing/2014/main" id="{24A04FDA-DFCF-FCFD-4090-153320E95101}"/>
                  </a:ext>
                </a:extLst>
              </p:cNvPr>
              <p:cNvSpPr>
                <a:spLocks noChangeArrowheads="1"/>
              </p:cNvSpPr>
              <p:nvPr/>
            </p:nvSpPr>
            <p:spPr bwMode="auto">
              <a:xfrm>
                <a:off x="1766" y="1980"/>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2" name="Rectangle 27">
                <a:extLst>
                  <a:ext uri="{FF2B5EF4-FFF2-40B4-BE49-F238E27FC236}">
                    <a16:creationId xmlns:a16="http://schemas.microsoft.com/office/drawing/2014/main" id="{8F1F45E1-3FFF-2E30-572B-370F87ABC5E5}"/>
                  </a:ext>
                </a:extLst>
              </p:cNvPr>
              <p:cNvSpPr>
                <a:spLocks noChangeArrowheads="1"/>
              </p:cNvSpPr>
              <p:nvPr/>
            </p:nvSpPr>
            <p:spPr bwMode="auto">
              <a:xfrm>
                <a:off x="1796" y="2146"/>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3" name="Rectangle 28">
                <a:extLst>
                  <a:ext uri="{FF2B5EF4-FFF2-40B4-BE49-F238E27FC236}">
                    <a16:creationId xmlns:a16="http://schemas.microsoft.com/office/drawing/2014/main" id="{1124DB34-C522-D402-708A-B9FE0A896E9D}"/>
                  </a:ext>
                </a:extLst>
              </p:cNvPr>
              <p:cNvSpPr>
                <a:spLocks noChangeArrowheads="1"/>
              </p:cNvSpPr>
              <p:nvPr/>
            </p:nvSpPr>
            <p:spPr bwMode="auto">
              <a:xfrm>
                <a:off x="1826" y="2252"/>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4" name="Rectangle 29">
                <a:extLst>
                  <a:ext uri="{FF2B5EF4-FFF2-40B4-BE49-F238E27FC236}">
                    <a16:creationId xmlns:a16="http://schemas.microsoft.com/office/drawing/2014/main" id="{EB451EA2-7693-2B14-DC7C-257ADFAE13A9}"/>
                  </a:ext>
                </a:extLst>
              </p:cNvPr>
              <p:cNvSpPr>
                <a:spLocks noChangeArrowheads="1"/>
              </p:cNvSpPr>
              <p:nvPr/>
            </p:nvSpPr>
            <p:spPr bwMode="auto">
              <a:xfrm>
                <a:off x="1857" y="1920"/>
                <a:ext cx="90"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5" name="Rectangle 30">
                <a:extLst>
                  <a:ext uri="{FF2B5EF4-FFF2-40B4-BE49-F238E27FC236}">
                    <a16:creationId xmlns:a16="http://schemas.microsoft.com/office/drawing/2014/main" id="{9FB2F687-1461-A36D-4464-0F27F0093FDF}"/>
                  </a:ext>
                </a:extLst>
              </p:cNvPr>
              <p:cNvSpPr>
                <a:spLocks noChangeArrowheads="1"/>
              </p:cNvSpPr>
              <p:nvPr/>
            </p:nvSpPr>
            <p:spPr bwMode="auto">
              <a:xfrm>
                <a:off x="1887" y="2010"/>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6" name="Rectangle 31">
                <a:extLst>
                  <a:ext uri="{FF2B5EF4-FFF2-40B4-BE49-F238E27FC236}">
                    <a16:creationId xmlns:a16="http://schemas.microsoft.com/office/drawing/2014/main" id="{D9DDBE78-B2BC-0AC7-754E-27D3833A759F}"/>
                  </a:ext>
                </a:extLst>
              </p:cNvPr>
              <p:cNvSpPr>
                <a:spLocks noChangeArrowheads="1"/>
              </p:cNvSpPr>
              <p:nvPr/>
            </p:nvSpPr>
            <p:spPr bwMode="auto">
              <a:xfrm>
                <a:off x="1902" y="2040"/>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7" name="Rectangle 32">
                <a:extLst>
                  <a:ext uri="{FF2B5EF4-FFF2-40B4-BE49-F238E27FC236}">
                    <a16:creationId xmlns:a16="http://schemas.microsoft.com/office/drawing/2014/main" id="{4D4F589A-6203-3866-2E69-0647C2A49089}"/>
                  </a:ext>
                </a:extLst>
              </p:cNvPr>
              <p:cNvSpPr>
                <a:spLocks noChangeArrowheads="1"/>
              </p:cNvSpPr>
              <p:nvPr/>
            </p:nvSpPr>
            <p:spPr bwMode="auto">
              <a:xfrm>
                <a:off x="1932" y="1648"/>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8" name="Rectangle 33">
                <a:extLst>
                  <a:ext uri="{FF2B5EF4-FFF2-40B4-BE49-F238E27FC236}">
                    <a16:creationId xmlns:a16="http://schemas.microsoft.com/office/drawing/2014/main" id="{D475052C-F7C9-F784-946D-F36D1A510180}"/>
                  </a:ext>
                </a:extLst>
              </p:cNvPr>
              <p:cNvSpPr>
                <a:spLocks noChangeArrowheads="1"/>
              </p:cNvSpPr>
              <p:nvPr/>
            </p:nvSpPr>
            <p:spPr bwMode="auto">
              <a:xfrm>
                <a:off x="1963" y="1844"/>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39" name="Rectangle 34">
                <a:extLst>
                  <a:ext uri="{FF2B5EF4-FFF2-40B4-BE49-F238E27FC236}">
                    <a16:creationId xmlns:a16="http://schemas.microsoft.com/office/drawing/2014/main" id="{D2721C23-4BD0-23E6-6721-692784CF7226}"/>
                  </a:ext>
                </a:extLst>
              </p:cNvPr>
              <p:cNvSpPr>
                <a:spLocks noChangeArrowheads="1"/>
              </p:cNvSpPr>
              <p:nvPr/>
            </p:nvSpPr>
            <p:spPr bwMode="auto">
              <a:xfrm>
                <a:off x="1993" y="1723"/>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0" name="Rectangle 35">
                <a:extLst>
                  <a:ext uri="{FF2B5EF4-FFF2-40B4-BE49-F238E27FC236}">
                    <a16:creationId xmlns:a16="http://schemas.microsoft.com/office/drawing/2014/main" id="{0A8E318B-5A4F-9CC6-4739-227655327EC9}"/>
                  </a:ext>
                </a:extLst>
              </p:cNvPr>
              <p:cNvSpPr>
                <a:spLocks noChangeArrowheads="1"/>
              </p:cNvSpPr>
              <p:nvPr/>
            </p:nvSpPr>
            <p:spPr bwMode="auto">
              <a:xfrm>
                <a:off x="2023" y="2056"/>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1" name="Rectangle 36">
                <a:extLst>
                  <a:ext uri="{FF2B5EF4-FFF2-40B4-BE49-F238E27FC236}">
                    <a16:creationId xmlns:a16="http://schemas.microsoft.com/office/drawing/2014/main" id="{E0C7E586-B72B-4D99-F990-F6A56C034A93}"/>
                  </a:ext>
                </a:extLst>
              </p:cNvPr>
              <p:cNvSpPr>
                <a:spLocks noChangeArrowheads="1"/>
              </p:cNvSpPr>
              <p:nvPr/>
            </p:nvSpPr>
            <p:spPr bwMode="auto">
              <a:xfrm>
                <a:off x="2038" y="2176"/>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2" name="Rectangle 37">
                <a:extLst>
                  <a:ext uri="{FF2B5EF4-FFF2-40B4-BE49-F238E27FC236}">
                    <a16:creationId xmlns:a16="http://schemas.microsoft.com/office/drawing/2014/main" id="{89DD583A-20D1-E1E7-57B2-52300958E6BF}"/>
                  </a:ext>
                </a:extLst>
              </p:cNvPr>
              <p:cNvSpPr>
                <a:spLocks noChangeArrowheads="1"/>
              </p:cNvSpPr>
              <p:nvPr/>
            </p:nvSpPr>
            <p:spPr bwMode="auto">
              <a:xfrm>
                <a:off x="2068" y="2161"/>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3" name="Rectangle 38">
                <a:extLst>
                  <a:ext uri="{FF2B5EF4-FFF2-40B4-BE49-F238E27FC236}">
                    <a16:creationId xmlns:a16="http://schemas.microsoft.com/office/drawing/2014/main" id="{AF320CDB-C91B-94A9-BB02-4DB255889700}"/>
                  </a:ext>
                </a:extLst>
              </p:cNvPr>
              <p:cNvSpPr>
                <a:spLocks noChangeArrowheads="1"/>
              </p:cNvSpPr>
              <p:nvPr/>
            </p:nvSpPr>
            <p:spPr bwMode="auto">
              <a:xfrm>
                <a:off x="2099" y="2267"/>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4" name="Rectangle 39">
                <a:extLst>
                  <a:ext uri="{FF2B5EF4-FFF2-40B4-BE49-F238E27FC236}">
                    <a16:creationId xmlns:a16="http://schemas.microsoft.com/office/drawing/2014/main" id="{CCB07623-6937-1661-7807-50DD62C45D55}"/>
                  </a:ext>
                </a:extLst>
              </p:cNvPr>
              <p:cNvSpPr>
                <a:spLocks noChangeArrowheads="1"/>
              </p:cNvSpPr>
              <p:nvPr/>
            </p:nvSpPr>
            <p:spPr bwMode="auto">
              <a:xfrm>
                <a:off x="2129" y="2569"/>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5" name="Rectangle 40">
                <a:extLst>
                  <a:ext uri="{FF2B5EF4-FFF2-40B4-BE49-F238E27FC236}">
                    <a16:creationId xmlns:a16="http://schemas.microsoft.com/office/drawing/2014/main" id="{EC044B75-33B2-B4EF-ECE5-1FFD43532280}"/>
                  </a:ext>
                </a:extLst>
              </p:cNvPr>
              <p:cNvSpPr>
                <a:spLocks noChangeArrowheads="1"/>
              </p:cNvSpPr>
              <p:nvPr/>
            </p:nvSpPr>
            <p:spPr bwMode="auto">
              <a:xfrm>
                <a:off x="2144" y="2086"/>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6" name="Rectangle 41">
                <a:extLst>
                  <a:ext uri="{FF2B5EF4-FFF2-40B4-BE49-F238E27FC236}">
                    <a16:creationId xmlns:a16="http://schemas.microsoft.com/office/drawing/2014/main" id="{C0430403-B905-7F26-2CBF-633E829F706C}"/>
                  </a:ext>
                </a:extLst>
              </p:cNvPr>
              <p:cNvSpPr>
                <a:spLocks noChangeArrowheads="1"/>
              </p:cNvSpPr>
              <p:nvPr/>
            </p:nvSpPr>
            <p:spPr bwMode="auto">
              <a:xfrm>
                <a:off x="2174" y="2010"/>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7" name="Rectangle 42">
                <a:extLst>
                  <a:ext uri="{FF2B5EF4-FFF2-40B4-BE49-F238E27FC236}">
                    <a16:creationId xmlns:a16="http://schemas.microsoft.com/office/drawing/2014/main" id="{7BB48B05-C7EE-E8CD-AE9B-602451F948A7}"/>
                  </a:ext>
                </a:extLst>
              </p:cNvPr>
              <p:cNvSpPr>
                <a:spLocks noChangeArrowheads="1"/>
              </p:cNvSpPr>
              <p:nvPr/>
            </p:nvSpPr>
            <p:spPr bwMode="auto">
              <a:xfrm>
                <a:off x="2205" y="2388"/>
                <a:ext cx="90"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8" name="Rectangle 43">
                <a:extLst>
                  <a:ext uri="{FF2B5EF4-FFF2-40B4-BE49-F238E27FC236}">
                    <a16:creationId xmlns:a16="http://schemas.microsoft.com/office/drawing/2014/main" id="{6EFF96EB-E12E-800A-B0D5-2C4672A1C403}"/>
                  </a:ext>
                </a:extLst>
              </p:cNvPr>
              <p:cNvSpPr>
                <a:spLocks noChangeArrowheads="1"/>
              </p:cNvSpPr>
              <p:nvPr/>
            </p:nvSpPr>
            <p:spPr bwMode="auto">
              <a:xfrm>
                <a:off x="2235" y="2010"/>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49" name="Rectangle 44">
                <a:extLst>
                  <a:ext uri="{FF2B5EF4-FFF2-40B4-BE49-F238E27FC236}">
                    <a16:creationId xmlns:a16="http://schemas.microsoft.com/office/drawing/2014/main" id="{73C43D1B-63B5-A387-9F5A-2A0094E956D7}"/>
                  </a:ext>
                </a:extLst>
              </p:cNvPr>
              <p:cNvSpPr>
                <a:spLocks noChangeArrowheads="1"/>
              </p:cNvSpPr>
              <p:nvPr/>
            </p:nvSpPr>
            <p:spPr bwMode="auto">
              <a:xfrm>
                <a:off x="2265" y="2071"/>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0" name="Rectangle 45">
                <a:extLst>
                  <a:ext uri="{FF2B5EF4-FFF2-40B4-BE49-F238E27FC236}">
                    <a16:creationId xmlns:a16="http://schemas.microsoft.com/office/drawing/2014/main" id="{69233B24-976A-32D3-1B2A-D7E5CCFAE1D8}"/>
                  </a:ext>
                </a:extLst>
              </p:cNvPr>
              <p:cNvSpPr>
                <a:spLocks noChangeArrowheads="1"/>
              </p:cNvSpPr>
              <p:nvPr/>
            </p:nvSpPr>
            <p:spPr bwMode="auto">
              <a:xfrm>
                <a:off x="2280" y="1814"/>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1" name="Rectangle 46">
                <a:extLst>
                  <a:ext uri="{FF2B5EF4-FFF2-40B4-BE49-F238E27FC236}">
                    <a16:creationId xmlns:a16="http://schemas.microsoft.com/office/drawing/2014/main" id="{DC99FE87-AE6D-10BA-69A1-8E715C85F99C}"/>
                  </a:ext>
                </a:extLst>
              </p:cNvPr>
              <p:cNvSpPr>
                <a:spLocks noChangeArrowheads="1"/>
              </p:cNvSpPr>
              <p:nvPr/>
            </p:nvSpPr>
            <p:spPr bwMode="auto">
              <a:xfrm>
                <a:off x="2310" y="2252"/>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2" name="Rectangle 47">
                <a:extLst>
                  <a:ext uri="{FF2B5EF4-FFF2-40B4-BE49-F238E27FC236}">
                    <a16:creationId xmlns:a16="http://schemas.microsoft.com/office/drawing/2014/main" id="{EBDF38BA-A717-9C79-A1AC-017275860B80}"/>
                  </a:ext>
                </a:extLst>
              </p:cNvPr>
              <p:cNvSpPr>
                <a:spLocks noChangeArrowheads="1"/>
              </p:cNvSpPr>
              <p:nvPr/>
            </p:nvSpPr>
            <p:spPr bwMode="auto">
              <a:xfrm>
                <a:off x="2341" y="2493"/>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3" name="Rectangle 48">
                <a:extLst>
                  <a:ext uri="{FF2B5EF4-FFF2-40B4-BE49-F238E27FC236}">
                    <a16:creationId xmlns:a16="http://schemas.microsoft.com/office/drawing/2014/main" id="{5A932032-37B7-2883-07CA-11706B92CD49}"/>
                  </a:ext>
                </a:extLst>
              </p:cNvPr>
              <p:cNvSpPr>
                <a:spLocks noChangeArrowheads="1"/>
              </p:cNvSpPr>
              <p:nvPr/>
            </p:nvSpPr>
            <p:spPr bwMode="auto">
              <a:xfrm>
                <a:off x="2371" y="2071"/>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4" name="Rectangle 49">
                <a:extLst>
                  <a:ext uri="{FF2B5EF4-FFF2-40B4-BE49-F238E27FC236}">
                    <a16:creationId xmlns:a16="http://schemas.microsoft.com/office/drawing/2014/main" id="{0BD2F569-6CA3-39CA-099E-DE96333BA4A7}"/>
                  </a:ext>
                </a:extLst>
              </p:cNvPr>
              <p:cNvSpPr>
                <a:spLocks noChangeArrowheads="1"/>
              </p:cNvSpPr>
              <p:nvPr/>
            </p:nvSpPr>
            <p:spPr bwMode="auto">
              <a:xfrm>
                <a:off x="2401" y="2524"/>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5" name="Rectangle 50">
                <a:extLst>
                  <a:ext uri="{FF2B5EF4-FFF2-40B4-BE49-F238E27FC236}">
                    <a16:creationId xmlns:a16="http://schemas.microsoft.com/office/drawing/2014/main" id="{87B7F1DF-9530-4837-C8C1-871BCEB03C91}"/>
                  </a:ext>
                </a:extLst>
              </p:cNvPr>
              <p:cNvSpPr>
                <a:spLocks noChangeArrowheads="1"/>
              </p:cNvSpPr>
              <p:nvPr/>
            </p:nvSpPr>
            <p:spPr bwMode="auto">
              <a:xfrm>
                <a:off x="2416" y="1995"/>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6" name="Rectangle 51">
                <a:extLst>
                  <a:ext uri="{FF2B5EF4-FFF2-40B4-BE49-F238E27FC236}">
                    <a16:creationId xmlns:a16="http://schemas.microsoft.com/office/drawing/2014/main" id="{D3ADB9FE-FE75-5849-DA55-2E0CC67D5C7D}"/>
                  </a:ext>
                </a:extLst>
              </p:cNvPr>
              <p:cNvSpPr>
                <a:spLocks noChangeArrowheads="1"/>
              </p:cNvSpPr>
              <p:nvPr/>
            </p:nvSpPr>
            <p:spPr bwMode="auto">
              <a:xfrm>
                <a:off x="2477" y="2342"/>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7" name="Rectangle 52">
                <a:extLst>
                  <a:ext uri="{FF2B5EF4-FFF2-40B4-BE49-F238E27FC236}">
                    <a16:creationId xmlns:a16="http://schemas.microsoft.com/office/drawing/2014/main" id="{71B29BA6-2089-BB82-98F8-228D4DB7EDFB}"/>
                  </a:ext>
                </a:extLst>
              </p:cNvPr>
              <p:cNvSpPr>
                <a:spLocks noChangeArrowheads="1"/>
              </p:cNvSpPr>
              <p:nvPr/>
            </p:nvSpPr>
            <p:spPr bwMode="auto">
              <a:xfrm>
                <a:off x="2507" y="2629"/>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8" name="Rectangle 53">
                <a:extLst>
                  <a:ext uri="{FF2B5EF4-FFF2-40B4-BE49-F238E27FC236}">
                    <a16:creationId xmlns:a16="http://schemas.microsoft.com/office/drawing/2014/main" id="{7FA26201-C772-D0D7-48BB-B14CF9C0697D}"/>
                  </a:ext>
                </a:extLst>
              </p:cNvPr>
              <p:cNvSpPr>
                <a:spLocks noChangeArrowheads="1"/>
              </p:cNvSpPr>
              <p:nvPr/>
            </p:nvSpPr>
            <p:spPr bwMode="auto">
              <a:xfrm>
                <a:off x="2537" y="2207"/>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59" name="Rectangle 54">
                <a:extLst>
                  <a:ext uri="{FF2B5EF4-FFF2-40B4-BE49-F238E27FC236}">
                    <a16:creationId xmlns:a16="http://schemas.microsoft.com/office/drawing/2014/main" id="{AB8DCC8C-C9FE-32F4-FC4A-F8E1EA7799A3}"/>
                  </a:ext>
                </a:extLst>
              </p:cNvPr>
              <p:cNvSpPr>
                <a:spLocks noChangeArrowheads="1"/>
              </p:cNvSpPr>
              <p:nvPr/>
            </p:nvSpPr>
            <p:spPr bwMode="auto">
              <a:xfrm>
                <a:off x="2552" y="2478"/>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0" name="Rectangle 55">
                <a:extLst>
                  <a:ext uri="{FF2B5EF4-FFF2-40B4-BE49-F238E27FC236}">
                    <a16:creationId xmlns:a16="http://schemas.microsoft.com/office/drawing/2014/main" id="{5397CEAA-97F8-9F19-5906-47153E44F60A}"/>
                  </a:ext>
                </a:extLst>
              </p:cNvPr>
              <p:cNvSpPr>
                <a:spLocks noChangeArrowheads="1"/>
              </p:cNvSpPr>
              <p:nvPr/>
            </p:nvSpPr>
            <p:spPr bwMode="auto">
              <a:xfrm>
                <a:off x="2583" y="2282"/>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1" name="Rectangle 56">
                <a:extLst>
                  <a:ext uri="{FF2B5EF4-FFF2-40B4-BE49-F238E27FC236}">
                    <a16:creationId xmlns:a16="http://schemas.microsoft.com/office/drawing/2014/main" id="{8AAA8700-2AB3-C02C-7636-1459205C4D2C}"/>
                  </a:ext>
                </a:extLst>
              </p:cNvPr>
              <p:cNvSpPr>
                <a:spLocks noChangeArrowheads="1"/>
              </p:cNvSpPr>
              <p:nvPr/>
            </p:nvSpPr>
            <p:spPr bwMode="auto">
              <a:xfrm>
                <a:off x="2613" y="2040"/>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2" name="Rectangle 57">
                <a:extLst>
                  <a:ext uri="{FF2B5EF4-FFF2-40B4-BE49-F238E27FC236}">
                    <a16:creationId xmlns:a16="http://schemas.microsoft.com/office/drawing/2014/main" id="{54A03343-81CA-69F9-5D2D-ED9BC22E8C93}"/>
                  </a:ext>
                </a:extLst>
              </p:cNvPr>
              <p:cNvSpPr>
                <a:spLocks noChangeArrowheads="1"/>
              </p:cNvSpPr>
              <p:nvPr/>
            </p:nvSpPr>
            <p:spPr bwMode="auto">
              <a:xfrm>
                <a:off x="2643" y="2312"/>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3" name="Rectangle 58">
                <a:extLst>
                  <a:ext uri="{FF2B5EF4-FFF2-40B4-BE49-F238E27FC236}">
                    <a16:creationId xmlns:a16="http://schemas.microsoft.com/office/drawing/2014/main" id="{4DAF9B31-AC21-1C36-ACBD-98ADF90212DE}"/>
                  </a:ext>
                </a:extLst>
              </p:cNvPr>
              <p:cNvSpPr>
                <a:spLocks noChangeArrowheads="1"/>
              </p:cNvSpPr>
              <p:nvPr/>
            </p:nvSpPr>
            <p:spPr bwMode="auto">
              <a:xfrm>
                <a:off x="2673" y="1920"/>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4" name="Rectangle 59">
                <a:extLst>
                  <a:ext uri="{FF2B5EF4-FFF2-40B4-BE49-F238E27FC236}">
                    <a16:creationId xmlns:a16="http://schemas.microsoft.com/office/drawing/2014/main" id="{A9B5FB5D-4F20-6B16-18D5-BC27529B52AE}"/>
                  </a:ext>
                </a:extLst>
              </p:cNvPr>
              <p:cNvSpPr>
                <a:spLocks noChangeArrowheads="1"/>
              </p:cNvSpPr>
              <p:nvPr/>
            </p:nvSpPr>
            <p:spPr bwMode="auto">
              <a:xfrm>
                <a:off x="2719" y="2524"/>
                <a:ext cx="90"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5" name="Rectangle 60">
                <a:extLst>
                  <a:ext uri="{FF2B5EF4-FFF2-40B4-BE49-F238E27FC236}">
                    <a16:creationId xmlns:a16="http://schemas.microsoft.com/office/drawing/2014/main" id="{2129FDFF-8F7C-C50B-03D9-032BBBF1ED06}"/>
                  </a:ext>
                </a:extLst>
              </p:cNvPr>
              <p:cNvSpPr>
                <a:spLocks noChangeArrowheads="1"/>
              </p:cNvSpPr>
              <p:nvPr/>
            </p:nvSpPr>
            <p:spPr bwMode="auto">
              <a:xfrm>
                <a:off x="2749" y="2252"/>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6" name="Rectangle 61">
                <a:extLst>
                  <a:ext uri="{FF2B5EF4-FFF2-40B4-BE49-F238E27FC236}">
                    <a16:creationId xmlns:a16="http://schemas.microsoft.com/office/drawing/2014/main" id="{63A7FDB6-2366-576F-485F-F50A8BA98E7F}"/>
                  </a:ext>
                </a:extLst>
              </p:cNvPr>
              <p:cNvSpPr>
                <a:spLocks noChangeArrowheads="1"/>
              </p:cNvSpPr>
              <p:nvPr/>
            </p:nvSpPr>
            <p:spPr bwMode="auto">
              <a:xfrm>
                <a:off x="2779" y="1693"/>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7" name="Rectangle 62">
                <a:extLst>
                  <a:ext uri="{FF2B5EF4-FFF2-40B4-BE49-F238E27FC236}">
                    <a16:creationId xmlns:a16="http://schemas.microsoft.com/office/drawing/2014/main" id="{D66878C9-17C6-D751-28B7-5C2448037E97}"/>
                  </a:ext>
                </a:extLst>
              </p:cNvPr>
              <p:cNvSpPr>
                <a:spLocks noChangeArrowheads="1"/>
              </p:cNvSpPr>
              <p:nvPr/>
            </p:nvSpPr>
            <p:spPr bwMode="auto">
              <a:xfrm>
                <a:off x="2794" y="2282"/>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8" name="Rectangle 63">
                <a:extLst>
                  <a:ext uri="{FF2B5EF4-FFF2-40B4-BE49-F238E27FC236}">
                    <a16:creationId xmlns:a16="http://schemas.microsoft.com/office/drawing/2014/main" id="{71612D83-7E19-AE42-781D-560D728B79C0}"/>
                  </a:ext>
                </a:extLst>
              </p:cNvPr>
              <p:cNvSpPr>
                <a:spLocks noChangeArrowheads="1"/>
              </p:cNvSpPr>
              <p:nvPr/>
            </p:nvSpPr>
            <p:spPr bwMode="auto">
              <a:xfrm>
                <a:off x="2825" y="1889"/>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69" name="Rectangle 64">
                <a:extLst>
                  <a:ext uri="{FF2B5EF4-FFF2-40B4-BE49-F238E27FC236}">
                    <a16:creationId xmlns:a16="http://schemas.microsoft.com/office/drawing/2014/main" id="{23EB885F-479F-50F0-4B1F-333676710B64}"/>
                  </a:ext>
                </a:extLst>
              </p:cNvPr>
              <p:cNvSpPr>
                <a:spLocks noChangeArrowheads="1"/>
              </p:cNvSpPr>
              <p:nvPr/>
            </p:nvSpPr>
            <p:spPr bwMode="auto">
              <a:xfrm>
                <a:off x="2855" y="2463"/>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0" name="Rectangle 65">
                <a:extLst>
                  <a:ext uri="{FF2B5EF4-FFF2-40B4-BE49-F238E27FC236}">
                    <a16:creationId xmlns:a16="http://schemas.microsoft.com/office/drawing/2014/main" id="{428DFCCE-5446-03EC-61A2-FE7DC26368BC}"/>
                  </a:ext>
                </a:extLst>
              </p:cNvPr>
              <p:cNvSpPr>
                <a:spLocks noChangeArrowheads="1"/>
              </p:cNvSpPr>
              <p:nvPr/>
            </p:nvSpPr>
            <p:spPr bwMode="auto">
              <a:xfrm>
                <a:off x="2885" y="1829"/>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1" name="Rectangle 66">
                <a:extLst>
                  <a:ext uri="{FF2B5EF4-FFF2-40B4-BE49-F238E27FC236}">
                    <a16:creationId xmlns:a16="http://schemas.microsoft.com/office/drawing/2014/main" id="{D171D819-6F8C-D6E5-E097-DA2A9287385A}"/>
                  </a:ext>
                </a:extLst>
              </p:cNvPr>
              <p:cNvSpPr>
                <a:spLocks noChangeArrowheads="1"/>
              </p:cNvSpPr>
              <p:nvPr/>
            </p:nvSpPr>
            <p:spPr bwMode="auto">
              <a:xfrm>
                <a:off x="2915" y="1859"/>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2" name="Rectangle 67">
                <a:extLst>
                  <a:ext uri="{FF2B5EF4-FFF2-40B4-BE49-F238E27FC236}">
                    <a16:creationId xmlns:a16="http://schemas.microsoft.com/office/drawing/2014/main" id="{7F6A565F-3C20-78FC-CA25-891E759A0B35}"/>
                  </a:ext>
                </a:extLst>
              </p:cNvPr>
              <p:cNvSpPr>
                <a:spLocks noChangeArrowheads="1"/>
              </p:cNvSpPr>
              <p:nvPr/>
            </p:nvSpPr>
            <p:spPr bwMode="auto">
              <a:xfrm>
                <a:off x="2930" y="1784"/>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3" name="Rectangle 68">
                <a:extLst>
                  <a:ext uri="{FF2B5EF4-FFF2-40B4-BE49-F238E27FC236}">
                    <a16:creationId xmlns:a16="http://schemas.microsoft.com/office/drawing/2014/main" id="{441B1EEC-9007-C853-A72B-A5CB0E704F1B}"/>
                  </a:ext>
                </a:extLst>
              </p:cNvPr>
              <p:cNvSpPr>
                <a:spLocks noChangeArrowheads="1"/>
              </p:cNvSpPr>
              <p:nvPr/>
            </p:nvSpPr>
            <p:spPr bwMode="auto">
              <a:xfrm>
                <a:off x="2961" y="1723"/>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4" name="Rectangle 69">
                <a:extLst>
                  <a:ext uri="{FF2B5EF4-FFF2-40B4-BE49-F238E27FC236}">
                    <a16:creationId xmlns:a16="http://schemas.microsoft.com/office/drawing/2014/main" id="{69C51793-E757-7F00-A383-7053DBEBA440}"/>
                  </a:ext>
                </a:extLst>
              </p:cNvPr>
              <p:cNvSpPr>
                <a:spLocks noChangeArrowheads="1"/>
              </p:cNvSpPr>
              <p:nvPr/>
            </p:nvSpPr>
            <p:spPr bwMode="auto">
              <a:xfrm>
                <a:off x="2991" y="2071"/>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5" name="Rectangle 70">
                <a:extLst>
                  <a:ext uri="{FF2B5EF4-FFF2-40B4-BE49-F238E27FC236}">
                    <a16:creationId xmlns:a16="http://schemas.microsoft.com/office/drawing/2014/main" id="{86C99A22-07F7-81BC-98C8-5CF5ED277C26}"/>
                  </a:ext>
                </a:extLst>
              </p:cNvPr>
              <p:cNvSpPr>
                <a:spLocks noChangeArrowheads="1"/>
              </p:cNvSpPr>
              <p:nvPr/>
            </p:nvSpPr>
            <p:spPr bwMode="auto">
              <a:xfrm>
                <a:off x="3021" y="2040"/>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6" name="Rectangle 71">
                <a:extLst>
                  <a:ext uri="{FF2B5EF4-FFF2-40B4-BE49-F238E27FC236}">
                    <a16:creationId xmlns:a16="http://schemas.microsoft.com/office/drawing/2014/main" id="{1D0E5694-65DA-3BEF-0928-57B59613CEE3}"/>
                  </a:ext>
                </a:extLst>
              </p:cNvPr>
              <p:cNvSpPr>
                <a:spLocks noChangeArrowheads="1"/>
              </p:cNvSpPr>
              <p:nvPr/>
            </p:nvSpPr>
            <p:spPr bwMode="auto">
              <a:xfrm>
                <a:off x="3051" y="2101"/>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7" name="Rectangle 72">
                <a:extLst>
                  <a:ext uri="{FF2B5EF4-FFF2-40B4-BE49-F238E27FC236}">
                    <a16:creationId xmlns:a16="http://schemas.microsoft.com/office/drawing/2014/main" id="{454159F1-8B40-24E9-841C-F775A35A5402}"/>
                  </a:ext>
                </a:extLst>
              </p:cNvPr>
              <p:cNvSpPr>
                <a:spLocks noChangeArrowheads="1"/>
              </p:cNvSpPr>
              <p:nvPr/>
            </p:nvSpPr>
            <p:spPr bwMode="auto">
              <a:xfrm>
                <a:off x="3067" y="2176"/>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8" name="Rectangle 73">
                <a:extLst>
                  <a:ext uri="{FF2B5EF4-FFF2-40B4-BE49-F238E27FC236}">
                    <a16:creationId xmlns:a16="http://schemas.microsoft.com/office/drawing/2014/main" id="{5D4714F7-A2CA-CDB2-2D8E-2BC982A1E8EC}"/>
                  </a:ext>
                </a:extLst>
              </p:cNvPr>
              <p:cNvSpPr>
                <a:spLocks noChangeArrowheads="1"/>
              </p:cNvSpPr>
              <p:nvPr/>
            </p:nvSpPr>
            <p:spPr bwMode="auto">
              <a:xfrm>
                <a:off x="3097" y="2554"/>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79" name="Rectangle 74">
                <a:extLst>
                  <a:ext uri="{FF2B5EF4-FFF2-40B4-BE49-F238E27FC236}">
                    <a16:creationId xmlns:a16="http://schemas.microsoft.com/office/drawing/2014/main" id="{061DD70A-7254-468B-2C9C-FBAFA5B1D20A}"/>
                  </a:ext>
                </a:extLst>
              </p:cNvPr>
              <p:cNvSpPr>
                <a:spLocks noChangeArrowheads="1"/>
              </p:cNvSpPr>
              <p:nvPr/>
            </p:nvSpPr>
            <p:spPr bwMode="auto">
              <a:xfrm>
                <a:off x="3127" y="2312"/>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0" name="Rectangle 75">
                <a:extLst>
                  <a:ext uri="{FF2B5EF4-FFF2-40B4-BE49-F238E27FC236}">
                    <a16:creationId xmlns:a16="http://schemas.microsoft.com/office/drawing/2014/main" id="{3FD0004D-7406-6DD3-A378-75A3863142BF}"/>
                  </a:ext>
                </a:extLst>
              </p:cNvPr>
              <p:cNvSpPr>
                <a:spLocks noChangeArrowheads="1"/>
              </p:cNvSpPr>
              <p:nvPr/>
            </p:nvSpPr>
            <p:spPr bwMode="auto">
              <a:xfrm>
                <a:off x="3157" y="1905"/>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1" name="Rectangle 76">
                <a:extLst>
                  <a:ext uri="{FF2B5EF4-FFF2-40B4-BE49-F238E27FC236}">
                    <a16:creationId xmlns:a16="http://schemas.microsoft.com/office/drawing/2014/main" id="{B86C417A-10B9-ADBA-EE1A-FDEF0E12D73E}"/>
                  </a:ext>
                </a:extLst>
              </p:cNvPr>
              <p:cNvSpPr>
                <a:spLocks noChangeArrowheads="1"/>
              </p:cNvSpPr>
              <p:nvPr/>
            </p:nvSpPr>
            <p:spPr bwMode="auto">
              <a:xfrm>
                <a:off x="3188" y="2342"/>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2" name="Rectangle 77">
                <a:extLst>
                  <a:ext uri="{FF2B5EF4-FFF2-40B4-BE49-F238E27FC236}">
                    <a16:creationId xmlns:a16="http://schemas.microsoft.com/office/drawing/2014/main" id="{76BD5EF8-B9F0-9C0C-49F4-4E1A74BC4B3A}"/>
                  </a:ext>
                </a:extLst>
              </p:cNvPr>
              <p:cNvSpPr>
                <a:spLocks noChangeArrowheads="1"/>
              </p:cNvSpPr>
              <p:nvPr/>
            </p:nvSpPr>
            <p:spPr bwMode="auto">
              <a:xfrm>
                <a:off x="3203" y="2297"/>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3" name="Rectangle 78">
                <a:extLst>
                  <a:ext uri="{FF2B5EF4-FFF2-40B4-BE49-F238E27FC236}">
                    <a16:creationId xmlns:a16="http://schemas.microsoft.com/office/drawing/2014/main" id="{CD10EA82-30B8-DA4A-E677-CE5AF5CE278E}"/>
                  </a:ext>
                </a:extLst>
              </p:cNvPr>
              <p:cNvSpPr>
                <a:spLocks noChangeArrowheads="1"/>
              </p:cNvSpPr>
              <p:nvPr/>
            </p:nvSpPr>
            <p:spPr bwMode="auto">
              <a:xfrm>
                <a:off x="3233" y="2237"/>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4" name="Rectangle 79">
                <a:extLst>
                  <a:ext uri="{FF2B5EF4-FFF2-40B4-BE49-F238E27FC236}">
                    <a16:creationId xmlns:a16="http://schemas.microsoft.com/office/drawing/2014/main" id="{702697B6-F34F-E204-A6AC-F1BB86B2BAB1}"/>
                  </a:ext>
                </a:extLst>
              </p:cNvPr>
              <p:cNvSpPr>
                <a:spLocks noChangeArrowheads="1"/>
              </p:cNvSpPr>
              <p:nvPr/>
            </p:nvSpPr>
            <p:spPr bwMode="auto">
              <a:xfrm>
                <a:off x="3263" y="2146"/>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5" name="Rectangle 80">
                <a:extLst>
                  <a:ext uri="{FF2B5EF4-FFF2-40B4-BE49-F238E27FC236}">
                    <a16:creationId xmlns:a16="http://schemas.microsoft.com/office/drawing/2014/main" id="{75772EC8-70AD-3DA9-AF79-B45F52586B9E}"/>
                  </a:ext>
                </a:extLst>
              </p:cNvPr>
              <p:cNvSpPr>
                <a:spLocks noChangeArrowheads="1"/>
              </p:cNvSpPr>
              <p:nvPr/>
            </p:nvSpPr>
            <p:spPr bwMode="auto">
              <a:xfrm>
                <a:off x="3293" y="1980"/>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6" name="Rectangle 81">
                <a:extLst>
                  <a:ext uri="{FF2B5EF4-FFF2-40B4-BE49-F238E27FC236}">
                    <a16:creationId xmlns:a16="http://schemas.microsoft.com/office/drawing/2014/main" id="{02AF160F-5C92-80E7-3B84-DAB6D8E67202}"/>
                  </a:ext>
                </a:extLst>
              </p:cNvPr>
              <p:cNvSpPr>
                <a:spLocks noChangeArrowheads="1"/>
              </p:cNvSpPr>
              <p:nvPr/>
            </p:nvSpPr>
            <p:spPr bwMode="auto">
              <a:xfrm>
                <a:off x="3309" y="2207"/>
                <a:ext cx="90"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7" name="Rectangle 82">
                <a:extLst>
                  <a:ext uri="{FF2B5EF4-FFF2-40B4-BE49-F238E27FC236}">
                    <a16:creationId xmlns:a16="http://schemas.microsoft.com/office/drawing/2014/main" id="{1DE9703E-91B3-E7AA-E1E1-5899F3C12A35}"/>
                  </a:ext>
                </a:extLst>
              </p:cNvPr>
              <p:cNvSpPr>
                <a:spLocks noChangeArrowheads="1"/>
              </p:cNvSpPr>
              <p:nvPr/>
            </p:nvSpPr>
            <p:spPr bwMode="auto">
              <a:xfrm>
                <a:off x="3339" y="2312"/>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8" name="Rectangle 83">
                <a:extLst>
                  <a:ext uri="{FF2B5EF4-FFF2-40B4-BE49-F238E27FC236}">
                    <a16:creationId xmlns:a16="http://schemas.microsoft.com/office/drawing/2014/main" id="{4355579C-856B-DF3C-C5D8-F8FCF5A820B0}"/>
                  </a:ext>
                </a:extLst>
              </p:cNvPr>
              <p:cNvSpPr>
                <a:spLocks noChangeArrowheads="1"/>
              </p:cNvSpPr>
              <p:nvPr/>
            </p:nvSpPr>
            <p:spPr bwMode="auto">
              <a:xfrm>
                <a:off x="3369" y="2191"/>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89" name="Rectangle 84">
                <a:extLst>
                  <a:ext uri="{FF2B5EF4-FFF2-40B4-BE49-F238E27FC236}">
                    <a16:creationId xmlns:a16="http://schemas.microsoft.com/office/drawing/2014/main" id="{10B40575-2439-EE50-C953-755ECED59282}"/>
                  </a:ext>
                </a:extLst>
              </p:cNvPr>
              <p:cNvSpPr>
                <a:spLocks noChangeArrowheads="1"/>
              </p:cNvSpPr>
              <p:nvPr/>
            </p:nvSpPr>
            <p:spPr bwMode="auto">
              <a:xfrm>
                <a:off x="3399" y="2358"/>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0" name="Rectangle 85">
                <a:extLst>
                  <a:ext uri="{FF2B5EF4-FFF2-40B4-BE49-F238E27FC236}">
                    <a16:creationId xmlns:a16="http://schemas.microsoft.com/office/drawing/2014/main" id="{32C5CF77-E311-AE7D-D89E-2F2A1CC8993B}"/>
                  </a:ext>
                </a:extLst>
              </p:cNvPr>
              <p:cNvSpPr>
                <a:spLocks noChangeArrowheads="1"/>
              </p:cNvSpPr>
              <p:nvPr/>
            </p:nvSpPr>
            <p:spPr bwMode="auto">
              <a:xfrm>
                <a:off x="3430" y="2131"/>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1" name="Rectangle 86">
                <a:extLst>
                  <a:ext uri="{FF2B5EF4-FFF2-40B4-BE49-F238E27FC236}">
                    <a16:creationId xmlns:a16="http://schemas.microsoft.com/office/drawing/2014/main" id="{3BF3F727-DCB4-5043-4A95-F88EE3075BC6}"/>
                  </a:ext>
                </a:extLst>
              </p:cNvPr>
              <p:cNvSpPr>
                <a:spLocks noChangeArrowheads="1"/>
              </p:cNvSpPr>
              <p:nvPr/>
            </p:nvSpPr>
            <p:spPr bwMode="auto">
              <a:xfrm>
                <a:off x="3445" y="1784"/>
                <a:ext cx="90"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2" name="Rectangle 87">
                <a:extLst>
                  <a:ext uri="{FF2B5EF4-FFF2-40B4-BE49-F238E27FC236}">
                    <a16:creationId xmlns:a16="http://schemas.microsoft.com/office/drawing/2014/main" id="{AC48BEBB-C678-DD88-7070-913999A3270A}"/>
                  </a:ext>
                </a:extLst>
              </p:cNvPr>
              <p:cNvSpPr>
                <a:spLocks noChangeArrowheads="1"/>
              </p:cNvSpPr>
              <p:nvPr/>
            </p:nvSpPr>
            <p:spPr bwMode="auto">
              <a:xfrm>
                <a:off x="3475" y="2176"/>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3" name="Rectangle 88">
                <a:extLst>
                  <a:ext uri="{FF2B5EF4-FFF2-40B4-BE49-F238E27FC236}">
                    <a16:creationId xmlns:a16="http://schemas.microsoft.com/office/drawing/2014/main" id="{292A179D-BA25-FF9E-5545-AA6863BB6241}"/>
                  </a:ext>
                </a:extLst>
              </p:cNvPr>
              <p:cNvSpPr>
                <a:spLocks noChangeArrowheads="1"/>
              </p:cNvSpPr>
              <p:nvPr/>
            </p:nvSpPr>
            <p:spPr bwMode="auto">
              <a:xfrm>
                <a:off x="3505" y="1950"/>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4" name="Rectangle 89">
                <a:extLst>
                  <a:ext uri="{FF2B5EF4-FFF2-40B4-BE49-F238E27FC236}">
                    <a16:creationId xmlns:a16="http://schemas.microsoft.com/office/drawing/2014/main" id="{7F2BF217-520F-6125-1594-72C31A1B05BB}"/>
                  </a:ext>
                </a:extLst>
              </p:cNvPr>
              <p:cNvSpPr>
                <a:spLocks noChangeArrowheads="1"/>
              </p:cNvSpPr>
              <p:nvPr/>
            </p:nvSpPr>
            <p:spPr bwMode="auto">
              <a:xfrm>
                <a:off x="3535" y="1859"/>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5" name="Rectangle 90">
                <a:extLst>
                  <a:ext uri="{FF2B5EF4-FFF2-40B4-BE49-F238E27FC236}">
                    <a16:creationId xmlns:a16="http://schemas.microsoft.com/office/drawing/2014/main" id="{8F89B566-959D-5941-04E7-803E09AC69FA}"/>
                  </a:ext>
                </a:extLst>
              </p:cNvPr>
              <p:cNvSpPr>
                <a:spLocks noChangeArrowheads="1"/>
              </p:cNvSpPr>
              <p:nvPr/>
            </p:nvSpPr>
            <p:spPr bwMode="auto">
              <a:xfrm>
                <a:off x="3566" y="1905"/>
                <a:ext cx="90"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6" name="Rectangle 91">
                <a:extLst>
                  <a:ext uri="{FF2B5EF4-FFF2-40B4-BE49-F238E27FC236}">
                    <a16:creationId xmlns:a16="http://schemas.microsoft.com/office/drawing/2014/main" id="{B1192472-791D-8737-749E-F2BD82741D20}"/>
                  </a:ext>
                </a:extLst>
              </p:cNvPr>
              <p:cNvSpPr>
                <a:spLocks noChangeArrowheads="1"/>
              </p:cNvSpPr>
              <p:nvPr/>
            </p:nvSpPr>
            <p:spPr bwMode="auto">
              <a:xfrm>
                <a:off x="3581" y="1829"/>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7" name="Rectangle 92">
                <a:extLst>
                  <a:ext uri="{FF2B5EF4-FFF2-40B4-BE49-F238E27FC236}">
                    <a16:creationId xmlns:a16="http://schemas.microsoft.com/office/drawing/2014/main" id="{C72BBD44-EA04-5BE3-435C-6DAF124FBD8B}"/>
                  </a:ext>
                </a:extLst>
              </p:cNvPr>
              <p:cNvSpPr>
                <a:spLocks noChangeArrowheads="1"/>
              </p:cNvSpPr>
              <p:nvPr/>
            </p:nvSpPr>
            <p:spPr bwMode="auto">
              <a:xfrm>
                <a:off x="3611" y="1965"/>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8" name="Rectangle 93">
                <a:extLst>
                  <a:ext uri="{FF2B5EF4-FFF2-40B4-BE49-F238E27FC236}">
                    <a16:creationId xmlns:a16="http://schemas.microsoft.com/office/drawing/2014/main" id="{0E4F5E3B-4D4E-E6CC-4269-CB112EA35DE1}"/>
                  </a:ext>
                </a:extLst>
              </p:cNvPr>
              <p:cNvSpPr>
                <a:spLocks noChangeArrowheads="1"/>
              </p:cNvSpPr>
              <p:nvPr/>
            </p:nvSpPr>
            <p:spPr bwMode="auto">
              <a:xfrm>
                <a:off x="3641" y="2146"/>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799" name="Rectangle 94">
                <a:extLst>
                  <a:ext uri="{FF2B5EF4-FFF2-40B4-BE49-F238E27FC236}">
                    <a16:creationId xmlns:a16="http://schemas.microsoft.com/office/drawing/2014/main" id="{DC301AA6-00FF-6B07-5C19-CF9EBE052266}"/>
                  </a:ext>
                </a:extLst>
              </p:cNvPr>
              <p:cNvSpPr>
                <a:spLocks noChangeArrowheads="1"/>
              </p:cNvSpPr>
              <p:nvPr/>
            </p:nvSpPr>
            <p:spPr bwMode="auto">
              <a:xfrm>
                <a:off x="3671" y="1633"/>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0" name="Rectangle 95">
                <a:extLst>
                  <a:ext uri="{FF2B5EF4-FFF2-40B4-BE49-F238E27FC236}">
                    <a16:creationId xmlns:a16="http://schemas.microsoft.com/office/drawing/2014/main" id="{1A2D8483-0F6D-8D97-CA3C-84CCA18AFA55}"/>
                  </a:ext>
                </a:extLst>
              </p:cNvPr>
              <p:cNvSpPr>
                <a:spLocks noChangeArrowheads="1"/>
              </p:cNvSpPr>
              <p:nvPr/>
            </p:nvSpPr>
            <p:spPr bwMode="auto">
              <a:xfrm>
                <a:off x="3702" y="2101"/>
                <a:ext cx="90"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1" name="Rectangle 96">
                <a:extLst>
                  <a:ext uri="{FF2B5EF4-FFF2-40B4-BE49-F238E27FC236}">
                    <a16:creationId xmlns:a16="http://schemas.microsoft.com/office/drawing/2014/main" id="{1A8D58D7-7642-B4A3-5D2B-B03240110CA4}"/>
                  </a:ext>
                </a:extLst>
              </p:cNvPr>
              <p:cNvSpPr>
                <a:spLocks noChangeArrowheads="1"/>
              </p:cNvSpPr>
              <p:nvPr/>
            </p:nvSpPr>
            <p:spPr bwMode="auto">
              <a:xfrm>
                <a:off x="3717" y="2086"/>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2" name="Rectangle 97">
                <a:extLst>
                  <a:ext uri="{FF2B5EF4-FFF2-40B4-BE49-F238E27FC236}">
                    <a16:creationId xmlns:a16="http://schemas.microsoft.com/office/drawing/2014/main" id="{EC4DBAE0-7CC2-0321-5B42-63F679031719}"/>
                  </a:ext>
                </a:extLst>
              </p:cNvPr>
              <p:cNvSpPr>
                <a:spLocks noChangeArrowheads="1"/>
              </p:cNvSpPr>
              <p:nvPr/>
            </p:nvSpPr>
            <p:spPr bwMode="auto">
              <a:xfrm>
                <a:off x="3747" y="1859"/>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3" name="Rectangle 98">
                <a:extLst>
                  <a:ext uri="{FF2B5EF4-FFF2-40B4-BE49-F238E27FC236}">
                    <a16:creationId xmlns:a16="http://schemas.microsoft.com/office/drawing/2014/main" id="{7D3D6FA3-305C-D0A5-79E6-4C239CE016F2}"/>
                  </a:ext>
                </a:extLst>
              </p:cNvPr>
              <p:cNvSpPr>
                <a:spLocks noChangeArrowheads="1"/>
              </p:cNvSpPr>
              <p:nvPr/>
            </p:nvSpPr>
            <p:spPr bwMode="auto">
              <a:xfrm>
                <a:off x="3777" y="2237"/>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4" name="Rectangle 99">
                <a:extLst>
                  <a:ext uri="{FF2B5EF4-FFF2-40B4-BE49-F238E27FC236}">
                    <a16:creationId xmlns:a16="http://schemas.microsoft.com/office/drawing/2014/main" id="{C0BBB562-BF51-0506-ED00-4BF224EB7965}"/>
                  </a:ext>
                </a:extLst>
              </p:cNvPr>
              <p:cNvSpPr>
                <a:spLocks noChangeArrowheads="1"/>
              </p:cNvSpPr>
              <p:nvPr/>
            </p:nvSpPr>
            <p:spPr bwMode="auto">
              <a:xfrm>
                <a:off x="3808" y="2161"/>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5" name="Rectangle 100">
                <a:extLst>
                  <a:ext uri="{FF2B5EF4-FFF2-40B4-BE49-F238E27FC236}">
                    <a16:creationId xmlns:a16="http://schemas.microsoft.com/office/drawing/2014/main" id="{16050DCF-C61D-F2BF-38BC-FDB0FAEF94E9}"/>
                  </a:ext>
                </a:extLst>
              </p:cNvPr>
              <p:cNvSpPr>
                <a:spLocks noChangeArrowheads="1"/>
              </p:cNvSpPr>
              <p:nvPr/>
            </p:nvSpPr>
            <p:spPr bwMode="auto">
              <a:xfrm>
                <a:off x="3823" y="2614"/>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6" name="Rectangle 101">
                <a:extLst>
                  <a:ext uri="{FF2B5EF4-FFF2-40B4-BE49-F238E27FC236}">
                    <a16:creationId xmlns:a16="http://schemas.microsoft.com/office/drawing/2014/main" id="{C481D43A-DF42-4C61-B230-05237CFA448D}"/>
                  </a:ext>
                </a:extLst>
              </p:cNvPr>
              <p:cNvSpPr>
                <a:spLocks noChangeArrowheads="1"/>
              </p:cNvSpPr>
              <p:nvPr/>
            </p:nvSpPr>
            <p:spPr bwMode="auto">
              <a:xfrm>
                <a:off x="3853" y="2086"/>
                <a:ext cx="91" cy="90"/>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7" name="Rectangle 102">
                <a:extLst>
                  <a:ext uri="{FF2B5EF4-FFF2-40B4-BE49-F238E27FC236}">
                    <a16:creationId xmlns:a16="http://schemas.microsoft.com/office/drawing/2014/main" id="{7F0F6F3B-605F-0E5B-BF73-519AD98E8C4F}"/>
                  </a:ext>
                </a:extLst>
              </p:cNvPr>
              <p:cNvSpPr>
                <a:spLocks noChangeArrowheads="1"/>
              </p:cNvSpPr>
              <p:nvPr/>
            </p:nvSpPr>
            <p:spPr bwMode="auto">
              <a:xfrm>
                <a:off x="3883" y="2146"/>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8" name="Rectangle 103">
                <a:extLst>
                  <a:ext uri="{FF2B5EF4-FFF2-40B4-BE49-F238E27FC236}">
                    <a16:creationId xmlns:a16="http://schemas.microsoft.com/office/drawing/2014/main" id="{AAB4B5EE-894C-21E3-7C8B-2D5FEDBB5F14}"/>
                  </a:ext>
                </a:extLst>
              </p:cNvPr>
              <p:cNvSpPr>
                <a:spLocks noChangeArrowheads="1"/>
              </p:cNvSpPr>
              <p:nvPr/>
            </p:nvSpPr>
            <p:spPr bwMode="auto">
              <a:xfrm>
                <a:off x="3913" y="2644"/>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09" name="Rectangle 104">
                <a:extLst>
                  <a:ext uri="{FF2B5EF4-FFF2-40B4-BE49-F238E27FC236}">
                    <a16:creationId xmlns:a16="http://schemas.microsoft.com/office/drawing/2014/main" id="{C552A9BD-70A3-B521-6E15-5C1F2F08FA13}"/>
                  </a:ext>
                </a:extLst>
              </p:cNvPr>
              <p:cNvSpPr>
                <a:spLocks noChangeArrowheads="1"/>
              </p:cNvSpPr>
              <p:nvPr/>
            </p:nvSpPr>
            <p:spPr bwMode="auto">
              <a:xfrm>
                <a:off x="3944" y="2448"/>
                <a:ext cx="90"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10" name="Rectangle 105">
                <a:extLst>
                  <a:ext uri="{FF2B5EF4-FFF2-40B4-BE49-F238E27FC236}">
                    <a16:creationId xmlns:a16="http://schemas.microsoft.com/office/drawing/2014/main" id="{464DE6C7-B9E9-BFE9-8EA0-C8B5A329D7F8}"/>
                  </a:ext>
                </a:extLst>
              </p:cNvPr>
              <p:cNvSpPr>
                <a:spLocks noChangeArrowheads="1"/>
              </p:cNvSpPr>
              <p:nvPr/>
            </p:nvSpPr>
            <p:spPr bwMode="auto">
              <a:xfrm>
                <a:off x="3959" y="2161"/>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11" name="Rectangle 106">
                <a:extLst>
                  <a:ext uri="{FF2B5EF4-FFF2-40B4-BE49-F238E27FC236}">
                    <a16:creationId xmlns:a16="http://schemas.microsoft.com/office/drawing/2014/main" id="{151A499F-BC33-F953-0633-2F9CDB9E7BCF}"/>
                  </a:ext>
                </a:extLst>
              </p:cNvPr>
              <p:cNvSpPr>
                <a:spLocks noChangeArrowheads="1"/>
              </p:cNvSpPr>
              <p:nvPr/>
            </p:nvSpPr>
            <p:spPr bwMode="auto">
              <a:xfrm>
                <a:off x="3989" y="1859"/>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2812" name="Rectangle 107">
                <a:extLst>
                  <a:ext uri="{FF2B5EF4-FFF2-40B4-BE49-F238E27FC236}">
                    <a16:creationId xmlns:a16="http://schemas.microsoft.com/office/drawing/2014/main" id="{5B2A6DD2-C7B1-0E68-14B5-6682BFC69DCA}"/>
                  </a:ext>
                </a:extLst>
              </p:cNvPr>
              <p:cNvSpPr>
                <a:spLocks noChangeArrowheads="1"/>
              </p:cNvSpPr>
              <p:nvPr/>
            </p:nvSpPr>
            <p:spPr bwMode="auto">
              <a:xfrm>
                <a:off x="4019" y="2025"/>
                <a:ext cx="91" cy="91"/>
              </a:xfrm>
              <a:prstGeom prst="rect">
                <a:avLst/>
              </a:prstGeom>
              <a:solidFill>
                <a:srgbClr val="3333CC"/>
              </a:solidFill>
              <a:ln w="12699">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grpSp>
        <p:sp>
          <p:nvSpPr>
            <p:cNvPr id="8" name="Rectangle 108">
              <a:extLst>
                <a:ext uri="{FF2B5EF4-FFF2-40B4-BE49-F238E27FC236}">
                  <a16:creationId xmlns:a16="http://schemas.microsoft.com/office/drawing/2014/main" id="{8E0028DE-8729-D6DF-2463-DC235BC8A741}"/>
                </a:ext>
              </a:extLst>
            </p:cNvPr>
            <p:cNvSpPr>
              <a:spLocks noChangeArrowheads="1"/>
            </p:cNvSpPr>
            <p:nvPr/>
          </p:nvSpPr>
          <p:spPr bwMode="auto">
            <a:xfrm>
              <a:off x="1053" y="2110"/>
              <a:ext cx="186"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1" fontAlgn="auto" hangingPunct="1">
                <a:spcBef>
                  <a:spcPts val="0"/>
                </a:spcBef>
                <a:spcAft>
                  <a:spcPts val="0"/>
                </a:spcAft>
                <a:defRPr/>
              </a:pPr>
              <a:r>
                <a:rPr lang="zh-TW" altLang="en-US" sz="1800" b="1" kern="0">
                  <a:solidFill>
                    <a:srgbClr val="414141"/>
                  </a:solidFill>
                  <a:latin typeface="Times New Roman" pitchFamily="18" charset="0"/>
                  <a:ea typeface="新細明體" pitchFamily="18" charset="-120"/>
                </a:rPr>
                <a:t>0</a:t>
              </a:r>
            </a:p>
          </p:txBody>
        </p:sp>
        <p:sp>
          <p:nvSpPr>
            <p:cNvPr id="9" name="Rectangle 109">
              <a:extLst>
                <a:ext uri="{FF2B5EF4-FFF2-40B4-BE49-F238E27FC236}">
                  <a16:creationId xmlns:a16="http://schemas.microsoft.com/office/drawing/2014/main" id="{C5F69A5A-A6D8-877A-2B4B-91C5B0578EBB}"/>
                </a:ext>
              </a:extLst>
            </p:cNvPr>
            <p:cNvSpPr>
              <a:spLocks noChangeArrowheads="1"/>
            </p:cNvSpPr>
            <p:nvPr/>
          </p:nvSpPr>
          <p:spPr bwMode="auto">
            <a:xfrm>
              <a:off x="4653" y="2098"/>
              <a:ext cx="210"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1" fontAlgn="auto" hangingPunct="1">
                <a:spcBef>
                  <a:spcPts val="0"/>
                </a:spcBef>
                <a:spcAft>
                  <a:spcPts val="0"/>
                </a:spcAft>
                <a:defRPr/>
              </a:pPr>
              <a:r>
                <a:rPr lang="en-US" altLang="zh-TW" sz="1800" b="1" i="1" kern="0">
                  <a:solidFill>
                    <a:srgbClr val="414141"/>
                  </a:solidFill>
                  <a:latin typeface="Times New Roman" pitchFamily="18" charset="0"/>
                  <a:ea typeface="新細明體" pitchFamily="18" charset="-120"/>
                </a:rPr>
                <a:t>X</a:t>
              </a:r>
            </a:p>
          </p:txBody>
        </p:sp>
      </p:grpSp>
      <p:sp>
        <p:nvSpPr>
          <p:cNvPr id="72708" name="Rectangle 2">
            <a:extLst>
              <a:ext uri="{FF2B5EF4-FFF2-40B4-BE49-F238E27FC236}">
                <a16:creationId xmlns:a16="http://schemas.microsoft.com/office/drawing/2014/main" id="{1C117F1C-2C80-5B0E-8B9C-74283C194892}"/>
              </a:ext>
            </a:extLst>
          </p:cNvPr>
          <p:cNvSpPr txBox="1">
            <a:spLocks noChangeArrowheads="1"/>
          </p:cNvSpPr>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3600">
                <a:solidFill>
                  <a:schemeClr val="tx2"/>
                </a:solidFill>
                <a:latin typeface="Tahoma" panose="020B0604030504040204" pitchFamily="34" charset="0"/>
                <a:ea typeface="新細明體" panose="02020500000000000000" pitchFamily="18" charset="-120"/>
              </a:rPr>
              <a:t>Healthy Residual Plot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投影片編號版面配置區 1">
            <a:extLst>
              <a:ext uri="{FF2B5EF4-FFF2-40B4-BE49-F238E27FC236}">
                <a16:creationId xmlns:a16="http://schemas.microsoft.com/office/drawing/2014/main" id="{65235E1F-B8B5-18B1-FAD7-37EAEEF802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1D0C8601-332D-274C-AE6C-5EC2501E8DC2}" type="slidenum">
              <a:rPr lang="en-US" altLang="zh-TW" sz="1200">
                <a:latin typeface="Tahoma" panose="020B0604030504040204" pitchFamily="34" charset="0"/>
              </a:rPr>
              <a:pPr/>
              <a:t>84</a:t>
            </a:fld>
            <a:endParaRPr lang="en-US" altLang="zh-TW" sz="1200">
              <a:latin typeface="Tahoma" panose="020B0604030504040204" pitchFamily="34" charset="0"/>
            </a:endParaRPr>
          </a:p>
        </p:txBody>
      </p:sp>
      <p:grpSp>
        <p:nvGrpSpPr>
          <p:cNvPr id="73731" name="Group 5">
            <a:extLst>
              <a:ext uri="{FF2B5EF4-FFF2-40B4-BE49-F238E27FC236}">
                <a16:creationId xmlns:a16="http://schemas.microsoft.com/office/drawing/2014/main" id="{65A329D8-D410-A649-126B-3DEC390902E3}"/>
              </a:ext>
            </a:extLst>
          </p:cNvPr>
          <p:cNvGrpSpPr>
            <a:grpSpLocks/>
          </p:cNvGrpSpPr>
          <p:nvPr/>
        </p:nvGrpSpPr>
        <p:grpSpPr bwMode="auto">
          <a:xfrm>
            <a:off x="2082800" y="1666875"/>
            <a:ext cx="4978400" cy="3525838"/>
            <a:chOff x="1312" y="1050"/>
            <a:chExt cx="3136" cy="2221"/>
          </a:xfrm>
        </p:grpSpPr>
        <p:sp>
          <p:nvSpPr>
            <p:cNvPr id="73733" name="Rectangle 6">
              <a:extLst>
                <a:ext uri="{FF2B5EF4-FFF2-40B4-BE49-F238E27FC236}">
                  <a16:creationId xmlns:a16="http://schemas.microsoft.com/office/drawing/2014/main" id="{86B5BF55-83BD-9F51-7FCF-825DC4FBEEF9}"/>
                </a:ext>
              </a:extLst>
            </p:cNvPr>
            <p:cNvSpPr>
              <a:spLocks noChangeArrowheads="1"/>
            </p:cNvSpPr>
            <p:nvPr/>
          </p:nvSpPr>
          <p:spPr bwMode="auto">
            <a:xfrm>
              <a:off x="1312" y="1050"/>
              <a:ext cx="3136" cy="2221"/>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107763" dir="2700000" algn="ctr" rotWithShape="0">
                      <a:srgbClr val="A2C1FE"/>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5" name="Line 7">
              <a:extLst>
                <a:ext uri="{FF2B5EF4-FFF2-40B4-BE49-F238E27FC236}">
                  <a16:creationId xmlns:a16="http://schemas.microsoft.com/office/drawing/2014/main" id="{DA71D048-8EC6-EBC9-CA3E-7C2268363E58}"/>
                </a:ext>
              </a:extLst>
            </p:cNvPr>
            <p:cNvSpPr>
              <a:spLocks noChangeShapeType="1"/>
            </p:cNvSpPr>
            <p:nvPr/>
          </p:nvSpPr>
          <p:spPr bwMode="auto">
            <a:xfrm flipV="1">
              <a:off x="1902" y="1183"/>
              <a:ext cx="0" cy="1937"/>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sp>
          <p:nvSpPr>
            <p:cNvPr id="6" name="Line 8">
              <a:extLst>
                <a:ext uri="{FF2B5EF4-FFF2-40B4-BE49-F238E27FC236}">
                  <a16:creationId xmlns:a16="http://schemas.microsoft.com/office/drawing/2014/main" id="{B4059705-BC9B-050D-2C22-2F549F45C817}"/>
                </a:ext>
              </a:extLst>
            </p:cNvPr>
            <p:cNvSpPr>
              <a:spLocks noChangeShapeType="1"/>
            </p:cNvSpPr>
            <p:nvPr/>
          </p:nvSpPr>
          <p:spPr bwMode="auto">
            <a:xfrm>
              <a:off x="1900" y="2113"/>
              <a:ext cx="2362" cy="0"/>
            </a:xfrm>
            <a:prstGeom prst="line">
              <a:avLst/>
            </a:prstGeom>
            <a:noFill/>
            <a:ln w="12699">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TW" altLang="en-US" sz="1800" kern="0">
                <a:solidFill>
                  <a:sysClr val="windowText" lastClr="000000"/>
                </a:solidFill>
              </a:endParaRPr>
            </a:p>
          </p:txBody>
        </p:sp>
        <p:grpSp>
          <p:nvGrpSpPr>
            <p:cNvPr id="73736" name="Group 9">
              <a:extLst>
                <a:ext uri="{FF2B5EF4-FFF2-40B4-BE49-F238E27FC236}">
                  <a16:creationId xmlns:a16="http://schemas.microsoft.com/office/drawing/2014/main" id="{E2BC229E-A66E-8BFA-778E-7A512766E336}"/>
                </a:ext>
              </a:extLst>
            </p:cNvPr>
            <p:cNvGrpSpPr>
              <a:grpSpLocks/>
            </p:cNvGrpSpPr>
            <p:nvPr/>
          </p:nvGrpSpPr>
          <p:grpSpPr bwMode="auto">
            <a:xfrm>
              <a:off x="1970" y="1405"/>
              <a:ext cx="2003" cy="1483"/>
              <a:chOff x="1970" y="1405"/>
              <a:chExt cx="2003" cy="1483"/>
            </a:xfrm>
          </p:grpSpPr>
          <p:sp>
            <p:nvSpPr>
              <p:cNvPr id="73739" name="Rectangle 10">
                <a:extLst>
                  <a:ext uri="{FF2B5EF4-FFF2-40B4-BE49-F238E27FC236}">
                    <a16:creationId xmlns:a16="http://schemas.microsoft.com/office/drawing/2014/main" id="{36D9CA41-9371-09D2-2B8E-44D03CD94620}"/>
                  </a:ext>
                </a:extLst>
              </p:cNvPr>
              <p:cNvSpPr>
                <a:spLocks noChangeArrowheads="1"/>
              </p:cNvSpPr>
              <p:nvPr/>
            </p:nvSpPr>
            <p:spPr bwMode="auto">
              <a:xfrm>
                <a:off x="1970" y="280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0" name="Rectangle 11">
                <a:extLst>
                  <a:ext uri="{FF2B5EF4-FFF2-40B4-BE49-F238E27FC236}">
                    <a16:creationId xmlns:a16="http://schemas.microsoft.com/office/drawing/2014/main" id="{8466B9AD-D51E-1ECF-4D1F-DD47E74E3B12}"/>
                  </a:ext>
                </a:extLst>
              </p:cNvPr>
              <p:cNvSpPr>
                <a:spLocks noChangeArrowheads="1"/>
              </p:cNvSpPr>
              <p:nvPr/>
            </p:nvSpPr>
            <p:spPr bwMode="auto">
              <a:xfrm>
                <a:off x="1998" y="2426"/>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1" name="Rectangle 12">
                <a:extLst>
                  <a:ext uri="{FF2B5EF4-FFF2-40B4-BE49-F238E27FC236}">
                    <a16:creationId xmlns:a16="http://schemas.microsoft.com/office/drawing/2014/main" id="{570B44CC-09E6-5511-D562-5DF47E350B72}"/>
                  </a:ext>
                </a:extLst>
              </p:cNvPr>
              <p:cNvSpPr>
                <a:spLocks noChangeArrowheads="1"/>
              </p:cNvSpPr>
              <p:nvPr/>
            </p:nvSpPr>
            <p:spPr bwMode="auto">
              <a:xfrm>
                <a:off x="2012" y="2496"/>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2" name="Rectangle 13">
                <a:extLst>
                  <a:ext uri="{FF2B5EF4-FFF2-40B4-BE49-F238E27FC236}">
                    <a16:creationId xmlns:a16="http://schemas.microsoft.com/office/drawing/2014/main" id="{9DC6A577-A0CE-69A4-8B44-546D02AB2A8C}"/>
                  </a:ext>
                </a:extLst>
              </p:cNvPr>
              <p:cNvSpPr>
                <a:spLocks noChangeArrowheads="1"/>
              </p:cNvSpPr>
              <p:nvPr/>
            </p:nvSpPr>
            <p:spPr bwMode="auto">
              <a:xfrm>
                <a:off x="2040" y="2580"/>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3" name="Rectangle 14">
                <a:extLst>
                  <a:ext uri="{FF2B5EF4-FFF2-40B4-BE49-F238E27FC236}">
                    <a16:creationId xmlns:a16="http://schemas.microsoft.com/office/drawing/2014/main" id="{6C0A1BF8-1C1C-BC82-399D-28E5FF64BD54}"/>
                  </a:ext>
                </a:extLst>
              </p:cNvPr>
              <p:cNvSpPr>
                <a:spLocks noChangeArrowheads="1"/>
              </p:cNvSpPr>
              <p:nvPr/>
            </p:nvSpPr>
            <p:spPr bwMode="auto">
              <a:xfrm>
                <a:off x="2054" y="2398"/>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4" name="Rectangle 15">
                <a:extLst>
                  <a:ext uri="{FF2B5EF4-FFF2-40B4-BE49-F238E27FC236}">
                    <a16:creationId xmlns:a16="http://schemas.microsoft.com/office/drawing/2014/main" id="{5EABEA4C-8379-BEF2-FADB-4842AF65D675}"/>
                  </a:ext>
                </a:extLst>
              </p:cNvPr>
              <p:cNvSpPr>
                <a:spLocks noChangeArrowheads="1"/>
              </p:cNvSpPr>
              <p:nvPr/>
            </p:nvSpPr>
            <p:spPr bwMode="auto">
              <a:xfrm>
                <a:off x="2068" y="224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5" name="Rectangle 16">
                <a:extLst>
                  <a:ext uri="{FF2B5EF4-FFF2-40B4-BE49-F238E27FC236}">
                    <a16:creationId xmlns:a16="http://schemas.microsoft.com/office/drawing/2014/main" id="{01C7B87E-9449-16F7-2B86-69596B28B760}"/>
                  </a:ext>
                </a:extLst>
              </p:cNvPr>
              <p:cNvSpPr>
                <a:spLocks noChangeArrowheads="1"/>
              </p:cNvSpPr>
              <p:nvPr/>
            </p:nvSpPr>
            <p:spPr bwMode="auto">
              <a:xfrm>
                <a:off x="2096" y="252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6" name="Rectangle 17">
                <a:extLst>
                  <a:ext uri="{FF2B5EF4-FFF2-40B4-BE49-F238E27FC236}">
                    <a16:creationId xmlns:a16="http://schemas.microsoft.com/office/drawing/2014/main" id="{86FFE990-9C67-F8A1-1DC1-52466A901F04}"/>
                  </a:ext>
                </a:extLst>
              </p:cNvPr>
              <p:cNvSpPr>
                <a:spLocks noChangeArrowheads="1"/>
              </p:cNvSpPr>
              <p:nvPr/>
            </p:nvSpPr>
            <p:spPr bwMode="auto">
              <a:xfrm>
                <a:off x="2110" y="2412"/>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7" name="Rectangle 18">
                <a:extLst>
                  <a:ext uri="{FF2B5EF4-FFF2-40B4-BE49-F238E27FC236}">
                    <a16:creationId xmlns:a16="http://schemas.microsoft.com/office/drawing/2014/main" id="{F696390E-21C3-951D-3498-097297D975C2}"/>
                  </a:ext>
                </a:extLst>
              </p:cNvPr>
              <p:cNvSpPr>
                <a:spLocks noChangeArrowheads="1"/>
              </p:cNvSpPr>
              <p:nvPr/>
            </p:nvSpPr>
            <p:spPr bwMode="auto">
              <a:xfrm>
                <a:off x="2124" y="2230"/>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8" name="Rectangle 19">
                <a:extLst>
                  <a:ext uri="{FF2B5EF4-FFF2-40B4-BE49-F238E27FC236}">
                    <a16:creationId xmlns:a16="http://schemas.microsoft.com/office/drawing/2014/main" id="{17A20E49-05C2-B9DD-1B2E-FA0816E35D36}"/>
                  </a:ext>
                </a:extLst>
              </p:cNvPr>
              <p:cNvSpPr>
                <a:spLocks noChangeArrowheads="1"/>
              </p:cNvSpPr>
              <p:nvPr/>
            </p:nvSpPr>
            <p:spPr bwMode="auto">
              <a:xfrm>
                <a:off x="2152" y="2188"/>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49" name="Rectangle 20">
                <a:extLst>
                  <a:ext uri="{FF2B5EF4-FFF2-40B4-BE49-F238E27FC236}">
                    <a16:creationId xmlns:a16="http://schemas.microsoft.com/office/drawing/2014/main" id="{66F60828-7F06-2FAF-E1CA-9275D9E7002B}"/>
                  </a:ext>
                </a:extLst>
              </p:cNvPr>
              <p:cNvSpPr>
                <a:spLocks noChangeArrowheads="1"/>
              </p:cNvSpPr>
              <p:nvPr/>
            </p:nvSpPr>
            <p:spPr bwMode="auto">
              <a:xfrm>
                <a:off x="2166" y="2091"/>
                <a:ext cx="84" cy="83"/>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0" name="Rectangle 21">
                <a:extLst>
                  <a:ext uri="{FF2B5EF4-FFF2-40B4-BE49-F238E27FC236}">
                    <a16:creationId xmlns:a16="http://schemas.microsoft.com/office/drawing/2014/main" id="{7BA30F17-25AD-8F63-ED53-03B6AF800C6D}"/>
                  </a:ext>
                </a:extLst>
              </p:cNvPr>
              <p:cNvSpPr>
                <a:spLocks noChangeArrowheads="1"/>
              </p:cNvSpPr>
              <p:nvPr/>
            </p:nvSpPr>
            <p:spPr bwMode="auto">
              <a:xfrm>
                <a:off x="2194" y="224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1" name="Rectangle 22">
                <a:extLst>
                  <a:ext uri="{FF2B5EF4-FFF2-40B4-BE49-F238E27FC236}">
                    <a16:creationId xmlns:a16="http://schemas.microsoft.com/office/drawing/2014/main" id="{BE50DE28-E7C1-F3C1-C83B-66BC63730D88}"/>
                  </a:ext>
                </a:extLst>
              </p:cNvPr>
              <p:cNvSpPr>
                <a:spLocks noChangeArrowheads="1"/>
              </p:cNvSpPr>
              <p:nvPr/>
            </p:nvSpPr>
            <p:spPr bwMode="auto">
              <a:xfrm>
                <a:off x="2208" y="2077"/>
                <a:ext cx="84" cy="83"/>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2" name="Rectangle 23">
                <a:extLst>
                  <a:ext uri="{FF2B5EF4-FFF2-40B4-BE49-F238E27FC236}">
                    <a16:creationId xmlns:a16="http://schemas.microsoft.com/office/drawing/2014/main" id="{FC2F2FAB-225D-0AE5-4ECD-F7E0D6721B63}"/>
                  </a:ext>
                </a:extLst>
              </p:cNvPr>
              <p:cNvSpPr>
                <a:spLocks noChangeArrowheads="1"/>
              </p:cNvSpPr>
              <p:nvPr/>
            </p:nvSpPr>
            <p:spPr bwMode="auto">
              <a:xfrm>
                <a:off x="2222" y="1965"/>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3" name="Rectangle 24">
                <a:extLst>
                  <a:ext uri="{FF2B5EF4-FFF2-40B4-BE49-F238E27FC236}">
                    <a16:creationId xmlns:a16="http://schemas.microsoft.com/office/drawing/2014/main" id="{8E9C2184-55FB-F9DE-69AF-DE15507342F6}"/>
                  </a:ext>
                </a:extLst>
              </p:cNvPr>
              <p:cNvSpPr>
                <a:spLocks noChangeArrowheads="1"/>
              </p:cNvSpPr>
              <p:nvPr/>
            </p:nvSpPr>
            <p:spPr bwMode="auto">
              <a:xfrm>
                <a:off x="2250" y="2342"/>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4" name="Rectangle 25">
                <a:extLst>
                  <a:ext uri="{FF2B5EF4-FFF2-40B4-BE49-F238E27FC236}">
                    <a16:creationId xmlns:a16="http://schemas.microsoft.com/office/drawing/2014/main" id="{6479FDAD-AD62-8181-E0A7-5A157BE12F45}"/>
                  </a:ext>
                </a:extLst>
              </p:cNvPr>
              <p:cNvSpPr>
                <a:spLocks noChangeArrowheads="1"/>
              </p:cNvSpPr>
              <p:nvPr/>
            </p:nvSpPr>
            <p:spPr bwMode="auto">
              <a:xfrm>
                <a:off x="2264" y="192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5" name="Rectangle 26">
                <a:extLst>
                  <a:ext uri="{FF2B5EF4-FFF2-40B4-BE49-F238E27FC236}">
                    <a16:creationId xmlns:a16="http://schemas.microsoft.com/office/drawing/2014/main" id="{00C0C632-0FC3-F93E-E5CA-FE919AC67BD2}"/>
                  </a:ext>
                </a:extLst>
              </p:cNvPr>
              <p:cNvSpPr>
                <a:spLocks noChangeArrowheads="1"/>
              </p:cNvSpPr>
              <p:nvPr/>
            </p:nvSpPr>
            <p:spPr bwMode="auto">
              <a:xfrm>
                <a:off x="2278" y="2216"/>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6" name="Rectangle 27">
                <a:extLst>
                  <a:ext uri="{FF2B5EF4-FFF2-40B4-BE49-F238E27FC236}">
                    <a16:creationId xmlns:a16="http://schemas.microsoft.com/office/drawing/2014/main" id="{C3EB22B0-7188-99C2-4FCE-D86C77F18E3F}"/>
                  </a:ext>
                </a:extLst>
              </p:cNvPr>
              <p:cNvSpPr>
                <a:spLocks noChangeArrowheads="1"/>
              </p:cNvSpPr>
              <p:nvPr/>
            </p:nvSpPr>
            <p:spPr bwMode="auto">
              <a:xfrm>
                <a:off x="2306" y="2091"/>
                <a:ext cx="84" cy="83"/>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7" name="Rectangle 28">
                <a:extLst>
                  <a:ext uri="{FF2B5EF4-FFF2-40B4-BE49-F238E27FC236}">
                    <a16:creationId xmlns:a16="http://schemas.microsoft.com/office/drawing/2014/main" id="{9B7FAD01-B77E-309A-F791-753E37A62458}"/>
                  </a:ext>
                </a:extLst>
              </p:cNvPr>
              <p:cNvSpPr>
                <a:spLocks noChangeArrowheads="1"/>
              </p:cNvSpPr>
              <p:nvPr/>
            </p:nvSpPr>
            <p:spPr bwMode="auto">
              <a:xfrm>
                <a:off x="2320" y="2021"/>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8" name="Rectangle 29">
                <a:extLst>
                  <a:ext uri="{FF2B5EF4-FFF2-40B4-BE49-F238E27FC236}">
                    <a16:creationId xmlns:a16="http://schemas.microsoft.com/office/drawing/2014/main" id="{1EFDF276-2E1B-A6BB-27F6-89DEE603046F}"/>
                  </a:ext>
                </a:extLst>
              </p:cNvPr>
              <p:cNvSpPr>
                <a:spLocks noChangeArrowheads="1"/>
              </p:cNvSpPr>
              <p:nvPr/>
            </p:nvSpPr>
            <p:spPr bwMode="auto">
              <a:xfrm>
                <a:off x="2348" y="217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59" name="Rectangle 30">
                <a:extLst>
                  <a:ext uri="{FF2B5EF4-FFF2-40B4-BE49-F238E27FC236}">
                    <a16:creationId xmlns:a16="http://schemas.microsoft.com/office/drawing/2014/main" id="{6B78772C-8F10-B21E-1331-438F2E3046B6}"/>
                  </a:ext>
                </a:extLst>
              </p:cNvPr>
              <p:cNvSpPr>
                <a:spLocks noChangeArrowheads="1"/>
              </p:cNvSpPr>
              <p:nvPr/>
            </p:nvSpPr>
            <p:spPr bwMode="auto">
              <a:xfrm>
                <a:off x="2362" y="2105"/>
                <a:ext cx="84" cy="83"/>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0" name="Rectangle 31">
                <a:extLst>
                  <a:ext uri="{FF2B5EF4-FFF2-40B4-BE49-F238E27FC236}">
                    <a16:creationId xmlns:a16="http://schemas.microsoft.com/office/drawing/2014/main" id="{EDB29C46-EDF1-945D-FDC0-F7C8D389CB06}"/>
                  </a:ext>
                </a:extLst>
              </p:cNvPr>
              <p:cNvSpPr>
                <a:spLocks noChangeArrowheads="1"/>
              </p:cNvSpPr>
              <p:nvPr/>
            </p:nvSpPr>
            <p:spPr bwMode="auto">
              <a:xfrm>
                <a:off x="2376" y="2077"/>
                <a:ext cx="84" cy="83"/>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1" name="Rectangle 32">
                <a:extLst>
                  <a:ext uri="{FF2B5EF4-FFF2-40B4-BE49-F238E27FC236}">
                    <a16:creationId xmlns:a16="http://schemas.microsoft.com/office/drawing/2014/main" id="{F42E1D77-644D-7238-B002-FC9055D7AD2A}"/>
                  </a:ext>
                </a:extLst>
              </p:cNvPr>
              <p:cNvSpPr>
                <a:spLocks noChangeArrowheads="1"/>
              </p:cNvSpPr>
              <p:nvPr/>
            </p:nvSpPr>
            <p:spPr bwMode="auto">
              <a:xfrm>
                <a:off x="2404" y="2272"/>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2" name="Rectangle 33">
                <a:extLst>
                  <a:ext uri="{FF2B5EF4-FFF2-40B4-BE49-F238E27FC236}">
                    <a16:creationId xmlns:a16="http://schemas.microsoft.com/office/drawing/2014/main" id="{47EA7C33-0B30-3654-38B5-5DD72A330B93}"/>
                  </a:ext>
                </a:extLst>
              </p:cNvPr>
              <p:cNvSpPr>
                <a:spLocks noChangeArrowheads="1"/>
              </p:cNvSpPr>
              <p:nvPr/>
            </p:nvSpPr>
            <p:spPr bwMode="auto">
              <a:xfrm>
                <a:off x="2418" y="2146"/>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3" name="Rectangle 34">
                <a:extLst>
                  <a:ext uri="{FF2B5EF4-FFF2-40B4-BE49-F238E27FC236}">
                    <a16:creationId xmlns:a16="http://schemas.microsoft.com/office/drawing/2014/main" id="{E4927976-381F-3AB2-EBCC-D9EE2F985982}"/>
                  </a:ext>
                </a:extLst>
              </p:cNvPr>
              <p:cNvSpPr>
                <a:spLocks noChangeArrowheads="1"/>
              </p:cNvSpPr>
              <p:nvPr/>
            </p:nvSpPr>
            <p:spPr bwMode="auto">
              <a:xfrm>
                <a:off x="2446" y="2188"/>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4" name="Rectangle 35">
                <a:extLst>
                  <a:ext uri="{FF2B5EF4-FFF2-40B4-BE49-F238E27FC236}">
                    <a16:creationId xmlns:a16="http://schemas.microsoft.com/office/drawing/2014/main" id="{4647D250-F1ED-25BF-A1CD-CAF749347A76}"/>
                  </a:ext>
                </a:extLst>
              </p:cNvPr>
              <p:cNvSpPr>
                <a:spLocks noChangeArrowheads="1"/>
              </p:cNvSpPr>
              <p:nvPr/>
            </p:nvSpPr>
            <p:spPr bwMode="auto">
              <a:xfrm>
                <a:off x="2460" y="199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5" name="Rectangle 36">
                <a:extLst>
                  <a:ext uri="{FF2B5EF4-FFF2-40B4-BE49-F238E27FC236}">
                    <a16:creationId xmlns:a16="http://schemas.microsoft.com/office/drawing/2014/main" id="{679AAE1B-DB42-BB0F-11B6-A0F088F2DC21}"/>
                  </a:ext>
                </a:extLst>
              </p:cNvPr>
              <p:cNvSpPr>
                <a:spLocks noChangeArrowheads="1"/>
              </p:cNvSpPr>
              <p:nvPr/>
            </p:nvSpPr>
            <p:spPr bwMode="auto">
              <a:xfrm>
                <a:off x="2474" y="190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6" name="Rectangle 37">
                <a:extLst>
                  <a:ext uri="{FF2B5EF4-FFF2-40B4-BE49-F238E27FC236}">
                    <a16:creationId xmlns:a16="http://schemas.microsoft.com/office/drawing/2014/main" id="{BDBA06EB-2286-AD4B-C020-A7A091BB717C}"/>
                  </a:ext>
                </a:extLst>
              </p:cNvPr>
              <p:cNvSpPr>
                <a:spLocks noChangeArrowheads="1"/>
              </p:cNvSpPr>
              <p:nvPr/>
            </p:nvSpPr>
            <p:spPr bwMode="auto">
              <a:xfrm>
                <a:off x="2502" y="190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7" name="Rectangle 38">
                <a:extLst>
                  <a:ext uri="{FF2B5EF4-FFF2-40B4-BE49-F238E27FC236}">
                    <a16:creationId xmlns:a16="http://schemas.microsoft.com/office/drawing/2014/main" id="{6EF87207-CA4D-4008-760C-8AE097504D15}"/>
                  </a:ext>
                </a:extLst>
              </p:cNvPr>
              <p:cNvSpPr>
                <a:spLocks noChangeArrowheads="1"/>
              </p:cNvSpPr>
              <p:nvPr/>
            </p:nvSpPr>
            <p:spPr bwMode="auto">
              <a:xfrm>
                <a:off x="2516" y="183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8" name="Rectangle 39">
                <a:extLst>
                  <a:ext uri="{FF2B5EF4-FFF2-40B4-BE49-F238E27FC236}">
                    <a16:creationId xmlns:a16="http://schemas.microsoft.com/office/drawing/2014/main" id="{08841F26-527C-FC6C-0665-32AFA2C0B2F0}"/>
                  </a:ext>
                </a:extLst>
              </p:cNvPr>
              <p:cNvSpPr>
                <a:spLocks noChangeArrowheads="1"/>
              </p:cNvSpPr>
              <p:nvPr/>
            </p:nvSpPr>
            <p:spPr bwMode="auto">
              <a:xfrm>
                <a:off x="2530" y="165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69" name="Rectangle 40">
                <a:extLst>
                  <a:ext uri="{FF2B5EF4-FFF2-40B4-BE49-F238E27FC236}">
                    <a16:creationId xmlns:a16="http://schemas.microsoft.com/office/drawing/2014/main" id="{C515628C-D0BC-AA9D-1B6B-6DC847F999FE}"/>
                  </a:ext>
                </a:extLst>
              </p:cNvPr>
              <p:cNvSpPr>
                <a:spLocks noChangeArrowheads="1"/>
              </p:cNvSpPr>
              <p:nvPr/>
            </p:nvSpPr>
            <p:spPr bwMode="auto">
              <a:xfrm>
                <a:off x="2558" y="190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0" name="Rectangle 41">
                <a:extLst>
                  <a:ext uri="{FF2B5EF4-FFF2-40B4-BE49-F238E27FC236}">
                    <a16:creationId xmlns:a16="http://schemas.microsoft.com/office/drawing/2014/main" id="{EDE0CC10-C249-E483-90C4-25B2F5123594}"/>
                  </a:ext>
                </a:extLst>
              </p:cNvPr>
              <p:cNvSpPr>
                <a:spLocks noChangeArrowheads="1"/>
              </p:cNvSpPr>
              <p:nvPr/>
            </p:nvSpPr>
            <p:spPr bwMode="auto">
              <a:xfrm>
                <a:off x="2572" y="193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1" name="Rectangle 42">
                <a:extLst>
                  <a:ext uri="{FF2B5EF4-FFF2-40B4-BE49-F238E27FC236}">
                    <a16:creationId xmlns:a16="http://schemas.microsoft.com/office/drawing/2014/main" id="{0B491C83-430C-4597-7B8F-8CBEAC43BCC8}"/>
                  </a:ext>
                </a:extLst>
              </p:cNvPr>
              <p:cNvSpPr>
                <a:spLocks noChangeArrowheads="1"/>
              </p:cNvSpPr>
              <p:nvPr/>
            </p:nvSpPr>
            <p:spPr bwMode="auto">
              <a:xfrm>
                <a:off x="2600" y="171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2" name="Rectangle 43">
                <a:extLst>
                  <a:ext uri="{FF2B5EF4-FFF2-40B4-BE49-F238E27FC236}">
                    <a16:creationId xmlns:a16="http://schemas.microsoft.com/office/drawing/2014/main" id="{CB994176-44BA-F998-4162-173755182C1D}"/>
                  </a:ext>
                </a:extLst>
              </p:cNvPr>
              <p:cNvSpPr>
                <a:spLocks noChangeArrowheads="1"/>
              </p:cNvSpPr>
              <p:nvPr/>
            </p:nvSpPr>
            <p:spPr bwMode="auto">
              <a:xfrm>
                <a:off x="2614" y="190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3" name="Rectangle 44">
                <a:extLst>
                  <a:ext uri="{FF2B5EF4-FFF2-40B4-BE49-F238E27FC236}">
                    <a16:creationId xmlns:a16="http://schemas.microsoft.com/office/drawing/2014/main" id="{AA44EFB6-36BA-2B66-6F38-DDFE0749CC1C}"/>
                  </a:ext>
                </a:extLst>
              </p:cNvPr>
              <p:cNvSpPr>
                <a:spLocks noChangeArrowheads="1"/>
              </p:cNvSpPr>
              <p:nvPr/>
            </p:nvSpPr>
            <p:spPr bwMode="auto">
              <a:xfrm>
                <a:off x="2628" y="186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4" name="Rectangle 45">
                <a:extLst>
                  <a:ext uri="{FF2B5EF4-FFF2-40B4-BE49-F238E27FC236}">
                    <a16:creationId xmlns:a16="http://schemas.microsoft.com/office/drawing/2014/main" id="{96634392-82B3-E960-B1EA-51E9FD0EA4C4}"/>
                  </a:ext>
                </a:extLst>
              </p:cNvPr>
              <p:cNvSpPr>
                <a:spLocks noChangeArrowheads="1"/>
              </p:cNvSpPr>
              <p:nvPr/>
            </p:nvSpPr>
            <p:spPr bwMode="auto">
              <a:xfrm>
                <a:off x="2656" y="199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5" name="Rectangle 46">
                <a:extLst>
                  <a:ext uri="{FF2B5EF4-FFF2-40B4-BE49-F238E27FC236}">
                    <a16:creationId xmlns:a16="http://schemas.microsoft.com/office/drawing/2014/main" id="{85BEE686-5AF3-E390-ACD6-3D8D0FA5E261}"/>
                  </a:ext>
                </a:extLst>
              </p:cNvPr>
              <p:cNvSpPr>
                <a:spLocks noChangeArrowheads="1"/>
              </p:cNvSpPr>
              <p:nvPr/>
            </p:nvSpPr>
            <p:spPr bwMode="auto">
              <a:xfrm>
                <a:off x="2670" y="1741"/>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6" name="Rectangle 47">
                <a:extLst>
                  <a:ext uri="{FF2B5EF4-FFF2-40B4-BE49-F238E27FC236}">
                    <a16:creationId xmlns:a16="http://schemas.microsoft.com/office/drawing/2014/main" id="{4FC8DF54-6B38-49EC-50B0-42E434D4185F}"/>
                  </a:ext>
                </a:extLst>
              </p:cNvPr>
              <p:cNvSpPr>
                <a:spLocks noChangeArrowheads="1"/>
              </p:cNvSpPr>
              <p:nvPr/>
            </p:nvSpPr>
            <p:spPr bwMode="auto">
              <a:xfrm>
                <a:off x="2684" y="1615"/>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7" name="Rectangle 48">
                <a:extLst>
                  <a:ext uri="{FF2B5EF4-FFF2-40B4-BE49-F238E27FC236}">
                    <a16:creationId xmlns:a16="http://schemas.microsoft.com/office/drawing/2014/main" id="{D6704BEC-1C16-179F-98A4-4C4241D84FF0}"/>
                  </a:ext>
                </a:extLst>
              </p:cNvPr>
              <p:cNvSpPr>
                <a:spLocks noChangeArrowheads="1"/>
              </p:cNvSpPr>
              <p:nvPr/>
            </p:nvSpPr>
            <p:spPr bwMode="auto">
              <a:xfrm>
                <a:off x="2712" y="1825"/>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8" name="Rectangle 49">
                <a:extLst>
                  <a:ext uri="{FF2B5EF4-FFF2-40B4-BE49-F238E27FC236}">
                    <a16:creationId xmlns:a16="http://schemas.microsoft.com/office/drawing/2014/main" id="{45892952-96CF-A294-4E82-FA8767F05CC5}"/>
                  </a:ext>
                </a:extLst>
              </p:cNvPr>
              <p:cNvSpPr>
                <a:spLocks noChangeArrowheads="1"/>
              </p:cNvSpPr>
              <p:nvPr/>
            </p:nvSpPr>
            <p:spPr bwMode="auto">
              <a:xfrm>
                <a:off x="2726" y="157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79" name="Rectangle 50">
                <a:extLst>
                  <a:ext uri="{FF2B5EF4-FFF2-40B4-BE49-F238E27FC236}">
                    <a16:creationId xmlns:a16="http://schemas.microsoft.com/office/drawing/2014/main" id="{12C9EAA0-43E6-248E-EF9B-0D467B9862E2}"/>
                  </a:ext>
                </a:extLst>
              </p:cNvPr>
              <p:cNvSpPr>
                <a:spLocks noChangeArrowheads="1"/>
              </p:cNvSpPr>
              <p:nvPr/>
            </p:nvSpPr>
            <p:spPr bwMode="auto">
              <a:xfrm>
                <a:off x="2754" y="186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0" name="Rectangle 51">
                <a:extLst>
                  <a:ext uri="{FF2B5EF4-FFF2-40B4-BE49-F238E27FC236}">
                    <a16:creationId xmlns:a16="http://schemas.microsoft.com/office/drawing/2014/main" id="{254A30E6-711E-D543-577A-AE190AC4AF2E}"/>
                  </a:ext>
                </a:extLst>
              </p:cNvPr>
              <p:cNvSpPr>
                <a:spLocks noChangeArrowheads="1"/>
              </p:cNvSpPr>
              <p:nvPr/>
            </p:nvSpPr>
            <p:spPr bwMode="auto">
              <a:xfrm>
                <a:off x="2768" y="1405"/>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1" name="Rectangle 52">
                <a:extLst>
                  <a:ext uri="{FF2B5EF4-FFF2-40B4-BE49-F238E27FC236}">
                    <a16:creationId xmlns:a16="http://schemas.microsoft.com/office/drawing/2014/main" id="{FC7AFA4B-92B6-4E49-7490-A9D5B56548C3}"/>
                  </a:ext>
                </a:extLst>
              </p:cNvPr>
              <p:cNvSpPr>
                <a:spLocks noChangeArrowheads="1"/>
              </p:cNvSpPr>
              <p:nvPr/>
            </p:nvSpPr>
            <p:spPr bwMode="auto">
              <a:xfrm>
                <a:off x="2782" y="165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2" name="Rectangle 53">
                <a:extLst>
                  <a:ext uri="{FF2B5EF4-FFF2-40B4-BE49-F238E27FC236}">
                    <a16:creationId xmlns:a16="http://schemas.microsoft.com/office/drawing/2014/main" id="{CACCD311-97A5-B195-F1EB-C88A17AF2587}"/>
                  </a:ext>
                </a:extLst>
              </p:cNvPr>
              <p:cNvSpPr>
                <a:spLocks noChangeArrowheads="1"/>
              </p:cNvSpPr>
              <p:nvPr/>
            </p:nvSpPr>
            <p:spPr bwMode="auto">
              <a:xfrm>
                <a:off x="2810" y="150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3" name="Rectangle 54">
                <a:extLst>
                  <a:ext uri="{FF2B5EF4-FFF2-40B4-BE49-F238E27FC236}">
                    <a16:creationId xmlns:a16="http://schemas.microsoft.com/office/drawing/2014/main" id="{202A9D49-4F35-64F8-D766-E3D1106226DF}"/>
                  </a:ext>
                </a:extLst>
              </p:cNvPr>
              <p:cNvSpPr>
                <a:spLocks noChangeArrowheads="1"/>
              </p:cNvSpPr>
              <p:nvPr/>
            </p:nvSpPr>
            <p:spPr bwMode="auto">
              <a:xfrm>
                <a:off x="2824" y="172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4" name="Rectangle 55">
                <a:extLst>
                  <a:ext uri="{FF2B5EF4-FFF2-40B4-BE49-F238E27FC236}">
                    <a16:creationId xmlns:a16="http://schemas.microsoft.com/office/drawing/2014/main" id="{1EDAB969-6CA7-0CDA-D98F-C042ACD52028}"/>
                  </a:ext>
                </a:extLst>
              </p:cNvPr>
              <p:cNvSpPr>
                <a:spLocks noChangeArrowheads="1"/>
              </p:cNvSpPr>
              <p:nvPr/>
            </p:nvSpPr>
            <p:spPr bwMode="auto">
              <a:xfrm>
                <a:off x="2838" y="157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5" name="Rectangle 56">
                <a:extLst>
                  <a:ext uri="{FF2B5EF4-FFF2-40B4-BE49-F238E27FC236}">
                    <a16:creationId xmlns:a16="http://schemas.microsoft.com/office/drawing/2014/main" id="{9967BE9B-F3DE-1E8C-5152-37D4853D14AB}"/>
                  </a:ext>
                </a:extLst>
              </p:cNvPr>
              <p:cNvSpPr>
                <a:spLocks noChangeArrowheads="1"/>
              </p:cNvSpPr>
              <p:nvPr/>
            </p:nvSpPr>
            <p:spPr bwMode="auto">
              <a:xfrm>
                <a:off x="2866" y="1685"/>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6" name="Rectangle 57">
                <a:extLst>
                  <a:ext uri="{FF2B5EF4-FFF2-40B4-BE49-F238E27FC236}">
                    <a16:creationId xmlns:a16="http://schemas.microsoft.com/office/drawing/2014/main" id="{AA667EF9-9517-F7FE-EC4F-8DE414D82612}"/>
                  </a:ext>
                </a:extLst>
              </p:cNvPr>
              <p:cNvSpPr>
                <a:spLocks noChangeArrowheads="1"/>
              </p:cNvSpPr>
              <p:nvPr/>
            </p:nvSpPr>
            <p:spPr bwMode="auto">
              <a:xfrm>
                <a:off x="2880" y="1811"/>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7" name="Rectangle 58">
                <a:extLst>
                  <a:ext uri="{FF2B5EF4-FFF2-40B4-BE49-F238E27FC236}">
                    <a16:creationId xmlns:a16="http://schemas.microsoft.com/office/drawing/2014/main" id="{46885AF4-BC44-FD5C-20BE-896BE493E3FA}"/>
                  </a:ext>
                </a:extLst>
              </p:cNvPr>
              <p:cNvSpPr>
                <a:spLocks noChangeArrowheads="1"/>
              </p:cNvSpPr>
              <p:nvPr/>
            </p:nvSpPr>
            <p:spPr bwMode="auto">
              <a:xfrm>
                <a:off x="2908" y="165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8" name="Rectangle 59">
                <a:extLst>
                  <a:ext uri="{FF2B5EF4-FFF2-40B4-BE49-F238E27FC236}">
                    <a16:creationId xmlns:a16="http://schemas.microsoft.com/office/drawing/2014/main" id="{7A700DF0-CB26-C19E-58B6-859CBA3DA419}"/>
                  </a:ext>
                </a:extLst>
              </p:cNvPr>
              <p:cNvSpPr>
                <a:spLocks noChangeArrowheads="1"/>
              </p:cNvSpPr>
              <p:nvPr/>
            </p:nvSpPr>
            <p:spPr bwMode="auto">
              <a:xfrm>
                <a:off x="2922" y="186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89" name="Rectangle 60">
                <a:extLst>
                  <a:ext uri="{FF2B5EF4-FFF2-40B4-BE49-F238E27FC236}">
                    <a16:creationId xmlns:a16="http://schemas.microsoft.com/office/drawing/2014/main" id="{3F83CECB-93B4-1044-287A-05A9565A6AE8}"/>
                  </a:ext>
                </a:extLst>
              </p:cNvPr>
              <p:cNvSpPr>
                <a:spLocks noChangeArrowheads="1"/>
              </p:cNvSpPr>
              <p:nvPr/>
            </p:nvSpPr>
            <p:spPr bwMode="auto">
              <a:xfrm>
                <a:off x="2936" y="217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0" name="Rectangle 61">
                <a:extLst>
                  <a:ext uri="{FF2B5EF4-FFF2-40B4-BE49-F238E27FC236}">
                    <a16:creationId xmlns:a16="http://schemas.microsoft.com/office/drawing/2014/main" id="{B8E43BAB-16AA-A5A2-1136-5FDF5D008AFB}"/>
                  </a:ext>
                </a:extLst>
              </p:cNvPr>
              <p:cNvSpPr>
                <a:spLocks noChangeArrowheads="1"/>
              </p:cNvSpPr>
              <p:nvPr/>
            </p:nvSpPr>
            <p:spPr bwMode="auto">
              <a:xfrm>
                <a:off x="2964" y="1545"/>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1" name="Rectangle 62">
                <a:extLst>
                  <a:ext uri="{FF2B5EF4-FFF2-40B4-BE49-F238E27FC236}">
                    <a16:creationId xmlns:a16="http://schemas.microsoft.com/office/drawing/2014/main" id="{A84CE625-55F5-DD97-5BFA-62F00812A4EC}"/>
                  </a:ext>
                </a:extLst>
              </p:cNvPr>
              <p:cNvSpPr>
                <a:spLocks noChangeArrowheads="1"/>
              </p:cNvSpPr>
              <p:nvPr/>
            </p:nvSpPr>
            <p:spPr bwMode="auto">
              <a:xfrm>
                <a:off x="2978" y="169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2" name="Rectangle 63">
                <a:extLst>
                  <a:ext uri="{FF2B5EF4-FFF2-40B4-BE49-F238E27FC236}">
                    <a16:creationId xmlns:a16="http://schemas.microsoft.com/office/drawing/2014/main" id="{C2C1243C-E3B3-2B23-3AF2-21125A64EA10}"/>
                  </a:ext>
                </a:extLst>
              </p:cNvPr>
              <p:cNvSpPr>
                <a:spLocks noChangeArrowheads="1"/>
              </p:cNvSpPr>
              <p:nvPr/>
            </p:nvSpPr>
            <p:spPr bwMode="auto">
              <a:xfrm>
                <a:off x="3006" y="200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3" name="Rectangle 64">
                <a:extLst>
                  <a:ext uri="{FF2B5EF4-FFF2-40B4-BE49-F238E27FC236}">
                    <a16:creationId xmlns:a16="http://schemas.microsoft.com/office/drawing/2014/main" id="{73B80A10-16B1-B3EC-2B02-B1AAA77F852A}"/>
                  </a:ext>
                </a:extLst>
              </p:cNvPr>
              <p:cNvSpPr>
                <a:spLocks noChangeArrowheads="1"/>
              </p:cNvSpPr>
              <p:nvPr/>
            </p:nvSpPr>
            <p:spPr bwMode="auto">
              <a:xfrm>
                <a:off x="3020" y="1685"/>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4" name="Rectangle 65">
                <a:extLst>
                  <a:ext uri="{FF2B5EF4-FFF2-40B4-BE49-F238E27FC236}">
                    <a16:creationId xmlns:a16="http://schemas.microsoft.com/office/drawing/2014/main" id="{FBAFAE6B-0429-6F5B-B64E-8C83A19B379F}"/>
                  </a:ext>
                </a:extLst>
              </p:cNvPr>
              <p:cNvSpPr>
                <a:spLocks noChangeArrowheads="1"/>
              </p:cNvSpPr>
              <p:nvPr/>
            </p:nvSpPr>
            <p:spPr bwMode="auto">
              <a:xfrm>
                <a:off x="3034" y="190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5" name="Rectangle 66">
                <a:extLst>
                  <a:ext uri="{FF2B5EF4-FFF2-40B4-BE49-F238E27FC236}">
                    <a16:creationId xmlns:a16="http://schemas.microsoft.com/office/drawing/2014/main" id="{8C035B86-3351-DE80-CC9F-8BA88F328E79}"/>
                  </a:ext>
                </a:extLst>
              </p:cNvPr>
              <p:cNvSpPr>
                <a:spLocks noChangeArrowheads="1"/>
              </p:cNvSpPr>
              <p:nvPr/>
            </p:nvSpPr>
            <p:spPr bwMode="auto">
              <a:xfrm>
                <a:off x="3062" y="158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6" name="Rectangle 67">
                <a:extLst>
                  <a:ext uri="{FF2B5EF4-FFF2-40B4-BE49-F238E27FC236}">
                    <a16:creationId xmlns:a16="http://schemas.microsoft.com/office/drawing/2014/main" id="{F0446EF4-BDAA-F762-A5B7-4320D58ADCD5}"/>
                  </a:ext>
                </a:extLst>
              </p:cNvPr>
              <p:cNvSpPr>
                <a:spLocks noChangeArrowheads="1"/>
              </p:cNvSpPr>
              <p:nvPr/>
            </p:nvSpPr>
            <p:spPr bwMode="auto">
              <a:xfrm>
                <a:off x="3076" y="193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7" name="Rectangle 68">
                <a:extLst>
                  <a:ext uri="{FF2B5EF4-FFF2-40B4-BE49-F238E27FC236}">
                    <a16:creationId xmlns:a16="http://schemas.microsoft.com/office/drawing/2014/main" id="{C6E213FA-6C80-8D7E-8029-B7FC46F1A28A}"/>
                  </a:ext>
                </a:extLst>
              </p:cNvPr>
              <p:cNvSpPr>
                <a:spLocks noChangeArrowheads="1"/>
              </p:cNvSpPr>
              <p:nvPr/>
            </p:nvSpPr>
            <p:spPr bwMode="auto">
              <a:xfrm>
                <a:off x="3090" y="193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8" name="Rectangle 69">
                <a:extLst>
                  <a:ext uri="{FF2B5EF4-FFF2-40B4-BE49-F238E27FC236}">
                    <a16:creationId xmlns:a16="http://schemas.microsoft.com/office/drawing/2014/main" id="{831E3380-48D8-763A-DF35-414971A55F01}"/>
                  </a:ext>
                </a:extLst>
              </p:cNvPr>
              <p:cNvSpPr>
                <a:spLocks noChangeArrowheads="1"/>
              </p:cNvSpPr>
              <p:nvPr/>
            </p:nvSpPr>
            <p:spPr bwMode="auto">
              <a:xfrm>
                <a:off x="3118" y="197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799" name="Rectangle 70">
                <a:extLst>
                  <a:ext uri="{FF2B5EF4-FFF2-40B4-BE49-F238E27FC236}">
                    <a16:creationId xmlns:a16="http://schemas.microsoft.com/office/drawing/2014/main" id="{DB536313-61ED-407D-CDC6-69067B80885F}"/>
                  </a:ext>
                </a:extLst>
              </p:cNvPr>
              <p:cNvSpPr>
                <a:spLocks noChangeArrowheads="1"/>
              </p:cNvSpPr>
              <p:nvPr/>
            </p:nvSpPr>
            <p:spPr bwMode="auto">
              <a:xfrm>
                <a:off x="3132" y="2021"/>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0" name="Rectangle 71">
                <a:extLst>
                  <a:ext uri="{FF2B5EF4-FFF2-40B4-BE49-F238E27FC236}">
                    <a16:creationId xmlns:a16="http://schemas.microsoft.com/office/drawing/2014/main" id="{BE5E2BAB-4EB5-B9D6-B7A9-4D8A898EF944}"/>
                  </a:ext>
                </a:extLst>
              </p:cNvPr>
              <p:cNvSpPr>
                <a:spLocks noChangeArrowheads="1"/>
              </p:cNvSpPr>
              <p:nvPr/>
            </p:nvSpPr>
            <p:spPr bwMode="auto">
              <a:xfrm>
                <a:off x="3160" y="183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1" name="Rectangle 72">
                <a:extLst>
                  <a:ext uri="{FF2B5EF4-FFF2-40B4-BE49-F238E27FC236}">
                    <a16:creationId xmlns:a16="http://schemas.microsoft.com/office/drawing/2014/main" id="{82D77BB0-0298-91A5-976B-4DB66A3E9CC6}"/>
                  </a:ext>
                </a:extLst>
              </p:cNvPr>
              <p:cNvSpPr>
                <a:spLocks noChangeArrowheads="1"/>
              </p:cNvSpPr>
              <p:nvPr/>
            </p:nvSpPr>
            <p:spPr bwMode="auto">
              <a:xfrm>
                <a:off x="3174" y="186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2" name="Rectangle 73">
                <a:extLst>
                  <a:ext uri="{FF2B5EF4-FFF2-40B4-BE49-F238E27FC236}">
                    <a16:creationId xmlns:a16="http://schemas.microsoft.com/office/drawing/2014/main" id="{8640BEE1-C9ED-77D0-7802-D3C1F352F31B}"/>
                  </a:ext>
                </a:extLst>
              </p:cNvPr>
              <p:cNvSpPr>
                <a:spLocks noChangeArrowheads="1"/>
              </p:cNvSpPr>
              <p:nvPr/>
            </p:nvSpPr>
            <p:spPr bwMode="auto">
              <a:xfrm>
                <a:off x="3188" y="183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3" name="Rectangle 74">
                <a:extLst>
                  <a:ext uri="{FF2B5EF4-FFF2-40B4-BE49-F238E27FC236}">
                    <a16:creationId xmlns:a16="http://schemas.microsoft.com/office/drawing/2014/main" id="{8CCF5982-C235-C773-1851-88A32C576295}"/>
                  </a:ext>
                </a:extLst>
              </p:cNvPr>
              <p:cNvSpPr>
                <a:spLocks noChangeArrowheads="1"/>
              </p:cNvSpPr>
              <p:nvPr/>
            </p:nvSpPr>
            <p:spPr bwMode="auto">
              <a:xfrm>
                <a:off x="3216" y="1811"/>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4" name="Rectangle 75">
                <a:extLst>
                  <a:ext uri="{FF2B5EF4-FFF2-40B4-BE49-F238E27FC236}">
                    <a16:creationId xmlns:a16="http://schemas.microsoft.com/office/drawing/2014/main" id="{7ACF48B2-69E2-A61B-2DDF-4427E712B79B}"/>
                  </a:ext>
                </a:extLst>
              </p:cNvPr>
              <p:cNvSpPr>
                <a:spLocks noChangeArrowheads="1"/>
              </p:cNvSpPr>
              <p:nvPr/>
            </p:nvSpPr>
            <p:spPr bwMode="auto">
              <a:xfrm>
                <a:off x="3230" y="1615"/>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5" name="Rectangle 76">
                <a:extLst>
                  <a:ext uri="{FF2B5EF4-FFF2-40B4-BE49-F238E27FC236}">
                    <a16:creationId xmlns:a16="http://schemas.microsoft.com/office/drawing/2014/main" id="{8F1D0D40-C53B-8B02-1BB3-70AB69C4AB6C}"/>
                  </a:ext>
                </a:extLst>
              </p:cNvPr>
              <p:cNvSpPr>
                <a:spLocks noChangeArrowheads="1"/>
              </p:cNvSpPr>
              <p:nvPr/>
            </p:nvSpPr>
            <p:spPr bwMode="auto">
              <a:xfrm>
                <a:off x="3244" y="1755"/>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6" name="Rectangle 77">
                <a:extLst>
                  <a:ext uri="{FF2B5EF4-FFF2-40B4-BE49-F238E27FC236}">
                    <a16:creationId xmlns:a16="http://schemas.microsoft.com/office/drawing/2014/main" id="{DE72711C-6FEC-AD07-2732-C78F6A1A619E}"/>
                  </a:ext>
                </a:extLst>
              </p:cNvPr>
              <p:cNvSpPr>
                <a:spLocks noChangeArrowheads="1"/>
              </p:cNvSpPr>
              <p:nvPr/>
            </p:nvSpPr>
            <p:spPr bwMode="auto">
              <a:xfrm>
                <a:off x="3272" y="199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7" name="Rectangle 78">
                <a:extLst>
                  <a:ext uri="{FF2B5EF4-FFF2-40B4-BE49-F238E27FC236}">
                    <a16:creationId xmlns:a16="http://schemas.microsoft.com/office/drawing/2014/main" id="{EBBDD17F-8784-F73D-62F6-E9A9AC4F0332}"/>
                  </a:ext>
                </a:extLst>
              </p:cNvPr>
              <p:cNvSpPr>
                <a:spLocks noChangeArrowheads="1"/>
              </p:cNvSpPr>
              <p:nvPr/>
            </p:nvSpPr>
            <p:spPr bwMode="auto">
              <a:xfrm>
                <a:off x="3286" y="176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8" name="Rectangle 79">
                <a:extLst>
                  <a:ext uri="{FF2B5EF4-FFF2-40B4-BE49-F238E27FC236}">
                    <a16:creationId xmlns:a16="http://schemas.microsoft.com/office/drawing/2014/main" id="{8E62E6EA-F3E4-04A2-758E-B6553D68917F}"/>
                  </a:ext>
                </a:extLst>
              </p:cNvPr>
              <p:cNvSpPr>
                <a:spLocks noChangeArrowheads="1"/>
              </p:cNvSpPr>
              <p:nvPr/>
            </p:nvSpPr>
            <p:spPr bwMode="auto">
              <a:xfrm>
                <a:off x="3314" y="179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09" name="Rectangle 80">
                <a:extLst>
                  <a:ext uri="{FF2B5EF4-FFF2-40B4-BE49-F238E27FC236}">
                    <a16:creationId xmlns:a16="http://schemas.microsoft.com/office/drawing/2014/main" id="{A7865B6A-A504-7ABC-704B-100CBA94DAE4}"/>
                  </a:ext>
                </a:extLst>
              </p:cNvPr>
              <p:cNvSpPr>
                <a:spLocks noChangeArrowheads="1"/>
              </p:cNvSpPr>
              <p:nvPr/>
            </p:nvSpPr>
            <p:spPr bwMode="auto">
              <a:xfrm>
                <a:off x="3328" y="185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0" name="Rectangle 81">
                <a:extLst>
                  <a:ext uri="{FF2B5EF4-FFF2-40B4-BE49-F238E27FC236}">
                    <a16:creationId xmlns:a16="http://schemas.microsoft.com/office/drawing/2014/main" id="{CCC3F09B-481C-F8C3-572F-E0CD53F5CBF3}"/>
                  </a:ext>
                </a:extLst>
              </p:cNvPr>
              <p:cNvSpPr>
                <a:spLocks noChangeArrowheads="1"/>
              </p:cNvSpPr>
              <p:nvPr/>
            </p:nvSpPr>
            <p:spPr bwMode="auto">
              <a:xfrm>
                <a:off x="3342" y="1923"/>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1" name="Rectangle 82">
                <a:extLst>
                  <a:ext uri="{FF2B5EF4-FFF2-40B4-BE49-F238E27FC236}">
                    <a16:creationId xmlns:a16="http://schemas.microsoft.com/office/drawing/2014/main" id="{827768A3-5A50-80CD-4310-6CF7B82890BE}"/>
                  </a:ext>
                </a:extLst>
              </p:cNvPr>
              <p:cNvSpPr>
                <a:spLocks noChangeArrowheads="1"/>
              </p:cNvSpPr>
              <p:nvPr/>
            </p:nvSpPr>
            <p:spPr bwMode="auto">
              <a:xfrm>
                <a:off x="3370" y="2021"/>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2" name="Rectangle 83">
                <a:extLst>
                  <a:ext uri="{FF2B5EF4-FFF2-40B4-BE49-F238E27FC236}">
                    <a16:creationId xmlns:a16="http://schemas.microsoft.com/office/drawing/2014/main" id="{D7ABE67D-42A3-AE3E-D827-3275D853014B}"/>
                  </a:ext>
                </a:extLst>
              </p:cNvPr>
              <p:cNvSpPr>
                <a:spLocks noChangeArrowheads="1"/>
              </p:cNvSpPr>
              <p:nvPr/>
            </p:nvSpPr>
            <p:spPr bwMode="auto">
              <a:xfrm>
                <a:off x="3384" y="1909"/>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3" name="Rectangle 84">
                <a:extLst>
                  <a:ext uri="{FF2B5EF4-FFF2-40B4-BE49-F238E27FC236}">
                    <a16:creationId xmlns:a16="http://schemas.microsoft.com/office/drawing/2014/main" id="{2A94920E-F6EC-DDA8-2822-4586DEFDF88D}"/>
                  </a:ext>
                </a:extLst>
              </p:cNvPr>
              <p:cNvSpPr>
                <a:spLocks noChangeArrowheads="1"/>
              </p:cNvSpPr>
              <p:nvPr/>
            </p:nvSpPr>
            <p:spPr bwMode="auto">
              <a:xfrm>
                <a:off x="3398" y="1867"/>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4" name="Rectangle 85">
                <a:extLst>
                  <a:ext uri="{FF2B5EF4-FFF2-40B4-BE49-F238E27FC236}">
                    <a16:creationId xmlns:a16="http://schemas.microsoft.com/office/drawing/2014/main" id="{71589EA3-0E9F-CB30-24D8-2585E780A527}"/>
                  </a:ext>
                </a:extLst>
              </p:cNvPr>
              <p:cNvSpPr>
                <a:spLocks noChangeArrowheads="1"/>
              </p:cNvSpPr>
              <p:nvPr/>
            </p:nvSpPr>
            <p:spPr bwMode="auto">
              <a:xfrm>
                <a:off x="3426" y="1951"/>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5" name="Rectangle 86">
                <a:extLst>
                  <a:ext uri="{FF2B5EF4-FFF2-40B4-BE49-F238E27FC236}">
                    <a16:creationId xmlns:a16="http://schemas.microsoft.com/office/drawing/2014/main" id="{F803FBD5-2C59-2DF8-7E2F-15705B72D651}"/>
                  </a:ext>
                </a:extLst>
              </p:cNvPr>
              <p:cNvSpPr>
                <a:spLocks noChangeArrowheads="1"/>
              </p:cNvSpPr>
              <p:nvPr/>
            </p:nvSpPr>
            <p:spPr bwMode="auto">
              <a:xfrm>
                <a:off x="3440" y="1881"/>
                <a:ext cx="85"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6" name="Rectangle 87">
                <a:extLst>
                  <a:ext uri="{FF2B5EF4-FFF2-40B4-BE49-F238E27FC236}">
                    <a16:creationId xmlns:a16="http://schemas.microsoft.com/office/drawing/2014/main" id="{BF21B85C-F59F-7015-2324-9E660D8E3C93}"/>
                  </a:ext>
                </a:extLst>
              </p:cNvPr>
              <p:cNvSpPr>
                <a:spLocks noChangeArrowheads="1"/>
              </p:cNvSpPr>
              <p:nvPr/>
            </p:nvSpPr>
            <p:spPr bwMode="auto">
              <a:xfrm>
                <a:off x="3468" y="2021"/>
                <a:ext cx="85"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7" name="Rectangle 88">
                <a:extLst>
                  <a:ext uri="{FF2B5EF4-FFF2-40B4-BE49-F238E27FC236}">
                    <a16:creationId xmlns:a16="http://schemas.microsoft.com/office/drawing/2014/main" id="{61109865-988D-59E5-B41B-C2BE9CC29272}"/>
                  </a:ext>
                </a:extLst>
              </p:cNvPr>
              <p:cNvSpPr>
                <a:spLocks noChangeArrowheads="1"/>
              </p:cNvSpPr>
              <p:nvPr/>
            </p:nvSpPr>
            <p:spPr bwMode="auto">
              <a:xfrm>
                <a:off x="3482" y="2230"/>
                <a:ext cx="85"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8" name="Rectangle 89">
                <a:extLst>
                  <a:ext uri="{FF2B5EF4-FFF2-40B4-BE49-F238E27FC236}">
                    <a16:creationId xmlns:a16="http://schemas.microsoft.com/office/drawing/2014/main" id="{F368D68B-A857-AD54-4D5B-DBD1DB2D9C34}"/>
                  </a:ext>
                </a:extLst>
              </p:cNvPr>
              <p:cNvSpPr>
                <a:spLocks noChangeArrowheads="1"/>
              </p:cNvSpPr>
              <p:nvPr/>
            </p:nvSpPr>
            <p:spPr bwMode="auto">
              <a:xfrm>
                <a:off x="3496" y="2035"/>
                <a:ext cx="85"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19" name="Rectangle 90">
                <a:extLst>
                  <a:ext uri="{FF2B5EF4-FFF2-40B4-BE49-F238E27FC236}">
                    <a16:creationId xmlns:a16="http://schemas.microsoft.com/office/drawing/2014/main" id="{DECA4D5D-CDF8-E050-33D3-6C034667DA38}"/>
                  </a:ext>
                </a:extLst>
              </p:cNvPr>
              <p:cNvSpPr>
                <a:spLocks noChangeArrowheads="1"/>
              </p:cNvSpPr>
              <p:nvPr/>
            </p:nvSpPr>
            <p:spPr bwMode="auto">
              <a:xfrm>
                <a:off x="3525" y="2188"/>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0" name="Rectangle 91">
                <a:extLst>
                  <a:ext uri="{FF2B5EF4-FFF2-40B4-BE49-F238E27FC236}">
                    <a16:creationId xmlns:a16="http://schemas.microsoft.com/office/drawing/2014/main" id="{6EB9368C-476F-A32F-934D-9310C9EDB610}"/>
                  </a:ext>
                </a:extLst>
              </p:cNvPr>
              <p:cNvSpPr>
                <a:spLocks noChangeArrowheads="1"/>
              </p:cNvSpPr>
              <p:nvPr/>
            </p:nvSpPr>
            <p:spPr bwMode="auto">
              <a:xfrm>
                <a:off x="3539" y="2258"/>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1" name="Rectangle 92">
                <a:extLst>
                  <a:ext uri="{FF2B5EF4-FFF2-40B4-BE49-F238E27FC236}">
                    <a16:creationId xmlns:a16="http://schemas.microsoft.com/office/drawing/2014/main" id="{55745B7E-18D3-CA52-BE69-51F56821BAEF}"/>
                  </a:ext>
                </a:extLst>
              </p:cNvPr>
              <p:cNvSpPr>
                <a:spLocks noChangeArrowheads="1"/>
              </p:cNvSpPr>
              <p:nvPr/>
            </p:nvSpPr>
            <p:spPr bwMode="auto">
              <a:xfrm>
                <a:off x="3567" y="2258"/>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2" name="Rectangle 93">
                <a:extLst>
                  <a:ext uri="{FF2B5EF4-FFF2-40B4-BE49-F238E27FC236}">
                    <a16:creationId xmlns:a16="http://schemas.microsoft.com/office/drawing/2014/main" id="{09B1EEDA-4E0A-DFAC-5011-82AA7D6A13DC}"/>
                  </a:ext>
                </a:extLst>
              </p:cNvPr>
              <p:cNvSpPr>
                <a:spLocks noChangeArrowheads="1"/>
              </p:cNvSpPr>
              <p:nvPr/>
            </p:nvSpPr>
            <p:spPr bwMode="auto">
              <a:xfrm>
                <a:off x="3581" y="231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3" name="Rectangle 94">
                <a:extLst>
                  <a:ext uri="{FF2B5EF4-FFF2-40B4-BE49-F238E27FC236}">
                    <a16:creationId xmlns:a16="http://schemas.microsoft.com/office/drawing/2014/main" id="{D64B2226-D7EB-8498-E433-36489807CDE6}"/>
                  </a:ext>
                </a:extLst>
              </p:cNvPr>
              <p:cNvSpPr>
                <a:spLocks noChangeArrowheads="1"/>
              </p:cNvSpPr>
              <p:nvPr/>
            </p:nvSpPr>
            <p:spPr bwMode="auto">
              <a:xfrm>
                <a:off x="3595" y="2272"/>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4" name="Rectangle 95">
                <a:extLst>
                  <a:ext uri="{FF2B5EF4-FFF2-40B4-BE49-F238E27FC236}">
                    <a16:creationId xmlns:a16="http://schemas.microsoft.com/office/drawing/2014/main" id="{07390856-6949-B514-925E-0DE5680FC16A}"/>
                  </a:ext>
                </a:extLst>
              </p:cNvPr>
              <p:cNvSpPr>
                <a:spLocks noChangeArrowheads="1"/>
              </p:cNvSpPr>
              <p:nvPr/>
            </p:nvSpPr>
            <p:spPr bwMode="auto">
              <a:xfrm>
                <a:off x="3623" y="2202"/>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5" name="Rectangle 96">
                <a:extLst>
                  <a:ext uri="{FF2B5EF4-FFF2-40B4-BE49-F238E27FC236}">
                    <a16:creationId xmlns:a16="http://schemas.microsoft.com/office/drawing/2014/main" id="{D3C45FD0-DD99-5966-7050-4922EFDB287C}"/>
                  </a:ext>
                </a:extLst>
              </p:cNvPr>
              <p:cNvSpPr>
                <a:spLocks noChangeArrowheads="1"/>
              </p:cNvSpPr>
              <p:nvPr/>
            </p:nvSpPr>
            <p:spPr bwMode="auto">
              <a:xfrm>
                <a:off x="3637" y="2496"/>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6" name="Rectangle 97">
                <a:extLst>
                  <a:ext uri="{FF2B5EF4-FFF2-40B4-BE49-F238E27FC236}">
                    <a16:creationId xmlns:a16="http://schemas.microsoft.com/office/drawing/2014/main" id="{96C09C91-E2D4-76B5-1373-B323477914A7}"/>
                  </a:ext>
                </a:extLst>
              </p:cNvPr>
              <p:cNvSpPr>
                <a:spLocks noChangeArrowheads="1"/>
              </p:cNvSpPr>
              <p:nvPr/>
            </p:nvSpPr>
            <p:spPr bwMode="auto">
              <a:xfrm>
                <a:off x="3651" y="2272"/>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7" name="Rectangle 98">
                <a:extLst>
                  <a:ext uri="{FF2B5EF4-FFF2-40B4-BE49-F238E27FC236}">
                    <a16:creationId xmlns:a16="http://schemas.microsoft.com/office/drawing/2014/main" id="{04F4C0C5-425F-8847-4673-DB603AE7C87C}"/>
                  </a:ext>
                </a:extLst>
              </p:cNvPr>
              <p:cNvSpPr>
                <a:spLocks noChangeArrowheads="1"/>
              </p:cNvSpPr>
              <p:nvPr/>
            </p:nvSpPr>
            <p:spPr bwMode="auto">
              <a:xfrm>
                <a:off x="3679" y="2300"/>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8" name="Rectangle 99">
                <a:extLst>
                  <a:ext uri="{FF2B5EF4-FFF2-40B4-BE49-F238E27FC236}">
                    <a16:creationId xmlns:a16="http://schemas.microsoft.com/office/drawing/2014/main" id="{13404505-4E46-520F-F6C3-C1CA1A8DF20A}"/>
                  </a:ext>
                </a:extLst>
              </p:cNvPr>
              <p:cNvSpPr>
                <a:spLocks noChangeArrowheads="1"/>
              </p:cNvSpPr>
              <p:nvPr/>
            </p:nvSpPr>
            <p:spPr bwMode="auto">
              <a:xfrm>
                <a:off x="3693" y="245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29" name="Rectangle 100">
                <a:extLst>
                  <a:ext uri="{FF2B5EF4-FFF2-40B4-BE49-F238E27FC236}">
                    <a16:creationId xmlns:a16="http://schemas.microsoft.com/office/drawing/2014/main" id="{E16D235E-7205-0344-7AEC-933B5B451B36}"/>
                  </a:ext>
                </a:extLst>
              </p:cNvPr>
              <p:cNvSpPr>
                <a:spLocks noChangeArrowheads="1"/>
              </p:cNvSpPr>
              <p:nvPr/>
            </p:nvSpPr>
            <p:spPr bwMode="auto">
              <a:xfrm>
                <a:off x="3721" y="2272"/>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30" name="Rectangle 101">
                <a:extLst>
                  <a:ext uri="{FF2B5EF4-FFF2-40B4-BE49-F238E27FC236}">
                    <a16:creationId xmlns:a16="http://schemas.microsoft.com/office/drawing/2014/main" id="{490F5125-96DC-8CC2-6BF1-97C0D23F639B}"/>
                  </a:ext>
                </a:extLst>
              </p:cNvPr>
              <p:cNvSpPr>
                <a:spLocks noChangeArrowheads="1"/>
              </p:cNvSpPr>
              <p:nvPr/>
            </p:nvSpPr>
            <p:spPr bwMode="auto">
              <a:xfrm>
                <a:off x="3735" y="2342"/>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31" name="Rectangle 102">
                <a:extLst>
                  <a:ext uri="{FF2B5EF4-FFF2-40B4-BE49-F238E27FC236}">
                    <a16:creationId xmlns:a16="http://schemas.microsoft.com/office/drawing/2014/main" id="{85815C4A-F37F-B08A-0525-9685AE01D509}"/>
                  </a:ext>
                </a:extLst>
              </p:cNvPr>
              <p:cNvSpPr>
                <a:spLocks noChangeArrowheads="1"/>
              </p:cNvSpPr>
              <p:nvPr/>
            </p:nvSpPr>
            <p:spPr bwMode="auto">
              <a:xfrm>
                <a:off x="3749" y="2133"/>
                <a:ext cx="84" cy="83"/>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32" name="Rectangle 103">
                <a:extLst>
                  <a:ext uri="{FF2B5EF4-FFF2-40B4-BE49-F238E27FC236}">
                    <a16:creationId xmlns:a16="http://schemas.microsoft.com/office/drawing/2014/main" id="{86D3E188-2D47-C963-2C23-861BAD77AD6C}"/>
                  </a:ext>
                </a:extLst>
              </p:cNvPr>
              <p:cNvSpPr>
                <a:spLocks noChangeArrowheads="1"/>
              </p:cNvSpPr>
              <p:nvPr/>
            </p:nvSpPr>
            <p:spPr bwMode="auto">
              <a:xfrm>
                <a:off x="3777" y="245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33" name="Rectangle 104">
                <a:extLst>
                  <a:ext uri="{FF2B5EF4-FFF2-40B4-BE49-F238E27FC236}">
                    <a16:creationId xmlns:a16="http://schemas.microsoft.com/office/drawing/2014/main" id="{EFB79014-949C-9B63-F37B-101ACE8B4D2E}"/>
                  </a:ext>
                </a:extLst>
              </p:cNvPr>
              <p:cNvSpPr>
                <a:spLocks noChangeArrowheads="1"/>
              </p:cNvSpPr>
              <p:nvPr/>
            </p:nvSpPr>
            <p:spPr bwMode="auto">
              <a:xfrm>
                <a:off x="3791" y="2440"/>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34" name="Rectangle 105">
                <a:extLst>
                  <a:ext uri="{FF2B5EF4-FFF2-40B4-BE49-F238E27FC236}">
                    <a16:creationId xmlns:a16="http://schemas.microsoft.com/office/drawing/2014/main" id="{FA924BB0-8298-03CD-FE7E-DDBF93FF1D48}"/>
                  </a:ext>
                </a:extLst>
              </p:cNvPr>
              <p:cNvSpPr>
                <a:spLocks noChangeArrowheads="1"/>
              </p:cNvSpPr>
              <p:nvPr/>
            </p:nvSpPr>
            <p:spPr bwMode="auto">
              <a:xfrm>
                <a:off x="3805" y="2216"/>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35" name="Rectangle 106">
                <a:extLst>
                  <a:ext uri="{FF2B5EF4-FFF2-40B4-BE49-F238E27FC236}">
                    <a16:creationId xmlns:a16="http://schemas.microsoft.com/office/drawing/2014/main" id="{936CB7B6-F378-8AE5-9A78-B85EE745DDFC}"/>
                  </a:ext>
                </a:extLst>
              </p:cNvPr>
              <p:cNvSpPr>
                <a:spLocks noChangeArrowheads="1"/>
              </p:cNvSpPr>
              <p:nvPr/>
            </p:nvSpPr>
            <p:spPr bwMode="auto">
              <a:xfrm>
                <a:off x="3833" y="2342"/>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36" name="Rectangle 107">
                <a:extLst>
                  <a:ext uri="{FF2B5EF4-FFF2-40B4-BE49-F238E27FC236}">
                    <a16:creationId xmlns:a16="http://schemas.microsoft.com/office/drawing/2014/main" id="{5E7B5EA0-F32A-DE15-5613-551F2B1DF5EA}"/>
                  </a:ext>
                </a:extLst>
              </p:cNvPr>
              <p:cNvSpPr>
                <a:spLocks noChangeArrowheads="1"/>
              </p:cNvSpPr>
              <p:nvPr/>
            </p:nvSpPr>
            <p:spPr bwMode="auto">
              <a:xfrm>
                <a:off x="3847" y="252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37" name="Rectangle 108">
                <a:extLst>
                  <a:ext uri="{FF2B5EF4-FFF2-40B4-BE49-F238E27FC236}">
                    <a16:creationId xmlns:a16="http://schemas.microsoft.com/office/drawing/2014/main" id="{3F60428F-5780-76D9-F23A-6105B2D821BB}"/>
                  </a:ext>
                </a:extLst>
              </p:cNvPr>
              <p:cNvSpPr>
                <a:spLocks noChangeArrowheads="1"/>
              </p:cNvSpPr>
              <p:nvPr/>
            </p:nvSpPr>
            <p:spPr bwMode="auto">
              <a:xfrm>
                <a:off x="3875" y="2734"/>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sp>
            <p:nvSpPr>
              <p:cNvPr id="73838" name="Rectangle 109">
                <a:extLst>
                  <a:ext uri="{FF2B5EF4-FFF2-40B4-BE49-F238E27FC236}">
                    <a16:creationId xmlns:a16="http://schemas.microsoft.com/office/drawing/2014/main" id="{0349C3A8-E03B-E9DD-32DD-CBF0BE7F71D6}"/>
                  </a:ext>
                </a:extLst>
              </p:cNvPr>
              <p:cNvSpPr>
                <a:spLocks noChangeArrowheads="1"/>
              </p:cNvSpPr>
              <p:nvPr/>
            </p:nvSpPr>
            <p:spPr bwMode="auto">
              <a:xfrm>
                <a:off x="3889" y="2678"/>
                <a:ext cx="84" cy="84"/>
              </a:xfrm>
              <a:prstGeom prst="rect">
                <a:avLst/>
              </a:prstGeom>
              <a:solidFill>
                <a:srgbClr val="3333CC"/>
              </a:solidFill>
              <a:ln w="12699">
                <a:solidFill>
                  <a:srgbClr val="41414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eaLnBrk="1" hangingPunct="1"/>
                <a:endParaRPr lang="zh-TW" altLang="en-US" sz="1800">
                  <a:solidFill>
                    <a:srgbClr val="000000"/>
                  </a:solidFill>
                  <a:ea typeface="新細明體" panose="02020500000000000000" pitchFamily="18" charset="-120"/>
                </a:endParaRPr>
              </a:p>
            </p:txBody>
          </p:sp>
        </p:grpSp>
        <p:sp>
          <p:nvSpPr>
            <p:cNvPr id="8" name="Rectangle 110">
              <a:extLst>
                <a:ext uri="{FF2B5EF4-FFF2-40B4-BE49-F238E27FC236}">
                  <a16:creationId xmlns:a16="http://schemas.microsoft.com/office/drawing/2014/main" id="{D3EB9DB7-20B2-F60D-BEB6-D328E3B204E0}"/>
                </a:ext>
              </a:extLst>
            </p:cNvPr>
            <p:cNvSpPr>
              <a:spLocks noChangeArrowheads="1"/>
            </p:cNvSpPr>
            <p:nvPr/>
          </p:nvSpPr>
          <p:spPr bwMode="auto">
            <a:xfrm>
              <a:off x="1641" y="1976"/>
              <a:ext cx="21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1" fontAlgn="auto" hangingPunct="1">
                <a:spcBef>
                  <a:spcPts val="0"/>
                </a:spcBef>
                <a:spcAft>
                  <a:spcPts val="0"/>
                </a:spcAft>
                <a:defRPr/>
              </a:pPr>
              <a:r>
                <a:rPr lang="zh-TW" altLang="en-US" b="1" kern="0">
                  <a:solidFill>
                    <a:srgbClr val="414141"/>
                  </a:solidFill>
                  <a:latin typeface="Times New Roman" pitchFamily="18" charset="0"/>
                  <a:ea typeface="新細明體" pitchFamily="18" charset="-120"/>
                </a:rPr>
                <a:t>0</a:t>
              </a:r>
            </a:p>
          </p:txBody>
        </p:sp>
        <p:sp>
          <p:nvSpPr>
            <p:cNvPr id="9" name="Rectangle 111">
              <a:extLst>
                <a:ext uri="{FF2B5EF4-FFF2-40B4-BE49-F238E27FC236}">
                  <a16:creationId xmlns:a16="http://schemas.microsoft.com/office/drawing/2014/main" id="{3C8F8BC3-6460-E445-C966-C40F8614E7BE}"/>
                </a:ext>
              </a:extLst>
            </p:cNvPr>
            <p:cNvSpPr>
              <a:spLocks noChangeArrowheads="1"/>
            </p:cNvSpPr>
            <p:nvPr/>
          </p:nvSpPr>
          <p:spPr bwMode="auto">
            <a:xfrm>
              <a:off x="4197" y="1979"/>
              <a:ext cx="24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1" fontAlgn="auto" hangingPunct="1">
                <a:spcBef>
                  <a:spcPts val="0"/>
                </a:spcBef>
                <a:spcAft>
                  <a:spcPts val="0"/>
                </a:spcAft>
                <a:defRPr/>
              </a:pPr>
              <a:r>
                <a:rPr lang="en-US" altLang="zh-TW" b="1" i="1" kern="0">
                  <a:solidFill>
                    <a:srgbClr val="414141"/>
                  </a:solidFill>
                  <a:latin typeface="Times New Roman" pitchFamily="18" charset="0"/>
                  <a:ea typeface="新細明體" pitchFamily="18" charset="-120"/>
                </a:rPr>
                <a:t>X</a:t>
              </a:r>
              <a:endParaRPr lang="en-US" altLang="zh-TW" b="1" kern="0">
                <a:solidFill>
                  <a:srgbClr val="414141"/>
                </a:solidFill>
                <a:latin typeface="Times New Roman" pitchFamily="18" charset="0"/>
                <a:ea typeface="新細明體" pitchFamily="18" charset="-120"/>
              </a:endParaRPr>
            </a:p>
          </p:txBody>
        </p:sp>
      </p:grpSp>
      <p:sp>
        <p:nvSpPr>
          <p:cNvPr id="73732" name="Rectangle 2">
            <a:extLst>
              <a:ext uri="{FF2B5EF4-FFF2-40B4-BE49-F238E27FC236}">
                <a16:creationId xmlns:a16="http://schemas.microsoft.com/office/drawing/2014/main" id="{F3F7F891-73F2-24D2-8DFB-C8BE384FEEDC}"/>
              </a:ext>
            </a:extLst>
          </p:cNvPr>
          <p:cNvSpPr txBox="1">
            <a:spLocks noChangeArrowheads="1"/>
          </p:cNvSpPr>
          <p:nvPr/>
        </p:nvSpPr>
        <p:spPr bwMode="auto">
          <a:xfrm>
            <a:off x="228600" y="15240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pPr algn="l"/>
            <a:r>
              <a:rPr lang="en-US" altLang="zh-TW" sz="3600">
                <a:solidFill>
                  <a:schemeClr val="tx2"/>
                </a:solidFill>
                <a:latin typeface="Tahoma" panose="020B0604030504040204" pitchFamily="34" charset="0"/>
                <a:ea typeface="新細明體" panose="02020500000000000000" pitchFamily="18" charset="-120"/>
              </a:rPr>
              <a:t>Nonlinear Residual Plot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a:extLst>
              <a:ext uri="{FF2B5EF4-FFF2-40B4-BE49-F238E27FC236}">
                <a16:creationId xmlns:a16="http://schemas.microsoft.com/office/drawing/2014/main" id="{E938C256-6DC6-3CF7-4169-F21217134C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 charset="0"/>
              </a:defRPr>
            </a:lvl1pPr>
            <a:lvl2pPr marL="742950" indent="-285750">
              <a:defRPr sz="2400">
                <a:solidFill>
                  <a:schemeClr val="tx1"/>
                </a:solidFill>
                <a:latin typeface="Times" panose="02020603050405020304" pitchFamily="1" charset="0"/>
              </a:defRPr>
            </a:lvl2pPr>
            <a:lvl3pPr marL="1143000" indent="-228600">
              <a:defRPr sz="2400">
                <a:solidFill>
                  <a:schemeClr val="tx1"/>
                </a:solidFill>
                <a:latin typeface="Times" panose="02020603050405020304" pitchFamily="1" charset="0"/>
              </a:defRPr>
            </a:lvl3pPr>
            <a:lvl4pPr marL="1600200" indent="-228600">
              <a:defRPr sz="2400">
                <a:solidFill>
                  <a:schemeClr val="tx1"/>
                </a:solidFill>
                <a:latin typeface="Times" panose="02020603050405020304" pitchFamily="1" charset="0"/>
              </a:defRPr>
            </a:lvl4pPr>
            <a:lvl5pPr marL="2057400" indent="-228600">
              <a:defRPr sz="2400">
                <a:solidFill>
                  <a:schemeClr val="tx1"/>
                </a:solidFill>
                <a:latin typeface="Times" panose="02020603050405020304" pitchFamily="1" charset="0"/>
              </a:defRPr>
            </a:lvl5pPr>
            <a:lvl6pPr marL="2514600" indent="-228600" algn="ctr" eaLnBrk="0" fontAlgn="base" hangingPunct="0">
              <a:spcBef>
                <a:spcPct val="0"/>
              </a:spcBef>
              <a:spcAft>
                <a:spcPct val="0"/>
              </a:spcAft>
              <a:defRPr sz="2400">
                <a:solidFill>
                  <a:schemeClr val="tx1"/>
                </a:solidFill>
                <a:latin typeface="Times" panose="02020603050405020304" pitchFamily="1" charset="0"/>
              </a:defRPr>
            </a:lvl6pPr>
            <a:lvl7pPr marL="2971800" indent="-228600" algn="ctr" eaLnBrk="0" fontAlgn="base" hangingPunct="0">
              <a:spcBef>
                <a:spcPct val="0"/>
              </a:spcBef>
              <a:spcAft>
                <a:spcPct val="0"/>
              </a:spcAft>
              <a:defRPr sz="2400">
                <a:solidFill>
                  <a:schemeClr val="tx1"/>
                </a:solidFill>
                <a:latin typeface="Times" panose="02020603050405020304" pitchFamily="1" charset="0"/>
              </a:defRPr>
            </a:lvl7pPr>
            <a:lvl8pPr marL="3429000" indent="-228600" algn="ctr" eaLnBrk="0" fontAlgn="base" hangingPunct="0">
              <a:spcBef>
                <a:spcPct val="0"/>
              </a:spcBef>
              <a:spcAft>
                <a:spcPct val="0"/>
              </a:spcAft>
              <a:defRPr sz="2400">
                <a:solidFill>
                  <a:schemeClr val="tx1"/>
                </a:solidFill>
                <a:latin typeface="Times" panose="02020603050405020304" pitchFamily="1" charset="0"/>
              </a:defRPr>
            </a:lvl8pPr>
            <a:lvl9pPr marL="3886200" indent="-228600" algn="ctr" eaLnBrk="0" fontAlgn="base" hangingPunct="0">
              <a:spcBef>
                <a:spcPct val="0"/>
              </a:spcBef>
              <a:spcAft>
                <a:spcPct val="0"/>
              </a:spcAft>
              <a:defRPr sz="2400">
                <a:solidFill>
                  <a:schemeClr val="tx1"/>
                </a:solidFill>
                <a:latin typeface="Times" panose="02020603050405020304" pitchFamily="1" charset="0"/>
              </a:defRPr>
            </a:lvl9pPr>
          </a:lstStyle>
          <a:p>
            <a:r>
              <a:rPr lang="en-US" altLang="zh-TW" sz="1200">
                <a:latin typeface="Tahoma" panose="020B0604030504040204" pitchFamily="34" charset="0"/>
              </a:rPr>
              <a:t>16.</a:t>
            </a:r>
            <a:fld id="{8A9C9F4C-85FF-4C4B-8E84-C101282AED1A}" type="slidenum">
              <a:rPr lang="en-US" altLang="zh-TW" sz="1200">
                <a:latin typeface="Tahoma" panose="020B0604030504040204" pitchFamily="34" charset="0"/>
              </a:rPr>
              <a:pPr/>
              <a:t>85</a:t>
            </a:fld>
            <a:endParaRPr lang="en-US" altLang="zh-TW" sz="1200">
              <a:latin typeface="Tahoma" panose="020B0604030504040204" pitchFamily="34" charset="0"/>
            </a:endParaRPr>
          </a:p>
        </p:txBody>
      </p:sp>
      <p:sp>
        <p:nvSpPr>
          <p:cNvPr id="74755" name="Rectangle 2">
            <a:extLst>
              <a:ext uri="{FF2B5EF4-FFF2-40B4-BE49-F238E27FC236}">
                <a16:creationId xmlns:a16="http://schemas.microsoft.com/office/drawing/2014/main" id="{C670F5D6-B0BF-0D39-FCBD-D29931485203}"/>
              </a:ext>
            </a:extLst>
          </p:cNvPr>
          <p:cNvSpPr>
            <a:spLocks noGrp="1" noChangeArrowheads="1"/>
          </p:cNvSpPr>
          <p:nvPr>
            <p:ph type="title"/>
          </p:nvPr>
        </p:nvSpPr>
        <p:spPr/>
        <p:txBody>
          <a:bodyPr/>
          <a:lstStyle/>
          <a:p>
            <a:r>
              <a:rPr lang="en-US" altLang="zh-TW">
                <a:ea typeface="新細明體" panose="02020500000000000000" pitchFamily="18" charset="-120"/>
              </a:rPr>
              <a:t>Procedure for Regression Diagnostics…</a:t>
            </a:r>
          </a:p>
        </p:txBody>
      </p:sp>
      <p:sp>
        <p:nvSpPr>
          <p:cNvPr id="74756" name="Rectangle 3">
            <a:extLst>
              <a:ext uri="{FF2B5EF4-FFF2-40B4-BE49-F238E27FC236}">
                <a16:creationId xmlns:a16="http://schemas.microsoft.com/office/drawing/2014/main" id="{A0E760C7-F737-C9F9-7AEC-0EC541AF5489}"/>
              </a:ext>
            </a:extLst>
          </p:cNvPr>
          <p:cNvSpPr>
            <a:spLocks noGrp="1" noChangeArrowheads="1"/>
          </p:cNvSpPr>
          <p:nvPr>
            <p:ph type="body" idx="1"/>
          </p:nvPr>
        </p:nvSpPr>
        <p:spPr/>
        <p:txBody>
          <a:bodyPr/>
          <a:lstStyle/>
          <a:p>
            <a:pPr marL="533400" indent="-533400">
              <a:buFont typeface="Times" panose="02020603050405020304" pitchFamily="1" charset="0"/>
              <a:buAutoNum type="arabicPeriod"/>
            </a:pPr>
            <a:r>
              <a:rPr lang="en-US" altLang="zh-TW">
                <a:ea typeface="新細明體" panose="02020500000000000000" pitchFamily="18" charset="-120"/>
              </a:rPr>
              <a:t>Develop a model that has a theoretical basis. </a:t>
            </a:r>
          </a:p>
          <a:p>
            <a:pPr marL="533400" indent="-533400">
              <a:buFont typeface="Times" panose="02020603050405020304" pitchFamily="1" charset="0"/>
              <a:buAutoNum type="arabicPeriod"/>
            </a:pPr>
            <a:r>
              <a:rPr lang="en-US" altLang="zh-TW">
                <a:ea typeface="新細明體" panose="02020500000000000000" pitchFamily="18" charset="-120"/>
              </a:rPr>
              <a:t>Gather data for the two variables in the model. </a:t>
            </a:r>
          </a:p>
          <a:p>
            <a:pPr marL="533400" indent="-533400">
              <a:buFont typeface="Times" panose="02020603050405020304" pitchFamily="1" charset="0"/>
              <a:buAutoNum type="arabicPeriod"/>
            </a:pPr>
            <a:r>
              <a:rPr lang="en-US" altLang="zh-TW">
                <a:ea typeface="新細明體" panose="02020500000000000000" pitchFamily="18" charset="-120"/>
              </a:rPr>
              <a:t>Draw the scatter diagram to determine whether a linear model appears to be appropriate. Identify possible outliers.</a:t>
            </a:r>
          </a:p>
          <a:p>
            <a:pPr marL="533400" indent="-533400">
              <a:buFont typeface="Times" panose="02020603050405020304" pitchFamily="1" charset="0"/>
              <a:buAutoNum type="arabicPeriod"/>
            </a:pPr>
            <a:r>
              <a:rPr lang="en-US" altLang="zh-TW">
                <a:ea typeface="新細明體" panose="02020500000000000000" pitchFamily="18" charset="-120"/>
              </a:rPr>
              <a:t>Determine the regression equation.</a:t>
            </a:r>
          </a:p>
          <a:p>
            <a:pPr marL="533400" indent="-533400">
              <a:buFont typeface="Times" panose="02020603050405020304" pitchFamily="1" charset="0"/>
              <a:buAutoNum type="arabicPeriod"/>
            </a:pPr>
            <a:r>
              <a:rPr lang="en-US" altLang="zh-TW">
                <a:ea typeface="新細明體" panose="02020500000000000000" pitchFamily="18" charset="-120"/>
              </a:rPr>
              <a:t>Calculate the residuals and check the required conditions</a:t>
            </a:r>
          </a:p>
          <a:p>
            <a:pPr marL="533400" indent="-533400">
              <a:buFont typeface="Times" panose="02020603050405020304" pitchFamily="1" charset="0"/>
              <a:buAutoNum type="arabicPeriod"/>
            </a:pPr>
            <a:r>
              <a:rPr lang="en-US" altLang="zh-TW">
                <a:ea typeface="新細明體" panose="02020500000000000000" pitchFamily="18" charset="-120"/>
              </a:rPr>
              <a:t>Assess the model’s fit.</a:t>
            </a:r>
          </a:p>
          <a:p>
            <a:pPr marL="533400" indent="-533400">
              <a:buFont typeface="Times" panose="02020603050405020304" pitchFamily="1" charset="0"/>
              <a:buAutoNum type="arabicPeriod"/>
            </a:pPr>
            <a:r>
              <a:rPr lang="en-US" altLang="zh-TW" b="1" i="1">
                <a:ea typeface="新細明體" panose="02020500000000000000" pitchFamily="18" charset="-120"/>
              </a:rPr>
              <a:t>If the model fits the data</a:t>
            </a:r>
            <a:r>
              <a:rPr lang="en-US" altLang="zh-TW">
                <a:ea typeface="新細明體" panose="02020500000000000000" pitchFamily="18" charset="-120"/>
              </a:rPr>
              <a:t>, </a:t>
            </a:r>
            <a:r>
              <a:rPr lang="en-US" altLang="zh-TW" b="1" i="1">
                <a:solidFill>
                  <a:srgbClr val="FF0000"/>
                </a:solidFill>
                <a:ea typeface="新細明體" panose="02020500000000000000" pitchFamily="18" charset="-120"/>
              </a:rPr>
              <a:t>use the regression equation</a:t>
            </a:r>
            <a:r>
              <a:rPr lang="en-US" altLang="zh-TW">
                <a:ea typeface="新細明體" panose="02020500000000000000" pitchFamily="18" charset="-120"/>
              </a:rPr>
              <a:t> to predict a particular value of the dependent variable and/or estimate its mean.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4ECB-362C-1113-B2FE-E5B062187326}"/>
              </a:ext>
            </a:extLst>
          </p:cNvPr>
          <p:cNvSpPr>
            <a:spLocks noGrp="1"/>
          </p:cNvSpPr>
          <p:nvPr>
            <p:ph type="title"/>
          </p:nvPr>
        </p:nvSpPr>
        <p:spPr/>
        <p:txBody>
          <a:bodyPr/>
          <a:lstStyle/>
          <a:p>
            <a:r>
              <a:rPr lang="en-US" dirty="0">
                <a:solidFill>
                  <a:srgbClr val="000000"/>
                </a:solidFill>
                <a:effectLst/>
                <a:latin typeface="Tahoma" panose="020B0604030504040204" pitchFamily="34" charset="0"/>
              </a:rPr>
              <a:t>Regression Analysis</a:t>
            </a:r>
            <a:endParaRPr lang="en-TW" dirty="0"/>
          </a:p>
        </p:txBody>
      </p:sp>
      <p:sp>
        <p:nvSpPr>
          <p:cNvPr id="3" name="Content Placeholder 2">
            <a:extLst>
              <a:ext uri="{FF2B5EF4-FFF2-40B4-BE49-F238E27FC236}">
                <a16:creationId xmlns:a16="http://schemas.microsoft.com/office/drawing/2014/main" id="{E8B5952D-2AB7-073B-A500-32681FBE27F8}"/>
              </a:ext>
            </a:extLst>
          </p:cNvPr>
          <p:cNvSpPr>
            <a:spLocks noGrp="1"/>
          </p:cNvSpPr>
          <p:nvPr>
            <p:ph idx="1"/>
          </p:nvPr>
        </p:nvSpPr>
        <p:spPr/>
        <p:txBody>
          <a:bodyPr/>
          <a:lstStyle/>
          <a:p>
            <a:r>
              <a:rPr lang="en-TW" dirty="0"/>
              <a:t>We use it to:</a:t>
            </a:r>
          </a:p>
          <a:p>
            <a:pPr marL="0" indent="0">
              <a:buNone/>
            </a:pPr>
            <a:r>
              <a:rPr lang="en-US" sz="2400" dirty="0">
                <a:solidFill>
                  <a:srgbClr val="000000"/>
                </a:solidFill>
                <a:effectLst/>
                <a:latin typeface="Times" panose="02020603050405020304"/>
              </a:rPr>
              <a:t>–</a:t>
            </a:r>
            <a:r>
              <a:rPr lang="en-US" sz="2400" dirty="0">
                <a:solidFill>
                  <a:srgbClr val="000000"/>
                </a:solidFill>
                <a:effectLst/>
                <a:latin typeface="Helvetica" pitchFamily="2" charset="0"/>
              </a:rPr>
              <a:t> </a:t>
            </a:r>
            <a:r>
              <a:rPr lang="en-US" sz="2400" dirty="0">
                <a:solidFill>
                  <a:srgbClr val="000000"/>
                </a:solidFill>
                <a:effectLst/>
                <a:latin typeface="Times" panose="02020603050405020304"/>
              </a:rPr>
              <a:t>Determine whether the independent variables explain a significant variation in the dependent variable: </a:t>
            </a:r>
            <a:r>
              <a:rPr lang="en-US" sz="2400" dirty="0">
                <a:solidFill>
                  <a:srgbClr val="FB0007"/>
                </a:solidFill>
                <a:effectLst/>
                <a:latin typeface="Times" panose="02020603050405020304"/>
              </a:rPr>
              <a:t>whether a relationship exists</a:t>
            </a:r>
            <a:r>
              <a:rPr lang="en-US" sz="2400" dirty="0">
                <a:solidFill>
                  <a:srgbClr val="000000"/>
                </a:solidFill>
                <a:effectLst/>
                <a:latin typeface="Times" panose="02020603050405020304"/>
              </a:rPr>
              <a:t>.</a:t>
            </a:r>
          </a:p>
          <a:p>
            <a:pPr marL="0" indent="0">
              <a:buNone/>
            </a:pPr>
            <a:r>
              <a:rPr lang="en-US" sz="2400" dirty="0">
                <a:solidFill>
                  <a:srgbClr val="000000"/>
                </a:solidFill>
                <a:effectLst/>
                <a:latin typeface="Times" panose="02020603050405020304"/>
              </a:rPr>
              <a:t>–</a:t>
            </a:r>
            <a:r>
              <a:rPr lang="en-US" sz="2400" dirty="0">
                <a:solidFill>
                  <a:srgbClr val="000000"/>
                </a:solidFill>
                <a:effectLst/>
                <a:latin typeface="Helvetica" pitchFamily="2" charset="0"/>
              </a:rPr>
              <a:t> </a:t>
            </a:r>
            <a:r>
              <a:rPr lang="en-US" sz="2400" dirty="0">
                <a:solidFill>
                  <a:srgbClr val="000000"/>
                </a:solidFill>
                <a:effectLst/>
                <a:latin typeface="Times" panose="02020603050405020304"/>
              </a:rPr>
              <a:t>Determine how much of the variation in the dependent variable can be explained by the independent variables: </a:t>
            </a:r>
            <a:r>
              <a:rPr lang="en-US" sz="2400" dirty="0">
                <a:solidFill>
                  <a:srgbClr val="FB0007"/>
                </a:solidFill>
                <a:effectLst/>
                <a:latin typeface="Times" panose="02020603050405020304"/>
              </a:rPr>
              <a:t>strength of the</a:t>
            </a:r>
            <a:r>
              <a:rPr lang="en-US" sz="2400" dirty="0">
                <a:solidFill>
                  <a:srgbClr val="000000"/>
                </a:solidFill>
                <a:latin typeface="Times" panose="02020603050405020304"/>
              </a:rPr>
              <a:t> </a:t>
            </a:r>
            <a:r>
              <a:rPr lang="en-US" sz="2400" dirty="0">
                <a:solidFill>
                  <a:srgbClr val="FB0007"/>
                </a:solidFill>
                <a:effectLst/>
                <a:latin typeface="Times" panose="02020603050405020304"/>
              </a:rPr>
              <a:t>relationship</a:t>
            </a:r>
            <a:r>
              <a:rPr lang="en-US" sz="2400" dirty="0">
                <a:solidFill>
                  <a:srgbClr val="000000"/>
                </a:solidFill>
                <a:effectLst/>
                <a:latin typeface="Times" panose="02020603050405020304"/>
              </a:rPr>
              <a:t>.</a:t>
            </a:r>
            <a:endParaRPr lang="en-US" sz="2400" dirty="0">
              <a:solidFill>
                <a:srgbClr val="FB0007"/>
              </a:solidFill>
              <a:effectLst/>
              <a:latin typeface="Times" panose="02020603050405020304"/>
            </a:endParaRPr>
          </a:p>
          <a:p>
            <a:pPr marL="0" indent="0">
              <a:buNone/>
            </a:pPr>
            <a:r>
              <a:rPr lang="en-US" sz="2400" dirty="0">
                <a:solidFill>
                  <a:srgbClr val="000000"/>
                </a:solidFill>
                <a:effectLst/>
                <a:latin typeface="Times" panose="02020603050405020304"/>
              </a:rPr>
              <a:t>–</a:t>
            </a:r>
            <a:r>
              <a:rPr lang="en-US" sz="2400" dirty="0">
                <a:solidFill>
                  <a:srgbClr val="000000"/>
                </a:solidFill>
                <a:effectLst/>
                <a:latin typeface="Helvetica" pitchFamily="2" charset="0"/>
              </a:rPr>
              <a:t> </a:t>
            </a:r>
            <a:r>
              <a:rPr lang="en-US" sz="2400" dirty="0">
                <a:solidFill>
                  <a:srgbClr val="000000"/>
                </a:solidFill>
                <a:effectLst/>
                <a:latin typeface="Times" panose="02020603050405020304"/>
              </a:rPr>
              <a:t>Determine the structure or form of the relationship: the </a:t>
            </a:r>
            <a:r>
              <a:rPr lang="en-US" sz="2400" dirty="0">
                <a:solidFill>
                  <a:srgbClr val="FB0007"/>
                </a:solidFill>
                <a:effectLst/>
                <a:latin typeface="Times" panose="02020603050405020304"/>
              </a:rPr>
              <a:t>mathematical equation</a:t>
            </a:r>
            <a:r>
              <a:rPr lang="en-US" sz="2400" dirty="0">
                <a:solidFill>
                  <a:srgbClr val="000000"/>
                </a:solidFill>
                <a:effectLst/>
                <a:latin typeface="Times" panose="02020603050405020304"/>
              </a:rPr>
              <a:t> relating the independent and dependent variables.</a:t>
            </a:r>
          </a:p>
          <a:p>
            <a:pPr marL="0" indent="0">
              <a:buNone/>
            </a:pPr>
            <a:r>
              <a:rPr lang="en-US" sz="2400" dirty="0">
                <a:solidFill>
                  <a:srgbClr val="000000"/>
                </a:solidFill>
                <a:effectLst/>
                <a:latin typeface="Times" panose="02020603050405020304"/>
              </a:rPr>
              <a:t>–</a:t>
            </a:r>
            <a:r>
              <a:rPr lang="en-US" sz="2400" dirty="0">
                <a:solidFill>
                  <a:srgbClr val="000000"/>
                </a:solidFill>
                <a:effectLst/>
                <a:latin typeface="Helvetica" pitchFamily="2" charset="0"/>
              </a:rPr>
              <a:t> </a:t>
            </a:r>
            <a:r>
              <a:rPr lang="en-US" sz="2400" dirty="0">
                <a:solidFill>
                  <a:srgbClr val="FB0007"/>
                </a:solidFill>
                <a:effectLst/>
                <a:latin typeface="Times" panose="02020603050405020304"/>
              </a:rPr>
              <a:t>Predict</a:t>
            </a:r>
            <a:r>
              <a:rPr lang="en-US" sz="2400" dirty="0">
                <a:solidFill>
                  <a:srgbClr val="000000"/>
                </a:solidFill>
                <a:effectLst/>
                <a:latin typeface="Times" panose="02020603050405020304"/>
              </a:rPr>
              <a:t> the values of the dependent variable.</a:t>
            </a:r>
          </a:p>
          <a:p>
            <a:pPr marL="0" indent="0">
              <a:buNone/>
            </a:pPr>
            <a:endParaRPr lang="en-TW" dirty="0"/>
          </a:p>
        </p:txBody>
      </p:sp>
      <p:sp>
        <p:nvSpPr>
          <p:cNvPr id="4" name="Slide Number Placeholder 3">
            <a:extLst>
              <a:ext uri="{FF2B5EF4-FFF2-40B4-BE49-F238E27FC236}">
                <a16:creationId xmlns:a16="http://schemas.microsoft.com/office/drawing/2014/main" id="{89BF489A-D3E9-366F-1BDB-574E04DC3393}"/>
              </a:ext>
            </a:extLst>
          </p:cNvPr>
          <p:cNvSpPr>
            <a:spLocks noGrp="1"/>
          </p:cNvSpPr>
          <p:nvPr>
            <p:ph type="sldNum" sz="quarter" idx="12"/>
          </p:nvPr>
        </p:nvSpPr>
        <p:spPr/>
        <p:txBody>
          <a:bodyPr/>
          <a:lstStyle/>
          <a:p>
            <a:r>
              <a:rPr lang="en-US" altLang="zh-TW"/>
              <a:t>17.</a:t>
            </a:r>
            <a:fld id="{B216B5FE-59C3-8046-8EF4-8FBA0F90EABB}" type="slidenum">
              <a:rPr lang="en-US" altLang="zh-TW" smtClean="0"/>
              <a:pPr/>
              <a:t>9</a:t>
            </a:fld>
            <a:endParaRPr lang="en-US" altLang="zh-TW"/>
          </a:p>
        </p:txBody>
      </p:sp>
    </p:spTree>
    <p:extLst>
      <p:ext uri="{BB962C8B-B14F-4D97-AF65-F5344CB8AC3E}">
        <p14:creationId xmlns:p14="http://schemas.microsoft.com/office/powerpoint/2010/main" val="2756838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2006"/>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Lst>
</file>

<file path=ppt/tags/tag41.xml><?xml version="1.0" encoding="utf-8"?>
<p:tagLst xmlns:a="http://schemas.openxmlformats.org/drawingml/2006/main" xmlns:r="http://schemas.openxmlformats.org/officeDocument/2006/relationships" xmlns:p="http://schemas.openxmlformats.org/presentationml/2006/main">
  <p:tag name="NOPREFERENCE" val="False"/>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Lst>
</file>

<file path=ppt/tags/tag43.xml><?xml version="1.0" encoding="utf-8"?>
<p:tagLst xmlns:a="http://schemas.openxmlformats.org/drawingml/2006/main" xmlns:r="http://schemas.openxmlformats.org/officeDocument/2006/relationships" xmlns:p="http://schemas.openxmlformats.org/presentationml/2006/main">
  <p:tag name="NOPREFERENCE" val="False"/>
</p:tagLst>
</file>

<file path=ppt/tags/tag44.xml><?xml version="1.0" encoding="utf-8"?>
<p:tagLst xmlns:a="http://schemas.openxmlformats.org/drawingml/2006/main" xmlns:r="http://schemas.openxmlformats.org/officeDocument/2006/relationships" xmlns:p="http://schemas.openxmlformats.org/presentationml/2006/main">
  <p:tag name="NOPREFERENCE" val="False"/>
</p:tagLst>
</file>

<file path=ppt/tags/tag45.xml><?xml version="1.0" encoding="utf-8"?>
<p:tagLst xmlns:a="http://schemas.openxmlformats.org/drawingml/2006/main" xmlns:r="http://schemas.openxmlformats.org/officeDocument/2006/relationships" xmlns:p="http://schemas.openxmlformats.org/presentationml/2006/main">
  <p:tag name="NOPREFERENCE" val="False"/>
</p:tagLst>
</file>

<file path=ppt/tags/tag46.xml><?xml version="1.0" encoding="utf-8"?>
<p:tagLst xmlns:a="http://schemas.openxmlformats.org/drawingml/2006/main" xmlns:r="http://schemas.openxmlformats.org/officeDocument/2006/relationships" xmlns:p="http://schemas.openxmlformats.org/presentationml/2006/main">
  <p:tag name="NOPREFERENCE" val="False"/>
</p:tagLst>
</file>

<file path=ppt/tags/tag47.xml><?xml version="1.0" encoding="utf-8"?>
<p:tagLst xmlns:a="http://schemas.openxmlformats.org/drawingml/2006/main" xmlns:r="http://schemas.openxmlformats.org/officeDocument/2006/relationships" xmlns:p="http://schemas.openxmlformats.org/presentationml/2006/main">
  <p:tag name="NOPREFERENCE" val="False"/>
</p:tagLst>
</file>

<file path=ppt/tags/tag48.xml><?xml version="1.0" encoding="utf-8"?>
<p:tagLst xmlns:a="http://schemas.openxmlformats.org/drawingml/2006/main" xmlns:r="http://schemas.openxmlformats.org/officeDocument/2006/relationships" xmlns:p="http://schemas.openxmlformats.org/presentationml/2006/main">
  <p:tag name="NOPREFERENCE" val="False"/>
</p:tagLst>
</file>

<file path=ppt/tags/tag49.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3256</TotalTime>
  <Words>5163</Words>
  <Application>Microsoft Macintosh PowerPoint</Application>
  <PresentationFormat>如螢幕大小 (4:3)</PresentationFormat>
  <Paragraphs>897</Paragraphs>
  <Slides>85</Slides>
  <Notes>3</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1</vt:i4>
      </vt:variant>
      <vt:variant>
        <vt:lpstr>投影片標題</vt:lpstr>
      </vt:variant>
      <vt:variant>
        <vt:i4>85</vt:i4>
      </vt:variant>
    </vt:vector>
  </HeadingPairs>
  <TitlesOfParts>
    <vt:vector size="97" baseType="lpstr">
      <vt:lpstr>新細明體</vt:lpstr>
      <vt:lpstr>Times</vt:lpstr>
      <vt:lpstr>Arial</vt:lpstr>
      <vt:lpstr>Calibri</vt:lpstr>
      <vt:lpstr>Garamond</vt:lpstr>
      <vt:lpstr>Helvetica</vt:lpstr>
      <vt:lpstr>Symbol</vt:lpstr>
      <vt:lpstr>Tahoma</vt:lpstr>
      <vt:lpstr>Times New Roman</vt:lpstr>
      <vt:lpstr>Wingdings</vt:lpstr>
      <vt:lpstr>Blank Presentation</vt:lpstr>
      <vt:lpstr>Equation</vt:lpstr>
      <vt:lpstr>Chapter 16</vt:lpstr>
      <vt:lpstr>What we have learned so far</vt:lpstr>
      <vt:lpstr>Regression Analysis - why</vt:lpstr>
      <vt:lpstr>PowerPoint 簡報</vt:lpstr>
      <vt:lpstr>Regression Analysis</vt:lpstr>
      <vt:lpstr>Regression Analysis…</vt:lpstr>
      <vt:lpstr>Correlation Analysis…</vt:lpstr>
      <vt:lpstr>Correlation</vt:lpstr>
      <vt:lpstr>Regression Analysis</vt:lpstr>
      <vt:lpstr>PowerPoint 簡報</vt:lpstr>
      <vt:lpstr>PowerPoint 簡報</vt:lpstr>
      <vt:lpstr>Simple linear regression</vt:lpstr>
      <vt:lpstr>Regression analysis steps</vt:lpstr>
      <vt:lpstr>Simple linear regression</vt:lpstr>
      <vt:lpstr>Simple linear regression</vt:lpstr>
      <vt:lpstr>Model Types…</vt:lpstr>
      <vt:lpstr>A Model…</vt:lpstr>
      <vt:lpstr>A Model…</vt:lpstr>
      <vt:lpstr>A Model…</vt:lpstr>
      <vt:lpstr>Random Term…</vt:lpstr>
      <vt:lpstr>Random Term…</vt:lpstr>
      <vt:lpstr>Correlation Analysis</vt:lpstr>
      <vt:lpstr>Simple linear regression</vt:lpstr>
      <vt:lpstr>Simple linear regression</vt:lpstr>
      <vt:lpstr>Simple Linear Regression Model…</vt:lpstr>
      <vt:lpstr>Simple Linear Regression Model…</vt:lpstr>
      <vt:lpstr>Estimating the Coefficients…</vt:lpstr>
      <vt:lpstr>PowerPoint 簡報</vt:lpstr>
      <vt:lpstr>PowerPoint 簡報</vt:lpstr>
      <vt:lpstr>PowerPoint 簡報</vt:lpstr>
      <vt:lpstr>Example 16.1</vt:lpstr>
      <vt:lpstr>Least Squares Line…</vt:lpstr>
      <vt:lpstr>Example 16.2…</vt:lpstr>
      <vt:lpstr>Example 16.2…</vt:lpstr>
      <vt:lpstr>Example 16.2…</vt:lpstr>
      <vt:lpstr>Example 16.2…</vt:lpstr>
      <vt:lpstr>Example 16.2…</vt:lpstr>
      <vt:lpstr>Example 16.2…</vt:lpstr>
      <vt:lpstr>Required Conditions…</vt:lpstr>
      <vt:lpstr>The Normality of e</vt:lpstr>
      <vt:lpstr>Assessing the Model…</vt:lpstr>
      <vt:lpstr>Sum of Squares for Error (SSE)…</vt:lpstr>
      <vt:lpstr>Standard Error of Estimate…</vt:lpstr>
      <vt:lpstr>Standard Error of Estimate…</vt:lpstr>
      <vt:lpstr>  Testing the slope</vt:lpstr>
      <vt:lpstr>Testing the Slope…</vt:lpstr>
      <vt:lpstr>Testing the Slope…</vt:lpstr>
      <vt:lpstr>Example 16.4…</vt:lpstr>
      <vt:lpstr>Example 16.4…</vt:lpstr>
      <vt:lpstr>Testing the Slope…</vt:lpstr>
      <vt:lpstr>Coefficient of Determination…</vt:lpstr>
      <vt:lpstr>Coefficient of Determination…</vt:lpstr>
      <vt:lpstr>Coefficient of determination</vt:lpstr>
      <vt:lpstr>Coefficient of determination</vt:lpstr>
      <vt:lpstr>Coefficient of determination</vt:lpstr>
      <vt:lpstr>Coefficient of Determination</vt:lpstr>
      <vt:lpstr>Coefficient of Determination</vt:lpstr>
      <vt:lpstr>More on Excel’s Output…</vt:lpstr>
      <vt:lpstr>Coefficient of Correlation</vt:lpstr>
      <vt:lpstr>Coefficient of Correlation</vt:lpstr>
      <vt:lpstr>Example 16.6…</vt:lpstr>
      <vt:lpstr>Example 16.6…</vt:lpstr>
      <vt:lpstr>Example 16.6…</vt:lpstr>
      <vt:lpstr>Using the Regression Equation…</vt:lpstr>
      <vt:lpstr>Prediction Interval(Single value)</vt:lpstr>
      <vt:lpstr>Prediction Interval…</vt:lpstr>
      <vt:lpstr>Confidence Interval Estimator…(Mean)</vt:lpstr>
      <vt:lpstr>Confidence Interval Estimator…</vt:lpstr>
      <vt:lpstr>What’s the Difference?</vt:lpstr>
      <vt:lpstr>Intervals with Excel…</vt:lpstr>
      <vt:lpstr>Regression Diagnostics…</vt:lpstr>
      <vt:lpstr>PowerPoint 簡報</vt:lpstr>
      <vt:lpstr>Residual Analysis…</vt:lpstr>
      <vt:lpstr>Nonnormality…</vt:lpstr>
      <vt:lpstr>Heteroscedasticity…</vt:lpstr>
      <vt:lpstr>Heteroscedasticity…</vt:lpstr>
      <vt:lpstr>Nonindependence of the Error Variable</vt:lpstr>
      <vt:lpstr>Nonindependence of the Error Variable</vt:lpstr>
      <vt:lpstr>Outliers…</vt:lpstr>
      <vt:lpstr>Outliers…</vt:lpstr>
      <vt:lpstr>PowerPoint 簡報</vt:lpstr>
      <vt:lpstr>PowerPoint 簡報</vt:lpstr>
      <vt:lpstr>PowerPoint 簡報</vt:lpstr>
      <vt:lpstr>PowerPoint 簡報</vt:lpstr>
      <vt:lpstr>Procedure for Regression Diagnostics…</vt:lpstr>
    </vt:vector>
  </TitlesOfParts>
  <Company>Copyright © 2006 Brooks/Cole, a division of Thomson Learning,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 Simple Linear Regression and Correlation</dc:title>
  <dc:subject>Keller's Statistics for Management &amp; Economics, 7th Ed.</dc:subject>
  <dc:creator>Trent Tucker, Wilfrid Laurier Univeristy</dc:creator>
  <cp:lastModifiedBy>mac</cp:lastModifiedBy>
  <cp:revision>152</cp:revision>
  <cp:lastPrinted>2011-03-22T00:51:20Z</cp:lastPrinted>
  <dcterms:created xsi:type="dcterms:W3CDTF">2004-06-22T18:17:40Z</dcterms:created>
  <dcterms:modified xsi:type="dcterms:W3CDTF">2025-04-20T09:52:35Z</dcterms:modified>
</cp:coreProperties>
</file>