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0" r:id="rId6"/>
    <p:sldId id="266" r:id="rId7"/>
    <p:sldId id="267" r:id="rId8"/>
    <p:sldId id="269" r:id="rId9"/>
    <p:sldId id="274" r:id="rId10"/>
    <p:sldId id="275" r:id="rId11"/>
    <p:sldId id="276" r:id="rId12"/>
    <p:sldId id="273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B2D8-138A-4DA6-85A2-9732B12B4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F4EC3-947A-45AE-98DC-31E34723A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B807-7391-43FD-8D44-690505EB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3DD40-CC04-47A9-81A2-BAF239B6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6A58-7550-42F2-B32E-1E450484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04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6AE4-F846-4827-B3A8-B422F827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7FF07-AACD-45F0-9B2D-9867EC3A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7FA7-C41D-4A7D-B55D-DA30CB09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14830-9A0E-4E0C-9343-E0570FD8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44CA-9349-4137-A872-C80CAA05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49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71122-B1F9-488B-963C-2904222E6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E93D5-5EB0-4471-AC90-B190733EA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8179F-74F1-47E3-A131-218A4F7D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05301-7520-4D3C-AAF9-FA0E18D8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19F6C-E8D8-48AB-9722-9764848B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147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0B6A-0A7C-4289-A0F9-5759C7B2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2E40-B529-4350-9537-3882C895D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B2AD2-9746-4244-AFFD-8DB50AB8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D283D-F8C2-4593-BDA3-9121BC85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21031-5303-4BD9-9592-CAD7C120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76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4D60-F45D-4074-A084-2A7C5A4C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6B349-5AE3-43BB-A01B-03A897DB7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7EA35-B27F-4289-B58C-CB42F80C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410B8-EB24-481D-AE25-BE1B524A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A624-4420-46E9-B1FB-0D008AF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97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4751-FDB5-4211-8E0F-EAE315A3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A70E-0434-4D80-9BFC-C3298DDE0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46C75-971D-45D6-A85D-0D1F4D717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28FDD-9F97-429C-B111-512E7E0D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C1D11-B334-4BE9-ACDC-6245DE78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09B20-5FB3-4F5D-BE69-E5E78158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7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D250-E485-4804-9513-ECD966BA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D4F14-B59D-4348-A911-CF812D220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8811C-DF69-49B4-BDA6-3682F0245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1A2FB-62D9-4FEA-B54E-F209A5FB3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1D8CE-E1DD-4441-8B80-63A2D10E3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B326A-1CBC-41AB-9719-8F07A92A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7723E-2950-4868-9941-9DEE2933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3A0A5-396E-4C7C-8E48-01593DD3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2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0826-C7A8-4299-A70E-D5DB2742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5599F-DB87-4B76-AB3A-6E9310B4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91599-E559-4FBB-B6C3-F5CD6813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56944-C053-4638-81AA-7119B6AA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422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E6344-F0CA-4975-BC31-D8DBAAA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38F4F-3D1F-463A-9879-5948D0A3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40DBD-7CFE-4B91-BB7E-EDBA226E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28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5DB9-77CD-4B62-9666-4E144686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529C0-0DE1-48CA-9D45-225E38D9A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39C1-95FF-482A-B1C7-D5564BCE3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B1FFF-E55D-4E7F-B841-E0F50F0A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D7934-5FCB-49FB-AA01-B8926FF9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BFF15-70F3-464E-BED8-3AE08C40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03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FF96-8C58-4971-A10D-97594A08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3CB18-A927-4B6B-885A-3CC320A24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2FD4B-CF35-4B2C-A4AD-54476A991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7CF31-5BD3-4F55-B09B-4F3B17FC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54F5F-1B85-4DDA-B1BE-85624BEA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6EE55-8938-4B5F-8B27-A6238B5F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86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AD3BF-07B1-4F17-9094-2273695D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DA99F-3959-47D4-AEB8-F173B9017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557CE-F7D1-45DA-8837-4154B5FEF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D55B-6CE5-45D6-9FAD-EB8DB091BF7B}" type="datetimeFigureOut">
              <a:rPr lang="en-AU" smtClean="0"/>
              <a:t>1/10/2019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52A89-4CD7-4D7B-B882-DC60EE831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8141-2494-49E3-AD07-239D96574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B38CE-3EF7-47C9-B440-9561899788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66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si.telecom-paristech.fr/aao/" TargetMode="External"/><Relationship Id="rId2" Type="http://schemas.openxmlformats.org/officeDocument/2006/relationships/hyperlink" Target="https://homes.cs.washington.edu/~thickstn/star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genta.tensorflow.org/datasets/maestr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7A465D-456C-4C5A-B33C-278AEB67C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AE63AC-18F1-4431-80D0-8C1EDB437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Automatic Music Transcription Research Project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C9D72-398C-4D6D-967A-96A83A16E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Oliver Ignetik</a:t>
            </a:r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68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9547-DE75-44FF-A12D-D286EC2B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Multi-label NN Classification problem </a:t>
            </a:r>
            <a:endParaRPr lang="en-A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04ACF1-9C82-4354-B7F6-8EFFF3DF9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624" y="2610677"/>
            <a:ext cx="9911924" cy="3566285"/>
          </a:xfrm>
        </p:spPr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 : to learn the weights by fitting the model to the training data and optimizing the loss function  </a:t>
            </a:r>
          </a:p>
          <a:p>
            <a:r>
              <a:rPr lang="en-US" b="1" dirty="0"/>
              <a:t>Input</a:t>
            </a:r>
            <a:r>
              <a:rPr lang="en-US" dirty="0"/>
              <a:t> : </a:t>
            </a:r>
            <a:r>
              <a:rPr lang="en-US" dirty="0" err="1"/>
              <a:t>cqt</a:t>
            </a:r>
            <a:r>
              <a:rPr lang="en-US" dirty="0"/>
              <a:t> (STFT with constant Q-ratio on frequency bins) </a:t>
            </a:r>
          </a:p>
          <a:p>
            <a:r>
              <a:rPr lang="en-US" b="1" dirty="0"/>
              <a:t>Output </a:t>
            </a:r>
            <a:r>
              <a:rPr lang="en-US" dirty="0"/>
              <a:t>: framewise vector indicating likelihood of note being played </a:t>
            </a:r>
          </a:p>
        </p:txBody>
      </p:sp>
    </p:spTree>
    <p:extLst>
      <p:ext uri="{BB962C8B-B14F-4D97-AF65-F5344CB8AC3E}">
        <p14:creationId xmlns:p14="http://schemas.microsoft.com/office/powerpoint/2010/main" val="344771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9547-DE75-44FF-A12D-D286EC2B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Hyper-parameter </a:t>
            </a:r>
            <a:r>
              <a:rPr lang="en-US" dirty="0"/>
              <a:t>tuning for model</a:t>
            </a:r>
            <a:endParaRPr lang="en-A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04ACF1-9C82-4354-B7F6-8EFFF3DF9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625" y="2610678"/>
            <a:ext cx="4781676" cy="33982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input and output layer dimensions are set quite rigid and not open to much variation </a:t>
            </a:r>
          </a:p>
          <a:p>
            <a:r>
              <a:rPr lang="en-US" dirty="0"/>
              <a:t>Choice of activation functions, number of layers and neurons, loss function for back propagation and optimizers …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1D8965-0DBA-4284-93B5-41DE2B40F7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41" t="40278" r="3281" b="16250"/>
          <a:stretch/>
        </p:blipFill>
        <p:spPr>
          <a:xfrm>
            <a:off x="6505574" y="2489329"/>
            <a:ext cx="4886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7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9547-DE75-44FF-A12D-D286EC2B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NN Challenges</a:t>
            </a:r>
            <a:endParaRPr lang="en-A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041FFA-A202-491D-A6E1-008F8BEA2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037"/>
            <a:ext cx="10515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500" b="1" dirty="0"/>
              <a:t>Limitations </a:t>
            </a:r>
          </a:p>
          <a:p>
            <a:r>
              <a:rPr lang="en-US" sz="2500" dirty="0"/>
              <a:t>Needs a large dataset for training </a:t>
            </a:r>
          </a:p>
          <a:p>
            <a:r>
              <a:rPr lang="en-US" sz="2500" dirty="0"/>
              <a:t>Performs poorly with music with completely different spectral characteristics such as environment and instrumentation </a:t>
            </a:r>
          </a:p>
          <a:p>
            <a:pPr marL="0" indent="0">
              <a:buNone/>
            </a:pPr>
            <a:r>
              <a:rPr lang="en-US" sz="2500" b="1" dirty="0"/>
              <a:t>Future work </a:t>
            </a:r>
          </a:p>
          <a:p>
            <a:r>
              <a:rPr lang="en-US" sz="2500" dirty="0"/>
              <a:t>Solve the class imbalance / sparsity problem by using different accuracy metrics </a:t>
            </a:r>
          </a:p>
          <a:p>
            <a:r>
              <a:rPr lang="en-US" sz="2500" dirty="0"/>
              <a:t>Long Short-Term Models for NN to learn temporal dependencies in the model </a:t>
            </a:r>
          </a:p>
          <a:p>
            <a:r>
              <a:rPr lang="en-US" sz="2500" dirty="0"/>
              <a:t>Investigate using multiple spectrograms as input to the network </a:t>
            </a:r>
          </a:p>
        </p:txBody>
      </p:sp>
    </p:spTree>
    <p:extLst>
      <p:ext uri="{BB962C8B-B14F-4D97-AF65-F5344CB8AC3E}">
        <p14:creationId xmlns:p14="http://schemas.microsoft.com/office/powerpoint/2010/main" val="108808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9547-DE75-44FF-A12D-D286EC2B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Evaluation metrics</a:t>
            </a:r>
            <a:endParaRPr lang="en-A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02DC61D-5257-4F56-84DC-9E6FEDE5D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833" y="2355146"/>
            <a:ext cx="5339543" cy="352475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041111-35BA-4CDD-8410-7E4F8B58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625" y="2417294"/>
            <a:ext cx="4191126" cy="4351338"/>
          </a:xfrm>
        </p:spPr>
        <p:txBody>
          <a:bodyPr/>
          <a:lstStyle/>
          <a:p>
            <a:r>
              <a:rPr lang="en-US" sz="2500" dirty="0"/>
              <a:t>Desired output – MIDI piano roll </a:t>
            </a:r>
          </a:p>
          <a:p>
            <a:r>
              <a:rPr lang="en-US" sz="2500" dirty="0" err="1"/>
              <a:t>Mir_eval</a:t>
            </a:r>
            <a:r>
              <a:rPr lang="en-US" sz="2500" dirty="0"/>
              <a:t> – python library used to evaluate AMT model performance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453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D35D-DD7F-4219-AD8D-5A1C970B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Overview</a:t>
            </a:r>
            <a:endParaRPr lang="en-AU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233B20E-6004-4679-A6B1-295526797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13" t="24928" r="36413" b="11623"/>
          <a:stretch/>
        </p:blipFill>
        <p:spPr>
          <a:xfrm>
            <a:off x="1579993" y="2811104"/>
            <a:ext cx="2434539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66AA-1BB1-4D44-8353-8CEC61540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AU" sz="2500" b="1" dirty="0"/>
              <a:t>Goal: </a:t>
            </a:r>
            <a:r>
              <a:rPr lang="en-AU" sz="2500" dirty="0"/>
              <a:t>Convert the audio waveform from a musical recording into a mid level representation which encodes what notes were played and when.</a:t>
            </a:r>
          </a:p>
          <a:p>
            <a:r>
              <a:rPr lang="en-AU" sz="2500" dirty="0"/>
              <a:t>Musical scores are not considered ground truth annotations. </a:t>
            </a:r>
            <a:endParaRPr lang="en-AU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077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2521-3420-42C1-9530-51BF10A9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Challenges</a:t>
            </a:r>
            <a:endParaRPr lang="en-AU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97CE7B-5691-4572-A2BF-553C0B15C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023" y="2811104"/>
            <a:ext cx="3366480" cy="168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A64E-A92E-4E77-B94F-847666AC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/>
              <a:t>Harmonic overlap </a:t>
            </a:r>
            <a:endParaRPr lang="en-AU" sz="2400"/>
          </a:p>
          <a:p>
            <a:r>
              <a:rPr lang="en-AU" sz="2400"/>
              <a:t>Source separation</a:t>
            </a:r>
          </a:p>
          <a:p>
            <a:r>
              <a:rPr lang="en-AU" sz="2400"/>
              <a:t>Timbre/ Instrument tracking</a:t>
            </a:r>
          </a:p>
          <a:p>
            <a:r>
              <a:rPr lang="en-AU" sz="2400"/>
              <a:t>Beat/ tempo estimation </a:t>
            </a:r>
          </a:p>
          <a:p>
            <a:r>
              <a:rPr lang="en-AU" sz="2400"/>
              <a:t>Data annotation</a:t>
            </a:r>
          </a:p>
          <a:p>
            <a:r>
              <a:rPr lang="en-AU" sz="2400"/>
              <a:t>Large variety of music </a:t>
            </a:r>
          </a:p>
          <a:p>
            <a:r>
              <a:rPr lang="en-AU" sz="2400"/>
              <a:t>Incorporating musical knowledge</a:t>
            </a:r>
          </a:p>
        </p:txBody>
      </p:sp>
    </p:spTree>
    <p:extLst>
      <p:ext uri="{BB962C8B-B14F-4D97-AF65-F5344CB8AC3E}">
        <p14:creationId xmlns:p14="http://schemas.microsoft.com/office/powerpoint/2010/main" val="285543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2521-3420-42C1-9530-51BF10A9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Datasets</a:t>
            </a:r>
            <a:endParaRPr lang="en-AU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0406F5-D9B6-45AB-8C28-3539CB90F196}"/>
              </a:ext>
            </a:extLst>
          </p:cNvPr>
          <p:cNvSpPr txBox="1"/>
          <p:nvPr/>
        </p:nvSpPr>
        <p:spPr>
          <a:xfrm>
            <a:off x="960099" y="2489329"/>
            <a:ext cx="776480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MusicNet</a:t>
            </a:r>
            <a:r>
              <a:rPr lang="en-US" sz="2500" dirty="0"/>
              <a:t> (10GB) : collection of songs with ground truth annotations - </a:t>
            </a:r>
            <a:r>
              <a:rPr lang="en-AU" sz="2500" u="sng" dirty="0">
                <a:hlinkClick r:id="rId2"/>
              </a:rPr>
              <a:t>https://homes.cs.washington.edu/~thickstn/start.html</a:t>
            </a:r>
            <a:r>
              <a:rPr lang="en-AU" sz="25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MAPS (40GB) : isolated chords/ notes and musical excerpts with fully annotated ground truth - </a:t>
            </a:r>
            <a:r>
              <a:rPr lang="en-US" sz="2500" u="sng" dirty="0">
                <a:hlinkClick r:id="rId3"/>
              </a:rPr>
              <a:t>http://www.tsi.telecom-paristech.fr/aao</a:t>
            </a:r>
            <a:r>
              <a:rPr lang="en-AU" sz="2500" u="sng" dirty="0">
                <a:hlinkClick r:id="rId3"/>
              </a:rPr>
              <a:t>/</a:t>
            </a:r>
            <a:r>
              <a:rPr lang="en-AU" sz="2500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MAESTRO (100GB) : collection of songs with ground truth annotations - </a:t>
            </a:r>
            <a:r>
              <a:rPr lang="en-AU" sz="2500" u="sng" dirty="0">
                <a:hlinkClick r:id="rId4"/>
              </a:rPr>
              <a:t>https://magenta.tensorflow.org/datasets/maestro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560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9547-DE75-44FF-A12D-D286EC2B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Approaches</a:t>
            </a:r>
            <a:endParaRPr lang="en-A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D63BE0-1ABC-4004-A553-7B72D40E4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624" y="2397889"/>
            <a:ext cx="8666219" cy="29260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500" dirty="0"/>
              <a:t>Nonnegative Matrix Factorization (NMF)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500" dirty="0"/>
              <a:t>Factorization of the input spectrogram into an activation (temporal) and dictionary matrix (frequency)</a:t>
            </a:r>
          </a:p>
          <a:p>
            <a:pPr marL="0" indent="0">
              <a:buNone/>
            </a:pPr>
            <a:r>
              <a:rPr lang="en-US" sz="2500" dirty="0"/>
              <a:t>Neural Networks (NN)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500" dirty="0"/>
              <a:t>Multi-label approach which takes a </a:t>
            </a:r>
            <a:r>
              <a:rPr lang="en-AU" sz="2500" dirty="0" err="1"/>
              <a:t>cqt</a:t>
            </a:r>
            <a:r>
              <a:rPr lang="en-AU" sz="2500" dirty="0"/>
              <a:t> (</a:t>
            </a:r>
            <a:r>
              <a:rPr lang="en-AU" sz="2500"/>
              <a:t>constant-q transform) </a:t>
            </a:r>
            <a:r>
              <a:rPr lang="en-AU" sz="2500" dirty="0"/>
              <a:t>as input and outputs a vector indicating the probability of each note being active in that frame </a:t>
            </a:r>
          </a:p>
        </p:txBody>
      </p:sp>
    </p:spTree>
    <p:extLst>
      <p:ext uri="{BB962C8B-B14F-4D97-AF65-F5344CB8AC3E}">
        <p14:creationId xmlns:p14="http://schemas.microsoft.com/office/powerpoint/2010/main" val="221980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4DC5-70C4-4D99-9499-D11C9774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Non-negative Matrix Factorization (NMF)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D7AA337-4B21-4F2D-928E-332B767F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3"/>
            <a:ext cx="5150756" cy="23307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6C93-3200-4576-8B63-022F41088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2104" y="2682433"/>
            <a:ext cx="4505419" cy="3215749"/>
          </a:xfrm>
        </p:spPr>
        <p:txBody>
          <a:bodyPr>
            <a:normAutofit/>
          </a:bodyPr>
          <a:lstStyle/>
          <a:p>
            <a:r>
              <a:rPr lang="en-US" sz="2400" dirty="0"/>
              <a:t>NMF is a group of algorithms in multivariate analysis and linear algebra</a:t>
            </a:r>
          </a:p>
          <a:p>
            <a:r>
              <a:rPr lang="en-US" sz="2400" dirty="0"/>
              <a:t>A matrix V is factorized into two matrices W and H, with the property that all three matrices have no negative elements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3933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9547-DE75-44FF-A12D-D286EC2B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NMF Application to AMT </a:t>
            </a:r>
            <a:endParaRPr lang="en-A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B6117CE-2B85-446D-A176-98D9CC680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25669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CDED-533E-46A3-A388-07A70C5A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200" dirty="0"/>
              <a:t>Spectrograms are computed by taking sliding a window of a certain sample length along the signal and taking the DFT within each frame.</a:t>
            </a:r>
          </a:p>
          <a:p>
            <a:r>
              <a:rPr lang="en-AU" sz="2200" dirty="0"/>
              <a:t>Spectrograms can be decomposed into a dictionary of pitches and an activation matrix encoding the onsets of the different dictionary </a:t>
            </a:r>
          </a:p>
          <a:p>
            <a:r>
              <a:rPr lang="en-AU" sz="2200" dirty="0"/>
              <a:t>NMF performs very well in the case of monophonic music </a:t>
            </a:r>
          </a:p>
          <a:p>
            <a:endParaRPr lang="en-US" sz="2200" dirty="0"/>
          </a:p>
          <a:p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17428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9547-DE75-44FF-A12D-D286EC2B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NMF Challenges</a:t>
            </a:r>
            <a:endParaRPr lang="en-A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041FFA-A202-491D-A6E1-008F8BEA2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037"/>
            <a:ext cx="10515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Limitations </a:t>
            </a:r>
          </a:p>
          <a:p>
            <a:r>
              <a:rPr lang="en-US" sz="2200" dirty="0"/>
              <a:t>When the dictionary is not pre-computed NMF (unsupervised NMF) you must indicate the number of components for decomposition. </a:t>
            </a:r>
          </a:p>
          <a:p>
            <a:r>
              <a:rPr lang="en-US" sz="2200" dirty="0"/>
              <a:t>Supervised NMF is where the dictionary is precomputed by compiling a matrix that encodes frequency templates of isolated notes.</a:t>
            </a:r>
          </a:p>
          <a:p>
            <a:pPr marL="0" indent="0">
              <a:buNone/>
            </a:pPr>
            <a:r>
              <a:rPr lang="en-US" sz="2200" b="1" dirty="0"/>
              <a:t>Future work </a:t>
            </a:r>
          </a:p>
          <a:p>
            <a:r>
              <a:rPr lang="en-US" sz="2200" dirty="0"/>
              <a:t>Hidden Markov Models (HMMs) to model temporal dependencies between note transitions </a:t>
            </a:r>
          </a:p>
          <a:p>
            <a:r>
              <a:rPr lang="en-US" sz="2200" dirty="0"/>
              <a:t>Improve upon Autocorrelation Function (ACF) method for picking f0 in spectral components </a:t>
            </a:r>
          </a:p>
          <a:p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58357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9547-DE75-44FF-A12D-D286EC2B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 dirty="0"/>
              <a:t>Neural Networks (NN)</a:t>
            </a:r>
            <a:endParaRPr lang="en-A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FAC80F8-7D02-4B8D-89CC-D91440AE9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00" y="2489329"/>
            <a:ext cx="5868212" cy="399763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8EB001-474B-49B9-8A86-58D957D43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820" y="2610677"/>
            <a:ext cx="3798727" cy="3566285"/>
          </a:xfrm>
        </p:spPr>
        <p:txBody>
          <a:bodyPr>
            <a:normAutofit/>
          </a:bodyPr>
          <a:lstStyle/>
          <a:p>
            <a:r>
              <a:rPr lang="en-US" dirty="0"/>
              <a:t>Neural Networks are a form of powerful machine learning algorithms for learning patterns in datasets</a:t>
            </a:r>
          </a:p>
          <a:p>
            <a:r>
              <a:rPr lang="en-US" dirty="0"/>
              <a:t>Feed forward networks are appropriate for classification tasks.</a:t>
            </a:r>
          </a:p>
        </p:txBody>
      </p:sp>
    </p:spTree>
    <p:extLst>
      <p:ext uri="{BB962C8B-B14F-4D97-AF65-F5344CB8AC3E}">
        <p14:creationId xmlns:p14="http://schemas.microsoft.com/office/powerpoint/2010/main" val="184080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565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Automatic Music Transcription Research Project</vt:lpstr>
      <vt:lpstr>Overview</vt:lpstr>
      <vt:lpstr>Challenges</vt:lpstr>
      <vt:lpstr>Datasets</vt:lpstr>
      <vt:lpstr>Approaches</vt:lpstr>
      <vt:lpstr>Non-negative Matrix Factorization (NMF)</vt:lpstr>
      <vt:lpstr>NMF Application to AMT </vt:lpstr>
      <vt:lpstr>NMF Challenges</vt:lpstr>
      <vt:lpstr>Neural Networks (NN)</vt:lpstr>
      <vt:lpstr>Multi-label NN Classification problem </vt:lpstr>
      <vt:lpstr>Hyper-parameter tuning for model</vt:lpstr>
      <vt:lpstr>NN Challenges</vt:lpstr>
      <vt:lpstr>Evaluation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Music Transcription Research Project</dc:title>
  <dc:creator>Oliver Ignetik</dc:creator>
  <cp:lastModifiedBy>Oliver Ignetik</cp:lastModifiedBy>
  <cp:revision>9</cp:revision>
  <dcterms:created xsi:type="dcterms:W3CDTF">2019-10-01T07:52:16Z</dcterms:created>
  <dcterms:modified xsi:type="dcterms:W3CDTF">2019-10-01T08:13:12Z</dcterms:modified>
</cp:coreProperties>
</file>