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5213" cy="42803763"/>
  <p:notesSz cx="6797675" cy="9926638"/>
  <p:defaultTextStyle>
    <a:defPPr>
      <a:defRPr lang="en-US"/>
    </a:defPPr>
    <a:lvl1pPr algn="l" rtl="0" fontAlgn="base">
      <a:spcBef>
        <a:spcPct val="0"/>
      </a:spcBef>
      <a:spcAft>
        <a:spcPct val="0"/>
      </a:spcAft>
      <a:defRPr sz="2400" b="1" kern="1200">
        <a:solidFill>
          <a:schemeClr val="tx1"/>
        </a:solidFill>
        <a:latin typeface="Times" charset="0"/>
        <a:ea typeface="MS PGothic" pitchFamily="34" charset="-128"/>
        <a:cs typeface="+mn-cs"/>
      </a:defRPr>
    </a:lvl1pPr>
    <a:lvl2pPr marL="457200" algn="l" rtl="0" fontAlgn="base">
      <a:spcBef>
        <a:spcPct val="0"/>
      </a:spcBef>
      <a:spcAft>
        <a:spcPct val="0"/>
      </a:spcAft>
      <a:defRPr sz="2400" b="1" kern="1200">
        <a:solidFill>
          <a:schemeClr val="tx1"/>
        </a:solidFill>
        <a:latin typeface="Times" charset="0"/>
        <a:ea typeface="MS PGothic" pitchFamily="34" charset="-128"/>
        <a:cs typeface="+mn-cs"/>
      </a:defRPr>
    </a:lvl2pPr>
    <a:lvl3pPr marL="914400" algn="l" rtl="0" fontAlgn="base">
      <a:spcBef>
        <a:spcPct val="0"/>
      </a:spcBef>
      <a:spcAft>
        <a:spcPct val="0"/>
      </a:spcAft>
      <a:defRPr sz="2400" b="1" kern="1200">
        <a:solidFill>
          <a:schemeClr val="tx1"/>
        </a:solidFill>
        <a:latin typeface="Times" charset="0"/>
        <a:ea typeface="MS PGothic" pitchFamily="34" charset="-128"/>
        <a:cs typeface="+mn-cs"/>
      </a:defRPr>
    </a:lvl3pPr>
    <a:lvl4pPr marL="1371600" algn="l" rtl="0" fontAlgn="base">
      <a:spcBef>
        <a:spcPct val="0"/>
      </a:spcBef>
      <a:spcAft>
        <a:spcPct val="0"/>
      </a:spcAft>
      <a:defRPr sz="2400" b="1" kern="1200">
        <a:solidFill>
          <a:schemeClr val="tx1"/>
        </a:solidFill>
        <a:latin typeface="Times" charset="0"/>
        <a:ea typeface="MS PGothic" pitchFamily="34" charset="-128"/>
        <a:cs typeface="+mn-cs"/>
      </a:defRPr>
    </a:lvl4pPr>
    <a:lvl5pPr marL="1828800" algn="l" rtl="0" fontAlgn="base">
      <a:spcBef>
        <a:spcPct val="0"/>
      </a:spcBef>
      <a:spcAft>
        <a:spcPct val="0"/>
      </a:spcAft>
      <a:defRPr sz="2400" b="1" kern="1200">
        <a:solidFill>
          <a:schemeClr val="tx1"/>
        </a:solidFill>
        <a:latin typeface="Times" charset="0"/>
        <a:ea typeface="MS PGothic" pitchFamily="34" charset="-128"/>
        <a:cs typeface="+mn-cs"/>
      </a:defRPr>
    </a:lvl5pPr>
    <a:lvl6pPr marL="2286000" algn="l" defTabSz="914400" rtl="0" eaLnBrk="1" latinLnBrk="0" hangingPunct="1">
      <a:defRPr sz="2400" b="1" kern="1200">
        <a:solidFill>
          <a:schemeClr val="tx1"/>
        </a:solidFill>
        <a:latin typeface="Times" charset="0"/>
        <a:ea typeface="MS PGothic" pitchFamily="34" charset="-128"/>
        <a:cs typeface="+mn-cs"/>
      </a:defRPr>
    </a:lvl6pPr>
    <a:lvl7pPr marL="2743200" algn="l" defTabSz="914400" rtl="0" eaLnBrk="1" latinLnBrk="0" hangingPunct="1">
      <a:defRPr sz="2400" b="1" kern="1200">
        <a:solidFill>
          <a:schemeClr val="tx1"/>
        </a:solidFill>
        <a:latin typeface="Times" charset="0"/>
        <a:ea typeface="MS PGothic" pitchFamily="34" charset="-128"/>
        <a:cs typeface="+mn-cs"/>
      </a:defRPr>
    </a:lvl7pPr>
    <a:lvl8pPr marL="3200400" algn="l" defTabSz="914400" rtl="0" eaLnBrk="1" latinLnBrk="0" hangingPunct="1">
      <a:defRPr sz="2400" b="1" kern="1200">
        <a:solidFill>
          <a:schemeClr val="tx1"/>
        </a:solidFill>
        <a:latin typeface="Times" charset="0"/>
        <a:ea typeface="MS PGothic" pitchFamily="34" charset="-128"/>
        <a:cs typeface="+mn-cs"/>
      </a:defRPr>
    </a:lvl8pPr>
    <a:lvl9pPr marL="3657600" algn="l" defTabSz="914400" rtl="0" eaLnBrk="1" latinLnBrk="0" hangingPunct="1">
      <a:defRPr sz="2400" b="1"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13481">
          <p15:clr>
            <a:srgbClr val="A4A3A4"/>
          </p15:clr>
        </p15:guide>
        <p15:guide id="2" pos="9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525"/>
    <a:srgbClr val="9A0000"/>
    <a:srgbClr val="842F26"/>
    <a:srgbClr val="7B2929"/>
    <a:srgbClr val="FFA3A3"/>
    <a:srgbClr val="FF7171"/>
    <a:srgbClr val="333333"/>
    <a:srgbClr val="343434"/>
    <a:srgbClr val="55707D"/>
    <a:srgbClr val="AAC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525" autoAdjust="0"/>
    <p:restoredTop sz="94629" autoAdjust="0"/>
  </p:normalViewPr>
  <p:slideViewPr>
    <p:cSldViewPr>
      <p:cViewPr>
        <p:scale>
          <a:sx n="25" d="100"/>
          <a:sy n="25" d="100"/>
        </p:scale>
        <p:origin x="-1340" y="-2680"/>
      </p:cViewPr>
      <p:guideLst>
        <p:guide orient="horz" pos="13481"/>
        <p:guide pos="9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A89B42C-D33E-4B2F-AEFB-170F857C6009}" type="datetimeFigureOut">
              <a:rPr lang="en-AU" smtClean="0"/>
              <a:t>16/05/2020</a:t>
            </a:fld>
            <a:endParaRPr lang="en-AU"/>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97E9F4-AB2F-41C0-9AC5-F65D41A9DECE}" type="slidenum">
              <a:rPr lang="en-AU" smtClean="0"/>
              <a:t>‹#›</a:t>
            </a:fld>
            <a:endParaRPr lang="en-AU"/>
          </a:p>
        </p:txBody>
      </p:sp>
    </p:spTree>
    <p:extLst>
      <p:ext uri="{BB962C8B-B14F-4D97-AF65-F5344CB8AC3E}">
        <p14:creationId xmlns:p14="http://schemas.microsoft.com/office/powerpoint/2010/main" val="135839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797E9F4-AB2F-41C0-9AC5-F65D41A9DECE}" type="slidenum">
              <a:rPr lang="en-AU" smtClean="0"/>
              <a:t>1</a:t>
            </a:fld>
            <a:endParaRPr lang="en-AU"/>
          </a:p>
        </p:txBody>
      </p:sp>
    </p:spTree>
    <p:extLst>
      <p:ext uri="{BB962C8B-B14F-4D97-AF65-F5344CB8AC3E}">
        <p14:creationId xmlns:p14="http://schemas.microsoft.com/office/powerpoint/2010/main" val="179418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125" y="13296900"/>
            <a:ext cx="25734963" cy="9175750"/>
          </a:xfrm>
        </p:spPr>
        <p:txBody>
          <a:bodyPr/>
          <a:lstStyle/>
          <a:p>
            <a:r>
              <a:rPr lang="en-US"/>
              <a:t>Click to edit Master title style</a:t>
            </a:r>
          </a:p>
        </p:txBody>
      </p:sp>
      <p:sp>
        <p:nvSpPr>
          <p:cNvPr id="3" name="Subtitle 2"/>
          <p:cNvSpPr>
            <a:spLocks noGrp="1"/>
          </p:cNvSpPr>
          <p:nvPr>
            <p:ph type="subTitle" idx="1"/>
          </p:nvPr>
        </p:nvSpPr>
        <p:spPr>
          <a:xfrm>
            <a:off x="4541838" y="24255413"/>
            <a:ext cx="21191537"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659394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5125" rtl="0" eaLnBrk="0" fontAlgn="base" hangingPunct="0">
        <a:spcBef>
          <a:spcPct val="0"/>
        </a:spcBef>
        <a:spcAft>
          <a:spcPct val="0"/>
        </a:spcAft>
        <a:defRPr sz="20100">
          <a:solidFill>
            <a:schemeClr val="tx2"/>
          </a:solidFill>
          <a:latin typeface="+mj-lt"/>
          <a:ea typeface="MS PGothic" pitchFamily="34" charset="-128"/>
          <a:cs typeface="ＭＳ Ｐゴシック" pitchFamily="-123" charset="-128"/>
        </a:defRPr>
      </a:lvl1pPr>
      <a:lvl2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2pPr>
      <a:lvl3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3pPr>
      <a:lvl4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4pPr>
      <a:lvl5pPr algn="ctr" defTabSz="4175125" rtl="0" eaLnBrk="0" fontAlgn="base" hangingPunct="0">
        <a:spcBef>
          <a:spcPct val="0"/>
        </a:spcBef>
        <a:spcAft>
          <a:spcPct val="0"/>
        </a:spcAft>
        <a:defRPr sz="20100">
          <a:solidFill>
            <a:schemeClr val="tx2"/>
          </a:solidFill>
          <a:latin typeface="Times" charset="0"/>
          <a:ea typeface="MS PGothic" pitchFamily="34" charset="-128"/>
          <a:cs typeface="ＭＳ Ｐゴシック" pitchFamily="-123" charset="-128"/>
        </a:defRPr>
      </a:lvl5pPr>
      <a:lvl6pPr marL="457200" algn="ctr" defTabSz="4175125" rtl="0" fontAlgn="base">
        <a:spcBef>
          <a:spcPct val="0"/>
        </a:spcBef>
        <a:spcAft>
          <a:spcPct val="0"/>
        </a:spcAft>
        <a:defRPr sz="20100">
          <a:solidFill>
            <a:schemeClr val="tx2"/>
          </a:solidFill>
          <a:latin typeface="Times" charset="0"/>
        </a:defRPr>
      </a:lvl6pPr>
      <a:lvl7pPr marL="914400" algn="ctr" defTabSz="4175125" rtl="0" fontAlgn="base">
        <a:spcBef>
          <a:spcPct val="0"/>
        </a:spcBef>
        <a:spcAft>
          <a:spcPct val="0"/>
        </a:spcAft>
        <a:defRPr sz="20100">
          <a:solidFill>
            <a:schemeClr val="tx2"/>
          </a:solidFill>
          <a:latin typeface="Times" charset="0"/>
        </a:defRPr>
      </a:lvl7pPr>
      <a:lvl8pPr marL="1371600" algn="ctr" defTabSz="4175125" rtl="0" fontAlgn="base">
        <a:spcBef>
          <a:spcPct val="0"/>
        </a:spcBef>
        <a:spcAft>
          <a:spcPct val="0"/>
        </a:spcAft>
        <a:defRPr sz="20100">
          <a:solidFill>
            <a:schemeClr val="tx2"/>
          </a:solidFill>
          <a:latin typeface="Times" charset="0"/>
        </a:defRPr>
      </a:lvl8pPr>
      <a:lvl9pPr marL="1828800" algn="ctr" defTabSz="4175125" rtl="0" fontAlgn="base">
        <a:spcBef>
          <a:spcPct val="0"/>
        </a:spcBef>
        <a:spcAft>
          <a:spcPct val="0"/>
        </a:spcAft>
        <a:defRPr sz="20100">
          <a:solidFill>
            <a:schemeClr val="tx2"/>
          </a:solidFill>
          <a:latin typeface="Times"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MS PGothic" pitchFamily="34" charset="-128"/>
          <a:cs typeface="ＭＳ Ｐゴシック" pitchFamily="-123" charset="-128"/>
        </a:defRPr>
      </a:lvl1pPr>
      <a:lvl2pPr marL="3392488" indent="-1304925" algn="l" defTabSz="4175125" rtl="0" eaLnBrk="0" fontAlgn="base" hangingPunct="0">
        <a:spcBef>
          <a:spcPct val="20000"/>
        </a:spcBef>
        <a:spcAft>
          <a:spcPct val="0"/>
        </a:spcAft>
        <a:buChar char="–"/>
        <a:defRPr sz="12800">
          <a:solidFill>
            <a:schemeClr val="tx1"/>
          </a:solidFill>
          <a:latin typeface="+mn-lt"/>
          <a:ea typeface="MS PGothic" pitchFamily="34" charset="-128"/>
        </a:defRPr>
      </a:lvl2pPr>
      <a:lvl3pPr marL="5219700" indent="-1044575" algn="l" defTabSz="4175125" rtl="0" eaLnBrk="0" fontAlgn="base" hangingPunct="0">
        <a:spcBef>
          <a:spcPct val="20000"/>
        </a:spcBef>
        <a:spcAft>
          <a:spcPct val="0"/>
        </a:spcAft>
        <a:buChar char="•"/>
        <a:defRPr sz="11000">
          <a:solidFill>
            <a:schemeClr val="tx1"/>
          </a:solidFill>
          <a:latin typeface="+mn-lt"/>
          <a:ea typeface="MS PGothic" pitchFamily="34" charset="-128"/>
        </a:defRPr>
      </a:lvl3pPr>
      <a:lvl4pPr marL="7307263" indent="-1042988" algn="l" defTabSz="4175125" rtl="0" eaLnBrk="0" fontAlgn="base" hangingPunct="0">
        <a:spcBef>
          <a:spcPct val="20000"/>
        </a:spcBef>
        <a:spcAft>
          <a:spcPct val="0"/>
        </a:spcAft>
        <a:buChar char="–"/>
        <a:defRPr sz="9100">
          <a:solidFill>
            <a:schemeClr val="tx1"/>
          </a:solidFill>
          <a:latin typeface="+mn-lt"/>
          <a:ea typeface="MS PGothic" pitchFamily="34" charset="-128"/>
        </a:defRPr>
      </a:lvl4pPr>
      <a:lvl5pPr marL="9396413" indent="-1044575" algn="l" defTabSz="4175125" rtl="0" eaLnBrk="0" fontAlgn="base" hangingPunct="0">
        <a:spcBef>
          <a:spcPct val="20000"/>
        </a:spcBef>
        <a:spcAft>
          <a:spcPct val="0"/>
        </a:spcAft>
        <a:buChar char="»"/>
        <a:defRPr sz="9100">
          <a:solidFill>
            <a:schemeClr val="tx1"/>
          </a:solidFill>
          <a:latin typeface="+mn-lt"/>
          <a:ea typeface="MS PGothic" pitchFamily="34" charset="-128"/>
        </a:defRPr>
      </a:lvl5pPr>
      <a:lvl6pPr marL="9853613" indent="-1044575" algn="l" defTabSz="4175125" rtl="0" fontAlgn="base">
        <a:spcBef>
          <a:spcPct val="20000"/>
        </a:spcBef>
        <a:spcAft>
          <a:spcPct val="0"/>
        </a:spcAft>
        <a:buChar char="»"/>
        <a:defRPr sz="9100">
          <a:solidFill>
            <a:schemeClr val="tx1"/>
          </a:solidFill>
          <a:latin typeface="+mn-lt"/>
        </a:defRPr>
      </a:lvl6pPr>
      <a:lvl7pPr marL="10310813" indent="-1044575" algn="l" defTabSz="4175125" rtl="0" fontAlgn="base">
        <a:spcBef>
          <a:spcPct val="20000"/>
        </a:spcBef>
        <a:spcAft>
          <a:spcPct val="0"/>
        </a:spcAft>
        <a:buChar char="»"/>
        <a:defRPr sz="9100">
          <a:solidFill>
            <a:schemeClr val="tx1"/>
          </a:solidFill>
          <a:latin typeface="+mn-lt"/>
        </a:defRPr>
      </a:lvl7pPr>
      <a:lvl8pPr marL="10768013" indent="-1044575" algn="l" defTabSz="4175125" rtl="0" fontAlgn="base">
        <a:spcBef>
          <a:spcPct val="20000"/>
        </a:spcBef>
        <a:spcAft>
          <a:spcPct val="0"/>
        </a:spcAft>
        <a:buChar char="»"/>
        <a:defRPr sz="9100">
          <a:solidFill>
            <a:schemeClr val="tx1"/>
          </a:solidFill>
          <a:latin typeface="+mn-lt"/>
        </a:defRPr>
      </a:lvl8pPr>
      <a:lvl9pPr marL="11225213" indent="-1044575" algn="l" defTabSz="4175125"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hyperlink" Target="https://github.com/OliverIgnetik/engn4200_th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8476" y="40842227"/>
            <a:ext cx="13939581" cy="1569660"/>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ENGN4200 Individual Project Thesis Presentation</a:t>
            </a:r>
          </a:p>
          <a:p>
            <a:r>
              <a:rPr lang="en-AU" sz="4800" b="0" dirty="0">
                <a:solidFill>
                  <a:schemeClr val="tx1">
                    <a:lumMod val="75000"/>
                    <a:lumOff val="25000"/>
                  </a:schemeClr>
                </a:solidFill>
                <a:latin typeface="Arial" pitchFamily="34" charset="0"/>
                <a:cs typeface="Arial" pitchFamily="34" charset="0"/>
              </a:rPr>
              <a:t>25 May 2020</a:t>
            </a:r>
          </a:p>
        </p:txBody>
      </p:sp>
      <p:sp>
        <p:nvSpPr>
          <p:cNvPr id="2056" name="TextBox 15"/>
          <p:cNvSpPr txBox="1">
            <a:spLocks noChangeArrowheads="1"/>
          </p:cNvSpPr>
          <p:nvPr/>
        </p:nvSpPr>
        <p:spPr bwMode="auto">
          <a:xfrm>
            <a:off x="845680" y="6083400"/>
            <a:ext cx="14338291"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Abstract</a:t>
            </a:r>
          </a:p>
        </p:txBody>
      </p:sp>
      <p:sp>
        <p:nvSpPr>
          <p:cNvPr id="2075" name="TextBox 1"/>
          <p:cNvSpPr txBox="1">
            <a:spLocks noChangeArrowheads="1"/>
          </p:cNvSpPr>
          <p:nvPr/>
        </p:nvSpPr>
        <p:spPr bwMode="auto">
          <a:xfrm>
            <a:off x="1270000" y="2740025"/>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endParaRPr lang="en-US"/>
          </a:p>
        </p:txBody>
      </p:sp>
      <p:pic>
        <p:nvPicPr>
          <p:cNvPr id="2079" name="Picture 31" descr="http://upload.wikimedia.org/wikipedia/en/7/7d/Australian_National_University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9974" y="712450"/>
            <a:ext cx="5717905" cy="1957283"/>
          </a:xfrm>
          <a:prstGeom prst="rect">
            <a:avLst/>
          </a:prstGeom>
          <a:noFill/>
        </p:spPr>
      </p:pic>
      <p:sp>
        <p:nvSpPr>
          <p:cNvPr id="32" name="TextBox 3"/>
          <p:cNvSpPr txBox="1">
            <a:spLocks noChangeArrowheads="1"/>
          </p:cNvSpPr>
          <p:nvPr/>
        </p:nvSpPr>
        <p:spPr bwMode="auto">
          <a:xfrm>
            <a:off x="766383" y="3882626"/>
            <a:ext cx="14540106"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3048000" indent="-3048000" eaLnBrk="1" hangingPunct="1">
              <a:defRPr/>
            </a:pPr>
            <a:r>
              <a:rPr lang="en-US" sz="4200" b="0" dirty="0">
                <a:solidFill>
                  <a:schemeClr val="tx1">
                    <a:lumMod val="75000"/>
                    <a:lumOff val="25000"/>
                  </a:schemeClr>
                </a:solidFill>
                <a:latin typeface="Arial" charset="0"/>
                <a:cs typeface="Arial" charset="0"/>
              </a:rPr>
              <a:t>Student:	Oliver Ignetik</a:t>
            </a:r>
          </a:p>
          <a:p>
            <a:pPr marL="3048000" indent="-3048000" eaLnBrk="1" hangingPunct="1">
              <a:defRPr/>
            </a:pPr>
            <a:r>
              <a:rPr lang="en-US" sz="4200" b="0" dirty="0">
                <a:solidFill>
                  <a:schemeClr val="tx1">
                    <a:lumMod val="75000"/>
                    <a:lumOff val="25000"/>
                  </a:schemeClr>
                </a:solidFill>
                <a:latin typeface="Arial" charset="0"/>
                <a:cs typeface="Arial" charset="0"/>
              </a:rPr>
              <a:t>E-mail:	u5012063@anu.edu.au</a:t>
            </a:r>
          </a:p>
        </p:txBody>
      </p:sp>
      <p:sp>
        <p:nvSpPr>
          <p:cNvPr id="33" name="TextBox 3"/>
          <p:cNvSpPr txBox="1">
            <a:spLocks noChangeArrowheads="1"/>
          </p:cNvSpPr>
          <p:nvPr/>
        </p:nvSpPr>
        <p:spPr bwMode="auto">
          <a:xfrm>
            <a:off x="15642081" y="3831929"/>
            <a:ext cx="13195592" cy="131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4210050" indent="-4210050" eaLnBrk="1" hangingPunct="1">
              <a:defRPr/>
            </a:pPr>
            <a:r>
              <a:rPr lang="en-US" sz="4200" b="0" dirty="0">
                <a:solidFill>
                  <a:schemeClr val="tx1">
                    <a:lumMod val="75000"/>
                    <a:lumOff val="25000"/>
                  </a:schemeClr>
                </a:solidFill>
                <a:latin typeface="Arial" charset="0"/>
                <a:cs typeface="Arial" charset="0"/>
              </a:rPr>
              <a:t>Supervisor:	Dr </a:t>
            </a:r>
            <a:r>
              <a:rPr lang="en-US" sz="4200" b="0" dirty="0" err="1">
                <a:solidFill>
                  <a:schemeClr val="tx1">
                    <a:lumMod val="75000"/>
                    <a:lumOff val="25000"/>
                  </a:schemeClr>
                </a:solidFill>
                <a:latin typeface="Arial" charset="0"/>
                <a:cs typeface="Arial" charset="0"/>
              </a:rPr>
              <a:t>Parastoo</a:t>
            </a:r>
            <a:r>
              <a:rPr lang="en-US" sz="4200" b="0" dirty="0">
                <a:solidFill>
                  <a:schemeClr val="tx1">
                    <a:lumMod val="75000"/>
                    <a:lumOff val="25000"/>
                  </a:schemeClr>
                </a:solidFill>
                <a:latin typeface="Arial" charset="0"/>
                <a:cs typeface="Arial" charset="0"/>
              </a:rPr>
              <a:t> Sadeghi</a:t>
            </a:r>
          </a:p>
          <a:p>
            <a:pPr marL="4210050" indent="-4210050" eaLnBrk="1" hangingPunct="1">
              <a:defRPr/>
            </a:pPr>
            <a:r>
              <a:rPr lang="en-US" sz="4200" b="0" dirty="0">
                <a:solidFill>
                  <a:schemeClr val="tx1">
                    <a:lumMod val="75000"/>
                    <a:lumOff val="25000"/>
                  </a:schemeClr>
                </a:solidFill>
                <a:latin typeface="Arial" charset="0"/>
                <a:cs typeface="Arial" charset="0"/>
              </a:rPr>
              <a:t>Examiner:	Dr Rodney Kennedy</a:t>
            </a:r>
          </a:p>
        </p:txBody>
      </p:sp>
      <p:sp>
        <p:nvSpPr>
          <p:cNvPr id="36" name="Rectangle 35"/>
          <p:cNvSpPr/>
          <p:nvPr/>
        </p:nvSpPr>
        <p:spPr>
          <a:xfrm>
            <a:off x="699806" y="14579540"/>
            <a:ext cx="13978251" cy="646331"/>
          </a:xfrm>
          <a:prstGeom prst="rect">
            <a:avLst/>
          </a:prstGeom>
        </p:spPr>
        <p:txBody>
          <a:bodyPr wrap="square">
            <a:spAutoFit/>
          </a:bodyPr>
          <a:lstStyle/>
          <a:p>
            <a:endParaRPr lang="en-AU" sz="3600" b="0" dirty="0">
              <a:solidFill>
                <a:srgbClr val="333333"/>
              </a:solidFill>
              <a:latin typeface="Arial" pitchFamily="34" charset="0"/>
              <a:cs typeface="Arial" pitchFamily="34" charset="0"/>
            </a:endParaRPr>
          </a:p>
        </p:txBody>
      </p:sp>
      <p:sp>
        <p:nvSpPr>
          <p:cNvPr id="37" name="TextBox 15"/>
          <p:cNvSpPr txBox="1">
            <a:spLocks noChangeArrowheads="1"/>
          </p:cNvSpPr>
          <p:nvPr/>
        </p:nvSpPr>
        <p:spPr bwMode="auto">
          <a:xfrm>
            <a:off x="754701" y="9664577"/>
            <a:ext cx="14359750"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Background</a:t>
            </a:r>
          </a:p>
        </p:txBody>
      </p:sp>
      <p:sp>
        <p:nvSpPr>
          <p:cNvPr id="45" name="Rectangle 44"/>
          <p:cNvSpPr/>
          <p:nvPr/>
        </p:nvSpPr>
        <p:spPr>
          <a:xfrm>
            <a:off x="845680" y="27450553"/>
            <a:ext cx="12603600" cy="1754326"/>
          </a:xfrm>
          <a:prstGeom prst="rect">
            <a:avLst/>
          </a:prstGeom>
        </p:spPr>
        <p:txBody>
          <a:bodyPr wrap="square">
            <a:spAutoFit/>
          </a:bodyPr>
          <a:lstStyle/>
          <a:p>
            <a:r>
              <a:rPr lang="en-AU" sz="40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MAPS database piano recordings with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NMF decomposition with peak picking algorithms</a:t>
            </a:r>
            <a:r>
              <a:rPr lang="en-AU" sz="3600" b="0" dirty="0">
                <a:solidFill>
                  <a:srgbClr val="333333"/>
                </a:solidFill>
                <a:latin typeface="Arial" pitchFamily="34" charset="0"/>
                <a:cs typeface="Arial" pitchFamily="34" charset="0"/>
              </a:rPr>
              <a:t> </a:t>
            </a:r>
          </a:p>
        </p:txBody>
      </p:sp>
      <p:sp>
        <p:nvSpPr>
          <p:cNvPr id="46" name="TextBox 15"/>
          <p:cNvSpPr txBox="1">
            <a:spLocks noChangeArrowheads="1"/>
          </p:cNvSpPr>
          <p:nvPr/>
        </p:nvSpPr>
        <p:spPr bwMode="auto">
          <a:xfrm>
            <a:off x="848393" y="26226417"/>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Methodology </a:t>
            </a:r>
          </a:p>
        </p:txBody>
      </p:sp>
      <p:sp>
        <p:nvSpPr>
          <p:cNvPr id="48" name="Rectangle 47"/>
          <p:cNvSpPr/>
          <p:nvPr/>
        </p:nvSpPr>
        <p:spPr>
          <a:xfrm>
            <a:off x="15827206" y="38165224"/>
            <a:ext cx="13499839" cy="2893100"/>
          </a:xfrm>
          <a:prstGeom prst="rect">
            <a:avLst/>
          </a:prstGeom>
        </p:spPr>
        <p:txBody>
          <a:bodyPr wrap="square">
            <a:spAutoFit/>
          </a:bodyPr>
          <a:lstStyle/>
          <a:p>
            <a:pPr marL="731838" indent="-731838"/>
            <a:r>
              <a:rPr lang="en-GB" sz="2600" b="0" dirty="0">
                <a:solidFill>
                  <a:srgbClr val="333333"/>
                </a:solidFill>
                <a:latin typeface="Arial" panose="020B0604020202020204" pitchFamily="34" charset="0"/>
                <a:cs typeface="Arial" panose="020B0604020202020204" pitchFamily="34" charset="0"/>
              </a:rPr>
              <a:t>[1] M. Müller, D. P. Ellis, A. </a:t>
            </a:r>
            <a:r>
              <a:rPr lang="en-GB" sz="2600" b="0" dirty="0" err="1">
                <a:solidFill>
                  <a:srgbClr val="333333"/>
                </a:solidFill>
                <a:latin typeface="Arial" panose="020B0604020202020204" pitchFamily="34" charset="0"/>
                <a:cs typeface="Arial" panose="020B0604020202020204" pitchFamily="34" charset="0"/>
              </a:rPr>
              <a:t>Klapuri</a:t>
            </a:r>
            <a:r>
              <a:rPr lang="en-GB" sz="2600" b="0" dirty="0">
                <a:solidFill>
                  <a:srgbClr val="333333"/>
                </a:solidFill>
                <a:latin typeface="Arial" panose="020B0604020202020204" pitchFamily="34" charset="0"/>
                <a:cs typeface="Arial" panose="020B0604020202020204" pitchFamily="34" charset="0"/>
              </a:rPr>
              <a:t>, and G. Richard, “Signal processing for</a:t>
            </a:r>
          </a:p>
          <a:p>
            <a:pPr marL="731838" indent="-731838"/>
            <a:r>
              <a:rPr lang="en-GB" sz="2600" b="0" dirty="0">
                <a:solidFill>
                  <a:srgbClr val="333333"/>
                </a:solidFill>
                <a:latin typeface="Arial" panose="020B0604020202020204" pitchFamily="34" charset="0"/>
                <a:cs typeface="Arial" panose="020B0604020202020204" pitchFamily="34" charset="0"/>
              </a:rPr>
              <a:t>music analysis”, IEEE J. Sel. Topics Signal Process, vol. 5, no. 6, pp. 1088–110,</a:t>
            </a:r>
          </a:p>
          <a:p>
            <a:pPr marL="731838" indent="-731838"/>
            <a:r>
              <a:rPr lang="en-GB" sz="2600" b="0" dirty="0">
                <a:solidFill>
                  <a:srgbClr val="333333"/>
                </a:solidFill>
                <a:latin typeface="Arial" panose="020B0604020202020204" pitchFamily="34" charset="0"/>
                <a:cs typeface="Arial" panose="020B0604020202020204" pitchFamily="34" charset="0"/>
              </a:rPr>
              <a:t>2011.</a:t>
            </a:r>
            <a:endParaRPr lang="en-AU" sz="2600" b="0" dirty="0">
              <a:solidFill>
                <a:srgbClr val="333333"/>
              </a:solidFill>
              <a:latin typeface="Arial" panose="020B0604020202020204" pitchFamily="34" charset="0"/>
              <a:cs typeface="Arial" pitchFamily="34" charset="0"/>
            </a:endParaRPr>
          </a:p>
          <a:p>
            <a:pPr marL="731838" indent="-731838"/>
            <a:r>
              <a:rPr lang="en-AU" sz="2600" b="0" dirty="0">
                <a:solidFill>
                  <a:srgbClr val="333333"/>
                </a:solidFill>
                <a:latin typeface="Arial" panose="020B0604020202020204" pitchFamily="34" charset="0"/>
                <a:cs typeface="Arial" pitchFamily="34" charset="0"/>
              </a:rPr>
              <a:t>[2] </a:t>
            </a:r>
            <a:r>
              <a:rPr lang="en-GB" sz="2600" b="0" dirty="0">
                <a:solidFill>
                  <a:srgbClr val="333333"/>
                </a:solidFill>
                <a:latin typeface="Arial" panose="020B0604020202020204" pitchFamily="34" charset="0"/>
                <a:cs typeface="Arial" panose="020B0604020202020204" pitchFamily="34" charset="0"/>
              </a:rPr>
              <a:t>E. </a:t>
            </a:r>
            <a:r>
              <a:rPr lang="en-GB" sz="2600" b="0" dirty="0" err="1">
                <a:solidFill>
                  <a:srgbClr val="333333"/>
                </a:solidFill>
                <a:latin typeface="Arial" panose="020B0604020202020204" pitchFamily="34" charset="0"/>
                <a:cs typeface="Arial" panose="020B0604020202020204" pitchFamily="34" charset="0"/>
              </a:rPr>
              <a:t>Benetos</a:t>
            </a:r>
            <a:r>
              <a:rPr lang="en-GB" sz="2600" b="0" dirty="0">
                <a:solidFill>
                  <a:srgbClr val="333333"/>
                </a:solidFill>
                <a:latin typeface="Arial" panose="020B0604020202020204" pitchFamily="34" charset="0"/>
                <a:cs typeface="Arial" panose="020B0604020202020204" pitchFamily="34" charset="0"/>
              </a:rPr>
              <a:t>, “Automatic music transcription”, Tutorial presented at National</a:t>
            </a:r>
          </a:p>
          <a:p>
            <a:pPr marL="731838" indent="-731838"/>
            <a:r>
              <a:rPr lang="en-GB" sz="2600" b="0" dirty="0">
                <a:solidFill>
                  <a:srgbClr val="333333"/>
                </a:solidFill>
                <a:latin typeface="Arial" panose="020B0604020202020204" pitchFamily="34" charset="0"/>
                <a:cs typeface="Arial" panose="020B0604020202020204" pitchFamily="34" charset="0"/>
              </a:rPr>
              <a:t>University of Singapore, University of London, January 2019</a:t>
            </a:r>
          </a:p>
          <a:p>
            <a:pPr marL="731838" indent="-731838"/>
            <a:r>
              <a:rPr lang="en-GB" sz="2600" b="0" dirty="0">
                <a:solidFill>
                  <a:srgbClr val="333333"/>
                </a:solidFill>
                <a:latin typeface="Arial" panose="020B0604020202020204" pitchFamily="34" charset="0"/>
                <a:cs typeface="Arial" panose="020B0604020202020204" pitchFamily="34" charset="0"/>
              </a:rPr>
              <a:t>[3] L. Li, I. Ni, and L. Yang, “Music transcription using deep learning”, 2019.</a:t>
            </a:r>
          </a:p>
          <a:p>
            <a:pPr marL="731838" indent="-731838"/>
            <a:endParaRPr lang="en-GB" sz="2600" b="0" dirty="0">
              <a:solidFill>
                <a:srgbClr val="333333"/>
              </a:solidFill>
              <a:latin typeface="Arial" panose="020B0604020202020204" pitchFamily="34" charset="0"/>
              <a:cs typeface="Arial" panose="020B0604020202020204" pitchFamily="34" charset="0"/>
            </a:endParaRPr>
          </a:p>
        </p:txBody>
      </p:sp>
      <p:sp>
        <p:nvSpPr>
          <p:cNvPr id="49" name="TextBox 15"/>
          <p:cNvSpPr txBox="1">
            <a:spLocks noChangeArrowheads="1"/>
          </p:cNvSpPr>
          <p:nvPr/>
        </p:nvSpPr>
        <p:spPr bwMode="auto">
          <a:xfrm>
            <a:off x="15821606" y="37053481"/>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References</a:t>
            </a:r>
          </a:p>
        </p:txBody>
      </p:sp>
      <p:sp>
        <p:nvSpPr>
          <p:cNvPr id="51" name="TextBox 15"/>
          <p:cNvSpPr txBox="1">
            <a:spLocks noChangeArrowheads="1"/>
          </p:cNvSpPr>
          <p:nvPr/>
        </p:nvSpPr>
        <p:spPr bwMode="auto">
          <a:xfrm>
            <a:off x="15784507" y="6107116"/>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Results/Findings</a:t>
            </a:r>
          </a:p>
        </p:txBody>
      </p:sp>
      <p:sp>
        <p:nvSpPr>
          <p:cNvPr id="53" name="TextBox 15"/>
          <p:cNvSpPr txBox="1">
            <a:spLocks noChangeArrowheads="1"/>
          </p:cNvSpPr>
          <p:nvPr/>
        </p:nvSpPr>
        <p:spPr bwMode="auto">
          <a:xfrm>
            <a:off x="15827816" y="32275089"/>
            <a:ext cx="6840538"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Conclusions</a:t>
            </a:r>
          </a:p>
        </p:txBody>
      </p:sp>
      <p:sp>
        <p:nvSpPr>
          <p:cNvPr id="57" name="Rectangle 56"/>
          <p:cNvSpPr/>
          <p:nvPr/>
        </p:nvSpPr>
        <p:spPr>
          <a:xfrm>
            <a:off x="679506" y="7103370"/>
            <a:ext cx="12605020" cy="2554545"/>
          </a:xfrm>
          <a:prstGeom prst="rect">
            <a:avLst/>
          </a:prstGeom>
        </p:spPr>
        <p:txBody>
          <a:bodyPr wrap="square">
            <a:spAutoFit/>
          </a:bodyPr>
          <a:lstStyle/>
          <a:p>
            <a:pPr algn="just"/>
            <a:r>
              <a:rPr lang="en-AU" sz="3200" b="0" dirty="0">
                <a:solidFill>
                  <a:srgbClr val="333333"/>
                </a:solidFill>
                <a:latin typeface="Arial" pitchFamily="34" charset="0"/>
                <a:cs typeface="Arial" pitchFamily="34" charset="0"/>
              </a:rPr>
              <a:t>This project explores the application of Non-negative Matrix Factorization (NMF) on monophonic music samples and Neural Network (NN) models on polyphonic music database. The models </a:t>
            </a:r>
            <a:r>
              <a:rPr lang="en-AU" sz="3200" b="0">
                <a:solidFill>
                  <a:srgbClr val="333333"/>
                </a:solidFill>
                <a:latin typeface="Arial" pitchFamily="34" charset="0"/>
                <a:cs typeface="Arial" pitchFamily="34" charset="0"/>
              </a:rPr>
              <a:t>performed well but </a:t>
            </a:r>
            <a:r>
              <a:rPr lang="en-AU" sz="3200" b="0" dirty="0">
                <a:solidFill>
                  <a:srgbClr val="333333"/>
                </a:solidFill>
                <a:latin typeface="Arial" pitchFamily="34" charset="0"/>
                <a:cs typeface="Arial" pitchFamily="34" charset="0"/>
              </a:rPr>
              <a:t>need more work to incorporate context into </a:t>
            </a:r>
            <a:r>
              <a:rPr lang="en-AU" sz="3200" b="0">
                <a:solidFill>
                  <a:srgbClr val="333333"/>
                </a:solidFill>
                <a:latin typeface="Arial" pitchFamily="34" charset="0"/>
                <a:cs typeface="Arial" pitchFamily="34" charset="0"/>
              </a:rPr>
              <a:t>the algorithms.</a:t>
            </a:r>
            <a:endParaRPr lang="en-US" sz="3200" b="0" dirty="0">
              <a:solidFill>
                <a:srgbClr val="333333"/>
              </a:solidFill>
              <a:latin typeface="Arial" pitchFamily="34" charset="0"/>
              <a:cs typeface="Arial" pitchFamily="34" charset="0"/>
            </a:endParaRPr>
          </a:p>
        </p:txBody>
      </p:sp>
      <p:sp>
        <p:nvSpPr>
          <p:cNvPr id="58" name="Rectangle 57"/>
          <p:cNvSpPr/>
          <p:nvPr/>
        </p:nvSpPr>
        <p:spPr>
          <a:xfrm>
            <a:off x="15827206" y="7144297"/>
            <a:ext cx="13825536" cy="4585871"/>
          </a:xfrm>
          <a:prstGeom prst="rect">
            <a:avLst/>
          </a:prstGeom>
        </p:spPr>
        <p:txBody>
          <a:bodyPr wrap="square">
            <a:spAutoFit/>
          </a:bodyPr>
          <a:lstStyle/>
          <a:p>
            <a:r>
              <a:rPr lang="en-AU" sz="3200" dirty="0">
                <a:solidFill>
                  <a:srgbClr val="333333"/>
                </a:solidFill>
                <a:latin typeface="Arial" pitchFamily="34" charset="0"/>
                <a:cs typeface="Arial" pitchFamily="34" charset="0"/>
              </a:rPr>
              <a:t>NMF AMT model – monophonic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Overall accuracy achieved of 1.0 (100%)</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Peak picking algorithm threshold value and the number of harmonics were the most influential parameters</a:t>
            </a:r>
          </a:p>
          <a:p>
            <a:r>
              <a:rPr lang="en-AU" sz="32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F-measure achieved of 0.75 (75%)</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Initial approach used a binary entropy loss function with an automatically inferred accuracy which did not take into account the class imbalance</a:t>
            </a:r>
          </a:p>
          <a:p>
            <a:r>
              <a:rPr lang="en-AU" sz="3600" b="0" dirty="0">
                <a:solidFill>
                  <a:srgbClr val="333333"/>
                </a:solidFill>
                <a:latin typeface="Arial" pitchFamily="34" charset="0"/>
                <a:cs typeface="Arial" pitchFamily="34" charset="0"/>
              </a:rPr>
              <a:t> </a:t>
            </a:r>
          </a:p>
        </p:txBody>
      </p:sp>
      <p:sp>
        <p:nvSpPr>
          <p:cNvPr id="44" name="Rectangle 43"/>
          <p:cNvSpPr/>
          <p:nvPr/>
        </p:nvSpPr>
        <p:spPr>
          <a:xfrm>
            <a:off x="2041326" y="32491113"/>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2: NMF model with input and output format</a:t>
            </a:r>
          </a:p>
        </p:txBody>
      </p:sp>
      <p:sp>
        <p:nvSpPr>
          <p:cNvPr id="54" name="Rectangle 53"/>
          <p:cNvSpPr/>
          <p:nvPr/>
        </p:nvSpPr>
        <p:spPr>
          <a:xfrm>
            <a:off x="880123" y="22554009"/>
            <a:ext cx="13815669" cy="646331"/>
          </a:xfrm>
          <a:prstGeom prst="rect">
            <a:avLst/>
          </a:prstGeom>
        </p:spPr>
        <p:txBody>
          <a:bodyPr wrap="square">
            <a:spAutoFit/>
          </a:bodyPr>
          <a:lstStyle/>
          <a:p>
            <a:pPr algn="ctr"/>
            <a:r>
              <a:rPr lang="en-AU" sz="3600" b="0" dirty="0">
                <a:solidFill>
                  <a:srgbClr val="333333"/>
                </a:solidFill>
                <a:latin typeface="Arial" pitchFamily="34" charset="0"/>
                <a:cs typeface="Arial" pitchFamily="34" charset="0"/>
              </a:rPr>
              <a:t>Fig 1: AMT process piano roll representation [2]</a:t>
            </a:r>
          </a:p>
        </p:txBody>
      </p:sp>
      <p:sp>
        <p:nvSpPr>
          <p:cNvPr id="55" name="Rectangle 54"/>
          <p:cNvSpPr/>
          <p:nvPr/>
        </p:nvSpPr>
        <p:spPr>
          <a:xfrm>
            <a:off x="809838" y="23528569"/>
            <a:ext cx="12603600" cy="3170099"/>
          </a:xfrm>
          <a:prstGeom prst="rect">
            <a:avLst/>
          </a:prstGeom>
        </p:spPr>
        <p:txBody>
          <a:bodyPr wrap="square">
            <a:spAutoFit/>
          </a:bodyPr>
          <a:lstStyle/>
          <a:p>
            <a:pPr algn="just"/>
            <a:r>
              <a:rPr lang="en-GB" sz="4000" dirty="0">
                <a:solidFill>
                  <a:srgbClr val="333333"/>
                </a:solidFill>
                <a:latin typeface="Arial" pitchFamily="34" charset="0"/>
                <a:cs typeface="Arial" pitchFamily="34" charset="0"/>
              </a:rPr>
              <a:t>Key challenges</a:t>
            </a:r>
            <a:endParaRPr lang="en-GB" sz="3200" b="0" dirty="0">
              <a:solidFill>
                <a:srgbClr val="333333"/>
              </a:solidFill>
              <a:latin typeface="Arial" pitchFamily="34" charset="0"/>
              <a:cs typeface="Arial" pitchFamily="34" charset="0"/>
            </a:endParaRP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Polyphonic mixtures – disentangling harmonics of consonant notes and diatonic harmonies </a:t>
            </a:r>
          </a:p>
          <a:p>
            <a:pPr marL="457200" indent="-457200" algn="just">
              <a:buFont typeface="Arial" panose="020B0604020202020204" pitchFamily="34" charset="0"/>
              <a:buChar char="•"/>
            </a:pPr>
            <a:r>
              <a:rPr lang="en-GB" sz="3200" b="0" dirty="0">
                <a:solidFill>
                  <a:srgbClr val="333333"/>
                </a:solidFill>
                <a:latin typeface="Arial" pitchFamily="34" charset="0"/>
                <a:cs typeface="Arial" pitchFamily="34" charset="0"/>
              </a:rPr>
              <a:t>Lack of ground truth transcriptions – annotation is extremely time consuming and there are a limited number of datasets </a:t>
            </a:r>
          </a:p>
          <a:p>
            <a:pPr marL="457200" indent="-457200" algn="just">
              <a:buFont typeface="Arial" panose="020B0604020202020204" pitchFamily="34" charset="0"/>
              <a:buChar char="•"/>
            </a:pPr>
            <a:endParaRPr lang="en-GB" sz="3200" b="0" dirty="0">
              <a:solidFill>
                <a:srgbClr val="333333"/>
              </a:solidFill>
              <a:latin typeface="Arial" pitchFamily="34" charset="0"/>
              <a:cs typeface="Arial" pitchFamily="34" charset="0"/>
            </a:endParaRPr>
          </a:p>
        </p:txBody>
      </p:sp>
      <p:sp>
        <p:nvSpPr>
          <p:cNvPr id="59" name="TextBox 3"/>
          <p:cNvSpPr txBox="1">
            <a:spLocks noChangeArrowheads="1"/>
          </p:cNvSpPr>
          <p:nvPr/>
        </p:nvSpPr>
        <p:spPr bwMode="auto">
          <a:xfrm>
            <a:off x="766383" y="653730"/>
            <a:ext cx="21895761" cy="1098391"/>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7000" dirty="0">
                <a:solidFill>
                  <a:schemeClr val="tx1">
                    <a:lumMod val="75000"/>
                    <a:lumOff val="25000"/>
                  </a:schemeClr>
                </a:solidFill>
                <a:latin typeface="Arial" charset="0"/>
                <a:cs typeface="Arial" charset="0"/>
              </a:rPr>
              <a:t>Automatic Music Transcription</a:t>
            </a:r>
          </a:p>
        </p:txBody>
      </p:sp>
      <p:cxnSp>
        <p:nvCxnSpPr>
          <p:cNvPr id="61" name="Straight Connector 60"/>
          <p:cNvCxnSpPr/>
          <p:nvPr/>
        </p:nvCxnSpPr>
        <p:spPr bwMode="auto">
          <a:xfrm flipV="1">
            <a:off x="679506" y="570413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cxnSp>
        <p:nvCxnSpPr>
          <p:cNvPr id="62" name="Straight Connector 61"/>
          <p:cNvCxnSpPr/>
          <p:nvPr/>
        </p:nvCxnSpPr>
        <p:spPr bwMode="auto">
          <a:xfrm flipV="1">
            <a:off x="614626" y="40628017"/>
            <a:ext cx="28875600" cy="0"/>
          </a:xfrm>
          <a:prstGeom prst="line">
            <a:avLst/>
          </a:prstGeom>
          <a:solidFill>
            <a:schemeClr val="accent1"/>
          </a:solidFill>
          <a:ln w="25400" cap="flat" cmpd="sng" algn="ctr">
            <a:solidFill>
              <a:schemeClr val="tx1">
                <a:lumMod val="50000"/>
                <a:lumOff val="50000"/>
              </a:schemeClr>
            </a:solidFill>
            <a:prstDash val="solid"/>
            <a:round/>
            <a:headEnd type="none" w="med" len="med"/>
            <a:tailEnd type="none" w="med" len="med"/>
          </a:ln>
          <a:effectLst/>
        </p:spPr>
      </p:cxnSp>
      <p:sp>
        <p:nvSpPr>
          <p:cNvPr id="63" name="Rectangle 62"/>
          <p:cNvSpPr/>
          <p:nvPr/>
        </p:nvSpPr>
        <p:spPr>
          <a:xfrm>
            <a:off x="15749376" y="29122238"/>
            <a:ext cx="13825536" cy="304698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had an accuracy of 1.0 in a simple monophonic transcription task but needs extension to polyphonic cases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used a weighted loss function and appropriate scoring metric which led to a stable model performance curve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The NN model outperformed a similar model in a paper by Li et al [3] in which a regular binary entropy loss function is used</a:t>
            </a:r>
          </a:p>
        </p:txBody>
      </p:sp>
      <p:sp>
        <p:nvSpPr>
          <p:cNvPr id="64" name="TextBox 15"/>
          <p:cNvSpPr txBox="1">
            <a:spLocks noChangeArrowheads="1"/>
          </p:cNvSpPr>
          <p:nvPr/>
        </p:nvSpPr>
        <p:spPr bwMode="auto">
          <a:xfrm>
            <a:off x="15856995" y="28081933"/>
            <a:ext cx="10255616" cy="94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967" tIns="10484" rIns="20967" bIns="10484">
            <a:spAutoFit/>
          </a:bodyPr>
          <a:lstStyle>
            <a:lvl1pPr eaLnBrk="0" hangingPunct="0">
              <a:defRPr sz="2400" b="1">
                <a:solidFill>
                  <a:schemeClr val="tx1"/>
                </a:solidFill>
                <a:latin typeface="Times" charset="0"/>
                <a:ea typeface="MS PGothic" pitchFamily="34" charset="-128"/>
              </a:defRPr>
            </a:lvl1pPr>
            <a:lvl2pPr marL="742950" indent="-285750" eaLnBrk="0" hangingPunct="0">
              <a:defRPr sz="2400" b="1">
                <a:solidFill>
                  <a:schemeClr val="tx1"/>
                </a:solidFill>
                <a:latin typeface="Times" charset="0"/>
                <a:ea typeface="MS PGothic" pitchFamily="34" charset="-128"/>
              </a:defRPr>
            </a:lvl2pPr>
            <a:lvl3pPr marL="1143000" indent="-228600" eaLnBrk="0" hangingPunct="0">
              <a:defRPr sz="2400" b="1">
                <a:solidFill>
                  <a:schemeClr val="tx1"/>
                </a:solidFill>
                <a:latin typeface="Times" charset="0"/>
                <a:ea typeface="MS PGothic" pitchFamily="34" charset="-128"/>
              </a:defRPr>
            </a:lvl3pPr>
            <a:lvl4pPr marL="1600200" indent="-228600" eaLnBrk="0" hangingPunct="0">
              <a:defRPr sz="2400" b="1">
                <a:solidFill>
                  <a:schemeClr val="tx1"/>
                </a:solidFill>
                <a:latin typeface="Times" charset="0"/>
                <a:ea typeface="MS PGothic" pitchFamily="34" charset="-128"/>
              </a:defRPr>
            </a:lvl4pPr>
            <a:lvl5pPr marL="2057400" indent="-228600" eaLnBrk="0" hangingPunct="0">
              <a:defRPr sz="2400" b="1">
                <a:solidFill>
                  <a:schemeClr val="tx1"/>
                </a:solidFill>
                <a:latin typeface="Times"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charset="0"/>
                <a:ea typeface="MS PGothic" pitchFamily="34" charset="-128"/>
              </a:defRPr>
            </a:lvl9pPr>
          </a:lstStyle>
          <a:p>
            <a:pPr eaLnBrk="1" hangingPunct="1"/>
            <a:r>
              <a:rPr lang="en-US" sz="6000" dirty="0">
                <a:solidFill>
                  <a:srgbClr val="55707D"/>
                </a:solidFill>
                <a:latin typeface="Arial" pitchFamily="34" charset="0"/>
                <a:cs typeface="Arial" pitchFamily="34" charset="0"/>
              </a:rPr>
              <a:t>Discussion</a:t>
            </a:r>
          </a:p>
        </p:txBody>
      </p:sp>
      <p:sp>
        <p:nvSpPr>
          <p:cNvPr id="65" name="Rectangle 64"/>
          <p:cNvSpPr/>
          <p:nvPr/>
        </p:nvSpPr>
        <p:spPr>
          <a:xfrm>
            <a:off x="15784507" y="33355209"/>
            <a:ext cx="13825536" cy="4093428"/>
          </a:xfrm>
          <a:prstGeom prst="rect">
            <a:avLst/>
          </a:prstGeom>
        </p:spPr>
        <p:txBody>
          <a:bodyPr wrap="square">
            <a:spAutoFit/>
          </a:bodyPr>
          <a:lstStyle/>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NMF model has fast implementation but needs appropriate parameter tuning dependent on contextual factors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NN model takes a lot of time to train but performed well in polyphonic case. In </a:t>
            </a:r>
            <a:r>
              <a:rPr lang="en-AU" sz="3200" b="0">
                <a:solidFill>
                  <a:srgbClr val="333333"/>
                </a:solidFill>
                <a:latin typeface="Arial" pitchFamily="34" charset="0"/>
                <a:cs typeface="Arial" pitchFamily="34" charset="0"/>
              </a:rPr>
              <a:t>the future, </a:t>
            </a:r>
            <a:r>
              <a:rPr lang="en-AU" sz="3200" b="0" dirty="0">
                <a:solidFill>
                  <a:srgbClr val="333333"/>
                </a:solidFill>
                <a:latin typeface="Arial" pitchFamily="34" charset="0"/>
                <a:cs typeface="Arial" pitchFamily="34" charset="0"/>
              </a:rPr>
              <a:t>temporal dependencies may be included through the use of different architectures</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Future work may include incorporation of prior musical knowledge such as instrument, recording environment and lead sheet information </a:t>
            </a:r>
          </a:p>
          <a:p>
            <a:pPr marL="571500" indent="-571500">
              <a:buFont typeface="Arial" panose="020B0604020202020204" pitchFamily="34" charset="0"/>
              <a:buChar char="•"/>
            </a:pPr>
            <a:endParaRPr lang="en-AU" sz="3600" b="0" dirty="0">
              <a:solidFill>
                <a:srgbClr val="333333"/>
              </a:solidFill>
              <a:latin typeface="Arial" pitchFamily="34" charset="0"/>
              <a:cs typeface="Arial" pitchFamily="34" charset="0"/>
            </a:endParaRPr>
          </a:p>
        </p:txBody>
      </p:sp>
      <p:sp>
        <p:nvSpPr>
          <p:cNvPr id="43" name="Rectangle 42"/>
          <p:cNvSpPr/>
          <p:nvPr/>
        </p:nvSpPr>
        <p:spPr>
          <a:xfrm>
            <a:off x="24282622" y="40953355"/>
            <a:ext cx="5992591" cy="830997"/>
          </a:xfrm>
          <a:prstGeom prst="rect">
            <a:avLst/>
          </a:prstGeom>
          <a:noFill/>
        </p:spPr>
        <p:txBody>
          <a:bodyPr wrap="square">
            <a:spAutoFit/>
          </a:bodyPr>
          <a:lstStyle/>
          <a:p>
            <a:r>
              <a:rPr lang="en-AU" sz="4800" b="0" dirty="0">
                <a:solidFill>
                  <a:schemeClr val="tx1">
                    <a:lumMod val="75000"/>
                    <a:lumOff val="25000"/>
                  </a:schemeClr>
                </a:solidFill>
                <a:latin typeface="Arial" pitchFamily="34" charset="0"/>
                <a:cs typeface="Arial" pitchFamily="34" charset="0"/>
              </a:rPr>
              <a:t>ANU CECS</a:t>
            </a:r>
            <a:endParaRPr lang="en-US" sz="4800" b="0" dirty="0">
              <a:solidFill>
                <a:srgbClr val="872525"/>
              </a:solidFill>
              <a:latin typeface="Arial" pitchFamily="34" charset="0"/>
              <a:cs typeface="Arial" pitchFamily="34" charset="0"/>
            </a:endParaRPr>
          </a:p>
        </p:txBody>
      </p:sp>
      <p:pic>
        <p:nvPicPr>
          <p:cNvPr id="7" name="Picture 6" descr="A picture containing bird&#10;&#10;Description automatically generated">
            <a:extLst>
              <a:ext uri="{FF2B5EF4-FFF2-40B4-BE49-F238E27FC236}">
                <a16:creationId xmlns:a16="http://schemas.microsoft.com/office/drawing/2014/main" id="{CED77123-0986-4DEA-842F-BD2AC7BC0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3202" y="16200025"/>
            <a:ext cx="7838678" cy="6110522"/>
          </a:xfrm>
          <a:prstGeom prst="rect">
            <a:avLst/>
          </a:prstGeom>
        </p:spPr>
      </p:pic>
      <p:pic>
        <p:nvPicPr>
          <p:cNvPr id="1028" name="Picture 4">
            <a:extLst>
              <a:ext uri="{FF2B5EF4-FFF2-40B4-BE49-F238E27FC236}">
                <a16:creationId xmlns:a16="http://schemas.microsoft.com/office/drawing/2014/main" id="{1A88EC91-46D1-43EA-9360-D3503AB31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9631" y="22310547"/>
            <a:ext cx="9320489" cy="44881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map&#10;&#10;Description automatically generated">
            <a:extLst>
              <a:ext uri="{FF2B5EF4-FFF2-40B4-BE49-F238E27FC236}">
                <a16:creationId xmlns:a16="http://schemas.microsoft.com/office/drawing/2014/main" id="{EED24E61-421F-45C7-9CD0-DACE5B63CB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78352" y="11412200"/>
            <a:ext cx="13123049" cy="9557633"/>
          </a:xfrm>
          <a:prstGeom prst="rect">
            <a:avLst/>
          </a:prstGeom>
        </p:spPr>
      </p:pic>
      <p:sp>
        <p:nvSpPr>
          <p:cNvPr id="52" name="Rectangle 51">
            <a:extLst>
              <a:ext uri="{FF2B5EF4-FFF2-40B4-BE49-F238E27FC236}">
                <a16:creationId xmlns:a16="http://schemas.microsoft.com/office/drawing/2014/main" id="{7CF02C5B-13E5-4777-A662-6A44C7A8A66F}"/>
              </a:ext>
            </a:extLst>
          </p:cNvPr>
          <p:cNvSpPr/>
          <p:nvPr/>
        </p:nvSpPr>
        <p:spPr>
          <a:xfrm>
            <a:off x="18954030" y="21187598"/>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4 : NMF model performance</a:t>
            </a:r>
          </a:p>
        </p:txBody>
      </p:sp>
      <p:sp>
        <p:nvSpPr>
          <p:cNvPr id="60" name="Rectangle 59">
            <a:extLst>
              <a:ext uri="{FF2B5EF4-FFF2-40B4-BE49-F238E27FC236}">
                <a16:creationId xmlns:a16="http://schemas.microsoft.com/office/drawing/2014/main" id="{E2DE9E2D-1836-42AA-A554-220DA23E6661}"/>
              </a:ext>
            </a:extLst>
          </p:cNvPr>
          <p:cNvSpPr/>
          <p:nvPr/>
        </p:nvSpPr>
        <p:spPr>
          <a:xfrm>
            <a:off x="19247475" y="27075280"/>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5 : NN model performance</a:t>
            </a:r>
          </a:p>
        </p:txBody>
      </p:sp>
      <p:sp>
        <p:nvSpPr>
          <p:cNvPr id="66" name="Rectangle 65">
            <a:extLst>
              <a:ext uri="{FF2B5EF4-FFF2-40B4-BE49-F238E27FC236}">
                <a16:creationId xmlns:a16="http://schemas.microsoft.com/office/drawing/2014/main" id="{60F730B0-D51B-4E44-A5D3-E000FD125C61}"/>
              </a:ext>
            </a:extLst>
          </p:cNvPr>
          <p:cNvSpPr/>
          <p:nvPr/>
        </p:nvSpPr>
        <p:spPr>
          <a:xfrm>
            <a:off x="679506" y="10960721"/>
            <a:ext cx="12603600" cy="5509200"/>
          </a:xfrm>
          <a:prstGeom prst="rect">
            <a:avLst/>
          </a:prstGeom>
        </p:spPr>
        <p:txBody>
          <a:bodyPr wrap="square">
            <a:spAutoFit/>
          </a:bodyPr>
          <a:lstStyle/>
          <a:p>
            <a:pPr algn="just"/>
            <a:r>
              <a:rPr lang="en-GB" sz="3200" b="0" dirty="0">
                <a:solidFill>
                  <a:srgbClr val="333333"/>
                </a:solidFill>
                <a:latin typeface="Arial" pitchFamily="34" charset="0"/>
                <a:cs typeface="Arial" pitchFamily="34" charset="0"/>
              </a:rPr>
              <a:t>The capability of transcribing music audio into music notation is a fascinating example of human intelligence. It involves </a:t>
            </a:r>
            <a:r>
              <a:rPr lang="en-GB" sz="3200" b="0" dirty="0" err="1">
                <a:solidFill>
                  <a:srgbClr val="333333"/>
                </a:solidFill>
                <a:latin typeface="Arial" pitchFamily="34" charset="0"/>
                <a:cs typeface="Arial" pitchFamily="34" charset="0"/>
              </a:rPr>
              <a:t>analyzing</a:t>
            </a:r>
            <a:r>
              <a:rPr lang="en-GB" sz="3200" b="0" dirty="0">
                <a:solidFill>
                  <a:srgbClr val="333333"/>
                </a:solidFill>
                <a:latin typeface="Arial" pitchFamily="34" charset="0"/>
                <a:cs typeface="Arial" pitchFamily="34" charset="0"/>
              </a:rPr>
              <a:t> complex auditory scenes, recognizing musical objects, forming musical structures and checking alternative hypotheses. Automatic Music Transcription (AMT) refers to the design of computational algorithms to convert acoustic music signals into some form of music notation. It is a challenging task and considered an unsolved problem in signal processing and artificial intelligence. This problem is particularly challenging in polyphonic music where even the most advanced systems are far behind meeting the accuracy of trained musicians [1].</a:t>
            </a:r>
            <a:endParaRPr lang="en-AU" sz="3200" b="0" dirty="0">
              <a:solidFill>
                <a:srgbClr val="333333"/>
              </a:solidFill>
              <a:latin typeface="Arial" pitchFamily="34" charset="0"/>
              <a:cs typeface="Arial"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3EA651CA-876F-4B50-9FF0-060724B0E3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4468" y="29898825"/>
            <a:ext cx="10191750" cy="2114550"/>
          </a:xfrm>
          <a:prstGeom prst="rect">
            <a:avLst/>
          </a:prstGeom>
        </p:spPr>
      </p:pic>
      <p:sp>
        <p:nvSpPr>
          <p:cNvPr id="67" name="Rectangle 66">
            <a:extLst>
              <a:ext uri="{FF2B5EF4-FFF2-40B4-BE49-F238E27FC236}">
                <a16:creationId xmlns:a16="http://schemas.microsoft.com/office/drawing/2014/main" id="{78A42DE6-5E22-49AE-A599-30C487CB787B}"/>
              </a:ext>
            </a:extLst>
          </p:cNvPr>
          <p:cNvSpPr/>
          <p:nvPr/>
        </p:nvSpPr>
        <p:spPr>
          <a:xfrm>
            <a:off x="809838" y="33643241"/>
            <a:ext cx="13978251" cy="1692771"/>
          </a:xfrm>
          <a:prstGeom prst="rect">
            <a:avLst/>
          </a:prstGeom>
        </p:spPr>
        <p:txBody>
          <a:bodyPr wrap="square">
            <a:spAutoFit/>
          </a:bodyPr>
          <a:lstStyle/>
          <a:p>
            <a:r>
              <a:rPr lang="en-AU" sz="4000" dirty="0">
                <a:solidFill>
                  <a:srgbClr val="333333"/>
                </a:solidFill>
                <a:latin typeface="Arial" pitchFamily="34" charset="0"/>
                <a:cs typeface="Arial" pitchFamily="34" charset="0"/>
              </a:rPr>
              <a:t>NN AMT model – polyphonic</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Data – </a:t>
            </a:r>
            <a:r>
              <a:rPr lang="en-AU" sz="3200" b="0" dirty="0" err="1">
                <a:solidFill>
                  <a:srgbClr val="333333"/>
                </a:solidFill>
                <a:latin typeface="Arial" pitchFamily="34" charset="0"/>
                <a:cs typeface="Arial" pitchFamily="34" charset="0"/>
              </a:rPr>
              <a:t>Musicnet</a:t>
            </a:r>
            <a:r>
              <a:rPr lang="en-AU" sz="3200" b="0" dirty="0">
                <a:solidFill>
                  <a:srgbClr val="333333"/>
                </a:solidFill>
                <a:latin typeface="Arial" pitchFamily="34" charset="0"/>
                <a:cs typeface="Arial" pitchFamily="34" charset="0"/>
              </a:rPr>
              <a:t> HDF5 file with audio and ground truths </a:t>
            </a:r>
          </a:p>
          <a:p>
            <a:pPr marL="571500" indent="-571500">
              <a:buFont typeface="Arial" panose="020B0604020202020204" pitchFamily="34" charset="0"/>
              <a:buChar char="•"/>
            </a:pPr>
            <a:r>
              <a:rPr lang="en-AU" sz="3200" b="0" dirty="0">
                <a:solidFill>
                  <a:srgbClr val="333333"/>
                </a:solidFill>
                <a:latin typeface="Arial" pitchFamily="34" charset="0"/>
                <a:cs typeface="Arial" pitchFamily="34" charset="0"/>
              </a:rPr>
              <a:t>Approach – Multilabel classification with Constant Q-Transform  input </a:t>
            </a:r>
          </a:p>
        </p:txBody>
      </p:sp>
      <p:pic>
        <p:nvPicPr>
          <p:cNvPr id="22" name="Picture 21" descr="A screenshot of a cell phone&#10;&#10;Description automatically generated">
            <a:extLst>
              <a:ext uri="{FF2B5EF4-FFF2-40B4-BE49-F238E27FC236}">
                <a16:creationId xmlns:a16="http://schemas.microsoft.com/office/drawing/2014/main" id="{DD57C26C-C40A-4CF6-B53E-E849E4FE15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411" y="35875489"/>
            <a:ext cx="13043865" cy="3562350"/>
          </a:xfrm>
          <a:prstGeom prst="rect">
            <a:avLst/>
          </a:prstGeom>
        </p:spPr>
      </p:pic>
      <p:sp>
        <p:nvSpPr>
          <p:cNvPr id="68" name="Rectangle 67">
            <a:extLst>
              <a:ext uri="{FF2B5EF4-FFF2-40B4-BE49-F238E27FC236}">
                <a16:creationId xmlns:a16="http://schemas.microsoft.com/office/drawing/2014/main" id="{64BEE2AF-5540-4344-89DA-96C67CAEC7B0}"/>
              </a:ext>
            </a:extLst>
          </p:cNvPr>
          <p:cNvSpPr/>
          <p:nvPr/>
        </p:nvSpPr>
        <p:spPr>
          <a:xfrm>
            <a:off x="2041326" y="39259865"/>
            <a:ext cx="13815669" cy="646331"/>
          </a:xfrm>
          <a:prstGeom prst="rect">
            <a:avLst/>
          </a:prstGeom>
        </p:spPr>
        <p:txBody>
          <a:bodyPr wrap="square">
            <a:spAutoFit/>
          </a:bodyPr>
          <a:lstStyle/>
          <a:p>
            <a:r>
              <a:rPr lang="en-AU" sz="3600" b="0" dirty="0">
                <a:solidFill>
                  <a:srgbClr val="333333"/>
                </a:solidFill>
                <a:latin typeface="Arial" pitchFamily="34" charset="0"/>
                <a:cs typeface="Arial" pitchFamily="34" charset="0"/>
              </a:rPr>
              <a:t>Fig 3: NN model with input and output format</a:t>
            </a:r>
          </a:p>
        </p:txBody>
      </p:sp>
      <p:sp>
        <p:nvSpPr>
          <p:cNvPr id="70" name="TextBox 3">
            <a:extLst>
              <a:ext uri="{FF2B5EF4-FFF2-40B4-BE49-F238E27FC236}">
                <a16:creationId xmlns:a16="http://schemas.microsoft.com/office/drawing/2014/main" id="{2E7EF258-B8B5-4B8E-8DDE-3C4DCC930605}"/>
              </a:ext>
            </a:extLst>
          </p:cNvPr>
          <p:cNvSpPr txBox="1">
            <a:spLocks noChangeArrowheads="1"/>
          </p:cNvSpPr>
          <p:nvPr/>
        </p:nvSpPr>
        <p:spPr bwMode="auto">
          <a:xfrm>
            <a:off x="2761535" y="2431613"/>
            <a:ext cx="18375657" cy="667504"/>
          </a:xfrm>
          <a:prstGeom prst="rect">
            <a:avLst/>
          </a:prstGeom>
          <a:noFill/>
          <a:ln>
            <a:noFill/>
          </a:ln>
        </p:spPr>
        <p:txBody>
          <a:bodyPr wrap="square" lIns="20967" tIns="10484" rIns="20967" bIns="10484">
            <a:spAutoFit/>
          </a:bodyPr>
          <a:lstStyle>
            <a:lvl1pPr eaLnBrk="0" hangingPunct="0">
              <a:defRPr sz="600" b="1">
                <a:solidFill>
                  <a:schemeClr val="tx1"/>
                </a:solidFill>
                <a:latin typeface="Times" charset="0"/>
                <a:ea typeface="ＭＳ Ｐゴシック" charset="0"/>
                <a:cs typeface="ＭＳ Ｐゴシック" charset="0"/>
              </a:defRPr>
            </a:lvl1pPr>
            <a:lvl2pPr marL="742950" indent="-285750" eaLnBrk="0" hangingPunct="0">
              <a:defRPr sz="600" b="1">
                <a:solidFill>
                  <a:schemeClr val="tx1"/>
                </a:solidFill>
                <a:latin typeface="Times" charset="0"/>
                <a:ea typeface="ＭＳ Ｐゴシック" charset="0"/>
              </a:defRPr>
            </a:lvl2pPr>
            <a:lvl3pPr marL="1143000" indent="-228600" eaLnBrk="0" hangingPunct="0">
              <a:defRPr sz="600" b="1">
                <a:solidFill>
                  <a:schemeClr val="tx1"/>
                </a:solidFill>
                <a:latin typeface="Times" charset="0"/>
                <a:ea typeface="ＭＳ Ｐゴシック" charset="0"/>
              </a:defRPr>
            </a:lvl3pPr>
            <a:lvl4pPr marL="1600200" indent="-228600" eaLnBrk="0" hangingPunct="0">
              <a:defRPr sz="600" b="1">
                <a:solidFill>
                  <a:schemeClr val="tx1"/>
                </a:solidFill>
                <a:latin typeface="Times" charset="0"/>
                <a:ea typeface="ＭＳ Ｐゴシック" charset="0"/>
              </a:defRPr>
            </a:lvl4pPr>
            <a:lvl5pPr marL="2057400" indent="-228600" eaLnBrk="0" hangingPunct="0">
              <a:defRPr sz="600" b="1">
                <a:solidFill>
                  <a:schemeClr val="tx1"/>
                </a:solidFill>
                <a:latin typeface="Times" charset="0"/>
                <a:ea typeface="ＭＳ Ｐゴシック" charset="0"/>
              </a:defRPr>
            </a:lvl5pPr>
            <a:lvl6pPr marL="2514600" indent="-228600" eaLnBrk="0" fontAlgn="base" hangingPunct="0">
              <a:spcBef>
                <a:spcPct val="0"/>
              </a:spcBef>
              <a:spcAft>
                <a:spcPct val="0"/>
              </a:spcAft>
              <a:defRPr sz="600" b="1">
                <a:solidFill>
                  <a:schemeClr val="tx1"/>
                </a:solidFill>
                <a:latin typeface="Times" charset="0"/>
                <a:ea typeface="ＭＳ Ｐゴシック" charset="0"/>
              </a:defRPr>
            </a:lvl6pPr>
            <a:lvl7pPr marL="2971800" indent="-228600" eaLnBrk="0" fontAlgn="base" hangingPunct="0">
              <a:spcBef>
                <a:spcPct val="0"/>
              </a:spcBef>
              <a:spcAft>
                <a:spcPct val="0"/>
              </a:spcAft>
              <a:defRPr sz="600" b="1">
                <a:solidFill>
                  <a:schemeClr val="tx1"/>
                </a:solidFill>
                <a:latin typeface="Times" charset="0"/>
                <a:ea typeface="ＭＳ Ｐゴシック" charset="0"/>
              </a:defRPr>
            </a:lvl7pPr>
            <a:lvl8pPr marL="3429000" indent="-228600" eaLnBrk="0" fontAlgn="base" hangingPunct="0">
              <a:spcBef>
                <a:spcPct val="0"/>
              </a:spcBef>
              <a:spcAft>
                <a:spcPct val="0"/>
              </a:spcAft>
              <a:defRPr sz="600" b="1">
                <a:solidFill>
                  <a:schemeClr val="tx1"/>
                </a:solidFill>
                <a:latin typeface="Times" charset="0"/>
                <a:ea typeface="ＭＳ Ｐゴシック" charset="0"/>
              </a:defRPr>
            </a:lvl8pPr>
            <a:lvl9pPr marL="3886200" indent="-228600" eaLnBrk="0" fontAlgn="base" hangingPunct="0">
              <a:spcBef>
                <a:spcPct val="0"/>
              </a:spcBef>
              <a:spcAft>
                <a:spcPct val="0"/>
              </a:spcAft>
              <a:defRPr sz="600" b="1">
                <a:solidFill>
                  <a:schemeClr val="tx1"/>
                </a:solidFill>
                <a:latin typeface="Times" charset="0"/>
                <a:ea typeface="ＭＳ Ｐゴシック" charset="0"/>
              </a:defRPr>
            </a:lvl9pPr>
          </a:lstStyle>
          <a:p>
            <a:pPr marL="0" lvl="1" indent="0" eaLnBrk="1" hangingPunct="1">
              <a:defRPr/>
            </a:pPr>
            <a:r>
              <a:rPr lang="en-US" altLang="zh-CN" sz="4200" dirty="0" err="1">
                <a:solidFill>
                  <a:schemeClr val="tx1">
                    <a:lumMod val="75000"/>
                    <a:lumOff val="25000"/>
                  </a:schemeClr>
                </a:solidFill>
                <a:latin typeface="Arial" charset="0"/>
                <a:cs typeface="Arial" charset="0"/>
              </a:rPr>
              <a:t>Github</a:t>
            </a:r>
            <a:r>
              <a:rPr lang="en-US" altLang="zh-CN" sz="4200" dirty="0">
                <a:solidFill>
                  <a:schemeClr val="tx1">
                    <a:lumMod val="75000"/>
                    <a:lumOff val="25000"/>
                  </a:schemeClr>
                </a:solidFill>
                <a:latin typeface="Arial" charset="0"/>
                <a:cs typeface="Arial" charset="0"/>
              </a:rPr>
              <a:t> repository : </a:t>
            </a:r>
            <a:r>
              <a:rPr lang="en-US" altLang="zh-CN" sz="4200" b="0" u="sng" dirty="0">
                <a:solidFill>
                  <a:schemeClr val="tx1">
                    <a:lumMod val="75000"/>
                    <a:lumOff val="25000"/>
                  </a:schemeClr>
                </a:solidFill>
                <a:latin typeface="Arial" charset="0"/>
                <a:cs typeface="Arial" charset="0"/>
                <a:hlinkClick r:id="rId9"/>
              </a:rPr>
              <a:t>github.com/</a:t>
            </a:r>
            <a:r>
              <a:rPr lang="en-US" altLang="zh-CN" sz="4200" b="0" u="sng" dirty="0" err="1">
                <a:solidFill>
                  <a:schemeClr val="tx1">
                    <a:lumMod val="75000"/>
                    <a:lumOff val="25000"/>
                  </a:schemeClr>
                </a:solidFill>
                <a:latin typeface="Arial" charset="0"/>
                <a:cs typeface="Arial" charset="0"/>
                <a:hlinkClick r:id="rId9"/>
              </a:rPr>
              <a:t>OliverIgnetik</a:t>
            </a:r>
            <a:endParaRPr lang="en-US" altLang="zh-CN" sz="4200" b="0" u="sng" dirty="0">
              <a:solidFill>
                <a:schemeClr val="tx1">
                  <a:lumMod val="75000"/>
                  <a:lumOff val="25000"/>
                </a:schemeClr>
              </a:solidFill>
              <a:latin typeface="Arial" charset="0"/>
              <a:cs typeface="Arial" charset="0"/>
            </a:endParaRPr>
          </a:p>
        </p:txBody>
      </p:sp>
      <p:pic>
        <p:nvPicPr>
          <p:cNvPr id="27" name="Picture 26" descr="A picture containing computer&#10;&#10;Description automatically generated">
            <a:extLst>
              <a:ext uri="{FF2B5EF4-FFF2-40B4-BE49-F238E27FC236}">
                <a16:creationId xmlns:a16="http://schemas.microsoft.com/office/drawing/2014/main" id="{FFF1F76E-46C5-44A7-9A42-1EB88476DC3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6531" y="1806080"/>
            <a:ext cx="2035004" cy="203500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6488</TotalTime>
  <Words>620</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vt:lpstr>
      <vt:lpstr>Blank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Rainer Ignetik</cp:lastModifiedBy>
  <cp:revision>196</cp:revision>
  <cp:lastPrinted>2019-09-24T07:07:45Z</cp:lastPrinted>
  <dcterms:created xsi:type="dcterms:W3CDTF">2006-04-02T23:57:25Z</dcterms:created>
  <dcterms:modified xsi:type="dcterms:W3CDTF">2020-05-16T07:29:37Z</dcterms:modified>
</cp:coreProperties>
</file>