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2.xml.rels" ContentType="application/vnd.openxmlformats-package.relationships+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906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AU" sz="2000">
                <a:latin typeface="Arial"/>
              </a:rPr>
              <a:t>Click to edit the notes format</a:t>
            </a:r>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AU" sz="1400">
                <a:latin typeface="Times New Roman"/>
              </a:rPr>
              <a:t>&lt;header&gt;</a:t>
            </a:r>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AU" sz="1400">
                <a:latin typeface="Times New Roman"/>
              </a:rPr>
              <a:t>&lt;date/time&gt;</a:t>
            </a:r>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AU" sz="1400">
                <a:latin typeface="Times New Roman"/>
              </a:rPr>
              <a:t>&lt;footer&gt;</a:t>
            </a:r>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3F9E9CEC-1E7A-4893-968B-96D46CE73B4B}" type="slidenum">
              <a:rPr lang="en-AU"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77960" y="4778280"/>
            <a:ext cx="6216120" cy="4525560"/>
          </a:xfrm>
          <a:prstGeom prst="rect">
            <a:avLst/>
          </a:prstGeom>
        </p:spPr>
        <p:txBody>
          <a:bodyPr/>
          <a:p>
            <a:endParaRPr/>
          </a:p>
        </p:txBody>
      </p:sp>
      <p:sp>
        <p:nvSpPr>
          <p:cNvPr id="300" name="TextShape 2"/>
          <p:cNvSpPr txBox="1"/>
          <p:nvPr/>
        </p:nvSpPr>
        <p:spPr>
          <a:xfrm>
            <a:off x="4402080" y="9553680"/>
            <a:ext cx="3368160" cy="502920"/>
          </a:xfrm>
          <a:prstGeom prst="rect">
            <a:avLst/>
          </a:prstGeom>
          <a:noFill/>
          <a:ln>
            <a:noFill/>
          </a:ln>
        </p:spPr>
        <p:txBody>
          <a:bodyPr anchor="b"/>
          <a:p>
            <a:pPr algn="r">
              <a:lnSpc>
                <a:spcPct val="100000"/>
              </a:lnSpc>
            </a:pPr>
            <a:fld id="{F123187A-8EA2-41F3-836E-EA059566EAF2}" type="slidenum">
              <a:rPr lang="en-AU" sz="1200" strike="noStrike">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77960" y="4778280"/>
            <a:ext cx="6216120" cy="4525560"/>
          </a:xfrm>
          <a:prstGeom prst="rect">
            <a:avLst/>
          </a:prstGeom>
        </p:spPr>
        <p:txBody>
          <a:bodyPr/>
          <a:p>
            <a:endParaRPr/>
          </a:p>
        </p:txBody>
      </p:sp>
      <p:sp>
        <p:nvSpPr>
          <p:cNvPr id="302" name="TextShape 2"/>
          <p:cNvSpPr txBox="1"/>
          <p:nvPr/>
        </p:nvSpPr>
        <p:spPr>
          <a:xfrm>
            <a:off x="4402080" y="9553680"/>
            <a:ext cx="3368160" cy="502920"/>
          </a:xfrm>
          <a:prstGeom prst="rect">
            <a:avLst/>
          </a:prstGeom>
          <a:noFill/>
          <a:ln>
            <a:noFill/>
          </a:ln>
        </p:spPr>
        <p:txBody>
          <a:bodyPr anchor="b"/>
          <a:p>
            <a:pPr algn="r">
              <a:lnSpc>
                <a:spcPct val="100000"/>
              </a:lnSpc>
            </a:pPr>
            <a:fld id="{AA9345E6-4D8E-4D1B-BB57-8A5B1CE90AEC}" type="slidenum">
              <a:rPr lang="en-AU" sz="1200" strike="noStrike">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777960" y="4778280"/>
            <a:ext cx="6216120" cy="4525560"/>
          </a:xfrm>
          <a:prstGeom prst="rect">
            <a:avLst/>
          </a:prstGeom>
        </p:spPr>
        <p:txBody>
          <a:bodyPr/>
          <a:p>
            <a:endParaRPr/>
          </a:p>
        </p:txBody>
      </p:sp>
      <p:sp>
        <p:nvSpPr>
          <p:cNvPr id="304" name="TextShape 2"/>
          <p:cNvSpPr txBox="1"/>
          <p:nvPr/>
        </p:nvSpPr>
        <p:spPr>
          <a:xfrm>
            <a:off x="4402080" y="9553680"/>
            <a:ext cx="3368160" cy="502920"/>
          </a:xfrm>
          <a:prstGeom prst="rect">
            <a:avLst/>
          </a:prstGeom>
          <a:noFill/>
          <a:ln>
            <a:noFill/>
          </a:ln>
        </p:spPr>
        <p:txBody>
          <a:bodyPr anchor="b"/>
          <a:p>
            <a:pPr algn="r">
              <a:lnSpc>
                <a:spcPct val="100000"/>
              </a:lnSpc>
            </a:pPr>
            <a:fld id="{1ECAB5C9-DD14-4B59-88EE-5B6C13E82D04}" type="slidenum">
              <a:rPr lang="en-AU" sz="1200" strike="noStrike">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777960" y="4778280"/>
            <a:ext cx="6216120" cy="4525560"/>
          </a:xfrm>
          <a:prstGeom prst="rect">
            <a:avLst/>
          </a:prstGeom>
        </p:spPr>
        <p:txBody>
          <a:bodyPr/>
          <a:p>
            <a:endParaRPr/>
          </a:p>
        </p:txBody>
      </p:sp>
      <p:sp>
        <p:nvSpPr>
          <p:cNvPr id="306" name="TextShape 2"/>
          <p:cNvSpPr txBox="1"/>
          <p:nvPr/>
        </p:nvSpPr>
        <p:spPr>
          <a:xfrm>
            <a:off x="4402080" y="9553680"/>
            <a:ext cx="3368160" cy="502920"/>
          </a:xfrm>
          <a:prstGeom prst="rect">
            <a:avLst/>
          </a:prstGeom>
          <a:noFill/>
          <a:ln>
            <a:noFill/>
          </a:ln>
        </p:spPr>
        <p:txBody>
          <a:bodyPr anchor="b"/>
          <a:p>
            <a:pPr algn="r">
              <a:lnSpc>
                <a:spcPct val="100000"/>
              </a:lnSpc>
            </a:pPr>
            <a:fld id="{6B68FC22-82CC-4951-B087-44B5FEFC0DCB}" type="slidenum">
              <a:rPr lang="en-AU" sz="1200" strike="noStrike">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777960" y="4778280"/>
            <a:ext cx="6216120" cy="4525560"/>
          </a:xfrm>
          <a:prstGeom prst="rect">
            <a:avLst/>
          </a:prstGeom>
        </p:spPr>
        <p:txBody>
          <a:bodyPr/>
          <a:p>
            <a:endParaRPr/>
          </a:p>
        </p:txBody>
      </p:sp>
      <p:sp>
        <p:nvSpPr>
          <p:cNvPr id="308" name="TextShape 2"/>
          <p:cNvSpPr txBox="1"/>
          <p:nvPr/>
        </p:nvSpPr>
        <p:spPr>
          <a:xfrm>
            <a:off x="4402080" y="9553680"/>
            <a:ext cx="3368160" cy="502920"/>
          </a:xfrm>
          <a:prstGeom prst="rect">
            <a:avLst/>
          </a:prstGeom>
          <a:noFill/>
          <a:ln>
            <a:noFill/>
          </a:ln>
        </p:spPr>
        <p:txBody>
          <a:bodyPr anchor="b"/>
          <a:p>
            <a:pPr algn="r">
              <a:lnSpc>
                <a:spcPct val="100000"/>
              </a:lnSpc>
            </a:pPr>
            <a:fld id="{43267540-D06F-4B28-824B-9B158AAE9841}" type="slidenum">
              <a:rPr lang="en-AU" sz="1200" strike="noStrike">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777960" y="4778280"/>
            <a:ext cx="6216120" cy="4525560"/>
          </a:xfrm>
          <a:prstGeom prst="rect">
            <a:avLst/>
          </a:prstGeom>
        </p:spPr>
        <p:txBody>
          <a:bodyPr/>
          <a:p>
            <a:endParaRPr/>
          </a:p>
        </p:txBody>
      </p:sp>
      <p:sp>
        <p:nvSpPr>
          <p:cNvPr id="310" name="TextShape 2"/>
          <p:cNvSpPr txBox="1"/>
          <p:nvPr/>
        </p:nvSpPr>
        <p:spPr>
          <a:xfrm>
            <a:off x="4402080" y="9553680"/>
            <a:ext cx="3368160" cy="502920"/>
          </a:xfrm>
          <a:prstGeom prst="rect">
            <a:avLst/>
          </a:prstGeom>
          <a:noFill/>
          <a:ln>
            <a:noFill/>
          </a:ln>
        </p:spPr>
        <p:txBody>
          <a:bodyPr anchor="b"/>
          <a:p>
            <a:pPr algn="r">
              <a:lnSpc>
                <a:spcPct val="100000"/>
              </a:lnSpc>
            </a:pPr>
            <a:fld id="{6D45CC7B-2B5E-43C6-91A9-ABE2C54A1D0B}" type="slidenum">
              <a:rPr lang="en-AU" sz="1200" strike="noStrike">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777960" y="4778280"/>
            <a:ext cx="6216120" cy="4525560"/>
          </a:xfrm>
          <a:prstGeom prst="rect">
            <a:avLst/>
          </a:prstGeom>
        </p:spPr>
        <p:txBody>
          <a:bodyPr/>
          <a:p>
            <a:endParaRPr/>
          </a:p>
        </p:txBody>
      </p:sp>
      <p:sp>
        <p:nvSpPr>
          <p:cNvPr id="298" name="TextShape 2"/>
          <p:cNvSpPr txBox="1"/>
          <p:nvPr/>
        </p:nvSpPr>
        <p:spPr>
          <a:xfrm>
            <a:off x="4402080" y="9553680"/>
            <a:ext cx="3368160" cy="502920"/>
          </a:xfrm>
          <a:prstGeom prst="rect">
            <a:avLst/>
          </a:prstGeom>
          <a:noFill/>
          <a:ln>
            <a:noFill/>
          </a:ln>
        </p:spPr>
        <p:txBody>
          <a:bodyPr anchor="b"/>
          <a:p>
            <a:pPr algn="r">
              <a:lnSpc>
                <a:spcPct val="100000"/>
              </a:lnSpc>
            </a:pPr>
            <a:fld id="{F98B39D5-FFE8-472D-AA0B-A1B08265CA6A}" type="slidenum">
              <a:rPr lang="en-AU" sz="1200" strike="noStrike">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77960" y="4778280"/>
            <a:ext cx="6216120" cy="4525560"/>
          </a:xfrm>
          <a:prstGeom prst="rect">
            <a:avLst/>
          </a:prstGeom>
        </p:spPr>
        <p:txBody>
          <a:bodyPr/>
          <a:p>
            <a:endParaRPr/>
          </a:p>
        </p:txBody>
      </p:sp>
      <p:sp>
        <p:nvSpPr>
          <p:cNvPr id="312" name="TextShape 2"/>
          <p:cNvSpPr txBox="1"/>
          <p:nvPr/>
        </p:nvSpPr>
        <p:spPr>
          <a:xfrm>
            <a:off x="4402080" y="9553680"/>
            <a:ext cx="3368160" cy="502920"/>
          </a:xfrm>
          <a:prstGeom prst="rect">
            <a:avLst/>
          </a:prstGeom>
          <a:noFill/>
          <a:ln>
            <a:noFill/>
          </a:ln>
        </p:spPr>
        <p:txBody>
          <a:bodyPr anchor="b"/>
          <a:p>
            <a:pPr algn="r">
              <a:lnSpc>
                <a:spcPct val="100000"/>
              </a:lnSpc>
            </a:pPr>
            <a:fld id="{C68DCF5B-D485-42C6-934C-8A177B64AACF}" type="slidenum">
              <a:rPr lang="en-AU" sz="1200" strike="noStrike">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777960" y="4778280"/>
            <a:ext cx="6216120" cy="4525560"/>
          </a:xfrm>
          <a:prstGeom prst="rect">
            <a:avLst/>
          </a:prstGeom>
        </p:spPr>
        <p:txBody>
          <a:bodyPr/>
          <a:p>
            <a:endParaRPr/>
          </a:p>
        </p:txBody>
      </p:sp>
      <p:sp>
        <p:nvSpPr>
          <p:cNvPr id="314" name="TextShape 2"/>
          <p:cNvSpPr txBox="1"/>
          <p:nvPr/>
        </p:nvSpPr>
        <p:spPr>
          <a:xfrm>
            <a:off x="4402080" y="9553680"/>
            <a:ext cx="3368160" cy="502920"/>
          </a:xfrm>
          <a:prstGeom prst="rect">
            <a:avLst/>
          </a:prstGeom>
          <a:noFill/>
          <a:ln>
            <a:noFill/>
          </a:ln>
        </p:spPr>
        <p:txBody>
          <a:bodyPr anchor="b"/>
          <a:p>
            <a:pPr algn="r">
              <a:lnSpc>
                <a:spcPct val="100000"/>
              </a:lnSpc>
            </a:pPr>
            <a:fld id="{221FA75F-F85F-4D22-83A6-D1B5F8CAD4EE}" type="slidenum">
              <a:rPr lang="en-AU" sz="1200" strike="noStrike">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777960" y="4778280"/>
            <a:ext cx="6216120" cy="4525560"/>
          </a:xfrm>
          <a:prstGeom prst="rect">
            <a:avLst/>
          </a:prstGeom>
        </p:spPr>
        <p:txBody>
          <a:bodyPr/>
          <a:p>
            <a:endParaRPr/>
          </a:p>
        </p:txBody>
      </p:sp>
      <p:sp>
        <p:nvSpPr>
          <p:cNvPr id="316" name="TextShape 2"/>
          <p:cNvSpPr txBox="1"/>
          <p:nvPr/>
        </p:nvSpPr>
        <p:spPr>
          <a:xfrm>
            <a:off x="4402080" y="9553680"/>
            <a:ext cx="3368160" cy="502920"/>
          </a:xfrm>
          <a:prstGeom prst="rect">
            <a:avLst/>
          </a:prstGeom>
          <a:noFill/>
          <a:ln>
            <a:noFill/>
          </a:ln>
        </p:spPr>
        <p:txBody>
          <a:bodyPr anchor="b"/>
          <a:p>
            <a:pPr algn="r">
              <a:lnSpc>
                <a:spcPct val="100000"/>
              </a:lnSpc>
            </a:pPr>
            <a:fld id="{F425CDD0-79BB-45EE-98F5-307FAD9A6DE7}" type="slidenum">
              <a:rPr lang="en-AU" sz="1200" strike="noStrike">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77960" y="4778280"/>
            <a:ext cx="6216120" cy="4525560"/>
          </a:xfrm>
          <a:prstGeom prst="rect">
            <a:avLst/>
          </a:prstGeom>
        </p:spPr>
        <p:txBody>
          <a:bodyPr/>
          <a:p>
            <a:endParaRPr/>
          </a:p>
        </p:txBody>
      </p:sp>
      <p:sp>
        <p:nvSpPr>
          <p:cNvPr id="318" name="TextShape 2"/>
          <p:cNvSpPr txBox="1"/>
          <p:nvPr/>
        </p:nvSpPr>
        <p:spPr>
          <a:xfrm>
            <a:off x="4402080" y="9553680"/>
            <a:ext cx="3368160" cy="502920"/>
          </a:xfrm>
          <a:prstGeom prst="rect">
            <a:avLst/>
          </a:prstGeom>
          <a:noFill/>
          <a:ln>
            <a:noFill/>
          </a:ln>
        </p:spPr>
        <p:txBody>
          <a:bodyPr anchor="b"/>
          <a:p>
            <a:pPr algn="r">
              <a:lnSpc>
                <a:spcPct val="100000"/>
              </a:lnSpc>
            </a:pPr>
            <a:fld id="{4F63BBBA-07FA-4054-9EDC-5EF1784D2564}" type="slidenum">
              <a:rPr lang="en-AU" sz="1200" strike="noStrike">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777960" y="4778280"/>
            <a:ext cx="6216120" cy="4525560"/>
          </a:xfrm>
          <a:prstGeom prst="rect">
            <a:avLst/>
          </a:prstGeom>
        </p:spPr>
        <p:txBody>
          <a:bodyPr/>
          <a:p>
            <a:endParaRPr/>
          </a:p>
        </p:txBody>
      </p:sp>
      <p:sp>
        <p:nvSpPr>
          <p:cNvPr id="320" name="TextShape 2"/>
          <p:cNvSpPr txBox="1"/>
          <p:nvPr/>
        </p:nvSpPr>
        <p:spPr>
          <a:xfrm>
            <a:off x="4402080" y="9553680"/>
            <a:ext cx="3368160" cy="502920"/>
          </a:xfrm>
          <a:prstGeom prst="rect">
            <a:avLst/>
          </a:prstGeom>
          <a:noFill/>
          <a:ln>
            <a:noFill/>
          </a:ln>
        </p:spPr>
        <p:txBody>
          <a:bodyPr anchor="b"/>
          <a:p>
            <a:pPr algn="r">
              <a:lnSpc>
                <a:spcPct val="100000"/>
              </a:lnSpc>
            </a:pPr>
            <a:fld id="{7C6A0D24-7231-4D5C-A863-FE036648A724}" type="slidenum">
              <a:rPr lang="en-AU" sz="1200" strike="noStrike">
                <a:solidFill>
                  <a:srgbClr val="000000"/>
                </a:solid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777960" y="4778280"/>
            <a:ext cx="6216120" cy="4525560"/>
          </a:xfrm>
          <a:prstGeom prst="rect">
            <a:avLst/>
          </a:prstGeom>
        </p:spPr>
        <p:txBody>
          <a:bodyPr/>
          <a:p>
            <a:endParaRPr/>
          </a:p>
        </p:txBody>
      </p:sp>
      <p:sp>
        <p:nvSpPr>
          <p:cNvPr id="322" name="TextShape 2"/>
          <p:cNvSpPr txBox="1"/>
          <p:nvPr/>
        </p:nvSpPr>
        <p:spPr>
          <a:xfrm>
            <a:off x="4402080" y="9553680"/>
            <a:ext cx="3368160" cy="502920"/>
          </a:xfrm>
          <a:prstGeom prst="rect">
            <a:avLst/>
          </a:prstGeom>
          <a:noFill/>
          <a:ln>
            <a:noFill/>
          </a:ln>
        </p:spPr>
        <p:txBody>
          <a:bodyPr anchor="b"/>
          <a:p>
            <a:pPr algn="r">
              <a:lnSpc>
                <a:spcPct val="100000"/>
              </a:lnSpc>
            </a:pPr>
            <a:fld id="{EC619C6F-764C-46B2-8739-A2A81837194C}" type="slidenum">
              <a:rPr lang="en-AU" sz="1200" strike="noStrike">
                <a:solidFill>
                  <a:srgbClr val="000000"/>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777960" y="4778280"/>
            <a:ext cx="6216120" cy="4525560"/>
          </a:xfrm>
          <a:prstGeom prst="rect">
            <a:avLst/>
          </a:prstGeom>
        </p:spPr>
        <p:txBody>
          <a:bodyPr/>
          <a:p>
            <a:endParaRPr/>
          </a:p>
        </p:txBody>
      </p:sp>
      <p:sp>
        <p:nvSpPr>
          <p:cNvPr id="324" name="TextShape 2"/>
          <p:cNvSpPr txBox="1"/>
          <p:nvPr/>
        </p:nvSpPr>
        <p:spPr>
          <a:xfrm>
            <a:off x="4402080" y="9553680"/>
            <a:ext cx="3368160" cy="502920"/>
          </a:xfrm>
          <a:prstGeom prst="rect">
            <a:avLst/>
          </a:prstGeom>
          <a:noFill/>
          <a:ln>
            <a:noFill/>
          </a:ln>
        </p:spPr>
        <p:txBody>
          <a:bodyPr anchor="b"/>
          <a:p>
            <a:pPr algn="r">
              <a:lnSpc>
                <a:spcPct val="100000"/>
              </a:lnSpc>
            </a:pPr>
            <a:fld id="{BD0006E2-953C-4083-83EF-5CB8E3AFC42E}" type="slidenum">
              <a:rPr lang="en-AU" sz="1200" strike="noStrike">
                <a:solidFill>
                  <a:srgbClr val="000000"/>
                </a:solid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777960" y="4778280"/>
            <a:ext cx="6216120" cy="4525560"/>
          </a:xfrm>
          <a:prstGeom prst="rect">
            <a:avLst/>
          </a:prstGeom>
        </p:spPr>
        <p:txBody>
          <a:bodyPr/>
          <a:p>
            <a:endParaRPr/>
          </a:p>
        </p:txBody>
      </p:sp>
      <p:sp>
        <p:nvSpPr>
          <p:cNvPr id="326" name="TextShape 2"/>
          <p:cNvSpPr txBox="1"/>
          <p:nvPr/>
        </p:nvSpPr>
        <p:spPr>
          <a:xfrm>
            <a:off x="4402080" y="9553680"/>
            <a:ext cx="3368160" cy="502920"/>
          </a:xfrm>
          <a:prstGeom prst="rect">
            <a:avLst/>
          </a:prstGeom>
          <a:noFill/>
          <a:ln>
            <a:noFill/>
          </a:ln>
        </p:spPr>
        <p:txBody>
          <a:bodyPr anchor="b"/>
          <a:p>
            <a:pPr algn="r">
              <a:lnSpc>
                <a:spcPct val="100000"/>
              </a:lnSpc>
            </a:pPr>
            <a:fld id="{CD3313C7-AF8B-4CFD-93A4-DAD61B7400C1}" type="slidenum">
              <a:rPr lang="en-AU"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p>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29" name="PlaceHolder 4"/>
          <p:cNvSpPr>
            <a:spLocks noGrp="1"/>
          </p:cNvSpPr>
          <p:nvPr>
            <p:ph type="body"/>
          </p:nvPr>
        </p:nvSpPr>
        <p:spPr>
          <a:xfrm>
            <a:off x="5063040" y="3682080"/>
            <a:ext cx="4350240" cy="1896840"/>
          </a:xfrm>
          <a:prstGeom prst="rect">
            <a:avLst/>
          </a:prstGeom>
        </p:spPr>
        <p:txBody>
          <a:bodyPr lIns="0" rIns="0" tIns="0" bIns="0"/>
          <a:p>
            <a:endParaRPr/>
          </a:p>
        </p:txBody>
      </p:sp>
      <p:sp>
        <p:nvSpPr>
          <p:cNvPr id="30" name="PlaceHolder 5"/>
          <p:cNvSpPr>
            <a:spLocks noGrp="1"/>
          </p:cNvSpPr>
          <p:nvPr>
            <p:ph type="body"/>
          </p:nvPr>
        </p:nvSpPr>
        <p:spPr>
          <a:xfrm>
            <a:off x="495000" y="3682080"/>
            <a:ext cx="435024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32" name="PlaceHolder 2"/>
          <p:cNvSpPr>
            <a:spLocks noGrp="1"/>
          </p:cNvSpPr>
          <p:nvPr>
            <p:ph type="body"/>
          </p:nvPr>
        </p:nvSpPr>
        <p:spPr>
          <a:xfrm>
            <a:off x="495000" y="1604520"/>
            <a:ext cx="8915040" cy="3977280"/>
          </a:xfrm>
          <a:prstGeom prst="rect">
            <a:avLst/>
          </a:prstGeom>
        </p:spPr>
        <p:txBody>
          <a:bodyPr lIns="0" rIns="0" tIns="0" bIns="0"/>
          <a:p>
            <a:endParaRPr/>
          </a:p>
        </p:txBody>
      </p:sp>
      <p:sp>
        <p:nvSpPr>
          <p:cNvPr id="33" name="PlaceHolder 3"/>
          <p:cNvSpPr>
            <a:spLocks noGrp="1"/>
          </p:cNvSpPr>
          <p:nvPr>
            <p:ph type="body"/>
          </p:nvPr>
        </p:nvSpPr>
        <p:spPr>
          <a:xfrm>
            <a:off x="495000" y="1604520"/>
            <a:ext cx="8915040" cy="3977280"/>
          </a:xfrm>
          <a:prstGeom prst="rect">
            <a:avLst/>
          </a:prstGeom>
        </p:spPr>
        <p:txBody>
          <a:bodyPr lIns="0" rIns="0" tIns="0" bIns="0"/>
          <a:p>
            <a:endParaRPr/>
          </a:p>
        </p:txBody>
      </p:sp>
      <p:pic>
        <p:nvPicPr>
          <p:cNvPr id="34" name="" descr=""/>
          <p:cNvPicPr/>
          <p:nvPr/>
        </p:nvPicPr>
        <p:blipFill>
          <a:blip r:embed="rId2"/>
          <a:stretch/>
        </p:blipFill>
        <p:spPr>
          <a:xfrm>
            <a:off x="2459880" y="1604520"/>
            <a:ext cx="4984920" cy="3977280"/>
          </a:xfrm>
          <a:prstGeom prst="rect">
            <a:avLst/>
          </a:prstGeom>
          <a:ln>
            <a:noFill/>
          </a:ln>
        </p:spPr>
      </p:pic>
      <p:pic>
        <p:nvPicPr>
          <p:cNvPr id="35" name="" descr=""/>
          <p:cNvPicPr/>
          <p:nvPr/>
        </p:nvPicPr>
        <p:blipFill>
          <a:blip r:embed="rId3"/>
          <a:stretch/>
        </p:blipFill>
        <p:spPr>
          <a:xfrm>
            <a:off x="2459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39" name="PlaceHolder 2"/>
          <p:cNvSpPr>
            <a:spLocks noGrp="1"/>
          </p:cNvSpPr>
          <p:nvPr>
            <p:ph type="subTitle"/>
          </p:nvPr>
        </p:nvSpPr>
        <p:spPr>
          <a:xfrm>
            <a:off x="495000" y="1604520"/>
            <a:ext cx="89150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41" name="PlaceHolder 2"/>
          <p:cNvSpPr>
            <a:spLocks noGrp="1"/>
          </p:cNvSpPr>
          <p:nvPr>
            <p:ph type="body"/>
          </p:nvPr>
        </p:nvSpPr>
        <p:spPr>
          <a:xfrm>
            <a:off x="495000" y="1604520"/>
            <a:ext cx="89150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43"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44" name="PlaceHolder 3"/>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743040" y="2130480"/>
            <a:ext cx="8418600" cy="14684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743040" y="2130480"/>
            <a:ext cx="8418600" cy="68079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48"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49" name="PlaceHolder 3"/>
          <p:cNvSpPr>
            <a:spLocks noGrp="1"/>
          </p:cNvSpPr>
          <p:nvPr>
            <p:ph type="body"/>
          </p:nvPr>
        </p:nvSpPr>
        <p:spPr>
          <a:xfrm>
            <a:off x="495000" y="3682080"/>
            <a:ext cx="4350240" cy="1896840"/>
          </a:xfrm>
          <a:prstGeom prst="rect">
            <a:avLst/>
          </a:prstGeom>
        </p:spPr>
        <p:txBody>
          <a:bodyPr lIns="0" rIns="0" tIns="0" bIns="0"/>
          <a:p>
            <a:endParaRPr/>
          </a:p>
        </p:txBody>
      </p:sp>
      <p:sp>
        <p:nvSpPr>
          <p:cNvPr id="50" name="PlaceHolder 4"/>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52"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53"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54" name="PlaceHolder 4"/>
          <p:cNvSpPr>
            <a:spLocks noGrp="1"/>
          </p:cNvSpPr>
          <p:nvPr>
            <p:ph type="body"/>
          </p:nvPr>
        </p:nvSpPr>
        <p:spPr>
          <a:xfrm>
            <a:off x="5063040" y="3682080"/>
            <a:ext cx="435024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57"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58" name="PlaceHolder 4"/>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60" name="PlaceHolder 2"/>
          <p:cNvSpPr>
            <a:spLocks noGrp="1"/>
          </p:cNvSpPr>
          <p:nvPr>
            <p:ph type="body"/>
          </p:nvPr>
        </p:nvSpPr>
        <p:spPr>
          <a:xfrm>
            <a:off x="495000" y="1604520"/>
            <a:ext cx="8915040" cy="1896840"/>
          </a:xfrm>
          <a:prstGeom prst="rect">
            <a:avLst/>
          </a:prstGeom>
        </p:spPr>
        <p:txBody>
          <a:bodyPr lIns="0" rIns="0" tIns="0" bIns="0"/>
          <a:p>
            <a:endParaRPr/>
          </a:p>
        </p:txBody>
      </p:sp>
      <p:sp>
        <p:nvSpPr>
          <p:cNvPr id="61" name="PlaceHolder 3"/>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63"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64"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65" name="PlaceHolder 4"/>
          <p:cNvSpPr>
            <a:spLocks noGrp="1"/>
          </p:cNvSpPr>
          <p:nvPr>
            <p:ph type="body"/>
          </p:nvPr>
        </p:nvSpPr>
        <p:spPr>
          <a:xfrm>
            <a:off x="5063040" y="3682080"/>
            <a:ext cx="4350240" cy="1896840"/>
          </a:xfrm>
          <a:prstGeom prst="rect">
            <a:avLst/>
          </a:prstGeom>
        </p:spPr>
        <p:txBody>
          <a:bodyPr lIns="0" rIns="0" tIns="0" bIns="0"/>
          <a:p>
            <a:endParaRPr/>
          </a:p>
        </p:txBody>
      </p:sp>
      <p:sp>
        <p:nvSpPr>
          <p:cNvPr id="66" name="PlaceHolder 5"/>
          <p:cNvSpPr>
            <a:spLocks noGrp="1"/>
          </p:cNvSpPr>
          <p:nvPr>
            <p:ph type="body"/>
          </p:nvPr>
        </p:nvSpPr>
        <p:spPr>
          <a:xfrm>
            <a:off x="495000" y="3682080"/>
            <a:ext cx="435024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68" name="PlaceHolder 2"/>
          <p:cNvSpPr>
            <a:spLocks noGrp="1"/>
          </p:cNvSpPr>
          <p:nvPr>
            <p:ph type="body"/>
          </p:nvPr>
        </p:nvSpPr>
        <p:spPr>
          <a:xfrm>
            <a:off x="495000" y="1604520"/>
            <a:ext cx="8915040" cy="3977280"/>
          </a:xfrm>
          <a:prstGeom prst="rect">
            <a:avLst/>
          </a:prstGeom>
        </p:spPr>
        <p:txBody>
          <a:bodyPr lIns="0" rIns="0" tIns="0" bIns="0"/>
          <a:p>
            <a:endParaRPr/>
          </a:p>
        </p:txBody>
      </p:sp>
      <p:sp>
        <p:nvSpPr>
          <p:cNvPr id="69" name="PlaceHolder 3"/>
          <p:cNvSpPr>
            <a:spLocks noGrp="1"/>
          </p:cNvSpPr>
          <p:nvPr>
            <p:ph type="body"/>
          </p:nvPr>
        </p:nvSpPr>
        <p:spPr>
          <a:xfrm>
            <a:off x="495000" y="1604520"/>
            <a:ext cx="8915040" cy="3977280"/>
          </a:xfrm>
          <a:prstGeom prst="rect">
            <a:avLst/>
          </a:prstGeom>
        </p:spPr>
        <p:txBody>
          <a:bodyPr lIns="0" rIns="0" tIns="0" bIns="0"/>
          <a:p>
            <a:endParaRPr/>
          </a:p>
        </p:txBody>
      </p:sp>
      <p:pic>
        <p:nvPicPr>
          <p:cNvPr id="70" name="" descr=""/>
          <p:cNvPicPr/>
          <p:nvPr/>
        </p:nvPicPr>
        <p:blipFill>
          <a:blip r:embed="rId2"/>
          <a:stretch/>
        </p:blipFill>
        <p:spPr>
          <a:xfrm>
            <a:off x="2459880" y="1604520"/>
            <a:ext cx="4984920" cy="3977280"/>
          </a:xfrm>
          <a:prstGeom prst="rect">
            <a:avLst/>
          </a:prstGeom>
          <a:ln>
            <a:noFill/>
          </a:ln>
        </p:spPr>
      </p:pic>
      <p:pic>
        <p:nvPicPr>
          <p:cNvPr id="71" name="" descr=""/>
          <p:cNvPicPr/>
          <p:nvPr/>
        </p:nvPicPr>
        <p:blipFill>
          <a:blip r:embed="rId3"/>
          <a:stretch/>
        </p:blipFill>
        <p:spPr>
          <a:xfrm>
            <a:off x="2459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75" name="PlaceHolder 2"/>
          <p:cNvSpPr>
            <a:spLocks noGrp="1"/>
          </p:cNvSpPr>
          <p:nvPr>
            <p:ph type="subTitle"/>
          </p:nvPr>
        </p:nvSpPr>
        <p:spPr>
          <a:xfrm>
            <a:off x="495000" y="1604520"/>
            <a:ext cx="89150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77" name="PlaceHolder 2"/>
          <p:cNvSpPr>
            <a:spLocks noGrp="1"/>
          </p:cNvSpPr>
          <p:nvPr>
            <p:ph type="body"/>
          </p:nvPr>
        </p:nvSpPr>
        <p:spPr>
          <a:xfrm>
            <a:off x="495000" y="1604520"/>
            <a:ext cx="89150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79"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80" name="PlaceHolder 3"/>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743040" y="2130480"/>
            <a:ext cx="8418600" cy="14684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743040" y="2130480"/>
            <a:ext cx="8418600" cy="68079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84"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85" name="PlaceHolder 3"/>
          <p:cNvSpPr>
            <a:spLocks noGrp="1"/>
          </p:cNvSpPr>
          <p:nvPr>
            <p:ph type="body"/>
          </p:nvPr>
        </p:nvSpPr>
        <p:spPr>
          <a:xfrm>
            <a:off x="495000" y="3682080"/>
            <a:ext cx="4350240" cy="1896840"/>
          </a:xfrm>
          <a:prstGeom prst="rect">
            <a:avLst/>
          </a:prstGeom>
        </p:spPr>
        <p:txBody>
          <a:bodyPr lIns="0" rIns="0" tIns="0" bIns="0"/>
          <a:p>
            <a:endParaRPr/>
          </a:p>
        </p:txBody>
      </p:sp>
      <p:sp>
        <p:nvSpPr>
          <p:cNvPr id="86" name="PlaceHolder 4"/>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88"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89"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90" name="PlaceHolder 4"/>
          <p:cNvSpPr>
            <a:spLocks noGrp="1"/>
          </p:cNvSpPr>
          <p:nvPr>
            <p:ph type="body"/>
          </p:nvPr>
        </p:nvSpPr>
        <p:spPr>
          <a:xfrm>
            <a:off x="5063040" y="3682080"/>
            <a:ext cx="435024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92"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93"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94" name="PlaceHolder 4"/>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96" name="PlaceHolder 2"/>
          <p:cNvSpPr>
            <a:spLocks noGrp="1"/>
          </p:cNvSpPr>
          <p:nvPr>
            <p:ph type="body"/>
          </p:nvPr>
        </p:nvSpPr>
        <p:spPr>
          <a:xfrm>
            <a:off x="495000" y="1604520"/>
            <a:ext cx="8915040" cy="1896840"/>
          </a:xfrm>
          <a:prstGeom prst="rect">
            <a:avLst/>
          </a:prstGeom>
        </p:spPr>
        <p:txBody>
          <a:bodyPr lIns="0" rIns="0" tIns="0" bIns="0"/>
          <a:p>
            <a:endParaRPr/>
          </a:p>
        </p:txBody>
      </p:sp>
      <p:sp>
        <p:nvSpPr>
          <p:cNvPr id="97" name="PlaceHolder 3"/>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99"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100"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101" name="PlaceHolder 4"/>
          <p:cNvSpPr>
            <a:spLocks noGrp="1"/>
          </p:cNvSpPr>
          <p:nvPr>
            <p:ph type="body"/>
          </p:nvPr>
        </p:nvSpPr>
        <p:spPr>
          <a:xfrm>
            <a:off x="5063040" y="3682080"/>
            <a:ext cx="4350240" cy="1896840"/>
          </a:xfrm>
          <a:prstGeom prst="rect">
            <a:avLst/>
          </a:prstGeom>
        </p:spPr>
        <p:txBody>
          <a:bodyPr lIns="0" rIns="0" tIns="0" bIns="0"/>
          <a:p>
            <a:endParaRPr/>
          </a:p>
        </p:txBody>
      </p:sp>
      <p:sp>
        <p:nvSpPr>
          <p:cNvPr id="102" name="PlaceHolder 5"/>
          <p:cNvSpPr>
            <a:spLocks noGrp="1"/>
          </p:cNvSpPr>
          <p:nvPr>
            <p:ph type="body"/>
          </p:nvPr>
        </p:nvSpPr>
        <p:spPr>
          <a:xfrm>
            <a:off x="495000" y="3682080"/>
            <a:ext cx="435024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104" name="PlaceHolder 2"/>
          <p:cNvSpPr>
            <a:spLocks noGrp="1"/>
          </p:cNvSpPr>
          <p:nvPr>
            <p:ph type="body"/>
          </p:nvPr>
        </p:nvSpPr>
        <p:spPr>
          <a:xfrm>
            <a:off x="495000" y="1604520"/>
            <a:ext cx="8915040" cy="3977280"/>
          </a:xfrm>
          <a:prstGeom prst="rect">
            <a:avLst/>
          </a:prstGeom>
        </p:spPr>
        <p:txBody>
          <a:bodyPr lIns="0" rIns="0" tIns="0" bIns="0"/>
          <a:p>
            <a:endParaRPr/>
          </a:p>
        </p:txBody>
      </p:sp>
      <p:sp>
        <p:nvSpPr>
          <p:cNvPr id="105" name="PlaceHolder 3"/>
          <p:cNvSpPr>
            <a:spLocks noGrp="1"/>
          </p:cNvSpPr>
          <p:nvPr>
            <p:ph type="body"/>
          </p:nvPr>
        </p:nvSpPr>
        <p:spPr>
          <a:xfrm>
            <a:off x="495000" y="1604520"/>
            <a:ext cx="8915040" cy="3977280"/>
          </a:xfrm>
          <a:prstGeom prst="rect">
            <a:avLst/>
          </a:prstGeom>
        </p:spPr>
        <p:txBody>
          <a:bodyPr lIns="0" rIns="0" tIns="0" bIns="0"/>
          <a:p>
            <a:endParaRPr/>
          </a:p>
        </p:txBody>
      </p:sp>
      <p:pic>
        <p:nvPicPr>
          <p:cNvPr id="106" name="" descr=""/>
          <p:cNvPicPr/>
          <p:nvPr/>
        </p:nvPicPr>
        <p:blipFill>
          <a:blip r:embed="rId2"/>
          <a:stretch/>
        </p:blipFill>
        <p:spPr>
          <a:xfrm>
            <a:off x="2459880" y="1604520"/>
            <a:ext cx="4984920" cy="3977280"/>
          </a:xfrm>
          <a:prstGeom prst="rect">
            <a:avLst/>
          </a:prstGeom>
          <a:ln>
            <a:noFill/>
          </a:ln>
        </p:spPr>
      </p:pic>
      <p:pic>
        <p:nvPicPr>
          <p:cNvPr id="107" name="" descr=""/>
          <p:cNvPicPr/>
          <p:nvPr/>
        </p:nvPicPr>
        <p:blipFill>
          <a:blip r:embed="rId3"/>
          <a:stretch/>
        </p:blipFill>
        <p:spPr>
          <a:xfrm>
            <a:off x="2459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43040" y="2130480"/>
            <a:ext cx="8418600" cy="14684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43040" y="2130480"/>
            <a:ext cx="8418600" cy="68079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13" name="PlaceHolder 3"/>
          <p:cNvSpPr>
            <a:spLocks noGrp="1"/>
          </p:cNvSpPr>
          <p:nvPr>
            <p:ph type="body"/>
          </p:nvPr>
        </p:nvSpPr>
        <p:spPr>
          <a:xfrm>
            <a:off x="495000" y="3682080"/>
            <a:ext cx="4350240" cy="1896840"/>
          </a:xfrm>
          <a:prstGeom prst="rect">
            <a:avLst/>
          </a:prstGeom>
        </p:spPr>
        <p:txBody>
          <a:bodyPr lIns="0" rIns="0" tIns="0" bIns="0"/>
          <a:p>
            <a:endParaRPr/>
          </a:p>
        </p:txBody>
      </p:sp>
      <p:sp>
        <p:nvSpPr>
          <p:cNvPr id="14" name="PlaceHolder 4"/>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43040" y="2130480"/>
            <a:ext cx="8418600" cy="1468440"/>
          </a:xfrm>
          <a:prstGeom prst="rect">
            <a:avLst/>
          </a:prstGeom>
        </p:spPr>
        <p:txBody>
          <a:bodyPr lIns="0" rIns="0" tIns="0" bIns="0" anchor="ctr"/>
          <a:p>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743040" y="2130480"/>
            <a:ext cx="8418600" cy="146844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495000" y="1604520"/>
            <a:ext cx="89150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95000" y="273600"/>
            <a:ext cx="8915040" cy="114480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495000" y="1604520"/>
            <a:ext cx="89150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60200" y="867600"/>
            <a:ext cx="9584280" cy="5257080"/>
          </a:xfrm>
          <a:prstGeom prst="rect">
            <a:avLst/>
          </a:prstGeom>
          <a:noFill/>
          <a:ln>
            <a:noFill/>
          </a:ln>
        </p:spPr>
        <p:style>
          <a:lnRef idx="0"/>
          <a:fillRef idx="0"/>
          <a:effectRef idx="0"/>
          <a:fontRef idx="minor"/>
        </p:style>
        <p:txBody>
          <a:bodyPr lIns="90000" rIns="90000" tIns="45000" bIns="45000"/>
          <a:p>
            <a:pPr>
              <a:lnSpc>
                <a:spcPct val="100000"/>
              </a:lnSpc>
            </a:pPr>
            <a:r>
              <a:rPr b="1" lang="en-AU" sz="2000" strike="noStrike">
                <a:solidFill>
                  <a:srgbClr val="000000"/>
                </a:solidFill>
                <a:latin typeface="Arial"/>
                <a:ea typeface="DejaVu Sans"/>
              </a:rPr>
              <a:t>Permit Holder</a:t>
            </a:r>
            <a:r>
              <a:rPr lang="en-AU" sz="2000" strike="noStrike">
                <a:solidFill>
                  <a:srgbClr val="000000"/>
                </a:solidFill>
                <a:latin typeface="Arial"/>
                <a:ea typeface="DejaVu Sans"/>
              </a:rPr>
              <a:t>– A permit holder can be a student, visitor or staff who holds a parking permit.</a:t>
            </a:r>
            <a:endParaRPr/>
          </a:p>
          <a:p>
            <a:pPr>
              <a:lnSpc>
                <a:spcPct val="100000"/>
              </a:lnSpc>
            </a:pPr>
            <a:r>
              <a:rPr b="1" lang="en-AU" sz="2000" strike="noStrike">
                <a:solidFill>
                  <a:srgbClr val="000000"/>
                </a:solidFill>
                <a:latin typeface="Arial"/>
                <a:ea typeface="DejaVu Sans"/>
              </a:rPr>
              <a:t>Patrol Staff</a:t>
            </a:r>
            <a:r>
              <a:rPr lang="en-AU" sz="2000" strike="noStrike">
                <a:solidFill>
                  <a:srgbClr val="000000"/>
                </a:solidFill>
                <a:latin typeface="Arial"/>
                <a:ea typeface="DejaVu Sans"/>
              </a:rPr>
              <a:t> – A patrol staff has the ability to report violations.</a:t>
            </a:r>
            <a:endParaRPr/>
          </a:p>
          <a:p>
            <a:pPr>
              <a:lnSpc>
                <a:spcPct val="100000"/>
              </a:lnSpc>
            </a:pPr>
            <a:r>
              <a:rPr b="1" lang="en-AU" sz="2000" strike="noStrike">
                <a:solidFill>
                  <a:srgbClr val="000000"/>
                </a:solidFill>
                <a:latin typeface="Arial"/>
                <a:ea typeface="DejaVu Sans"/>
              </a:rPr>
              <a:t>Payee – </a:t>
            </a:r>
            <a:r>
              <a:rPr lang="en-AU" sz="2000" strike="noStrike">
                <a:solidFill>
                  <a:srgbClr val="000000"/>
                </a:solidFill>
                <a:latin typeface="Arial"/>
                <a:ea typeface="DejaVu Sans"/>
              </a:rPr>
              <a:t>Someone who has an outstanding violation which they are required to pay</a:t>
            </a:r>
            <a:endParaRPr/>
          </a:p>
          <a:p>
            <a:pPr>
              <a:lnSpc>
                <a:spcPct val="100000"/>
              </a:lnSpc>
            </a:pPr>
            <a:r>
              <a:rPr b="1" lang="en-AU" sz="2000" strike="noStrike">
                <a:solidFill>
                  <a:srgbClr val="000000"/>
                </a:solidFill>
                <a:latin typeface="Arial"/>
                <a:ea typeface="DejaVu Sans"/>
              </a:rPr>
              <a:t>System Administrator – </a:t>
            </a:r>
            <a:r>
              <a:rPr lang="en-AU" sz="2000" strike="noStrike">
                <a:solidFill>
                  <a:srgbClr val="000000"/>
                </a:solidFill>
                <a:latin typeface="Arial"/>
                <a:ea typeface="DejaVu Sans"/>
              </a:rPr>
              <a:t>someone who has access to the database and maintains the application</a:t>
            </a:r>
            <a:endParaRPr/>
          </a:p>
        </p:txBody>
      </p:sp>
      <p:sp>
        <p:nvSpPr>
          <p:cNvPr id="114" name="CustomShape 2"/>
          <p:cNvSpPr/>
          <p:nvPr/>
        </p:nvSpPr>
        <p:spPr>
          <a:xfrm>
            <a:off x="101520" y="109440"/>
            <a:ext cx="96897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System Roles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9</a:t>
            </a:r>
            <a:endParaRPr/>
          </a:p>
        </p:txBody>
      </p:sp>
      <p:sp>
        <p:nvSpPr>
          <p:cNvPr id="172"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Fine Payment Checking</a:t>
            </a:r>
            <a:endParaRPr/>
          </a:p>
        </p:txBody>
      </p:sp>
      <p:sp>
        <p:nvSpPr>
          <p:cNvPr id="173"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Health and safety department employee I want to contact the violator if their fine has not been paid or has been incorrectly paid within the week of receiving the fine so that the fine can be paid correctly</a:t>
            </a:r>
            <a:endParaRPr/>
          </a:p>
          <a:p>
            <a:pPr>
              <a:lnSpc>
                <a:spcPct val="100000"/>
              </a:lnSpc>
            </a:pPr>
            <a:endParaRPr/>
          </a:p>
        </p:txBody>
      </p:sp>
      <p:sp>
        <p:nvSpPr>
          <p:cNvPr id="174"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Contact with the violator will be made via email and notification</a:t>
            </a:r>
            <a:endParaRPr/>
          </a:p>
          <a:p>
            <a:pPr>
              <a:lnSpc>
                <a:spcPct val="100000"/>
              </a:lnSpc>
              <a:buSzPct val="45000"/>
              <a:buFont typeface="Wingdings" charset="2"/>
              <a:buChar char=""/>
            </a:pPr>
            <a:r>
              <a:rPr lang="en-AU" sz="2000" strike="noStrike">
                <a:solidFill>
                  <a:srgbClr val="000000"/>
                </a:solidFill>
                <a:latin typeface="Calibri"/>
                <a:ea typeface="DejaVu Sans"/>
              </a:rPr>
              <a:t>System administrators will be notified of incorrect/missing payments in the event issues require manual processing</a:t>
            </a:r>
            <a:endParaRPr/>
          </a:p>
          <a:p>
            <a:pPr>
              <a:lnSpc>
                <a:spcPct val="100000"/>
              </a:lnSpc>
            </a:pPr>
            <a:endParaRPr/>
          </a:p>
        </p:txBody>
      </p:sp>
      <p:sp>
        <p:nvSpPr>
          <p:cNvPr id="175"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4</a:t>
            </a:r>
            <a:endParaRPr/>
          </a:p>
        </p:txBody>
      </p:sp>
      <p:sp>
        <p:nvSpPr>
          <p:cNvPr id="176"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S</a:t>
            </a:r>
            <a:endParaRPr/>
          </a:p>
        </p:txBody>
      </p:sp>
      <p:sp>
        <p:nvSpPr>
          <p:cNvPr id="177"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Emails will be automatically generated by the system</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10</a:t>
            </a:r>
            <a:endParaRPr/>
          </a:p>
        </p:txBody>
      </p:sp>
      <p:sp>
        <p:nvSpPr>
          <p:cNvPr id="179"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Educating Patrol Staff</a:t>
            </a:r>
            <a:endParaRPr/>
          </a:p>
        </p:txBody>
      </p:sp>
      <p:sp>
        <p:nvSpPr>
          <p:cNvPr id="180"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Patrol officer I want to be made aware if there are any rule changes so that I can give out the correct fines for the violations.</a:t>
            </a:r>
            <a:endParaRPr/>
          </a:p>
        </p:txBody>
      </p:sp>
      <p:sp>
        <p:nvSpPr>
          <p:cNvPr id="181"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Patrol Officers will be notified via email or notification of the latest rules and regulations</a:t>
            </a:r>
            <a:endParaRPr/>
          </a:p>
        </p:txBody>
      </p:sp>
      <p:sp>
        <p:nvSpPr>
          <p:cNvPr id="182"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2</a:t>
            </a:r>
            <a:endParaRPr/>
          </a:p>
        </p:txBody>
      </p:sp>
      <p:sp>
        <p:nvSpPr>
          <p:cNvPr id="183"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84"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11</a:t>
            </a:r>
            <a:endParaRPr/>
          </a:p>
        </p:txBody>
      </p:sp>
      <p:sp>
        <p:nvSpPr>
          <p:cNvPr id="186"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Simple Payment Forms</a:t>
            </a:r>
            <a:endParaRPr/>
          </a:p>
        </p:txBody>
      </p:sp>
      <p:sp>
        <p:nvSpPr>
          <p:cNvPr id="187"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College personnel and Visitor I want to have an easy gateway to pay fines</a:t>
            </a:r>
            <a:endParaRPr/>
          </a:p>
          <a:p>
            <a:pPr>
              <a:lnSpc>
                <a:spcPct val="100000"/>
              </a:lnSpc>
            </a:pPr>
            <a:r>
              <a:rPr lang="en-AU" sz="2400" strike="noStrike">
                <a:solidFill>
                  <a:srgbClr val="000000"/>
                </a:solidFill>
                <a:latin typeface="Calibri"/>
                <a:ea typeface="DejaVu Sans"/>
              </a:rPr>
              <a:t> </a:t>
            </a:r>
            <a:r>
              <a:rPr lang="en-AU" sz="2400" strike="noStrike">
                <a:solidFill>
                  <a:srgbClr val="000000"/>
                </a:solidFill>
                <a:latin typeface="Calibri"/>
                <a:ea typeface="DejaVu Sans"/>
              </a:rPr>
              <a:t>so that I can pay fines easily and quickly without issues</a:t>
            </a:r>
            <a:endParaRPr/>
          </a:p>
        </p:txBody>
      </p:sp>
      <p:sp>
        <p:nvSpPr>
          <p:cNvPr id="188"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Payment forms will be simple to access and use via the website</a:t>
            </a:r>
            <a:endParaRPr/>
          </a:p>
          <a:p>
            <a:pPr>
              <a:lnSpc>
                <a:spcPct val="100000"/>
              </a:lnSpc>
              <a:buFont typeface="Arial"/>
              <a:buChar char="•"/>
            </a:pPr>
            <a:r>
              <a:rPr lang="en-AU" sz="2000" strike="noStrike">
                <a:solidFill>
                  <a:srgbClr val="000000"/>
                </a:solidFill>
                <a:latin typeface="Calibri"/>
                <a:ea typeface="DejaVu Sans"/>
              </a:rPr>
              <a:t>A “pay now” button will appear next to the violation report, linking straight to the payment webpage</a:t>
            </a:r>
            <a:endParaRPr/>
          </a:p>
        </p:txBody>
      </p:sp>
      <p:sp>
        <p:nvSpPr>
          <p:cNvPr id="189"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1</a:t>
            </a:r>
            <a:endParaRPr/>
          </a:p>
        </p:txBody>
      </p:sp>
      <p:sp>
        <p:nvSpPr>
          <p:cNvPr id="190"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91"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12</a:t>
            </a:r>
            <a:endParaRPr/>
          </a:p>
        </p:txBody>
      </p:sp>
      <p:sp>
        <p:nvSpPr>
          <p:cNvPr id="193"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Health and Safety Notifications</a:t>
            </a:r>
            <a:endParaRPr/>
          </a:p>
        </p:txBody>
      </p:sp>
      <p:sp>
        <p:nvSpPr>
          <p:cNvPr id="194"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Health and safety department employee I want to be made aware if there are any general health and safety issues at the college so that I can handle and rectify general issues</a:t>
            </a:r>
            <a:endParaRPr/>
          </a:p>
        </p:txBody>
      </p:sp>
      <p:sp>
        <p:nvSpPr>
          <p:cNvPr id="195"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Health and Safety employees will be notified when an issue is successfully filed, where they can review the report filed</a:t>
            </a:r>
            <a:endParaRPr/>
          </a:p>
          <a:p>
            <a:pPr>
              <a:lnSpc>
                <a:spcPct val="100000"/>
              </a:lnSpc>
              <a:buFont typeface="Arial"/>
              <a:buChar char="•"/>
            </a:pPr>
            <a:r>
              <a:rPr lang="en-AU" sz="2000" strike="noStrike">
                <a:solidFill>
                  <a:srgbClr val="000000"/>
                </a:solidFill>
                <a:latin typeface="Calibri"/>
                <a:ea typeface="DejaVu Sans"/>
              </a:rPr>
              <a:t>Employees can mark issues as resolved or delete invalid reports</a:t>
            </a:r>
            <a:endParaRPr/>
          </a:p>
        </p:txBody>
      </p:sp>
      <p:sp>
        <p:nvSpPr>
          <p:cNvPr id="196"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3</a:t>
            </a:r>
            <a:endParaRPr/>
          </a:p>
        </p:txBody>
      </p:sp>
      <p:sp>
        <p:nvSpPr>
          <p:cNvPr id="197"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98"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14</a:t>
            </a:r>
            <a:endParaRPr/>
          </a:p>
        </p:txBody>
      </p:sp>
      <p:sp>
        <p:nvSpPr>
          <p:cNvPr id="200"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Violation Notification</a:t>
            </a:r>
            <a:endParaRPr/>
          </a:p>
        </p:txBody>
      </p:sp>
      <p:sp>
        <p:nvSpPr>
          <p:cNvPr id="201"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parking permit holder I would like to be able to be notified if I receive a new parking violation as well as the type of violation.</a:t>
            </a:r>
            <a:endParaRPr/>
          </a:p>
        </p:txBody>
      </p:sp>
      <p:sp>
        <p:nvSpPr>
          <p:cNvPr id="202"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An email will be sent to the permit holder of all details regarding the violation</a:t>
            </a:r>
            <a:endParaRPr/>
          </a:p>
          <a:p>
            <a:pPr>
              <a:lnSpc>
                <a:spcPct val="100000"/>
              </a:lnSpc>
              <a:buFont typeface="Arial"/>
              <a:buChar char="•"/>
            </a:pPr>
            <a:r>
              <a:rPr lang="en-AU" sz="2000" strike="noStrike">
                <a:solidFill>
                  <a:srgbClr val="000000"/>
                </a:solidFill>
                <a:latin typeface="Calibri"/>
                <a:ea typeface="DejaVu Sans"/>
              </a:rPr>
              <a:t>A notification will appear upon their next login taking them to the violation report, providing them with all relevant information </a:t>
            </a:r>
            <a:endParaRPr/>
          </a:p>
        </p:txBody>
      </p:sp>
      <p:sp>
        <p:nvSpPr>
          <p:cNvPr id="203"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04"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205"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15</a:t>
            </a:r>
            <a:endParaRPr/>
          </a:p>
        </p:txBody>
      </p:sp>
      <p:sp>
        <p:nvSpPr>
          <p:cNvPr id="207"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Violation Submission</a:t>
            </a:r>
            <a:endParaRPr/>
          </a:p>
        </p:txBody>
      </p:sp>
      <p:sp>
        <p:nvSpPr>
          <p:cNvPr id="208"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an employee of the patrol force who gives out fines, I would like to be able to easily give out the correct parking violation to the permit holder or non permit holder who has made the violation. </a:t>
            </a:r>
            <a:endParaRPr/>
          </a:p>
        </p:txBody>
      </p:sp>
      <p:sp>
        <p:nvSpPr>
          <p:cNvPr id="209"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Patrol staff can readily submit violations into the database which includes all relevant information for the particular violation  </a:t>
            </a:r>
            <a:endParaRPr/>
          </a:p>
          <a:p>
            <a:pPr>
              <a:lnSpc>
                <a:spcPct val="100000"/>
              </a:lnSpc>
              <a:buFont typeface="Arial"/>
              <a:buChar char="•"/>
            </a:pPr>
            <a:r>
              <a:rPr lang="en-AU" sz="2000" strike="noStrike">
                <a:solidFill>
                  <a:srgbClr val="000000"/>
                </a:solidFill>
                <a:latin typeface="Calibri"/>
                <a:ea typeface="DejaVu Sans"/>
              </a:rPr>
              <a:t>The violation specifies whether or not the owner of the vehicle holds a permit or not</a:t>
            </a:r>
            <a:endParaRPr/>
          </a:p>
          <a:p>
            <a:pPr>
              <a:lnSpc>
                <a:spcPct val="100000"/>
              </a:lnSpc>
              <a:buFont typeface="Arial"/>
              <a:buChar char="•"/>
            </a:pPr>
            <a:r>
              <a:rPr lang="en-AU" sz="2000" strike="noStrike">
                <a:solidFill>
                  <a:srgbClr val="000000"/>
                </a:solidFill>
                <a:latin typeface="Calibri"/>
                <a:ea typeface="DejaVu Sans"/>
              </a:rPr>
              <a:t>Patrol staff can withdraw violation report in the event a mistake is made.</a:t>
            </a:r>
            <a:endParaRPr/>
          </a:p>
        </p:txBody>
      </p:sp>
      <p:sp>
        <p:nvSpPr>
          <p:cNvPr id="210"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Points:1</a:t>
            </a:r>
            <a:endParaRPr/>
          </a:p>
        </p:txBody>
      </p:sp>
      <p:sp>
        <p:nvSpPr>
          <p:cNvPr id="211"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212"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r>
              <a:rPr lang="en-AU" sz="2400" strike="noStrike">
                <a:solidFill>
                  <a:srgbClr val="000000"/>
                </a:solidFill>
                <a:latin typeface="Calibri"/>
                <a:ea typeface="DejaVu Sans"/>
              </a:rPr>
              <a:t> </a:t>
            </a:r>
            <a:r>
              <a:rPr lang="en-AU" sz="2000" strike="noStrike">
                <a:solidFill>
                  <a:srgbClr val="000000"/>
                </a:solidFill>
                <a:latin typeface="Calibri"/>
                <a:ea typeface="DejaVu Sans"/>
              </a:rPr>
              <a:t>Only Patrol staff have special access to a form page where they submit the violation</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the form requires all relevant information to be lodged into the system successfully </a:t>
            </a:r>
            <a:endParaRPr/>
          </a:p>
          <a:p>
            <a:pPr>
              <a:lnSpc>
                <a:spcPct val="100000"/>
              </a:lnSpc>
              <a:buFont typeface="Arial"/>
              <a:buChar char="•"/>
            </a:pPr>
            <a:r>
              <a:rPr lang="en-AU" sz="2000" strike="noStrike">
                <a:solidFill>
                  <a:srgbClr val="000000"/>
                </a:solidFill>
                <a:latin typeface="Calibri"/>
                <a:ea typeface="DejaVu Sans"/>
              </a:rPr>
              <a:t>If the patrol staff have any issues they can flag the violation to be reviewed by a system administrator. </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17</a:t>
            </a:r>
            <a:endParaRPr/>
          </a:p>
        </p:txBody>
      </p:sp>
      <p:sp>
        <p:nvSpPr>
          <p:cNvPr id="214"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Regular Updates</a:t>
            </a:r>
            <a:endParaRPr/>
          </a:p>
        </p:txBody>
      </p:sp>
      <p:sp>
        <p:nvSpPr>
          <p:cNvPr id="215"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permit holder, I want the solution to automatically notify me of updates to parking rules and regulations so that I do not have to keep regularly checking</a:t>
            </a:r>
            <a:endParaRPr/>
          </a:p>
          <a:p>
            <a:pPr>
              <a:lnSpc>
                <a:spcPct val="100000"/>
              </a:lnSpc>
            </a:pPr>
            <a:endParaRPr/>
          </a:p>
        </p:txBody>
      </p:sp>
      <p:sp>
        <p:nvSpPr>
          <p:cNvPr id="216"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If any changes to the parking rules or regulations a user will be required to read and accept changes before proceeding.</a:t>
            </a:r>
            <a:endParaRPr/>
          </a:p>
          <a:p>
            <a:pPr>
              <a:lnSpc>
                <a:spcPct val="100000"/>
              </a:lnSpc>
              <a:buSzPct val="45000"/>
              <a:buFont typeface="Wingdings" charset="2"/>
              <a:buChar char=""/>
            </a:pPr>
            <a:r>
              <a:rPr lang="en-AU" sz="2000" strike="noStrike">
                <a:solidFill>
                  <a:srgbClr val="000000"/>
                </a:solidFill>
                <a:latin typeface="Calibri"/>
                <a:ea typeface="DejaVu Sans"/>
              </a:rPr>
              <a:t>A message informing the user that there has been a update will also be sent via email</a:t>
            </a:r>
            <a:endParaRPr/>
          </a:p>
          <a:p>
            <a:pPr>
              <a:lnSpc>
                <a:spcPct val="100000"/>
              </a:lnSpc>
              <a:buSzPct val="45000"/>
              <a:buFont typeface="Wingdings" charset="2"/>
              <a:buChar char=""/>
            </a:pPr>
            <a:r>
              <a:rPr lang="en-AU" sz="2000" strike="noStrike">
                <a:solidFill>
                  <a:srgbClr val="000000"/>
                </a:solidFill>
                <a:latin typeface="Calibri"/>
                <a:ea typeface="DejaVu Sans"/>
              </a:rPr>
              <a:t>Users can view the latest parking rules and regulations at any time (login is not required)</a:t>
            </a:r>
            <a:endParaRPr/>
          </a:p>
        </p:txBody>
      </p:sp>
      <p:sp>
        <p:nvSpPr>
          <p:cNvPr id="217"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Points:3</a:t>
            </a:r>
            <a:endParaRPr/>
          </a:p>
        </p:txBody>
      </p:sp>
      <p:sp>
        <p:nvSpPr>
          <p:cNvPr id="218"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19"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Calibri"/>
                <a:ea typeface="DejaVu Sans"/>
              </a:rPr>
              <a:t>Website details will be updated on relevant pages</a:t>
            </a:r>
            <a:endParaRPr/>
          </a:p>
          <a:p>
            <a:pPr>
              <a:lnSpc>
                <a:spcPct val="100000"/>
              </a:lnSpc>
              <a:buFont typeface="Arial"/>
              <a:buChar char="•"/>
            </a:pPr>
            <a:r>
              <a:rPr lang="en-AU" sz="2000" strike="noStrike">
                <a:solidFill>
                  <a:srgbClr val="000000"/>
                </a:solidFill>
                <a:latin typeface="Calibri"/>
                <a:ea typeface="DejaVu Sans"/>
              </a:rPr>
              <a:t>System admit can edit guidelines through a form</a:t>
            </a:r>
            <a:endParaRPr/>
          </a:p>
          <a:p>
            <a:pPr>
              <a:lnSpc>
                <a:spcPct val="100000"/>
              </a:lnSpc>
              <a:buFont typeface="Arial"/>
              <a:buChar char="•"/>
            </a:pPr>
            <a:r>
              <a:rPr lang="en-AU" sz="2000" strike="noStrike">
                <a:solidFill>
                  <a:srgbClr val="000000"/>
                </a:solidFill>
                <a:latin typeface="Calibri"/>
                <a:ea typeface="DejaVu Sans"/>
              </a:rPr>
              <a:t>a pop up box will appear blocking the screen, displaying the changes, with an accept button being the only way to close the box</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18</a:t>
            </a:r>
            <a:endParaRPr/>
          </a:p>
        </p:txBody>
      </p:sp>
      <p:sp>
        <p:nvSpPr>
          <p:cNvPr id="221"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Interface Design</a:t>
            </a:r>
            <a:endParaRPr/>
          </a:p>
        </p:txBody>
      </p:sp>
      <p:sp>
        <p:nvSpPr>
          <p:cNvPr id="222"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permit holder, I’d like the interface to allow me access to my profile containing information of my current parking permit and health violations (if any) so that I can be aware of possible risks or fines.</a:t>
            </a:r>
            <a:endParaRPr/>
          </a:p>
          <a:p>
            <a:pPr>
              <a:lnSpc>
                <a:spcPct val="100000"/>
              </a:lnSpc>
            </a:pPr>
            <a:endParaRPr/>
          </a:p>
          <a:p>
            <a:pPr>
              <a:lnSpc>
                <a:spcPct val="100000"/>
              </a:lnSpc>
            </a:pPr>
            <a:endParaRPr/>
          </a:p>
          <a:p>
            <a:pPr>
              <a:lnSpc>
                <a:spcPct val="100000"/>
              </a:lnSpc>
            </a:pPr>
            <a:endParaRPr/>
          </a:p>
        </p:txBody>
      </p:sp>
      <p:sp>
        <p:nvSpPr>
          <p:cNvPr id="223"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All parking and health information is linked to each account, by logging in one will be able to click on there profile were all relevant parking and health information pertaining to them will be displayed.  </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24"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Points:1</a:t>
            </a:r>
            <a:endParaRPr/>
          </a:p>
        </p:txBody>
      </p:sp>
      <p:sp>
        <p:nvSpPr>
          <p:cNvPr id="225"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26"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19</a:t>
            </a:r>
            <a:endParaRPr/>
          </a:p>
        </p:txBody>
      </p:sp>
      <p:sp>
        <p:nvSpPr>
          <p:cNvPr id="228"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Mobile Accessibility</a:t>
            </a:r>
            <a:endParaRPr/>
          </a:p>
        </p:txBody>
      </p:sp>
      <p:sp>
        <p:nvSpPr>
          <p:cNvPr id="229"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user I'd like the interface to be simple and easily accessible so that I can check efficiently while moving around.</a:t>
            </a:r>
            <a:endParaRPr/>
          </a:p>
          <a:p>
            <a:pPr>
              <a:lnSpc>
                <a:spcPct val="100000"/>
              </a:lnSpc>
            </a:pPr>
            <a:endParaRPr/>
          </a:p>
        </p:txBody>
      </p:sp>
      <p:sp>
        <p:nvSpPr>
          <p:cNvPr id="230"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user can access the website on their phone or other mobile, being able to seamlessly navigate its clean design and view its contents. </a:t>
            </a:r>
            <a:endParaRPr/>
          </a:p>
          <a:p>
            <a:pPr>
              <a:lnSpc>
                <a:spcPct val="100000"/>
              </a:lnSpc>
            </a:pPr>
            <a:endParaRPr/>
          </a:p>
          <a:p>
            <a:pPr>
              <a:lnSpc>
                <a:spcPct val="100000"/>
              </a:lnSpc>
            </a:pPr>
            <a:endParaRPr/>
          </a:p>
        </p:txBody>
      </p:sp>
      <p:sp>
        <p:nvSpPr>
          <p:cNvPr id="231"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Points:3</a:t>
            </a:r>
            <a:endParaRPr/>
          </a:p>
        </p:txBody>
      </p:sp>
      <p:sp>
        <p:nvSpPr>
          <p:cNvPr id="232"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33"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20</a:t>
            </a:r>
            <a:endParaRPr/>
          </a:p>
        </p:txBody>
      </p:sp>
      <p:sp>
        <p:nvSpPr>
          <p:cNvPr id="235"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Review Report</a:t>
            </a:r>
            <a:endParaRPr/>
          </a:p>
        </p:txBody>
      </p:sp>
      <p:sp>
        <p:nvSpPr>
          <p:cNvPr id="236"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violator, I’d like to be able to review the report lodged against me so that I know why I am being fined.</a:t>
            </a:r>
            <a:endParaRPr/>
          </a:p>
        </p:txBody>
      </p:sp>
      <p:sp>
        <p:nvSpPr>
          <p:cNvPr id="237"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A record of the violation is to be kept and accessible on the user’s permit.</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All parking and health information is linked to each account, by logging in one will be able to click on there profile were all relevant parking and health information pertaining to them will be displayed.</a:t>
            </a:r>
            <a:endParaRPr/>
          </a:p>
          <a:p>
            <a:pPr>
              <a:lnSpc>
                <a:spcPct val="100000"/>
              </a:lnSpc>
            </a:pPr>
            <a:endParaRPr/>
          </a:p>
          <a:p>
            <a:pPr>
              <a:lnSpc>
                <a:spcPct val="100000"/>
              </a:lnSpc>
            </a:pPr>
            <a:endParaRPr/>
          </a:p>
        </p:txBody>
      </p:sp>
      <p:sp>
        <p:nvSpPr>
          <p:cNvPr id="238"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39"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40"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Calibri"/>
                <a:ea typeface="DejaVu Sans"/>
              </a:rPr>
              <a:t>When any payment is made a email receipt and notification will be sent to the user notifying them the violation has been resolved.</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1</a:t>
            </a:r>
            <a:endParaRPr/>
          </a:p>
        </p:txBody>
      </p:sp>
      <p:sp>
        <p:nvSpPr>
          <p:cNvPr id="116"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Manual Update</a:t>
            </a:r>
            <a:endParaRPr/>
          </a:p>
        </p:txBody>
      </p:sp>
      <p:sp>
        <p:nvSpPr>
          <p:cNvPr id="117"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system administrator I want the ability to update users so that they can stay current with the rules and regulations set out by the college.</a:t>
            </a:r>
            <a:endParaRPr/>
          </a:p>
          <a:p>
            <a:pPr>
              <a:lnSpc>
                <a:spcPct val="100000"/>
              </a:lnSpc>
            </a:pPr>
            <a:endParaRPr/>
          </a:p>
        </p:txBody>
      </p:sp>
      <p:sp>
        <p:nvSpPr>
          <p:cNvPr id="118"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Whenever there are changes to rules and regulations, when a user next logs in they will be confronted by a pop up window informing them all of any changes, requiring them to read and accept before continuing onto the site. </a:t>
            </a:r>
            <a:endParaRPr/>
          </a:p>
          <a:p>
            <a:pPr>
              <a:lnSpc>
                <a:spcPct val="100000"/>
              </a:lnSpc>
            </a:pPr>
            <a:endParaRPr/>
          </a:p>
          <a:p>
            <a:pPr>
              <a:lnSpc>
                <a:spcPct val="100000"/>
              </a:lnSpc>
            </a:pPr>
            <a:endParaRPr/>
          </a:p>
          <a:p>
            <a:pPr>
              <a:lnSpc>
                <a:spcPct val="100000"/>
              </a:lnSpc>
            </a:pPr>
            <a:endParaRPr/>
          </a:p>
        </p:txBody>
      </p:sp>
      <p:sp>
        <p:nvSpPr>
          <p:cNvPr id="119"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Points:5</a:t>
            </a:r>
            <a:endParaRPr/>
          </a:p>
        </p:txBody>
      </p:sp>
      <p:sp>
        <p:nvSpPr>
          <p:cNvPr id="120"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121"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21</a:t>
            </a:r>
            <a:endParaRPr/>
          </a:p>
        </p:txBody>
      </p:sp>
      <p:sp>
        <p:nvSpPr>
          <p:cNvPr id="242"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Information Security</a:t>
            </a:r>
            <a:endParaRPr/>
          </a:p>
        </p:txBody>
      </p:sp>
      <p:sp>
        <p:nvSpPr>
          <p:cNvPr id="243" name="CustomShape 3"/>
          <p:cNvSpPr/>
          <p:nvPr/>
        </p:nvSpPr>
        <p:spPr>
          <a:xfrm>
            <a:off x="39240" y="8010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user I want to be certain that my account information is secure and confidential so that my data is not accessible by others</a:t>
            </a:r>
            <a:endParaRPr/>
          </a:p>
          <a:p>
            <a:pPr>
              <a:lnSpc>
                <a:spcPct val="100000"/>
              </a:lnSpc>
            </a:pPr>
            <a:endParaRPr/>
          </a:p>
        </p:txBody>
      </p:sp>
      <p:sp>
        <p:nvSpPr>
          <p:cNvPr id="244" name="CustomShape 4"/>
          <p:cNvSpPr/>
          <p:nvPr/>
        </p:nvSpPr>
        <p:spPr>
          <a:xfrm>
            <a:off x="39240" y="3335400"/>
            <a:ext cx="9827640" cy="21092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All account information is completely secure, passwords are salted and hashed, so they are not stored in plain text within the database.</a:t>
            </a:r>
            <a:endParaRPr/>
          </a:p>
          <a:p>
            <a:pPr>
              <a:lnSpc>
                <a:spcPct val="100000"/>
              </a:lnSpc>
              <a:buFont typeface="Arial"/>
              <a:buChar char="•"/>
            </a:pPr>
            <a:r>
              <a:rPr lang="en-AU" sz="2000" strike="noStrike">
                <a:solidFill>
                  <a:srgbClr val="000000"/>
                </a:solidFill>
                <a:latin typeface="Calibri"/>
                <a:ea typeface="DejaVu Sans"/>
              </a:rPr>
              <a:t>If a user desires even more secured account they opt in for a authentication key, in which they will be emailed a unique code which must be used when signing in</a:t>
            </a:r>
            <a:endParaRPr/>
          </a:p>
          <a:p>
            <a:pPr>
              <a:lnSpc>
                <a:spcPct val="100000"/>
              </a:lnSpc>
              <a:buFont typeface="Arial"/>
              <a:buChar char="•"/>
            </a:pPr>
            <a:r>
              <a:rPr lang="en-AU" sz="2000" strike="noStrike">
                <a:solidFill>
                  <a:srgbClr val="000000"/>
                </a:solidFill>
                <a:latin typeface="Calibri"/>
                <a:ea typeface="DejaVu Sans"/>
              </a:rPr>
              <a:t>No financial information entered by the user is saved into the system</a:t>
            </a:r>
            <a:r>
              <a:rPr lang="en-AU" sz="2000" strike="noStrike">
                <a:solidFill>
                  <a:srgbClr val="000000"/>
                </a:solidFill>
                <a:latin typeface="Calibri"/>
                <a:ea typeface="DejaVu Sans"/>
              </a:rPr>
              <a:t> </a:t>
            </a:r>
            <a:endParaRPr/>
          </a:p>
          <a:p>
            <a:pPr>
              <a:lnSpc>
                <a:spcPct val="100000"/>
              </a:lnSpc>
            </a:pPr>
            <a:endParaRPr/>
          </a:p>
        </p:txBody>
      </p:sp>
      <p:sp>
        <p:nvSpPr>
          <p:cNvPr id="245"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Points:5</a:t>
            </a:r>
            <a:endParaRPr/>
          </a:p>
        </p:txBody>
      </p:sp>
      <p:sp>
        <p:nvSpPr>
          <p:cNvPr id="246"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47" name="CustomShape 7"/>
          <p:cNvSpPr/>
          <p:nvPr/>
        </p:nvSpPr>
        <p:spPr>
          <a:xfrm>
            <a:off x="39240" y="5639760"/>
            <a:ext cx="9827640" cy="11084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22</a:t>
            </a:r>
            <a:endParaRPr/>
          </a:p>
        </p:txBody>
      </p:sp>
      <p:sp>
        <p:nvSpPr>
          <p:cNvPr id="249"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Error Correction</a:t>
            </a:r>
            <a:endParaRPr/>
          </a:p>
        </p:txBody>
      </p:sp>
      <p:sp>
        <p:nvSpPr>
          <p:cNvPr id="250"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system administrator I want to have real-time access to the status of parking permits and violations so that I can quickly correct any errors if they are queried</a:t>
            </a:r>
            <a:endParaRPr/>
          </a:p>
          <a:p>
            <a:pPr>
              <a:lnSpc>
                <a:spcPct val="100000"/>
              </a:lnSpc>
            </a:pPr>
            <a:endParaRPr/>
          </a:p>
        </p:txBody>
      </p:sp>
      <p:sp>
        <p:nvSpPr>
          <p:cNvPr id="251"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System admin accounts will have special access option to be able to view all current parking permits or violations in two separate lists, ordered in most relevant to least. </a:t>
            </a:r>
            <a:endParaRPr/>
          </a:p>
          <a:p>
            <a:pPr>
              <a:lnSpc>
                <a:spcPct val="100000"/>
              </a:lnSpc>
              <a:buFont typeface="Arial"/>
              <a:buChar char="•"/>
            </a:pPr>
            <a:r>
              <a:rPr lang="en-AU" sz="2000" strike="noStrike">
                <a:solidFill>
                  <a:srgbClr val="000000"/>
                </a:solidFill>
                <a:latin typeface="Calibri"/>
                <a:ea typeface="DejaVu Sans"/>
              </a:rPr>
              <a:t>Most relevant being parking permits that have expired and so forth</a:t>
            </a:r>
            <a:endParaRPr/>
          </a:p>
          <a:p>
            <a:pPr>
              <a:lnSpc>
                <a:spcPct val="100000"/>
              </a:lnSpc>
              <a:buFont typeface="Arial"/>
              <a:buChar char="•"/>
            </a:pPr>
            <a:r>
              <a:rPr lang="en-AU" sz="2000" strike="noStrike">
                <a:solidFill>
                  <a:srgbClr val="000000"/>
                </a:solidFill>
                <a:latin typeface="Calibri"/>
                <a:ea typeface="DejaVu Sans"/>
              </a:rPr>
              <a:t>While least relevant would be a person who got there parking permit the day before. </a:t>
            </a:r>
            <a:endParaRPr/>
          </a:p>
          <a:p>
            <a:pPr>
              <a:lnSpc>
                <a:spcPct val="100000"/>
              </a:lnSpc>
            </a:pPr>
            <a:endParaRPr/>
          </a:p>
        </p:txBody>
      </p:sp>
      <p:sp>
        <p:nvSpPr>
          <p:cNvPr id="252"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53"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254"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23</a:t>
            </a:r>
            <a:endParaRPr/>
          </a:p>
        </p:txBody>
      </p:sp>
      <p:sp>
        <p:nvSpPr>
          <p:cNvPr id="256"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Administrative Management</a:t>
            </a:r>
            <a:endParaRPr/>
          </a:p>
        </p:txBody>
      </p:sp>
      <p:sp>
        <p:nvSpPr>
          <p:cNvPr id="257"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system administrator I want the ability to distinguish between visitors, permit holders, etc. so that it is easier to manage the different types of users:</a:t>
            </a:r>
            <a:endParaRPr/>
          </a:p>
        </p:txBody>
      </p:sp>
      <p:sp>
        <p:nvSpPr>
          <p:cNvPr id="258"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Admin can search the database for accounts and sort them by different criteria (vehicle type, name, etc.)</a:t>
            </a:r>
            <a:endParaRPr/>
          </a:p>
        </p:txBody>
      </p:sp>
      <p:sp>
        <p:nvSpPr>
          <p:cNvPr id="259"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Points:1</a:t>
            </a:r>
            <a:endParaRPr/>
          </a:p>
        </p:txBody>
      </p:sp>
      <p:sp>
        <p:nvSpPr>
          <p:cNvPr id="260"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261"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24</a:t>
            </a:r>
            <a:endParaRPr/>
          </a:p>
        </p:txBody>
      </p:sp>
      <p:sp>
        <p:nvSpPr>
          <p:cNvPr id="263"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Content Manipulation</a:t>
            </a:r>
            <a:endParaRPr/>
          </a:p>
        </p:txBody>
      </p:sp>
      <p:sp>
        <p:nvSpPr>
          <p:cNvPr id="264"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system administrator I want the ability to easily update the content and UI of the application so that any changes can be immediately applied.</a:t>
            </a:r>
            <a:endParaRPr/>
          </a:p>
          <a:p>
            <a:pPr>
              <a:lnSpc>
                <a:spcPct val="100000"/>
              </a:lnSpc>
            </a:pPr>
            <a:endParaRPr/>
          </a:p>
        </p:txBody>
      </p:sp>
      <p:sp>
        <p:nvSpPr>
          <p:cNvPr id="265"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Being a system admin, have special access to make changes to the content and UI of the application without experiencing any down time.</a:t>
            </a:r>
            <a:endParaRPr/>
          </a:p>
        </p:txBody>
      </p:sp>
      <p:sp>
        <p:nvSpPr>
          <p:cNvPr id="266"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Points:1</a:t>
            </a:r>
            <a:endParaRPr/>
          </a:p>
        </p:txBody>
      </p:sp>
      <p:sp>
        <p:nvSpPr>
          <p:cNvPr id="267"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68"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25</a:t>
            </a:r>
            <a:endParaRPr/>
          </a:p>
        </p:txBody>
      </p:sp>
      <p:sp>
        <p:nvSpPr>
          <p:cNvPr id="270"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Emergency Update</a:t>
            </a:r>
            <a:endParaRPr/>
          </a:p>
        </p:txBody>
      </p:sp>
      <p:sp>
        <p:nvSpPr>
          <p:cNvPr id="271"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permit holder I want to have information sent to me if there are any major health breaches so that I remain safe</a:t>
            </a:r>
            <a:endParaRPr/>
          </a:p>
          <a:p>
            <a:pPr>
              <a:lnSpc>
                <a:spcPct val="100000"/>
              </a:lnSpc>
            </a:pPr>
            <a:endParaRPr/>
          </a:p>
        </p:txBody>
      </p:sp>
      <p:sp>
        <p:nvSpPr>
          <p:cNvPr id="272"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By having an account of the site, notifications such as health breaches will be sent by email, and a notification will appear upon the next login.</a:t>
            </a:r>
            <a:endParaRPr/>
          </a:p>
          <a:p>
            <a:pPr>
              <a:lnSpc>
                <a:spcPct val="100000"/>
              </a:lnSpc>
            </a:pPr>
            <a:endParaRPr/>
          </a:p>
        </p:txBody>
      </p:sp>
      <p:sp>
        <p:nvSpPr>
          <p:cNvPr id="273"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74"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C</a:t>
            </a:r>
            <a:endParaRPr/>
          </a:p>
        </p:txBody>
      </p:sp>
      <p:sp>
        <p:nvSpPr>
          <p:cNvPr id="275"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26</a:t>
            </a:r>
            <a:endParaRPr/>
          </a:p>
        </p:txBody>
      </p:sp>
      <p:sp>
        <p:nvSpPr>
          <p:cNvPr id="277"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Report Issues</a:t>
            </a:r>
            <a:endParaRPr/>
          </a:p>
        </p:txBody>
      </p:sp>
      <p:sp>
        <p:nvSpPr>
          <p:cNvPr id="278"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visitor I want to be able to submit reports to the health and safety department so that any major issues I witness are brought to their attention and resolved quickly. </a:t>
            </a:r>
            <a:endParaRPr/>
          </a:p>
          <a:p>
            <a:pPr>
              <a:lnSpc>
                <a:spcPct val="100000"/>
              </a:lnSpc>
            </a:pPr>
            <a:endParaRPr/>
          </a:p>
        </p:txBody>
      </p:sp>
      <p:sp>
        <p:nvSpPr>
          <p:cNvPr id="279"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Through the profile, a user will be able to access a link to report health and safety violations</a:t>
            </a:r>
            <a:endParaRPr/>
          </a:p>
          <a:p>
            <a:pPr>
              <a:lnSpc>
                <a:spcPct val="100000"/>
              </a:lnSpc>
              <a:buFont typeface="Arial"/>
              <a:buChar char="•"/>
            </a:pPr>
            <a:r>
              <a:rPr lang="en-AU" sz="2000" strike="noStrike">
                <a:solidFill>
                  <a:srgbClr val="000000"/>
                </a:solidFill>
                <a:latin typeface="Calibri"/>
                <a:ea typeface="DejaVu Sans"/>
              </a:rPr>
              <a:t>Reports will be accessible by the Health and Safety Department</a:t>
            </a:r>
            <a:endParaRPr/>
          </a:p>
          <a:p>
            <a:pPr>
              <a:lnSpc>
                <a:spcPct val="100000"/>
              </a:lnSpc>
            </a:pPr>
            <a:endParaRPr/>
          </a:p>
        </p:txBody>
      </p:sp>
      <p:sp>
        <p:nvSpPr>
          <p:cNvPr id="280"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81"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82"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27</a:t>
            </a:r>
            <a:endParaRPr/>
          </a:p>
        </p:txBody>
      </p:sp>
      <p:sp>
        <p:nvSpPr>
          <p:cNvPr id="284"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Real-time Reports</a:t>
            </a:r>
            <a:endParaRPr/>
          </a:p>
        </p:txBody>
      </p:sp>
      <p:sp>
        <p:nvSpPr>
          <p:cNvPr id="285"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an administrative staff, I want to review any H&amp;S reports sent to the system in real time so that people remain safe or an issue can be resolved faster in the future.</a:t>
            </a:r>
            <a:endParaRPr/>
          </a:p>
          <a:p>
            <a:pPr>
              <a:lnSpc>
                <a:spcPct val="100000"/>
              </a:lnSpc>
            </a:pPr>
            <a:endParaRPr/>
          </a:p>
        </p:txBody>
      </p:sp>
      <p:sp>
        <p:nvSpPr>
          <p:cNvPr id="286"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All H&amp;S reports will be highlighted on system admin accounts, notifying them that there are reports needing to be reviewed. </a:t>
            </a:r>
            <a:endParaRPr/>
          </a:p>
          <a:p>
            <a:pPr>
              <a:lnSpc>
                <a:spcPct val="100000"/>
              </a:lnSpc>
              <a:buFont typeface="Arial"/>
              <a:buChar char="•"/>
            </a:pPr>
            <a:r>
              <a:rPr lang="en-AU" sz="2000" strike="noStrike">
                <a:solidFill>
                  <a:srgbClr val="000000"/>
                </a:solidFill>
                <a:latin typeface="Calibri"/>
                <a:ea typeface="DejaVu Sans"/>
              </a:rPr>
              <a:t>From opening up the report depending on the situation they will have a variety of options to resolve the issue</a:t>
            </a:r>
            <a:endParaRPr/>
          </a:p>
          <a:p>
            <a:pPr>
              <a:lnSpc>
                <a:spcPct val="100000"/>
              </a:lnSpc>
            </a:pPr>
            <a:endParaRPr/>
          </a:p>
          <a:p>
            <a:pPr>
              <a:lnSpc>
                <a:spcPct val="100000"/>
              </a:lnSpc>
            </a:pPr>
            <a:endParaRPr/>
          </a:p>
          <a:p>
            <a:pPr>
              <a:lnSpc>
                <a:spcPct val="100000"/>
              </a:lnSpc>
            </a:pPr>
            <a:endParaRPr/>
          </a:p>
        </p:txBody>
      </p:sp>
      <p:sp>
        <p:nvSpPr>
          <p:cNvPr id="287"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88"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289"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39240" y="109440"/>
            <a:ext cx="719640" cy="53964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28</a:t>
            </a:r>
            <a:endParaRPr/>
          </a:p>
        </p:txBody>
      </p:sp>
      <p:sp>
        <p:nvSpPr>
          <p:cNvPr id="291" name="CustomShape 2"/>
          <p:cNvSpPr/>
          <p:nvPr/>
        </p:nvSpPr>
        <p:spPr>
          <a:xfrm>
            <a:off x="831240" y="109440"/>
            <a:ext cx="7379640" cy="53964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Arial"/>
                <a:ea typeface="DejaVu Sans"/>
              </a:rPr>
              <a:t>Review Overdue Fines</a:t>
            </a:r>
            <a:endParaRPr/>
          </a:p>
        </p:txBody>
      </p:sp>
      <p:sp>
        <p:nvSpPr>
          <p:cNvPr id="292" name="CustomShape 3"/>
          <p:cNvSpPr/>
          <p:nvPr/>
        </p:nvSpPr>
        <p:spPr>
          <a:xfrm>
            <a:off x="39240" y="822600"/>
            <a:ext cx="9827640" cy="233964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system administrator, I want to be able to flag violators with outstanding payments and limit their functions so that the violator is encouraged to rectify the issue.</a:t>
            </a:r>
            <a:endParaRPr/>
          </a:p>
        </p:txBody>
      </p:sp>
      <p:sp>
        <p:nvSpPr>
          <p:cNvPr id="293" name="CustomShape 4"/>
          <p:cNvSpPr/>
          <p:nvPr/>
        </p:nvSpPr>
        <p:spPr>
          <a:xfrm>
            <a:off x="39240" y="3335400"/>
            <a:ext cx="9827640" cy="161964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If someone has made a violation their account will be marked</a:t>
            </a:r>
            <a:endParaRPr/>
          </a:p>
          <a:p>
            <a:pPr>
              <a:lnSpc>
                <a:spcPct val="100000"/>
              </a:lnSpc>
              <a:buFont typeface="Arial"/>
              <a:buChar char="•"/>
            </a:pPr>
            <a:r>
              <a:rPr lang="en-AU" sz="2000" strike="noStrike">
                <a:solidFill>
                  <a:srgbClr val="000000"/>
                </a:solidFill>
                <a:latin typeface="Calibri"/>
                <a:ea typeface="DejaVu Sans"/>
              </a:rPr>
              <a:t>If the violation was due to a late payment, once the payment is made their account will no longer be flagged as overdue payments and the issue marked as resolved</a:t>
            </a:r>
            <a:endParaRPr/>
          </a:p>
          <a:p>
            <a:pPr>
              <a:lnSpc>
                <a:spcPct val="100000"/>
              </a:lnSpc>
            </a:pPr>
            <a:endParaRPr/>
          </a:p>
          <a:p>
            <a:pPr>
              <a:lnSpc>
                <a:spcPct val="100000"/>
              </a:lnSpc>
            </a:pPr>
            <a:endParaRPr/>
          </a:p>
        </p:txBody>
      </p:sp>
      <p:sp>
        <p:nvSpPr>
          <p:cNvPr id="294" name="CustomShape 5"/>
          <p:cNvSpPr/>
          <p:nvPr/>
        </p:nvSpPr>
        <p:spPr>
          <a:xfrm>
            <a:off x="9147240" y="109440"/>
            <a:ext cx="719640" cy="53964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Points:2</a:t>
            </a:r>
            <a:endParaRPr/>
          </a:p>
        </p:txBody>
      </p:sp>
      <p:sp>
        <p:nvSpPr>
          <p:cNvPr id="295" name="CustomShape 6"/>
          <p:cNvSpPr/>
          <p:nvPr/>
        </p:nvSpPr>
        <p:spPr>
          <a:xfrm>
            <a:off x="8283240" y="109440"/>
            <a:ext cx="791640" cy="53964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S</a:t>
            </a:r>
            <a:endParaRPr/>
          </a:p>
        </p:txBody>
      </p:sp>
      <p:sp>
        <p:nvSpPr>
          <p:cNvPr id="296" name="CustomShape 7"/>
          <p:cNvSpPr/>
          <p:nvPr/>
        </p:nvSpPr>
        <p:spPr>
          <a:xfrm>
            <a:off x="39240" y="5128560"/>
            <a:ext cx="9827640" cy="161964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Arial"/>
                <a:ea typeface="DejaVu Sans"/>
              </a:rPr>
              <a:t>Notes</a:t>
            </a:r>
            <a:endParaRPr/>
          </a:p>
          <a:p>
            <a:pPr>
              <a:lnSpc>
                <a:spcPct val="100000"/>
              </a:lnSpc>
              <a:buFont typeface="Arial"/>
              <a:buChar char="•"/>
            </a:pPr>
            <a:r>
              <a:rPr lang="en-AU" sz="2000" strike="noStrike">
                <a:solidFill>
                  <a:srgbClr val="000000"/>
                </a:solidFill>
                <a:latin typeface="Arial"/>
                <a:ea typeface="DejaVu Sans"/>
              </a:rPr>
              <a:t> </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2</a:t>
            </a:r>
            <a:endParaRPr/>
          </a:p>
        </p:txBody>
      </p:sp>
      <p:sp>
        <p:nvSpPr>
          <p:cNvPr id="123"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Visitor Parking Permits</a:t>
            </a:r>
            <a:endParaRPr/>
          </a:p>
        </p:txBody>
      </p:sp>
      <p:sp>
        <p:nvSpPr>
          <p:cNvPr id="124"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Visitor I want to notify the department I am visiting so that they can organize a parking permit on my behalf</a:t>
            </a:r>
            <a:endParaRPr/>
          </a:p>
        </p:txBody>
      </p:sp>
      <p:sp>
        <p:nvSpPr>
          <p:cNvPr id="125"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The contact information will be displayed on a web page, enabling the user to quickly contact the department through a variety of mediums.</a:t>
            </a:r>
            <a:endParaRPr/>
          </a:p>
        </p:txBody>
      </p:sp>
      <p:sp>
        <p:nvSpPr>
          <p:cNvPr id="126"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nSpc>
                <a:spcPct val="100000"/>
              </a:lnSpc>
            </a:pPr>
            <a:r>
              <a:rPr lang="en-AU" sz="1600" strike="noStrike">
                <a:solidFill>
                  <a:srgbClr val="000000"/>
                </a:solidFill>
                <a:latin typeface="Calibri"/>
                <a:ea typeface="DejaVu Sans"/>
              </a:rPr>
              <a:t> </a:t>
            </a:r>
            <a:r>
              <a:rPr lang="en-AU" sz="1600" strike="noStrike">
                <a:solidFill>
                  <a:srgbClr val="000000"/>
                </a:solidFill>
                <a:latin typeface="Calibri"/>
                <a:ea typeface="DejaVu Sans"/>
              </a:rPr>
              <a:t>Story Points 1</a:t>
            </a:r>
            <a:endParaRPr/>
          </a:p>
        </p:txBody>
      </p:sp>
      <p:sp>
        <p:nvSpPr>
          <p:cNvPr id="127"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128"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Contact can occur via phone, email, or in person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3</a:t>
            </a:r>
            <a:endParaRPr/>
          </a:p>
        </p:txBody>
      </p:sp>
      <p:sp>
        <p:nvSpPr>
          <p:cNvPr id="130"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Citation Form Checking</a:t>
            </a:r>
            <a:endParaRPr/>
          </a:p>
        </p:txBody>
      </p:sp>
      <p:sp>
        <p:nvSpPr>
          <p:cNvPr id="131"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Patrol officer I want to correctly complete the citation and fine with all of the required details so that I can issue them correctly.</a:t>
            </a:r>
            <a:endParaRPr/>
          </a:p>
          <a:p>
            <a:pPr>
              <a:lnSpc>
                <a:spcPct val="100000"/>
              </a:lnSpc>
            </a:pPr>
            <a:endParaRPr/>
          </a:p>
        </p:txBody>
      </p:sp>
      <p:sp>
        <p:nvSpPr>
          <p:cNvPr id="132"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Font typeface="Arial"/>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All fields in the form will be checked for invalid input, informing the user of any errors</a:t>
            </a:r>
            <a:endParaRPr/>
          </a:p>
          <a:p>
            <a:pPr>
              <a:lnSpc>
                <a:spcPct val="100000"/>
              </a:lnSpc>
              <a:buFont typeface="Arial"/>
              <a:buChar char="•"/>
            </a:pPr>
            <a:r>
              <a:rPr lang="en-AU" sz="2000" strike="noStrike">
                <a:solidFill>
                  <a:srgbClr val="000000"/>
                </a:solidFill>
                <a:latin typeface="Calibri"/>
                <a:ea typeface="DejaVu Sans"/>
              </a:rPr>
              <a:t>The form cannot be submitted unless all fields are completed and valid</a:t>
            </a:r>
            <a:endParaRPr/>
          </a:p>
          <a:p>
            <a:pPr>
              <a:lnSpc>
                <a:spcPct val="100000"/>
              </a:lnSpc>
              <a:buFont typeface="Arial"/>
              <a:buChar char="•"/>
            </a:pPr>
            <a:r>
              <a:rPr lang="en-AU" sz="2000" strike="noStrike">
                <a:solidFill>
                  <a:srgbClr val="000000"/>
                </a:solidFill>
                <a:latin typeface="Calibri"/>
                <a:ea typeface="DejaVu Sans"/>
              </a:rPr>
              <a:t>The Form displays to the user which fields are invalid and briefly describes the reason why this is the case</a:t>
            </a:r>
            <a:endParaRPr/>
          </a:p>
        </p:txBody>
      </p:sp>
      <p:sp>
        <p:nvSpPr>
          <p:cNvPr id="133"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2</a:t>
            </a:r>
            <a:endParaRPr/>
          </a:p>
        </p:txBody>
      </p:sp>
      <p:sp>
        <p:nvSpPr>
          <p:cNvPr id="134"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35"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4</a:t>
            </a:r>
            <a:endParaRPr/>
          </a:p>
        </p:txBody>
      </p:sp>
      <p:sp>
        <p:nvSpPr>
          <p:cNvPr id="137"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Parking Permit Applications</a:t>
            </a:r>
            <a:endParaRPr/>
          </a:p>
        </p:txBody>
      </p:sp>
      <p:sp>
        <p:nvSpPr>
          <p:cNvPr id="138"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College personnel I want to complete my parking permit application with all the required details so that It can be approved or rejected promptly.</a:t>
            </a:r>
            <a:endParaRPr/>
          </a:p>
        </p:txBody>
      </p:sp>
      <p:sp>
        <p:nvSpPr>
          <p:cNvPr id="139"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The form cannot be submitted unless all required details are completed and valid</a:t>
            </a:r>
            <a:endParaRPr/>
          </a:p>
          <a:p>
            <a:pPr>
              <a:lnSpc>
                <a:spcPct val="100000"/>
              </a:lnSpc>
              <a:buSzPct val="45000"/>
              <a:buFont typeface="Wingdings" charset="2"/>
              <a:buChar char=""/>
            </a:pPr>
            <a:r>
              <a:rPr lang="en-AU" strike="noStrike">
                <a:solidFill>
                  <a:srgbClr val="000000"/>
                </a:solidFill>
                <a:latin typeface="Calibri"/>
                <a:ea typeface="DejaVu Sans"/>
              </a:rPr>
              <a:t>The Form displays to the user which fields are invalid and briefly describes the reason why this is the case</a:t>
            </a:r>
            <a:endParaRPr/>
          </a:p>
          <a:p>
            <a:pPr>
              <a:lnSpc>
                <a:spcPct val="100000"/>
              </a:lnSpc>
            </a:pPr>
            <a:endParaRPr/>
          </a:p>
          <a:p>
            <a:pPr>
              <a:lnSpc>
                <a:spcPct val="100000"/>
              </a:lnSpc>
            </a:pPr>
            <a:endParaRPr/>
          </a:p>
        </p:txBody>
      </p:sp>
      <p:sp>
        <p:nvSpPr>
          <p:cNvPr id="140"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2</a:t>
            </a:r>
            <a:endParaRPr/>
          </a:p>
        </p:txBody>
      </p:sp>
      <p:sp>
        <p:nvSpPr>
          <p:cNvPr id="141"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 </a:t>
            </a:r>
            <a:endParaRPr/>
          </a:p>
        </p:txBody>
      </p:sp>
      <p:sp>
        <p:nvSpPr>
          <p:cNvPr id="142"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5</a:t>
            </a:r>
            <a:endParaRPr/>
          </a:p>
        </p:txBody>
      </p:sp>
      <p:sp>
        <p:nvSpPr>
          <p:cNvPr id="144"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Parking Permit Payment</a:t>
            </a:r>
            <a:endParaRPr/>
          </a:p>
        </p:txBody>
      </p:sp>
      <p:sp>
        <p:nvSpPr>
          <p:cNvPr id="145"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payee I would like access to a variety of easy online payment options so that I do not have to attend university during business hours.</a:t>
            </a:r>
            <a:endParaRPr/>
          </a:p>
          <a:p>
            <a:pPr>
              <a:lnSpc>
                <a:spcPct val="100000"/>
              </a:lnSpc>
            </a:pPr>
            <a:endParaRPr/>
          </a:p>
          <a:p>
            <a:pPr>
              <a:lnSpc>
                <a:spcPct val="100000"/>
              </a:lnSpc>
            </a:pPr>
            <a:endParaRPr/>
          </a:p>
        </p:txBody>
      </p:sp>
      <p:sp>
        <p:nvSpPr>
          <p:cNvPr id="146"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The form will support a number of payment options (mastercard, visa, direct transfer)</a:t>
            </a:r>
            <a:endParaRPr/>
          </a:p>
        </p:txBody>
      </p:sp>
      <p:sp>
        <p:nvSpPr>
          <p:cNvPr id="147"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3</a:t>
            </a:r>
            <a:endParaRPr/>
          </a:p>
        </p:txBody>
      </p:sp>
      <p:sp>
        <p:nvSpPr>
          <p:cNvPr id="148"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a:t>
            </a:r>
            <a:endParaRPr/>
          </a:p>
          <a:p>
            <a:pPr algn="ctr">
              <a:lnSpc>
                <a:spcPct val="100000"/>
              </a:lnSpc>
            </a:pPr>
            <a:r>
              <a:rPr lang="en-AU" sz="2000" strike="noStrike">
                <a:solidFill>
                  <a:srgbClr val="000000"/>
                </a:solidFill>
                <a:latin typeface="Calibri"/>
                <a:ea typeface="DejaVu Sans"/>
              </a:rPr>
              <a:t>M</a:t>
            </a:r>
            <a:endParaRPr/>
          </a:p>
        </p:txBody>
      </p:sp>
      <p:sp>
        <p:nvSpPr>
          <p:cNvPr id="149"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6</a:t>
            </a:r>
            <a:endParaRPr/>
          </a:p>
        </p:txBody>
      </p:sp>
      <p:sp>
        <p:nvSpPr>
          <p:cNvPr id="151"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Parking Violation Checking</a:t>
            </a:r>
            <a:endParaRPr/>
          </a:p>
        </p:txBody>
      </p:sp>
      <p:sp>
        <p:nvSpPr>
          <p:cNvPr id="152"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Patrol officer I want to immediately check the status of parking permits so that I can issue parking violations if and when required.</a:t>
            </a:r>
            <a:endParaRPr/>
          </a:p>
        </p:txBody>
      </p:sp>
      <p:sp>
        <p:nvSpPr>
          <p:cNvPr id="153"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Can use a search bar to find permits in the database and click to submit violation for the selected permit holder</a:t>
            </a:r>
            <a:endParaRPr/>
          </a:p>
          <a:p>
            <a:pPr>
              <a:lnSpc>
                <a:spcPct val="100000"/>
              </a:lnSpc>
              <a:buSzPct val="45000"/>
              <a:buFont typeface="Wingdings" charset="2"/>
              <a:buChar char=""/>
            </a:pPr>
            <a:r>
              <a:rPr lang="en-AU" sz="2000" strike="noStrike">
                <a:solidFill>
                  <a:srgbClr val="000000"/>
                </a:solidFill>
                <a:latin typeface="Calibri"/>
                <a:ea typeface="DejaVu Sans"/>
              </a:rPr>
              <a:t>Can sort by criteria (vehicle type, etc.) to make the system easier to navigate</a:t>
            </a:r>
            <a:endParaRPr/>
          </a:p>
          <a:p>
            <a:pPr>
              <a:lnSpc>
                <a:spcPct val="100000"/>
              </a:lnSpc>
              <a:buSzPct val="45000"/>
              <a:buFont typeface="Wingdings" charset="2"/>
              <a:buChar char=""/>
            </a:pPr>
            <a:r>
              <a:rPr lang="en-AU" sz="2000" strike="noStrike">
                <a:solidFill>
                  <a:srgbClr val="000000"/>
                </a:solidFill>
                <a:latin typeface="Calibri"/>
                <a:ea typeface="DejaVu Sans"/>
              </a:rPr>
              <a:t>Can check whether a violation has already been submitted to avoid duplicate citations</a:t>
            </a:r>
            <a:endParaRPr/>
          </a:p>
          <a:p>
            <a:pPr>
              <a:lnSpc>
                <a:spcPct val="100000"/>
              </a:lnSpc>
            </a:pPr>
            <a:endParaRPr/>
          </a:p>
        </p:txBody>
      </p:sp>
      <p:sp>
        <p:nvSpPr>
          <p:cNvPr id="154"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4</a:t>
            </a:r>
            <a:endParaRPr/>
          </a:p>
        </p:txBody>
      </p:sp>
      <p:sp>
        <p:nvSpPr>
          <p:cNvPr id="155"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56"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7</a:t>
            </a:r>
            <a:endParaRPr/>
          </a:p>
        </p:txBody>
      </p:sp>
      <p:sp>
        <p:nvSpPr>
          <p:cNvPr id="158"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Health Form Error Checking</a:t>
            </a:r>
            <a:endParaRPr/>
          </a:p>
        </p:txBody>
      </p:sp>
      <p:sp>
        <p:nvSpPr>
          <p:cNvPr id="159"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Health and safety department employee I want to prevent incomplete applications being submitted so that I can streamline the approval/rejection process</a:t>
            </a:r>
            <a:endParaRPr/>
          </a:p>
        </p:txBody>
      </p:sp>
      <p:sp>
        <p:nvSpPr>
          <p:cNvPr id="160"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The form cannot be completed unless all the required details are entered correctly, an incomplete application will not be accepted.</a:t>
            </a:r>
            <a:endParaRPr/>
          </a:p>
          <a:p>
            <a:pPr>
              <a:lnSpc>
                <a:spcPct val="100000"/>
              </a:lnSpc>
              <a:buSzPct val="45000"/>
              <a:buFont typeface="Wingdings" charset="2"/>
              <a:buChar char=""/>
            </a:pPr>
            <a:r>
              <a:rPr lang="en-AU" strike="noStrike">
                <a:solidFill>
                  <a:srgbClr val="000000"/>
                </a:solidFill>
                <a:latin typeface="Arial"/>
                <a:ea typeface="DejaVu Sans"/>
              </a:rPr>
              <a:t>If they do not input all the required information, the application will notify them which sections they need to add and ask the user to try again</a:t>
            </a:r>
            <a:endParaRPr/>
          </a:p>
        </p:txBody>
      </p:sp>
      <p:sp>
        <p:nvSpPr>
          <p:cNvPr id="161"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 2</a:t>
            </a:r>
            <a:endParaRPr/>
          </a:p>
        </p:txBody>
      </p:sp>
      <p:sp>
        <p:nvSpPr>
          <p:cNvPr id="162"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M</a:t>
            </a:r>
            <a:endParaRPr/>
          </a:p>
        </p:txBody>
      </p:sp>
      <p:sp>
        <p:nvSpPr>
          <p:cNvPr id="163"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39240" y="109440"/>
            <a:ext cx="718560" cy="53856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2000" strike="noStrike">
                <a:solidFill>
                  <a:srgbClr val="000000"/>
                </a:solidFill>
                <a:latin typeface="Calibri"/>
                <a:ea typeface="DejaVu Sans"/>
              </a:rPr>
              <a:t>Story ID 8</a:t>
            </a:r>
            <a:endParaRPr/>
          </a:p>
        </p:txBody>
      </p:sp>
      <p:sp>
        <p:nvSpPr>
          <p:cNvPr id="165" name="CustomShape 2"/>
          <p:cNvSpPr/>
          <p:nvPr/>
        </p:nvSpPr>
        <p:spPr>
          <a:xfrm>
            <a:off x="831240" y="109440"/>
            <a:ext cx="7378560" cy="53856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AU" sz="2800" strike="noStrike">
                <a:solidFill>
                  <a:srgbClr val="ffffff"/>
                </a:solidFill>
                <a:latin typeface="Calibri"/>
                <a:ea typeface="DejaVu Sans"/>
              </a:rPr>
              <a:t>Parking Permit Status</a:t>
            </a:r>
            <a:endParaRPr/>
          </a:p>
        </p:txBody>
      </p:sp>
      <p:sp>
        <p:nvSpPr>
          <p:cNvPr id="166" name="CustomShape 3"/>
          <p:cNvSpPr/>
          <p:nvPr/>
        </p:nvSpPr>
        <p:spPr>
          <a:xfrm>
            <a:off x="39240" y="822600"/>
            <a:ext cx="9826560" cy="233856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lang="en-AU" sz="2400" strike="noStrike">
                <a:solidFill>
                  <a:srgbClr val="000000"/>
                </a:solidFill>
                <a:latin typeface="Calibri"/>
                <a:ea typeface="DejaVu Sans"/>
              </a:rPr>
              <a:t>As a College personnel I want to check the status of my parking permit </a:t>
            </a:r>
            <a:endParaRPr/>
          </a:p>
          <a:p>
            <a:pPr>
              <a:lnSpc>
                <a:spcPct val="100000"/>
              </a:lnSpc>
            </a:pPr>
            <a:r>
              <a:rPr lang="en-AU" sz="2400" strike="noStrike">
                <a:solidFill>
                  <a:srgbClr val="000000"/>
                </a:solidFill>
                <a:latin typeface="Calibri"/>
                <a:ea typeface="DejaVu Sans"/>
              </a:rPr>
              <a:t>so that I can update my permit if necessary</a:t>
            </a:r>
            <a:endParaRPr/>
          </a:p>
          <a:p>
            <a:pPr>
              <a:lnSpc>
                <a:spcPct val="100000"/>
              </a:lnSpc>
            </a:pPr>
            <a:endParaRPr/>
          </a:p>
        </p:txBody>
      </p:sp>
      <p:sp>
        <p:nvSpPr>
          <p:cNvPr id="167" name="CustomShape 4"/>
          <p:cNvSpPr/>
          <p:nvPr/>
        </p:nvSpPr>
        <p:spPr>
          <a:xfrm>
            <a:off x="39240" y="3335400"/>
            <a:ext cx="9826560" cy="161856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Acceptance Criteria</a:t>
            </a:r>
            <a:endParaRPr/>
          </a:p>
          <a:p>
            <a:pPr>
              <a:lnSpc>
                <a:spcPct val="100000"/>
              </a:lnSpc>
              <a:buSzPct val="45000"/>
              <a:buFont typeface="Wingdings" charset="2"/>
              <a:buChar char=""/>
            </a:pPr>
            <a:r>
              <a:rPr lang="en-AU" sz="2000" strike="noStrike">
                <a:solidFill>
                  <a:srgbClr val="000000"/>
                </a:solidFill>
                <a:latin typeface="Calibri"/>
                <a:ea typeface="DejaVu Sans"/>
              </a:rPr>
              <a:t> </a:t>
            </a:r>
            <a:r>
              <a:rPr lang="en-AU" sz="2000" strike="noStrike">
                <a:solidFill>
                  <a:srgbClr val="000000"/>
                </a:solidFill>
                <a:latin typeface="Calibri"/>
                <a:ea typeface="DejaVu Sans"/>
              </a:rPr>
              <a:t>Can view expiry date and current status of permit. Can change the details of their permit (car type, etc.)</a:t>
            </a:r>
            <a:endParaRPr/>
          </a:p>
          <a:p>
            <a:pPr>
              <a:lnSpc>
                <a:spcPct val="100000"/>
              </a:lnSpc>
              <a:buSzPct val="45000"/>
              <a:buFont typeface="Wingdings" charset="2"/>
              <a:buChar char=""/>
            </a:pPr>
            <a:r>
              <a:rPr lang="en-AU" sz="2000" strike="noStrike">
                <a:solidFill>
                  <a:srgbClr val="000000"/>
                </a:solidFill>
                <a:latin typeface="Calibri"/>
                <a:ea typeface="DejaVu Sans"/>
              </a:rPr>
              <a:t>If they already hold a permit, a simple renew button will appear and redisplay all their previous information in case they wish to make any changes.</a:t>
            </a:r>
            <a:endParaRPr/>
          </a:p>
          <a:p>
            <a:pPr>
              <a:lnSpc>
                <a:spcPct val="100000"/>
              </a:lnSpc>
            </a:pPr>
            <a:endParaRPr/>
          </a:p>
        </p:txBody>
      </p:sp>
      <p:sp>
        <p:nvSpPr>
          <p:cNvPr id="168" name="CustomShape 5"/>
          <p:cNvSpPr/>
          <p:nvPr/>
        </p:nvSpPr>
        <p:spPr>
          <a:xfrm>
            <a:off x="9147240" y="109440"/>
            <a:ext cx="718560" cy="53856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lang="en-AU" sz="1600" strike="noStrike">
                <a:solidFill>
                  <a:srgbClr val="000000"/>
                </a:solidFill>
                <a:latin typeface="Calibri"/>
                <a:ea typeface="DejaVu Sans"/>
              </a:rPr>
              <a:t>Story Points:3</a:t>
            </a:r>
            <a:endParaRPr/>
          </a:p>
        </p:txBody>
      </p:sp>
      <p:sp>
        <p:nvSpPr>
          <p:cNvPr id="169" name="CustomShape 6"/>
          <p:cNvSpPr/>
          <p:nvPr/>
        </p:nvSpPr>
        <p:spPr>
          <a:xfrm>
            <a:off x="8283240" y="109440"/>
            <a:ext cx="790560" cy="53856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lang="en-AU" sz="2000" strike="noStrike">
                <a:solidFill>
                  <a:srgbClr val="000000"/>
                </a:solidFill>
                <a:latin typeface="Calibri"/>
                <a:ea typeface="DejaVu Sans"/>
              </a:rPr>
              <a:t>Priority: </a:t>
            </a:r>
            <a:endParaRPr/>
          </a:p>
          <a:p>
            <a:pPr algn="ctr">
              <a:lnSpc>
                <a:spcPct val="100000"/>
              </a:lnSpc>
            </a:pPr>
            <a:r>
              <a:rPr lang="en-AU" sz="2000" strike="noStrike">
                <a:solidFill>
                  <a:srgbClr val="000000"/>
                </a:solidFill>
                <a:latin typeface="Calibri"/>
                <a:ea typeface="DejaVu Sans"/>
              </a:rPr>
              <a:t>S</a:t>
            </a:r>
            <a:endParaRPr/>
          </a:p>
        </p:txBody>
      </p:sp>
      <p:sp>
        <p:nvSpPr>
          <p:cNvPr id="170" name="CustomShape 7"/>
          <p:cNvSpPr/>
          <p:nvPr/>
        </p:nvSpPr>
        <p:spPr>
          <a:xfrm>
            <a:off x="39240" y="5128560"/>
            <a:ext cx="9826560" cy="161856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lang="en-AU" sz="2000" strike="noStrike">
                <a:solidFill>
                  <a:srgbClr val="000000"/>
                </a:solidFill>
                <a:latin typeface="Calibri"/>
                <a:ea typeface="DejaVu Sans"/>
              </a:rPr>
              <a:t>Notes</a:t>
            </a:r>
            <a:endParaRPr/>
          </a:p>
          <a:p>
            <a:pPr>
              <a:lnSpc>
                <a:spcPct val="100000"/>
              </a:lnSpc>
              <a:buFont typeface="Arial"/>
              <a:buChar char="•"/>
            </a:pPr>
            <a:r>
              <a:rPr lang="en-AU" sz="2000" strike="noStrike">
                <a:solidFill>
                  <a:srgbClr val="000000"/>
                </a:solidFill>
                <a:latin typeface="Calibri"/>
                <a:ea typeface="DejaVu Sans"/>
              </a:rPr>
              <a:t> </a:t>
            </a:r>
            <a:r>
              <a:rPr lang="en-AU" strike="noStrike">
                <a:solidFill>
                  <a:srgbClr val="000000"/>
                </a:solidFill>
                <a:latin typeface="Calibri"/>
                <a:ea typeface="DejaVu Sans"/>
              </a:rPr>
              <a:t>can update their vehicle information in the event they purchase a new vehicle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