
<file path=[Content_Types].xml><?xml version="1.0" encoding="utf-8"?>
<Types xmlns="http://schemas.openxmlformats.org/package/2006/content-types">
  <Override PartName="/_rels/.rels" ContentType="application/vnd.openxmlformats-package.relationships+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_rels/notesSlide35.xml.rels" ContentType="application/vnd.openxmlformats-package.relationships+xml"/>
  <Override PartName="/ppt/notesSlides/_rels/notesSlide37.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5.xml.rels" ContentType="application/vnd.openxmlformats-package.relationships+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906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5"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4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4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48" name="PlaceHolder 5"/>
          <p:cNvSpPr>
            <a:spLocks noGrp="1"/>
          </p:cNvSpPr>
          <p:nvPr>
            <p:ph type="sldNum"/>
          </p:nvPr>
        </p:nvSpPr>
        <p:spPr>
          <a:xfrm>
            <a:off x="4399200" y="9555480"/>
            <a:ext cx="3372840" cy="502560"/>
          </a:xfrm>
          <a:prstGeom prst="rect">
            <a:avLst/>
          </a:prstGeom>
        </p:spPr>
        <p:txBody>
          <a:bodyPr lIns="0" rIns="0" tIns="0" bIns="0" anchor="b"/>
          <a:p>
            <a:pPr algn="r"/>
            <a:fld id="{D3684D5D-78BB-4C49-8605-564AD3511BE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56"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D8F1448B-C896-4E34-ABA1-4C760284AE3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58"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EE63DD3F-F1C2-4C54-8D4B-D6A87428D07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60"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8BA27375-59BF-4ACB-B08C-6BAFF262405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62"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B555E8CC-3376-4991-87AD-FCF4DB47900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64"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A432E907-080E-454D-9A42-210D3C7EBD4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66"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221C0815-DC22-4B12-A609-18D226FA82A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68"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71A09CFA-4687-4FA9-91B8-7AAECE5B292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0"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FE935A61-8451-4AC4-85FF-1CDDB0660A9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2"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BEB86692-BCF1-4DD0-9A04-FCDDC13C0E4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4"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DE31E368-6A3C-4FE1-9C30-BEA3D1ED5C0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6"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74FF4F39-5847-42FE-942E-550E3CCFD2B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8"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429D69E0-E8AA-4788-9EE0-853B151D65C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0"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5AD30CAF-9CA1-49E3-B34D-C6F5E9732A4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2"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581BC02F-E97D-47B2-8022-35249FD51BF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777960" y="4778280"/>
            <a:ext cx="6215760" cy="45252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54" name="CustomShape 2"/>
          <p:cNvSpPr/>
          <p:nvPr/>
        </p:nvSpPr>
        <p:spPr>
          <a:xfrm>
            <a:off x="4402080" y="9553680"/>
            <a:ext cx="3367800" cy="502560"/>
          </a:xfrm>
          <a:prstGeom prst="rect">
            <a:avLst/>
          </a:prstGeom>
          <a:noFill/>
          <a:ln>
            <a:noFill/>
          </a:ln>
        </p:spPr>
        <p:style>
          <a:lnRef idx="0"/>
          <a:fillRef idx="0"/>
          <a:effectRef idx="0"/>
          <a:fontRef idx="minor"/>
        </p:style>
        <p:txBody>
          <a:bodyPr lIns="90000" rIns="90000" tIns="45000" bIns="45000" anchor="b"/>
          <a:p>
            <a:pPr algn="r">
              <a:lnSpc>
                <a:spcPct val="100000"/>
              </a:lnSpc>
            </a:pPr>
            <a:fld id="{DD635A7A-58F6-4B20-9DA5-10D2C6FDCFF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95000" y="160452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459880" y="1604160"/>
            <a:ext cx="4984200" cy="3976920"/>
          </a:xfrm>
          <a:prstGeom prst="rect">
            <a:avLst/>
          </a:prstGeom>
          <a:ln>
            <a:noFill/>
          </a:ln>
        </p:spPr>
      </p:pic>
      <p:pic>
        <p:nvPicPr>
          <p:cNvPr id="35" name="" descr=""/>
          <p:cNvPicPr/>
          <p:nvPr/>
        </p:nvPicPr>
        <p:blipFill>
          <a:blip r:embed="rId3"/>
          <a:stretch/>
        </p:blipFill>
        <p:spPr>
          <a:xfrm>
            <a:off x="245988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95000" y="1604520"/>
            <a:ext cx="89146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743040" y="2130480"/>
            <a:ext cx="8418240" cy="6806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95000" y="1604520"/>
            <a:ext cx="89146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95000" y="160452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459880" y="1604160"/>
            <a:ext cx="4984200" cy="3976920"/>
          </a:xfrm>
          <a:prstGeom prst="rect">
            <a:avLst/>
          </a:prstGeom>
          <a:ln>
            <a:noFill/>
          </a:ln>
        </p:spPr>
      </p:pic>
      <p:pic>
        <p:nvPicPr>
          <p:cNvPr id="71" name="" descr=""/>
          <p:cNvPicPr/>
          <p:nvPr/>
        </p:nvPicPr>
        <p:blipFill>
          <a:blip r:embed="rId3"/>
          <a:stretch/>
        </p:blipFill>
        <p:spPr>
          <a:xfrm>
            <a:off x="245988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495000" y="1604520"/>
            <a:ext cx="89146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743040" y="2130480"/>
            <a:ext cx="8418240" cy="6806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95000" y="160452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459880" y="1604160"/>
            <a:ext cx="4984200" cy="3976920"/>
          </a:xfrm>
          <a:prstGeom prst="rect">
            <a:avLst/>
          </a:prstGeom>
          <a:ln>
            <a:noFill/>
          </a:ln>
        </p:spPr>
      </p:pic>
      <p:pic>
        <p:nvPicPr>
          <p:cNvPr id="107" name="" descr=""/>
          <p:cNvPicPr/>
          <p:nvPr/>
        </p:nvPicPr>
        <p:blipFill>
          <a:blip r:embed="rId3"/>
          <a:stretch/>
        </p:blipFill>
        <p:spPr>
          <a:xfrm>
            <a:off x="245988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495000" y="1604520"/>
            <a:ext cx="89146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743040" y="2130480"/>
            <a:ext cx="8418240" cy="6806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95000" y="160452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95000" y="1604520"/>
            <a:ext cx="891468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459880" y="1604160"/>
            <a:ext cx="4984200" cy="3976920"/>
          </a:xfrm>
          <a:prstGeom prst="rect">
            <a:avLst/>
          </a:prstGeom>
          <a:ln>
            <a:noFill/>
          </a:ln>
        </p:spPr>
      </p:pic>
      <p:pic>
        <p:nvPicPr>
          <p:cNvPr id="143" name="" descr=""/>
          <p:cNvPicPr/>
          <p:nvPr/>
        </p:nvPicPr>
        <p:blipFill>
          <a:blip r:embed="rId3"/>
          <a:stretch/>
        </p:blipFill>
        <p:spPr>
          <a:xfrm>
            <a:off x="2459880" y="1604160"/>
            <a:ext cx="4984200" cy="397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43040" y="2130480"/>
            <a:ext cx="8418240" cy="6806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9500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06304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95000" y="1604520"/>
            <a:ext cx="4350240" cy="39769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95000" y="3682080"/>
            <a:ext cx="89146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95000" y="1604520"/>
            <a:ext cx="89150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95000" y="273600"/>
            <a:ext cx="89150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95000" y="1604520"/>
            <a:ext cx="89150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743040" y="2130480"/>
            <a:ext cx="8418240" cy="14680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95000" y="1604520"/>
            <a:ext cx="8914680" cy="397692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743040" y="2412000"/>
            <a:ext cx="8418240" cy="1468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solidFill>
                  <a:srgbClr val="000000"/>
                </a:solidFill>
                <a:uFill>
                  <a:solidFill>
                    <a:srgbClr val="ffffff"/>
                  </a:solidFill>
                </a:uFill>
                <a:latin typeface="Arial"/>
                <a:ea typeface="DejaVu Sans"/>
              </a:rPr>
              <a:t>Team 83 (Team Rocket)</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Arial"/>
                <a:ea typeface="DejaVu Sans"/>
              </a:rPr>
              <a:t>Parking Permits and Violations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1</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Permit and Site Information</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8</a:t>
            </a:r>
            <a:endParaRPr b="0" lang="en-US" sz="1800" spc="-1" strike="noStrike">
              <a:solidFill>
                <a:srgbClr val="000000"/>
              </a:solidFill>
              <a:uFill>
                <a:solidFill>
                  <a:srgbClr val="ffffff"/>
                </a:solidFill>
              </a:uFill>
              <a:latin typeface="Arial"/>
            </a:endParaRPr>
          </a:p>
        </p:txBody>
      </p:sp>
      <p:sp>
        <p:nvSpPr>
          <p:cNvPr id="190"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Parking Permit Status</a:t>
            </a:r>
            <a:endParaRPr b="0" lang="en-US" sz="1800" spc="-1" strike="noStrike">
              <a:solidFill>
                <a:srgbClr val="000000"/>
              </a:solidFill>
              <a:uFill>
                <a:solidFill>
                  <a:srgbClr val="ffffff"/>
                </a:solidFill>
              </a:uFill>
              <a:latin typeface="Arial"/>
            </a:endParaRPr>
          </a:p>
        </p:txBody>
      </p:sp>
      <p:sp>
        <p:nvSpPr>
          <p:cNvPr id="191"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College personnel I want to check the status of my parking permit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so that I can update my permit if necessary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2"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Can view expiry date and current status of permit. Can change the details of their permit (car type, etc.)</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If they already hold a permit, a simple renew button will appear and re display all their previous information in case they wish to make any changes.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3"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Points:3</a:t>
            </a:r>
            <a:endParaRPr b="0" lang="en-US" sz="1800" spc="-1" strike="noStrike">
              <a:solidFill>
                <a:srgbClr val="000000"/>
              </a:solidFill>
              <a:uFill>
                <a:solidFill>
                  <a:srgbClr val="ffffff"/>
                </a:solidFill>
              </a:uFill>
              <a:latin typeface="Arial"/>
            </a:endParaRPr>
          </a:p>
        </p:txBody>
      </p:sp>
      <p:sp>
        <p:nvSpPr>
          <p:cNvPr id="194"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195"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can update their vehicle information in the event they purchase a new vehicle</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18</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Interface Design</a:t>
            </a:r>
            <a:endParaRPr b="0" lang="en-US" sz="1800" spc="-1" strike="noStrike">
              <a:solidFill>
                <a:srgbClr val="000000"/>
              </a:solidFill>
              <a:uFill>
                <a:solidFill>
                  <a:srgbClr val="ffffff"/>
                </a:solidFill>
              </a:uFill>
              <a:latin typeface="Arial"/>
            </a:endParaRPr>
          </a:p>
        </p:txBody>
      </p:sp>
      <p:sp>
        <p:nvSpPr>
          <p:cNvPr id="19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permit holder, I’d like the interface to allow me access to my profile containing information of my current parking permit and health violations (if any) so that I can be aware of possible risks or fines.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All relevant parking and health information pertaining to them will be displayed.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Points:1</a:t>
            </a:r>
            <a:endParaRPr b="0" lang="en-US" sz="1800" spc="-1" strike="noStrike">
              <a:solidFill>
                <a:srgbClr val="000000"/>
              </a:solidFill>
              <a:uFill>
                <a:solidFill>
                  <a:srgbClr val="ffffff"/>
                </a:solidFill>
              </a:uFill>
              <a:latin typeface="Arial"/>
            </a:endParaRPr>
          </a:p>
        </p:txBody>
      </p:sp>
      <p:sp>
        <p:nvSpPr>
          <p:cNvPr id="20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0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24</a:t>
            </a:r>
            <a:endParaRPr b="0" lang="en-US" sz="1800" spc="-1" strike="noStrike">
              <a:solidFill>
                <a:srgbClr val="000000"/>
              </a:solidFill>
              <a:uFill>
                <a:solidFill>
                  <a:srgbClr val="ffffff"/>
                </a:solidFill>
              </a:uFill>
              <a:latin typeface="Arial"/>
            </a:endParaRPr>
          </a:p>
        </p:txBody>
      </p:sp>
      <p:sp>
        <p:nvSpPr>
          <p:cNvPr id="204"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Content Manipulation</a:t>
            </a:r>
            <a:endParaRPr b="0" lang="en-US" sz="1800" spc="-1" strike="noStrike">
              <a:solidFill>
                <a:srgbClr val="000000"/>
              </a:solidFill>
              <a:uFill>
                <a:solidFill>
                  <a:srgbClr val="ffffff"/>
                </a:solidFill>
              </a:uFill>
              <a:latin typeface="Arial"/>
            </a:endParaRPr>
          </a:p>
        </p:txBody>
      </p:sp>
      <p:sp>
        <p:nvSpPr>
          <p:cNvPr id="205"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system administrator I want the ability to easily update the content and UI of the application so that any changes can be immediately applied.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6"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System admin have special access to make changes to the content and UI of the application without causing any down time.</a:t>
            </a:r>
            <a:endParaRPr b="0" lang="en-US" sz="1800" spc="-1" strike="noStrike">
              <a:solidFill>
                <a:srgbClr val="000000"/>
              </a:solidFill>
              <a:uFill>
                <a:solidFill>
                  <a:srgbClr val="ffffff"/>
                </a:solidFill>
              </a:uFill>
              <a:latin typeface="Arial"/>
            </a:endParaRPr>
          </a:p>
        </p:txBody>
      </p:sp>
      <p:sp>
        <p:nvSpPr>
          <p:cNvPr id="207"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Points:1</a:t>
            </a:r>
            <a:endParaRPr b="0" lang="en-US" sz="1800" spc="-1" strike="noStrike">
              <a:solidFill>
                <a:srgbClr val="000000"/>
              </a:solidFill>
              <a:uFill>
                <a:solidFill>
                  <a:srgbClr val="ffffff"/>
                </a:solidFill>
              </a:uFill>
              <a:latin typeface="Arial"/>
            </a:endParaRPr>
          </a:p>
        </p:txBody>
      </p:sp>
      <p:sp>
        <p:nvSpPr>
          <p:cNvPr id="208"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09"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1</a:t>
            </a:r>
            <a:endParaRPr b="0" lang="en-US" sz="1800" spc="-1" strike="noStrike">
              <a:solidFill>
                <a:srgbClr val="000000"/>
              </a:solidFill>
              <a:uFill>
                <a:solidFill>
                  <a:srgbClr val="ffffff"/>
                </a:solidFill>
              </a:uFill>
              <a:latin typeface="Arial"/>
            </a:endParaRPr>
          </a:p>
        </p:txBody>
      </p:sp>
      <p:sp>
        <p:nvSpPr>
          <p:cNvPr id="211"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Violations Reports</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3</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Citation Form Checking</a:t>
            </a:r>
            <a:endParaRPr b="0" lang="en-US" sz="1800" spc="-1" strike="noStrike">
              <a:solidFill>
                <a:srgbClr val="000000"/>
              </a:solidFill>
              <a:uFill>
                <a:solidFill>
                  <a:srgbClr val="ffffff"/>
                </a:solidFill>
              </a:uFill>
              <a:latin typeface="Arial"/>
            </a:endParaRPr>
          </a:p>
        </p:txBody>
      </p:sp>
      <p:sp>
        <p:nvSpPr>
          <p:cNvPr id="214"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Patrol officer I want to correctly complete the citation and fine with all of the required details so that I can issue them correctly.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All fields in the form will be checked for invalid input, informing the user of any errors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The form cannot be submitted unless all fields are completed and valid</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The Form displays to the user which fields are invalid and briefly describes the reason why this is the case</a:t>
            </a:r>
            <a:endParaRPr b="0" lang="en-US" sz="1800" spc="-1" strike="noStrike">
              <a:solidFill>
                <a:srgbClr val="000000"/>
              </a:solidFill>
              <a:uFill>
                <a:solidFill>
                  <a:srgbClr val="ffffff"/>
                </a:solidFill>
              </a:uFill>
              <a:latin typeface="Arial"/>
            </a:endParaRPr>
          </a:p>
        </p:txBody>
      </p:sp>
      <p:sp>
        <p:nvSpPr>
          <p:cNvPr id="216"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2</a:t>
            </a:r>
            <a:endParaRPr b="0" lang="en-US" sz="1800" spc="-1" strike="noStrike">
              <a:solidFill>
                <a:srgbClr val="000000"/>
              </a:solidFill>
              <a:uFill>
                <a:solidFill>
                  <a:srgbClr val="ffffff"/>
                </a:solidFill>
              </a:uFill>
              <a:latin typeface="Arial"/>
            </a:endParaRPr>
          </a:p>
        </p:txBody>
      </p:sp>
      <p:sp>
        <p:nvSpPr>
          <p:cNvPr id="217"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18"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15</a:t>
            </a:r>
            <a:endParaRPr b="0" lang="en-US" sz="1800" spc="-1" strike="noStrike">
              <a:solidFill>
                <a:srgbClr val="000000"/>
              </a:solidFill>
              <a:uFill>
                <a:solidFill>
                  <a:srgbClr val="ffffff"/>
                </a:solidFill>
              </a:uFill>
              <a:latin typeface="Arial"/>
            </a:endParaRPr>
          </a:p>
        </p:txBody>
      </p:sp>
      <p:sp>
        <p:nvSpPr>
          <p:cNvPr id="220"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Violation Submission</a:t>
            </a:r>
            <a:endParaRPr b="0" lang="en-US" sz="1800" spc="-1" strike="noStrike">
              <a:solidFill>
                <a:srgbClr val="000000"/>
              </a:solidFill>
              <a:uFill>
                <a:solidFill>
                  <a:srgbClr val="ffffff"/>
                </a:solidFill>
              </a:uFill>
              <a:latin typeface="Arial"/>
            </a:endParaRPr>
          </a:p>
        </p:txBody>
      </p:sp>
      <p:sp>
        <p:nvSpPr>
          <p:cNvPr id="221"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an employee of the patrol force who gives out fines, I would like to be able to easily give out the correct parking violation to the permit holder or non permit holder who has made the violation. </a:t>
            </a:r>
            <a:endParaRPr b="0" lang="en-US" sz="1800" spc="-1" strike="noStrike">
              <a:solidFill>
                <a:srgbClr val="000000"/>
              </a:solidFill>
              <a:uFill>
                <a:solidFill>
                  <a:srgbClr val="ffffff"/>
                </a:solidFill>
              </a:uFill>
              <a:latin typeface="Arial"/>
            </a:endParaRPr>
          </a:p>
        </p:txBody>
      </p:sp>
      <p:sp>
        <p:nvSpPr>
          <p:cNvPr id="222"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Patrol staff can readily submit violations into the database which includes all relevant information for the particular violation  </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The violation specifies whether or not the owner of the vehicle holds a permit or not</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Patrol staff can withdraw violation report in the event a mistake is made.</a:t>
            </a:r>
            <a:endParaRPr b="0" lang="en-US" sz="1800" spc="-1" strike="noStrike">
              <a:solidFill>
                <a:srgbClr val="000000"/>
              </a:solidFill>
              <a:uFill>
                <a:solidFill>
                  <a:srgbClr val="ffffff"/>
                </a:solidFill>
              </a:uFill>
              <a:latin typeface="Arial"/>
            </a:endParaRPr>
          </a:p>
        </p:txBody>
      </p:sp>
      <p:sp>
        <p:nvSpPr>
          <p:cNvPr id="223"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Points:1</a:t>
            </a:r>
            <a:endParaRPr b="0" lang="en-US" sz="1800" spc="-1" strike="noStrike">
              <a:solidFill>
                <a:srgbClr val="000000"/>
              </a:solidFill>
              <a:uFill>
                <a:solidFill>
                  <a:srgbClr val="ffffff"/>
                </a:solidFill>
              </a:uFill>
              <a:latin typeface="Arial"/>
            </a:endParaRPr>
          </a:p>
        </p:txBody>
      </p:sp>
      <p:sp>
        <p:nvSpPr>
          <p:cNvPr id="224"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25"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Only Patrol staff have special access to a form page where they submit the violation</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 form requires all relevant information to be lodged into the system successfully </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If the patrol staff have any issues they can flag the violation to be reviewed by a system administrator.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20</a:t>
            </a:r>
            <a:endParaRPr b="0" lang="en-US" sz="1800" spc="-1" strike="noStrike">
              <a:solidFill>
                <a:srgbClr val="000000"/>
              </a:solidFill>
              <a:uFill>
                <a:solidFill>
                  <a:srgbClr val="ffffff"/>
                </a:solidFill>
              </a:uFill>
              <a:latin typeface="Arial"/>
            </a:endParaRPr>
          </a:p>
        </p:txBody>
      </p:sp>
      <p:sp>
        <p:nvSpPr>
          <p:cNvPr id="22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Review Report</a:t>
            </a:r>
            <a:endParaRPr b="0" lang="en-US" sz="1800" spc="-1" strike="noStrike">
              <a:solidFill>
                <a:srgbClr val="000000"/>
              </a:solidFill>
              <a:uFill>
                <a:solidFill>
                  <a:srgbClr val="ffffff"/>
                </a:solidFill>
              </a:uFill>
              <a:latin typeface="Arial"/>
            </a:endParaRPr>
          </a:p>
        </p:txBody>
      </p:sp>
      <p:sp>
        <p:nvSpPr>
          <p:cNvPr id="22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violator, I’d like to be able to review the report lodged against me so that I know why I am being fined.</a:t>
            </a:r>
            <a:endParaRPr b="0" lang="en-US" sz="1800" spc="-1" strike="noStrike">
              <a:solidFill>
                <a:srgbClr val="000000"/>
              </a:solidFill>
              <a:uFill>
                <a:solidFill>
                  <a:srgbClr val="ffffff"/>
                </a:solidFill>
              </a:uFill>
              <a:latin typeface="Arial"/>
            </a:endParaRPr>
          </a:p>
        </p:txBody>
      </p:sp>
      <p:sp>
        <p:nvSpPr>
          <p:cNvPr id="22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 record of the violation is to be kept and accessible on the user’s permit.</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All parking and health information is linked to each account, by logging in one will be able to click on there profile were all relevant parking and health information pertaining to them will be displayed.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23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3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When any payment is made a email receipt and notification will be sent to the user notifying them the violation has been resolved.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26</a:t>
            </a:r>
            <a:endParaRPr b="0" lang="en-US" sz="1800" spc="-1" strike="noStrike">
              <a:solidFill>
                <a:srgbClr val="000000"/>
              </a:solidFill>
              <a:uFill>
                <a:solidFill>
                  <a:srgbClr val="ffffff"/>
                </a:solidFill>
              </a:uFill>
              <a:latin typeface="Arial"/>
            </a:endParaRPr>
          </a:p>
        </p:txBody>
      </p:sp>
      <p:sp>
        <p:nvSpPr>
          <p:cNvPr id="234"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Report Issues</a:t>
            </a:r>
            <a:endParaRPr b="0" lang="en-US" sz="1800" spc="-1" strike="noStrike">
              <a:solidFill>
                <a:srgbClr val="000000"/>
              </a:solidFill>
              <a:uFill>
                <a:solidFill>
                  <a:srgbClr val="ffffff"/>
                </a:solidFill>
              </a:uFill>
              <a:latin typeface="Arial"/>
            </a:endParaRPr>
          </a:p>
        </p:txBody>
      </p:sp>
      <p:sp>
        <p:nvSpPr>
          <p:cNvPr id="235"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visitor I want to be able to submit reports to the health and safety department so that any major issues I witness are brought to their attention and resolved quickly.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6"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Through the profile, a user will be able to access a link to report health and safety violations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Reports will be accessible by the Health and Safety Department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7"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238"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39"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27</a:t>
            </a:r>
            <a:endParaRPr b="0" lang="en-US" sz="1800" spc="-1" strike="noStrike">
              <a:solidFill>
                <a:srgbClr val="000000"/>
              </a:solidFill>
              <a:uFill>
                <a:solidFill>
                  <a:srgbClr val="ffffff"/>
                </a:solidFill>
              </a:uFill>
              <a:latin typeface="Arial"/>
            </a:endParaRPr>
          </a:p>
        </p:txBody>
      </p:sp>
      <p:sp>
        <p:nvSpPr>
          <p:cNvPr id="24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Real-time Reports</a:t>
            </a:r>
            <a:endParaRPr b="0" lang="en-US" sz="1800" spc="-1" strike="noStrike">
              <a:solidFill>
                <a:srgbClr val="000000"/>
              </a:solidFill>
              <a:uFill>
                <a:solidFill>
                  <a:srgbClr val="ffffff"/>
                </a:solidFill>
              </a:uFill>
              <a:latin typeface="Arial"/>
            </a:endParaRPr>
          </a:p>
        </p:txBody>
      </p:sp>
      <p:sp>
        <p:nvSpPr>
          <p:cNvPr id="24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an administrative staff, I want to review any H&amp;S reports sent to the system in real time so that people remain safe or an issue can be resolved faster in the future.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4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All H&amp;S reports will be highlighted on system admin accounts, notifying them that there are reports needing to be reviewed. </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From opening up the report depending on the situation they will have a variety of options to resolve the issue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4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24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4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160200" y="867600"/>
            <a:ext cx="9583920" cy="52567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Develop a computing system to co-ordinate and assist with handling Health &amp; Safety, Parking and Violations operations.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User interface for access to database and information. </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Website and Application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Parking Permits &amp; Parking Violations</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Health and Safety Violations</a:t>
            </a:r>
            <a:endParaRPr b="0" lang="en-US" sz="1800" spc="-1" strike="noStrike">
              <a:solidFill>
                <a:srgbClr val="000000"/>
              </a:solidFill>
              <a:uFill>
                <a:solidFill>
                  <a:srgbClr val="ffffff"/>
                </a:solidFill>
              </a:uFill>
              <a:latin typeface="Arial"/>
            </a:endParaRPr>
          </a:p>
        </p:txBody>
      </p:sp>
      <p:sp>
        <p:nvSpPr>
          <p:cNvPr id="151"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What is the Project?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2</a:t>
            </a:r>
            <a:endParaRPr b="0" lang="en-US" sz="1800" spc="-1" strike="noStrike">
              <a:solidFill>
                <a:srgbClr val="000000"/>
              </a:solidFill>
              <a:uFill>
                <a:solidFill>
                  <a:srgbClr val="ffffff"/>
                </a:solidFill>
              </a:uFill>
              <a:latin typeface="Arial"/>
            </a:endParaRPr>
          </a:p>
        </p:txBody>
      </p:sp>
      <p:sp>
        <p:nvSpPr>
          <p:cNvPr id="248"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Updates and Notifications</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a:t>
            </a:r>
            <a:endParaRPr b="0" lang="en-US" sz="1800" spc="-1" strike="noStrike">
              <a:solidFill>
                <a:srgbClr val="000000"/>
              </a:solidFill>
              <a:uFill>
                <a:solidFill>
                  <a:srgbClr val="ffffff"/>
                </a:solidFill>
              </a:uFill>
              <a:latin typeface="Arial"/>
            </a:endParaRPr>
          </a:p>
        </p:txBody>
      </p:sp>
      <p:sp>
        <p:nvSpPr>
          <p:cNvPr id="250"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Manual Update</a:t>
            </a:r>
            <a:endParaRPr b="0" lang="en-US" sz="1800" spc="-1" strike="noStrike">
              <a:solidFill>
                <a:srgbClr val="000000"/>
              </a:solidFill>
              <a:uFill>
                <a:solidFill>
                  <a:srgbClr val="ffffff"/>
                </a:solidFill>
              </a:uFill>
              <a:latin typeface="Arial"/>
            </a:endParaRPr>
          </a:p>
        </p:txBody>
      </p:sp>
      <p:sp>
        <p:nvSpPr>
          <p:cNvPr id="251"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system administrator I want the ability to update users so that they can stay current with the rules and regulations set out by the college.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52"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Whenever there are changes to rules and regulations, when a user next logs in they will be confronted by a pop up window informing them all of any changes, requiring them to read and accept before continuing onto the site.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53"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Points:5</a:t>
            </a:r>
            <a:endParaRPr b="0" lang="en-US" sz="1800" spc="-1" strike="noStrike">
              <a:solidFill>
                <a:srgbClr val="000000"/>
              </a:solidFill>
              <a:uFill>
                <a:solidFill>
                  <a:srgbClr val="ffffff"/>
                </a:solidFill>
              </a:uFill>
              <a:latin typeface="Arial"/>
            </a:endParaRPr>
          </a:p>
        </p:txBody>
      </p:sp>
      <p:sp>
        <p:nvSpPr>
          <p:cNvPr id="254"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55"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10</a:t>
            </a:r>
            <a:endParaRPr b="0" lang="en-US" sz="1800" spc="-1" strike="noStrike">
              <a:solidFill>
                <a:srgbClr val="000000"/>
              </a:solidFill>
              <a:uFill>
                <a:solidFill>
                  <a:srgbClr val="ffffff"/>
                </a:solidFill>
              </a:uFill>
              <a:latin typeface="Arial"/>
            </a:endParaRPr>
          </a:p>
        </p:txBody>
      </p:sp>
      <p:sp>
        <p:nvSpPr>
          <p:cNvPr id="25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Educating Patrol Staff</a:t>
            </a:r>
            <a:endParaRPr b="0" lang="en-US" sz="1800" spc="-1" strike="noStrike">
              <a:solidFill>
                <a:srgbClr val="000000"/>
              </a:solidFill>
              <a:uFill>
                <a:solidFill>
                  <a:srgbClr val="ffffff"/>
                </a:solidFill>
              </a:uFill>
              <a:latin typeface="Arial"/>
            </a:endParaRPr>
          </a:p>
        </p:txBody>
      </p:sp>
      <p:sp>
        <p:nvSpPr>
          <p:cNvPr id="25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Patrol officer I want to be made aware if there are any rule changes so that I can give out the correct fines for the violations.</a:t>
            </a:r>
            <a:endParaRPr b="0" lang="en-US" sz="1800" spc="-1" strike="noStrike">
              <a:solidFill>
                <a:srgbClr val="000000"/>
              </a:solidFill>
              <a:uFill>
                <a:solidFill>
                  <a:srgbClr val="ffffff"/>
                </a:solidFill>
              </a:uFill>
              <a:latin typeface="Arial"/>
            </a:endParaRPr>
          </a:p>
        </p:txBody>
      </p:sp>
      <p:sp>
        <p:nvSpPr>
          <p:cNvPr id="259"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Patrol Officers will be notified via email or notification of the latest rules and regulations</a:t>
            </a:r>
            <a:endParaRPr b="0" lang="en-US" sz="1800" spc="-1" strike="noStrike">
              <a:solidFill>
                <a:srgbClr val="000000"/>
              </a:solidFill>
              <a:uFill>
                <a:solidFill>
                  <a:srgbClr val="ffffff"/>
                </a:solidFill>
              </a:uFill>
              <a:latin typeface="Arial"/>
            </a:endParaRPr>
          </a:p>
        </p:txBody>
      </p:sp>
      <p:sp>
        <p:nvSpPr>
          <p:cNvPr id="26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2</a:t>
            </a:r>
            <a:endParaRPr b="0" lang="en-US" sz="1800" spc="-1" strike="noStrike">
              <a:solidFill>
                <a:srgbClr val="000000"/>
              </a:solidFill>
              <a:uFill>
                <a:solidFill>
                  <a:srgbClr val="ffffff"/>
                </a:solidFill>
              </a:uFill>
              <a:latin typeface="Arial"/>
            </a:endParaRPr>
          </a:p>
        </p:txBody>
      </p:sp>
      <p:sp>
        <p:nvSpPr>
          <p:cNvPr id="26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6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12</a:t>
            </a:r>
            <a:endParaRPr b="0" lang="en-US" sz="1800" spc="-1" strike="noStrike">
              <a:solidFill>
                <a:srgbClr val="000000"/>
              </a:solidFill>
              <a:uFill>
                <a:solidFill>
                  <a:srgbClr val="ffffff"/>
                </a:solidFill>
              </a:uFill>
              <a:latin typeface="Arial"/>
            </a:endParaRPr>
          </a:p>
        </p:txBody>
      </p:sp>
      <p:sp>
        <p:nvSpPr>
          <p:cNvPr id="26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Health and Safety Notifications</a:t>
            </a:r>
            <a:endParaRPr b="0" lang="en-US" sz="1800" spc="-1" strike="noStrike">
              <a:solidFill>
                <a:srgbClr val="000000"/>
              </a:solidFill>
              <a:uFill>
                <a:solidFill>
                  <a:srgbClr val="ffffff"/>
                </a:solidFill>
              </a:uFill>
              <a:latin typeface="Arial"/>
            </a:endParaRPr>
          </a:p>
        </p:txBody>
      </p:sp>
      <p:sp>
        <p:nvSpPr>
          <p:cNvPr id="26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Health and safety department employee I want to be made aware if there are any general health and safety issues at the college so that I can handle and rectify general issues</a:t>
            </a:r>
            <a:endParaRPr b="0" lang="en-US" sz="1800" spc="-1" strike="noStrike">
              <a:solidFill>
                <a:srgbClr val="000000"/>
              </a:solidFill>
              <a:uFill>
                <a:solidFill>
                  <a:srgbClr val="ffffff"/>
                </a:solidFill>
              </a:uFill>
              <a:latin typeface="Arial"/>
            </a:endParaRPr>
          </a:p>
        </p:txBody>
      </p:sp>
      <p:sp>
        <p:nvSpPr>
          <p:cNvPr id="26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Health and Safety employees will be notified when an issue is successfully filed, where they can review the report filed</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Employees can mark issues as resolved or delete invalid reports</a:t>
            </a:r>
            <a:endParaRPr b="0" lang="en-US" sz="1800" spc="-1" strike="noStrike">
              <a:solidFill>
                <a:srgbClr val="000000"/>
              </a:solidFill>
              <a:uFill>
                <a:solidFill>
                  <a:srgbClr val="ffffff"/>
                </a:solidFill>
              </a:uFill>
              <a:latin typeface="Arial"/>
            </a:endParaRPr>
          </a:p>
        </p:txBody>
      </p:sp>
      <p:sp>
        <p:nvSpPr>
          <p:cNvPr id="26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3</a:t>
            </a:r>
            <a:endParaRPr b="0" lang="en-US" sz="1800" spc="-1" strike="noStrike">
              <a:solidFill>
                <a:srgbClr val="000000"/>
              </a:solidFill>
              <a:uFill>
                <a:solidFill>
                  <a:srgbClr val="ffffff"/>
                </a:solidFill>
              </a:uFill>
              <a:latin typeface="Arial"/>
            </a:endParaRPr>
          </a:p>
        </p:txBody>
      </p:sp>
      <p:sp>
        <p:nvSpPr>
          <p:cNvPr id="26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6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14</a:t>
            </a:r>
            <a:endParaRPr b="0" lang="en-US" sz="1800" spc="-1" strike="noStrike">
              <a:solidFill>
                <a:srgbClr val="000000"/>
              </a:solidFill>
              <a:uFill>
                <a:solidFill>
                  <a:srgbClr val="ffffff"/>
                </a:solidFill>
              </a:uFill>
              <a:latin typeface="Arial"/>
            </a:endParaRPr>
          </a:p>
        </p:txBody>
      </p:sp>
      <p:sp>
        <p:nvSpPr>
          <p:cNvPr id="27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Violation Notification</a:t>
            </a:r>
            <a:endParaRPr b="0" lang="en-US" sz="1800" spc="-1" strike="noStrike">
              <a:solidFill>
                <a:srgbClr val="000000"/>
              </a:solidFill>
              <a:uFill>
                <a:solidFill>
                  <a:srgbClr val="ffffff"/>
                </a:solidFill>
              </a:uFill>
              <a:latin typeface="Arial"/>
            </a:endParaRPr>
          </a:p>
        </p:txBody>
      </p:sp>
      <p:sp>
        <p:nvSpPr>
          <p:cNvPr id="27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parking permit holder I would like to be able to be notified if I receive a new parking violation as well as the type of violation.</a:t>
            </a:r>
            <a:endParaRPr b="0" lang="en-US" sz="1800" spc="-1" strike="noStrike">
              <a:solidFill>
                <a:srgbClr val="000000"/>
              </a:solidFill>
              <a:uFill>
                <a:solidFill>
                  <a:srgbClr val="ffffff"/>
                </a:solidFill>
              </a:uFill>
              <a:latin typeface="Arial"/>
            </a:endParaRPr>
          </a:p>
        </p:txBody>
      </p:sp>
      <p:sp>
        <p:nvSpPr>
          <p:cNvPr id="27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An email will be sent to the permit holder of all details regarding the violation</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 notification will appear upon their next login taking them to the violation report, providing them with all relevant information </a:t>
            </a:r>
            <a:endParaRPr b="0" lang="en-US" sz="1800" spc="-1" strike="noStrike">
              <a:solidFill>
                <a:srgbClr val="000000"/>
              </a:solidFill>
              <a:uFill>
                <a:solidFill>
                  <a:srgbClr val="ffffff"/>
                </a:solidFill>
              </a:uFill>
              <a:latin typeface="Arial"/>
            </a:endParaRPr>
          </a:p>
        </p:txBody>
      </p:sp>
      <p:sp>
        <p:nvSpPr>
          <p:cNvPr id="27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27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7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17</a:t>
            </a:r>
            <a:endParaRPr b="0" lang="en-US" sz="1800" spc="-1" strike="noStrike">
              <a:solidFill>
                <a:srgbClr val="000000"/>
              </a:solidFill>
              <a:uFill>
                <a:solidFill>
                  <a:srgbClr val="ffffff"/>
                </a:solidFill>
              </a:uFill>
              <a:latin typeface="Arial"/>
            </a:endParaRPr>
          </a:p>
        </p:txBody>
      </p:sp>
      <p:sp>
        <p:nvSpPr>
          <p:cNvPr id="27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Regular Updates</a:t>
            </a:r>
            <a:endParaRPr b="0" lang="en-US" sz="1800" spc="-1" strike="noStrike">
              <a:solidFill>
                <a:srgbClr val="000000"/>
              </a:solidFill>
              <a:uFill>
                <a:solidFill>
                  <a:srgbClr val="ffffff"/>
                </a:solidFill>
              </a:uFill>
              <a:latin typeface="Arial"/>
            </a:endParaRPr>
          </a:p>
        </p:txBody>
      </p:sp>
      <p:sp>
        <p:nvSpPr>
          <p:cNvPr id="27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permit holder, I want the solution to automatically notify me of updates to parking rules and regulations so that I do not have to keep regularly checking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If any changes to the parking rules or regulations a user will be required to read and accept changes before proceeding.</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A message informing the user that there has been a update will also be sent via email</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Users can view the latest parking rules and regulations at any time (login is not required)</a:t>
            </a:r>
            <a:endParaRPr b="0" lang="en-US" sz="1800" spc="-1" strike="noStrike">
              <a:solidFill>
                <a:srgbClr val="000000"/>
              </a:solidFill>
              <a:uFill>
                <a:solidFill>
                  <a:srgbClr val="ffffff"/>
                </a:solidFill>
              </a:uFill>
              <a:latin typeface="Arial"/>
            </a:endParaRPr>
          </a:p>
        </p:txBody>
      </p:sp>
      <p:sp>
        <p:nvSpPr>
          <p:cNvPr id="28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Points:3</a:t>
            </a:r>
            <a:endParaRPr b="0" lang="en-US" sz="1800" spc="-1" strike="noStrike">
              <a:solidFill>
                <a:srgbClr val="000000"/>
              </a:solidFill>
              <a:uFill>
                <a:solidFill>
                  <a:srgbClr val="ffffff"/>
                </a:solidFill>
              </a:uFill>
              <a:latin typeface="Arial"/>
            </a:endParaRPr>
          </a:p>
        </p:txBody>
      </p:sp>
      <p:sp>
        <p:nvSpPr>
          <p:cNvPr id="28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28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Website details will be updated on relevant pages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System admit can edit guidelines through a form</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a pop up box will appear blocking the screen, displaying the changes, with an accept button being the only way to close the box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25</a:t>
            </a:r>
            <a:endParaRPr b="0" lang="en-US" sz="1800" spc="-1" strike="noStrike">
              <a:solidFill>
                <a:srgbClr val="000000"/>
              </a:solidFill>
              <a:uFill>
                <a:solidFill>
                  <a:srgbClr val="ffffff"/>
                </a:solidFill>
              </a:uFill>
              <a:latin typeface="Arial"/>
            </a:endParaRPr>
          </a:p>
        </p:txBody>
      </p:sp>
      <p:sp>
        <p:nvSpPr>
          <p:cNvPr id="285"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Emergency Update</a:t>
            </a:r>
            <a:endParaRPr b="0" lang="en-US" sz="1800" spc="-1" strike="noStrike">
              <a:solidFill>
                <a:srgbClr val="000000"/>
              </a:solidFill>
              <a:uFill>
                <a:solidFill>
                  <a:srgbClr val="ffffff"/>
                </a:solidFill>
              </a:uFill>
              <a:latin typeface="Arial"/>
            </a:endParaRPr>
          </a:p>
        </p:txBody>
      </p:sp>
      <p:sp>
        <p:nvSpPr>
          <p:cNvPr id="286"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permit holder I want to have information sent to me if there are any major health breaches so that I remain safe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7"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By having an account of the site, notifications such as health breaches will be sent by email, and a notification will appear upon the next login.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8"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289"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C</a:t>
            </a:r>
            <a:endParaRPr b="0" lang="en-US" sz="1800" spc="-1" strike="noStrike">
              <a:solidFill>
                <a:srgbClr val="000000"/>
              </a:solidFill>
              <a:uFill>
                <a:solidFill>
                  <a:srgbClr val="ffffff"/>
                </a:solidFill>
              </a:uFill>
              <a:latin typeface="Arial"/>
            </a:endParaRPr>
          </a:p>
        </p:txBody>
      </p:sp>
      <p:sp>
        <p:nvSpPr>
          <p:cNvPr id="290"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2</a:t>
            </a:r>
            <a:endParaRPr b="0" lang="en-US" sz="1800" spc="-1" strike="noStrike">
              <a:solidFill>
                <a:srgbClr val="000000"/>
              </a:solidFill>
              <a:uFill>
                <a:solidFill>
                  <a:srgbClr val="ffffff"/>
                </a:solidFill>
              </a:uFill>
              <a:latin typeface="Arial"/>
            </a:endParaRPr>
          </a:p>
        </p:txBody>
      </p:sp>
      <p:sp>
        <p:nvSpPr>
          <p:cNvPr id="292"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Database Access &amp; Control</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6</a:t>
            </a:r>
            <a:endParaRPr b="0" lang="en-US" sz="1800" spc="-1" strike="noStrike">
              <a:solidFill>
                <a:srgbClr val="000000"/>
              </a:solidFill>
              <a:uFill>
                <a:solidFill>
                  <a:srgbClr val="ffffff"/>
                </a:solidFill>
              </a:uFill>
              <a:latin typeface="Arial"/>
            </a:endParaRPr>
          </a:p>
        </p:txBody>
      </p:sp>
      <p:sp>
        <p:nvSpPr>
          <p:cNvPr id="29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Parking Violation Checking</a:t>
            </a:r>
            <a:endParaRPr b="0" lang="en-US" sz="1800" spc="-1" strike="noStrike">
              <a:solidFill>
                <a:srgbClr val="000000"/>
              </a:solidFill>
              <a:uFill>
                <a:solidFill>
                  <a:srgbClr val="ffffff"/>
                </a:solidFill>
              </a:uFill>
              <a:latin typeface="Arial"/>
            </a:endParaRPr>
          </a:p>
        </p:txBody>
      </p:sp>
      <p:sp>
        <p:nvSpPr>
          <p:cNvPr id="29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Patrol officer I want to immediately check the status of parking permits so that I can issue parking violations if and when required.</a:t>
            </a:r>
            <a:endParaRPr b="0" lang="en-US" sz="1800" spc="-1" strike="noStrike">
              <a:solidFill>
                <a:srgbClr val="000000"/>
              </a:solidFill>
              <a:uFill>
                <a:solidFill>
                  <a:srgbClr val="ffffff"/>
                </a:solidFill>
              </a:uFill>
              <a:latin typeface="Arial"/>
            </a:endParaRPr>
          </a:p>
        </p:txBody>
      </p:sp>
      <p:sp>
        <p:nvSpPr>
          <p:cNvPr id="29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Can use a search bar to find permits in the database and click to submit violation for the selected permit holder</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Can sort by criteria (vehicle type, etc.) to make the system easier to navigate</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Can check whether a violation has already been submitted to avoid duplicate citations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9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4</a:t>
            </a:r>
            <a:endParaRPr b="0" lang="en-US" sz="1800" spc="-1" strike="noStrike">
              <a:solidFill>
                <a:srgbClr val="000000"/>
              </a:solidFill>
              <a:uFill>
                <a:solidFill>
                  <a:srgbClr val="ffffff"/>
                </a:solidFill>
              </a:uFill>
              <a:latin typeface="Arial"/>
            </a:endParaRPr>
          </a:p>
        </p:txBody>
      </p:sp>
      <p:sp>
        <p:nvSpPr>
          <p:cNvPr id="29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29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22</a:t>
            </a:r>
            <a:endParaRPr b="0" lang="en-US" sz="1800" spc="-1" strike="noStrike">
              <a:solidFill>
                <a:srgbClr val="000000"/>
              </a:solidFill>
              <a:uFill>
                <a:solidFill>
                  <a:srgbClr val="ffffff"/>
                </a:solidFill>
              </a:uFill>
              <a:latin typeface="Arial"/>
            </a:endParaRPr>
          </a:p>
        </p:txBody>
      </p:sp>
      <p:sp>
        <p:nvSpPr>
          <p:cNvPr id="30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Error Correction</a:t>
            </a:r>
            <a:endParaRPr b="0" lang="en-US" sz="1800" spc="-1" strike="noStrike">
              <a:solidFill>
                <a:srgbClr val="000000"/>
              </a:solidFill>
              <a:uFill>
                <a:solidFill>
                  <a:srgbClr val="ffffff"/>
                </a:solidFill>
              </a:uFill>
              <a:latin typeface="Arial"/>
            </a:endParaRPr>
          </a:p>
        </p:txBody>
      </p:sp>
      <p:sp>
        <p:nvSpPr>
          <p:cNvPr id="30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system administrator I want to have real-time access to the status of parking permits and violations so that I can quickly correct any errors if they are queried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0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System admin accounts will have special access option to be able to view all current parking permits or violations in two separate lists, ordered in most relevant to least. </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Most relevant being parking permits that have expired and so forth</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While least relevant would be a person who got there parking permit the day before.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0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30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30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160200" y="867600"/>
            <a:ext cx="9583920" cy="5256720"/>
          </a:xfrm>
          <a:prstGeom prst="rect">
            <a:avLst/>
          </a:prstGeom>
          <a:noFill/>
          <a:ln>
            <a:noFill/>
          </a:ln>
        </p:spPr>
        <p:style>
          <a:lnRef idx="0"/>
          <a:fillRef idx="0"/>
          <a:effectRef idx="0"/>
          <a:fontRef idx="minor"/>
        </p:style>
      </p:sp>
      <p:sp>
        <p:nvSpPr>
          <p:cNvPr id="153"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Minimum Requirements</a:t>
            </a:r>
            <a:endParaRPr b="0" lang="en-US" sz="1800" spc="-1" strike="noStrike">
              <a:solidFill>
                <a:srgbClr val="000000"/>
              </a:solidFill>
              <a:uFill>
                <a:solidFill>
                  <a:srgbClr val="ffffff"/>
                </a:solidFill>
              </a:uFill>
              <a:latin typeface="Arial"/>
            </a:endParaRPr>
          </a:p>
        </p:txBody>
      </p:sp>
      <p:sp>
        <p:nvSpPr>
          <p:cNvPr id="154" name="CustomShape 3"/>
          <p:cNvSpPr/>
          <p:nvPr/>
        </p:nvSpPr>
        <p:spPr>
          <a:xfrm>
            <a:off x="312480" y="1019880"/>
            <a:ext cx="9583920" cy="52567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Issue permits based on type to both College personal and visitors</a:t>
            </a:r>
            <a:r>
              <a:rPr b="0" lang="en-US" sz="20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DejaVu Sans"/>
              </a:rPr>
              <a:t>Different application process for visitor permit requests.</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DejaVu Sans"/>
              </a:rPr>
              <a:t>Permits include; </a:t>
            </a:r>
            <a:r>
              <a:rPr b="0" lang="en-US" sz="1800" spc="-1" strike="noStrike">
                <a:solidFill>
                  <a:srgbClr val="000000"/>
                </a:solidFill>
                <a:uFill>
                  <a:solidFill>
                    <a:srgbClr val="ffffff"/>
                  </a:solidFill>
                </a:uFill>
                <a:latin typeface="Arial"/>
                <a:ea typeface="DejaVu Sans"/>
              </a:rPr>
              <a:t>Vehicle type, person name, relevant department, permit duration (yearly, monthly,  daily, hourly), permit start date, permit end date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Found parking violations can be reported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1" lang="en-US" sz="2000" spc="-1" strike="noStrike">
                <a:solidFill>
                  <a:srgbClr val="000000"/>
                </a:solidFill>
                <a:uFill>
                  <a:solidFill>
                    <a:srgbClr val="ffffff"/>
                  </a:solidFill>
                </a:uFill>
                <a:latin typeface="Arial"/>
                <a:ea typeface="DejaVu Sans"/>
              </a:rPr>
              <a:t>Reports include; C</a:t>
            </a:r>
            <a:r>
              <a:rPr b="0" lang="en-US" sz="2000" spc="-1" strike="noStrike">
                <a:solidFill>
                  <a:srgbClr val="000000"/>
                </a:solidFill>
                <a:uFill>
                  <a:solidFill>
                    <a:srgbClr val="ffffff"/>
                  </a:solidFill>
                </a:uFill>
                <a:latin typeface="Arial"/>
                <a:ea typeface="DejaVu Sans"/>
              </a:rPr>
              <a:t>itation includes the citation number, the date and time of the violation, violation type (parking, smoking, other), and description of the violation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Health and safety issues can be reported.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1" lang="en-US" sz="2000" spc="-1" strike="noStrike">
                <a:solidFill>
                  <a:srgbClr val="000000"/>
                </a:solidFill>
                <a:uFill>
                  <a:solidFill>
                    <a:srgbClr val="ffffff"/>
                  </a:solidFill>
                </a:uFill>
                <a:latin typeface="Arial"/>
                <a:ea typeface="DejaVu Sans"/>
              </a:rPr>
              <a:t>Reports include; </a:t>
            </a:r>
            <a:r>
              <a:rPr b="0" lang="en-US" sz="2000" spc="-1" strike="noStrike">
                <a:solidFill>
                  <a:srgbClr val="000000"/>
                </a:solidFill>
                <a:uFill>
                  <a:solidFill>
                    <a:srgbClr val="ffffff"/>
                  </a:solidFill>
                </a:uFill>
                <a:latin typeface="Arial"/>
                <a:ea typeface="DejaVu Sans"/>
              </a:rPr>
              <a:t>Date, time, person name, department, description of issue, date resolved and actions taken to resolve.</a:t>
            </a:r>
            <a:endParaRPr b="0" lang="en-US" sz="1800" spc="-1" strike="noStrike">
              <a:solidFill>
                <a:srgbClr val="000000"/>
              </a:solidFill>
              <a:uFill>
                <a:solidFill>
                  <a:srgbClr val="ffffff"/>
                </a:solidFill>
              </a:uFill>
              <a:latin typeface="Arial"/>
            </a:endParaRPr>
          </a:p>
          <a:p>
            <a:pPr lvl="1"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Track, record and receive payments related to fines and violations</a:t>
            </a:r>
            <a:r>
              <a:rPr b="0" lang="en-US" sz="20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23</a:t>
            </a:r>
            <a:endParaRPr b="0" lang="en-US" sz="1800" spc="-1" strike="noStrike">
              <a:solidFill>
                <a:srgbClr val="000000"/>
              </a:solidFill>
              <a:uFill>
                <a:solidFill>
                  <a:srgbClr val="ffffff"/>
                </a:solidFill>
              </a:uFill>
              <a:latin typeface="Arial"/>
            </a:endParaRPr>
          </a:p>
        </p:txBody>
      </p:sp>
      <p:sp>
        <p:nvSpPr>
          <p:cNvPr id="30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Administrative Management</a:t>
            </a:r>
            <a:endParaRPr b="0" lang="en-US" sz="1800" spc="-1" strike="noStrike">
              <a:solidFill>
                <a:srgbClr val="000000"/>
              </a:solidFill>
              <a:uFill>
                <a:solidFill>
                  <a:srgbClr val="ffffff"/>
                </a:solidFill>
              </a:uFill>
              <a:latin typeface="Arial"/>
            </a:endParaRPr>
          </a:p>
        </p:txBody>
      </p:sp>
      <p:sp>
        <p:nvSpPr>
          <p:cNvPr id="30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system administrator I want the ability to distinguish between visitors, permit holders, etc. so that it is easier to manage the different types of users:</a:t>
            </a:r>
            <a:endParaRPr b="0" lang="en-US" sz="1800" spc="-1" strike="noStrike">
              <a:solidFill>
                <a:srgbClr val="000000"/>
              </a:solidFill>
              <a:uFill>
                <a:solidFill>
                  <a:srgbClr val="ffffff"/>
                </a:solidFill>
              </a:uFill>
              <a:latin typeface="Arial"/>
            </a:endParaRPr>
          </a:p>
        </p:txBody>
      </p:sp>
      <p:sp>
        <p:nvSpPr>
          <p:cNvPr id="31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Admin can search the database for accounts and sort them by different criteria (vehicle type, name, etc.)</a:t>
            </a:r>
            <a:endParaRPr b="0" lang="en-US" sz="1800" spc="-1" strike="noStrike">
              <a:solidFill>
                <a:srgbClr val="000000"/>
              </a:solidFill>
              <a:uFill>
                <a:solidFill>
                  <a:srgbClr val="ffffff"/>
                </a:solidFill>
              </a:uFill>
              <a:latin typeface="Arial"/>
            </a:endParaRPr>
          </a:p>
        </p:txBody>
      </p:sp>
      <p:sp>
        <p:nvSpPr>
          <p:cNvPr id="31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Points:1</a:t>
            </a:r>
            <a:endParaRPr b="0" lang="en-US" sz="1800" spc="-1" strike="noStrike">
              <a:solidFill>
                <a:srgbClr val="000000"/>
              </a:solidFill>
              <a:uFill>
                <a:solidFill>
                  <a:srgbClr val="ffffff"/>
                </a:solidFill>
              </a:uFill>
              <a:latin typeface="Arial"/>
            </a:endParaRPr>
          </a:p>
        </p:txBody>
      </p:sp>
      <p:sp>
        <p:nvSpPr>
          <p:cNvPr id="31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31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2</a:t>
            </a:r>
            <a:endParaRPr b="0" lang="en-US" sz="1800" spc="-1" strike="noStrike">
              <a:solidFill>
                <a:srgbClr val="000000"/>
              </a:solidFill>
              <a:uFill>
                <a:solidFill>
                  <a:srgbClr val="ffffff"/>
                </a:solidFill>
              </a:uFill>
              <a:latin typeface="Arial"/>
            </a:endParaRPr>
          </a:p>
        </p:txBody>
      </p:sp>
      <p:sp>
        <p:nvSpPr>
          <p:cNvPr id="315"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Payments</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5</a:t>
            </a:r>
            <a:endParaRPr b="0" lang="en-US" sz="1800" spc="-1" strike="noStrike">
              <a:solidFill>
                <a:srgbClr val="000000"/>
              </a:solidFill>
              <a:uFill>
                <a:solidFill>
                  <a:srgbClr val="ffffff"/>
                </a:solidFill>
              </a:uFill>
              <a:latin typeface="Arial"/>
            </a:endParaRPr>
          </a:p>
        </p:txBody>
      </p:sp>
      <p:sp>
        <p:nvSpPr>
          <p:cNvPr id="31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Parking Permit Payment</a:t>
            </a:r>
            <a:endParaRPr b="0" lang="en-US" sz="1800" spc="-1" strike="noStrike">
              <a:solidFill>
                <a:srgbClr val="000000"/>
              </a:solidFill>
              <a:uFill>
                <a:solidFill>
                  <a:srgbClr val="ffffff"/>
                </a:solidFill>
              </a:uFill>
              <a:latin typeface="Arial"/>
            </a:endParaRPr>
          </a:p>
        </p:txBody>
      </p:sp>
      <p:sp>
        <p:nvSpPr>
          <p:cNvPr id="31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payee I would like access to a variety of easy online payment options so that I do not have to attend university during business hours.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19"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 form will support a number of payment options (mastercard, visa, direct transfer)</a:t>
            </a:r>
            <a:endParaRPr b="0" lang="en-US" sz="1800" spc="-1" strike="noStrike">
              <a:solidFill>
                <a:srgbClr val="000000"/>
              </a:solidFill>
              <a:uFill>
                <a:solidFill>
                  <a:srgbClr val="ffffff"/>
                </a:solidFill>
              </a:uFill>
              <a:latin typeface="Arial"/>
            </a:endParaRPr>
          </a:p>
        </p:txBody>
      </p:sp>
      <p:sp>
        <p:nvSpPr>
          <p:cNvPr id="32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3</a:t>
            </a:r>
            <a:endParaRPr b="0" lang="en-US" sz="1800" spc="-1" strike="noStrike">
              <a:solidFill>
                <a:srgbClr val="000000"/>
              </a:solidFill>
              <a:uFill>
                <a:solidFill>
                  <a:srgbClr val="ffffff"/>
                </a:solidFill>
              </a:uFill>
              <a:latin typeface="Arial"/>
            </a:endParaRPr>
          </a:p>
        </p:txBody>
      </p:sp>
      <p:sp>
        <p:nvSpPr>
          <p:cNvPr id="32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32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9</a:t>
            </a:r>
            <a:endParaRPr b="0" lang="en-US" sz="1800" spc="-1" strike="noStrike">
              <a:solidFill>
                <a:srgbClr val="000000"/>
              </a:solidFill>
              <a:uFill>
                <a:solidFill>
                  <a:srgbClr val="ffffff"/>
                </a:solidFill>
              </a:uFill>
              <a:latin typeface="Arial"/>
            </a:endParaRPr>
          </a:p>
        </p:txBody>
      </p:sp>
      <p:sp>
        <p:nvSpPr>
          <p:cNvPr id="32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Fine Payment Checking</a:t>
            </a:r>
            <a:endParaRPr b="0" lang="en-US" sz="1800" spc="-1" strike="noStrike">
              <a:solidFill>
                <a:srgbClr val="000000"/>
              </a:solidFill>
              <a:uFill>
                <a:solidFill>
                  <a:srgbClr val="ffffff"/>
                </a:solidFill>
              </a:uFill>
              <a:latin typeface="Arial"/>
            </a:endParaRPr>
          </a:p>
        </p:txBody>
      </p:sp>
      <p:sp>
        <p:nvSpPr>
          <p:cNvPr id="32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Health and safety department employee I want to contact the violator if their fine has not been paid or has been incorrectly paid within the week of receiving the fine so that the fine can be paid correctly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2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Contact with the violator will be made via email and notification</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System administrators will be notified of incorrect/missing payments in the event issues require manual processing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2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4</a:t>
            </a:r>
            <a:endParaRPr b="0" lang="en-US" sz="1800" spc="-1" strike="noStrike">
              <a:solidFill>
                <a:srgbClr val="000000"/>
              </a:solidFill>
              <a:uFill>
                <a:solidFill>
                  <a:srgbClr val="ffffff"/>
                </a:solidFill>
              </a:uFill>
              <a:latin typeface="Arial"/>
            </a:endParaRPr>
          </a:p>
        </p:txBody>
      </p:sp>
      <p:sp>
        <p:nvSpPr>
          <p:cNvPr id="32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32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Emails will be automatically generated by the system</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11</a:t>
            </a:r>
            <a:endParaRPr b="0" lang="en-US" sz="1800" spc="-1" strike="noStrike">
              <a:solidFill>
                <a:srgbClr val="000000"/>
              </a:solidFill>
              <a:uFill>
                <a:solidFill>
                  <a:srgbClr val="ffffff"/>
                </a:solidFill>
              </a:uFill>
              <a:latin typeface="Arial"/>
            </a:endParaRPr>
          </a:p>
        </p:txBody>
      </p:sp>
      <p:sp>
        <p:nvSpPr>
          <p:cNvPr id="331"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Simple Payment Forms</a:t>
            </a:r>
            <a:endParaRPr b="0" lang="en-US" sz="1800" spc="-1" strike="noStrike">
              <a:solidFill>
                <a:srgbClr val="000000"/>
              </a:solidFill>
              <a:uFill>
                <a:solidFill>
                  <a:srgbClr val="ffffff"/>
                </a:solidFill>
              </a:uFill>
              <a:latin typeface="Arial"/>
            </a:endParaRPr>
          </a:p>
        </p:txBody>
      </p:sp>
      <p:sp>
        <p:nvSpPr>
          <p:cNvPr id="332"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College personnel and Visitor I want to have an easy gateway to pay fines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so that I can pay fines easily and quickly without issues</a:t>
            </a:r>
            <a:endParaRPr b="0" lang="en-US" sz="1800" spc="-1" strike="noStrike">
              <a:solidFill>
                <a:srgbClr val="000000"/>
              </a:solidFill>
              <a:uFill>
                <a:solidFill>
                  <a:srgbClr val="ffffff"/>
                </a:solidFill>
              </a:uFill>
              <a:latin typeface="Arial"/>
            </a:endParaRPr>
          </a:p>
        </p:txBody>
      </p:sp>
      <p:sp>
        <p:nvSpPr>
          <p:cNvPr id="333"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Payment forms will be simple to access and use via the website</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A “pay now” button will appear next to the violation report, linking straight to the payment web page</a:t>
            </a:r>
            <a:endParaRPr b="0" lang="en-US" sz="1800" spc="-1" strike="noStrike">
              <a:solidFill>
                <a:srgbClr val="000000"/>
              </a:solidFill>
              <a:uFill>
                <a:solidFill>
                  <a:srgbClr val="ffffff"/>
                </a:solidFill>
              </a:uFill>
              <a:latin typeface="Arial"/>
            </a:endParaRPr>
          </a:p>
        </p:txBody>
      </p:sp>
      <p:sp>
        <p:nvSpPr>
          <p:cNvPr id="334"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1</a:t>
            </a:r>
            <a:endParaRPr b="0" lang="en-US" sz="1800" spc="-1" strike="noStrike">
              <a:solidFill>
                <a:srgbClr val="000000"/>
              </a:solidFill>
              <a:uFill>
                <a:solidFill>
                  <a:srgbClr val="ffffff"/>
                </a:solidFill>
              </a:uFill>
              <a:latin typeface="Arial"/>
            </a:endParaRPr>
          </a:p>
        </p:txBody>
      </p:sp>
      <p:sp>
        <p:nvSpPr>
          <p:cNvPr id="335"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336"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28</a:t>
            </a:r>
            <a:endParaRPr b="0" lang="en-US" sz="1800" spc="-1" strike="noStrike">
              <a:solidFill>
                <a:srgbClr val="000000"/>
              </a:solidFill>
              <a:uFill>
                <a:solidFill>
                  <a:srgbClr val="ffffff"/>
                </a:solidFill>
              </a:uFill>
              <a:latin typeface="Arial"/>
            </a:endParaRPr>
          </a:p>
        </p:txBody>
      </p:sp>
      <p:sp>
        <p:nvSpPr>
          <p:cNvPr id="33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Review Overdue Fines</a:t>
            </a:r>
            <a:endParaRPr b="0" lang="en-US" sz="1800" spc="-1" strike="noStrike">
              <a:solidFill>
                <a:srgbClr val="000000"/>
              </a:solidFill>
              <a:uFill>
                <a:solidFill>
                  <a:srgbClr val="ffffff"/>
                </a:solidFill>
              </a:uFill>
              <a:latin typeface="Arial"/>
            </a:endParaRPr>
          </a:p>
        </p:txBody>
      </p:sp>
      <p:sp>
        <p:nvSpPr>
          <p:cNvPr id="33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system administrator, I want to be able to flag violators with outstanding payments and limit their functions so that the violator is encouraged to rectify the issue.</a:t>
            </a:r>
            <a:endParaRPr b="0" lang="en-US" sz="1800" spc="-1" strike="noStrike">
              <a:solidFill>
                <a:srgbClr val="000000"/>
              </a:solidFill>
              <a:uFill>
                <a:solidFill>
                  <a:srgbClr val="ffffff"/>
                </a:solidFill>
              </a:uFill>
              <a:latin typeface="Arial"/>
            </a:endParaRPr>
          </a:p>
        </p:txBody>
      </p:sp>
      <p:sp>
        <p:nvSpPr>
          <p:cNvPr id="34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If someone has made a violation their account will be marked</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If the violation was due to a late payment, once the payment is made their account will no longer be flagged as overdue payments and the issue marked as resolved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4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Points:2</a:t>
            </a:r>
            <a:endParaRPr b="0" lang="en-US" sz="1800" spc="-1" strike="noStrike">
              <a:solidFill>
                <a:srgbClr val="000000"/>
              </a:solidFill>
              <a:uFill>
                <a:solidFill>
                  <a:srgbClr val="ffffff"/>
                </a:solidFill>
              </a:uFill>
              <a:latin typeface="Arial"/>
            </a:endParaRPr>
          </a:p>
        </p:txBody>
      </p:sp>
      <p:sp>
        <p:nvSpPr>
          <p:cNvPr id="34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34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3</a:t>
            </a:r>
            <a:endParaRPr b="0" lang="en-US" sz="1800" spc="-1" strike="noStrike">
              <a:solidFill>
                <a:srgbClr val="000000"/>
              </a:solidFill>
              <a:uFill>
                <a:solidFill>
                  <a:srgbClr val="ffffff"/>
                </a:solidFill>
              </a:uFill>
              <a:latin typeface="Arial"/>
            </a:endParaRPr>
          </a:p>
        </p:txBody>
      </p:sp>
      <p:sp>
        <p:nvSpPr>
          <p:cNvPr id="345"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Mobile Accessibility</a:t>
            </a: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19</a:t>
            </a:r>
            <a:endParaRPr b="0" lang="en-US" sz="1800" spc="-1" strike="noStrike">
              <a:solidFill>
                <a:srgbClr val="000000"/>
              </a:solidFill>
              <a:uFill>
                <a:solidFill>
                  <a:srgbClr val="ffffff"/>
                </a:solidFill>
              </a:uFill>
              <a:latin typeface="Arial"/>
            </a:endParaRPr>
          </a:p>
        </p:txBody>
      </p:sp>
      <p:sp>
        <p:nvSpPr>
          <p:cNvPr id="34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Mobile Accessibility</a:t>
            </a:r>
            <a:endParaRPr b="0" lang="en-US" sz="1800" spc="-1" strike="noStrike">
              <a:solidFill>
                <a:srgbClr val="000000"/>
              </a:solidFill>
              <a:uFill>
                <a:solidFill>
                  <a:srgbClr val="ffffff"/>
                </a:solidFill>
              </a:uFill>
              <a:latin typeface="Arial"/>
            </a:endParaRPr>
          </a:p>
        </p:txBody>
      </p:sp>
      <p:sp>
        <p:nvSpPr>
          <p:cNvPr id="34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user I'd like the interface to be simple and easily accessible so that I can check efficiently while moving around.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4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User can access the website on their phone or other mobile, being able to seamlessly navigate its clean design and view its contents.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5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Points:3</a:t>
            </a:r>
            <a:endParaRPr b="0" lang="en-US" sz="1800" spc="-1" strike="noStrike">
              <a:solidFill>
                <a:srgbClr val="000000"/>
              </a:solidFill>
              <a:uFill>
                <a:solidFill>
                  <a:srgbClr val="ffffff"/>
                </a:solidFill>
              </a:uFill>
              <a:latin typeface="Arial"/>
            </a:endParaRPr>
          </a:p>
        </p:txBody>
      </p:sp>
      <p:sp>
        <p:nvSpPr>
          <p:cNvPr id="35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35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160200" y="867600"/>
            <a:ext cx="9583920" cy="52567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uFill>
                  <a:solidFill>
                    <a:srgbClr val="ffffff"/>
                  </a:solidFill>
                </a:uFill>
                <a:latin typeface="Arial"/>
                <a:ea typeface="DejaVu Sans"/>
              </a:rPr>
              <a:t>Permit Holder</a:t>
            </a:r>
            <a:r>
              <a:rPr b="0" lang="en-US" sz="2000" spc="-1" strike="noStrike">
                <a:solidFill>
                  <a:srgbClr val="000000"/>
                </a:solidFill>
                <a:uFill>
                  <a:solidFill>
                    <a:srgbClr val="ffffff"/>
                  </a:solidFill>
                </a:uFill>
                <a:latin typeface="Arial"/>
                <a:ea typeface="DejaVu Sans"/>
              </a:rPr>
              <a:t>– A permit holder can be a student, visitor or staff who holds a parking permit.</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ea typeface="DejaVu Sans"/>
              </a:rPr>
              <a:t>Patrol Staff</a:t>
            </a:r>
            <a:r>
              <a:rPr b="0" lang="en-US" sz="2000" spc="-1" strike="noStrike">
                <a:solidFill>
                  <a:srgbClr val="000000"/>
                </a:solidFill>
                <a:uFill>
                  <a:solidFill>
                    <a:srgbClr val="ffffff"/>
                  </a:solidFill>
                </a:uFill>
                <a:latin typeface="Arial"/>
                <a:ea typeface="DejaVu Sans"/>
              </a:rPr>
              <a:t> – A patrol staff has the ability to report violations.</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ea typeface="DejaVu Sans"/>
              </a:rPr>
              <a:t>Violator – </a:t>
            </a:r>
            <a:r>
              <a:rPr b="0" lang="en-US" sz="2000" spc="-1" strike="noStrike">
                <a:solidFill>
                  <a:srgbClr val="000000"/>
                </a:solidFill>
                <a:uFill>
                  <a:solidFill>
                    <a:srgbClr val="ffffff"/>
                  </a:solidFill>
                </a:uFill>
                <a:latin typeface="Arial"/>
                <a:ea typeface="DejaVu Sans"/>
              </a:rPr>
              <a:t>Someone who has an outstanding violation which they are required to pay</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ea typeface="DejaVu Sans"/>
              </a:rPr>
              <a:t>System Administrator – </a:t>
            </a:r>
            <a:r>
              <a:rPr b="0" lang="en-US" sz="2000" spc="-1" strike="noStrike">
                <a:solidFill>
                  <a:srgbClr val="000000"/>
                </a:solidFill>
                <a:uFill>
                  <a:solidFill>
                    <a:srgbClr val="ffffff"/>
                  </a:solidFill>
                </a:uFill>
                <a:latin typeface="Arial"/>
                <a:ea typeface="DejaVu Sans"/>
              </a:rPr>
              <a:t>someone who has access to the database and maintains the application</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System Roles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743040" y="2130480"/>
            <a:ext cx="8418240" cy="146808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Release 1</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743040" y="2625840"/>
            <a:ext cx="8418240" cy="1468080"/>
          </a:xfrm>
          <a:prstGeom prst="rect">
            <a:avLst/>
          </a:prstGeom>
          <a:noFill/>
          <a:ln>
            <a:noFill/>
          </a:ln>
        </p:spPr>
        <p:style>
          <a:lnRef idx="0"/>
          <a:fillRef idx="0"/>
          <a:effectRef idx="0"/>
          <a:fontRef idx="minor"/>
        </p:style>
        <p:txBody>
          <a:bodyPr lIns="0" rIns="0" tIns="0" bIns="0" anchor="ctr"/>
          <a:p>
            <a:pPr>
              <a:lnSpc>
                <a:spcPct val="90000"/>
              </a:lnSpc>
            </a:pPr>
            <a:r>
              <a:rPr b="0" lang="en-US" sz="2800" spc="-1" strike="noStrike">
                <a:solidFill>
                  <a:srgbClr val="000000"/>
                </a:solidFill>
                <a:uFill>
                  <a:solidFill>
                    <a:srgbClr val="ffffff"/>
                  </a:solidFill>
                </a:uFill>
                <a:latin typeface="Arial"/>
                <a:ea typeface="DejaVu Sans"/>
              </a:rPr>
              <a:t>Applying for Permit</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a:t>
            </a:r>
            <a:endParaRPr b="0" lang="en-US" sz="1800" spc="-1" strike="noStrike">
              <a:solidFill>
                <a:srgbClr val="000000"/>
              </a:solidFill>
              <a:uFill>
                <a:solidFill>
                  <a:srgbClr val="ffffff"/>
                </a:solidFill>
              </a:uFill>
              <a:latin typeface="Arial"/>
            </a:endParaRPr>
          </a:p>
        </p:txBody>
      </p:sp>
      <p:sp>
        <p:nvSpPr>
          <p:cNvPr id="160"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Visitor Parking Permits</a:t>
            </a:r>
            <a:endParaRPr b="0" lang="en-US" sz="1800" spc="-1" strike="noStrike">
              <a:solidFill>
                <a:srgbClr val="000000"/>
              </a:solidFill>
              <a:uFill>
                <a:solidFill>
                  <a:srgbClr val="ffffff"/>
                </a:solidFill>
              </a:uFill>
              <a:latin typeface="Arial"/>
            </a:endParaRPr>
          </a:p>
        </p:txBody>
      </p:sp>
      <p:sp>
        <p:nvSpPr>
          <p:cNvPr id="161"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Visitor I want to notify the department I am visiting so that they can organize a parking permit on my behalf</a:t>
            </a:r>
            <a:endParaRPr b="0" lang="en-US" sz="1800" spc="-1" strike="noStrike">
              <a:solidFill>
                <a:srgbClr val="000000"/>
              </a:solidFill>
              <a:uFill>
                <a:solidFill>
                  <a:srgbClr val="ffffff"/>
                </a:solidFill>
              </a:uFill>
              <a:latin typeface="Arial"/>
            </a:endParaRPr>
          </a:p>
        </p:txBody>
      </p:sp>
      <p:sp>
        <p:nvSpPr>
          <p:cNvPr id="162"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 contact information will be displayed on a web page, enabling the user to quickly contact the department through a variety of mediums.</a:t>
            </a:r>
            <a:endParaRPr b="0" lang="en-US" sz="1800" spc="-1" strike="noStrike">
              <a:solidFill>
                <a:srgbClr val="000000"/>
              </a:solidFill>
              <a:uFill>
                <a:solidFill>
                  <a:srgbClr val="ffffff"/>
                </a:solidFill>
              </a:uFill>
              <a:latin typeface="Arial"/>
            </a:endParaRPr>
          </a:p>
        </p:txBody>
      </p:sp>
      <p:sp>
        <p:nvSpPr>
          <p:cNvPr id="163"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nSpc>
                <a:spcPct val="100000"/>
              </a:lnSpc>
            </a:pP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Story Points 1</a:t>
            </a:r>
            <a:endParaRPr b="0" lang="en-US" sz="1800" spc="-1" strike="noStrike">
              <a:solidFill>
                <a:srgbClr val="000000"/>
              </a:solidFill>
              <a:uFill>
                <a:solidFill>
                  <a:srgbClr val="ffffff"/>
                </a:solidFill>
              </a:uFill>
              <a:latin typeface="Arial"/>
            </a:endParaRPr>
          </a:p>
        </p:txBody>
      </p:sp>
      <p:sp>
        <p:nvSpPr>
          <p:cNvPr id="164"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165"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Contact can occur via phone, email, or in person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4</a:t>
            </a:r>
            <a:endParaRPr b="0" lang="en-US" sz="1800" spc="-1" strike="noStrike">
              <a:solidFill>
                <a:srgbClr val="000000"/>
              </a:solidFill>
              <a:uFill>
                <a:solidFill>
                  <a:srgbClr val="ffffff"/>
                </a:solidFill>
              </a:uFill>
              <a:latin typeface="Arial"/>
            </a:endParaRPr>
          </a:p>
        </p:txBody>
      </p:sp>
      <p:sp>
        <p:nvSpPr>
          <p:cNvPr id="16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Parking Permit Applications</a:t>
            </a:r>
            <a:endParaRPr b="0" lang="en-US" sz="1800" spc="-1" strike="noStrike">
              <a:solidFill>
                <a:srgbClr val="000000"/>
              </a:solidFill>
              <a:uFill>
                <a:solidFill>
                  <a:srgbClr val="ffffff"/>
                </a:solidFill>
              </a:uFill>
              <a:latin typeface="Arial"/>
            </a:endParaRPr>
          </a:p>
        </p:txBody>
      </p:sp>
      <p:sp>
        <p:nvSpPr>
          <p:cNvPr id="16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College personnel I want to complete my parking permit application with all the required details so that It can be approved or rejected promptly.</a:t>
            </a:r>
            <a:endParaRPr b="0" lang="en-US" sz="1800" spc="-1" strike="noStrike">
              <a:solidFill>
                <a:srgbClr val="000000"/>
              </a:solidFill>
              <a:uFill>
                <a:solidFill>
                  <a:srgbClr val="ffffff"/>
                </a:solidFill>
              </a:uFill>
              <a:latin typeface="Arial"/>
            </a:endParaRPr>
          </a:p>
        </p:txBody>
      </p:sp>
      <p:sp>
        <p:nvSpPr>
          <p:cNvPr id="169" name="CustomShape 4"/>
          <p:cNvSpPr/>
          <p:nvPr/>
        </p:nvSpPr>
        <p:spPr>
          <a:xfrm>
            <a:off x="39240" y="3335400"/>
            <a:ext cx="9826200" cy="1618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 Form cannot be submitted unless all required details are completed and valid</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 Form displays to the user which fields are invalid and briefly describes the reason why this is the case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7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2</a:t>
            </a:r>
            <a:endParaRPr b="0" lang="en-US" sz="1800" spc="-1" strike="noStrike">
              <a:solidFill>
                <a:srgbClr val="000000"/>
              </a:solidFill>
              <a:uFill>
                <a:solidFill>
                  <a:srgbClr val="ffffff"/>
                </a:solidFill>
              </a:uFill>
              <a:latin typeface="Arial"/>
            </a:endParaRPr>
          </a:p>
        </p:txBody>
      </p:sp>
      <p:sp>
        <p:nvSpPr>
          <p:cNvPr id="17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 </a:t>
            </a:r>
            <a:endParaRPr b="0" lang="en-US" sz="1800" spc="-1" strike="noStrike">
              <a:solidFill>
                <a:srgbClr val="000000"/>
              </a:solidFill>
              <a:uFill>
                <a:solidFill>
                  <a:srgbClr val="ffffff"/>
                </a:solidFill>
              </a:uFill>
              <a:latin typeface="Arial"/>
            </a:endParaRPr>
          </a:p>
        </p:txBody>
      </p:sp>
      <p:sp>
        <p:nvSpPr>
          <p:cNvPr id="17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7</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Calibri"/>
                <a:ea typeface="DejaVu Sans"/>
              </a:rPr>
              <a:t>Health Form Error Checking</a:t>
            </a:r>
            <a:endParaRPr b="0" lang="en-US" sz="1800" spc="-1" strike="noStrike">
              <a:solidFill>
                <a:srgbClr val="000000"/>
              </a:solidFill>
              <a:uFill>
                <a:solidFill>
                  <a:srgbClr val="ffffff"/>
                </a:solidFill>
              </a:uFill>
              <a:latin typeface="Arial"/>
            </a:endParaRPr>
          </a:p>
        </p:txBody>
      </p:sp>
      <p:sp>
        <p:nvSpPr>
          <p:cNvPr id="17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Health and safety department employee I want to prevent incomplete applications being submitted so that I can streamline the approval/rejection process</a:t>
            </a:r>
            <a:endParaRPr b="0" lang="en-US" sz="1800" spc="-1" strike="noStrike">
              <a:solidFill>
                <a:srgbClr val="000000"/>
              </a:solidFill>
              <a:uFill>
                <a:solidFill>
                  <a:srgbClr val="ffffff"/>
                </a:solidFill>
              </a:uFill>
              <a:latin typeface="Arial"/>
            </a:endParaRPr>
          </a:p>
        </p:txBody>
      </p:sp>
      <p:sp>
        <p:nvSpPr>
          <p:cNvPr id="176" name="CustomShape 4"/>
          <p:cNvSpPr/>
          <p:nvPr/>
        </p:nvSpPr>
        <p:spPr>
          <a:xfrm>
            <a:off x="39240" y="3335400"/>
            <a:ext cx="9826200" cy="1618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The form cannot be completed unless all the required details are entered correctly, an incomplete application will not be accepted.</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If they do not input all the required information, the application will notify them which sections they need to add and ask the user to try again</a:t>
            </a:r>
            <a:endParaRPr b="0" lang="en-US" sz="1800" spc="-1" strike="noStrike">
              <a:solidFill>
                <a:srgbClr val="000000"/>
              </a:solidFill>
              <a:uFill>
                <a:solidFill>
                  <a:srgbClr val="ffffff"/>
                </a:solidFill>
              </a:uFill>
              <a:latin typeface="Arial"/>
            </a:endParaRPr>
          </a:p>
        </p:txBody>
      </p:sp>
      <p:sp>
        <p:nvSpPr>
          <p:cNvPr id="17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 2</a:t>
            </a:r>
            <a:endParaRPr b="0" lang="en-US" sz="1800" spc="-1" strike="noStrike">
              <a:solidFill>
                <a:srgbClr val="000000"/>
              </a:solidFill>
              <a:uFill>
                <a:solidFill>
                  <a:srgbClr val="ffffff"/>
                </a:solidFill>
              </a:uFill>
              <a:latin typeface="Arial"/>
            </a:endParaRPr>
          </a:p>
        </p:txBody>
      </p:sp>
      <p:sp>
        <p:nvSpPr>
          <p:cNvPr id="17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nSpc>
                <a:spcPct val="100000"/>
              </a:lnSpc>
            </a:pPr>
            <a:r>
              <a:rPr b="0" lang="en-US" sz="2000" spc="-1" strike="noStrike">
                <a:solidFill>
                  <a:srgbClr val="000000"/>
                </a:solidFill>
                <a:uFill>
                  <a:solidFill>
                    <a:srgbClr val="ffffff"/>
                  </a:solidFill>
                </a:uFill>
                <a:latin typeface="Calibri"/>
                <a:ea typeface="DejaVu Sans"/>
              </a:rPr>
              <a:t>Priority: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M</a:t>
            </a:r>
            <a:endParaRPr b="0" lang="en-US" sz="1800" spc="-1" strike="noStrike">
              <a:solidFill>
                <a:srgbClr val="000000"/>
              </a:solidFill>
              <a:uFill>
                <a:solidFill>
                  <a:srgbClr val="ffffff"/>
                </a:solidFill>
              </a:uFill>
              <a:latin typeface="Arial"/>
            </a:endParaRPr>
          </a:p>
        </p:txBody>
      </p:sp>
      <p:sp>
        <p:nvSpPr>
          <p:cNvPr id="17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Story ID 21</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ffffff"/>
                </a:solidFill>
                <a:uFill>
                  <a:solidFill>
                    <a:srgbClr val="ffffff"/>
                  </a:solidFill>
                </a:uFill>
                <a:latin typeface="Arial"/>
                <a:ea typeface="DejaVu Sans"/>
              </a:rPr>
              <a:t>Information Security</a:t>
            </a:r>
            <a:endParaRPr b="0" lang="en-US" sz="1800" spc="-1" strike="noStrike">
              <a:solidFill>
                <a:srgbClr val="000000"/>
              </a:solidFill>
              <a:uFill>
                <a:solidFill>
                  <a:srgbClr val="ffffff"/>
                </a:solidFill>
              </a:uFill>
              <a:latin typeface="Arial"/>
            </a:endParaRPr>
          </a:p>
        </p:txBody>
      </p:sp>
      <p:sp>
        <p:nvSpPr>
          <p:cNvPr id="182" name="CustomShape 3"/>
          <p:cNvSpPr/>
          <p:nvPr/>
        </p:nvSpPr>
        <p:spPr>
          <a:xfrm>
            <a:off x="39240" y="8010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As a user I want to be certain that my account information is secure and confidential so that my data is not accessible by others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3" name="CustomShape 4"/>
          <p:cNvSpPr/>
          <p:nvPr/>
        </p:nvSpPr>
        <p:spPr>
          <a:xfrm>
            <a:off x="39240" y="3335400"/>
            <a:ext cx="9827280" cy="21088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Calibri"/>
                <a:ea typeface="DejaVu Sans"/>
              </a:rPr>
              <a:t>Acceptance Criteria</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All account information is completely secure, passwords are salted and hashed, so they are not stored in plain text within the database.</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If a user desires even more secured account they opt in for a authentication key, in which they will be emailed a unique code which must be used when signing in</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No financial information entered by the user is saved into the system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rIns="0" tIns="45000" bIns="45000" anchor="ctr"/>
          <a:p>
            <a:pPr algn="ctr">
              <a:lnSpc>
                <a:spcPct val="100000"/>
              </a:lnSpc>
            </a:pPr>
            <a:r>
              <a:rPr b="0" lang="en-US" sz="1600" spc="-1" strike="noStrike">
                <a:solidFill>
                  <a:srgbClr val="000000"/>
                </a:solidFill>
                <a:uFill>
                  <a:solidFill>
                    <a:srgbClr val="ffffff"/>
                  </a:solidFill>
                </a:uFill>
                <a:latin typeface="Calibri"/>
                <a:ea typeface="DejaVu Sans"/>
              </a:rPr>
              <a:t>Story Points:5</a:t>
            </a:r>
            <a:endParaRPr b="0" lang="en-US" sz="1800" spc="-1" strike="noStrike">
              <a:solidFill>
                <a:srgbClr val="000000"/>
              </a:solidFill>
              <a:uFill>
                <a:solidFill>
                  <a:srgbClr val="ffffff"/>
                </a:solidFill>
              </a:uFill>
              <a:latin typeface="Arial"/>
            </a:endParaRPr>
          </a:p>
        </p:txBody>
      </p:sp>
      <p:sp>
        <p:nvSpPr>
          <p:cNvPr id="18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rIns="0" tIns="45000" bIns="45000" anchor="ctr"/>
          <a:p>
            <a:pPr algn="ctr">
              <a:lnSpc>
                <a:spcPct val="100000"/>
              </a:lnSpc>
            </a:pPr>
            <a:r>
              <a:rPr b="0" lang="en-US" sz="2000" spc="-1" strike="noStrike">
                <a:solidFill>
                  <a:srgbClr val="000000"/>
                </a:solidFill>
                <a:uFill>
                  <a:solidFill>
                    <a:srgbClr val="ffffff"/>
                  </a:solidFill>
                </a:uFill>
                <a:latin typeface="Calibri"/>
                <a:ea typeface="DejaVu Sans"/>
              </a:rPr>
              <a:t>Priority: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ea typeface="DejaVu Sans"/>
              </a:rPr>
              <a:t>S</a:t>
            </a:r>
            <a:endParaRPr b="0" lang="en-US" sz="1800" spc="-1" strike="noStrike">
              <a:solidFill>
                <a:srgbClr val="000000"/>
              </a:solidFill>
              <a:uFill>
                <a:solidFill>
                  <a:srgbClr val="ffffff"/>
                </a:solidFill>
              </a:uFill>
              <a:latin typeface="Arial"/>
            </a:endParaRPr>
          </a:p>
        </p:txBody>
      </p:sp>
      <p:sp>
        <p:nvSpPr>
          <p:cNvPr id="186" name="CustomShape 7"/>
          <p:cNvSpPr/>
          <p:nvPr/>
        </p:nvSpPr>
        <p:spPr>
          <a:xfrm>
            <a:off x="39240" y="5639760"/>
            <a:ext cx="9827280" cy="11080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36000" bIns="45000"/>
          <a:p>
            <a:pPr>
              <a:lnSpc>
                <a:spcPct val="100000"/>
              </a:lnSpc>
            </a:pPr>
            <a:r>
              <a:rPr b="0" lang="en-US" sz="2000" spc="-1" strike="noStrike">
                <a:solidFill>
                  <a:srgbClr val="000000"/>
                </a:solidFill>
                <a:uFill>
                  <a:solidFill>
                    <a:srgbClr val="ffffff"/>
                  </a:solidFill>
                </a:uFill>
                <a:latin typeface="Arial"/>
                <a:ea typeface="DejaVu Sans"/>
              </a:rPr>
              <a:t>Notes</a:t>
            </a:r>
            <a:endParaRPr b="0" lang="en-US"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97</TotalTime>
  <Application>LibreOffice/5.0.6.2$Linux_X86_64 LibreOffice_project/00$Build-2</Application>
  <Paragraphs>346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cp:lastModifiedBy>seb </cp:lastModifiedBy>
  <dcterms:modified xsi:type="dcterms:W3CDTF">2016-08-24T12:19:25Z</dcterms:modified>
  <cp:revision>15</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