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1" r:id="rId4"/>
    <p:sldId id="268" r:id="rId5"/>
    <p:sldId id="269" r:id="rId6"/>
    <p:sldId id="270" r:id="rId7"/>
    <p:sldId id="273" r:id="rId8"/>
    <p:sldId id="274" r:id="rId9"/>
    <p:sldId id="275" r:id="rId10"/>
    <p:sldId id="272" r:id="rId11"/>
    <p:sldId id="276" r:id="rId12"/>
    <p:sldId id="27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4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4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75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2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544EE8-9728-4757-9996-A1FB9AB0A83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9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4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544EE8-9728-4757-9996-A1FB9AB0A83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60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B0E07B-4BE4-7B9D-3E1B-2EB5AC72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41" y="736600"/>
            <a:ext cx="4230617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800" dirty="0">
                <a:solidFill>
                  <a:srgbClr val="FFFFFF"/>
                </a:solidFill>
              </a:rPr>
              <a:t>MLP</a:t>
            </a:r>
            <a:br>
              <a:rPr lang="en-US" sz="6800" dirty="0">
                <a:solidFill>
                  <a:srgbClr val="FFFFFF"/>
                </a:solidFill>
              </a:rPr>
            </a:br>
            <a:r>
              <a:rPr lang="en-US" sz="6800" dirty="0" err="1">
                <a:solidFill>
                  <a:srgbClr val="FFFFFF"/>
                </a:solidFill>
              </a:rPr>
              <a:t>Vídeo</a:t>
            </a:r>
            <a:r>
              <a:rPr lang="en-US" sz="6800" dirty="0">
                <a:solidFill>
                  <a:srgbClr val="FFFFFF"/>
                </a:solidFill>
              </a:rPr>
              <a:t> 2</a:t>
            </a:r>
            <a:br>
              <a:rPr lang="en-US" sz="6800" dirty="0">
                <a:solidFill>
                  <a:srgbClr val="FFFFFF"/>
                </a:solidFill>
              </a:rPr>
            </a:br>
            <a:br>
              <a:rPr lang="en-US" sz="6800" dirty="0">
                <a:solidFill>
                  <a:srgbClr val="FFFFFF"/>
                </a:solidFill>
              </a:rPr>
            </a:br>
            <a:r>
              <a:rPr lang="en-US" sz="4400" dirty="0" err="1">
                <a:solidFill>
                  <a:srgbClr val="FFFFFF"/>
                </a:solidFill>
              </a:rPr>
              <a:t>Explicações</a:t>
            </a:r>
            <a:endParaRPr lang="en-US" sz="68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6DD6B0-3364-2E50-0E57-6D939B78F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3170" y="1739107"/>
            <a:ext cx="6987234" cy="4439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No. USP – </a:t>
            </a:r>
            <a:r>
              <a:rPr lang="en-US" sz="2800" dirty="0" err="1">
                <a:solidFill>
                  <a:srgbClr val="FFFFFF"/>
                </a:solidFill>
              </a:rPr>
              <a:t>nome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integrante</a:t>
            </a:r>
            <a:r>
              <a:rPr lang="en-US" sz="2800" dirty="0">
                <a:solidFill>
                  <a:srgbClr val="FFFFFF"/>
                </a:solidFill>
              </a:rPr>
              <a:t> 1</a:t>
            </a:r>
            <a:endParaRPr lang="en-US" sz="2800" i="1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No. USP – </a:t>
            </a:r>
            <a:r>
              <a:rPr lang="en-US" sz="2800" dirty="0" err="1">
                <a:solidFill>
                  <a:srgbClr val="FFFFFF"/>
                </a:solidFill>
              </a:rPr>
              <a:t>nome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integrante</a:t>
            </a:r>
            <a:r>
              <a:rPr lang="en-US" sz="2800" dirty="0">
                <a:solidFill>
                  <a:srgbClr val="FFFFFF"/>
                </a:solidFill>
              </a:rPr>
              <a:t> 2</a:t>
            </a:r>
          </a:p>
          <a:p>
            <a:r>
              <a:rPr lang="en-US" sz="2800" dirty="0">
                <a:solidFill>
                  <a:srgbClr val="FFFFFF"/>
                </a:solidFill>
              </a:rPr>
              <a:t>No. USP – </a:t>
            </a:r>
            <a:r>
              <a:rPr lang="en-US" sz="2800" dirty="0" err="1">
                <a:solidFill>
                  <a:srgbClr val="FFFFFF"/>
                </a:solidFill>
              </a:rPr>
              <a:t>nome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integrante</a:t>
            </a:r>
            <a:r>
              <a:rPr lang="en-US" sz="2800" dirty="0">
                <a:solidFill>
                  <a:srgbClr val="FFFFFF"/>
                </a:solidFill>
              </a:rPr>
              <a:t> 3</a:t>
            </a:r>
          </a:p>
          <a:p>
            <a:r>
              <a:rPr lang="en-US" sz="2800" i="1" dirty="0" err="1">
                <a:solidFill>
                  <a:srgbClr val="FFFFFF"/>
                </a:solidFill>
              </a:rPr>
              <a:t>Apresentadora</a:t>
            </a:r>
            <a:endParaRPr lang="en-US" sz="2800" i="1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No. USP – </a:t>
            </a:r>
            <a:r>
              <a:rPr lang="en-US" sz="2800" dirty="0" err="1">
                <a:solidFill>
                  <a:srgbClr val="FFFFFF"/>
                </a:solidFill>
              </a:rPr>
              <a:t>nome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integrante</a:t>
            </a:r>
            <a:r>
              <a:rPr lang="en-US" sz="2800" dirty="0">
                <a:solidFill>
                  <a:srgbClr val="FFFFFF"/>
                </a:solidFill>
              </a:rPr>
              <a:t> 4</a:t>
            </a:r>
          </a:p>
          <a:p>
            <a:r>
              <a:rPr lang="en-US" sz="2800" i="1" dirty="0" err="1">
                <a:solidFill>
                  <a:srgbClr val="FFFFFF"/>
                </a:solidFill>
              </a:rPr>
              <a:t>apresentador</a:t>
            </a:r>
            <a:endParaRPr lang="en-US" sz="2800" i="1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No. USP – </a:t>
            </a:r>
            <a:r>
              <a:rPr lang="en-US" sz="2800" dirty="0" err="1">
                <a:solidFill>
                  <a:srgbClr val="FFFFFF"/>
                </a:solidFill>
              </a:rPr>
              <a:t>nome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integrante</a:t>
            </a:r>
            <a:r>
              <a:rPr lang="en-US" sz="2800" dirty="0">
                <a:solidFill>
                  <a:srgbClr val="FFFFFF"/>
                </a:solidFill>
              </a:rPr>
              <a:t> 5</a:t>
            </a:r>
            <a:endParaRPr lang="en-US" sz="2800" i="1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No. USP – </a:t>
            </a:r>
            <a:r>
              <a:rPr lang="en-US" sz="2800" dirty="0" err="1">
                <a:solidFill>
                  <a:srgbClr val="FFFFFF"/>
                </a:solidFill>
              </a:rPr>
              <a:t>nome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integrante</a:t>
            </a:r>
            <a:r>
              <a:rPr lang="en-US" sz="2800" dirty="0">
                <a:solidFill>
                  <a:srgbClr val="FFFFFF"/>
                </a:solidFill>
              </a:rPr>
              <a:t> 6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98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CBC2F-5FC1-958B-9D32-F6C5B2B6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Atualização de pesos sinápticos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C7872F-2B14-E6E7-5B11-57847F5F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Explique, usando seu código como base, como se dá a alteração dos pesos sinápticos.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ECE08-2961-92DE-4FB6-D0364562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de reconhecimento de caractere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4A504B-9560-6CAC-2401-CEB942801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Explique como você implementou o procedimento de cálculo da resposta da rede em termos de reconhecimento do caractere.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04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DBE48-93E7-9AFD-6085-3D050F5F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confusão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6842D1-1255-EB98-F57A-0FC7BC8C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Explique como é o procedimento de alimentação da função que constrói a matriz de confusão e como você usa essa matriz para cálculo de acurácia – e de outras informações úteis para o seu entendimento do desempenho </a:t>
            </a:r>
            <a:r>
              <a:rPr lang="pt-BR"/>
              <a:t>da rede neural.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4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75AF58-6F2F-FE6D-73E6-FBD413FBF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0996BF9-7E96-9BA3-855E-0909607D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41" y="736600"/>
            <a:ext cx="4230617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800" dirty="0">
                <a:solidFill>
                  <a:srgbClr val="FFFFFF"/>
                </a:solidFill>
              </a:rPr>
              <a:t>MLP</a:t>
            </a:r>
            <a:br>
              <a:rPr lang="en-US" sz="6800" dirty="0">
                <a:solidFill>
                  <a:srgbClr val="FFFFFF"/>
                </a:solidFill>
              </a:rPr>
            </a:br>
            <a:r>
              <a:rPr lang="en-US" sz="6800" dirty="0" err="1">
                <a:solidFill>
                  <a:srgbClr val="FFFFFF"/>
                </a:solidFill>
              </a:rPr>
              <a:t>Vídeo</a:t>
            </a:r>
            <a:r>
              <a:rPr lang="en-US" sz="6800" dirty="0">
                <a:solidFill>
                  <a:srgbClr val="FFFFFF"/>
                </a:solidFill>
              </a:rPr>
              <a:t> 2</a:t>
            </a:r>
            <a:br>
              <a:rPr lang="en-US" sz="6800" dirty="0">
                <a:solidFill>
                  <a:srgbClr val="FFFFFF"/>
                </a:solidFill>
              </a:rPr>
            </a:br>
            <a:br>
              <a:rPr lang="en-US" sz="6800" dirty="0">
                <a:solidFill>
                  <a:srgbClr val="FFFFFF"/>
                </a:solidFill>
              </a:rPr>
            </a:br>
            <a:r>
              <a:rPr lang="en-US" sz="4400" dirty="0" err="1">
                <a:solidFill>
                  <a:srgbClr val="FFFFFF"/>
                </a:solidFill>
              </a:rPr>
              <a:t>Explicações</a:t>
            </a:r>
            <a:endParaRPr lang="en-US" sz="6800" dirty="0">
              <a:solidFill>
                <a:srgbClr val="FFFFFF"/>
              </a:solidFill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B0ACED32-4122-EA09-AC9D-92FEA0011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3170" y="1739107"/>
            <a:ext cx="6987234" cy="4439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No. USP – </a:t>
            </a:r>
            <a:r>
              <a:rPr lang="en-US" sz="2800" dirty="0" err="1">
                <a:solidFill>
                  <a:srgbClr val="FFFFFF"/>
                </a:solidFill>
              </a:rPr>
              <a:t>nome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integrante</a:t>
            </a:r>
            <a:r>
              <a:rPr lang="en-US" sz="2800" dirty="0">
                <a:solidFill>
                  <a:srgbClr val="FFFFFF"/>
                </a:solidFill>
              </a:rPr>
              <a:t> 1</a:t>
            </a:r>
            <a:endParaRPr lang="en-US" sz="2800" i="1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No. USP – </a:t>
            </a:r>
            <a:r>
              <a:rPr lang="en-US" sz="2800" dirty="0" err="1">
                <a:solidFill>
                  <a:srgbClr val="FFFFFF"/>
                </a:solidFill>
              </a:rPr>
              <a:t>nome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integrante</a:t>
            </a:r>
            <a:r>
              <a:rPr lang="en-US" sz="2800" dirty="0">
                <a:solidFill>
                  <a:srgbClr val="FFFFFF"/>
                </a:solidFill>
              </a:rPr>
              <a:t> 2</a:t>
            </a:r>
          </a:p>
          <a:p>
            <a:r>
              <a:rPr lang="en-US" sz="2800" dirty="0">
                <a:solidFill>
                  <a:srgbClr val="FFFFFF"/>
                </a:solidFill>
              </a:rPr>
              <a:t>No. USP – </a:t>
            </a:r>
            <a:r>
              <a:rPr lang="en-US" sz="2800" dirty="0" err="1">
                <a:solidFill>
                  <a:srgbClr val="FFFFFF"/>
                </a:solidFill>
              </a:rPr>
              <a:t>nome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integrante</a:t>
            </a:r>
            <a:r>
              <a:rPr lang="en-US" sz="2800" dirty="0">
                <a:solidFill>
                  <a:srgbClr val="FFFFFF"/>
                </a:solidFill>
              </a:rPr>
              <a:t> 3</a:t>
            </a:r>
          </a:p>
          <a:p>
            <a:r>
              <a:rPr lang="en-US" sz="2800" i="1" dirty="0" err="1">
                <a:solidFill>
                  <a:srgbClr val="FFFFFF"/>
                </a:solidFill>
              </a:rPr>
              <a:t>Apresentadora</a:t>
            </a:r>
            <a:endParaRPr lang="en-US" sz="2800" i="1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No. USP – </a:t>
            </a:r>
            <a:r>
              <a:rPr lang="en-US" sz="2800" dirty="0" err="1">
                <a:solidFill>
                  <a:srgbClr val="FFFFFF"/>
                </a:solidFill>
              </a:rPr>
              <a:t>nome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integrante</a:t>
            </a:r>
            <a:r>
              <a:rPr lang="en-US" sz="2800" dirty="0">
                <a:solidFill>
                  <a:srgbClr val="FFFFFF"/>
                </a:solidFill>
              </a:rPr>
              <a:t> 4</a:t>
            </a:r>
          </a:p>
          <a:p>
            <a:r>
              <a:rPr lang="en-US" sz="2800" i="1" dirty="0" err="1">
                <a:solidFill>
                  <a:srgbClr val="FFFFFF"/>
                </a:solidFill>
              </a:rPr>
              <a:t>apresentador</a:t>
            </a:r>
            <a:endParaRPr lang="en-US" sz="2800" i="1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No. USP – </a:t>
            </a:r>
            <a:r>
              <a:rPr lang="en-US" sz="2800" dirty="0" err="1">
                <a:solidFill>
                  <a:srgbClr val="FFFFFF"/>
                </a:solidFill>
              </a:rPr>
              <a:t>nome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integrante</a:t>
            </a:r>
            <a:r>
              <a:rPr lang="en-US" sz="2800" dirty="0">
                <a:solidFill>
                  <a:srgbClr val="FFFFFF"/>
                </a:solidFill>
              </a:rPr>
              <a:t> 5</a:t>
            </a:r>
            <a:endParaRPr lang="en-US" sz="2800" i="1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No. USP – </a:t>
            </a:r>
            <a:r>
              <a:rPr lang="en-US" sz="2800" dirty="0" err="1">
                <a:solidFill>
                  <a:srgbClr val="FFFFFF"/>
                </a:solidFill>
              </a:rPr>
              <a:t>nome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integrante</a:t>
            </a:r>
            <a:r>
              <a:rPr lang="en-US" sz="2800" dirty="0">
                <a:solidFill>
                  <a:srgbClr val="FFFFFF"/>
                </a:solidFill>
              </a:rPr>
              <a:t> 6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181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E2B952D-79FF-954B-4428-29F6EE39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e programação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29410A-B4D4-A0EA-418B-2B2431790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Explique as estruturas de dados e de programação usadas para lidar com:</a:t>
            </a:r>
          </a:p>
          <a:p>
            <a:pPr marL="898525" indent="-366713">
              <a:buFont typeface="Arial" panose="020B0604020202020204" pitchFamily="34" charset="0"/>
              <a:buChar char="•"/>
            </a:pPr>
            <a:r>
              <a:rPr lang="pt-BR" dirty="0"/>
              <a:t>Camada de entrada da rede neural</a:t>
            </a:r>
          </a:p>
          <a:p>
            <a:pPr marL="1191133" lvl="1" indent="-366713">
              <a:buFont typeface="Arial" panose="020B0604020202020204" pitchFamily="34" charset="0"/>
              <a:buChar char="•"/>
            </a:pPr>
            <a:r>
              <a:rPr lang="pt-BR" dirty="0"/>
              <a:t>Relacione isso como problema de reconhecimento de caractere que está sendo resolvido pela rede neural</a:t>
            </a:r>
          </a:p>
          <a:p>
            <a:pPr marL="898525" indent="-366713">
              <a:buFont typeface="Arial" panose="020B0604020202020204" pitchFamily="34" charset="0"/>
              <a:buChar char="•"/>
            </a:pPr>
            <a:r>
              <a:rPr lang="pt-BR" dirty="0"/>
              <a:t>Camada de saída da rede neural</a:t>
            </a:r>
          </a:p>
          <a:p>
            <a:pPr marL="1191133" lvl="1" indent="-366713">
              <a:buFont typeface="Arial" panose="020B0604020202020204" pitchFamily="34" charset="0"/>
              <a:buChar char="•"/>
            </a:pPr>
            <a:r>
              <a:rPr lang="pt-BR" dirty="0"/>
              <a:t>Relacione isso como problema de reconhecimento de caractere que está sendo resolvido pela rede neural</a:t>
            </a:r>
          </a:p>
          <a:p>
            <a:pPr marL="898525" indent="-366713">
              <a:buFont typeface="Arial" panose="020B0604020202020204" pitchFamily="34" charset="0"/>
              <a:buChar char="•"/>
            </a:pPr>
            <a:r>
              <a:rPr lang="pt-BR" dirty="0"/>
              <a:t>Camada escondida da rede neural</a:t>
            </a:r>
          </a:p>
          <a:p>
            <a:pPr marL="898525" indent="-366713">
              <a:buFont typeface="Arial" panose="020B0604020202020204" pitchFamily="34" charset="0"/>
              <a:buChar char="•"/>
            </a:pPr>
            <a:endParaRPr lang="pt-BR" dirty="0"/>
          </a:p>
          <a:p>
            <a:pPr marL="531812" indent="0">
              <a:buNone/>
            </a:pPr>
            <a:r>
              <a:rPr lang="pt-BR" dirty="0"/>
              <a:t>Durante todo esse vídeo, transite entre os slides e seu código (implementação) ou copie trechos do seu código no slide.</a:t>
            </a:r>
          </a:p>
          <a:p>
            <a:pPr marL="531812" indent="0">
              <a:buNone/>
            </a:pPr>
            <a:endParaRPr lang="pt-BR" dirty="0"/>
          </a:p>
          <a:p>
            <a:pPr marL="898525" indent="-366713">
              <a:buFont typeface="Arial" panose="020B0604020202020204" pitchFamily="34" charset="0"/>
              <a:buChar char="•"/>
            </a:pPr>
            <a:endParaRPr lang="pt-BR" dirty="0"/>
          </a:p>
          <a:p>
            <a:pPr marL="898525" indent="-366713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3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370E0-C8B3-4AF5-D10A-D4CB0B1A1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D4B9140-E0A3-82F7-9843-1E561CEF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dados e programação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22897AF-3E59-35DD-A5AD-056ACD2BB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Explique as estruturas de dados e de programação usadas para lidar com o armazenamento de pesos de cada camada de sua rede neural.</a:t>
            </a:r>
          </a:p>
          <a:p>
            <a:pPr marL="531812" indent="0">
              <a:buNone/>
            </a:pPr>
            <a:endParaRPr lang="pt-BR" dirty="0"/>
          </a:p>
          <a:p>
            <a:pPr marL="898525" indent="-366713">
              <a:buFont typeface="Arial" panose="020B0604020202020204" pitchFamily="34" charset="0"/>
              <a:buChar char="•"/>
            </a:pPr>
            <a:endParaRPr lang="pt-BR" dirty="0"/>
          </a:p>
          <a:p>
            <a:pPr marL="898525" indent="-366713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6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F3BAA-E7B1-A39C-252A-9FC4D1E8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ativação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3CD20D-A0E4-6D2C-5BD5-182C4043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Explique com são as funções de ativação, e suas derivadas, e como você as implementou em seu código.</a:t>
            </a:r>
          </a:p>
          <a:p>
            <a:endParaRPr lang="pt-BR" dirty="0"/>
          </a:p>
          <a:p>
            <a:r>
              <a:rPr lang="pt-BR" dirty="0"/>
              <a:t>Explique com mais atenção as funções de ativação que você testou na camada escondida de seu trabalho e motive a escolha dessas funções.  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0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72AE7-BEAE-7DA7-695E-8A6FFB9E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de aprendizado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A7A141-4E14-5F2E-25DF-A025A6D83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você implementou a taxa de aprendizado e discorra sobre como uma taxa de aprendizado maior, ou menor, influenciou nos seus resultados. </a:t>
            </a:r>
          </a:p>
          <a:p>
            <a:endParaRPr lang="pt-BR" dirty="0"/>
          </a:p>
          <a:p>
            <a:r>
              <a:rPr lang="pt-BR" dirty="0"/>
              <a:t>Se você implementou uma taxa de aprendizado que sofre alterações durante o treinamento da rede neural, explique o procedimento que você usou para guiar essas alterações.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6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E0967-C1FE-115F-11B6-0BF1E8A9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Loop de treinamento e critérios de parada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4F47C4-5715-A178-B09C-08CE2062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Mostre, em seu código, como o loop de treinamento está implementado.</a:t>
            </a:r>
          </a:p>
          <a:p>
            <a:r>
              <a:rPr lang="pt-BR" dirty="0"/>
              <a:t>Nesta mesma explicação, indique como os critérios de parada estão sendo verificados.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5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E0F8B-1377-0F05-DB82-0F1998617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65F75-2D3F-15B6-E90F-DB949913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Feedforward</a:t>
            </a:r>
            <a:r>
              <a:rPr lang="pt-BR" dirty="0"/>
              <a:t> e cálculo do erro da rede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3A4165-4BF4-A3F9-AF45-3CDB0B2D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Explique, usando seu código como base, como você implementou a fase de </a:t>
            </a:r>
            <a:r>
              <a:rPr lang="pt-BR" dirty="0" err="1"/>
              <a:t>feedforward</a:t>
            </a:r>
            <a:r>
              <a:rPr lang="pt-BR" dirty="0"/>
              <a:t> e como você implementou o cálculo do erro da rede.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3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9B906-7641-3D8A-FE62-49A834D47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2E496-A31F-6DCD-FFE5-6273B26A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cálculo do erro para retropropagação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86D0C-16F3-461A-711E-08B735C6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Explique, usando seu código como base, como você implementou o cálculo do erro para retropropagação na camada de saída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0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37714-9F48-9953-157E-6F8629E47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37690-A631-E682-D8E7-05BCE2D4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contribuição do erro na camada escondida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CFB1EA-C70A-5FC3-3436-9E9E7E68F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Explique, usando seu código como base, como você implementou o cálculo da contribuição do erro na camada escondida.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979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539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Retrospectiva</vt:lpstr>
      <vt:lpstr>MLP Vídeo 2  Explicações</vt:lpstr>
      <vt:lpstr>Estruturas de dados e programação</vt:lpstr>
      <vt:lpstr>Estruturas de dados e programação</vt:lpstr>
      <vt:lpstr>Funções de ativação</vt:lpstr>
      <vt:lpstr>Taxa de aprendizado</vt:lpstr>
      <vt:lpstr>Loop de treinamento e critérios de parada</vt:lpstr>
      <vt:lpstr>Feedforward e cálculo do erro da rede</vt:lpstr>
      <vt:lpstr>Backpropagation – cálculo do erro para retropropagação</vt:lpstr>
      <vt:lpstr>Backpropagation – contribuição do erro na camada escondida</vt:lpstr>
      <vt:lpstr>Atualização de pesos sinápticos</vt:lpstr>
      <vt:lpstr>Resposta de reconhecimento de caractere</vt:lpstr>
      <vt:lpstr>Matriz de confusão</vt:lpstr>
      <vt:lpstr>MLP Vídeo 2  Explicações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Sarajane Peres</dc:creator>
  <cp:lastModifiedBy>Sarajane Peres</cp:lastModifiedBy>
  <cp:revision>15</cp:revision>
  <dcterms:created xsi:type="dcterms:W3CDTF">2025-04-25T19:54:16Z</dcterms:created>
  <dcterms:modified xsi:type="dcterms:W3CDTF">2025-04-26T00:28:30Z</dcterms:modified>
</cp:coreProperties>
</file>