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  <p:sldMasterId id="2147483696" r:id="rId2"/>
  </p:sldMasterIdLst>
  <p:notesMasterIdLst>
    <p:notesMasterId r:id="rId16"/>
  </p:notesMasterIdLst>
  <p:sldIdLst>
    <p:sldId id="265" r:id="rId3"/>
    <p:sldId id="257" r:id="rId4"/>
    <p:sldId id="266" r:id="rId5"/>
    <p:sldId id="267" r:id="rId6"/>
    <p:sldId id="268" r:id="rId7"/>
    <p:sldId id="259" r:id="rId8"/>
    <p:sldId id="269" r:id="rId9"/>
    <p:sldId id="261" r:id="rId10"/>
    <p:sldId id="275" r:id="rId11"/>
    <p:sldId id="260" r:id="rId12"/>
    <p:sldId id="262" r:id="rId13"/>
    <p:sldId id="274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5" autoAdjust="0"/>
    <p:restoredTop sz="97366" autoAdjust="0"/>
  </p:normalViewPr>
  <p:slideViewPr>
    <p:cSldViewPr snapToGrid="0">
      <p:cViewPr>
        <p:scale>
          <a:sx n="70" d="100"/>
          <a:sy n="70" d="100"/>
        </p:scale>
        <p:origin x="1136" y="136"/>
      </p:cViewPr>
      <p:guideLst/>
    </p:cSldViewPr>
  </p:slideViewPr>
  <p:outlineViewPr>
    <p:cViewPr>
      <p:scale>
        <a:sx n="33" d="100"/>
        <a:sy n="33" d="100"/>
      </p:scale>
      <p:origin x="0" y="-454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7596D4-CB16-4BAD-83F6-7E8077D61F81}" type="datetimeFigureOut">
              <a:rPr lang="hr-HR" smtClean="0"/>
              <a:t>23.1.2025.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45738E-9CB8-443D-AC33-32367D542132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940785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1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068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3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640341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 list no need to elaborate in this stage!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4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570201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Navedite samo svoju viziju projektne ideje...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5738E-9CB8-443D-AC33-32367D542132}" type="slidenum">
              <a:rPr lang="hr-HR" smtClean="0"/>
              <a:t>5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51088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2A737799-F072-47E1-A678-5CE12F097D06}"/>
              </a:ext>
            </a:extLst>
          </p:cNvPr>
          <p:cNvSpPr/>
          <p:nvPr/>
        </p:nvSpPr>
        <p:spPr>
          <a:xfrm flipH="1">
            <a:off x="4496837" y="4722829"/>
            <a:ext cx="4644854" cy="2135171"/>
          </a:xfrm>
          <a:prstGeom prst="rtTriangle">
            <a:avLst/>
          </a:prstGeom>
          <a:blipFill dpi="0" rotWithShape="0">
            <a:blip r:embed="rId2"/>
            <a:srcRect/>
            <a:tile tx="0" ty="-393700" sx="100000" sy="100000" flip="none" algn="tl"/>
          </a:blip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1541283"/>
          </a:xfrm>
        </p:spPr>
        <p:txBody>
          <a:bodyPr lIns="252000" tIns="46800" rIns="252000" anchor="ctr">
            <a:normAutofit/>
          </a:bodyPr>
          <a:lstStyle>
            <a:lvl1pPr algn="ctr">
              <a:defRPr lang="en-US" sz="2800" b="0" kern="1200" cap="all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0A13A86-3F68-4CBB-B661-B96A001B15BE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22AA1C2-ED49-4B0D-9C5A-6D47DFC70771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FC8746-DFC2-4DDF-B034-CED2ACE15704}"/>
                </a:ext>
              </a:extLst>
            </p:cNvPr>
            <p:cNvSpPr/>
            <p:nvPr userDrawn="1"/>
          </p:nvSpPr>
          <p:spPr>
            <a:xfrm rot="16200000">
              <a:off x="514859" y="-51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94884E1-E6D8-48CB-B7A9-438FB51C78F5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32F5CBCA-0AB8-4B6A-8A03-C549C7F3AE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9000"/>
          </a:blip>
          <a:srcRect l="13474" t="23715" r="15700" b="21450"/>
          <a:stretch/>
        </p:blipFill>
        <p:spPr>
          <a:xfrm>
            <a:off x="7499927" y="308066"/>
            <a:ext cx="1416947" cy="684000"/>
          </a:xfrm>
          <a:prstGeom prst="rect">
            <a:avLst/>
          </a:prstGeom>
        </p:spPr>
      </p:pic>
      <p:pic>
        <p:nvPicPr>
          <p:cNvPr id="16" name="Picture 15" descr="A screenshot of a video game&#10;&#10;Description automatically generated">
            <a:extLst>
              <a:ext uri="{FF2B5EF4-FFF2-40B4-BE49-F238E27FC236}">
                <a16:creationId xmlns:a16="http://schemas.microsoft.com/office/drawing/2014/main" id="{304A50E9-593B-484E-BBFD-7D99ADECD2F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72"/>
          <a:stretch/>
        </p:blipFill>
        <p:spPr>
          <a:xfrm>
            <a:off x="629310" y="543433"/>
            <a:ext cx="2495116" cy="246346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E779F65-BFE6-4D96-B824-8575890A4185}"/>
              </a:ext>
            </a:extLst>
          </p:cNvPr>
          <p:cNvSpPr txBox="1"/>
          <p:nvPr/>
        </p:nvSpPr>
        <p:spPr>
          <a:xfrm>
            <a:off x="6299200" y="1668720"/>
            <a:ext cx="3155393" cy="64344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7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54D68C4-3DFA-4D90-89DF-550D8FB0DB2C}"/>
              </a:ext>
            </a:extLst>
          </p:cNvPr>
          <p:cNvGrpSpPr/>
          <p:nvPr/>
        </p:nvGrpSpPr>
        <p:grpSpPr>
          <a:xfrm>
            <a:off x="8541834" y="2712985"/>
            <a:ext cx="602166" cy="689744"/>
            <a:chOff x="8541834" y="2712985"/>
            <a:chExt cx="602166" cy="689744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891C753-BAAB-4424-9E32-3F1432529749}"/>
                </a:ext>
              </a:extLst>
            </p:cNvPr>
            <p:cNvSpPr/>
            <p:nvPr userDrawn="1"/>
          </p:nvSpPr>
          <p:spPr>
            <a:xfrm>
              <a:off x="9000000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86BC744-DC4B-4A55-B6FA-A711EC8ACF52}"/>
                </a:ext>
              </a:extLst>
            </p:cNvPr>
            <p:cNvSpPr/>
            <p:nvPr userDrawn="1"/>
          </p:nvSpPr>
          <p:spPr>
            <a:xfrm>
              <a:off x="8772874" y="2718729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0AA3319-80CC-4953-81CC-A4C7D5063739}"/>
                </a:ext>
              </a:extLst>
            </p:cNvPr>
            <p:cNvSpPr/>
            <p:nvPr userDrawn="1"/>
          </p:nvSpPr>
          <p:spPr>
            <a:xfrm>
              <a:off x="8541834" y="2712985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Graphic 3">
            <a:extLst>
              <a:ext uri="{FF2B5EF4-FFF2-40B4-BE49-F238E27FC236}">
                <a16:creationId xmlns:a16="http://schemas.microsoft.com/office/drawing/2014/main" id="{9B169C9B-ABD9-49DB-8ECD-EBB51008CF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40606" t="17629" r="15252" b="19248"/>
          <a:stretch/>
        </p:blipFill>
        <p:spPr>
          <a:xfrm>
            <a:off x="6472518" y="270901"/>
            <a:ext cx="836453" cy="82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217BDC-58CC-FADA-1B39-623F12755E0B}"/>
              </a:ext>
            </a:extLst>
          </p:cNvPr>
          <p:cNvSpPr txBox="1"/>
          <p:nvPr userDrawn="1"/>
        </p:nvSpPr>
        <p:spPr>
          <a:xfrm>
            <a:off x="2757249" y="3212658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A7A9A7D-F6F6-0F08-90E6-4F20750E9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292" y="5227023"/>
            <a:ext cx="777240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7721124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/>
          <a:lstStyle>
            <a:lvl1pPr marL="266700" indent="-266700">
              <a:defRPr>
                <a:solidFill>
                  <a:schemeClr val="tx1"/>
                </a:solidFill>
              </a:defRPr>
            </a:lvl1pPr>
            <a:lvl2pPr marL="486900" indent="-342900"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45975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6" y="2393953"/>
            <a:ext cx="8272211" cy="2147467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5896" y="4541417"/>
            <a:ext cx="827221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 cap="all">
                <a:solidFill>
                  <a:schemeClr val="accent1"/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A2C86E-F1C7-46E0-95C6-696D16C6C694}" type="slidenum">
              <a:rPr lang="hr-HR" noProof="0" smtClean="0"/>
              <a:pPr>
                <a:defRPr/>
              </a:pPr>
              <a:t>‹#›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4303653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999" y="972000"/>
            <a:ext cx="4680000" cy="5400000"/>
          </a:xfrm>
        </p:spPr>
        <p:txBody>
          <a:bodyPr>
            <a:normAutofit/>
          </a:bodyPr>
          <a:lstStyle>
            <a:lvl2pPr>
              <a:lnSpc>
                <a:spcPct val="100000"/>
              </a:lnSpc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2030" y="972000"/>
            <a:ext cx="4259971" cy="5400000"/>
          </a:xfrm>
        </p:spPr>
        <p:txBody>
          <a:bodyPr>
            <a:normAutofit/>
          </a:bodyPr>
          <a:lstStyle>
            <a:lvl2pPr marL="396000" indent="-252000">
              <a:lnSpc>
                <a:spcPct val="100000"/>
              </a:lnSpc>
              <a:defRPr lang="en-US" sz="20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813632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792000" y="-8857"/>
            <a:ext cx="7920000" cy="86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8" y="991413"/>
            <a:ext cx="4680000" cy="557784"/>
          </a:xfrm>
        </p:spPr>
        <p:txBody>
          <a:bodyPr anchor="ctr">
            <a:noAutofit/>
          </a:bodyPr>
          <a:lstStyle>
            <a:lvl1pPr marL="0" indent="0">
              <a:buNone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98" y="1668252"/>
            <a:ext cx="4680000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12031" y="991417"/>
            <a:ext cx="4212288" cy="553373"/>
          </a:xfrm>
        </p:spPr>
        <p:txBody>
          <a:bodyPr anchor="ctr">
            <a:noAutofit/>
          </a:bodyPr>
          <a:lstStyle>
            <a:lvl1pPr marL="0" marR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16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marL="0" marR="0" lvl="0" indent="0" algn="l" defTabSz="25717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38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12028" y="1663842"/>
            <a:ext cx="4212288" cy="466948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53283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96148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/>
          </a:p>
        </p:txBody>
      </p:sp>
      <p:sp>
        <p:nvSpPr>
          <p:cNvPr id="5" name="Blank">
            <a:extLst>
              <a:ext uri="{FF2B5EF4-FFF2-40B4-BE49-F238E27FC236}">
                <a16:creationId xmlns:a16="http://schemas.microsoft.com/office/drawing/2014/main" id="{B6B16F86-9808-4367-B20B-899AF3F2BA32}"/>
              </a:ext>
            </a:extLst>
          </p:cNvPr>
          <p:cNvSpPr/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3650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894" y="1008824"/>
            <a:ext cx="2273889" cy="1722419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5698" y="1008824"/>
            <a:ext cx="4988243" cy="5294004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100">
                <a:solidFill>
                  <a:schemeClr val="tx2"/>
                </a:solidFill>
              </a:defRPr>
            </a:lvl4pPr>
            <a:lvl5pPr>
              <a:defRPr sz="1100">
                <a:solidFill>
                  <a:schemeClr val="tx2"/>
                </a:solidFill>
              </a:defRPr>
            </a:lvl5pPr>
            <a:lvl6pPr>
              <a:defRPr sz="788">
                <a:solidFill>
                  <a:schemeClr val="tx2"/>
                </a:solidFill>
              </a:defRPr>
            </a:lvl6pPr>
            <a:lvl7pPr>
              <a:defRPr sz="788">
                <a:solidFill>
                  <a:schemeClr val="tx2"/>
                </a:solidFill>
              </a:defRPr>
            </a:lvl7pPr>
            <a:lvl8pPr>
              <a:defRPr sz="788">
                <a:solidFill>
                  <a:schemeClr val="tx2"/>
                </a:solidFill>
              </a:defRPr>
            </a:lvl8pPr>
            <a:lvl9pPr>
              <a:defRPr sz="788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5894" y="2836656"/>
            <a:ext cx="2273889" cy="3466175"/>
          </a:xfrm>
        </p:spPr>
        <p:txBody>
          <a:bodyPr anchor="t">
            <a:normAutofit/>
          </a:bodyPr>
          <a:lstStyle>
            <a:lvl1pPr marL="0" indent="0" algn="l">
              <a:buNone/>
              <a:defRPr sz="900">
                <a:solidFill>
                  <a:srgbClr val="FFFFFF"/>
                </a:solidFill>
              </a:defRPr>
            </a:lvl1pPr>
            <a:lvl2pPr marL="257175" indent="0">
              <a:buNone/>
              <a:defRPr sz="619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04465" y="6456919"/>
            <a:ext cx="2133599" cy="365125"/>
          </a:xfrm>
        </p:spPr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31" y="6452593"/>
            <a:ext cx="4836571" cy="365125"/>
          </a:xfrm>
        </p:spPr>
        <p:txBody>
          <a:bodyPr/>
          <a:lstStyle/>
          <a:p>
            <a:endParaRPr lang="hr-H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18726" y="6456919"/>
            <a:ext cx="789383" cy="365125"/>
          </a:xfrm>
        </p:spPr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564685486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5895" y="4693389"/>
            <a:ext cx="8272212" cy="566738"/>
          </a:xfrm>
        </p:spPr>
        <p:txBody>
          <a:bodyPr anchor="b">
            <a:normAutofit/>
          </a:bodyPr>
          <a:lstStyle>
            <a:lvl1pPr algn="l">
              <a:defRPr sz="135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7929" y="1042141"/>
            <a:ext cx="8468144" cy="3485610"/>
          </a:xfrm>
        </p:spPr>
        <p:txBody>
          <a:bodyPr anchor="t">
            <a:normAutofit/>
          </a:bodyPr>
          <a:lstStyle>
            <a:lvl1pPr marL="0" indent="0" algn="ctr">
              <a:buNone/>
              <a:defRPr sz="900"/>
            </a:lvl1pPr>
            <a:lvl2pPr marL="257175" indent="0">
              <a:buNone/>
              <a:defRPr sz="900"/>
            </a:lvl2pPr>
            <a:lvl3pPr marL="514350" indent="0">
              <a:buNone/>
              <a:defRPr sz="900"/>
            </a:lvl3pPr>
            <a:lvl4pPr marL="771525" indent="0">
              <a:buNone/>
              <a:defRPr sz="900"/>
            </a:lvl4pPr>
            <a:lvl5pPr marL="1028700" indent="0">
              <a:buNone/>
              <a:defRPr sz="900"/>
            </a:lvl5pPr>
            <a:lvl6pPr marL="1285875" indent="0">
              <a:buNone/>
              <a:defRPr sz="900"/>
            </a:lvl6pPr>
            <a:lvl7pPr marL="1543050" indent="0">
              <a:buNone/>
              <a:defRPr sz="900"/>
            </a:lvl7pPr>
            <a:lvl8pPr marL="1800225" indent="0">
              <a:buNone/>
              <a:defRPr sz="900"/>
            </a:lvl8pPr>
            <a:lvl9pPr marL="2057400" indent="0">
              <a:buNone/>
              <a:defRPr sz="9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5895" y="5260127"/>
            <a:ext cx="8272213" cy="998148"/>
          </a:xfrm>
        </p:spPr>
        <p:txBody>
          <a:bodyPr anchor="t">
            <a:normAutofit/>
          </a:bodyPr>
          <a:lstStyle>
            <a:lvl1pPr marL="0" indent="0">
              <a:buNone/>
              <a:defRPr sz="900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199510302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51248466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043613" y="599725"/>
            <a:ext cx="2765487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53150" y="863600"/>
            <a:ext cx="234315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4" y="863600"/>
            <a:ext cx="5371219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334901" y="457200"/>
            <a:ext cx="277749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6031610" y="453643"/>
            <a:ext cx="277749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3181373" y="457200"/>
            <a:ext cx="277749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6779890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blipFill dpi="0" rotWithShape="1">
          <a:blip r:embed="rId2">
            <a:alphaModFix amt="10000"/>
            <a:lum/>
          </a:blip>
          <a:srcRect/>
          <a:stretch>
            <a:fillRect l="85000" t="93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9D65BC3-0390-487E-9343-57013C37910B}"/>
              </a:ext>
            </a:extLst>
          </p:cNvPr>
          <p:cNvGrpSpPr/>
          <p:nvPr/>
        </p:nvGrpSpPr>
        <p:grpSpPr>
          <a:xfrm>
            <a:off x="0" y="0"/>
            <a:ext cx="1370309" cy="6858000"/>
            <a:chOff x="0" y="0"/>
            <a:chExt cx="1370309" cy="6858000"/>
          </a:xfrm>
          <a:solidFill>
            <a:srgbClr val="FFB400"/>
          </a:solidFill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F4361EC-AED8-4B86-B0D1-15361ACD5BB7}"/>
                </a:ext>
              </a:extLst>
            </p:cNvPr>
            <p:cNvSpPr/>
            <p:nvPr userDrawn="1"/>
          </p:nvSpPr>
          <p:spPr>
            <a:xfrm>
              <a:off x="0" y="0"/>
              <a:ext cx="342900" cy="685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D7164C5-7F89-48EA-9906-0AF23BCC4882}"/>
                </a:ext>
              </a:extLst>
            </p:cNvPr>
            <p:cNvSpPr/>
            <p:nvPr userDrawn="1"/>
          </p:nvSpPr>
          <p:spPr>
            <a:xfrm rot="16200000">
              <a:off x="514859" y="6002550"/>
              <a:ext cx="342900" cy="1368000"/>
            </a:xfrm>
            <a:prstGeom prst="rect">
              <a:avLst/>
            </a:prstGeom>
            <a:grpFill/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1" name="Picture 10" descr="A screenshot of a video game&#10;&#10;Description automatically generated">
            <a:extLst>
              <a:ext uri="{FF2B5EF4-FFF2-40B4-BE49-F238E27FC236}">
                <a16:creationId xmlns:a16="http://schemas.microsoft.com/office/drawing/2014/main" id="{400D0D9E-702E-4495-B908-117D903BB1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2"/>
          <a:stretch/>
        </p:blipFill>
        <p:spPr>
          <a:xfrm>
            <a:off x="7680632" y="120349"/>
            <a:ext cx="1276193" cy="1260000"/>
          </a:xfrm>
          <a:prstGeom prst="rect">
            <a:avLst/>
          </a:prstGeom>
        </p:spPr>
      </p:pic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BE68E431-7FC2-47FC-A826-4B794B28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B4F37E-A6B4-4A59-A76A-E67F5B42B7AF}"/>
              </a:ext>
            </a:extLst>
          </p:cNvPr>
          <p:cNvCxnSpPr>
            <a:cxnSpLocks/>
          </p:cNvCxnSpPr>
          <p:nvPr/>
        </p:nvCxnSpPr>
        <p:spPr>
          <a:xfrm flipH="1">
            <a:off x="1071418" y="4581245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7582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9EB10-FBF8-4CBA-B026-F8DE91FFE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13" y="123825"/>
            <a:ext cx="8999537" cy="533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16ABA-433E-479F-BD29-1C844B0A1F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61950" y="1052513"/>
            <a:ext cx="4168775" cy="5043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B4264813-3E43-478F-B65D-0BC0200A93E3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83125" y="1052513"/>
            <a:ext cx="4168775" cy="5043487"/>
          </a:xfrm>
        </p:spPr>
        <p:txBody>
          <a:bodyPr/>
          <a:lstStyle/>
          <a:p>
            <a:r>
              <a:rPr lang="en-US"/>
              <a:t>Click icon to add online image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381678076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05A3D-D87F-4AF2-BA78-EC513449E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388" y="1643063"/>
            <a:ext cx="8964612" cy="5619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9B210-E8A1-4163-B353-9596A4987A6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79388" y="2349500"/>
            <a:ext cx="4316412" cy="3959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15EE46-BB07-40D1-BA76-9A68CCF90965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8200" y="2349500"/>
            <a:ext cx="4316413" cy="1903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13EFCE-9805-4C10-9F35-FE6B61EEEB7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8200" y="4405313"/>
            <a:ext cx="4316413" cy="1903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9D8B36-6841-48AB-ACDD-303377A5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14438" y="6453188"/>
            <a:ext cx="1773237" cy="319087"/>
          </a:xfrm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7546225-D832-45D6-9D1F-C2C29801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453188"/>
            <a:ext cx="2895600" cy="319087"/>
          </a:xfrm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93AD3A-68A5-4246-9D01-4FF480FA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02450" y="6440488"/>
            <a:ext cx="2133600" cy="319087"/>
          </a:xfrm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710353091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2E4BB-D381-461E-98CE-EC214FB2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22250"/>
            <a:ext cx="8153400" cy="704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55E26-D24E-448B-A60D-AC4ADA325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5600" y="1295400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8580C4-0743-475D-99BC-A08C21692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5600" y="3832225"/>
            <a:ext cx="8255000" cy="23844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78345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>
            <a:extLst>
              <a:ext uri="{FF2B5EF4-FFF2-40B4-BE49-F238E27FC236}">
                <a16:creationId xmlns:a16="http://schemas.microsoft.com/office/drawing/2014/main" id="{33B67453-1C01-4A88-9B88-0395558C4C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59563"/>
            <a:ext cx="9144000" cy="198437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EB15CA-4405-4999-8824-E5B89AB2F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500" y="5734050"/>
            <a:ext cx="8509000" cy="43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sr-Latn-RS" altLang="sr-Latn-RS" sz="1800" b="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04BB0-89C9-40DD-B4C1-65ECA21B8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638175"/>
          </a:xfrm>
          <a:prstGeom prst="rect">
            <a:avLst/>
          </a:prstGeom>
          <a:solidFill>
            <a:srgbClr val="9EC54A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sr-Latn-RS" altLang="sr-Latn-RS" sz="2400" b="0" dirty="0">
              <a:ea typeface="ＭＳ Ｐゴシック" panose="020B0600070205080204" pitchFamily="34" charset="-128"/>
            </a:endParaRPr>
          </a:p>
        </p:txBody>
      </p:sp>
      <p:sp>
        <p:nvSpPr>
          <p:cNvPr id="7" name="Line 12">
            <a:extLst>
              <a:ext uri="{FF2B5EF4-FFF2-40B4-BE49-F238E27FC236}">
                <a16:creationId xmlns:a16="http://schemas.microsoft.com/office/drawing/2014/main" id="{EEC9831C-2EE5-4AB4-811F-0FD7517A5A6B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3500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8" name="Line 13">
            <a:extLst>
              <a:ext uri="{FF2B5EF4-FFF2-40B4-BE49-F238E27FC236}">
                <a16:creationId xmlns:a16="http://schemas.microsoft.com/office/drawing/2014/main" id="{FB57BD19-2365-4510-B140-A8BF46017B45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661150"/>
            <a:ext cx="9144000" cy="0"/>
          </a:xfrm>
          <a:prstGeom prst="line">
            <a:avLst/>
          </a:prstGeom>
          <a:noFill/>
          <a:ln w="12700">
            <a:solidFill>
              <a:srgbClr val="E6C01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hr-HR" dirty="0"/>
          </a:p>
        </p:txBody>
      </p:sp>
      <p:sp>
        <p:nvSpPr>
          <p:cNvPr id="9" name="Text Box 14">
            <a:extLst>
              <a:ext uri="{FF2B5EF4-FFF2-40B4-BE49-F238E27FC236}">
                <a16:creationId xmlns:a16="http://schemas.microsoft.com/office/drawing/2014/main" id="{E9247816-F8A1-437D-8876-CE3B543F5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175" y="6689725"/>
            <a:ext cx="5048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0" name="Text Box 15">
            <a:extLst>
              <a:ext uri="{FF2B5EF4-FFF2-40B4-BE49-F238E27FC236}">
                <a16:creationId xmlns:a16="http://schemas.microsoft.com/office/drawing/2014/main" id="{E3A00050-2AD2-4E24-A959-018DA26B4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25" y="6376988"/>
            <a:ext cx="844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sr-Latn-RS" altLang="sr-Latn-RS" b="0" dirty="0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5240486D-8BBC-4E5F-AE3E-87568EC3A9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2038" y="6626225"/>
            <a:ext cx="606425" cy="246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0"/>
              </a:spcBef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5487ECC7-754E-4F59-8E24-696A1ED399B9}" type="slidenum">
              <a:rPr lang="de-DE" altLang="sr-Latn-RS" sz="1000" b="0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de-DE" altLang="sr-Latn-RS" sz="1000" b="0" dirty="0">
              <a:solidFill>
                <a:schemeClr val="bg1"/>
              </a:solidFill>
            </a:endParaRPr>
          </a:p>
        </p:txBody>
      </p:sp>
      <p:pic>
        <p:nvPicPr>
          <p:cNvPr id="12" name="Picture 9" descr="MCAST">
            <a:extLst>
              <a:ext uri="{FF2B5EF4-FFF2-40B4-BE49-F238E27FC236}">
                <a16:creationId xmlns:a16="http://schemas.microsoft.com/office/drawing/2014/main" id="{5EBDEE4A-5D09-433E-904F-F1650F13C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3313" y="185738"/>
            <a:ext cx="1484312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9EE17B41-E6B1-4669-AD1B-D326DFF0B618}"/>
              </a:ext>
            </a:extLst>
          </p:cNvPr>
          <p:cNvSpPr txBox="1"/>
          <p:nvPr/>
        </p:nvSpPr>
        <p:spPr>
          <a:xfrm>
            <a:off x="0" y="6657975"/>
            <a:ext cx="9144000" cy="21431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 eaLnBrk="1" hangingPunct="1">
              <a:lnSpc>
                <a:spcPct val="115000"/>
              </a:lnSpc>
              <a:spcAft>
                <a:spcPts val="1000"/>
              </a:spcAft>
              <a:defRPr/>
            </a:pPr>
            <a:r>
              <a:rPr lang="en-US" sz="700" b="0" dirty="0">
                <a:ea typeface="Times New Roman"/>
                <a:cs typeface="Times New Roman"/>
              </a:rPr>
              <a:t>A Vocational Degree programme developed by MCAST and Fraunhofer IAO.</a:t>
            </a:r>
            <a:endParaRPr lang="de-DE" sz="700" b="0" dirty="0">
              <a:ea typeface="Times New Roman"/>
              <a:cs typeface="Times New Roman"/>
            </a:endParaRPr>
          </a:p>
        </p:txBody>
      </p:sp>
      <p:pic>
        <p:nvPicPr>
          <p:cNvPr id="14" name="Grafik 13" descr="C:\Dokumente und Einstellungen\sahin\Desktop\iao_85mm_p334.png">
            <a:extLst>
              <a:ext uri="{FF2B5EF4-FFF2-40B4-BE49-F238E27FC236}">
                <a16:creationId xmlns:a16="http://schemas.microsoft.com/office/drawing/2014/main" id="{118DF992-D6B3-42BA-B7AF-94ADD5D83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155575"/>
            <a:ext cx="1384300" cy="376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Inhaltsplatzhalter 14"/>
          <p:cNvSpPr>
            <a:spLocks noGrp="1"/>
          </p:cNvSpPr>
          <p:nvPr>
            <p:ph sz="quarter" idx="10"/>
          </p:nvPr>
        </p:nvSpPr>
        <p:spPr>
          <a:xfrm>
            <a:off x="372122" y="1917577"/>
            <a:ext cx="8443404" cy="44736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75081" y="859963"/>
            <a:ext cx="8422689" cy="755773"/>
          </a:xfrm>
        </p:spPr>
        <p:txBody>
          <a:bodyPr anchor="b"/>
          <a:lstStyle>
            <a:lvl1pPr algn="ctr">
              <a:defRPr sz="2200" smtClean="0">
                <a:latin typeface="Arial" charset="0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824037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0938" y="533400"/>
            <a:ext cx="7793037" cy="769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2 Marcador de tabla"/>
          <p:cNvSpPr>
            <a:spLocks noGrp="1"/>
          </p:cNvSpPr>
          <p:nvPr>
            <p:ph type="tbl" idx="1"/>
          </p:nvPr>
        </p:nvSpPr>
        <p:spPr>
          <a:xfrm>
            <a:off x="0" y="1676400"/>
            <a:ext cx="9144000" cy="4456113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  <a:endParaRPr lang="es-ES" noProof="0" dirty="0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8ED30-4CA5-4F36-903B-BB1F88A7DC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3616777E-FC54-4224-94BE-6841457432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2A5E6CE-E56A-416E-B8B3-DBFD0971A9A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6456871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6308" y="3685740"/>
            <a:ext cx="7772400" cy="2387600"/>
          </a:xfrm>
        </p:spPr>
        <p:txBody>
          <a:bodyPr lIns="252000" tIns="46800" rIns="252000" anchor="ctr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2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5554"/>
            <a:ext cx="7886700" cy="4931327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 sz="2200"/>
            </a:lvl2pPr>
            <a:lvl3pPr marL="1143000" indent="-228600">
              <a:buFont typeface="Courier New" panose="02070309020205020404" pitchFamily="49" charset="0"/>
              <a:buChar char="o"/>
              <a:defRPr sz="1800"/>
            </a:lvl3pPr>
            <a:lvl4pPr marL="1600200" indent="-228600">
              <a:buFont typeface="Franklin Gothic Book" panose="020B0503020102020204" pitchFamily="34" charset="0"/>
              <a:buChar char="―"/>
              <a:defRPr sz="1600"/>
            </a:lvl4pPr>
            <a:lvl5pPr marL="2057400" indent="-228600"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347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1050AD4-29D0-47EA-9708-82FD8FAF1B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C09F13D-5F40-4714-BA42-EFC264DE9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13164"/>
            <a:ext cx="3886200" cy="4763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255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483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5EDF29-E7FA-42BB-A5D2-94CEEA4E580C}"/>
              </a:ext>
            </a:extLst>
          </p:cNvPr>
          <p:cNvCxnSpPr/>
          <p:nvPr/>
        </p:nvCxnSpPr>
        <p:spPr>
          <a:xfrm>
            <a:off x="1071418" y="1209961"/>
            <a:ext cx="6918037" cy="0"/>
          </a:xfrm>
          <a:prstGeom prst="line">
            <a:avLst/>
          </a:prstGeom>
          <a:ln w="1270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bg2">
                    <a:lumMod val="90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377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bg>
      <p:bgPr>
        <a:blipFill dpi="0" rotWithShape="1">
          <a:blip r:embed="rId2">
            <a:alphaModFix amt="20000"/>
            <a:lum/>
          </a:blip>
          <a:srcRect/>
          <a:stretch>
            <a:fillRect l="1000" t="93000" r="85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7128" y="6492873"/>
            <a:ext cx="5929744" cy="376239"/>
          </a:xfr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89455" y="6492873"/>
            <a:ext cx="525895" cy="365125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0" name="Picture 9" descr="A screenshot of a video game&#10;&#10;Description automatically generated">
            <a:extLst>
              <a:ext uri="{FF2B5EF4-FFF2-40B4-BE49-F238E27FC236}">
                <a16:creationId xmlns:a16="http://schemas.microsoft.com/office/drawing/2014/main" id="{25117F72-A25C-4562-B741-ED2B6BAAA2B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6650" b="772"/>
          <a:stretch/>
        </p:blipFill>
        <p:spPr>
          <a:xfrm>
            <a:off x="0" y="345965"/>
            <a:ext cx="554370" cy="864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3D72EFA-43C3-4986-8204-6D8755B204AF}"/>
              </a:ext>
            </a:extLst>
          </p:cNvPr>
          <p:cNvGrpSpPr/>
          <p:nvPr/>
        </p:nvGrpSpPr>
        <p:grpSpPr>
          <a:xfrm>
            <a:off x="8539904" y="435965"/>
            <a:ext cx="604096" cy="684000"/>
            <a:chOff x="24554" y="448418"/>
            <a:chExt cx="604096" cy="684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CFBAC80-66D2-4E1E-B3CA-BAEBB8E4FB80}"/>
                </a:ext>
              </a:extLst>
            </p:cNvPr>
            <p:cNvSpPr/>
            <p:nvPr userDrawn="1"/>
          </p:nvSpPr>
          <p:spPr>
            <a:xfrm>
              <a:off x="484650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7912841-8D49-4A6E-A79D-84DDF6D39288}"/>
                </a:ext>
              </a:extLst>
            </p:cNvPr>
            <p:cNvSpPr/>
            <p:nvPr userDrawn="1"/>
          </p:nvSpPr>
          <p:spPr>
            <a:xfrm>
              <a:off x="25752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6B4486-4F05-4863-9050-63BBB7AAFF46}"/>
                </a:ext>
              </a:extLst>
            </p:cNvPr>
            <p:cNvSpPr/>
            <p:nvPr userDrawn="1"/>
          </p:nvSpPr>
          <p:spPr>
            <a:xfrm>
              <a:off x="24554" y="448418"/>
              <a:ext cx="144000" cy="684000"/>
            </a:xfrm>
            <a:prstGeom prst="rect">
              <a:avLst/>
            </a:prstGeom>
            <a:solidFill>
              <a:srgbClr val="FFB400"/>
            </a:solidFill>
            <a:ln>
              <a:solidFill>
                <a:srgbClr val="FFB4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84370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0" y="1"/>
            <a:ext cx="9144000" cy="1124744"/>
          </a:xfrm>
          <a:solidFill>
            <a:schemeClr val="bg1"/>
          </a:solidFill>
        </p:spPr>
        <p:txBody>
          <a:bodyPr/>
          <a:lstStyle>
            <a:lvl1pPr>
              <a:defRPr sz="4000"/>
            </a:lvl1pPr>
          </a:lstStyle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0" y="2997200"/>
            <a:ext cx="9144000" cy="12223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800" b="1">
                <a:solidFill>
                  <a:schemeClr val="accent1"/>
                </a:solidFill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r>
              <a:rPr lang="en-US" noProof="0"/>
              <a:t>Click to edit Master subtitle style</a:t>
            </a:r>
            <a:endParaRPr lang="hr-HR" noProof="0" dirty="0"/>
          </a:p>
        </p:txBody>
      </p:sp>
      <p:sp>
        <p:nvSpPr>
          <p:cNvPr id="170" name="Rectangle 325"/>
          <p:cNvSpPr>
            <a:spLocks noChangeArrowheads="1"/>
          </p:cNvSpPr>
          <p:nvPr/>
        </p:nvSpPr>
        <p:spPr bwMode="auto">
          <a:xfrm>
            <a:off x="0" y="3573463"/>
            <a:ext cx="91440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None/>
              <a:defRPr/>
            </a:pPr>
            <a:endParaRPr lang="hr-HR" sz="2800" noProof="0" dirty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4358" y="5597395"/>
            <a:ext cx="619125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892974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19138"/>
          </a:xfrm>
        </p:spPr>
        <p:txBody>
          <a:bodyPr/>
          <a:lstStyle/>
          <a:p>
            <a:r>
              <a:rPr lang="en-US" noProof="0"/>
              <a:t>Click to edit Master title style</a:t>
            </a:r>
            <a:endParaRPr lang="hr-HR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495800" cy="554513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hr-HR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hr-HR" dirty="0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43282859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lank">
            <a:extLst>
              <a:ext uri="{FF2B5EF4-FFF2-40B4-BE49-F238E27FC236}">
                <a16:creationId xmlns:a16="http://schemas.microsoft.com/office/drawing/2014/main" id="{DF900481-7CD7-44CE-90E6-3583037D52D9}"/>
              </a:ext>
            </a:extLst>
          </p:cNvPr>
          <p:cNvSpPr/>
          <p:nvPr/>
        </p:nvSpPr>
        <p:spPr bwMode="auto">
          <a:xfrm>
            <a:off x="13527" y="-4384"/>
            <a:ext cx="9144000" cy="9906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lg" len="lg"/>
          </a:ln>
          <a:effectLst/>
        </p:spPr>
        <p:txBody>
          <a:bodyPr vert="horz" wrap="none" lIns="50899" tIns="25004" rIns="50899" bIns="25004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indent="0" algn="ctr" defTabSz="51435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r-HR" sz="1125" b="1" i="0" u="none" strike="noStrike" cap="none" normalizeH="0" baseline="0" noProof="0" dirty="0">
              <a:ln>
                <a:noFill/>
              </a:ln>
              <a:solidFill>
                <a:schemeClr val="tx1"/>
              </a:solidFill>
              <a:effectLst/>
              <a:latin typeface="Franklin Gothic Medium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3"/>
          </a:xfrm>
          <a:effectLst/>
        </p:spPr>
        <p:txBody>
          <a:bodyPr anchor="b" anchorCtr="1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2949" y="5227023"/>
            <a:ext cx="8245160" cy="590321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 cap="none">
                <a:solidFill>
                  <a:schemeClr val="tx1"/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pic>
        <p:nvPicPr>
          <p:cNvPr id="11" name="UNI_Logo">
            <a:extLst>
              <a:ext uri="{FF2B5EF4-FFF2-40B4-BE49-F238E27FC236}">
                <a16:creationId xmlns:a16="http://schemas.microsoft.com/office/drawing/2014/main" id="{B60ABF21-F805-4F5C-9378-DA9D7D2CB64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606" t="17629" r="15252" b="19248"/>
          <a:stretch/>
        </p:blipFill>
        <p:spPr>
          <a:xfrm>
            <a:off x="6770836" y="262594"/>
            <a:ext cx="727345" cy="720000"/>
          </a:xfrm>
          <a:prstGeom prst="rect">
            <a:avLst/>
          </a:prstGeom>
        </p:spPr>
      </p:pic>
      <p:pic>
        <p:nvPicPr>
          <p:cNvPr id="12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EC1CAE0A-3E29-4F8A-A85F-FFEEA390805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79000"/>
          </a:blip>
          <a:srcRect l="13474" t="23715" r="15700" b="21450"/>
          <a:stretch/>
        </p:blipFill>
        <p:spPr>
          <a:xfrm>
            <a:off x="7629063" y="345375"/>
            <a:ext cx="1188000" cy="582400"/>
          </a:xfrm>
          <a:prstGeom prst="rect">
            <a:avLst/>
          </a:prstGeom>
        </p:spPr>
      </p:pic>
      <p:sp>
        <p:nvSpPr>
          <p:cNvPr id="13" name="Course">
            <a:extLst>
              <a:ext uri="{FF2B5EF4-FFF2-40B4-BE49-F238E27FC236}">
                <a16:creationId xmlns:a16="http://schemas.microsoft.com/office/drawing/2014/main" id="{606EE227-E1A4-48CD-8072-A5BFFE497034}"/>
              </a:ext>
            </a:extLst>
          </p:cNvPr>
          <p:cNvSpPr txBox="1"/>
          <p:nvPr/>
        </p:nvSpPr>
        <p:spPr>
          <a:xfrm>
            <a:off x="6309966" y="2336793"/>
            <a:ext cx="2398143" cy="561474"/>
          </a:xfrm>
          <a:prstGeom prst="rect">
            <a:avLst/>
          </a:prstGeom>
          <a:noFill/>
        </p:spPr>
        <p:txBody>
          <a:bodyPr wrap="square">
            <a:normAutofit fontScale="85000" lnSpcReduction="10000"/>
          </a:bodyPr>
          <a:lstStyle/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noProof="0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Programsko inženjerstvo</a:t>
            </a:r>
          </a:p>
          <a:p>
            <a:pPr marL="0" algn="l" defTabSz="457200" rtl="0" eaLnBrk="1" latinLnBrk="0" hangingPunct="1">
              <a:lnSpc>
                <a:spcPct val="110000"/>
              </a:lnSpc>
            </a:pPr>
            <a:r>
              <a:rPr lang="hr-HR" sz="1800" b="1" kern="1200" cap="small" dirty="0">
                <a:solidFill>
                  <a:srgbClr val="363636"/>
                </a:solidFill>
                <a:latin typeface="Century Gothic" panose="020B0502020202020204" pitchFamily="34" charset="0"/>
                <a:ea typeface="+mn-ea"/>
                <a:cs typeface="+mn-cs"/>
              </a:rPr>
              <a:t>ID 183400</a:t>
            </a:r>
            <a:endParaRPr lang="en-US" sz="1200" noProof="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A5D7BB-0877-4A5C-8FF5-FD8D403DF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970" y="0"/>
            <a:ext cx="3204212" cy="27740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074D2-401D-5430-6887-B383F93FE29E}"/>
              </a:ext>
            </a:extLst>
          </p:cNvPr>
          <p:cNvSpPr txBox="1"/>
          <p:nvPr userDrawn="1"/>
        </p:nvSpPr>
        <p:spPr>
          <a:xfrm>
            <a:off x="2757249" y="3266875"/>
            <a:ext cx="33702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Prezentacija</a:t>
            </a:r>
            <a:r>
              <a:rPr lang="hr-HR" sz="2000" noProof="0" dirty="0">
                <a:latin typeface="Franklin Gothic Demi" panose="020B0703020102020204" pitchFamily="34" charset="0"/>
              </a:rPr>
              <a:t> </a:t>
            </a:r>
            <a:r>
              <a:rPr lang="hr-HR" sz="2000" b="0" kern="1200" cap="all" noProof="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Demi" panose="020B0703020102020204" pitchFamily="34" charset="0"/>
                <a:ea typeface="+mj-ea"/>
                <a:cs typeface="+mj-cs"/>
              </a:rPr>
              <a:t>projekta</a:t>
            </a:r>
          </a:p>
        </p:txBody>
      </p:sp>
    </p:spTree>
    <p:extLst>
      <p:ext uri="{BB962C8B-B14F-4D97-AF65-F5344CB8AC3E}">
        <p14:creationId xmlns:p14="http://schemas.microsoft.com/office/powerpoint/2010/main" val="20511837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1.xml"/><Relationship Id="rId21" Type="http://schemas.microsoft.com/office/2007/relationships/hdphoto" Target="../media/hdphoto1.wdp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8054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00" y="36000"/>
            <a:ext cx="7920000" cy="82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" y="972000"/>
            <a:ext cx="9000000" cy="5400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63534" y="6501038"/>
            <a:ext cx="940649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46E8F5E-7C26-4DBA-9CDF-6E3092DFB447}" type="datetime1">
              <a:rPr lang="hr-HR" smtClean="0"/>
              <a:t>23.1.2025.</a:t>
            </a:fld>
            <a:endParaRPr lang="hr-H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8803" y="6501039"/>
            <a:ext cx="6759654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none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hr-H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9260" y="6501038"/>
            <a:ext cx="475056" cy="288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AA41844-C0CA-4144-9D6C-D993F0C0FAB4}" type="slidenum">
              <a:rPr lang="hr-HR" smtClean="0"/>
              <a:t>‹#›</a:t>
            </a:fld>
            <a:endParaRPr lang="hr-HR" dirty="0"/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89CEFA33-B437-4AA3-8275-93D2FF8194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999" y="887249"/>
            <a:ext cx="9000000" cy="45719"/>
          </a:xfrm>
          <a:prstGeom prst="rect">
            <a:avLst/>
          </a:prstGeom>
          <a:gradFill rotWithShape="0">
            <a:gsLst>
              <a:gs pos="3000">
                <a:schemeClr val="accent1">
                  <a:lumMod val="20000"/>
                  <a:lumOff val="80000"/>
                </a:schemeClr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73C7DFB0-5E2B-4809-9C0B-ED751F99515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" y="6816222"/>
            <a:ext cx="9143999" cy="36000"/>
          </a:xfrm>
          <a:prstGeom prst="rect">
            <a:avLst/>
          </a:prstGeom>
          <a:gradFill rotWithShape="0">
            <a:gsLst>
              <a:gs pos="3000">
                <a:schemeClr val="bg1">
                  <a:alpha val="56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kumimoji="1" lang="hr-HR" sz="1350" b="0" noProof="0" dirty="0">
              <a:latin typeface="Tahoma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FB4C7E3-BB36-4260-BA39-D064CCA029A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5394" y="171448"/>
            <a:ext cx="697230" cy="548640"/>
          </a:xfrm>
          <a:prstGeom prst="rect">
            <a:avLst/>
          </a:prstGeom>
        </p:spPr>
      </p:pic>
      <p:pic>
        <p:nvPicPr>
          <p:cNvPr id="24" name="FER_logo" descr="A close up of a logo&#10;&#10;Description automatically generated">
            <a:extLst>
              <a:ext uri="{FF2B5EF4-FFF2-40B4-BE49-F238E27FC236}">
                <a16:creationId xmlns:a16="http://schemas.microsoft.com/office/drawing/2014/main" id="{75090067-1575-4BA5-A613-FCA8F5BA8302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alphaModFix amt="79000"/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artisticPhotocopy/>
                    </a14:imgEffect>
                  </a14:imgLayer>
                </a14:imgProps>
              </a:ext>
            </a:extLst>
          </a:blip>
          <a:srcRect l="13474" t="23715" r="15700" b="21450"/>
          <a:stretch/>
        </p:blipFill>
        <p:spPr>
          <a:xfrm>
            <a:off x="8469403" y="296918"/>
            <a:ext cx="634769" cy="306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418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  <p:hf hdr="0" ftr="0" dt="0"/>
  <p:txStyles>
    <p:titleStyle>
      <a:lvl1pPr algn="ctr" defTabSz="257175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2000" indent="-252000" algn="l" defTabSz="257175" rtl="0" eaLnBrk="1" latinLnBrk="0" hangingPunct="1">
        <a:lnSpc>
          <a:spcPct val="110000"/>
        </a:lnSpc>
        <a:spcBef>
          <a:spcPts val="5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400" kern="1200">
          <a:ln>
            <a:noFill/>
          </a:ln>
          <a:solidFill>
            <a:schemeClr val="tx1"/>
          </a:solidFill>
          <a:latin typeface="+mn-lt"/>
          <a:ea typeface="+mn-ea"/>
          <a:cs typeface="+mn-cs"/>
        </a:defRPr>
      </a:lvl1pPr>
      <a:lvl2pPr marL="396000" indent="-252000" algn="l" defTabSz="257175" rtl="0" eaLnBrk="1" latinLnBrk="0" hangingPunct="1">
        <a:spcBef>
          <a:spcPts val="400"/>
        </a:spcBef>
        <a:spcAft>
          <a:spcPts val="3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06250" indent="-15187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986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01125" indent="-131625" algn="l" defTabSz="257175" rtl="0" eaLnBrk="1" latinLnBrk="0" hangingPunct="1">
        <a:spcBef>
          <a:spcPct val="20000"/>
        </a:spcBef>
        <a:spcAft>
          <a:spcPts val="338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87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6pPr>
      <a:lvl7pPr marL="12375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7pPr>
      <a:lvl8pPr marL="140625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8pPr>
      <a:lvl9pPr marL="1575000" indent="-128588" algn="l" defTabSz="257175" rtl="0" eaLnBrk="1" latinLnBrk="0" hangingPunct="1">
        <a:spcBef>
          <a:spcPct val="20000"/>
        </a:spcBef>
        <a:spcAft>
          <a:spcPts val="338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675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2947" y="3752009"/>
            <a:ext cx="8245162" cy="147501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hr-HR" sz="4000" noProof="0" dirty="0" err="1"/>
              <a:t>Biciklik</a:t>
            </a:r>
            <a:endParaRPr lang="hr-HR" sz="4000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9DD34-BFD2-8305-42BF-AA42E093F9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328" y="5227023"/>
            <a:ext cx="7772400" cy="590321"/>
          </a:xfrm>
        </p:spPr>
        <p:txBody>
          <a:bodyPr>
            <a:normAutofit lnSpcReduction="10000"/>
          </a:bodyPr>
          <a:lstStyle/>
          <a:p>
            <a:r>
              <a:rPr lang="hr-HR" sz="1400" noProof="0" dirty="0"/>
              <a:t>Tim:  TG 05.3 </a:t>
            </a:r>
            <a:r>
              <a:rPr lang="hr-HR" sz="1400" noProof="0" dirty="0" err="1"/>
              <a:t>BiciKlik</a:t>
            </a:r>
            <a:endParaRPr lang="hr-HR" sz="1400" noProof="0" dirty="0"/>
          </a:p>
          <a:p>
            <a:r>
              <a:rPr lang="hr-HR" noProof="0" dirty="0"/>
              <a:t>Ak. god. 2025./2025.</a:t>
            </a:r>
          </a:p>
        </p:txBody>
      </p:sp>
    </p:spTree>
    <p:extLst>
      <p:ext uri="{BB962C8B-B14F-4D97-AF65-F5344CB8AC3E}">
        <p14:creationId xmlns:p14="http://schemas.microsoft.com/office/powerpoint/2010/main" val="36578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Korišteni alati i tehnologije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Popis programskih jezika i radnih okvira</a:t>
            </a:r>
          </a:p>
          <a:p>
            <a:pPr lvl="1"/>
            <a:r>
              <a:rPr lang="en-US" noProof="0" dirty="0" err="1"/>
              <a:t>Izrada</a:t>
            </a:r>
            <a:r>
              <a:rPr lang="en-US" noProof="0" dirty="0"/>
              <a:t> </a:t>
            </a:r>
            <a:r>
              <a:rPr lang="en-US" noProof="0" dirty="0" err="1"/>
              <a:t>programske</a:t>
            </a:r>
            <a:r>
              <a:rPr lang="en-US" noProof="0" dirty="0"/>
              <a:t> </a:t>
            </a:r>
            <a:r>
              <a:rPr lang="en-US" noProof="0" dirty="0" err="1"/>
              <a:t>podrške</a:t>
            </a:r>
            <a:r>
              <a:rPr lang="en-US" noProof="0" dirty="0"/>
              <a:t>: TypeScript, Node</a:t>
            </a:r>
            <a:r>
              <a:rPr lang="en-US" dirty="0"/>
              <a:t>JS, ReactJS, </a:t>
            </a:r>
            <a:r>
              <a:rPr lang="en-US" dirty="0" err="1"/>
              <a:t>ExpressJS</a:t>
            </a:r>
            <a:r>
              <a:rPr lang="en-US" dirty="0"/>
              <a:t>, PostgreSQL</a:t>
            </a:r>
            <a:endParaRPr lang="hr-HR" noProof="0" dirty="0"/>
          </a:p>
          <a:p>
            <a:r>
              <a:rPr lang="hr-HR" noProof="0" dirty="0"/>
              <a:t>Smještaj aplikacije</a:t>
            </a:r>
            <a:endParaRPr lang="en-US" noProof="0" dirty="0"/>
          </a:p>
          <a:p>
            <a:pPr lvl="1"/>
            <a:r>
              <a:rPr lang="en-US" dirty="0"/>
              <a:t>Amazon AWS Ubuntu virtual machine server</a:t>
            </a:r>
          </a:p>
          <a:p>
            <a:pPr lvl="1"/>
            <a:r>
              <a:rPr lang="en-US" noProof="0" dirty="0" err="1"/>
              <a:t>DuckDNS</a:t>
            </a: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10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89772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Organizacija rada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Neprogramski (organizacijski) zadaci</a:t>
            </a:r>
          </a:p>
          <a:p>
            <a:pPr lvl="1"/>
            <a:r>
              <a:rPr lang="en-US" noProof="0" dirty="0" err="1"/>
              <a:t>Komunikacija</a:t>
            </a:r>
            <a:r>
              <a:rPr lang="en-US" noProof="0" dirty="0"/>
              <a:t>: discord</a:t>
            </a:r>
            <a:endParaRPr lang="hr-HR" noProof="0" dirty="0"/>
          </a:p>
          <a:p>
            <a:pPr lvl="1"/>
            <a:r>
              <a:rPr lang="en-US" noProof="0" dirty="0"/>
              <a:t>GitHub issues board</a:t>
            </a:r>
            <a:endParaRPr lang="hr-HR" noProof="0" dirty="0"/>
          </a:p>
          <a:p>
            <a:pPr lvl="1"/>
            <a:r>
              <a:rPr lang="hr-HR" noProof="0" dirty="0"/>
              <a:t>Primijenjeni model životnog ciklusa</a:t>
            </a:r>
            <a:endParaRPr lang="en-US" noProof="0" dirty="0"/>
          </a:p>
          <a:p>
            <a:pPr lvl="1"/>
            <a:r>
              <a:rPr lang="en-US" dirty="0"/>
              <a:t>Mixed??</a:t>
            </a:r>
            <a:endParaRPr lang="hr-HR" noProof="0" dirty="0"/>
          </a:p>
          <a:p>
            <a:r>
              <a:rPr lang="hr-HR" noProof="0" dirty="0"/>
              <a:t>Tablica raščlambe zadataka članova s procijenjenim naporom u satima (jedan slajd)</a:t>
            </a:r>
          </a:p>
          <a:p>
            <a:pPr lvl="1"/>
            <a:r>
              <a:rPr lang="hr-HR" i="1" noProof="0" dirty="0"/>
              <a:t>U usmenom izlaganju samo diskutirajte o glavnim problemima rasporeda i svom iskustvu za njihovo rješavanje (npr. preuzimanje zadataka drugih članova ...)</a:t>
            </a:r>
          </a:p>
          <a:p>
            <a:r>
              <a:rPr lang="hr-HR" noProof="0" dirty="0"/>
              <a:t>Vremenski okvir razvoja (specifikacija, implementacija, testiranje, dokumentacija)</a:t>
            </a:r>
          </a:p>
          <a:p>
            <a:pPr lvl="1"/>
            <a:r>
              <a:rPr lang="hr-HR" noProof="0" dirty="0"/>
              <a:t>Poželjan grafički prikaz</a:t>
            </a:r>
          </a:p>
          <a:p>
            <a:pPr marL="457200" lvl="1" indent="0">
              <a:buNone/>
            </a:pPr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11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285223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9CBA8-11D5-D65F-3F83-F59F385AC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Demonstracija aplikacije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ADC07-223F-0954-0AAD-901A9AD83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Pokazati ključne funkcionalnosti uživo.</a:t>
            </a:r>
          </a:p>
          <a:p>
            <a:r>
              <a:rPr lang="hr-HR" noProof="0" dirty="0"/>
              <a:t>Fokus na izazove i rješenja (1-2 primjera).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D2D5-F8F8-3548-34C0-61BDD7AA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12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20860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Zaključak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Naučene lekcije</a:t>
            </a:r>
          </a:p>
          <a:p>
            <a:pPr lvl="1"/>
            <a:r>
              <a:rPr lang="en-US" noProof="0" dirty="0"/>
              <a:t>Dobro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podijelili</a:t>
            </a:r>
            <a:r>
              <a:rPr lang="en-US" noProof="0" dirty="0"/>
              <a:t> </a:t>
            </a:r>
            <a:r>
              <a:rPr lang="en-US" noProof="0" dirty="0" err="1"/>
              <a:t>zadatke</a:t>
            </a:r>
            <a:r>
              <a:rPr lang="en-US" noProof="0" dirty="0"/>
              <a:t> po </a:t>
            </a:r>
            <a:r>
              <a:rPr lang="en-US" noProof="0" dirty="0" err="1"/>
              <a:t>kodu</a:t>
            </a:r>
            <a:r>
              <a:rPr lang="en-US" noProof="0" dirty="0"/>
              <a:t> – </a:t>
            </a:r>
            <a:r>
              <a:rPr lang="en-US" noProof="0" dirty="0" err="1"/>
              <a:t>minimalni</a:t>
            </a:r>
            <a:r>
              <a:rPr lang="en-US" noProof="0" dirty="0"/>
              <a:t> merge </a:t>
            </a:r>
            <a:r>
              <a:rPr lang="en-US" noProof="0" dirty="0" err="1"/>
              <a:t>konflikti</a:t>
            </a:r>
            <a:endParaRPr lang="en-US" noProof="0" dirty="0"/>
          </a:p>
          <a:p>
            <a:pPr lvl="1"/>
            <a:r>
              <a:rPr lang="en-US" dirty="0" err="1"/>
              <a:t>Tjedni</a:t>
            </a:r>
            <a:r>
              <a:rPr lang="en-US" dirty="0"/>
              <a:t> </a:t>
            </a:r>
            <a:r>
              <a:rPr lang="en-US" dirty="0" err="1"/>
              <a:t>sastanci</a:t>
            </a:r>
            <a:r>
              <a:rPr lang="en-US" dirty="0"/>
              <a:t>, </a:t>
            </a:r>
            <a:r>
              <a:rPr lang="en-US" dirty="0" err="1"/>
              <a:t>dobar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traženja</a:t>
            </a:r>
            <a:r>
              <a:rPr lang="en-US" dirty="0"/>
              <a:t> </a:t>
            </a:r>
            <a:r>
              <a:rPr lang="en-US" dirty="0" err="1"/>
              <a:t>pomoći</a:t>
            </a:r>
            <a:r>
              <a:rPr lang="en-US" dirty="0"/>
              <a:t> – </a:t>
            </a:r>
            <a:r>
              <a:rPr lang="en-US" dirty="0" err="1"/>
              <a:t>pokušat</a:t>
            </a:r>
            <a:r>
              <a:rPr lang="en-US" dirty="0"/>
              <a:t> </a:t>
            </a:r>
            <a:r>
              <a:rPr lang="en-US" dirty="0" err="1"/>
              <a:t>ću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ide, a </a:t>
            </a:r>
            <a:r>
              <a:rPr lang="en-US" dirty="0" err="1"/>
              <a:t>kad</a:t>
            </a:r>
            <a:r>
              <a:rPr lang="en-US" dirty="0"/>
              <a:t> ne ide </a:t>
            </a:r>
            <a:r>
              <a:rPr lang="en-US" dirty="0" err="1"/>
              <a:t>ću</a:t>
            </a:r>
            <a:r>
              <a:rPr lang="en-US" dirty="0"/>
              <a:t> </a:t>
            </a:r>
            <a:r>
              <a:rPr lang="en-US" dirty="0" err="1"/>
              <a:t>tražiti</a:t>
            </a:r>
            <a:r>
              <a:rPr lang="en-US" dirty="0"/>
              <a:t> </a:t>
            </a:r>
            <a:r>
              <a:rPr lang="en-US" dirty="0" err="1"/>
              <a:t>pomoć</a:t>
            </a:r>
            <a:endParaRPr lang="hr-HR" noProof="0" dirty="0"/>
          </a:p>
          <a:p>
            <a:pPr lvl="1"/>
            <a:r>
              <a:rPr lang="en-US" noProof="0" dirty="0" err="1"/>
              <a:t>Podijeliti</a:t>
            </a:r>
            <a:r>
              <a:rPr lang="en-US" noProof="0" dirty="0"/>
              <a:t> </a:t>
            </a:r>
            <a:r>
              <a:rPr lang="en-US" noProof="0" dirty="0" err="1"/>
              <a:t>što</a:t>
            </a:r>
            <a:r>
              <a:rPr lang="en-US" noProof="0" dirty="0"/>
              <a:t> </a:t>
            </a:r>
            <a:r>
              <a:rPr lang="en-US" noProof="0" dirty="0" err="1"/>
              <a:t>ravnopravnije</a:t>
            </a:r>
            <a:r>
              <a:rPr lang="en-US" noProof="0" dirty="0"/>
              <a:t> </a:t>
            </a:r>
            <a:r>
              <a:rPr lang="en-US" noProof="0" dirty="0" err="1"/>
              <a:t>posao</a:t>
            </a:r>
            <a:r>
              <a:rPr lang="en-US" noProof="0" dirty="0"/>
              <a:t>, </a:t>
            </a:r>
            <a:r>
              <a:rPr lang="en-US" noProof="0" dirty="0" err="1"/>
              <a:t>neki</a:t>
            </a:r>
            <a:r>
              <a:rPr lang="en-US" noProof="0" dirty="0"/>
              <a:t> </a:t>
            </a:r>
            <a:r>
              <a:rPr lang="en-US" noProof="0" dirty="0" err="1"/>
              <a:t>članovi</a:t>
            </a:r>
            <a:r>
              <a:rPr lang="en-US" noProof="0" dirty="0"/>
              <a:t> </a:t>
            </a:r>
            <a:r>
              <a:rPr lang="en-US" noProof="0" dirty="0" err="1"/>
              <a:t>tima</a:t>
            </a:r>
            <a:r>
              <a:rPr lang="en-US" noProof="0" dirty="0"/>
              <a:t> </a:t>
            </a:r>
            <a:r>
              <a:rPr lang="en-US" noProof="0" dirty="0" err="1"/>
              <a:t>su</a:t>
            </a:r>
            <a:r>
              <a:rPr lang="en-US" noProof="0" dirty="0"/>
              <a:t> </a:t>
            </a:r>
            <a:r>
              <a:rPr lang="en-US" noProof="0" dirty="0" err="1"/>
              <a:t>radili</a:t>
            </a:r>
            <a:r>
              <a:rPr lang="en-US" noProof="0" dirty="0"/>
              <a:t> </a:t>
            </a:r>
            <a:r>
              <a:rPr lang="en-US" noProof="0" dirty="0" err="1"/>
              <a:t>značajno</a:t>
            </a:r>
            <a:r>
              <a:rPr lang="en-US" noProof="0" dirty="0"/>
              <a:t> </a:t>
            </a:r>
            <a:r>
              <a:rPr lang="en-US" noProof="0" dirty="0" err="1"/>
              <a:t>više</a:t>
            </a:r>
            <a:r>
              <a:rPr lang="en-US" noProof="0" dirty="0"/>
              <a:t> od </a:t>
            </a:r>
            <a:r>
              <a:rPr lang="en-US" noProof="0" dirty="0" err="1"/>
              <a:t>drugih</a:t>
            </a:r>
            <a:r>
              <a:rPr lang="en-US" noProof="0" dirty="0"/>
              <a:t>, </a:t>
            </a:r>
            <a:r>
              <a:rPr lang="en-US" noProof="0" dirty="0" err="1"/>
              <a:t>posao</a:t>
            </a:r>
            <a:r>
              <a:rPr lang="en-US" noProof="0" dirty="0"/>
              <a:t> je </a:t>
            </a:r>
            <a:r>
              <a:rPr lang="en-US" noProof="0" dirty="0" err="1"/>
              <a:t>na</a:t>
            </a:r>
            <a:r>
              <a:rPr lang="en-US" noProof="0" dirty="0"/>
              <a:t> </a:t>
            </a:r>
            <a:r>
              <a:rPr lang="en-US" noProof="0" dirty="0" err="1"/>
              <a:t>kraju</a:t>
            </a:r>
            <a:r>
              <a:rPr lang="en-US" noProof="0" dirty="0"/>
              <a:t> bio </a:t>
            </a:r>
            <a:r>
              <a:rPr lang="en-US" noProof="0" dirty="0" err="1"/>
              <a:t>odrađen</a:t>
            </a:r>
            <a:r>
              <a:rPr lang="en-US" noProof="0" dirty="0"/>
              <a:t>, </a:t>
            </a:r>
            <a:r>
              <a:rPr lang="en-US" noProof="0" dirty="0" err="1"/>
              <a:t>ali</a:t>
            </a:r>
            <a:r>
              <a:rPr lang="en-US" noProof="0" dirty="0"/>
              <a:t> </a:t>
            </a:r>
            <a:r>
              <a:rPr lang="en-US" noProof="0" dirty="0" err="1"/>
              <a:t>mogli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bolje</a:t>
            </a:r>
            <a:r>
              <a:rPr lang="en-US" noProof="0" dirty="0"/>
              <a:t> </a:t>
            </a:r>
            <a:r>
              <a:rPr lang="en-US" noProof="0" dirty="0" err="1"/>
              <a:t>rasporediti</a:t>
            </a:r>
            <a:r>
              <a:rPr lang="en-US" noProof="0" dirty="0"/>
              <a:t> </a:t>
            </a:r>
            <a:r>
              <a:rPr lang="en-US" noProof="0" dirty="0" err="1"/>
              <a:t>opterećenje</a:t>
            </a:r>
            <a:endParaRPr lang="hr-HR" noProof="0" dirty="0">
              <a:sym typeface="Wingdings" panose="05000000000000000000" pitchFamily="2" charset="2"/>
            </a:endParaRPr>
          </a:p>
          <a:p>
            <a:pPr lvl="1"/>
            <a:endParaRPr lang="hr-HR" noProof="0" dirty="0">
              <a:sym typeface="Wingdings" panose="05000000000000000000" pitchFamily="2" charset="2"/>
            </a:endParaRP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13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8259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Opis zadatka</a:t>
            </a:r>
          </a:p>
          <a:p>
            <a:r>
              <a:rPr lang="hr-HR" noProof="0" dirty="0"/>
              <a:t>Pregled zahtjeva</a:t>
            </a:r>
          </a:p>
          <a:p>
            <a:r>
              <a:rPr lang="hr-HR" noProof="0" dirty="0"/>
              <a:t>Korišteni alati i tehnologije</a:t>
            </a:r>
          </a:p>
          <a:p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2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307531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Sadržaj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6CB0F54-7862-2508-EDB2-877BCE433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Članovi tima</a:t>
            </a:r>
          </a:p>
          <a:p>
            <a:r>
              <a:rPr lang="hr-HR" noProof="0" dirty="0"/>
              <a:t>Cilj projekta</a:t>
            </a:r>
          </a:p>
          <a:p>
            <a:r>
              <a:rPr lang="hr-HR" noProof="0" dirty="0"/>
              <a:t>Analiza i oblikovanje sustava	</a:t>
            </a:r>
          </a:p>
          <a:p>
            <a:pPr lvl="1"/>
            <a:r>
              <a:rPr lang="hr-HR" noProof="0" dirty="0"/>
              <a:t>Zahtjevi</a:t>
            </a:r>
          </a:p>
          <a:p>
            <a:pPr lvl="1"/>
            <a:r>
              <a:rPr lang="hr-HR" noProof="0" dirty="0"/>
              <a:t>Arhitektura</a:t>
            </a:r>
          </a:p>
          <a:p>
            <a:r>
              <a:rPr lang="hr-HR" noProof="0" dirty="0"/>
              <a:t>Organizacija rada </a:t>
            </a:r>
          </a:p>
          <a:p>
            <a:r>
              <a:rPr lang="hr-HR" noProof="0" dirty="0"/>
              <a:t>Iskustva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pPr/>
              <a:t>3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71256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CC5E-8F0C-4678-41F6-563B723D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Članovi grupe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85B14-6D23-2394-890E-2F2CE0684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Imena članova i odgovornosti</a:t>
            </a:r>
          </a:p>
          <a:p>
            <a:r>
              <a:rPr lang="hr-HR" noProof="0" dirty="0"/>
              <a:t>Ante Ivančić: voditelj tima, dokumentacija,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Petra Turković: dizajn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Oliver </a:t>
            </a:r>
            <a:r>
              <a:rPr lang="hr-HR" noProof="0" dirty="0" err="1"/>
              <a:t>Kreitmeyer</a:t>
            </a:r>
            <a:r>
              <a:rPr lang="hr-HR" noProof="0" dirty="0"/>
              <a:t>: </a:t>
            </a:r>
            <a:r>
              <a:rPr lang="hr-HR" noProof="0" dirty="0" err="1"/>
              <a:t>frontend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dokumentacija, </a:t>
            </a:r>
            <a:r>
              <a:rPr lang="hr-HR" noProof="0" dirty="0" err="1"/>
              <a:t>backend</a:t>
            </a:r>
            <a:endParaRPr lang="hr-HR" noProof="0" dirty="0"/>
          </a:p>
          <a:p>
            <a:r>
              <a:rPr lang="hr-HR" noProof="0" dirty="0"/>
              <a:t>Egon </a:t>
            </a:r>
            <a:r>
              <a:rPr lang="hr-HR" noProof="0" dirty="0" err="1"/>
              <a:t>Hajpek</a:t>
            </a:r>
            <a:r>
              <a:rPr lang="hr-HR" noProof="0" dirty="0"/>
              <a:t>: dokumentacija, API</a:t>
            </a:r>
          </a:p>
          <a:p>
            <a:r>
              <a:rPr lang="hr-HR" noProof="0" dirty="0"/>
              <a:t>Marin Prusac: koordinator tima, </a:t>
            </a:r>
            <a:r>
              <a:rPr lang="hr-HR" noProof="0" dirty="0" err="1"/>
              <a:t>database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backend</a:t>
            </a:r>
            <a:endParaRPr lang="hr-HR" noProof="0" dirty="0"/>
          </a:p>
          <a:p>
            <a:r>
              <a:rPr lang="hr-HR" noProof="0" dirty="0"/>
              <a:t>Matija </a:t>
            </a:r>
            <a:r>
              <a:rPr lang="hr-HR" noProof="0" dirty="0" err="1"/>
              <a:t>Fauković</a:t>
            </a:r>
            <a:r>
              <a:rPr lang="hr-HR" noProof="0" dirty="0"/>
              <a:t>: </a:t>
            </a:r>
            <a:r>
              <a:rPr lang="hr-HR" noProof="0" dirty="0" err="1"/>
              <a:t>backend</a:t>
            </a:r>
            <a:r>
              <a:rPr lang="hr-HR" noProof="0" dirty="0"/>
              <a:t>, </a:t>
            </a:r>
            <a:r>
              <a:rPr lang="hr-HR" noProof="0" dirty="0" err="1"/>
              <a:t>frontend</a:t>
            </a:r>
            <a:endParaRPr lang="hr-HR" noProof="0" dirty="0"/>
          </a:p>
          <a:p>
            <a:r>
              <a:rPr lang="hr-HR" noProof="0" dirty="0"/>
              <a:t>Andrej Filipčić: </a:t>
            </a:r>
            <a:r>
              <a:rPr lang="hr-HR" noProof="0" dirty="0" err="1"/>
              <a:t>backend</a:t>
            </a:r>
            <a:r>
              <a:rPr lang="hr-HR" noProof="0" dirty="0"/>
              <a:t> </a:t>
            </a:r>
            <a:r>
              <a:rPr lang="hr-HR" noProof="0" dirty="0" err="1"/>
              <a:t>lead</a:t>
            </a:r>
            <a:r>
              <a:rPr lang="hr-HR" noProof="0" dirty="0"/>
              <a:t>, </a:t>
            </a:r>
            <a:r>
              <a:rPr lang="hr-HR" noProof="0" dirty="0" err="1"/>
              <a:t>deployment</a:t>
            </a:r>
            <a:endParaRPr lang="hr-HR" noProof="0" dirty="0"/>
          </a:p>
          <a:p>
            <a:pPr marL="0" indent="0">
              <a:buNone/>
            </a:pP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E38AF-35BC-BD40-AC94-1AB4341B3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4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035151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A0B7E-6D2D-545E-3942-807E5763C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999" y="36000"/>
            <a:ext cx="7920000" cy="828262"/>
          </a:xfrm>
        </p:spPr>
        <p:txBody>
          <a:bodyPr/>
          <a:lstStyle/>
          <a:p>
            <a:r>
              <a:rPr lang="hr-HR" noProof="0" dirty="0"/>
              <a:t>O projektu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DC0A7-2EBE-B97D-F71C-97BD62047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99" y="972000"/>
            <a:ext cx="9000000" cy="5400000"/>
          </a:xfrm>
        </p:spPr>
        <p:txBody>
          <a:bodyPr>
            <a:normAutofit/>
          </a:bodyPr>
          <a:lstStyle/>
          <a:p>
            <a:pPr lvl="0"/>
            <a:r>
              <a:rPr lang="hr-HR" noProof="0" dirty="0"/>
              <a:t>Ukratko: aplikacija spaja </a:t>
            </a:r>
            <a:r>
              <a:rPr lang="hr-HR" noProof="0" dirty="0" err="1"/>
              <a:t>fun</a:t>
            </a:r>
            <a:r>
              <a:rPr lang="en-US" noProof="0" dirty="0"/>
              <a:t>kc</a:t>
            </a:r>
            <a:r>
              <a:rPr lang="hr-HR" noProof="0" dirty="0" err="1"/>
              <a:t>ionalnosti</a:t>
            </a:r>
            <a:r>
              <a:rPr lang="hr-HR" noProof="0" dirty="0"/>
              <a:t> raznih drugih aplikacija. Kreiranje biciklističkih događaja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druženja</a:t>
            </a:r>
            <a:r>
              <a:rPr lang="en-US" noProof="0" dirty="0"/>
              <a:t>, </a:t>
            </a:r>
            <a:r>
              <a:rPr lang="en-US" noProof="0" dirty="0" err="1"/>
              <a:t>zajedno</a:t>
            </a:r>
            <a:r>
              <a:rPr lang="en-US" noProof="0" dirty="0"/>
              <a:t> </a:t>
            </a:r>
            <a:r>
              <a:rPr lang="en-US" noProof="0" dirty="0" err="1"/>
              <a:t>sa</a:t>
            </a:r>
            <a:r>
              <a:rPr lang="en-US" noProof="0" dirty="0"/>
              <a:t> </a:t>
            </a:r>
            <a:r>
              <a:rPr lang="en-US" noProof="0" dirty="0" err="1"/>
              <a:t>chatom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kreacijom</a:t>
            </a:r>
            <a:r>
              <a:rPr lang="en-US" noProof="0" dirty="0"/>
              <a:t> </a:t>
            </a:r>
            <a:r>
              <a:rPr lang="en-US" noProof="0" dirty="0" err="1"/>
              <a:t>rute</a:t>
            </a:r>
            <a:endParaRPr lang="hr-HR" noProof="0" dirty="0"/>
          </a:p>
          <a:p>
            <a:pPr lvl="0"/>
            <a:r>
              <a:rPr lang="hr-HR" noProof="0" dirty="0"/>
              <a:t>Cilj: </a:t>
            </a:r>
            <a:r>
              <a:rPr lang="en-US" noProof="0" dirty="0" err="1"/>
              <a:t>Glavna</a:t>
            </a:r>
            <a:r>
              <a:rPr lang="en-US" noProof="0" dirty="0"/>
              <a:t> </a:t>
            </a:r>
            <a:r>
              <a:rPr lang="en-US" noProof="0" dirty="0" err="1"/>
              <a:t>svrha</a:t>
            </a:r>
            <a:r>
              <a:rPr lang="en-US" noProof="0" dirty="0"/>
              <a:t> </a:t>
            </a:r>
            <a:r>
              <a:rPr lang="en-US" noProof="0" dirty="0" err="1"/>
              <a:t>aplikacije</a:t>
            </a:r>
            <a:r>
              <a:rPr lang="en-US" noProof="0" dirty="0"/>
              <a:t> je </a:t>
            </a:r>
            <a:r>
              <a:rPr lang="en-US" noProof="0" dirty="0" err="1"/>
              <a:t>omogućiti</a:t>
            </a:r>
            <a:r>
              <a:rPr lang="en-US" noProof="0" dirty="0"/>
              <a:t> </a:t>
            </a:r>
            <a:r>
              <a:rPr lang="en-US" noProof="0" dirty="0" err="1"/>
              <a:t>korisnicima</a:t>
            </a:r>
            <a:r>
              <a:rPr lang="en-US" noProof="0" dirty="0"/>
              <a:t> da </a:t>
            </a:r>
            <a:r>
              <a:rPr lang="en-US" noProof="0" dirty="0" err="1"/>
              <a:t>organiziraju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objave</a:t>
            </a:r>
            <a:r>
              <a:rPr lang="en-US" noProof="0" dirty="0"/>
              <a:t> </a:t>
            </a:r>
            <a:r>
              <a:rPr lang="en-US" noProof="0" dirty="0" err="1"/>
              <a:t>biciklistički</a:t>
            </a:r>
            <a:r>
              <a:rPr lang="en-US" noProof="0" dirty="0"/>
              <a:t> </a:t>
            </a:r>
            <a:r>
              <a:rPr lang="en-US" noProof="0" dirty="0" err="1"/>
              <a:t>događaj</a:t>
            </a:r>
            <a:r>
              <a:rPr lang="en-US" noProof="0" dirty="0"/>
              <a:t>, </a:t>
            </a:r>
            <a:r>
              <a:rPr lang="en-US" noProof="0" dirty="0" err="1"/>
              <a:t>te</a:t>
            </a:r>
            <a:r>
              <a:rPr lang="en-US" noProof="0" dirty="0"/>
              <a:t> </a:t>
            </a:r>
            <a:r>
              <a:rPr lang="en-US" noProof="0" dirty="0" err="1"/>
              <a:t>ako</a:t>
            </a:r>
            <a:r>
              <a:rPr lang="en-US" noProof="0" dirty="0"/>
              <a:t> </a:t>
            </a:r>
            <a:r>
              <a:rPr lang="en-US" noProof="0" dirty="0" err="1"/>
              <a:t>im</a:t>
            </a:r>
            <a:r>
              <a:rPr lang="en-US" noProof="0" dirty="0"/>
              <a:t> se ne </a:t>
            </a:r>
            <a:r>
              <a:rPr lang="en-US" noProof="0" dirty="0" err="1"/>
              <a:t>sviđa</a:t>
            </a:r>
            <a:r>
              <a:rPr lang="en-US" noProof="0" dirty="0"/>
              <a:t> </a:t>
            </a:r>
            <a:r>
              <a:rPr lang="en-US" noProof="0" dirty="0" err="1"/>
              <a:t>lista</a:t>
            </a:r>
            <a:r>
              <a:rPr lang="en-US" noProof="0" dirty="0"/>
              <a:t> </a:t>
            </a:r>
            <a:r>
              <a:rPr lang="en-US" noProof="0" dirty="0" err="1"/>
              <a:t>ponuđenih</a:t>
            </a:r>
            <a:r>
              <a:rPr lang="en-US" noProof="0" dirty="0"/>
              <a:t> </a:t>
            </a:r>
            <a:r>
              <a:rPr lang="en-US" noProof="0" dirty="0" err="1"/>
              <a:t>ruti</a:t>
            </a:r>
            <a:r>
              <a:rPr lang="en-US" noProof="0" dirty="0"/>
              <a:t>, </a:t>
            </a:r>
            <a:r>
              <a:rPr lang="en-US" noProof="0" dirty="0" err="1"/>
              <a:t>naprave</a:t>
            </a:r>
            <a:r>
              <a:rPr lang="en-US" noProof="0" dirty="0"/>
              <a:t> </a:t>
            </a:r>
            <a:r>
              <a:rPr lang="en-US" noProof="0" dirty="0" err="1"/>
              <a:t>svoju</a:t>
            </a:r>
            <a:r>
              <a:rPr lang="en-US" noProof="0" dirty="0"/>
              <a:t>. </a:t>
            </a:r>
            <a:r>
              <a:rPr lang="en-US" noProof="0" dirty="0" err="1"/>
              <a:t>Korisnici</a:t>
            </a:r>
            <a:r>
              <a:rPr lang="en-US" noProof="0" dirty="0"/>
              <a:t> </a:t>
            </a:r>
            <a:r>
              <a:rPr lang="en-US" noProof="0" dirty="0" err="1"/>
              <a:t>nakon</a:t>
            </a:r>
            <a:r>
              <a:rPr lang="en-US" noProof="0" dirty="0"/>
              <a:t> </a:t>
            </a:r>
            <a:r>
              <a:rPr lang="en-US" noProof="0" dirty="0" err="1"/>
              <a:t>događaja</a:t>
            </a:r>
            <a:r>
              <a:rPr lang="en-US" noProof="0" dirty="0"/>
              <a:t> </a:t>
            </a:r>
            <a:r>
              <a:rPr lang="en-US" noProof="0" dirty="0" err="1"/>
              <a:t>mogu</a:t>
            </a:r>
            <a:r>
              <a:rPr lang="en-US" noProof="0" dirty="0"/>
              <a:t> </a:t>
            </a:r>
            <a:r>
              <a:rPr lang="en-US" noProof="0" dirty="0" err="1"/>
              <a:t>ostaviti</a:t>
            </a:r>
            <a:r>
              <a:rPr lang="en-US" noProof="0" dirty="0"/>
              <a:t> </a:t>
            </a:r>
            <a:r>
              <a:rPr lang="en-US" noProof="0" dirty="0" err="1"/>
              <a:t>ocjenu</a:t>
            </a:r>
            <a:r>
              <a:rPr lang="en-US" noProof="0" dirty="0"/>
              <a:t> </a:t>
            </a:r>
            <a:r>
              <a:rPr lang="en-US" noProof="0" dirty="0" err="1"/>
              <a:t>na</a:t>
            </a:r>
            <a:r>
              <a:rPr lang="en-US" noProof="0" dirty="0"/>
              <a:t> </a:t>
            </a:r>
            <a:r>
              <a:rPr lang="en-US" noProof="0" dirty="0" err="1"/>
              <a:t>rutu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ostvareno</a:t>
            </a:r>
            <a:r>
              <a:rPr lang="en-US" dirty="0"/>
              <a:t> </a:t>
            </a:r>
            <a:r>
              <a:rPr lang="en-US" dirty="0" err="1"/>
              <a:t>vrijeme</a:t>
            </a:r>
            <a:endParaRPr lang="hr-HR" noProof="0" dirty="0"/>
          </a:p>
          <a:p>
            <a:pPr lvl="0"/>
            <a:r>
              <a:rPr lang="en-US" noProof="0" dirty="0" err="1"/>
              <a:t>Slično</a:t>
            </a:r>
            <a:r>
              <a:rPr lang="en-US" noProof="0" dirty="0"/>
              <a:t> </a:t>
            </a:r>
            <a:r>
              <a:rPr lang="en-US" noProof="0" dirty="0" err="1"/>
              <a:t>rješenje</a:t>
            </a:r>
            <a:r>
              <a:rPr lang="en-US" noProof="0" dirty="0"/>
              <a:t>: Strava. Do </a:t>
            </a:r>
            <a:r>
              <a:rPr lang="en-US" noProof="0" dirty="0" err="1"/>
              <a:t>nedavno</a:t>
            </a:r>
            <a:r>
              <a:rPr lang="en-US" noProof="0" dirty="0"/>
              <a:t> </a:t>
            </a:r>
            <a:r>
              <a:rPr lang="en-US" noProof="0" dirty="0" err="1"/>
              <a:t>ni</a:t>
            </a:r>
            <a:r>
              <a:rPr lang="en-US" noProof="0" dirty="0"/>
              <a:t> </a:t>
            </a:r>
            <a:r>
              <a:rPr lang="en-US" noProof="0" dirty="0" err="1"/>
              <a:t>strava</a:t>
            </a:r>
            <a:r>
              <a:rPr lang="en-US" noProof="0" dirty="0"/>
              <a:t> </a:t>
            </a:r>
            <a:r>
              <a:rPr lang="en-US" noProof="0" dirty="0" err="1"/>
              <a:t>nije</a:t>
            </a:r>
            <a:r>
              <a:rPr lang="en-US" noProof="0" dirty="0"/>
              <a:t> </a:t>
            </a:r>
            <a:r>
              <a:rPr lang="en-US" noProof="0" dirty="0" err="1"/>
              <a:t>imala</a:t>
            </a:r>
            <a:r>
              <a:rPr lang="en-US" noProof="0" dirty="0"/>
              <a:t> </a:t>
            </a:r>
            <a:r>
              <a:rPr lang="en-US" noProof="0" dirty="0" err="1"/>
              <a:t>kreaciju</a:t>
            </a:r>
            <a:r>
              <a:rPr lang="en-US" noProof="0" dirty="0"/>
              <a:t> </a:t>
            </a:r>
            <a:r>
              <a:rPr lang="en-US" noProof="0" dirty="0" err="1"/>
              <a:t>ruta</a:t>
            </a:r>
            <a:r>
              <a:rPr lang="en-US" noProof="0" dirty="0"/>
              <a:t>, </a:t>
            </a:r>
            <a:r>
              <a:rPr lang="en-US" noProof="0" dirty="0" err="1"/>
              <a:t>ali</a:t>
            </a:r>
            <a:r>
              <a:rPr lang="en-US" dirty="0"/>
              <a:t>,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uvijek</a:t>
            </a:r>
            <a:r>
              <a:rPr lang="en-US" dirty="0"/>
              <a:t> </a:t>
            </a:r>
            <a:r>
              <a:rPr lang="en-US" dirty="0" err="1"/>
              <a:t>smatramo</a:t>
            </a:r>
            <a:r>
              <a:rPr lang="en-US" dirty="0"/>
              <a:t> da je </a:t>
            </a:r>
            <a:r>
              <a:rPr lang="en-US" dirty="0" err="1"/>
              <a:t>naša</a:t>
            </a:r>
            <a:r>
              <a:rPr lang="en-US" dirty="0"/>
              <a:t> </a:t>
            </a:r>
            <a:r>
              <a:rPr lang="en-US" dirty="0" err="1"/>
              <a:t>prednost</a:t>
            </a:r>
            <a:r>
              <a:rPr lang="en-US" dirty="0"/>
              <a:t> to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ciljamo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i="1" dirty="0" err="1"/>
              <a:t>druženja</a:t>
            </a:r>
            <a:r>
              <a:rPr lang="en-US" dirty="0"/>
              <a:t>, a </a:t>
            </a:r>
            <a:r>
              <a:rPr lang="en-US" dirty="0" err="1"/>
              <a:t>strava</a:t>
            </a:r>
            <a:r>
              <a:rPr lang="en-US" dirty="0"/>
              <a:t> u </a:t>
            </a:r>
            <a:r>
              <a:rPr lang="en-US" dirty="0" err="1"/>
              <a:t>našem</a:t>
            </a:r>
            <a:r>
              <a:rPr lang="en-US" dirty="0"/>
              <a:t> </a:t>
            </a:r>
            <a:r>
              <a:rPr lang="en-US" dirty="0" err="1"/>
              <a:t>iskustvu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naglasak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individualne</a:t>
            </a:r>
            <a:r>
              <a:rPr lang="en-US" dirty="0"/>
              <a:t> </a:t>
            </a:r>
            <a:r>
              <a:rPr lang="en-US" dirty="0" err="1"/>
              <a:t>uspjehe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24A85-3B76-EBCB-772E-CD8CF316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9260" y="6501038"/>
            <a:ext cx="475056" cy="288000"/>
          </a:xfrm>
        </p:spPr>
        <p:txBody>
          <a:bodyPr/>
          <a:lstStyle/>
          <a:p>
            <a:fld id="{FAA41844-C0CA-4144-9D6C-D993F0C0FAB4}" type="slidenum">
              <a:rPr lang="hr-HR" noProof="0" smtClean="0"/>
              <a:pPr/>
              <a:t>5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1839409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Pregled zahtjeva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b="1" noProof="0" dirty="0"/>
              <a:t>Glavni funkcionalni zahtjevi</a:t>
            </a:r>
            <a:r>
              <a:rPr lang="hr-HR" noProof="0" dirty="0"/>
              <a:t> (</a:t>
            </a:r>
            <a:r>
              <a:rPr lang="hr-HR" noProof="0" dirty="0" err="1"/>
              <a:t>max</a:t>
            </a:r>
            <a:r>
              <a:rPr lang="hr-HR" noProof="0" dirty="0"/>
              <a:t>. 1 slajd)</a:t>
            </a:r>
          </a:p>
          <a:p>
            <a:r>
              <a:rPr lang="hr-HR" noProof="0" dirty="0"/>
              <a:t>Nefunkcionalni i zahtjevi domene primjene (</a:t>
            </a:r>
            <a:r>
              <a:rPr lang="hr-HR" noProof="0" dirty="0" err="1"/>
              <a:t>max</a:t>
            </a:r>
            <a:r>
              <a:rPr lang="hr-HR" noProof="0" dirty="0"/>
              <a:t>. 1 slajd)</a:t>
            </a:r>
          </a:p>
          <a:p>
            <a:r>
              <a:rPr lang="hr-HR" i="1" noProof="0" dirty="0"/>
              <a:t>U usmenom izlaganju ukratko raspravite samo o primjerima glavnih izazova i povežite ih sa sljedećim slajdom dijagrama slučajeva upotrebe UML-a!</a:t>
            </a:r>
          </a:p>
          <a:p>
            <a:endParaRPr lang="hr-H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6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161375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B194B-73FA-DAD6-728F-E14212BE2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noProof="0" dirty="0"/>
              <a:t>UML dijagram obrazaca uporabe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E1D33-6016-014F-7976-CC3BF83E4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Dijagram visoke razine koji prikazuje glavne korisnike i njihove interakcije s aplikacijom.</a:t>
            </a:r>
          </a:p>
          <a:p>
            <a:r>
              <a:rPr lang="hr-HR" i="1" noProof="0" dirty="0"/>
              <a:t>Prema potrebi: Sekvencijski dijagram za ključne procese</a:t>
            </a:r>
            <a:r>
              <a:rPr lang="hr-HR" noProof="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90CEC8-0F4C-E99E-FC93-F08F526E7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7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4261244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Arhitektura sustava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err="1"/>
              <a:t>Arhitekturalno</a:t>
            </a:r>
            <a:r>
              <a:rPr lang="en-US" noProof="0" dirty="0"/>
              <a:t> je </a:t>
            </a:r>
            <a:r>
              <a:rPr lang="en-US" noProof="0" dirty="0" err="1"/>
              <a:t>stranica</a:t>
            </a:r>
            <a:r>
              <a:rPr lang="en-US" noProof="0" dirty="0"/>
              <a:t> </a:t>
            </a:r>
            <a:r>
              <a:rPr lang="en-US" noProof="0" dirty="0" err="1"/>
              <a:t>podijeljena</a:t>
            </a:r>
            <a:r>
              <a:rPr lang="en-US" noProof="0" dirty="0"/>
              <a:t> u 2 </a:t>
            </a:r>
            <a:r>
              <a:rPr lang="en-US" noProof="0" dirty="0" err="1"/>
              <a:t>velike</a:t>
            </a:r>
            <a:r>
              <a:rPr lang="en-US" noProof="0" dirty="0"/>
              <a:t> </a:t>
            </a:r>
            <a:r>
              <a:rPr lang="en-US" noProof="0" dirty="0" err="1"/>
              <a:t>cjeline</a:t>
            </a:r>
            <a:r>
              <a:rPr lang="en-US" dirty="0"/>
              <a:t>:</a:t>
            </a:r>
          </a:p>
          <a:p>
            <a:pPr lvl="1"/>
            <a:r>
              <a:rPr lang="en-US" i="1" noProof="0" dirty="0"/>
              <a:t>backend</a:t>
            </a:r>
          </a:p>
          <a:p>
            <a:pPr lvl="2"/>
            <a:r>
              <a:rPr lang="en-US" noProof="0" dirty="0" err="1"/>
              <a:t>NodeJs</a:t>
            </a:r>
            <a:r>
              <a:rPr lang="en-US" noProof="0" dirty="0"/>
              <a:t>, </a:t>
            </a:r>
            <a:r>
              <a:rPr lang="en-US" noProof="0" dirty="0" err="1"/>
              <a:t>ExpressJs</a:t>
            </a:r>
            <a:r>
              <a:rPr lang="en-US" noProof="0" dirty="0"/>
              <a:t>, </a:t>
            </a:r>
            <a:r>
              <a:rPr lang="en-US" noProof="0" dirty="0" err="1"/>
              <a:t>Sequelize</a:t>
            </a:r>
            <a:r>
              <a:rPr lang="en-US" noProof="0" dirty="0"/>
              <a:t>, </a:t>
            </a:r>
            <a:r>
              <a:rPr lang="en-US" noProof="0" dirty="0" err="1"/>
              <a:t>Postgr</a:t>
            </a:r>
            <a:r>
              <a:rPr lang="en-US" dirty="0" err="1"/>
              <a:t>eSQL</a:t>
            </a:r>
            <a:endParaRPr lang="en-US" dirty="0"/>
          </a:p>
          <a:p>
            <a:pPr lvl="2"/>
            <a:r>
              <a:rPr lang="en-US" noProof="0" dirty="0" err="1"/>
              <a:t>Kod</a:t>
            </a:r>
            <a:r>
              <a:rPr lang="en-US" noProof="0" dirty="0"/>
              <a:t> je </a:t>
            </a:r>
            <a:r>
              <a:rPr lang="en-US" noProof="0" dirty="0" err="1"/>
              <a:t>napisan</a:t>
            </a:r>
            <a:r>
              <a:rPr lang="en-US" noProof="0" dirty="0"/>
              <a:t> </a:t>
            </a:r>
            <a:r>
              <a:rPr lang="en-US" noProof="0" dirty="0" err="1"/>
              <a:t>jezikom</a:t>
            </a:r>
            <a:r>
              <a:rPr lang="en-US" noProof="0" dirty="0"/>
              <a:t> TypeScript </a:t>
            </a:r>
            <a:r>
              <a:rPr lang="en-US" noProof="0" dirty="0" err="1"/>
              <a:t>koristeći</a:t>
            </a:r>
            <a:r>
              <a:rPr lang="en-US" noProof="0" dirty="0"/>
              <a:t> OOP </a:t>
            </a:r>
            <a:r>
              <a:rPr lang="en-US" noProof="0" dirty="0" err="1"/>
              <a:t>način</a:t>
            </a:r>
            <a:r>
              <a:rPr lang="en-US" noProof="0" dirty="0"/>
              <a:t> </a:t>
            </a:r>
            <a:r>
              <a:rPr lang="en-US" noProof="0" dirty="0" err="1"/>
              <a:t>rada</a:t>
            </a:r>
            <a:endParaRPr lang="en-US" noProof="0" dirty="0"/>
          </a:p>
          <a:p>
            <a:pPr lvl="2"/>
            <a:r>
              <a:rPr lang="en-US" dirty="0"/>
              <a:t>Sama </a:t>
            </a:r>
            <a:r>
              <a:rPr lang="en-US" dirty="0" err="1"/>
              <a:t>arhitektura</a:t>
            </a:r>
            <a:r>
              <a:rPr lang="en-US" dirty="0"/>
              <a:t> je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slojevita</a:t>
            </a:r>
            <a:r>
              <a:rPr lang="en-US" dirty="0"/>
              <a:t>: </a:t>
            </a:r>
            <a:r>
              <a:rPr lang="en-US" dirty="0" err="1"/>
              <a:t>ruter</a:t>
            </a:r>
            <a:r>
              <a:rPr lang="en-US" dirty="0"/>
              <a:t>, controller, service, model -&gt; </a:t>
            </a:r>
            <a:r>
              <a:rPr lang="en-US" dirty="0" err="1"/>
              <a:t>baza</a:t>
            </a:r>
            <a:endParaRPr lang="en-US" dirty="0"/>
          </a:p>
          <a:p>
            <a:pPr lvl="1"/>
            <a:r>
              <a:rPr lang="en-US" i="1" dirty="0"/>
              <a:t>frontend</a:t>
            </a:r>
          </a:p>
          <a:p>
            <a:pPr lvl="2"/>
            <a:r>
              <a:rPr lang="en-US" dirty="0"/>
              <a:t>ReactJS, babel-webpack</a:t>
            </a:r>
          </a:p>
          <a:p>
            <a:pPr lvl="2"/>
            <a:r>
              <a:rPr lang="en-US" dirty="0" err="1"/>
              <a:t>Kod</a:t>
            </a:r>
            <a:r>
              <a:rPr lang="en-US" dirty="0"/>
              <a:t> je </a:t>
            </a:r>
            <a:r>
              <a:rPr lang="en-US" dirty="0" err="1"/>
              <a:t>napisan</a:t>
            </a:r>
            <a:r>
              <a:rPr lang="en-US" dirty="0"/>
              <a:t> </a:t>
            </a:r>
            <a:r>
              <a:rPr lang="en-US" dirty="0" err="1"/>
              <a:t>jezikom</a:t>
            </a:r>
            <a:r>
              <a:rPr lang="en-US" dirty="0"/>
              <a:t> TypeScript</a:t>
            </a:r>
          </a:p>
          <a:p>
            <a:pPr lvl="2"/>
            <a:r>
              <a:rPr lang="en-US" dirty="0" err="1"/>
              <a:t>Arhitektura</a:t>
            </a:r>
            <a:r>
              <a:rPr lang="en-US" dirty="0"/>
              <a:t>: </a:t>
            </a:r>
            <a:r>
              <a:rPr lang="en-US" dirty="0" err="1"/>
              <a:t>komponente</a:t>
            </a:r>
            <a:r>
              <a:rPr lang="en-US" dirty="0"/>
              <a:t>, </a:t>
            </a:r>
            <a:r>
              <a:rPr lang="en-US" dirty="0" err="1"/>
              <a:t>stranice</a:t>
            </a:r>
            <a:r>
              <a:rPr lang="en-US" dirty="0"/>
              <a:t>, ??? (ne </a:t>
            </a:r>
            <a:r>
              <a:rPr lang="en-US" dirty="0" err="1"/>
              <a:t>znam</a:t>
            </a:r>
            <a:r>
              <a:rPr lang="en-US" dirty="0"/>
              <a:t> frontend lmao)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8</a:t>
            </a:fld>
            <a:endParaRPr lang="hr-HR" noProof="0" dirty="0"/>
          </a:p>
        </p:txBody>
      </p:sp>
      <p:pic>
        <p:nvPicPr>
          <p:cNvPr id="6" name="Picture 5" descr="A diagram of a control system&#10;&#10;Description automatically generated">
            <a:extLst>
              <a:ext uri="{FF2B5EF4-FFF2-40B4-BE49-F238E27FC236}">
                <a16:creationId xmlns:a16="http://schemas.microsoft.com/office/drawing/2014/main" id="{D84AD7F4-65D3-9B45-DB23-BF2059F543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9" y="4502658"/>
            <a:ext cx="74390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35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43278-3D25-FEF7-4D6D-B4CA3FBE5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noProof="0" dirty="0"/>
              <a:t>Ispitivanje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03D6B-82AC-E000-ED08-E246EC190B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noProof="0" dirty="0"/>
              <a:t>Organizacija ispitivanja</a:t>
            </a:r>
            <a:endParaRPr lang="en-US" noProof="0" dirty="0"/>
          </a:p>
          <a:p>
            <a:pPr lvl="1"/>
            <a:r>
              <a:rPr lang="en-US" noProof="0" dirty="0" err="1"/>
              <a:t>Ispitivanje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provodili</a:t>
            </a:r>
            <a:r>
              <a:rPr lang="en-US" noProof="0" dirty="0"/>
              <a:t> </a:t>
            </a:r>
            <a:r>
              <a:rPr lang="en-US" noProof="0" dirty="0" err="1"/>
              <a:t>korištenjem</a:t>
            </a:r>
            <a:r>
              <a:rPr lang="en-US" noProof="0" dirty="0"/>
              <a:t> Selenium IDE </a:t>
            </a:r>
            <a:r>
              <a:rPr lang="en-US" noProof="0" dirty="0" err="1"/>
              <a:t>ekstenzije</a:t>
            </a:r>
            <a:r>
              <a:rPr lang="en-US" noProof="0" dirty="0"/>
              <a:t> za Google Chrome / </a:t>
            </a:r>
            <a:r>
              <a:rPr lang="en-US" noProof="0" dirty="0" err="1"/>
              <a:t>Mozzila</a:t>
            </a:r>
            <a:r>
              <a:rPr lang="en-US" noProof="0" dirty="0"/>
              <a:t> Firefox</a:t>
            </a:r>
          </a:p>
          <a:p>
            <a:pPr lvl="1"/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komponenti</a:t>
            </a:r>
            <a:endParaRPr lang="en-US" dirty="0"/>
          </a:p>
          <a:p>
            <a:pPr lvl="2"/>
            <a:r>
              <a:rPr lang="en-US" noProof="0" dirty="0" err="1"/>
              <a:t>Takozvano</a:t>
            </a:r>
            <a:r>
              <a:rPr lang="en-US" noProof="0" dirty="0"/>
              <a:t> “low level”, </a:t>
            </a:r>
            <a:r>
              <a:rPr lang="en-US" noProof="0" dirty="0" err="1"/>
              <a:t>ili</a:t>
            </a:r>
            <a:r>
              <a:rPr lang="en-US" noProof="0" dirty="0"/>
              <a:t> u </a:t>
            </a:r>
            <a:r>
              <a:rPr lang="en-US" noProof="0" dirty="0" err="1"/>
              <a:t>našem</a:t>
            </a:r>
            <a:r>
              <a:rPr lang="en-US" noProof="0" dirty="0"/>
              <a:t> </a:t>
            </a:r>
            <a:r>
              <a:rPr lang="en-US" noProof="0" dirty="0" err="1"/>
              <a:t>slučaju</a:t>
            </a:r>
            <a:r>
              <a:rPr lang="en-US" noProof="0" dirty="0"/>
              <a:t> </a:t>
            </a:r>
            <a:r>
              <a:rPr lang="en-US" noProof="0" dirty="0" err="1"/>
              <a:t>testovi</a:t>
            </a:r>
            <a:r>
              <a:rPr lang="en-US" noProof="0" dirty="0"/>
              <a:t> s </a:t>
            </a:r>
            <a:r>
              <a:rPr lang="en-US" noProof="0" dirty="0" err="1"/>
              <a:t>ispitivanjem</a:t>
            </a:r>
            <a:r>
              <a:rPr lang="en-US" noProof="0" dirty="0"/>
              <a:t> </a:t>
            </a:r>
            <a:r>
              <a:rPr lang="en-US" noProof="0" dirty="0" err="1"/>
              <a:t>jedne</a:t>
            </a:r>
            <a:r>
              <a:rPr lang="en-US" noProof="0" dirty="0"/>
              <a:t>, do </a:t>
            </a:r>
            <a:r>
              <a:rPr lang="en-US" noProof="0" dirty="0" err="1"/>
              <a:t>dvij</a:t>
            </a:r>
            <a:r>
              <a:rPr lang="en-US" dirty="0"/>
              <a:t>e </a:t>
            </a:r>
            <a:r>
              <a:rPr lang="en-US" dirty="0" err="1"/>
              <a:t>povezane</a:t>
            </a:r>
            <a:r>
              <a:rPr lang="en-US" dirty="0"/>
              <a:t> </a:t>
            </a:r>
            <a:r>
              <a:rPr lang="en-US" dirty="0" err="1"/>
              <a:t>komponente</a:t>
            </a:r>
            <a:endParaRPr lang="en-US" dirty="0"/>
          </a:p>
          <a:p>
            <a:pPr lvl="1"/>
            <a:r>
              <a:rPr lang="en-US" noProof="0" dirty="0" err="1"/>
              <a:t>Ispitivanje</a:t>
            </a:r>
            <a:r>
              <a:rPr lang="en-US" noProof="0" dirty="0"/>
              <a:t> </a:t>
            </a:r>
            <a:r>
              <a:rPr lang="en-US" noProof="0" dirty="0" err="1"/>
              <a:t>sustava</a:t>
            </a:r>
            <a:endParaRPr lang="en-US" noProof="0" dirty="0"/>
          </a:p>
          <a:p>
            <a:pPr lvl="2"/>
            <a:r>
              <a:rPr lang="en-US" noProof="0" dirty="0" err="1"/>
              <a:t>Takozvano</a:t>
            </a:r>
            <a:r>
              <a:rPr lang="en-US" noProof="0" dirty="0"/>
              <a:t> “high level”, </a:t>
            </a:r>
            <a:r>
              <a:rPr lang="en-US" noProof="0" dirty="0" err="1"/>
              <a:t>ili</a:t>
            </a:r>
            <a:r>
              <a:rPr lang="en-US" noProof="0" dirty="0"/>
              <a:t> u </a:t>
            </a:r>
            <a:r>
              <a:rPr lang="en-US" noProof="0" dirty="0" err="1"/>
              <a:t>našem</a:t>
            </a:r>
            <a:r>
              <a:rPr lang="en-US" noProof="0" dirty="0"/>
              <a:t> </a:t>
            </a:r>
            <a:r>
              <a:rPr lang="en-US" noProof="0" dirty="0" err="1"/>
              <a:t>slučaju</a:t>
            </a:r>
            <a:r>
              <a:rPr lang="en-US" noProof="0" dirty="0"/>
              <a:t> </a:t>
            </a:r>
            <a:r>
              <a:rPr lang="en-US" noProof="0" dirty="0" err="1"/>
              <a:t>testovi</a:t>
            </a:r>
            <a:r>
              <a:rPr lang="en-US" noProof="0" dirty="0"/>
              <a:t> s </a:t>
            </a:r>
            <a:r>
              <a:rPr lang="en-US" noProof="0" dirty="0" err="1"/>
              <a:t>ispitivanjem</a:t>
            </a:r>
            <a:r>
              <a:rPr lang="en-US" noProof="0" dirty="0"/>
              <a:t> </a:t>
            </a:r>
            <a:r>
              <a:rPr lang="en-US" noProof="0" dirty="0" err="1"/>
              <a:t>nekoliko</a:t>
            </a:r>
            <a:r>
              <a:rPr lang="en-US" noProof="0" dirty="0"/>
              <a:t> </a:t>
            </a:r>
            <a:r>
              <a:rPr lang="en-US" noProof="0" dirty="0" err="1"/>
              <a:t>povezanih</a:t>
            </a:r>
            <a:r>
              <a:rPr lang="en-US" noProof="0" dirty="0"/>
              <a:t> </a:t>
            </a:r>
            <a:r>
              <a:rPr lang="en-US" noProof="0" dirty="0" err="1"/>
              <a:t>komponenata</a:t>
            </a:r>
            <a:r>
              <a:rPr lang="en-US" dirty="0"/>
              <a:t>, </a:t>
            </a:r>
            <a:r>
              <a:rPr lang="en-US" dirty="0" err="1"/>
              <a:t>testirajući</a:t>
            </a:r>
            <a:r>
              <a:rPr lang="en-US" dirty="0"/>
              <a:t> </a:t>
            </a:r>
            <a:r>
              <a:rPr lang="en-US" dirty="0" err="1"/>
              <a:t>sekvencu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: </a:t>
            </a: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početne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, </a:t>
            </a:r>
            <a:r>
              <a:rPr lang="en-US" dirty="0" err="1"/>
              <a:t>prijava</a:t>
            </a:r>
            <a:r>
              <a:rPr lang="en-US" dirty="0"/>
              <a:t>, </a:t>
            </a:r>
            <a:r>
              <a:rPr lang="en-US" dirty="0" err="1"/>
              <a:t>otvaranje</a:t>
            </a:r>
            <a:r>
              <a:rPr lang="en-US" dirty="0"/>
              <a:t> </a:t>
            </a:r>
            <a:r>
              <a:rPr lang="en-US" dirty="0" err="1"/>
              <a:t>događaja</a:t>
            </a:r>
            <a:r>
              <a:rPr lang="en-US" dirty="0"/>
              <a:t>, </a:t>
            </a:r>
            <a:r>
              <a:rPr lang="en-US" dirty="0" err="1"/>
              <a:t>ostavljanje</a:t>
            </a:r>
            <a:r>
              <a:rPr lang="en-US" dirty="0"/>
              <a:t> </a:t>
            </a:r>
            <a:r>
              <a:rPr lang="en-US" dirty="0" err="1"/>
              <a:t>ocjene</a:t>
            </a:r>
            <a:r>
              <a:rPr lang="en-US" dirty="0"/>
              <a:t>)</a:t>
            </a:r>
            <a:endParaRPr lang="hr-HR" noProof="0" dirty="0"/>
          </a:p>
          <a:p>
            <a:r>
              <a:rPr lang="hr-HR" noProof="0" dirty="0"/>
              <a:t>Fokus ispitivanja. Potpunost ispitivanja</a:t>
            </a:r>
            <a:endParaRPr lang="en-US" noProof="0" dirty="0"/>
          </a:p>
          <a:p>
            <a:pPr lvl="1"/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ispitivanje</a:t>
            </a:r>
            <a:r>
              <a:rPr lang="en-US" dirty="0"/>
              <a:t> </a:t>
            </a:r>
            <a:r>
              <a:rPr lang="en-US" dirty="0" err="1"/>
              <a:t>stranice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način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koji bi </a:t>
            </a:r>
            <a:r>
              <a:rPr lang="en-US" dirty="0" err="1"/>
              <a:t>ju</a:t>
            </a:r>
            <a:r>
              <a:rPr lang="en-US" dirty="0"/>
              <a:t> </a:t>
            </a:r>
            <a:r>
              <a:rPr lang="en-US" dirty="0" err="1"/>
              <a:t>korisnik</a:t>
            </a:r>
            <a:r>
              <a:rPr lang="en-US" dirty="0"/>
              <a:t> </a:t>
            </a:r>
            <a:r>
              <a:rPr lang="en-US" dirty="0" err="1"/>
              <a:t>koristio</a:t>
            </a:r>
            <a:endParaRPr lang="en-US" dirty="0"/>
          </a:p>
          <a:p>
            <a:pPr lvl="1"/>
            <a:r>
              <a:rPr lang="en-US" noProof="0" dirty="0"/>
              <a:t>Po </a:t>
            </a:r>
            <a:r>
              <a:rPr lang="en-US" noProof="0" dirty="0" err="1"/>
              <a:t>našoj</a:t>
            </a:r>
            <a:r>
              <a:rPr lang="en-US" noProof="0" dirty="0"/>
              <a:t> </a:t>
            </a:r>
            <a:r>
              <a:rPr lang="en-US" noProof="0" dirty="0" err="1"/>
              <a:t>procjeni</a:t>
            </a:r>
            <a:r>
              <a:rPr lang="en-US" noProof="0" dirty="0"/>
              <a:t>, u </a:t>
            </a:r>
            <a:r>
              <a:rPr lang="en-US" noProof="0" dirty="0" err="1"/>
              <a:t>svrhu</a:t>
            </a:r>
            <a:r>
              <a:rPr lang="en-US" noProof="0" dirty="0"/>
              <a:t> </a:t>
            </a:r>
            <a:r>
              <a:rPr lang="en-US" noProof="0" dirty="0" err="1"/>
              <a:t>ovog</a:t>
            </a:r>
            <a:r>
              <a:rPr lang="en-US" noProof="0" dirty="0"/>
              <a:t> </a:t>
            </a:r>
            <a:r>
              <a:rPr lang="en-US" noProof="0" dirty="0" err="1"/>
              <a:t>projekta</a:t>
            </a:r>
            <a:r>
              <a:rPr lang="en-US" noProof="0" dirty="0"/>
              <a:t> </a:t>
            </a:r>
            <a:r>
              <a:rPr lang="en-US" noProof="0" dirty="0" err="1"/>
              <a:t>testirali</a:t>
            </a:r>
            <a:r>
              <a:rPr lang="en-US" noProof="0" dirty="0"/>
              <a:t> </a:t>
            </a:r>
            <a:r>
              <a:rPr lang="en-US" noProof="0" dirty="0" err="1"/>
              <a:t>smo</a:t>
            </a:r>
            <a:r>
              <a:rPr lang="en-US" noProof="0" dirty="0"/>
              <a:t> </a:t>
            </a:r>
            <a:r>
              <a:rPr lang="en-US" noProof="0" dirty="0" err="1"/>
              <a:t>cca</a:t>
            </a:r>
            <a:r>
              <a:rPr lang="en-US" noProof="0" dirty="0"/>
              <a:t>. 70% </a:t>
            </a:r>
            <a:r>
              <a:rPr lang="en-US" noProof="0" dirty="0" err="1"/>
              <a:t>aplikacije</a:t>
            </a:r>
            <a:endParaRPr lang="en-US" noProof="0" dirty="0"/>
          </a:p>
          <a:p>
            <a:pPr lvl="1"/>
            <a:r>
              <a:rPr lang="en-US" dirty="0"/>
              <a:t>U </a:t>
            </a:r>
            <a:r>
              <a:rPr lang="en-US" dirty="0" err="1"/>
              <a:t>slučaju</a:t>
            </a:r>
            <a:r>
              <a:rPr lang="en-US" dirty="0"/>
              <a:t> </a:t>
            </a:r>
            <a:r>
              <a:rPr lang="en-US" dirty="0" err="1"/>
              <a:t>komercijalizacije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r>
              <a:rPr lang="en-US" dirty="0"/>
              <a:t>, </a:t>
            </a:r>
            <a:r>
              <a:rPr lang="en-US" dirty="0" err="1"/>
              <a:t>kreirali</a:t>
            </a:r>
            <a:r>
              <a:rPr lang="en-US" dirty="0"/>
              <a:t> </a:t>
            </a:r>
            <a:r>
              <a:rPr lang="en-US" dirty="0" err="1"/>
              <a:t>bismo</a:t>
            </a:r>
            <a:r>
              <a:rPr lang="en-US" dirty="0"/>
              <a:t> </a:t>
            </a:r>
            <a:r>
              <a:rPr lang="en-US" dirty="0" err="1"/>
              <a:t>puno</a:t>
            </a:r>
            <a:r>
              <a:rPr lang="en-US" dirty="0"/>
              <a:t> </a:t>
            </a:r>
            <a:r>
              <a:rPr lang="en-US" dirty="0" err="1"/>
              <a:t>detaljnije</a:t>
            </a:r>
            <a:r>
              <a:rPr lang="en-US" dirty="0"/>
              <a:t> </a:t>
            </a:r>
            <a:r>
              <a:rPr lang="en-US" dirty="0" err="1"/>
              <a:t>testove</a:t>
            </a:r>
            <a:r>
              <a:rPr lang="en-US" dirty="0"/>
              <a:t> </a:t>
            </a:r>
            <a:r>
              <a:rPr lang="en-US" dirty="0" err="1"/>
              <a:t>zajedno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provjerom</a:t>
            </a:r>
            <a:r>
              <a:rPr lang="en-US" dirty="0"/>
              <a:t> </a:t>
            </a:r>
            <a:r>
              <a:rPr lang="en-US" dirty="0" err="1"/>
              <a:t>pokrivenosti</a:t>
            </a:r>
            <a:r>
              <a:rPr lang="en-US" dirty="0"/>
              <a:t> </a:t>
            </a:r>
            <a:r>
              <a:rPr lang="en-US" dirty="0" err="1"/>
              <a:t>koda</a:t>
            </a:r>
            <a:endParaRPr lang="hr-HR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02A5A4-7F29-94F6-4C85-99B20512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A41844-C0CA-4144-9D6C-D993F0C0FAB4}" type="slidenum">
              <a:rPr lang="hr-HR" noProof="0" smtClean="0"/>
              <a:t>9</a:t>
            </a:fld>
            <a:endParaRPr lang="hr-HR" noProof="0" dirty="0"/>
          </a:p>
        </p:txBody>
      </p:sp>
    </p:spTree>
    <p:extLst>
      <p:ext uri="{BB962C8B-B14F-4D97-AF65-F5344CB8AC3E}">
        <p14:creationId xmlns:p14="http://schemas.microsoft.com/office/powerpoint/2010/main" val="3321737263"/>
      </p:ext>
    </p:extLst>
  </p:cSld>
  <p:clrMapOvr>
    <a:masterClrMapping/>
  </p:clrMapOvr>
</p:sld>
</file>

<file path=ppt/theme/theme1.xml><?xml version="1.0" encoding="utf-8"?>
<a:theme xmlns:a="http://schemas.openxmlformats.org/drawingml/2006/main" name="PROGI-templat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entury Gothic"/>
        <a:ea typeface=""/>
        <a:cs typeface=""/>
      </a:majorFont>
      <a:minorFont>
        <a:latin typeface="Franklin Gothic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GI-template.potm" id="{58E78474-FDB4-4359-98C4-259EEF8E4D43}" vid="{A98D19B1-8675-4930-BF13-63F2BBFA5E37}"/>
    </a:ext>
  </a:extLst>
</a:theme>
</file>

<file path=ppt/theme/theme2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01_Uvod_19-1</Template>
  <TotalTime>1327</TotalTime>
  <Words>675</Words>
  <Application>Microsoft Office PowerPoint</Application>
  <PresentationFormat>On-screen Show (4:3)</PresentationFormat>
  <Paragraphs>101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7" baseType="lpstr">
      <vt:lpstr>ＭＳ Ｐゴシック</vt:lpstr>
      <vt:lpstr>Arial</vt:lpstr>
      <vt:lpstr>Calibri</vt:lpstr>
      <vt:lpstr>Century Gothic</vt:lpstr>
      <vt:lpstr>Courier New</vt:lpstr>
      <vt:lpstr>Franklin Gothic Book</vt:lpstr>
      <vt:lpstr>Franklin Gothic Demi</vt:lpstr>
      <vt:lpstr>Franklin Gothic Medium</vt:lpstr>
      <vt:lpstr>Tahoma</vt:lpstr>
      <vt:lpstr>Times New Roman</vt:lpstr>
      <vt:lpstr>Wingdings</vt:lpstr>
      <vt:lpstr>Wingdings 2</vt:lpstr>
      <vt:lpstr>PROGI-template</vt:lpstr>
      <vt:lpstr>DividendVTI</vt:lpstr>
      <vt:lpstr>Biciklik</vt:lpstr>
      <vt:lpstr>Sadržaj</vt:lpstr>
      <vt:lpstr>Sadržaj</vt:lpstr>
      <vt:lpstr>Članovi grupe</vt:lpstr>
      <vt:lpstr>O projektu</vt:lpstr>
      <vt:lpstr>Pregled zahtjeva</vt:lpstr>
      <vt:lpstr>UML dijagram obrazaca uporabe</vt:lpstr>
      <vt:lpstr>Arhitektura sustava</vt:lpstr>
      <vt:lpstr>Ispitivanje</vt:lpstr>
      <vt:lpstr>Korišteni alati i tehnologije</vt:lpstr>
      <vt:lpstr>Organizacija rada</vt:lpstr>
      <vt:lpstr>Demonstracija aplikacije</vt:lpstr>
      <vt:lpstr>Zaključak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&lt;Naziv projekta&gt;</dc:title>
  <dc:creator>nfrid</dc:creator>
  <cp:lastModifiedBy>Andrej Filipčić</cp:lastModifiedBy>
  <cp:revision>20</cp:revision>
  <dcterms:created xsi:type="dcterms:W3CDTF">2016-01-18T13:10:52Z</dcterms:created>
  <dcterms:modified xsi:type="dcterms:W3CDTF">2025-01-23T09:39:31Z</dcterms:modified>
</cp:coreProperties>
</file>