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696" r:id="rId2"/>
  </p:sldMasterIdLst>
  <p:notesMasterIdLst>
    <p:notesMasterId r:id="rId18"/>
  </p:notesMasterIdLst>
  <p:sldIdLst>
    <p:sldId id="265" r:id="rId3"/>
    <p:sldId id="257" r:id="rId4"/>
    <p:sldId id="266" r:id="rId5"/>
    <p:sldId id="267" r:id="rId6"/>
    <p:sldId id="268" r:id="rId7"/>
    <p:sldId id="259" r:id="rId8"/>
    <p:sldId id="276" r:id="rId9"/>
    <p:sldId id="269" r:id="rId10"/>
    <p:sldId id="277" r:id="rId11"/>
    <p:sldId id="278" r:id="rId12"/>
    <p:sldId id="261" r:id="rId13"/>
    <p:sldId id="275" r:id="rId14"/>
    <p:sldId id="260" r:id="rId15"/>
    <p:sldId id="262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5" autoAdjust="0"/>
    <p:restoredTop sz="97366" autoAdjust="0"/>
  </p:normalViewPr>
  <p:slideViewPr>
    <p:cSldViewPr snapToGrid="0">
      <p:cViewPr varScale="1">
        <p:scale>
          <a:sx n="106" d="100"/>
          <a:sy n="106" d="100"/>
        </p:scale>
        <p:origin x="1704" y="114"/>
      </p:cViewPr>
      <p:guideLst/>
    </p:cSldViewPr>
  </p:slideViewPr>
  <p:outlineViewPr>
    <p:cViewPr>
      <p:scale>
        <a:sx n="33" d="100"/>
        <a:sy n="33" d="100"/>
      </p:scale>
      <p:origin x="0" y="-45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23.1.2025.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0689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40341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list no need to elaborate in this stage!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70201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510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1541283"/>
          </a:xfrm>
        </p:spPr>
        <p:txBody>
          <a:bodyPr lIns="252000" tIns="46800" rIns="252000" anchor="ctr">
            <a:normAutofit/>
          </a:bodyPr>
          <a:lstStyle>
            <a:lvl1pPr algn="ctr">
              <a:def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629310" y="543433"/>
            <a:ext cx="2495116" cy="24634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6299200" y="1668720"/>
            <a:ext cx="3155393" cy="64344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17BDC-58CC-FADA-1B39-623F12755E0B}"/>
              </a:ext>
            </a:extLst>
          </p:cNvPr>
          <p:cNvSpPr txBox="1"/>
          <p:nvPr userDrawn="1"/>
        </p:nvSpPr>
        <p:spPr>
          <a:xfrm>
            <a:off x="2757249" y="3212658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A7A9A7D-F6F6-0F08-90E6-4F20750E9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292" y="5227023"/>
            <a:ext cx="777240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400000"/>
          </a:xfrm>
        </p:spPr>
        <p:txBody>
          <a:bodyPr/>
          <a:lstStyle>
            <a:lvl1pPr marL="266700" indent="-266700">
              <a:defRPr>
                <a:solidFill>
                  <a:schemeClr val="tx1"/>
                </a:solidFill>
              </a:defRPr>
            </a:lvl1pPr>
            <a:lvl2pPr marL="486900" indent="-342900"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597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2393953"/>
            <a:ext cx="8272211" cy="2147467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cap="all">
                <a:solidFill>
                  <a:schemeClr val="accent1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2C86E-F1C7-46E0-95C6-696D16C6C694}" type="slidenum">
              <a:rPr lang="hr-HR" noProof="0" smtClean="0"/>
              <a:pPr>
                <a:defRPr/>
              </a:pPr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43036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99" y="972000"/>
            <a:ext cx="4680000" cy="5400000"/>
          </a:xfrm>
        </p:spPr>
        <p:txBody>
          <a:bodyPr>
            <a:normAutofit/>
          </a:bodyPr>
          <a:lstStyle>
            <a:lvl2pPr>
              <a:lnSpc>
                <a:spcPct val="100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2030" y="972000"/>
            <a:ext cx="4259971" cy="5400000"/>
          </a:xfrm>
        </p:spPr>
        <p:txBody>
          <a:bodyPr>
            <a:normAutofit/>
          </a:bodyPr>
          <a:lstStyle>
            <a:lvl2pPr marL="396000" indent="-252000">
              <a:lnSpc>
                <a:spcPct val="100000"/>
              </a:lnSpc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3632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92000" y="-8857"/>
            <a:ext cx="7920000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8" y="991413"/>
            <a:ext cx="4680000" cy="557784"/>
          </a:xfrm>
        </p:spPr>
        <p:txBody>
          <a:bodyPr anchor="ctr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8" y="1668252"/>
            <a:ext cx="4680000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2031" y="991417"/>
            <a:ext cx="4212288" cy="553373"/>
          </a:xfrm>
        </p:spPr>
        <p:txBody>
          <a:bodyPr anchor="ctr">
            <a:noAutofit/>
          </a:bodyPr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2028" y="1663842"/>
            <a:ext cx="4212288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23.1.2025.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532834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6148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5" name="Blank">
            <a:extLst>
              <a:ext uri="{FF2B5EF4-FFF2-40B4-BE49-F238E27FC236}">
                <a16:creationId xmlns:a16="http://schemas.microsoft.com/office/drawing/2014/main" id="{B6B16F86-9808-4367-B20B-899AF3F2BA32}"/>
              </a:ext>
            </a:extLst>
          </p:cNvPr>
          <p:cNvSpPr/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36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4" y="1008824"/>
            <a:ext cx="2273889" cy="1722419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698" y="1008824"/>
            <a:ext cx="4988243" cy="5294004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788">
                <a:solidFill>
                  <a:schemeClr val="tx2"/>
                </a:solidFill>
              </a:defRPr>
            </a:lvl6pPr>
            <a:lvl7pPr>
              <a:defRPr sz="788">
                <a:solidFill>
                  <a:schemeClr val="tx2"/>
                </a:solidFill>
              </a:defRPr>
            </a:lvl7pPr>
            <a:lvl8pPr>
              <a:defRPr sz="788">
                <a:solidFill>
                  <a:schemeClr val="tx2"/>
                </a:solidFill>
              </a:defRPr>
            </a:lvl8pPr>
            <a:lvl9pPr>
              <a:defRPr sz="788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894" y="2836656"/>
            <a:ext cx="2273889" cy="3466175"/>
          </a:xfrm>
        </p:spPr>
        <p:txBody>
          <a:bodyPr anchor="t">
            <a:normAutofit/>
          </a:bodyPr>
          <a:lstStyle>
            <a:lvl1pPr marL="0" indent="0" algn="l">
              <a:buNone/>
              <a:defRPr sz="900">
                <a:solidFill>
                  <a:srgbClr val="FFFFFF"/>
                </a:solidFill>
              </a:defRPr>
            </a:lvl1pPr>
            <a:lvl2pPr marL="257175" indent="0">
              <a:buNone/>
              <a:defRPr sz="619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5" y="6456919"/>
            <a:ext cx="2133599" cy="365125"/>
          </a:xfrm>
        </p:spPr>
        <p:txBody>
          <a:bodyPr/>
          <a:lstStyle/>
          <a:p>
            <a:fld id="{E46E8F5E-7C26-4DBA-9CDF-6E3092DFB447}" type="datetime1">
              <a:rPr lang="hr-HR" smtClean="0"/>
              <a:t>23.1.2025.</a:t>
            </a:fld>
            <a:endParaRPr lang="hr-H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231" y="6452593"/>
            <a:ext cx="4836571" cy="365125"/>
          </a:xfrm>
        </p:spPr>
        <p:txBody>
          <a:bodyPr/>
          <a:lstStyle/>
          <a:p>
            <a:endParaRPr lang="hr-H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6" y="6456919"/>
            <a:ext cx="789383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468548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7929" y="1042141"/>
            <a:ext cx="8468144" cy="3485610"/>
          </a:xfrm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5260127"/>
            <a:ext cx="8272213" cy="998148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23.1.2025.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9951030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23.1.2025.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51248466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043613" y="599725"/>
            <a:ext cx="2765487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3150" y="863600"/>
            <a:ext cx="234315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4" y="863600"/>
            <a:ext cx="5371219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23.1.2025.</a:t>
            </a:fld>
            <a:endParaRPr lang="hr-HR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779890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EB10-FBF8-4CBA-B026-F8DE91FF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3" y="123825"/>
            <a:ext cx="8999537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16ABA-433E-479F-BD29-1C844B0A1F5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B4264813-3E43-478F-B65D-0BC0200A93E3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r>
              <a:rPr lang="en-US"/>
              <a:t>Click icon to add online image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167807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5A3D-D87F-4AF2-BA78-EC513449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643063"/>
            <a:ext cx="8964612" cy="561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9B210-E8A1-4163-B353-9596A4987A6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79388" y="2349500"/>
            <a:ext cx="4316412" cy="3959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5EE46-BB07-40D1-BA76-9A68CCF9096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2349500"/>
            <a:ext cx="4316413" cy="1903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13EFCE-9805-4C10-9F35-FE6B61EEEB7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405313"/>
            <a:ext cx="4316413" cy="1903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9D8B36-6841-48AB-ACDD-303377A5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4438" y="6453188"/>
            <a:ext cx="1773237" cy="319087"/>
          </a:xfrm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23.1.2025.</a:t>
            </a:fld>
            <a:endParaRPr lang="hr-H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546225-D832-45D6-9D1F-C2C29801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319087"/>
          </a:xfrm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93AD3A-68A5-4246-9D01-4FF480FA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2450" y="6440488"/>
            <a:ext cx="2133600" cy="319087"/>
          </a:xfrm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035309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E4BB-D381-461E-98CE-EC214FB2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22250"/>
            <a:ext cx="8153400" cy="704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5E26-D24E-448B-A60D-AC4ADA325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1295400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580C4-0743-475D-99BC-A08C21692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0" y="3832225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07078345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33B67453-1C01-4A88-9B88-0395558C4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59563"/>
            <a:ext cx="9144000" cy="198437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EB15CA-4405-4999-8824-E5B89AB2F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734050"/>
            <a:ext cx="850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r-Latn-RS" altLang="sr-Latn-RS" sz="1800" b="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604BB0-89C9-40DD-B4C1-65ECA21B8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38175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7" name="Line 12">
            <a:extLst>
              <a:ext uri="{FF2B5EF4-FFF2-40B4-BE49-F238E27FC236}">
                <a16:creationId xmlns:a16="http://schemas.microsoft.com/office/drawing/2014/main" id="{EEC9831C-2EE5-4AB4-811F-0FD7517A5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3500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FB57BD19-2365-4510-B140-A8BF46017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66115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E9247816-F8A1-437D-8876-CE3B543F5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689725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E3A00050-2AD2-4E24-A959-018DA26B4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6376988"/>
            <a:ext cx="844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240486D-8BBC-4E5F-AE3E-87568EC3A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038" y="6626225"/>
            <a:ext cx="6064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487ECC7-754E-4F59-8E24-696A1ED399B9}" type="slidenum">
              <a:rPr lang="de-DE" altLang="sr-Latn-RS" sz="1000" b="0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de-DE" altLang="sr-Latn-RS" sz="1000" b="0" dirty="0">
              <a:solidFill>
                <a:schemeClr val="bg1"/>
              </a:solidFill>
            </a:endParaRPr>
          </a:p>
        </p:txBody>
      </p:sp>
      <p:pic>
        <p:nvPicPr>
          <p:cNvPr id="12" name="Picture 9" descr="MCAST">
            <a:extLst>
              <a:ext uri="{FF2B5EF4-FFF2-40B4-BE49-F238E27FC236}">
                <a16:creationId xmlns:a16="http://schemas.microsoft.com/office/drawing/2014/main" id="{5EBDEE4A-5D09-433E-904F-F1650F13C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185738"/>
            <a:ext cx="148431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EE17B41-E6B1-4669-AD1B-D326DFF0B618}"/>
              </a:ext>
            </a:extLst>
          </p:cNvPr>
          <p:cNvSpPr txBox="1"/>
          <p:nvPr/>
        </p:nvSpPr>
        <p:spPr>
          <a:xfrm>
            <a:off x="0" y="6657975"/>
            <a:ext cx="9144000" cy="21431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700" b="0" dirty="0">
                <a:ea typeface="Times New Roman"/>
                <a:cs typeface="Times New Roman"/>
              </a:rPr>
              <a:t>A Vocational Degree programme developed by MCAST and Fraunhofer IAO.</a:t>
            </a:r>
            <a:endParaRPr lang="de-DE" sz="700" b="0" dirty="0">
              <a:ea typeface="Times New Roman"/>
              <a:cs typeface="Times New Roman"/>
            </a:endParaRPr>
          </a:p>
        </p:txBody>
      </p:sp>
      <p:pic>
        <p:nvPicPr>
          <p:cNvPr id="14" name="Grafik 13" descr="C:\Dokumente und Einstellungen\sahin\Desktop\iao_85mm_p334.png">
            <a:extLst>
              <a:ext uri="{FF2B5EF4-FFF2-40B4-BE49-F238E27FC236}">
                <a16:creationId xmlns:a16="http://schemas.microsoft.com/office/drawing/2014/main" id="{118DF992-D6B3-42BA-B7AF-94ADD5D83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55575"/>
            <a:ext cx="13843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Inhaltsplatzhalter 14"/>
          <p:cNvSpPr>
            <a:spLocks noGrp="1"/>
          </p:cNvSpPr>
          <p:nvPr>
            <p:ph sz="quarter" idx="10"/>
          </p:nvPr>
        </p:nvSpPr>
        <p:spPr>
          <a:xfrm>
            <a:off x="372122" y="1917577"/>
            <a:ext cx="8443404" cy="447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5081" y="859963"/>
            <a:ext cx="8422689" cy="755773"/>
          </a:xfrm>
        </p:spPr>
        <p:txBody>
          <a:bodyPr anchor="b"/>
          <a:lstStyle>
            <a:lvl1pPr algn="ctr">
              <a:defRPr sz="2200" smtClean="0"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403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533400"/>
            <a:ext cx="7793037" cy="769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0" y="1676400"/>
            <a:ext cx="9144000" cy="445611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s-ES" noProof="0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878ED30-4CA5-4F36-903B-BB1F88A7DC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23.1.2025.</a:t>
            </a:fld>
            <a:endParaRPr lang="hr-HR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616777E-FC54-4224-94BE-6841457432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2A5E6CE-E56A-416E-B8B3-DBFD0971A9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6456871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2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23.1.2025.</a:t>
            </a:fld>
            <a:endParaRPr lang="hr-H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lank">
            <a:extLst>
              <a:ext uri="{FF2B5EF4-FFF2-40B4-BE49-F238E27FC236}">
                <a16:creationId xmlns:a16="http://schemas.microsoft.com/office/drawing/2014/main" id="{DF900481-7CD7-44CE-90E6-3583037D52D9}"/>
              </a:ext>
            </a:extLst>
          </p:cNvPr>
          <p:cNvSpPr/>
          <p:nvPr/>
        </p:nvSpPr>
        <p:spPr bwMode="auto">
          <a:xfrm>
            <a:off x="13527" y="-4384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3"/>
          </a:xfrm>
          <a:effectLst/>
        </p:spPr>
        <p:txBody>
          <a:bodyPr anchor="b" anchorCtr="1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49" y="5227023"/>
            <a:ext cx="824516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23.1.2025.</a:t>
            </a:fld>
            <a:endParaRPr lang="hr-H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1" name="UNI_Logo">
            <a:extLst>
              <a:ext uri="{FF2B5EF4-FFF2-40B4-BE49-F238E27FC236}">
                <a16:creationId xmlns:a16="http://schemas.microsoft.com/office/drawing/2014/main" id="{B60ABF21-F805-4F5C-9378-DA9D7D2CB6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606" t="17629" r="15252" b="19248"/>
          <a:stretch/>
        </p:blipFill>
        <p:spPr>
          <a:xfrm>
            <a:off x="6770836" y="262594"/>
            <a:ext cx="727345" cy="720000"/>
          </a:xfrm>
          <a:prstGeom prst="rect">
            <a:avLst/>
          </a:prstGeom>
        </p:spPr>
      </p:pic>
      <p:pic>
        <p:nvPicPr>
          <p:cNvPr id="12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EC1CAE0A-3E29-4F8A-A85F-FFEEA39080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9000"/>
          </a:blip>
          <a:srcRect l="13474" t="23715" r="15700" b="21450"/>
          <a:stretch/>
        </p:blipFill>
        <p:spPr>
          <a:xfrm>
            <a:off x="7629063" y="345375"/>
            <a:ext cx="1188000" cy="582400"/>
          </a:xfrm>
          <a:prstGeom prst="rect">
            <a:avLst/>
          </a:prstGeom>
        </p:spPr>
      </p:pic>
      <p:sp>
        <p:nvSpPr>
          <p:cNvPr id="13" name="Course">
            <a:extLst>
              <a:ext uri="{FF2B5EF4-FFF2-40B4-BE49-F238E27FC236}">
                <a16:creationId xmlns:a16="http://schemas.microsoft.com/office/drawing/2014/main" id="{606EE227-E1A4-48CD-8072-A5BFFE497034}"/>
              </a:ext>
            </a:extLst>
          </p:cNvPr>
          <p:cNvSpPr txBox="1"/>
          <p:nvPr/>
        </p:nvSpPr>
        <p:spPr>
          <a:xfrm>
            <a:off x="6309966" y="2336793"/>
            <a:ext cx="2398143" cy="561474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  <a:endParaRPr lang="en-US" sz="1200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A5D7BB-0877-4A5C-8FF5-FD8D403DF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70" y="0"/>
            <a:ext cx="3204212" cy="27740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0074D2-401D-5430-6887-B383F93FE29E}"/>
              </a:ext>
            </a:extLst>
          </p:cNvPr>
          <p:cNvSpPr txBox="1"/>
          <p:nvPr userDrawn="1"/>
        </p:nvSpPr>
        <p:spPr>
          <a:xfrm>
            <a:off x="2757249" y="3266875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</p:spTree>
    <p:extLst>
      <p:ext uri="{BB962C8B-B14F-4D97-AF65-F5344CB8AC3E}">
        <p14:creationId xmlns:p14="http://schemas.microsoft.com/office/powerpoint/2010/main" val="20511837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23.1.2025.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" y="972000"/>
            <a:ext cx="9000000" cy="54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3534" y="6501038"/>
            <a:ext cx="940649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23.1.2025.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8803" y="6501039"/>
            <a:ext cx="6759654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260" y="6501038"/>
            <a:ext cx="475056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89CEFA33-B437-4AA3-8275-93D2FF8194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999" y="887249"/>
            <a:ext cx="9000000" cy="45719"/>
          </a:xfrm>
          <a:prstGeom prst="rect">
            <a:avLst/>
          </a:prstGeom>
          <a:gradFill rotWithShape="0">
            <a:gsLst>
              <a:gs pos="3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73C7DFB0-5E2B-4809-9C0B-ED751F99515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" y="6816222"/>
            <a:ext cx="9143999" cy="36000"/>
          </a:xfrm>
          <a:prstGeom prst="rect">
            <a:avLst/>
          </a:prstGeom>
          <a:gradFill rotWithShape="0">
            <a:gsLst>
              <a:gs pos="3000">
                <a:schemeClr val="bg1">
                  <a:alpha val="56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FB4C7E3-BB36-4260-BA39-D064CCA029A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394" y="171448"/>
            <a:ext cx="697230" cy="548640"/>
          </a:xfrm>
          <a:prstGeom prst="rect">
            <a:avLst/>
          </a:prstGeom>
        </p:spPr>
      </p:pic>
      <p:pic>
        <p:nvPicPr>
          <p:cNvPr id="24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75090067-1575-4BA5-A613-FCA8F5BA8302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alphaModFix amt="79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3474" t="23715" r="15700" b="21450"/>
          <a:stretch/>
        </p:blipFill>
        <p:spPr>
          <a:xfrm>
            <a:off x="8469403" y="296918"/>
            <a:ext cx="634769" cy="3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ctr" defTabSz="257175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2000" indent="-252000" algn="l" defTabSz="257175" rtl="0" eaLnBrk="1" latinLnBrk="0" hangingPunct="1">
        <a:lnSpc>
          <a:spcPct val="110000"/>
        </a:lnSpc>
        <a:spcBef>
          <a:spcPts val="5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4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396000" indent="-252000" algn="l" defTabSz="257175" rtl="0" eaLnBrk="1" latinLnBrk="0" hangingPunct="1">
        <a:spcBef>
          <a:spcPts val="4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06250" indent="-15187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86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11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87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6pPr>
      <a:lvl7pPr marL="12375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7pPr>
      <a:lvl8pPr marL="14062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8pPr>
      <a:lvl9pPr marL="15750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000" noProof="0" dirty="0" err="1"/>
              <a:t>Biciklik</a:t>
            </a:r>
            <a:endParaRPr lang="hr-HR" sz="4000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9DD34-BFD2-8305-42BF-AA42E093F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328" y="5227023"/>
            <a:ext cx="7772400" cy="590321"/>
          </a:xfrm>
        </p:spPr>
        <p:txBody>
          <a:bodyPr>
            <a:normAutofit lnSpcReduction="10000"/>
          </a:bodyPr>
          <a:lstStyle/>
          <a:p>
            <a:r>
              <a:rPr lang="hr-HR" sz="1400" noProof="0" dirty="0"/>
              <a:t>Tim:  TG 05.3 </a:t>
            </a:r>
            <a:r>
              <a:rPr lang="hr-HR" sz="1400" noProof="0" dirty="0" err="1"/>
              <a:t>BiciKlik</a:t>
            </a:r>
            <a:endParaRPr lang="hr-HR" sz="1400" noProof="0" dirty="0"/>
          </a:p>
          <a:p>
            <a:r>
              <a:rPr lang="hr-HR" noProof="0" dirty="0"/>
              <a:t>Ak. god. 2024./2025.</a:t>
            </a:r>
          </a:p>
        </p:txBody>
      </p:sp>
    </p:spTree>
    <p:extLst>
      <p:ext uri="{BB962C8B-B14F-4D97-AF65-F5344CB8AC3E}">
        <p14:creationId xmlns:p14="http://schemas.microsoft.com/office/powerpoint/2010/main" val="36578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3C67-1E1C-9EE2-2E66-F596FBA0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UML dijagram obrazaca uporabe</a:t>
            </a:r>
            <a:endParaRPr lang="en-GB" dirty="0"/>
          </a:p>
        </p:txBody>
      </p:sp>
      <p:pic>
        <p:nvPicPr>
          <p:cNvPr id="6" name="Content Placeholder 5" descr="A diagram of a diagram&#10;&#10;Description automatically generated">
            <a:extLst>
              <a:ext uri="{FF2B5EF4-FFF2-40B4-BE49-F238E27FC236}">
                <a16:creationId xmlns:a16="http://schemas.microsoft.com/office/drawing/2014/main" id="{953AA5C6-E382-84DD-4CB3-E935C20E0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87" y="971550"/>
            <a:ext cx="6546531" cy="424324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7F83D-AF71-5E00-2FE8-EF0889FB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A8EB7E-C3D6-4526-8B8F-70DC7E1E9033}"/>
              </a:ext>
            </a:extLst>
          </p:cNvPr>
          <p:cNvSpPr txBox="1"/>
          <p:nvPr/>
        </p:nvSpPr>
        <p:spPr>
          <a:xfrm>
            <a:off x="405887" y="5322084"/>
            <a:ext cx="453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- D</a:t>
            </a:r>
            <a:r>
              <a:rPr lang="hr-HR" noProof="0" dirty="0" err="1"/>
              <a:t>ijagram</a:t>
            </a:r>
            <a:r>
              <a:rPr lang="hr-HR" noProof="0" dirty="0"/>
              <a:t> obrazaca uporabe za ulogu Admin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5522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err="1"/>
              <a:t>Arhitekturalno</a:t>
            </a:r>
            <a:r>
              <a:rPr lang="en-US" noProof="0" dirty="0"/>
              <a:t> je </a:t>
            </a:r>
            <a:r>
              <a:rPr lang="en-US" noProof="0" dirty="0" err="1"/>
              <a:t>stranica</a:t>
            </a:r>
            <a:r>
              <a:rPr lang="en-US" noProof="0" dirty="0"/>
              <a:t> </a:t>
            </a:r>
            <a:r>
              <a:rPr lang="en-US" noProof="0" dirty="0" err="1"/>
              <a:t>podijeljena</a:t>
            </a:r>
            <a:r>
              <a:rPr lang="en-US" noProof="0" dirty="0"/>
              <a:t> u 2 </a:t>
            </a:r>
            <a:r>
              <a:rPr lang="en-US" noProof="0" dirty="0" err="1"/>
              <a:t>velike</a:t>
            </a:r>
            <a:r>
              <a:rPr lang="en-US" noProof="0" dirty="0"/>
              <a:t> </a:t>
            </a:r>
            <a:r>
              <a:rPr lang="en-US" noProof="0" dirty="0" err="1"/>
              <a:t>cjeline</a:t>
            </a:r>
            <a:r>
              <a:rPr lang="en-US" dirty="0"/>
              <a:t>:</a:t>
            </a:r>
          </a:p>
          <a:p>
            <a:pPr lvl="1"/>
            <a:r>
              <a:rPr lang="en-US" i="1" noProof="0" dirty="0"/>
              <a:t>backend</a:t>
            </a:r>
          </a:p>
          <a:p>
            <a:pPr lvl="2"/>
            <a:r>
              <a:rPr lang="en-US" noProof="0" dirty="0" err="1"/>
              <a:t>NodeJs</a:t>
            </a:r>
            <a:r>
              <a:rPr lang="en-US" noProof="0" dirty="0"/>
              <a:t>, </a:t>
            </a:r>
            <a:r>
              <a:rPr lang="en-US" noProof="0" dirty="0" err="1"/>
              <a:t>ExpressJs</a:t>
            </a:r>
            <a:r>
              <a:rPr lang="en-US" noProof="0" dirty="0"/>
              <a:t>, </a:t>
            </a:r>
            <a:r>
              <a:rPr lang="en-US" noProof="0" dirty="0" err="1"/>
              <a:t>Sequelize</a:t>
            </a:r>
            <a:r>
              <a:rPr lang="en-US" noProof="0" dirty="0"/>
              <a:t>, </a:t>
            </a:r>
            <a:r>
              <a:rPr lang="en-US" noProof="0" dirty="0" err="1"/>
              <a:t>Postgr</a:t>
            </a:r>
            <a:r>
              <a:rPr lang="en-US" dirty="0" err="1"/>
              <a:t>eSQL</a:t>
            </a:r>
            <a:endParaRPr lang="en-US" dirty="0"/>
          </a:p>
          <a:p>
            <a:pPr lvl="2"/>
            <a:r>
              <a:rPr lang="en-US" noProof="0" dirty="0" err="1"/>
              <a:t>Kod</a:t>
            </a:r>
            <a:r>
              <a:rPr lang="en-US" noProof="0" dirty="0"/>
              <a:t> je </a:t>
            </a:r>
            <a:r>
              <a:rPr lang="en-US" noProof="0" dirty="0" err="1"/>
              <a:t>napisan</a:t>
            </a:r>
            <a:r>
              <a:rPr lang="en-US" noProof="0" dirty="0"/>
              <a:t> </a:t>
            </a:r>
            <a:r>
              <a:rPr lang="en-US" noProof="0" dirty="0" err="1"/>
              <a:t>jezikom</a:t>
            </a:r>
            <a:r>
              <a:rPr lang="en-US" noProof="0" dirty="0"/>
              <a:t> TypeScript </a:t>
            </a:r>
            <a:r>
              <a:rPr lang="en-US" noProof="0" dirty="0" err="1"/>
              <a:t>koristeći</a:t>
            </a:r>
            <a:r>
              <a:rPr lang="en-US" noProof="0" dirty="0"/>
              <a:t> OOP </a:t>
            </a:r>
            <a:r>
              <a:rPr lang="en-US" noProof="0" dirty="0" err="1"/>
              <a:t>način</a:t>
            </a:r>
            <a:r>
              <a:rPr lang="en-US" noProof="0" dirty="0"/>
              <a:t> </a:t>
            </a:r>
            <a:r>
              <a:rPr lang="en-US" noProof="0" dirty="0" err="1"/>
              <a:t>rada</a:t>
            </a:r>
            <a:endParaRPr lang="en-US" noProof="0" dirty="0"/>
          </a:p>
          <a:p>
            <a:pPr lvl="2"/>
            <a:r>
              <a:rPr lang="en-US" dirty="0"/>
              <a:t>Sama </a:t>
            </a:r>
            <a:r>
              <a:rPr lang="en-US" dirty="0" err="1"/>
              <a:t>arhitektura</a:t>
            </a:r>
            <a:r>
              <a:rPr lang="en-US" dirty="0"/>
              <a:t> je </a:t>
            </a:r>
            <a:r>
              <a:rPr lang="en-US" dirty="0" err="1"/>
              <a:t>tzv</a:t>
            </a:r>
            <a:r>
              <a:rPr lang="en-US" dirty="0"/>
              <a:t>. </a:t>
            </a:r>
            <a:r>
              <a:rPr lang="en-US" dirty="0" err="1"/>
              <a:t>slojevita</a:t>
            </a:r>
            <a:r>
              <a:rPr lang="en-US" dirty="0"/>
              <a:t>: </a:t>
            </a:r>
            <a:r>
              <a:rPr lang="en-US" dirty="0" err="1"/>
              <a:t>ruter</a:t>
            </a:r>
            <a:r>
              <a:rPr lang="en-US" dirty="0"/>
              <a:t>, controller, service, model -&gt; </a:t>
            </a:r>
            <a:r>
              <a:rPr lang="en-US" dirty="0" err="1"/>
              <a:t>baza</a:t>
            </a:r>
            <a:endParaRPr lang="en-US" dirty="0"/>
          </a:p>
          <a:p>
            <a:pPr lvl="1"/>
            <a:r>
              <a:rPr lang="en-US" i="1" dirty="0"/>
              <a:t>frontend</a:t>
            </a:r>
          </a:p>
          <a:p>
            <a:pPr lvl="2"/>
            <a:r>
              <a:rPr lang="en-US" dirty="0"/>
              <a:t>ReactJS, babel-webpack</a:t>
            </a:r>
          </a:p>
          <a:p>
            <a:pPr lvl="2"/>
            <a:r>
              <a:rPr lang="en-US" dirty="0" err="1"/>
              <a:t>Kod</a:t>
            </a:r>
            <a:r>
              <a:rPr lang="en-US" dirty="0"/>
              <a:t> je </a:t>
            </a:r>
            <a:r>
              <a:rPr lang="en-US" dirty="0" err="1"/>
              <a:t>napisan</a:t>
            </a:r>
            <a:r>
              <a:rPr lang="en-US" dirty="0"/>
              <a:t> </a:t>
            </a:r>
            <a:r>
              <a:rPr lang="en-US" dirty="0" err="1"/>
              <a:t>jezikom</a:t>
            </a:r>
            <a:r>
              <a:rPr lang="en-US" dirty="0"/>
              <a:t> TypeScript</a:t>
            </a:r>
          </a:p>
          <a:p>
            <a:pPr lvl="2"/>
            <a:r>
              <a:rPr lang="en-US" dirty="0" err="1"/>
              <a:t>Arhitektura</a:t>
            </a:r>
            <a:r>
              <a:rPr lang="en-US" dirty="0"/>
              <a:t>: </a:t>
            </a:r>
            <a:r>
              <a:rPr lang="en-US" dirty="0" err="1"/>
              <a:t>komponente</a:t>
            </a:r>
            <a:r>
              <a:rPr lang="en-US" dirty="0"/>
              <a:t>, </a:t>
            </a:r>
            <a:r>
              <a:rPr lang="en-US" dirty="0" err="1"/>
              <a:t>stranice</a:t>
            </a:r>
            <a:r>
              <a:rPr lang="en-US" dirty="0"/>
              <a:t>, </a:t>
            </a:r>
            <a:r>
              <a:rPr lang="hr-HR" dirty="0"/>
              <a:t>tipovi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noProof="0" smtClean="0"/>
              <a:t>11</a:t>
            </a:fld>
            <a:endParaRPr lang="hr-HR" noProof="0" dirty="0"/>
          </a:p>
        </p:txBody>
      </p:sp>
      <p:pic>
        <p:nvPicPr>
          <p:cNvPr id="6" name="Picture 5" descr="A diagram of a control system&#10;&#10;Description automatically generated">
            <a:extLst>
              <a:ext uri="{FF2B5EF4-FFF2-40B4-BE49-F238E27FC236}">
                <a16:creationId xmlns:a16="http://schemas.microsoft.com/office/drawing/2014/main" id="{D84AD7F4-65D3-9B45-DB23-BF2059F54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9" y="4502658"/>
            <a:ext cx="74390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3278-3D25-FEF7-4D6D-B4CA3FBE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Ispitivanje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3D6B-82AC-E000-ED08-E246EC190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Organizacija ispitivanja</a:t>
            </a:r>
            <a:endParaRPr lang="en-US" noProof="0" dirty="0"/>
          </a:p>
          <a:p>
            <a:pPr lvl="1"/>
            <a:r>
              <a:rPr lang="en-US" noProof="0" dirty="0" err="1"/>
              <a:t>Ispitivanje</a:t>
            </a:r>
            <a:r>
              <a:rPr lang="en-US" noProof="0" dirty="0"/>
              <a:t> </a:t>
            </a:r>
            <a:r>
              <a:rPr lang="en-US" noProof="0" dirty="0" err="1"/>
              <a:t>smo</a:t>
            </a:r>
            <a:r>
              <a:rPr lang="en-US" noProof="0" dirty="0"/>
              <a:t> </a:t>
            </a:r>
            <a:r>
              <a:rPr lang="en-US" noProof="0" dirty="0" err="1"/>
              <a:t>provodili</a:t>
            </a:r>
            <a:r>
              <a:rPr lang="en-US" noProof="0" dirty="0"/>
              <a:t> </a:t>
            </a:r>
            <a:r>
              <a:rPr lang="en-US" noProof="0" dirty="0" err="1"/>
              <a:t>korištenjem</a:t>
            </a:r>
            <a:r>
              <a:rPr lang="en-US" noProof="0" dirty="0"/>
              <a:t> Selenium IDE </a:t>
            </a:r>
            <a:r>
              <a:rPr lang="en-US" noProof="0" dirty="0" err="1"/>
              <a:t>ekstenzije</a:t>
            </a:r>
            <a:r>
              <a:rPr lang="en-US" noProof="0" dirty="0"/>
              <a:t> za Google Chrome / </a:t>
            </a:r>
            <a:r>
              <a:rPr lang="en-US" noProof="0" dirty="0" err="1"/>
              <a:t>Mozzila</a:t>
            </a:r>
            <a:r>
              <a:rPr lang="en-US" noProof="0" dirty="0"/>
              <a:t> Firefox</a:t>
            </a:r>
          </a:p>
          <a:p>
            <a:pPr lvl="1"/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komponenti</a:t>
            </a:r>
            <a:endParaRPr lang="en-US" dirty="0"/>
          </a:p>
          <a:p>
            <a:pPr lvl="2"/>
            <a:r>
              <a:rPr lang="en-US" noProof="0" dirty="0" err="1"/>
              <a:t>Takozvano</a:t>
            </a:r>
            <a:r>
              <a:rPr lang="en-US" noProof="0" dirty="0"/>
              <a:t> “low level”, </a:t>
            </a:r>
            <a:r>
              <a:rPr lang="en-US" noProof="0" dirty="0" err="1"/>
              <a:t>ili</a:t>
            </a:r>
            <a:r>
              <a:rPr lang="en-US" noProof="0" dirty="0"/>
              <a:t> u </a:t>
            </a:r>
            <a:r>
              <a:rPr lang="en-US" noProof="0" dirty="0" err="1"/>
              <a:t>našem</a:t>
            </a:r>
            <a:r>
              <a:rPr lang="en-US" noProof="0" dirty="0"/>
              <a:t> </a:t>
            </a:r>
            <a:r>
              <a:rPr lang="en-US" noProof="0" dirty="0" err="1"/>
              <a:t>slučaju</a:t>
            </a:r>
            <a:r>
              <a:rPr lang="en-US" noProof="0" dirty="0"/>
              <a:t> </a:t>
            </a:r>
            <a:r>
              <a:rPr lang="en-US" noProof="0" dirty="0" err="1"/>
              <a:t>testovi</a:t>
            </a:r>
            <a:r>
              <a:rPr lang="en-US" noProof="0" dirty="0"/>
              <a:t> s </a:t>
            </a:r>
            <a:r>
              <a:rPr lang="en-US" noProof="0" dirty="0" err="1"/>
              <a:t>ispitivanjem</a:t>
            </a:r>
            <a:r>
              <a:rPr lang="en-US" noProof="0" dirty="0"/>
              <a:t> </a:t>
            </a:r>
            <a:r>
              <a:rPr lang="en-US" noProof="0" dirty="0" err="1"/>
              <a:t>jedne</a:t>
            </a:r>
            <a:r>
              <a:rPr lang="en-US" noProof="0" dirty="0"/>
              <a:t>, do </a:t>
            </a:r>
            <a:r>
              <a:rPr lang="en-US" noProof="0" dirty="0" err="1"/>
              <a:t>dvij</a:t>
            </a:r>
            <a:r>
              <a:rPr lang="en-US" dirty="0"/>
              <a:t>e </a:t>
            </a:r>
            <a:r>
              <a:rPr lang="en-US" dirty="0" err="1"/>
              <a:t>povezane</a:t>
            </a:r>
            <a:r>
              <a:rPr lang="en-US" dirty="0"/>
              <a:t> </a:t>
            </a:r>
            <a:r>
              <a:rPr lang="en-US" dirty="0" err="1"/>
              <a:t>komponente</a:t>
            </a:r>
            <a:endParaRPr lang="en-US" dirty="0"/>
          </a:p>
          <a:p>
            <a:pPr lvl="1"/>
            <a:r>
              <a:rPr lang="en-US" noProof="0" dirty="0" err="1"/>
              <a:t>Ispitivanje</a:t>
            </a:r>
            <a:r>
              <a:rPr lang="en-US" noProof="0" dirty="0"/>
              <a:t> </a:t>
            </a:r>
            <a:r>
              <a:rPr lang="en-US" noProof="0" dirty="0" err="1"/>
              <a:t>sustava</a:t>
            </a:r>
            <a:endParaRPr lang="en-US" noProof="0" dirty="0"/>
          </a:p>
          <a:p>
            <a:pPr lvl="2"/>
            <a:r>
              <a:rPr lang="en-US" noProof="0" dirty="0" err="1"/>
              <a:t>Takozvano</a:t>
            </a:r>
            <a:r>
              <a:rPr lang="en-US" noProof="0" dirty="0"/>
              <a:t> “high level”, </a:t>
            </a:r>
            <a:r>
              <a:rPr lang="en-US" noProof="0" dirty="0" err="1"/>
              <a:t>ili</a:t>
            </a:r>
            <a:r>
              <a:rPr lang="en-US" noProof="0" dirty="0"/>
              <a:t> u </a:t>
            </a:r>
            <a:r>
              <a:rPr lang="en-US" noProof="0" dirty="0" err="1"/>
              <a:t>našem</a:t>
            </a:r>
            <a:r>
              <a:rPr lang="en-US" noProof="0" dirty="0"/>
              <a:t> </a:t>
            </a:r>
            <a:r>
              <a:rPr lang="en-US" noProof="0" dirty="0" err="1"/>
              <a:t>slučaju</a:t>
            </a:r>
            <a:r>
              <a:rPr lang="en-US" noProof="0" dirty="0"/>
              <a:t> </a:t>
            </a:r>
            <a:r>
              <a:rPr lang="en-US" noProof="0" dirty="0" err="1"/>
              <a:t>testovi</a:t>
            </a:r>
            <a:r>
              <a:rPr lang="en-US" noProof="0" dirty="0"/>
              <a:t> s </a:t>
            </a:r>
            <a:r>
              <a:rPr lang="en-US" noProof="0" dirty="0" err="1"/>
              <a:t>ispitivanjem</a:t>
            </a:r>
            <a:r>
              <a:rPr lang="en-US" noProof="0" dirty="0"/>
              <a:t> </a:t>
            </a:r>
            <a:r>
              <a:rPr lang="en-US" noProof="0" dirty="0" err="1"/>
              <a:t>nekoliko</a:t>
            </a:r>
            <a:r>
              <a:rPr lang="en-US" noProof="0" dirty="0"/>
              <a:t> </a:t>
            </a:r>
            <a:r>
              <a:rPr lang="en-US" noProof="0" dirty="0" err="1"/>
              <a:t>povezanih</a:t>
            </a:r>
            <a:r>
              <a:rPr lang="en-US" noProof="0" dirty="0"/>
              <a:t> </a:t>
            </a:r>
            <a:r>
              <a:rPr lang="en-US" noProof="0" dirty="0" err="1"/>
              <a:t>komponenata</a:t>
            </a:r>
            <a:r>
              <a:rPr lang="en-US" dirty="0"/>
              <a:t>, </a:t>
            </a:r>
            <a:r>
              <a:rPr lang="en-US" dirty="0" err="1"/>
              <a:t>testirajući</a:t>
            </a:r>
            <a:r>
              <a:rPr lang="en-US" dirty="0"/>
              <a:t> </a:t>
            </a:r>
            <a:r>
              <a:rPr lang="en-US" dirty="0" err="1"/>
              <a:t>sekvencu</a:t>
            </a:r>
            <a:r>
              <a:rPr lang="en-US" dirty="0"/>
              <a:t> (</a:t>
            </a:r>
            <a:r>
              <a:rPr lang="en-US" dirty="0" err="1"/>
              <a:t>npr</a:t>
            </a:r>
            <a:r>
              <a:rPr lang="en-US" dirty="0"/>
              <a:t>: </a:t>
            </a:r>
            <a:r>
              <a:rPr lang="en-US" dirty="0" err="1"/>
              <a:t>otvaranje</a:t>
            </a:r>
            <a:r>
              <a:rPr lang="en-US" dirty="0"/>
              <a:t> </a:t>
            </a:r>
            <a:r>
              <a:rPr lang="en-US" dirty="0" err="1"/>
              <a:t>početne</a:t>
            </a:r>
            <a:r>
              <a:rPr lang="en-US" dirty="0"/>
              <a:t> </a:t>
            </a:r>
            <a:r>
              <a:rPr lang="en-US" dirty="0" err="1"/>
              <a:t>stranice</a:t>
            </a:r>
            <a:r>
              <a:rPr lang="en-US" dirty="0"/>
              <a:t>, </a:t>
            </a:r>
            <a:r>
              <a:rPr lang="en-US" dirty="0" err="1"/>
              <a:t>prijava</a:t>
            </a:r>
            <a:r>
              <a:rPr lang="en-US" dirty="0"/>
              <a:t>, </a:t>
            </a:r>
            <a:r>
              <a:rPr lang="en-US" dirty="0" err="1"/>
              <a:t>otvaranje</a:t>
            </a:r>
            <a:r>
              <a:rPr lang="en-US" dirty="0"/>
              <a:t> </a:t>
            </a:r>
            <a:r>
              <a:rPr lang="en-US" dirty="0" err="1"/>
              <a:t>događaja</a:t>
            </a:r>
            <a:r>
              <a:rPr lang="en-US" dirty="0"/>
              <a:t>, </a:t>
            </a:r>
            <a:r>
              <a:rPr lang="en-US" dirty="0" err="1"/>
              <a:t>ostavljanje</a:t>
            </a:r>
            <a:r>
              <a:rPr lang="en-US" dirty="0"/>
              <a:t> </a:t>
            </a:r>
            <a:r>
              <a:rPr lang="en-US" dirty="0" err="1"/>
              <a:t>ocjene</a:t>
            </a:r>
            <a:r>
              <a:rPr lang="en-US" dirty="0"/>
              <a:t>)</a:t>
            </a:r>
            <a:endParaRPr lang="hr-HR" noProof="0" dirty="0"/>
          </a:p>
          <a:p>
            <a:r>
              <a:rPr lang="hr-HR" noProof="0" dirty="0"/>
              <a:t>Fokus ispitivanja. Potpunost ispitivanja</a:t>
            </a:r>
            <a:endParaRPr lang="en-US" noProof="0" dirty="0"/>
          </a:p>
          <a:p>
            <a:pPr lvl="1"/>
            <a:r>
              <a:rPr lang="en-US" dirty="0" err="1"/>
              <a:t>Fokusirali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se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stranice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koji bi </a:t>
            </a:r>
            <a:r>
              <a:rPr lang="en-US" dirty="0" err="1"/>
              <a:t>ju</a:t>
            </a:r>
            <a:r>
              <a:rPr lang="en-US" dirty="0"/>
              <a:t> </a:t>
            </a:r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koristio</a:t>
            </a:r>
            <a:endParaRPr lang="en-US" dirty="0"/>
          </a:p>
          <a:p>
            <a:pPr lvl="1"/>
            <a:r>
              <a:rPr lang="en-US" noProof="0" dirty="0"/>
              <a:t>Po </a:t>
            </a:r>
            <a:r>
              <a:rPr lang="en-US" noProof="0" dirty="0" err="1"/>
              <a:t>našoj</a:t>
            </a:r>
            <a:r>
              <a:rPr lang="en-US" noProof="0" dirty="0"/>
              <a:t> </a:t>
            </a:r>
            <a:r>
              <a:rPr lang="en-US" noProof="0" dirty="0" err="1"/>
              <a:t>procjeni</a:t>
            </a:r>
            <a:r>
              <a:rPr lang="en-US" noProof="0" dirty="0"/>
              <a:t>, u </a:t>
            </a:r>
            <a:r>
              <a:rPr lang="en-US" noProof="0" dirty="0" err="1"/>
              <a:t>svrhu</a:t>
            </a:r>
            <a:r>
              <a:rPr lang="en-US" noProof="0" dirty="0"/>
              <a:t> </a:t>
            </a:r>
            <a:r>
              <a:rPr lang="en-US" noProof="0" dirty="0" err="1"/>
              <a:t>ovog</a:t>
            </a:r>
            <a:r>
              <a:rPr lang="en-US" noProof="0" dirty="0"/>
              <a:t> </a:t>
            </a:r>
            <a:r>
              <a:rPr lang="en-US" noProof="0" dirty="0" err="1"/>
              <a:t>projekta</a:t>
            </a:r>
            <a:r>
              <a:rPr lang="en-US" noProof="0" dirty="0"/>
              <a:t> </a:t>
            </a:r>
            <a:r>
              <a:rPr lang="en-US" noProof="0" dirty="0" err="1"/>
              <a:t>testirali</a:t>
            </a:r>
            <a:r>
              <a:rPr lang="en-US" noProof="0" dirty="0"/>
              <a:t> </a:t>
            </a:r>
            <a:r>
              <a:rPr lang="en-US" noProof="0" dirty="0" err="1"/>
              <a:t>smo</a:t>
            </a:r>
            <a:r>
              <a:rPr lang="en-US" noProof="0" dirty="0"/>
              <a:t> </a:t>
            </a:r>
            <a:r>
              <a:rPr lang="en-US" noProof="0" dirty="0" err="1"/>
              <a:t>cca</a:t>
            </a:r>
            <a:r>
              <a:rPr lang="en-US" noProof="0" dirty="0"/>
              <a:t>. 70</a:t>
            </a:r>
            <a:r>
              <a:rPr lang="hr-HR" noProof="0" dirty="0"/>
              <a:t> </a:t>
            </a:r>
            <a:r>
              <a:rPr lang="en-US" noProof="0" dirty="0"/>
              <a:t>% </a:t>
            </a:r>
            <a:r>
              <a:rPr lang="en-US" noProof="0" dirty="0" err="1"/>
              <a:t>aplikacije</a:t>
            </a:r>
            <a:endParaRPr lang="en-US" noProof="0" dirty="0"/>
          </a:p>
          <a:p>
            <a:pPr lvl="1"/>
            <a:r>
              <a:rPr lang="en-US" dirty="0"/>
              <a:t>U </a:t>
            </a:r>
            <a:r>
              <a:rPr lang="en-US" dirty="0" err="1"/>
              <a:t>slučaju</a:t>
            </a:r>
            <a:r>
              <a:rPr lang="en-US" dirty="0"/>
              <a:t> </a:t>
            </a:r>
            <a:r>
              <a:rPr lang="en-US" dirty="0" err="1"/>
              <a:t>komercijalizacije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, </a:t>
            </a:r>
            <a:r>
              <a:rPr lang="en-US" dirty="0" err="1"/>
              <a:t>kreirali</a:t>
            </a:r>
            <a:r>
              <a:rPr lang="en-US" dirty="0"/>
              <a:t> </a:t>
            </a:r>
            <a:r>
              <a:rPr lang="en-US" dirty="0" err="1"/>
              <a:t>bismo</a:t>
            </a:r>
            <a:r>
              <a:rPr lang="en-US" dirty="0"/>
              <a:t> </a:t>
            </a:r>
            <a:r>
              <a:rPr lang="en-US" dirty="0" err="1"/>
              <a:t>puno</a:t>
            </a:r>
            <a:r>
              <a:rPr lang="en-US" dirty="0"/>
              <a:t> </a:t>
            </a:r>
            <a:r>
              <a:rPr lang="en-US" dirty="0" err="1"/>
              <a:t>detaljnije</a:t>
            </a:r>
            <a:r>
              <a:rPr lang="en-US" dirty="0"/>
              <a:t> </a:t>
            </a:r>
            <a:r>
              <a:rPr lang="en-US" dirty="0" err="1"/>
              <a:t>testove</a:t>
            </a:r>
            <a:r>
              <a:rPr lang="en-US" dirty="0"/>
              <a:t> s </a:t>
            </a:r>
            <a:r>
              <a:rPr lang="en-US" dirty="0" err="1"/>
              <a:t>provjerom</a:t>
            </a:r>
            <a:r>
              <a:rPr lang="en-US" dirty="0"/>
              <a:t> </a:t>
            </a:r>
            <a:r>
              <a:rPr lang="en-US" dirty="0" err="1"/>
              <a:t>pokrivenosti</a:t>
            </a:r>
            <a:r>
              <a:rPr lang="en-US" dirty="0"/>
              <a:t> </a:t>
            </a:r>
            <a:r>
              <a:rPr lang="en-US" dirty="0" err="1"/>
              <a:t>koda</a:t>
            </a:r>
            <a:endParaRPr lang="hr-H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2A5A4-7F29-94F6-4C85-99B20512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noProof="0" smtClean="0"/>
              <a:t>12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32173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Popis programskih jezika i radnih okvira</a:t>
            </a:r>
          </a:p>
          <a:p>
            <a:pPr lvl="1"/>
            <a:r>
              <a:rPr lang="en-US" noProof="0" dirty="0" err="1"/>
              <a:t>Izrada</a:t>
            </a:r>
            <a:r>
              <a:rPr lang="en-US" noProof="0" dirty="0"/>
              <a:t> </a:t>
            </a:r>
            <a:r>
              <a:rPr lang="en-US" noProof="0" dirty="0" err="1"/>
              <a:t>programske</a:t>
            </a:r>
            <a:r>
              <a:rPr lang="en-US" noProof="0" dirty="0"/>
              <a:t> </a:t>
            </a:r>
            <a:r>
              <a:rPr lang="en-US" noProof="0" dirty="0" err="1"/>
              <a:t>podrške</a:t>
            </a:r>
            <a:r>
              <a:rPr lang="en-US" noProof="0" dirty="0"/>
              <a:t>: TypeScript, Node</a:t>
            </a:r>
            <a:r>
              <a:rPr lang="en-US" dirty="0"/>
              <a:t>JS, ReactJS, </a:t>
            </a:r>
            <a:r>
              <a:rPr lang="en-US" dirty="0" err="1"/>
              <a:t>ExpressJS</a:t>
            </a:r>
            <a:r>
              <a:rPr lang="en-US" dirty="0"/>
              <a:t>, PostgreSQL</a:t>
            </a:r>
            <a:endParaRPr lang="hr-HR" noProof="0" dirty="0"/>
          </a:p>
          <a:p>
            <a:r>
              <a:rPr lang="hr-HR" noProof="0" dirty="0"/>
              <a:t>Smještaj aplikacije</a:t>
            </a:r>
            <a:endParaRPr lang="en-US" noProof="0" dirty="0"/>
          </a:p>
          <a:p>
            <a:pPr lvl="1"/>
            <a:r>
              <a:rPr lang="en-US" dirty="0"/>
              <a:t>Amazon AWS Ubuntu virtual machine server</a:t>
            </a:r>
          </a:p>
          <a:p>
            <a:pPr lvl="1"/>
            <a:r>
              <a:rPr lang="en-US" noProof="0" dirty="0" err="1"/>
              <a:t>DuckDNS</a:t>
            </a:r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noProof="0" smtClean="0"/>
              <a:t>13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noProof="0" dirty="0"/>
              <a:t>Neprogramski (organizacijski) zadaci</a:t>
            </a:r>
          </a:p>
          <a:p>
            <a:pPr lvl="1"/>
            <a:r>
              <a:rPr lang="en-US" noProof="0" dirty="0" err="1"/>
              <a:t>Komunikacija</a:t>
            </a:r>
            <a:r>
              <a:rPr lang="en-US" noProof="0" dirty="0"/>
              <a:t>: discord</a:t>
            </a:r>
            <a:endParaRPr lang="hr-HR" noProof="0" dirty="0"/>
          </a:p>
          <a:p>
            <a:pPr lvl="1"/>
            <a:r>
              <a:rPr lang="en-US" noProof="0" dirty="0"/>
              <a:t>GitHub issues board</a:t>
            </a:r>
            <a:endParaRPr lang="hr-HR" noProof="0" dirty="0"/>
          </a:p>
          <a:p>
            <a:pPr lvl="1"/>
            <a:r>
              <a:rPr lang="hr-HR" noProof="0" dirty="0"/>
              <a:t>Primijenjeni model životnog ciklusa</a:t>
            </a:r>
            <a:endParaRPr lang="en-US" noProof="0" dirty="0"/>
          </a:p>
          <a:p>
            <a:r>
              <a:rPr lang="hr-HR" noProof="0" dirty="0"/>
              <a:t>Tablica raščlambe zadataka članova s procijenjenim naporom u satima: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noProof="0" smtClean="0"/>
              <a:t>14</a:t>
            </a:fld>
            <a:endParaRPr lang="hr-HR" noProof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6201DB-C06A-0067-93A5-ADB428FAF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729347"/>
              </p:ext>
            </p:extLst>
          </p:nvPr>
        </p:nvGraphicFramePr>
        <p:xfrm>
          <a:off x="420807" y="3545251"/>
          <a:ext cx="7161288" cy="2555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201">
                  <a:extLst>
                    <a:ext uri="{9D8B030D-6E8A-4147-A177-3AD203B41FA5}">
                      <a16:colId xmlns:a16="http://schemas.microsoft.com/office/drawing/2014/main" val="4204343743"/>
                    </a:ext>
                  </a:extLst>
                </a:gridCol>
                <a:gridCol w="850023">
                  <a:extLst>
                    <a:ext uri="{9D8B030D-6E8A-4147-A177-3AD203B41FA5}">
                      <a16:colId xmlns:a16="http://schemas.microsoft.com/office/drawing/2014/main" val="1953062676"/>
                    </a:ext>
                  </a:extLst>
                </a:gridCol>
                <a:gridCol w="785260">
                  <a:extLst>
                    <a:ext uri="{9D8B030D-6E8A-4147-A177-3AD203B41FA5}">
                      <a16:colId xmlns:a16="http://schemas.microsoft.com/office/drawing/2014/main" val="3864615034"/>
                    </a:ext>
                  </a:extLst>
                </a:gridCol>
                <a:gridCol w="895161">
                  <a:extLst>
                    <a:ext uri="{9D8B030D-6E8A-4147-A177-3AD203B41FA5}">
                      <a16:colId xmlns:a16="http://schemas.microsoft.com/office/drawing/2014/main" val="2145688656"/>
                    </a:ext>
                  </a:extLst>
                </a:gridCol>
                <a:gridCol w="895161">
                  <a:extLst>
                    <a:ext uri="{9D8B030D-6E8A-4147-A177-3AD203B41FA5}">
                      <a16:colId xmlns:a16="http://schemas.microsoft.com/office/drawing/2014/main" val="2235668740"/>
                    </a:ext>
                  </a:extLst>
                </a:gridCol>
                <a:gridCol w="1061784">
                  <a:extLst>
                    <a:ext uri="{9D8B030D-6E8A-4147-A177-3AD203B41FA5}">
                      <a16:colId xmlns:a16="http://schemas.microsoft.com/office/drawing/2014/main" val="3909534066"/>
                    </a:ext>
                  </a:extLst>
                </a:gridCol>
                <a:gridCol w="728537">
                  <a:extLst>
                    <a:ext uri="{9D8B030D-6E8A-4147-A177-3AD203B41FA5}">
                      <a16:colId xmlns:a16="http://schemas.microsoft.com/office/drawing/2014/main" val="536970946"/>
                    </a:ext>
                  </a:extLst>
                </a:gridCol>
                <a:gridCol w="895161">
                  <a:extLst>
                    <a:ext uri="{9D8B030D-6E8A-4147-A177-3AD203B41FA5}">
                      <a16:colId xmlns:a16="http://schemas.microsoft.com/office/drawing/2014/main" val="803160547"/>
                    </a:ext>
                  </a:extLst>
                </a:gridCol>
              </a:tblGrid>
              <a:tr h="442095">
                <a:tc>
                  <a:txBody>
                    <a:bodyPr/>
                    <a:lstStyle/>
                    <a:p>
                      <a:r>
                        <a:rPr lang="hr-HR" dirty="0"/>
                        <a:t>Zadatak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Matija Fauković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Andrej Filipčić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Egon Hajpek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Ante Ivančić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Oliver Kreitmeyer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Marin Prusac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Petra Turković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847300"/>
                  </a:ext>
                </a:extLst>
              </a:tr>
              <a:tr h="409685">
                <a:tc>
                  <a:txBody>
                    <a:bodyPr/>
                    <a:lstStyle/>
                    <a:p>
                      <a:r>
                        <a:rPr lang="hr-HR" dirty="0"/>
                        <a:t>Frontend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15+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10+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120131"/>
                  </a:ext>
                </a:extLst>
              </a:tr>
              <a:tr h="409685">
                <a:tc>
                  <a:txBody>
                    <a:bodyPr/>
                    <a:lstStyle/>
                    <a:p>
                      <a:r>
                        <a:rPr lang="hr-HR" dirty="0"/>
                        <a:t>Backend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20+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100+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50+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100+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20+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20+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544271"/>
                  </a:ext>
                </a:extLst>
              </a:tr>
              <a:tr h="409685">
                <a:tc>
                  <a:txBody>
                    <a:bodyPr/>
                    <a:lstStyle/>
                    <a:p>
                      <a:r>
                        <a:rPr lang="hr-HR" dirty="0"/>
                        <a:t>Dizajn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10+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572431"/>
                  </a:ext>
                </a:extLst>
              </a:tr>
              <a:tr h="442095">
                <a:tc>
                  <a:txBody>
                    <a:bodyPr/>
                    <a:lstStyle/>
                    <a:p>
                      <a:r>
                        <a:rPr lang="hr-HR" dirty="0"/>
                        <a:t>Baza podataka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30+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927434"/>
                  </a:ext>
                </a:extLst>
              </a:tr>
              <a:tr h="442095">
                <a:tc>
                  <a:txBody>
                    <a:bodyPr/>
                    <a:lstStyle/>
                    <a:p>
                      <a:r>
                        <a:rPr lang="hr-HR" dirty="0"/>
                        <a:t>Dokumentacija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20+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10+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5+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81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Zaključak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Naučene lekcije</a:t>
            </a:r>
          </a:p>
          <a:p>
            <a:pPr lvl="1"/>
            <a:r>
              <a:rPr lang="en-US" noProof="0" dirty="0"/>
              <a:t>Dobro </a:t>
            </a:r>
            <a:r>
              <a:rPr lang="en-US" noProof="0" dirty="0" err="1"/>
              <a:t>smo</a:t>
            </a:r>
            <a:r>
              <a:rPr lang="en-US" noProof="0" dirty="0"/>
              <a:t> </a:t>
            </a:r>
            <a:r>
              <a:rPr lang="en-US" noProof="0" dirty="0" err="1"/>
              <a:t>podijelili</a:t>
            </a:r>
            <a:r>
              <a:rPr lang="en-US" noProof="0" dirty="0"/>
              <a:t> </a:t>
            </a:r>
            <a:r>
              <a:rPr lang="en-US" noProof="0" dirty="0" err="1"/>
              <a:t>zadatke</a:t>
            </a:r>
            <a:r>
              <a:rPr lang="en-US" noProof="0" dirty="0"/>
              <a:t> po </a:t>
            </a:r>
            <a:r>
              <a:rPr lang="en-US" noProof="0" dirty="0" err="1"/>
              <a:t>kodu</a:t>
            </a:r>
            <a:r>
              <a:rPr lang="en-US" noProof="0" dirty="0"/>
              <a:t> – </a:t>
            </a:r>
            <a:r>
              <a:rPr lang="en-US" noProof="0" dirty="0" err="1"/>
              <a:t>minimalni</a:t>
            </a:r>
            <a:r>
              <a:rPr lang="en-US" noProof="0" dirty="0"/>
              <a:t> merge </a:t>
            </a:r>
            <a:r>
              <a:rPr lang="en-US" noProof="0" dirty="0" err="1"/>
              <a:t>konflikti</a:t>
            </a:r>
            <a:endParaRPr lang="en-US" noProof="0" dirty="0"/>
          </a:p>
          <a:p>
            <a:pPr lvl="1"/>
            <a:r>
              <a:rPr lang="en-US" dirty="0" err="1"/>
              <a:t>Tjedni</a:t>
            </a:r>
            <a:r>
              <a:rPr lang="en-US" dirty="0"/>
              <a:t> </a:t>
            </a:r>
            <a:r>
              <a:rPr lang="en-US" dirty="0" err="1"/>
              <a:t>sastanci</a:t>
            </a:r>
            <a:r>
              <a:rPr lang="en-US" dirty="0"/>
              <a:t>, </a:t>
            </a:r>
            <a:r>
              <a:rPr lang="en-US" dirty="0" err="1"/>
              <a:t>dobar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 </a:t>
            </a:r>
            <a:r>
              <a:rPr lang="en-US" dirty="0" err="1"/>
              <a:t>traženja</a:t>
            </a:r>
            <a:r>
              <a:rPr lang="en-US" dirty="0"/>
              <a:t> </a:t>
            </a:r>
            <a:r>
              <a:rPr lang="en-US" dirty="0" err="1"/>
              <a:t>pomoći</a:t>
            </a:r>
            <a:r>
              <a:rPr lang="en-US" dirty="0"/>
              <a:t> – </a:t>
            </a:r>
            <a:r>
              <a:rPr lang="en-US" dirty="0" err="1"/>
              <a:t>pokušat</a:t>
            </a:r>
            <a:r>
              <a:rPr lang="en-US" dirty="0"/>
              <a:t> </a:t>
            </a:r>
            <a:r>
              <a:rPr lang="en-US" dirty="0" err="1"/>
              <a:t>ću</a:t>
            </a:r>
            <a:r>
              <a:rPr lang="en-US" dirty="0"/>
              <a:t>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dirty="0" err="1"/>
              <a:t>koliko</a:t>
            </a:r>
            <a:r>
              <a:rPr lang="en-US" dirty="0"/>
              <a:t> ide, a </a:t>
            </a:r>
            <a:r>
              <a:rPr lang="en-US" dirty="0" err="1"/>
              <a:t>kad</a:t>
            </a:r>
            <a:r>
              <a:rPr lang="en-US" dirty="0"/>
              <a:t> ne ide </a:t>
            </a:r>
            <a:r>
              <a:rPr lang="en-US" dirty="0" err="1"/>
              <a:t>ću</a:t>
            </a:r>
            <a:r>
              <a:rPr lang="en-US" dirty="0"/>
              <a:t> </a:t>
            </a:r>
            <a:r>
              <a:rPr lang="en-US" dirty="0" err="1"/>
              <a:t>tražiti</a:t>
            </a:r>
            <a:r>
              <a:rPr lang="en-US" dirty="0"/>
              <a:t> </a:t>
            </a:r>
            <a:r>
              <a:rPr lang="en-US" dirty="0" err="1"/>
              <a:t>pomoć</a:t>
            </a:r>
            <a:endParaRPr lang="hr-HR" noProof="0" dirty="0"/>
          </a:p>
          <a:p>
            <a:pPr lvl="1"/>
            <a:r>
              <a:rPr lang="en-US" noProof="0" dirty="0" err="1"/>
              <a:t>Podijeliti</a:t>
            </a:r>
            <a:r>
              <a:rPr lang="en-US" noProof="0" dirty="0"/>
              <a:t> </a:t>
            </a:r>
            <a:r>
              <a:rPr lang="en-US" noProof="0" dirty="0" err="1"/>
              <a:t>što</a:t>
            </a:r>
            <a:r>
              <a:rPr lang="en-US" noProof="0" dirty="0"/>
              <a:t> </a:t>
            </a:r>
            <a:r>
              <a:rPr lang="en-US" noProof="0" dirty="0" err="1"/>
              <a:t>ravnopravnije</a:t>
            </a:r>
            <a:r>
              <a:rPr lang="en-US" noProof="0" dirty="0"/>
              <a:t> </a:t>
            </a:r>
            <a:r>
              <a:rPr lang="en-US" noProof="0" dirty="0" err="1"/>
              <a:t>posao</a:t>
            </a:r>
            <a:r>
              <a:rPr lang="en-US" noProof="0" dirty="0"/>
              <a:t>, </a:t>
            </a:r>
            <a:r>
              <a:rPr lang="en-US" noProof="0" dirty="0" err="1"/>
              <a:t>neki</a:t>
            </a:r>
            <a:r>
              <a:rPr lang="en-US" noProof="0" dirty="0"/>
              <a:t> </a:t>
            </a:r>
            <a:r>
              <a:rPr lang="en-US" noProof="0" dirty="0" err="1"/>
              <a:t>članovi</a:t>
            </a:r>
            <a:r>
              <a:rPr lang="en-US" noProof="0" dirty="0"/>
              <a:t> </a:t>
            </a:r>
            <a:r>
              <a:rPr lang="en-US" noProof="0" dirty="0" err="1"/>
              <a:t>tima</a:t>
            </a:r>
            <a:r>
              <a:rPr lang="en-US" noProof="0" dirty="0"/>
              <a:t> </a:t>
            </a:r>
            <a:r>
              <a:rPr lang="en-US" noProof="0" dirty="0" err="1"/>
              <a:t>su</a:t>
            </a:r>
            <a:r>
              <a:rPr lang="en-US" noProof="0" dirty="0"/>
              <a:t> </a:t>
            </a:r>
            <a:r>
              <a:rPr lang="en-US" noProof="0" dirty="0" err="1"/>
              <a:t>radili</a:t>
            </a:r>
            <a:r>
              <a:rPr lang="en-US" noProof="0" dirty="0"/>
              <a:t> </a:t>
            </a:r>
            <a:r>
              <a:rPr lang="en-US" noProof="0" dirty="0" err="1"/>
              <a:t>značajno</a:t>
            </a:r>
            <a:r>
              <a:rPr lang="en-US" noProof="0" dirty="0"/>
              <a:t> </a:t>
            </a:r>
            <a:r>
              <a:rPr lang="en-US" noProof="0" dirty="0" err="1"/>
              <a:t>više</a:t>
            </a:r>
            <a:r>
              <a:rPr lang="en-US" noProof="0" dirty="0"/>
              <a:t> od </a:t>
            </a:r>
            <a:r>
              <a:rPr lang="en-US" noProof="0" dirty="0" err="1"/>
              <a:t>drugih</a:t>
            </a:r>
            <a:r>
              <a:rPr lang="en-US" noProof="0" dirty="0"/>
              <a:t>, </a:t>
            </a:r>
            <a:r>
              <a:rPr lang="en-US" noProof="0" dirty="0" err="1"/>
              <a:t>posao</a:t>
            </a:r>
            <a:r>
              <a:rPr lang="en-US" noProof="0" dirty="0"/>
              <a:t> je </a:t>
            </a:r>
            <a:r>
              <a:rPr lang="en-US" noProof="0" dirty="0" err="1"/>
              <a:t>na</a:t>
            </a:r>
            <a:r>
              <a:rPr lang="en-US" noProof="0" dirty="0"/>
              <a:t> </a:t>
            </a:r>
            <a:r>
              <a:rPr lang="en-US" noProof="0" dirty="0" err="1"/>
              <a:t>kraju</a:t>
            </a:r>
            <a:r>
              <a:rPr lang="en-US" noProof="0" dirty="0"/>
              <a:t> bio </a:t>
            </a:r>
            <a:r>
              <a:rPr lang="en-US" noProof="0" dirty="0" err="1"/>
              <a:t>odrađen</a:t>
            </a:r>
            <a:r>
              <a:rPr lang="en-US" noProof="0" dirty="0"/>
              <a:t>, </a:t>
            </a:r>
            <a:r>
              <a:rPr lang="en-US" noProof="0" dirty="0" err="1"/>
              <a:t>ali</a:t>
            </a:r>
            <a:r>
              <a:rPr lang="en-US" noProof="0" dirty="0"/>
              <a:t> </a:t>
            </a:r>
            <a:r>
              <a:rPr lang="en-US" noProof="0" dirty="0" err="1"/>
              <a:t>mogli</a:t>
            </a:r>
            <a:r>
              <a:rPr lang="en-US" noProof="0" dirty="0"/>
              <a:t> </a:t>
            </a:r>
            <a:r>
              <a:rPr lang="en-US" noProof="0" dirty="0" err="1"/>
              <a:t>smo</a:t>
            </a:r>
            <a:r>
              <a:rPr lang="en-US" noProof="0" dirty="0"/>
              <a:t> </a:t>
            </a:r>
            <a:r>
              <a:rPr lang="en-US" noProof="0" dirty="0" err="1"/>
              <a:t>bolje</a:t>
            </a:r>
            <a:r>
              <a:rPr lang="en-US" noProof="0" dirty="0"/>
              <a:t> </a:t>
            </a:r>
            <a:r>
              <a:rPr lang="en-US" noProof="0" dirty="0" err="1"/>
              <a:t>rasporediti</a:t>
            </a:r>
            <a:r>
              <a:rPr lang="en-US" noProof="0" dirty="0"/>
              <a:t> </a:t>
            </a:r>
            <a:r>
              <a:rPr lang="en-US" noProof="0" dirty="0" err="1"/>
              <a:t>opterećenje</a:t>
            </a:r>
            <a:endParaRPr lang="hr-HR" noProof="0" dirty="0">
              <a:sym typeface="Wingdings" panose="05000000000000000000" pitchFamily="2" charset="2"/>
            </a:endParaRPr>
          </a:p>
          <a:p>
            <a:pPr lvl="1"/>
            <a:endParaRPr lang="hr-HR" noProof="0" dirty="0">
              <a:sym typeface="Wingdings" panose="05000000000000000000" pitchFamily="2" charset="2"/>
            </a:endParaRP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noProof="0" smtClean="0"/>
              <a:t>15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Opis zadatka</a:t>
            </a:r>
          </a:p>
          <a:p>
            <a:r>
              <a:rPr lang="hr-HR" noProof="0" dirty="0"/>
              <a:t>Pregled zahtjeva</a:t>
            </a:r>
          </a:p>
          <a:p>
            <a:r>
              <a:rPr lang="hr-HR" noProof="0" dirty="0"/>
              <a:t>Korišteni alati i tehnologije</a:t>
            </a:r>
          </a:p>
          <a:p>
            <a:r>
              <a:rPr lang="hr-HR" noProof="0" dirty="0"/>
              <a:t>Arhitektura</a:t>
            </a:r>
          </a:p>
          <a:p>
            <a:r>
              <a:rPr lang="hr-HR" noProof="0" dirty="0"/>
              <a:t>Organizacija rada </a:t>
            </a:r>
          </a:p>
          <a:p>
            <a:r>
              <a:rPr lang="hr-HR" noProof="0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noProof="0" smtClean="0"/>
              <a:t>2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Sadržaj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CB0F54-7862-2508-EDB2-877BCE433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Članovi tima</a:t>
            </a:r>
          </a:p>
          <a:p>
            <a:r>
              <a:rPr lang="hr-HR" noProof="0" dirty="0"/>
              <a:t>Cilj projekta</a:t>
            </a:r>
          </a:p>
          <a:p>
            <a:r>
              <a:rPr lang="hr-HR" noProof="0" dirty="0"/>
              <a:t>Analiza i oblikovanje sustava	</a:t>
            </a:r>
          </a:p>
          <a:p>
            <a:pPr lvl="1"/>
            <a:r>
              <a:rPr lang="hr-HR" noProof="0" dirty="0"/>
              <a:t>Zahtjevi</a:t>
            </a:r>
          </a:p>
          <a:p>
            <a:pPr lvl="1"/>
            <a:r>
              <a:rPr lang="hr-HR" noProof="0" dirty="0"/>
              <a:t>Arhitektura</a:t>
            </a:r>
          </a:p>
          <a:p>
            <a:r>
              <a:rPr lang="hr-HR" noProof="0" dirty="0"/>
              <a:t>Organizacija rada </a:t>
            </a:r>
          </a:p>
          <a:p>
            <a:r>
              <a:rPr lang="hr-HR" noProof="0" dirty="0"/>
              <a:t>Iskustva</a:t>
            </a: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noProof="0" smtClean="0"/>
              <a:pPr/>
              <a:t>3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71256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CC5E-8F0C-4678-41F6-563B723D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Članovi grupe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5B14-6D23-2394-890E-2F2CE068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Imena članova i odgovornosti</a:t>
            </a:r>
          </a:p>
          <a:p>
            <a:r>
              <a:rPr lang="hr-HR" noProof="0" dirty="0"/>
              <a:t>Ante Ivančić: voditelj tima, dokumentacija, </a:t>
            </a:r>
            <a:r>
              <a:rPr lang="hr-HR" noProof="0" dirty="0" err="1"/>
              <a:t>backend</a:t>
            </a:r>
            <a:r>
              <a:rPr lang="hr-HR" noProof="0" dirty="0"/>
              <a:t>, </a:t>
            </a:r>
            <a:r>
              <a:rPr lang="hr-HR" noProof="0" dirty="0" err="1"/>
              <a:t>frontend</a:t>
            </a:r>
            <a:endParaRPr lang="hr-HR" noProof="0" dirty="0"/>
          </a:p>
          <a:p>
            <a:r>
              <a:rPr lang="hr-HR" noProof="0" dirty="0"/>
              <a:t>Petra Turković: dizajn </a:t>
            </a:r>
            <a:r>
              <a:rPr lang="hr-HR" noProof="0" dirty="0" err="1"/>
              <a:t>lead</a:t>
            </a:r>
            <a:r>
              <a:rPr lang="hr-HR" noProof="0" dirty="0"/>
              <a:t>, </a:t>
            </a:r>
            <a:r>
              <a:rPr lang="hr-HR" noProof="0" dirty="0" err="1"/>
              <a:t>frontend</a:t>
            </a:r>
            <a:endParaRPr lang="hr-HR" noProof="0" dirty="0"/>
          </a:p>
          <a:p>
            <a:r>
              <a:rPr lang="hr-HR" noProof="0" dirty="0"/>
              <a:t>Oliver </a:t>
            </a:r>
            <a:r>
              <a:rPr lang="hr-HR" noProof="0" dirty="0" err="1"/>
              <a:t>Kreitmeyer</a:t>
            </a:r>
            <a:r>
              <a:rPr lang="hr-HR" noProof="0" dirty="0"/>
              <a:t>: </a:t>
            </a:r>
            <a:r>
              <a:rPr lang="hr-HR" noProof="0" dirty="0" err="1"/>
              <a:t>frontend</a:t>
            </a:r>
            <a:r>
              <a:rPr lang="hr-HR" noProof="0" dirty="0"/>
              <a:t> </a:t>
            </a:r>
            <a:r>
              <a:rPr lang="hr-HR" noProof="0" dirty="0" err="1"/>
              <a:t>lead</a:t>
            </a:r>
            <a:r>
              <a:rPr lang="hr-HR" noProof="0" dirty="0"/>
              <a:t>, dokumentacija, </a:t>
            </a:r>
            <a:r>
              <a:rPr lang="hr-HR" noProof="0" dirty="0" err="1"/>
              <a:t>backend</a:t>
            </a:r>
            <a:endParaRPr lang="hr-HR" noProof="0" dirty="0"/>
          </a:p>
          <a:p>
            <a:r>
              <a:rPr lang="hr-HR" noProof="0" dirty="0"/>
              <a:t>Egon </a:t>
            </a:r>
            <a:r>
              <a:rPr lang="hr-HR" noProof="0" dirty="0" err="1"/>
              <a:t>Hajpek</a:t>
            </a:r>
            <a:r>
              <a:rPr lang="hr-HR" noProof="0" dirty="0"/>
              <a:t>: dokumentacija, API</a:t>
            </a:r>
          </a:p>
          <a:p>
            <a:r>
              <a:rPr lang="hr-HR" noProof="0" dirty="0"/>
              <a:t>Marin Prusac: koordinator tima, </a:t>
            </a:r>
            <a:r>
              <a:rPr lang="hr-HR" noProof="0" dirty="0" err="1"/>
              <a:t>database</a:t>
            </a:r>
            <a:r>
              <a:rPr lang="hr-HR" noProof="0" dirty="0"/>
              <a:t> </a:t>
            </a:r>
            <a:r>
              <a:rPr lang="hr-HR" noProof="0" dirty="0" err="1"/>
              <a:t>lead</a:t>
            </a:r>
            <a:r>
              <a:rPr lang="hr-HR" noProof="0" dirty="0"/>
              <a:t>, </a:t>
            </a:r>
            <a:r>
              <a:rPr lang="hr-HR" noProof="0" dirty="0" err="1"/>
              <a:t>backend</a:t>
            </a:r>
            <a:endParaRPr lang="hr-HR" noProof="0" dirty="0"/>
          </a:p>
          <a:p>
            <a:r>
              <a:rPr lang="hr-HR" noProof="0" dirty="0"/>
              <a:t>Matija </a:t>
            </a:r>
            <a:r>
              <a:rPr lang="hr-HR" noProof="0" dirty="0" err="1"/>
              <a:t>Fauković</a:t>
            </a:r>
            <a:r>
              <a:rPr lang="hr-HR" noProof="0" dirty="0"/>
              <a:t>: </a:t>
            </a:r>
            <a:r>
              <a:rPr lang="hr-HR" noProof="0" dirty="0" err="1"/>
              <a:t>backend</a:t>
            </a:r>
            <a:r>
              <a:rPr lang="hr-HR" noProof="0" dirty="0"/>
              <a:t>, </a:t>
            </a:r>
            <a:r>
              <a:rPr lang="hr-HR" noProof="0" dirty="0" err="1"/>
              <a:t>frontend</a:t>
            </a:r>
            <a:endParaRPr lang="hr-HR" noProof="0" dirty="0"/>
          </a:p>
          <a:p>
            <a:r>
              <a:rPr lang="hr-HR" noProof="0" dirty="0"/>
              <a:t>Andrej Filipčić: </a:t>
            </a:r>
            <a:r>
              <a:rPr lang="hr-HR" noProof="0" dirty="0" err="1"/>
              <a:t>backend</a:t>
            </a:r>
            <a:r>
              <a:rPr lang="hr-HR" noProof="0" dirty="0"/>
              <a:t> </a:t>
            </a:r>
            <a:r>
              <a:rPr lang="hr-HR" noProof="0" dirty="0" err="1"/>
              <a:t>lead</a:t>
            </a:r>
            <a:r>
              <a:rPr lang="hr-HR" noProof="0" dirty="0"/>
              <a:t>, </a:t>
            </a:r>
            <a:r>
              <a:rPr lang="hr-HR" noProof="0" dirty="0" err="1"/>
              <a:t>deployment</a:t>
            </a:r>
            <a:endParaRPr lang="hr-HR" noProof="0" dirty="0"/>
          </a:p>
          <a:p>
            <a:pPr marL="0" indent="0">
              <a:buNone/>
            </a:pPr>
            <a:endParaRPr lang="hr-H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E38AF-35BC-BD40-AC94-1AB4341B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noProof="0" smtClean="0"/>
              <a:t>4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403515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0B7E-6D2D-545E-3942-807E5763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/>
          <a:lstStyle/>
          <a:p>
            <a:r>
              <a:rPr lang="hr-HR" noProof="0" dirty="0"/>
              <a:t>O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C0A7-2EBE-B97D-F71C-97BD62047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400000"/>
          </a:xfrm>
        </p:spPr>
        <p:txBody>
          <a:bodyPr>
            <a:normAutofit/>
          </a:bodyPr>
          <a:lstStyle/>
          <a:p>
            <a:pPr lvl="0"/>
            <a:r>
              <a:rPr lang="hr-HR" noProof="0" dirty="0"/>
              <a:t>Ukratko: aplikacija spaja </a:t>
            </a:r>
            <a:r>
              <a:rPr lang="hr-HR" noProof="0" dirty="0" err="1"/>
              <a:t>fun</a:t>
            </a:r>
            <a:r>
              <a:rPr lang="en-US" noProof="0" dirty="0"/>
              <a:t>kc</a:t>
            </a:r>
            <a:r>
              <a:rPr lang="hr-HR" noProof="0" dirty="0" err="1"/>
              <a:t>ionalnosti</a:t>
            </a:r>
            <a:r>
              <a:rPr lang="hr-HR" noProof="0" dirty="0"/>
              <a:t> raznih drugih aplikacija. Kreiranje biciklističkih događaja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druženja</a:t>
            </a:r>
            <a:r>
              <a:rPr lang="en-US" noProof="0" dirty="0"/>
              <a:t>, s </a:t>
            </a:r>
            <a:r>
              <a:rPr lang="en-US" noProof="0" dirty="0" err="1"/>
              <a:t>chatom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kreacijom</a:t>
            </a:r>
            <a:r>
              <a:rPr lang="en-US" noProof="0" dirty="0"/>
              <a:t> </a:t>
            </a:r>
            <a:r>
              <a:rPr lang="en-US" noProof="0" dirty="0" err="1"/>
              <a:t>rute</a:t>
            </a:r>
            <a:endParaRPr lang="hr-HR" noProof="0" dirty="0"/>
          </a:p>
          <a:p>
            <a:pPr lvl="0"/>
            <a:r>
              <a:rPr lang="hr-HR" noProof="0" dirty="0"/>
              <a:t>Cilj: </a:t>
            </a:r>
            <a:r>
              <a:rPr lang="en-US" noProof="0" dirty="0" err="1"/>
              <a:t>Glavna</a:t>
            </a:r>
            <a:r>
              <a:rPr lang="en-US" noProof="0" dirty="0"/>
              <a:t> </a:t>
            </a:r>
            <a:r>
              <a:rPr lang="en-US" noProof="0" dirty="0" err="1"/>
              <a:t>svrha</a:t>
            </a:r>
            <a:r>
              <a:rPr lang="en-US" noProof="0" dirty="0"/>
              <a:t> </a:t>
            </a:r>
            <a:r>
              <a:rPr lang="en-US" noProof="0" dirty="0" err="1"/>
              <a:t>aplikacije</a:t>
            </a:r>
            <a:r>
              <a:rPr lang="en-US" noProof="0" dirty="0"/>
              <a:t> je </a:t>
            </a:r>
            <a:r>
              <a:rPr lang="en-US" noProof="0" dirty="0" err="1"/>
              <a:t>omogućiti</a:t>
            </a:r>
            <a:r>
              <a:rPr lang="en-US" noProof="0" dirty="0"/>
              <a:t> </a:t>
            </a:r>
            <a:r>
              <a:rPr lang="en-US" noProof="0" dirty="0" err="1"/>
              <a:t>korisnicima</a:t>
            </a:r>
            <a:r>
              <a:rPr lang="en-US" noProof="0" dirty="0"/>
              <a:t> da </a:t>
            </a:r>
            <a:r>
              <a:rPr lang="en-US" noProof="0" dirty="0" err="1"/>
              <a:t>organiziraju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objave</a:t>
            </a:r>
            <a:r>
              <a:rPr lang="en-US" noProof="0" dirty="0"/>
              <a:t> </a:t>
            </a:r>
            <a:r>
              <a:rPr lang="en-US" noProof="0" dirty="0" err="1"/>
              <a:t>biciklistički</a:t>
            </a:r>
            <a:r>
              <a:rPr lang="en-US" noProof="0" dirty="0"/>
              <a:t> </a:t>
            </a:r>
            <a:r>
              <a:rPr lang="en-US" noProof="0" dirty="0" err="1"/>
              <a:t>događaj</a:t>
            </a:r>
            <a:r>
              <a:rPr lang="en-US" noProof="0" dirty="0"/>
              <a:t>, </a:t>
            </a:r>
            <a:r>
              <a:rPr lang="en-US" noProof="0" dirty="0" err="1"/>
              <a:t>te</a:t>
            </a:r>
            <a:r>
              <a:rPr lang="en-US" noProof="0" dirty="0"/>
              <a:t> </a:t>
            </a:r>
            <a:r>
              <a:rPr lang="en-US" noProof="0" dirty="0" err="1"/>
              <a:t>ako</a:t>
            </a:r>
            <a:r>
              <a:rPr lang="en-US" noProof="0" dirty="0"/>
              <a:t> </a:t>
            </a:r>
            <a:r>
              <a:rPr lang="en-US" noProof="0" dirty="0" err="1"/>
              <a:t>im</a:t>
            </a:r>
            <a:r>
              <a:rPr lang="en-US" noProof="0" dirty="0"/>
              <a:t> se ne </a:t>
            </a:r>
            <a:r>
              <a:rPr lang="en-US" noProof="0" dirty="0" err="1"/>
              <a:t>sviđa</a:t>
            </a:r>
            <a:r>
              <a:rPr lang="en-US" noProof="0" dirty="0"/>
              <a:t> </a:t>
            </a:r>
            <a:r>
              <a:rPr lang="en-US" noProof="0" dirty="0" err="1"/>
              <a:t>lista</a:t>
            </a:r>
            <a:r>
              <a:rPr lang="en-US" noProof="0" dirty="0"/>
              <a:t> </a:t>
            </a:r>
            <a:r>
              <a:rPr lang="en-US" noProof="0" dirty="0" err="1"/>
              <a:t>ponuđenih</a:t>
            </a:r>
            <a:r>
              <a:rPr lang="en-US" noProof="0" dirty="0"/>
              <a:t> </a:t>
            </a:r>
            <a:r>
              <a:rPr lang="en-US" noProof="0" dirty="0" err="1"/>
              <a:t>ruti</a:t>
            </a:r>
            <a:r>
              <a:rPr lang="en-US" noProof="0" dirty="0"/>
              <a:t>, </a:t>
            </a:r>
            <a:r>
              <a:rPr lang="en-US" noProof="0" dirty="0" err="1"/>
              <a:t>naprave</a:t>
            </a:r>
            <a:r>
              <a:rPr lang="en-US" noProof="0" dirty="0"/>
              <a:t> </a:t>
            </a:r>
            <a:r>
              <a:rPr lang="en-US" noProof="0" dirty="0" err="1"/>
              <a:t>svoju</a:t>
            </a:r>
            <a:r>
              <a:rPr lang="en-US" noProof="0" dirty="0"/>
              <a:t>. </a:t>
            </a:r>
            <a:r>
              <a:rPr lang="en-US" noProof="0" dirty="0" err="1"/>
              <a:t>Korisnici</a:t>
            </a:r>
            <a:r>
              <a:rPr lang="en-US" noProof="0" dirty="0"/>
              <a:t> </a:t>
            </a:r>
            <a:r>
              <a:rPr lang="en-US" noProof="0" dirty="0" err="1"/>
              <a:t>nakon</a:t>
            </a:r>
            <a:r>
              <a:rPr lang="en-US" noProof="0" dirty="0"/>
              <a:t> </a:t>
            </a:r>
            <a:r>
              <a:rPr lang="en-US" noProof="0" dirty="0" err="1"/>
              <a:t>događaja</a:t>
            </a:r>
            <a:r>
              <a:rPr lang="en-US" noProof="0" dirty="0"/>
              <a:t> </a:t>
            </a:r>
            <a:r>
              <a:rPr lang="en-US" noProof="0" dirty="0" err="1"/>
              <a:t>mogu</a:t>
            </a:r>
            <a:r>
              <a:rPr lang="en-US" noProof="0" dirty="0"/>
              <a:t> </a:t>
            </a:r>
            <a:r>
              <a:rPr lang="en-US" noProof="0" dirty="0" err="1"/>
              <a:t>ostaviti</a:t>
            </a:r>
            <a:r>
              <a:rPr lang="en-US" noProof="0" dirty="0"/>
              <a:t> </a:t>
            </a:r>
            <a:r>
              <a:rPr lang="en-US" noProof="0" dirty="0" err="1"/>
              <a:t>ocjenu</a:t>
            </a:r>
            <a:r>
              <a:rPr lang="en-US" noProof="0" dirty="0"/>
              <a:t> </a:t>
            </a:r>
            <a:r>
              <a:rPr lang="en-US" noProof="0" dirty="0" err="1"/>
              <a:t>na</a:t>
            </a:r>
            <a:r>
              <a:rPr lang="en-US" noProof="0" dirty="0"/>
              <a:t> </a:t>
            </a:r>
            <a:r>
              <a:rPr lang="en-US" noProof="0" dirty="0" err="1"/>
              <a:t>rutu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ostvareno</a:t>
            </a:r>
            <a:r>
              <a:rPr lang="en-US" dirty="0"/>
              <a:t> </a:t>
            </a:r>
            <a:r>
              <a:rPr lang="en-US" dirty="0" err="1"/>
              <a:t>vrijeme</a:t>
            </a:r>
            <a:endParaRPr lang="hr-HR" noProof="0" dirty="0"/>
          </a:p>
          <a:p>
            <a:pPr lvl="0"/>
            <a:r>
              <a:rPr lang="en-US" noProof="0" dirty="0" err="1"/>
              <a:t>Slično</a:t>
            </a:r>
            <a:r>
              <a:rPr lang="en-US" noProof="0" dirty="0"/>
              <a:t> </a:t>
            </a:r>
            <a:r>
              <a:rPr lang="en-US" noProof="0" dirty="0" err="1"/>
              <a:t>rješenje</a:t>
            </a:r>
            <a:r>
              <a:rPr lang="en-US" noProof="0" dirty="0"/>
              <a:t>: Strava. Do </a:t>
            </a:r>
            <a:r>
              <a:rPr lang="en-US" noProof="0" dirty="0" err="1"/>
              <a:t>nedavno</a:t>
            </a:r>
            <a:r>
              <a:rPr lang="en-US" noProof="0" dirty="0"/>
              <a:t> </a:t>
            </a:r>
            <a:r>
              <a:rPr lang="en-US" noProof="0" dirty="0" err="1"/>
              <a:t>ni</a:t>
            </a:r>
            <a:r>
              <a:rPr lang="en-US" noProof="0" dirty="0"/>
              <a:t> </a:t>
            </a:r>
            <a:r>
              <a:rPr lang="en-US" noProof="0" dirty="0" err="1"/>
              <a:t>strava</a:t>
            </a:r>
            <a:r>
              <a:rPr lang="en-US" noProof="0" dirty="0"/>
              <a:t> </a:t>
            </a:r>
            <a:r>
              <a:rPr lang="en-US" noProof="0" dirty="0" err="1"/>
              <a:t>nije</a:t>
            </a:r>
            <a:r>
              <a:rPr lang="en-US" noProof="0" dirty="0"/>
              <a:t> </a:t>
            </a:r>
            <a:r>
              <a:rPr lang="en-US" noProof="0" dirty="0" err="1"/>
              <a:t>imala</a:t>
            </a:r>
            <a:r>
              <a:rPr lang="en-US" noProof="0" dirty="0"/>
              <a:t> </a:t>
            </a:r>
            <a:r>
              <a:rPr lang="en-US" noProof="0" dirty="0" err="1"/>
              <a:t>kreaciju</a:t>
            </a:r>
            <a:r>
              <a:rPr lang="en-US" noProof="0" dirty="0"/>
              <a:t> </a:t>
            </a:r>
            <a:r>
              <a:rPr lang="en-US" noProof="0" dirty="0" err="1"/>
              <a:t>ruta</a:t>
            </a:r>
            <a:r>
              <a:rPr lang="en-US" noProof="0" dirty="0"/>
              <a:t>, </a:t>
            </a:r>
            <a:r>
              <a:rPr lang="en-US" noProof="0" dirty="0" err="1"/>
              <a:t>ali</a:t>
            </a:r>
            <a:r>
              <a:rPr lang="en-US" dirty="0"/>
              <a:t>, </a:t>
            </a:r>
            <a:r>
              <a:rPr lang="en-US" dirty="0" err="1"/>
              <a:t>još</a:t>
            </a:r>
            <a:r>
              <a:rPr lang="en-US" dirty="0"/>
              <a:t> </a:t>
            </a:r>
            <a:r>
              <a:rPr lang="en-US" dirty="0" err="1"/>
              <a:t>uvijek</a:t>
            </a:r>
            <a:r>
              <a:rPr lang="en-US" dirty="0"/>
              <a:t> </a:t>
            </a:r>
            <a:r>
              <a:rPr lang="en-US" dirty="0" err="1"/>
              <a:t>smatramo</a:t>
            </a:r>
            <a:r>
              <a:rPr lang="en-US" dirty="0"/>
              <a:t> da je </a:t>
            </a:r>
            <a:r>
              <a:rPr lang="en-US" dirty="0" err="1"/>
              <a:t>naša</a:t>
            </a:r>
            <a:r>
              <a:rPr lang="en-US" dirty="0"/>
              <a:t> </a:t>
            </a:r>
            <a:r>
              <a:rPr lang="en-US" dirty="0" err="1"/>
              <a:t>prednost</a:t>
            </a:r>
            <a:r>
              <a:rPr lang="en-US" dirty="0"/>
              <a:t> to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ciljamo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i="1" dirty="0" err="1"/>
              <a:t>druženja</a:t>
            </a:r>
            <a:r>
              <a:rPr lang="en-US" dirty="0"/>
              <a:t>, a </a:t>
            </a:r>
            <a:r>
              <a:rPr lang="en-US" dirty="0" err="1"/>
              <a:t>strava</a:t>
            </a:r>
            <a:r>
              <a:rPr lang="en-US" dirty="0"/>
              <a:t> u </a:t>
            </a:r>
            <a:r>
              <a:rPr lang="en-US" dirty="0" err="1"/>
              <a:t>našem</a:t>
            </a:r>
            <a:r>
              <a:rPr lang="en-US" dirty="0"/>
              <a:t> </a:t>
            </a:r>
            <a:r>
              <a:rPr lang="en-US" dirty="0" err="1"/>
              <a:t>iskustvu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naglasak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individualne</a:t>
            </a:r>
            <a:r>
              <a:rPr lang="en-US" dirty="0"/>
              <a:t> </a:t>
            </a:r>
            <a:r>
              <a:rPr lang="en-US" dirty="0" err="1"/>
              <a:t>uspjehe</a:t>
            </a:r>
            <a:endParaRPr lang="hr-H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24A85-3B76-EBCB-772E-CD8CF316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260" y="6501038"/>
            <a:ext cx="475056" cy="288000"/>
          </a:xfrm>
        </p:spPr>
        <p:txBody>
          <a:bodyPr/>
          <a:lstStyle/>
          <a:p>
            <a:fld id="{FAA41844-C0CA-4144-9D6C-D993F0C0FAB4}" type="slidenum">
              <a:rPr lang="hr-HR" noProof="0" smtClean="0"/>
              <a:pPr/>
              <a:t>5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183940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/>
              <a:t>Funkcionalni zahtjevi:</a:t>
            </a:r>
            <a:endParaRPr lang="hr-HR" noProof="0" dirty="0"/>
          </a:p>
          <a:p>
            <a:r>
              <a:rPr lang="hr-HR" noProof="0" dirty="0"/>
              <a:t>F-001 - Aplikacija omogućuje korisnicima registraciju.</a:t>
            </a:r>
          </a:p>
          <a:p>
            <a:r>
              <a:rPr lang="hr-HR" noProof="0" dirty="0"/>
              <a:t>F-002 - </a:t>
            </a:r>
            <a:r>
              <a:rPr lang="pt-BR" noProof="0" dirty="0"/>
              <a:t>Sustav omogućuje različite korisničke uloge</a:t>
            </a:r>
            <a:r>
              <a:rPr lang="hr-HR" noProof="0" dirty="0"/>
              <a:t>.</a:t>
            </a:r>
          </a:p>
          <a:p>
            <a:r>
              <a:rPr lang="hr-HR" noProof="0" dirty="0"/>
              <a:t>F-003 – Dinamički Newsfeed nadolazećih događaja.</a:t>
            </a:r>
          </a:p>
          <a:p>
            <a:r>
              <a:rPr lang="hr-HR" noProof="0" dirty="0"/>
              <a:t>F-004 – Izrada ruta.</a:t>
            </a:r>
          </a:p>
          <a:p>
            <a:r>
              <a:rPr lang="hr-HR" noProof="0" dirty="0"/>
              <a:t>F-005 – Chat funkcionalnost.</a:t>
            </a:r>
          </a:p>
          <a:p>
            <a:r>
              <a:rPr lang="hr-HR" noProof="0" dirty="0"/>
              <a:t>F-006 – Rangiranje korisnika na leaderboardu.</a:t>
            </a:r>
          </a:p>
          <a:p>
            <a:r>
              <a:rPr lang="hr-HR" noProof="0" dirty="0"/>
              <a:t>F-007 – Izrada vlastitih događaja.</a:t>
            </a:r>
          </a:p>
          <a:p>
            <a:r>
              <a:rPr lang="hr-HR" noProof="0" dirty="0"/>
              <a:t>F-008 – Mogućnost prijave na događaje.</a:t>
            </a:r>
          </a:p>
          <a:p>
            <a:pPr marL="0" indent="0">
              <a:buNone/>
            </a:pPr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noProof="0" smtClean="0"/>
              <a:t>6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81E57-FC9E-428B-5002-745A4AC2E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76635-E499-982D-2D7A-869EA3DFA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/>
              <a:t>Nefunkcionalni zahtjevi</a:t>
            </a:r>
          </a:p>
          <a:p>
            <a:r>
              <a:rPr lang="hr-HR" dirty="0"/>
              <a:t>NF-1 - Aplikacija treba podržavati rad u stvarnom vremenu.</a:t>
            </a:r>
          </a:p>
          <a:p>
            <a:r>
              <a:rPr lang="hr-HR" dirty="0"/>
              <a:t>NF-2 -  Aplikacija kompatibilna s Chrome, Microsoft </a:t>
            </a:r>
            <a:r>
              <a:rPr lang="hr-HR" dirty="0" err="1"/>
              <a:t>Edge</a:t>
            </a:r>
            <a:r>
              <a:rPr lang="hr-HR" dirty="0"/>
              <a:t> i Firefox.</a:t>
            </a:r>
          </a:p>
          <a:p>
            <a:r>
              <a:rPr lang="hr-HR" dirty="0"/>
              <a:t>NF-3 - Pri implementaciji koriste se objektno-orijentirani jezici i paradigme.</a:t>
            </a:r>
          </a:p>
          <a:p>
            <a:r>
              <a:rPr lang="hr-HR" dirty="0"/>
              <a:t>NF-4 - Aplikacija mora omogućiti intuitivno korisničko sučelje.</a:t>
            </a:r>
          </a:p>
          <a:p>
            <a:r>
              <a:rPr lang="hr-HR" dirty="0"/>
              <a:t>NF-5 - Autentifikacija korisnika izvedena korištenjem sigurnih protokola.</a:t>
            </a:r>
          </a:p>
          <a:p>
            <a:r>
              <a:rPr lang="hr-HR" dirty="0"/>
              <a:t>NF-6 - Dokumentacija sustava treba biti ispravna i dobra.</a:t>
            </a:r>
          </a:p>
          <a:p>
            <a:r>
              <a:rPr lang="hr-HR" dirty="0"/>
              <a:t>NF-7 - Sustav podržava hrvatsku abecedu.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065FA-9757-07AB-C7BD-77B04C1D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2451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194B-73FA-DAD6-728F-E14212BE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noProof="0" dirty="0"/>
              <a:t>UML dijagram obrazaca uporabe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E1D33-6016-014F-7976-CC3BF83E4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noProof="0" dirty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noProof="0" dirty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noProof="0" dirty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noProof="0" dirty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hr-HR" noProof="0" dirty="0"/>
              <a:t>- Dijagram obrazaca uporabe za ulogu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0CEC8-0F4C-E99E-FC93-F08F526E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noProof="0" smtClean="0"/>
              <a:t>8</a:t>
            </a:fld>
            <a:endParaRPr lang="hr-HR" noProof="0" dirty="0"/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82382453-C826-C8EF-F53E-E6AF34116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9" y="972000"/>
            <a:ext cx="6867233" cy="413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4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DE4F-0BC5-962E-F155-25C78614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UML dijagram obrazaca uporabe</a:t>
            </a:r>
            <a:endParaRPr lang="en-GB" dirty="0"/>
          </a:p>
        </p:txBody>
      </p:sp>
      <p:pic>
        <p:nvPicPr>
          <p:cNvPr id="6" name="Content Placeholder 5" descr="A diagram of a diagram&#10;&#10;Description automatically generated">
            <a:extLst>
              <a:ext uri="{FF2B5EF4-FFF2-40B4-BE49-F238E27FC236}">
                <a16:creationId xmlns:a16="http://schemas.microsoft.com/office/drawing/2014/main" id="{D0C751F9-9789-686C-0260-C330141C1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41" y="1018883"/>
            <a:ext cx="6753138" cy="44570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0FB55-2BAF-1618-8B06-F123485D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FCEA8-2FA9-5932-2362-C58F053C1286}"/>
              </a:ext>
            </a:extLst>
          </p:cNvPr>
          <p:cNvSpPr txBox="1"/>
          <p:nvPr/>
        </p:nvSpPr>
        <p:spPr>
          <a:xfrm>
            <a:off x="118441" y="5475955"/>
            <a:ext cx="479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-Dijagram obrazaca uporabe za ulogu </a:t>
            </a:r>
            <a:r>
              <a:rPr lang="hr-HR" dirty="0" err="1"/>
              <a:t>Organizer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6101546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1474</TotalTime>
  <Words>765</Words>
  <Application>Microsoft Office PowerPoint</Application>
  <PresentationFormat>On-screen Show (4:3)</PresentationFormat>
  <Paragraphs>169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ＭＳ Ｐゴシック</vt:lpstr>
      <vt:lpstr>Arial</vt:lpstr>
      <vt:lpstr>Calibri</vt:lpstr>
      <vt:lpstr>Century Gothic</vt:lpstr>
      <vt:lpstr>Courier New</vt:lpstr>
      <vt:lpstr>Franklin Gothic Book</vt:lpstr>
      <vt:lpstr>Franklin Gothic Demi</vt:lpstr>
      <vt:lpstr>Franklin Gothic Medium</vt:lpstr>
      <vt:lpstr>Tahoma</vt:lpstr>
      <vt:lpstr>Times New Roman</vt:lpstr>
      <vt:lpstr>Wingdings</vt:lpstr>
      <vt:lpstr>Wingdings 2</vt:lpstr>
      <vt:lpstr>PROGI-template</vt:lpstr>
      <vt:lpstr>DividendVTI</vt:lpstr>
      <vt:lpstr>Biciklik</vt:lpstr>
      <vt:lpstr>Sadržaj</vt:lpstr>
      <vt:lpstr>Sadržaj</vt:lpstr>
      <vt:lpstr>Članovi grupe</vt:lpstr>
      <vt:lpstr>O projektu</vt:lpstr>
      <vt:lpstr>Pregled zahtjeva</vt:lpstr>
      <vt:lpstr>Pregled zahtjeva</vt:lpstr>
      <vt:lpstr>UML dijagram obrazaca uporabe</vt:lpstr>
      <vt:lpstr>UML dijagram obrazaca uporabe</vt:lpstr>
      <vt:lpstr>UML dijagram obrazaca uporabe</vt:lpstr>
      <vt:lpstr>Arhitektura sustava</vt:lpstr>
      <vt:lpstr>Ispitivanje</vt:lpstr>
      <vt:lpstr>Korišteni alati i tehnologije</vt:lpstr>
      <vt:lpstr>Organizacija rada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Ante Ivančić</cp:lastModifiedBy>
  <cp:revision>29</cp:revision>
  <dcterms:created xsi:type="dcterms:W3CDTF">2016-01-18T13:10:52Z</dcterms:created>
  <dcterms:modified xsi:type="dcterms:W3CDTF">2025-01-23T20:18:01Z</dcterms:modified>
</cp:coreProperties>
</file>