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7" r:id="rId8"/>
    <p:sldId id="266" r:id="rId9"/>
    <p:sldId id="268" r:id="rId10"/>
    <p:sldId id="261" r:id="rId11"/>
    <p:sldId id="264" r:id="rId12"/>
    <p:sldId id="263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99" d="100"/>
          <a:sy n="99" d="100"/>
        </p:scale>
        <p:origin x="-1264" y="64"/>
      </p:cViewPr>
      <p:guideLst>
        <p:guide orient="horz" pos="31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218A-C3B9-D14F-9B44-08000A2C882E}" type="datetimeFigureOut">
              <a:rPr lang="fr-FR" smtClean="0"/>
              <a:pPr/>
              <a:t>8/6/13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398B-17BB-6642-AD81-DBA95C691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0349" y="3249654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DSPrimaryGenerator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80349" y="2510990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DSRunAction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80349" y="4034812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DSStackingAction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80349" y="6190276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DSEventAction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80349" y="4721662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DSTrackingAction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580349" y="5442998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DSSteppingAction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580349" y="1730909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DSDetectorConstruction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580349" y="938790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DSPhysicsList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580349" y="224315"/>
            <a:ext cx="25119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4ds.cc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3522663" y="938790"/>
            <a:ext cx="43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the physical processes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3522663" y="1730909"/>
            <a:ext cx="43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the detector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522663" y="2510990"/>
            <a:ext cx="5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Start/end the run, open/close binary and log files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3522663" y="3249654"/>
            <a:ext cx="43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event generator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3522663" y="4034812"/>
            <a:ext cx="562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stacking class (if needed), where primary is created but not yet tracked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3522663" y="4721662"/>
            <a:ext cx="43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“photon” and “daughter” event info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3522663" y="5442998"/>
            <a:ext cx="43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“deposit” event info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3522663" y="6190276"/>
            <a:ext cx="43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output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320111" y="1427182"/>
            <a:ext cx="276518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DSPrimaryGeneratorAction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320111" y="4371227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DSGeneratorG4Gun</a:t>
            </a:r>
            <a:endParaRPr lang="en-US" dirty="0"/>
          </a:p>
        </p:txBody>
      </p:sp>
      <p:sp>
        <p:nvSpPr>
          <p:cNvPr id="49" name="ZoneTexte 48"/>
          <p:cNvSpPr txBox="1"/>
          <p:nvPr/>
        </p:nvSpPr>
        <p:spPr>
          <a:xfrm>
            <a:off x="3532893" y="187205"/>
            <a:ext cx="211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The Generators</a:t>
            </a:r>
            <a:endParaRPr lang="en-US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937453" y="1427182"/>
            <a:ext cx="36908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DPrimaryGeneratorAction</a:t>
            </a:r>
            <a:r>
              <a:rPr lang="en-US" dirty="0" err="1" smtClean="0">
                <a:solidFill>
                  <a:srgbClr val="CCFFCC"/>
                </a:solidFill>
              </a:rPr>
              <a:t>Messenger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20111" y="2616756"/>
            <a:ext cx="251194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DSVGenerator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3316029" y="4371227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DSGeneratorRDM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6355961" y="4371227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DSGeneratorMultiEvent</a:t>
            </a:r>
            <a:endParaRPr lang="en-US" dirty="0"/>
          </a:p>
        </p:txBody>
      </p:sp>
      <p:sp>
        <p:nvSpPr>
          <p:cNvPr id="39" name="ZoneTexte 38"/>
          <p:cNvSpPr txBox="1"/>
          <p:nvPr/>
        </p:nvSpPr>
        <p:spPr>
          <a:xfrm>
            <a:off x="242020" y="5071838"/>
            <a:ext cx="28432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DSGeneratorNeutronAtGs</a:t>
            </a:r>
            <a:endParaRPr lang="en-US" dirty="0"/>
          </a:p>
        </p:txBody>
      </p:sp>
      <p:sp>
        <p:nvSpPr>
          <p:cNvPr id="40" name="ZoneTexte 39"/>
          <p:cNvSpPr txBox="1"/>
          <p:nvPr/>
        </p:nvSpPr>
        <p:spPr>
          <a:xfrm>
            <a:off x="3708857" y="5071838"/>
            <a:ext cx="30740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DSGeneratorCosmicRayMuons</a:t>
            </a:r>
            <a:endParaRPr lang="en-US" dirty="0"/>
          </a:p>
        </p:txBody>
      </p:sp>
      <p:sp>
        <p:nvSpPr>
          <p:cNvPr id="41" name="ZoneTexte 40"/>
          <p:cNvSpPr txBox="1"/>
          <p:nvPr/>
        </p:nvSpPr>
        <p:spPr>
          <a:xfrm>
            <a:off x="5740209" y="1057850"/>
            <a:ext cx="2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generator:</a:t>
            </a:r>
            <a:endParaRPr lang="en-US" dirty="0"/>
          </a:p>
        </p:txBody>
      </p:sp>
      <p:cxnSp>
        <p:nvCxnSpPr>
          <p:cNvPr id="48" name="Connecteur droit avec flèche 47"/>
          <p:cNvCxnSpPr>
            <a:stCxn id="35" idx="1"/>
            <a:endCxn id="27" idx="3"/>
          </p:cNvCxnSpPr>
          <p:nvPr/>
        </p:nvCxnSpPr>
        <p:spPr>
          <a:xfrm rot="10800000">
            <a:off x="3085293" y="1611848"/>
            <a:ext cx="18521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27" idx="2"/>
          </p:cNvCxnSpPr>
          <p:nvPr/>
        </p:nvCxnSpPr>
        <p:spPr>
          <a:xfrm rot="16200000" flipH="1">
            <a:off x="1292580" y="2206635"/>
            <a:ext cx="8202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085293" y="2016593"/>
            <a:ext cx="6058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class from which all the generators inherit methods. </a:t>
            </a:r>
          </a:p>
          <a:p>
            <a:r>
              <a:rPr lang="en-US" dirty="0" smtClean="0"/>
              <a:t>In particular spatial, angular and energy distributions, or fixed values, with </a:t>
            </a:r>
            <a:r>
              <a:rPr lang="en-US" dirty="0" err="1" smtClean="0"/>
              <a:t>GetVParticlePosition</a:t>
            </a:r>
            <a:r>
              <a:rPr lang="en-US" dirty="0" smtClean="0"/>
              <a:t>(), </a:t>
            </a:r>
            <a:r>
              <a:rPr lang="en-US" dirty="0" err="1" smtClean="0"/>
              <a:t>GetVParticleDirection</a:t>
            </a:r>
            <a:r>
              <a:rPr lang="en-US" dirty="0" smtClean="0"/>
              <a:t>(),</a:t>
            </a:r>
          </a:p>
          <a:p>
            <a:r>
              <a:rPr lang="en-US" dirty="0" smtClean="0"/>
              <a:t>GetVParticleEnergy(G4ParticleDefinition*)</a:t>
            </a:r>
            <a:endParaRPr lang="en-US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96635" y="3960538"/>
            <a:ext cx="8901981" cy="191899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 droit avec flèche 71"/>
          <p:cNvCxnSpPr/>
          <p:nvPr/>
        </p:nvCxnSpPr>
        <p:spPr>
          <a:xfrm rot="16200000" flipH="1">
            <a:off x="1214621" y="3474168"/>
            <a:ext cx="97616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320110" y="1132070"/>
            <a:ext cx="30740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DSGeneratorG4Gun</a:t>
            </a:r>
            <a:endParaRPr lang="en-US" dirty="0"/>
          </a:p>
        </p:txBody>
      </p:sp>
      <p:sp>
        <p:nvSpPr>
          <p:cNvPr id="49" name="ZoneTexte 48"/>
          <p:cNvSpPr txBox="1"/>
          <p:nvPr/>
        </p:nvSpPr>
        <p:spPr>
          <a:xfrm>
            <a:off x="3532893" y="187205"/>
            <a:ext cx="211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The Generators</a:t>
            </a:r>
            <a:endParaRPr lang="en-US" sz="2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20110" y="2913011"/>
            <a:ext cx="30787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DSGeneratorRDM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320110" y="1960415"/>
            <a:ext cx="30787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DSGeneratorMultiEvent</a:t>
            </a:r>
            <a:endParaRPr lang="en-US" dirty="0"/>
          </a:p>
        </p:txBody>
      </p:sp>
      <p:sp>
        <p:nvSpPr>
          <p:cNvPr id="39" name="ZoneTexte 38"/>
          <p:cNvSpPr txBox="1"/>
          <p:nvPr/>
        </p:nvSpPr>
        <p:spPr>
          <a:xfrm>
            <a:off x="320110" y="3893218"/>
            <a:ext cx="30787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DSGeneratorNeutronAtGs</a:t>
            </a:r>
            <a:endParaRPr lang="en-US" dirty="0"/>
          </a:p>
        </p:txBody>
      </p:sp>
      <p:sp>
        <p:nvSpPr>
          <p:cNvPr id="40" name="ZoneTexte 39"/>
          <p:cNvSpPr txBox="1"/>
          <p:nvPr/>
        </p:nvSpPr>
        <p:spPr>
          <a:xfrm>
            <a:off x="320111" y="4887172"/>
            <a:ext cx="30740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DSGeneratorCosmicRayMuons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3645604" y="113207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generator for single particles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645604" y="1960415"/>
            <a:ext cx="469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particles in the same position with random directions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645604" y="2913011"/>
            <a:ext cx="469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Radioactive decays and decay chains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3645604" y="3893218"/>
            <a:ext cx="469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Neutrons from the rock 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645604" y="4887172"/>
            <a:ext cx="469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Cosmic muons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/>
          <p:cNvSpPr txBox="1"/>
          <p:nvPr/>
        </p:nvSpPr>
        <p:spPr>
          <a:xfrm>
            <a:off x="3806332" y="187205"/>
            <a:ext cx="1564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The Rooter</a:t>
            </a:r>
            <a:endParaRPr lang="en-US" sz="2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548396" y="1126762"/>
            <a:ext cx="2015905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g4rooter</a:t>
            </a:r>
            <a:endParaRPr lang="en-US" sz="2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773073" y="1932803"/>
            <a:ext cx="790104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source file: </a:t>
            </a:r>
            <a:r>
              <a:rPr lang="en-US" sz="2000" dirty="0" smtClean="0">
                <a:solidFill>
                  <a:srgbClr val="558ED5"/>
                </a:solidFill>
              </a:rPr>
              <a:t>g4rootered.C</a:t>
            </a:r>
          </a:p>
          <a:p>
            <a:pPr>
              <a:buFontTx/>
              <a:buChar char="-"/>
            </a:pPr>
            <a:r>
              <a:rPr lang="en-US" sz="2000" dirty="0" smtClean="0"/>
              <a:t> it’s in “</a:t>
            </a:r>
            <a:r>
              <a:rPr lang="en-US" sz="2000" dirty="0" smtClean="0">
                <a:solidFill>
                  <a:srgbClr val="558ED5"/>
                </a:solidFill>
              </a:rPr>
              <a:t>g4ds/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tools</a:t>
            </a:r>
            <a:r>
              <a:rPr lang="en-US" sz="2000" dirty="0" smtClean="0"/>
              <a:t>” folder</a:t>
            </a:r>
          </a:p>
          <a:p>
            <a:pPr>
              <a:buFontTx/>
              <a:buChar char="-"/>
            </a:pPr>
            <a:r>
              <a:rPr lang="en-US" sz="2000" dirty="0" smtClean="0"/>
              <a:t> “</a:t>
            </a:r>
            <a:r>
              <a:rPr lang="en-US" sz="2000" dirty="0" err="1" smtClean="0">
                <a:solidFill>
                  <a:srgbClr val="558ED5"/>
                </a:solidFill>
              </a:rPr>
              <a:t>compile_rooter</a:t>
            </a:r>
            <a:r>
              <a:rPr lang="en-US" sz="2000" dirty="0" smtClean="0"/>
              <a:t>” to compile it</a:t>
            </a:r>
          </a:p>
          <a:p>
            <a:pPr>
              <a:buFontTx/>
              <a:buChar char="-"/>
            </a:pPr>
            <a:r>
              <a:rPr lang="en-US" sz="2000" dirty="0" smtClean="0"/>
              <a:t> “tools” is added to </a:t>
            </a:r>
            <a:r>
              <a:rPr lang="en-US" sz="2000" dirty="0" smtClean="0">
                <a:solidFill>
                  <a:srgbClr val="558ED5"/>
                </a:solidFill>
              </a:rPr>
              <a:t>$PATH </a:t>
            </a:r>
            <a:r>
              <a:rPr lang="en-US" sz="2000" dirty="0" smtClean="0"/>
              <a:t>(no need to look for the path)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558ED5"/>
                </a:solidFill>
              </a:rPr>
              <a:t>g4rooter </a:t>
            </a:r>
            <a:r>
              <a:rPr lang="en-US" sz="2000" smtClean="0">
                <a:solidFill>
                  <a:srgbClr val="558ED5"/>
                </a:solidFill>
              </a:rPr>
              <a:t>filename.fil</a:t>
            </a:r>
            <a:r>
              <a:rPr lang="en-US" sz="2000" dirty="0" smtClean="0">
                <a:solidFill>
                  <a:srgbClr val="558ED5"/>
                </a:solidFill>
              </a:rPr>
              <a:t> [OPTIONS]</a:t>
            </a:r>
          </a:p>
          <a:p>
            <a:pPr>
              <a:buFontTx/>
              <a:buChar char="-"/>
            </a:pPr>
            <a:r>
              <a:rPr lang="en-US" sz="2000" dirty="0" smtClean="0"/>
              <a:t> includes </a:t>
            </a:r>
            <a:r>
              <a:rPr lang="en-US" sz="2000" dirty="0" err="1" smtClean="0">
                <a:solidFill>
                  <a:srgbClr val="558ED5"/>
                </a:solidFill>
              </a:rPr>
              <a:t>DSEventStructure.hh</a:t>
            </a:r>
            <a:endParaRPr lang="en-US" sz="2000" dirty="0" smtClean="0">
              <a:solidFill>
                <a:srgbClr val="558ED5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/>
              <a:t> each leaf array is defined with the </a:t>
            </a:r>
            <a:r>
              <a:rPr lang="en-US" sz="2000" dirty="0" smtClean="0">
                <a:solidFill>
                  <a:srgbClr val="558ED5"/>
                </a:solidFill>
              </a:rPr>
              <a:t>correct dimension</a:t>
            </a:r>
            <a:r>
              <a:rPr lang="en-US" sz="2000" dirty="0" smtClean="0"/>
              <a:t>: </a:t>
            </a:r>
          </a:p>
          <a:p>
            <a:pPr lvl="1"/>
            <a:r>
              <a:rPr lang="en-US" sz="2000" dirty="0" smtClean="0"/>
              <a:t> (e.g. </a:t>
            </a:r>
            <a:r>
              <a:rPr lang="fr-FR" sz="2000" dirty="0" err="1" smtClean="0"/>
              <a:t>dstree-</a:t>
            </a:r>
            <a:r>
              <a:rPr lang="fr-FR" sz="2000" dirty="0" smtClean="0"/>
              <a:t>&gt;</a:t>
            </a:r>
            <a:r>
              <a:rPr lang="fr-FR" sz="2000" dirty="0" err="1" smtClean="0"/>
              <a:t>Branch("dau_id</a:t>
            </a:r>
            <a:r>
              <a:rPr lang="fr-FR" sz="2000" dirty="0" smtClean="0"/>
              <a:t>",   </a:t>
            </a:r>
            <a:r>
              <a:rPr lang="fr-FR" sz="2000" dirty="0" err="1" smtClean="0"/>
              <a:t>Did</a:t>
            </a:r>
            <a:r>
              <a:rPr lang="fr-FR" sz="2000" dirty="0" smtClean="0"/>
              <a:t>,  "</a:t>
            </a:r>
            <a:r>
              <a:rPr lang="fr-FR" sz="2000" dirty="0" err="1" smtClean="0"/>
              <a:t>Did[theEvent.NDaughters</a:t>
            </a:r>
            <a:r>
              <a:rPr lang="fr-FR" sz="2000" dirty="0" smtClean="0"/>
              <a:t>]/I");</a:t>
            </a:r>
            <a:r>
              <a:rPr lang="en-US" sz="2000" dirty="0" smtClean="0"/>
              <a:t>)</a:t>
            </a:r>
          </a:p>
          <a:p>
            <a:pPr>
              <a:buFontTx/>
              <a:buChar char="-"/>
            </a:pPr>
            <a:r>
              <a:rPr lang="en-US" sz="2000" dirty="0" smtClean="0"/>
              <a:t> allows to introduce a preliminary </a:t>
            </a:r>
            <a:r>
              <a:rPr lang="en-US" sz="2000" dirty="0" smtClean="0">
                <a:solidFill>
                  <a:srgbClr val="558ED5"/>
                </a:solidFill>
              </a:rPr>
              <a:t>reconstruction</a:t>
            </a:r>
          </a:p>
          <a:p>
            <a:pPr>
              <a:buFontTx/>
              <a:buChar char="-"/>
            </a:pPr>
            <a:r>
              <a:rPr lang="en-US" sz="2000" dirty="0" smtClean="0"/>
              <a:t> extremely </a:t>
            </a:r>
            <a:r>
              <a:rPr lang="en-US" sz="2000" dirty="0" smtClean="0">
                <a:solidFill>
                  <a:srgbClr val="558ED5"/>
                </a:solidFill>
              </a:rPr>
              <a:t>fast</a:t>
            </a:r>
          </a:p>
          <a:p>
            <a:pPr>
              <a:buFontTx/>
              <a:buChar char="-"/>
            </a:pPr>
            <a:r>
              <a:rPr lang="en-US" sz="2000" dirty="0" smtClean="0"/>
              <a:t> can be applied while </a:t>
            </a:r>
            <a:r>
              <a:rPr lang="en-US" sz="2000" dirty="0" smtClean="0">
                <a:solidFill>
                  <a:srgbClr val="558ED5"/>
                </a:solidFill>
              </a:rPr>
              <a:t>g4ds is running</a:t>
            </a:r>
          </a:p>
          <a:p>
            <a:pPr>
              <a:buFontTx/>
              <a:buChar char="-"/>
            </a:pPr>
            <a:r>
              <a:rPr lang="en-US" sz="2000" dirty="0" smtClean="0"/>
              <a:t> allows to </a:t>
            </a:r>
            <a:r>
              <a:rPr lang="en-US" sz="2000" dirty="0" smtClean="0">
                <a:solidFill>
                  <a:srgbClr val="558ED5"/>
                </a:solidFill>
              </a:rPr>
              <a:t>skip</a:t>
            </a:r>
            <a:r>
              <a:rPr lang="en-US" sz="2000" dirty="0" smtClean="0"/>
              <a:t> the first N events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558ED5"/>
                </a:solidFill>
              </a:rPr>
              <a:t>easy </a:t>
            </a:r>
            <a:r>
              <a:rPr lang="en-US" sz="2000" dirty="0" smtClean="0"/>
              <a:t>to add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/>
          <p:cNvSpPr txBox="1"/>
          <p:nvPr/>
        </p:nvSpPr>
        <p:spPr>
          <a:xfrm>
            <a:off x="3297483" y="187205"/>
            <a:ext cx="2582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Tips for Developers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483170" y="1283934"/>
            <a:ext cx="7417415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58ED5"/>
                </a:solidFill>
              </a:rPr>
              <a:t>The code must be clear for the other developers:</a:t>
            </a:r>
          </a:p>
          <a:p>
            <a:pPr>
              <a:buFont typeface="Arial"/>
              <a:buChar char="•"/>
            </a:pPr>
            <a:r>
              <a:rPr lang="en-US" dirty="0" smtClean="0"/>
              <a:t> please, use clear variable names, even if long</a:t>
            </a:r>
          </a:p>
          <a:p>
            <a:pPr>
              <a:buFont typeface="Arial"/>
              <a:buChar char="•"/>
            </a:pPr>
            <a:r>
              <a:rPr lang="en-US" dirty="0" smtClean="0"/>
              <a:t> maintain the global style: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methods with capital letters and no underscores (</a:t>
            </a:r>
            <a:r>
              <a:rPr lang="en-US" dirty="0" err="1" smtClean="0"/>
              <a:t>GetVariableName</a:t>
            </a:r>
            <a:r>
              <a:rPr lang="en-US" dirty="0" smtClean="0"/>
              <a:t>())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private variables in the Geant4 style (</a:t>
            </a:r>
            <a:r>
              <a:rPr lang="en-US" dirty="0" err="1" smtClean="0"/>
              <a:t>fVariable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558ED5"/>
                </a:solidFill>
              </a:rPr>
              <a:t>The code must be clear for the users:</a:t>
            </a:r>
          </a:p>
          <a:p>
            <a:pPr>
              <a:buFont typeface="Arial"/>
              <a:buChar char="•"/>
            </a:pPr>
            <a:r>
              <a:rPr lang="en-US" dirty="0" smtClean="0"/>
              <a:t> use messengers associated with the correspondent class</a:t>
            </a:r>
          </a:p>
          <a:p>
            <a:pPr>
              <a:buFont typeface="Arial"/>
              <a:buChar char="•"/>
            </a:pPr>
            <a:r>
              <a:rPr lang="en-US" dirty="0" smtClean="0"/>
              <a:t> use clear command names, maintaining the logical structure: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/</a:t>
            </a:r>
            <a:r>
              <a:rPr lang="en-US" dirty="0" err="1" smtClean="0"/>
              <a:t>ds</a:t>
            </a:r>
            <a:r>
              <a:rPr lang="en-US" dirty="0" smtClean="0"/>
              <a:t>/ directory for our commands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/</a:t>
            </a:r>
            <a:r>
              <a:rPr lang="en-US" dirty="0" err="1" smtClean="0"/>
              <a:t>ds/xxxx</a:t>
            </a:r>
            <a:r>
              <a:rPr lang="en-US" dirty="0" smtClean="0"/>
              <a:t>/ where xxx has to remind the correspondent class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/</a:t>
            </a:r>
            <a:r>
              <a:rPr lang="en-US" dirty="0" err="1" smtClean="0"/>
              <a:t>ds/xxxx/yyyy</a:t>
            </a:r>
            <a:r>
              <a:rPr lang="en-US" dirty="0" smtClean="0"/>
              <a:t> where </a:t>
            </a:r>
            <a:r>
              <a:rPr lang="en-US" dirty="0" err="1" smtClean="0"/>
              <a:t>yyyy</a:t>
            </a:r>
            <a:r>
              <a:rPr lang="en-US" dirty="0" smtClean="0"/>
              <a:t> should remind the meaning of the command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r>
              <a:rPr lang="en-US" b="1" dirty="0" smtClean="0">
                <a:solidFill>
                  <a:srgbClr val="558ED5"/>
                </a:solidFill>
              </a:rPr>
              <a:t>Update the manual:</a:t>
            </a:r>
          </a:p>
          <a:p>
            <a:pPr>
              <a:buFont typeface="Arial"/>
              <a:buChar char="•"/>
            </a:pPr>
            <a:r>
              <a:rPr lang="en-US" dirty="0" smtClean="0"/>
              <a:t> g4ds/manual/g4dsman.tex and g4ds/manual/g4dsman.pdf</a:t>
            </a:r>
          </a:p>
          <a:p>
            <a:pPr>
              <a:buFont typeface="Arial"/>
              <a:buChar char="•"/>
            </a:pPr>
            <a:endParaRPr lang="en-US" b="1" dirty="0" smtClean="0">
              <a:solidFill>
                <a:srgbClr val="558ED5"/>
              </a:solidFill>
            </a:endParaRP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3865391" y="238120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Event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80349" y="3967435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Vector of photons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80349" y="3228771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Vector of users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580349" y="4752593"/>
            <a:ext cx="25119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Vector of </a:t>
            </a:r>
            <a:r>
              <a:rPr lang="en-US" dirty="0" err="1" smtClean="0"/>
              <a:t>p.e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80349" y="2448690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Vector of deposits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580349" y="1656571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Vector of daughters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580349" y="942096"/>
            <a:ext cx="25119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info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580349" y="5487720"/>
            <a:ext cx="25119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Vector of veto </a:t>
            </a:r>
            <a:r>
              <a:rPr lang="en-US" dirty="0" err="1" smtClean="0"/>
              <a:t>p.e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580349" y="6226384"/>
            <a:ext cx="25119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Vector of mu </a:t>
            </a:r>
            <a:r>
              <a:rPr lang="en-US" dirty="0" err="1" smtClean="0"/>
              <a:t>p.e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522663" y="942096"/>
            <a:ext cx="5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event info (energy, time, position, …)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522663" y="1518511"/>
            <a:ext cx="562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about particles induced by the primary; by default only 1 level depth</a:t>
            </a:r>
            <a:endParaRPr lang="en-US" dirty="0"/>
          </a:p>
        </p:txBody>
      </p:sp>
      <p:sp>
        <p:nvSpPr>
          <p:cNvPr id="25" name="Bouton d'action : Personnalisé 24">
            <a:hlinkClick r:id="" action="ppaction://noaction" highlightClick="1"/>
          </p:cNvPr>
          <p:cNvSpPr/>
          <p:nvPr/>
        </p:nvSpPr>
        <p:spPr>
          <a:xfrm>
            <a:off x="195856" y="238120"/>
            <a:ext cx="176875" cy="184666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Bouton d'action : Personnalisé 25">
            <a:hlinkClick r:id="" action="ppaction://noaction" highlightClick="1"/>
          </p:cNvPr>
          <p:cNvSpPr/>
          <p:nvPr/>
        </p:nvSpPr>
        <p:spPr>
          <a:xfrm>
            <a:off x="195856" y="515119"/>
            <a:ext cx="176875" cy="18466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ZoneTexte 32"/>
          <p:cNvSpPr txBox="1"/>
          <p:nvPr/>
        </p:nvSpPr>
        <p:spPr>
          <a:xfrm>
            <a:off x="580350" y="145787"/>
            <a:ext cx="146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Always active</a:t>
            </a:r>
            <a:endParaRPr lang="en-US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52739" y="441435"/>
            <a:ext cx="328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activate with user command</a:t>
            </a:r>
            <a:endParaRPr lang="en-US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522663" y="2455302"/>
            <a:ext cx="5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about energy deposits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3522663" y="3228771"/>
            <a:ext cx="5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defined variables (for developers)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3550273" y="3967435"/>
            <a:ext cx="5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about all the generated photons  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3550273" y="4752593"/>
            <a:ext cx="5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about photoelectrons of the TPC</a:t>
            </a:r>
            <a:endParaRPr lang="en-US" dirty="0"/>
          </a:p>
        </p:txBody>
      </p:sp>
      <p:sp>
        <p:nvSpPr>
          <p:cNvPr id="39" name="ZoneTexte 38"/>
          <p:cNvSpPr txBox="1"/>
          <p:nvPr/>
        </p:nvSpPr>
        <p:spPr>
          <a:xfrm>
            <a:off x="3550273" y="5487720"/>
            <a:ext cx="5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about photoelectrons of the Veto</a:t>
            </a:r>
            <a:endParaRPr lang="en-US" dirty="0"/>
          </a:p>
        </p:txBody>
      </p:sp>
      <p:sp>
        <p:nvSpPr>
          <p:cNvPr id="40" name="ZoneTexte 39"/>
          <p:cNvSpPr txBox="1"/>
          <p:nvPr/>
        </p:nvSpPr>
        <p:spPr>
          <a:xfrm>
            <a:off x="3522663" y="6226384"/>
            <a:ext cx="5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about photoelectrons of the Water Tank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2955587" y="238120"/>
            <a:ext cx="323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Event Substructures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684973" y="3926462"/>
            <a:ext cx="18390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Photons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778191" y="3120103"/>
            <a:ext cx="18390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6778191" y="5249901"/>
            <a:ext cx="183900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PhotoElectrons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6778191" y="1259634"/>
            <a:ext cx="18390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Deposits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84973" y="1259634"/>
            <a:ext cx="18390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Daughters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580349" y="1259634"/>
            <a:ext cx="183900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info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580349" y="1628966"/>
            <a:ext cx="2134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int</a:t>
            </a:r>
            <a:r>
              <a:rPr lang="fr-FR" sz="1600" dirty="0" smtClean="0"/>
              <a:t>    </a:t>
            </a:r>
            <a:r>
              <a:rPr lang="fr-FR" sz="1600" dirty="0" err="1" smtClean="0"/>
              <a:t>EventID</a:t>
            </a:r>
            <a:r>
              <a:rPr lang="fr-FR" sz="1600" dirty="0" smtClean="0"/>
              <a:t>; 	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PDG;		</a:t>
            </a:r>
          </a:p>
          <a:p>
            <a:r>
              <a:rPr lang="fr-FR" sz="1600" dirty="0" smtClean="0"/>
              <a:t>double Time;		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</a:t>
            </a:r>
            <a:r>
              <a:rPr lang="fr-FR" sz="1600" dirty="0" err="1" smtClean="0"/>
              <a:t>Energy</a:t>
            </a:r>
            <a:r>
              <a:rPr lang="fr-FR" sz="1600" dirty="0" smtClean="0"/>
              <a:t>;  	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</a:t>
            </a:r>
            <a:r>
              <a:rPr lang="fr-FR" sz="1600" dirty="0" err="1" smtClean="0"/>
              <a:t>VisEnergy</a:t>
            </a:r>
            <a:r>
              <a:rPr lang="fr-FR" sz="1600" dirty="0" smtClean="0"/>
              <a:t>;	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Position[3];	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Direction[3];	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CenterOfMass[3]; 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NPE;		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</a:t>
            </a:r>
            <a:r>
              <a:rPr lang="fr-FR" sz="1600" dirty="0" err="1" smtClean="0"/>
              <a:t>VetoNPE</a:t>
            </a:r>
            <a:r>
              <a:rPr lang="fr-FR" sz="1600" dirty="0" smtClean="0"/>
              <a:t>; 	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</a:t>
            </a:r>
            <a:r>
              <a:rPr lang="fr-FR" sz="1600" dirty="0" err="1" smtClean="0"/>
              <a:t>MuNPE</a:t>
            </a:r>
            <a:r>
              <a:rPr lang="fr-FR" sz="1600" dirty="0" smtClean="0"/>
              <a:t>;		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NPH;		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</a:t>
            </a:r>
            <a:r>
              <a:rPr lang="fr-FR" sz="1600" dirty="0" err="1" smtClean="0"/>
              <a:t>NDaughters</a:t>
            </a:r>
            <a:r>
              <a:rPr lang="fr-FR" sz="1600" dirty="0" smtClean="0"/>
              <a:t>;	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</a:t>
            </a:r>
            <a:r>
              <a:rPr lang="fr-FR" sz="1600" dirty="0" err="1" smtClean="0"/>
              <a:t>NDeposits</a:t>
            </a:r>
            <a:r>
              <a:rPr lang="fr-FR" sz="1600" dirty="0" smtClean="0"/>
              <a:t>;	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</a:t>
            </a:r>
            <a:r>
              <a:rPr lang="fr-FR" sz="1600" dirty="0" err="1" smtClean="0"/>
              <a:t>NUsers</a:t>
            </a:r>
            <a:r>
              <a:rPr lang="fr-FR" sz="1600" dirty="0" smtClean="0"/>
              <a:t>;  	</a:t>
            </a:r>
            <a:endParaRPr lang="en-US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684973" y="1628966"/>
            <a:ext cx="1839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int</a:t>
            </a:r>
            <a:r>
              <a:rPr lang="fr-FR" sz="1600" dirty="0" smtClean="0"/>
              <a:t>    Id;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PDG;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PID;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</a:t>
            </a:r>
            <a:r>
              <a:rPr lang="fr-FR" sz="1600" dirty="0" err="1" smtClean="0"/>
              <a:t>Process</a:t>
            </a:r>
            <a:r>
              <a:rPr lang="fr-FR" sz="1600" dirty="0" smtClean="0"/>
              <a:t>;</a:t>
            </a:r>
          </a:p>
          <a:p>
            <a:r>
              <a:rPr lang="fr-FR" sz="1600" dirty="0" smtClean="0"/>
              <a:t>double Time;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</a:t>
            </a:r>
            <a:r>
              <a:rPr lang="fr-FR" sz="1600" dirty="0" err="1" smtClean="0"/>
              <a:t>Energy</a:t>
            </a:r>
            <a:r>
              <a:rPr lang="fr-FR" sz="1600" dirty="0" smtClean="0"/>
              <a:t>;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Position[3];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Direction[3];</a:t>
            </a:r>
            <a:endParaRPr lang="en-US" sz="16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778191" y="1628966"/>
            <a:ext cx="1611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int</a:t>
            </a:r>
            <a:r>
              <a:rPr lang="fr-FR" sz="1600" dirty="0" smtClean="0"/>
              <a:t>    PID;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</a:t>
            </a:r>
            <a:r>
              <a:rPr lang="fr-FR" sz="1600" dirty="0" err="1" smtClean="0"/>
              <a:t>Energy</a:t>
            </a:r>
            <a:r>
              <a:rPr lang="fr-FR" sz="1600" dirty="0" smtClean="0"/>
              <a:t>;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Position[3];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</a:t>
            </a:r>
            <a:r>
              <a:rPr lang="fr-FR" sz="1600" dirty="0" err="1" smtClean="0"/>
              <a:t>Step</a:t>
            </a:r>
            <a:r>
              <a:rPr lang="fr-FR" sz="1600" dirty="0" smtClean="0"/>
              <a:t>;</a:t>
            </a:r>
          </a:p>
          <a:p>
            <a:r>
              <a:rPr lang="fr-FR" sz="1600" dirty="0" smtClean="0"/>
              <a:t>double Time;</a:t>
            </a:r>
            <a:endParaRPr lang="en-US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684973" y="4295794"/>
            <a:ext cx="1750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int</a:t>
            </a:r>
            <a:r>
              <a:rPr lang="fr-FR" sz="1600" dirty="0" smtClean="0"/>
              <a:t>    </a:t>
            </a:r>
            <a:r>
              <a:rPr lang="fr-FR" sz="1600" dirty="0" err="1" smtClean="0"/>
              <a:t>VolumeID</a:t>
            </a:r>
            <a:r>
              <a:rPr lang="fr-FR" sz="1600" dirty="0" smtClean="0"/>
              <a:t>;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PID;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</a:t>
            </a:r>
            <a:r>
              <a:rPr lang="fr-FR" sz="1600" dirty="0" err="1" smtClean="0"/>
              <a:t>Wavelength</a:t>
            </a:r>
            <a:r>
              <a:rPr lang="fr-FR" sz="1600" dirty="0" smtClean="0"/>
              <a:t> ;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Position[3];</a:t>
            </a:r>
          </a:p>
          <a:p>
            <a:r>
              <a:rPr lang="fr-FR" sz="1600" dirty="0" smtClean="0"/>
              <a:t>double Time;</a:t>
            </a:r>
            <a:endParaRPr lang="en-US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765704" y="3489435"/>
            <a:ext cx="1851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int</a:t>
            </a:r>
            <a:r>
              <a:rPr lang="fr-FR" sz="1600" dirty="0" smtClean="0"/>
              <a:t>    UserInt1;  </a:t>
            </a:r>
          </a:p>
          <a:p>
            <a:r>
              <a:rPr lang="fr-FR" sz="1600" dirty="0" err="1" smtClean="0"/>
              <a:t>int</a:t>
            </a:r>
            <a:r>
              <a:rPr lang="fr-FR" sz="1600" dirty="0" smtClean="0"/>
              <a:t>    UserInt2;  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UserFloat1;</a:t>
            </a:r>
          </a:p>
          <a:p>
            <a:r>
              <a:rPr lang="fr-FR" sz="1600" dirty="0" err="1" smtClean="0"/>
              <a:t>float</a:t>
            </a:r>
            <a:r>
              <a:rPr lang="fr-FR" sz="1600" dirty="0" smtClean="0"/>
              <a:t>  UserFloat2;</a:t>
            </a:r>
          </a:p>
          <a:p>
            <a:r>
              <a:rPr lang="fr-FR" sz="1600" dirty="0" smtClean="0"/>
              <a:t>double </a:t>
            </a:r>
            <a:r>
              <a:rPr lang="fr-FR" sz="1600" dirty="0" err="1" smtClean="0"/>
              <a:t>UserDouble</a:t>
            </a:r>
            <a:r>
              <a:rPr lang="fr-FR" sz="1600" dirty="0" smtClean="0"/>
              <a:t>;</a:t>
            </a:r>
            <a:endParaRPr lang="en-US" sz="1600" dirty="0"/>
          </a:p>
        </p:txBody>
      </p:sp>
      <p:sp>
        <p:nvSpPr>
          <p:cNvPr id="41" name="ZoneTexte 40"/>
          <p:cNvSpPr txBox="1"/>
          <p:nvPr/>
        </p:nvSpPr>
        <p:spPr>
          <a:xfrm>
            <a:off x="6778191" y="5619233"/>
            <a:ext cx="12798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int</a:t>
            </a:r>
            <a:r>
              <a:rPr lang="fr-FR" sz="1600" dirty="0" smtClean="0"/>
              <a:t>    PMT;</a:t>
            </a:r>
          </a:p>
          <a:p>
            <a:r>
              <a:rPr lang="fr-FR" sz="1600" dirty="0" smtClean="0"/>
              <a:t>double Time;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441975" y="1800562"/>
            <a:ext cx="21371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DSEventHandler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244144" y="238120"/>
            <a:ext cx="247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Event Handler</a:t>
            </a:r>
            <a:endParaRPr lang="en-US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441975" y="911803"/>
            <a:ext cx="21371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DSEventStructure.hh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783481" y="911803"/>
            <a:ext cx="29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structure definition:</a:t>
            </a:r>
            <a:endParaRPr lang="en-US" dirty="0"/>
          </a:p>
        </p:txBody>
      </p:sp>
      <p:cxnSp>
        <p:nvCxnSpPr>
          <p:cNvPr id="23" name="Connecteur droit avec flèche 22"/>
          <p:cNvCxnSpPr/>
          <p:nvPr/>
        </p:nvCxnSpPr>
        <p:spPr>
          <a:xfrm rot="5400000">
            <a:off x="4083392" y="1540849"/>
            <a:ext cx="5194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5400000" flipH="1" flipV="1">
            <a:off x="4428514" y="1540849"/>
            <a:ext cx="5194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5400000">
            <a:off x="4084980" y="2456427"/>
            <a:ext cx="5194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449990" y="2730740"/>
            <a:ext cx="213716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g4ds</a:t>
            </a:r>
            <a:endParaRPr lang="en-US" dirty="0"/>
          </a:p>
        </p:txBody>
      </p:sp>
      <p:cxnSp>
        <p:nvCxnSpPr>
          <p:cNvPr id="29" name="Connecteur droit avec flèche 28"/>
          <p:cNvCxnSpPr/>
          <p:nvPr/>
        </p:nvCxnSpPr>
        <p:spPr>
          <a:xfrm rot="5400000" flipH="1" flipV="1">
            <a:off x="4428514" y="2428813"/>
            <a:ext cx="5194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83481" y="1800562"/>
            <a:ext cx="29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manager:</a:t>
            </a:r>
            <a:endParaRPr lang="en-US" dirty="0"/>
          </a:p>
        </p:txBody>
      </p:sp>
      <p:sp>
        <p:nvSpPr>
          <p:cNvPr id="49" name="ZoneTexte 48"/>
          <p:cNvSpPr txBox="1"/>
          <p:nvPr/>
        </p:nvSpPr>
        <p:spPr>
          <a:xfrm>
            <a:off x="5926149" y="1634012"/>
            <a:ext cx="297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getters and setters for each event variable</a:t>
            </a:r>
            <a:endParaRPr lang="en-US" dirty="0"/>
          </a:p>
        </p:txBody>
      </p:sp>
      <p:cxnSp>
        <p:nvCxnSpPr>
          <p:cNvPr id="54" name="Connecteur droit 53"/>
          <p:cNvCxnSpPr/>
          <p:nvPr/>
        </p:nvCxnSpPr>
        <p:spPr>
          <a:xfrm rot="16200000" flipH="1">
            <a:off x="6446907" y="3055174"/>
            <a:ext cx="1563468" cy="13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rot="10800000">
            <a:off x="5926150" y="3843811"/>
            <a:ext cx="129558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367389" y="3370368"/>
            <a:ext cx="45587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DSEventHandler::Get</a:t>
            </a:r>
            <a:r>
              <a:rPr lang="en-US" dirty="0" smtClean="0"/>
              <a:t>()-&gt;</a:t>
            </a:r>
            <a:r>
              <a:rPr lang="en-US" dirty="0" err="1" smtClean="0"/>
              <a:t>GetVariable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DSEventHandler::Get</a:t>
            </a:r>
            <a:r>
              <a:rPr lang="en-US" dirty="0" smtClean="0"/>
              <a:t>()-&gt;</a:t>
            </a:r>
            <a:r>
              <a:rPr lang="en-US" dirty="0" err="1" smtClean="0"/>
              <a:t>SetVariable(variable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DSEventHandler::Get</a:t>
            </a:r>
            <a:r>
              <a:rPr lang="en-US" dirty="0" smtClean="0"/>
              <a:t>()-&gt;</a:t>
            </a:r>
            <a:r>
              <a:rPr lang="en-US" dirty="0" err="1" smtClean="0"/>
              <a:t>GetVector()[i].variable</a:t>
            </a:r>
            <a:endParaRPr lang="en-US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2050739" y="4445564"/>
            <a:ext cx="507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How the Event is Written to the Output</a:t>
            </a:r>
            <a:endParaRPr lang="en-US" sz="2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223490" y="5200455"/>
            <a:ext cx="123744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Size</a:t>
            </a:r>
            <a:endParaRPr lang="en-US" dirty="0"/>
          </a:p>
        </p:txBody>
      </p:sp>
      <p:sp>
        <p:nvSpPr>
          <p:cNvPr id="60" name="ZoneTexte 59"/>
          <p:cNvSpPr txBox="1"/>
          <p:nvPr/>
        </p:nvSpPr>
        <p:spPr>
          <a:xfrm>
            <a:off x="1633395" y="5200455"/>
            <a:ext cx="14333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info</a:t>
            </a:r>
            <a:endParaRPr lang="en-US" dirty="0"/>
          </a:p>
        </p:txBody>
      </p:sp>
      <p:sp>
        <p:nvSpPr>
          <p:cNvPr id="61" name="ZoneTexte 60"/>
          <p:cNvSpPr txBox="1"/>
          <p:nvPr/>
        </p:nvSpPr>
        <p:spPr>
          <a:xfrm>
            <a:off x="3816947" y="5200455"/>
            <a:ext cx="2263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N1xDaughter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2" name="ZoneTexte 61"/>
          <p:cNvSpPr txBox="1"/>
          <p:nvPr/>
        </p:nvSpPr>
        <p:spPr>
          <a:xfrm>
            <a:off x="3219163" y="5200455"/>
            <a:ext cx="44776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63" name="ZoneTexte 62"/>
          <p:cNvSpPr txBox="1"/>
          <p:nvPr/>
        </p:nvSpPr>
        <p:spPr>
          <a:xfrm>
            <a:off x="6218449" y="5200455"/>
            <a:ext cx="44776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64" name="ZoneTexte 63"/>
          <p:cNvSpPr txBox="1"/>
          <p:nvPr/>
        </p:nvSpPr>
        <p:spPr>
          <a:xfrm>
            <a:off x="6839116" y="5200455"/>
            <a:ext cx="2263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N2xDeposit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5" name="ZoneTexte 64"/>
          <p:cNvSpPr txBox="1"/>
          <p:nvPr/>
        </p:nvSpPr>
        <p:spPr>
          <a:xfrm>
            <a:off x="821274" y="5722187"/>
            <a:ext cx="2263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N3xUser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6" name="ZoneTexte 65"/>
          <p:cNvSpPr txBox="1"/>
          <p:nvPr/>
        </p:nvSpPr>
        <p:spPr>
          <a:xfrm>
            <a:off x="223490" y="5722187"/>
            <a:ext cx="44776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67" name="ZoneTexte 66"/>
          <p:cNvSpPr txBox="1"/>
          <p:nvPr/>
        </p:nvSpPr>
        <p:spPr>
          <a:xfrm>
            <a:off x="3222776" y="5722187"/>
            <a:ext cx="44776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N4</a:t>
            </a:r>
            <a:endParaRPr lang="en-US" dirty="0"/>
          </a:p>
        </p:txBody>
      </p:sp>
      <p:sp>
        <p:nvSpPr>
          <p:cNvPr id="68" name="ZoneTexte 67"/>
          <p:cNvSpPr txBox="1"/>
          <p:nvPr/>
        </p:nvSpPr>
        <p:spPr>
          <a:xfrm>
            <a:off x="3843443" y="5722187"/>
            <a:ext cx="2263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N4xPhoton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9" name="ZoneTexte 68"/>
          <p:cNvSpPr txBox="1"/>
          <p:nvPr/>
        </p:nvSpPr>
        <p:spPr>
          <a:xfrm>
            <a:off x="6839116" y="5722187"/>
            <a:ext cx="2263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N5xPE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70" name="ZoneTexte 69"/>
          <p:cNvSpPr txBox="1"/>
          <p:nvPr/>
        </p:nvSpPr>
        <p:spPr>
          <a:xfrm>
            <a:off x="6241332" y="5722187"/>
            <a:ext cx="44776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N5</a:t>
            </a:r>
            <a:endParaRPr lang="en-US" dirty="0"/>
          </a:p>
        </p:txBody>
      </p:sp>
      <p:sp>
        <p:nvSpPr>
          <p:cNvPr id="71" name="ZoneTexte 70"/>
          <p:cNvSpPr txBox="1"/>
          <p:nvPr/>
        </p:nvSpPr>
        <p:spPr>
          <a:xfrm>
            <a:off x="223490" y="6243919"/>
            <a:ext cx="44776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N6</a:t>
            </a:r>
            <a:endParaRPr lang="en-US" dirty="0"/>
          </a:p>
        </p:txBody>
      </p:sp>
      <p:sp>
        <p:nvSpPr>
          <p:cNvPr id="72" name="ZoneTexte 71"/>
          <p:cNvSpPr txBox="1"/>
          <p:nvPr/>
        </p:nvSpPr>
        <p:spPr>
          <a:xfrm>
            <a:off x="844157" y="6243919"/>
            <a:ext cx="2263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N6xVeto PE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73" name="ZoneTexte 72"/>
          <p:cNvSpPr txBox="1"/>
          <p:nvPr/>
        </p:nvSpPr>
        <p:spPr>
          <a:xfrm>
            <a:off x="3843443" y="6243919"/>
            <a:ext cx="2263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N7xMu PE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74" name="ZoneTexte 73"/>
          <p:cNvSpPr txBox="1"/>
          <p:nvPr/>
        </p:nvSpPr>
        <p:spPr>
          <a:xfrm>
            <a:off x="3245659" y="6243919"/>
            <a:ext cx="44776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N7</a:t>
            </a:r>
            <a:endParaRPr lang="en-US" dirty="0"/>
          </a:p>
        </p:txBody>
      </p:sp>
      <p:sp>
        <p:nvSpPr>
          <p:cNvPr id="75" name="ZoneTexte 74"/>
          <p:cNvSpPr txBox="1"/>
          <p:nvPr/>
        </p:nvSpPr>
        <p:spPr>
          <a:xfrm>
            <a:off x="6241332" y="6243919"/>
            <a:ext cx="123744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Size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245467" y="1705065"/>
            <a:ext cx="21371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DSIO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245467" y="3237360"/>
            <a:ext cx="21371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DSLogger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082483" y="1390957"/>
            <a:ext cx="510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streaming of files</a:t>
            </a:r>
          </a:p>
          <a:p>
            <a:r>
              <a:rPr lang="en-US" dirty="0" smtClean="0"/>
              <a:t>If binary file (.</a:t>
            </a:r>
            <a:r>
              <a:rPr lang="en-US" dirty="0" err="1" smtClean="0"/>
              <a:t>fil</a:t>
            </a:r>
            <a:r>
              <a:rPr lang="en-US" dirty="0" smtClean="0"/>
              <a:t>) or log file (.log) exists, change the filename adding _v1, _v2, _v3, etc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3082483" y="2690336"/>
            <a:ext cx="6061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using “</a:t>
            </a:r>
            <a:r>
              <a:rPr lang="en-US" dirty="0" err="1" smtClean="0"/>
              <a:t>cout</a:t>
            </a:r>
            <a:r>
              <a:rPr lang="en-US" dirty="0" smtClean="0"/>
              <a:t>”, </a:t>
            </a:r>
            <a:r>
              <a:rPr lang="en-US" dirty="0" err="1" smtClean="0"/>
              <a:t>DSLog(severity</a:t>
            </a:r>
            <a:r>
              <a:rPr lang="en-US" dirty="0" smtClean="0"/>
              <a:t>) &lt;&lt; “text” &lt;&lt; </a:t>
            </a:r>
            <a:r>
              <a:rPr lang="en-US" dirty="0" err="1" smtClean="0"/>
              <a:t>endlog</a:t>
            </a:r>
            <a:r>
              <a:rPr lang="en-US" dirty="0" smtClean="0"/>
              <a:t>;</a:t>
            </a:r>
          </a:p>
          <a:p>
            <a:r>
              <a:rPr lang="en-US" dirty="0" smtClean="0"/>
              <a:t>Where severity = debugging, development, trace, routine, warning, fatal</a:t>
            </a:r>
          </a:p>
          <a:p>
            <a:endParaRPr lang="en-US" dirty="0" smtClean="0"/>
          </a:p>
          <a:p>
            <a:r>
              <a:rPr lang="en-US" dirty="0" smtClean="0"/>
              <a:t>It writes simultaneously to standard output and to log file 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3448285" y="238120"/>
            <a:ext cx="2268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Other Singletons</a:t>
            </a:r>
            <a:endParaRPr lang="en-US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070987" y="4776795"/>
            <a:ext cx="184240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DSStorage</a:t>
            </a:r>
            <a:endParaRPr lang="en-US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3070987" y="5406668"/>
            <a:ext cx="184240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DSParameter</a:t>
            </a:r>
            <a:endParaRPr lang="en-US" dirty="0" smtClean="0"/>
          </a:p>
        </p:txBody>
      </p:sp>
      <p:sp>
        <p:nvSpPr>
          <p:cNvPr id="26" name="ZoneTexte 25"/>
          <p:cNvSpPr txBox="1"/>
          <p:nvPr/>
        </p:nvSpPr>
        <p:spPr>
          <a:xfrm>
            <a:off x="6033625" y="5960666"/>
            <a:ext cx="184240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DSManager</a:t>
            </a:r>
            <a:endParaRPr lang="en-US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265113" y="4776795"/>
            <a:ext cx="29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internal variables: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265113" y="5406668"/>
            <a:ext cx="29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external variables: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5727605" y="5037336"/>
            <a:ext cx="256257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DSManagerMessager</a:t>
            </a:r>
            <a:endParaRPr lang="en-US" dirty="0" smtClean="0"/>
          </a:p>
        </p:txBody>
      </p:sp>
      <p:cxnSp>
        <p:nvCxnSpPr>
          <p:cNvPr id="30" name="Connecteur droit avec flèche 29"/>
          <p:cNvCxnSpPr>
            <a:stCxn id="24" idx="3"/>
            <a:endCxn id="29" idx="1"/>
          </p:cNvCxnSpPr>
          <p:nvPr/>
        </p:nvCxnSpPr>
        <p:spPr>
          <a:xfrm>
            <a:off x="4913392" y="4961461"/>
            <a:ext cx="814213" cy="26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9" idx="1"/>
          </p:cNvCxnSpPr>
          <p:nvPr/>
        </p:nvCxnSpPr>
        <p:spPr>
          <a:xfrm flipV="1">
            <a:off x="4913392" y="5222002"/>
            <a:ext cx="814213" cy="423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6" idx="0"/>
          </p:cNvCxnSpPr>
          <p:nvPr/>
        </p:nvCxnSpPr>
        <p:spPr>
          <a:xfrm rot="5400000" flipH="1" flipV="1">
            <a:off x="6677829" y="5683667"/>
            <a:ext cx="55399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 70" descr="plot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9" y="3962245"/>
            <a:ext cx="2289629" cy="2561159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3665341" y="274345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The Detector</a:t>
            </a:r>
            <a:endParaRPr lang="en-US" sz="2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351501" y="1013008"/>
            <a:ext cx="251194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DSDetectorConstruction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259756" y="2076049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DSDectorDS50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3351501" y="2076049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DSDectorNeutronVeto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6365155" y="2076049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DSDectorWaterTank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241226" y="3139090"/>
            <a:ext cx="2511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DSDectorPMTDS50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3103028" y="3139090"/>
            <a:ext cx="30136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DSDectorPMTNeutronVeto</a:t>
            </a:r>
            <a:endParaRPr lang="en-US" dirty="0"/>
          </a:p>
        </p:txBody>
      </p:sp>
      <p:cxnSp>
        <p:nvCxnSpPr>
          <p:cNvPr id="42" name="Connecteur droit avec flèche 41"/>
          <p:cNvCxnSpPr>
            <a:stCxn id="29" idx="0"/>
            <a:endCxn id="27" idx="2"/>
          </p:cNvCxnSpPr>
          <p:nvPr/>
        </p:nvCxnSpPr>
        <p:spPr>
          <a:xfrm rot="5400000" flipH="1" flipV="1">
            <a:off x="4260618" y="1729195"/>
            <a:ext cx="6937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1498788" y="1383137"/>
            <a:ext cx="2747172" cy="693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0800000">
            <a:off x="5212298" y="1383137"/>
            <a:ext cx="2524704" cy="693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rot="5400000" flipH="1" flipV="1">
            <a:off x="4262206" y="2791441"/>
            <a:ext cx="6937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rot="5400000" flipH="1" flipV="1">
            <a:off x="1151137" y="2791440"/>
            <a:ext cx="69370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9" name="Image 68" descr="plot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52" y="3335777"/>
            <a:ext cx="2849679" cy="3187627"/>
          </a:xfrm>
          <a:prstGeom prst="rect">
            <a:avLst/>
          </a:prstGeom>
        </p:spPr>
      </p:pic>
      <p:pic>
        <p:nvPicPr>
          <p:cNvPr id="70" name="Image 69" descr="plot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977" y="3670373"/>
            <a:ext cx="2849680" cy="3187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2455333" y="2028"/>
            <a:ext cx="4233334" cy="6646332"/>
            <a:chOff x="2455333" y="28764"/>
            <a:chExt cx="4233334" cy="664633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2455333" y="317048"/>
              <a:ext cx="4233334" cy="6358048"/>
            </a:xfrm>
            <a:prstGeom prst="roundRect">
              <a:avLst>
                <a:gd name="adj" fmla="val 28835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542253" y="403968"/>
              <a:ext cx="4059494" cy="6184208"/>
            </a:xfrm>
            <a:prstGeom prst="roundRect">
              <a:avLst>
                <a:gd name="adj" fmla="val 2883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818305" y="824504"/>
              <a:ext cx="3507390" cy="5343137"/>
            </a:xfrm>
            <a:prstGeom prst="roundRect">
              <a:avLst>
                <a:gd name="adj" fmla="val 28835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2926398" y="930739"/>
              <a:ext cx="3291205" cy="5130666"/>
            </a:xfrm>
            <a:prstGeom prst="roundRect">
              <a:avLst>
                <a:gd name="adj" fmla="val 2883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3009228" y="83988"/>
              <a:ext cx="288601" cy="796274"/>
              <a:chOff x="3079786" y="55224"/>
              <a:chExt cx="288601" cy="79627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079786" y="55224"/>
                <a:ext cx="288601" cy="7957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49356" y="55758"/>
                <a:ext cx="136201" cy="7957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er 9"/>
            <p:cNvGrpSpPr/>
            <p:nvPr/>
          </p:nvGrpSpPr>
          <p:grpSpPr>
            <a:xfrm>
              <a:off x="5857629" y="83454"/>
              <a:ext cx="288601" cy="796274"/>
              <a:chOff x="3079786" y="55224"/>
              <a:chExt cx="288601" cy="79627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079786" y="55224"/>
                <a:ext cx="288601" cy="7957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49356" y="55758"/>
                <a:ext cx="136201" cy="7957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>
              <a:off x="4414167" y="28764"/>
              <a:ext cx="315666" cy="469391"/>
              <a:chOff x="3079786" y="55224"/>
              <a:chExt cx="288601" cy="79627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079786" y="55224"/>
                <a:ext cx="288601" cy="7957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49356" y="55758"/>
                <a:ext cx="136201" cy="7957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er 11"/>
            <p:cNvGrpSpPr/>
            <p:nvPr/>
          </p:nvGrpSpPr>
          <p:grpSpPr>
            <a:xfrm>
              <a:off x="2923074" y="930740"/>
              <a:ext cx="3291205" cy="3874809"/>
              <a:chOff x="7283810" y="901976"/>
              <a:chExt cx="3291205" cy="3874809"/>
            </a:xfrm>
          </p:grpSpPr>
          <p:sp>
            <p:nvSpPr>
              <p:cNvPr id="13" name="Rectangle à coins arrondis 12"/>
              <p:cNvSpPr/>
              <p:nvPr/>
            </p:nvSpPr>
            <p:spPr>
              <a:xfrm>
                <a:off x="7283810" y="901976"/>
                <a:ext cx="3291205" cy="3474444"/>
              </a:xfrm>
              <a:prstGeom prst="roundRect">
                <a:avLst>
                  <a:gd name="adj" fmla="val 2883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283810" y="2029443"/>
                <a:ext cx="3291205" cy="274734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er 20"/>
          <p:cNvGrpSpPr/>
          <p:nvPr/>
        </p:nvGrpSpPr>
        <p:grpSpPr>
          <a:xfrm>
            <a:off x="3292100" y="2100917"/>
            <a:ext cx="2559800" cy="3271959"/>
            <a:chOff x="3354582" y="2126084"/>
            <a:chExt cx="2559800" cy="3271959"/>
          </a:xfrm>
        </p:grpSpPr>
        <p:sp>
          <p:nvSpPr>
            <p:cNvPr id="22" name="Rectangle 21"/>
            <p:cNvSpPr/>
            <p:nvPr/>
          </p:nvSpPr>
          <p:spPr>
            <a:xfrm>
              <a:off x="3354582" y="2747342"/>
              <a:ext cx="2559800" cy="2029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68387" y="2747342"/>
              <a:ext cx="151855" cy="2029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62527" y="2747342"/>
              <a:ext cx="151855" cy="20294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4582" y="2126084"/>
              <a:ext cx="2559799" cy="621258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4582" y="4776785"/>
              <a:ext cx="2559799" cy="621258"/>
            </a:xfrm>
            <a:prstGeom prst="rect">
              <a:avLst/>
            </a:prstGeom>
            <a:solidFill>
              <a:srgbClr val="8EB4E3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4582" y="2401661"/>
              <a:ext cx="2559799" cy="345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4583" y="4776785"/>
              <a:ext cx="2559799" cy="345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095" y="2247772"/>
              <a:ext cx="276097" cy="4995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53977" y="4612211"/>
              <a:ext cx="1974096" cy="971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60106" y="2812857"/>
              <a:ext cx="1974096" cy="971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4118" y="3093022"/>
              <a:ext cx="159410" cy="15191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3720544" y="2915034"/>
              <a:ext cx="45719" cy="248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74792" y="3086390"/>
              <a:ext cx="159410" cy="15191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5527413" y="2915034"/>
              <a:ext cx="45719" cy="248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64177" y="2915034"/>
              <a:ext cx="1763235" cy="1139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56113" y="2908733"/>
              <a:ext cx="45719" cy="11395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93483" y="2913907"/>
              <a:ext cx="45719" cy="11395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08258" y="3163539"/>
              <a:ext cx="45719" cy="144867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28693" y="3156907"/>
              <a:ext cx="45719" cy="144867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Connecteur droit 40"/>
          <p:cNvCxnSpPr/>
          <p:nvPr/>
        </p:nvCxnSpPr>
        <p:spPr>
          <a:xfrm flipH="1" flipV="1">
            <a:off x="1852037" y="3147708"/>
            <a:ext cx="1518535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721180" y="2977851"/>
            <a:ext cx="122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TeflonSupport</a:t>
            </a:r>
            <a:endParaRPr lang="en-US" sz="1400" dirty="0"/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5791449" y="3701490"/>
            <a:ext cx="1498832" cy="157278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235061" y="3492916"/>
            <a:ext cx="186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InnerLiqArgonBetween</a:t>
            </a:r>
            <a:endParaRPr lang="en-US" sz="1400" dirty="0"/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5636412" y="4489611"/>
            <a:ext cx="1498832" cy="157278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135244" y="4281037"/>
            <a:ext cx="1221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InnerLiqArgon</a:t>
            </a:r>
            <a:endParaRPr lang="en-US" sz="1400" dirty="0"/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5722423" y="2047445"/>
            <a:ext cx="1498832" cy="157278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35061" y="1875554"/>
            <a:ext cx="1488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PMTAssemblyTop</a:t>
            </a:r>
            <a:endParaRPr lang="en-US" sz="1400" dirty="0"/>
          </a:p>
        </p:txBody>
      </p:sp>
      <p:cxnSp>
        <p:nvCxnSpPr>
          <p:cNvPr id="49" name="Connecteur droit 48"/>
          <p:cNvCxnSpPr/>
          <p:nvPr/>
        </p:nvCxnSpPr>
        <p:spPr>
          <a:xfrm flipV="1">
            <a:off x="5722423" y="5140468"/>
            <a:ext cx="1498832" cy="157278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235061" y="4968577"/>
            <a:ext cx="1756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PMTAssemblyBottom</a:t>
            </a:r>
            <a:endParaRPr lang="en-US" sz="1400" dirty="0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708617" y="4832691"/>
            <a:ext cx="1498832" cy="157278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221255" y="4660800"/>
            <a:ext cx="1769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TeflonCapDiskBottom</a:t>
            </a:r>
            <a:endParaRPr lang="en-US" sz="1400" dirty="0"/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5694811" y="2419663"/>
            <a:ext cx="1498832" cy="157278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07449" y="2247772"/>
            <a:ext cx="1501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TeflonCapDiskTop</a:t>
            </a:r>
            <a:endParaRPr lang="en-US" sz="1400" dirty="0"/>
          </a:p>
        </p:txBody>
      </p:sp>
      <p:cxnSp>
        <p:nvCxnSpPr>
          <p:cNvPr id="55" name="Connecteur droit 54"/>
          <p:cNvCxnSpPr/>
          <p:nvPr/>
        </p:nvCxnSpPr>
        <p:spPr>
          <a:xfrm flipH="1" flipV="1">
            <a:off x="2226068" y="2101555"/>
            <a:ext cx="1518535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707664" y="1924250"/>
            <a:ext cx="51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PMT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4138070" y="2225617"/>
            <a:ext cx="276097" cy="4995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41673" y="2233973"/>
            <a:ext cx="276097" cy="4995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86253" y="2233973"/>
            <a:ext cx="276097" cy="4995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43399" y="4743262"/>
            <a:ext cx="276097" cy="4995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47002" y="4751618"/>
            <a:ext cx="276097" cy="4995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91582" y="4751618"/>
            <a:ext cx="276097" cy="4995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12997" y="4749476"/>
            <a:ext cx="276097" cy="4995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63"/>
          <p:cNvCxnSpPr/>
          <p:nvPr/>
        </p:nvCxnSpPr>
        <p:spPr>
          <a:xfrm flipH="1" flipV="1">
            <a:off x="2031173" y="3513996"/>
            <a:ext cx="1518535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 flipV="1">
            <a:off x="2143469" y="3920388"/>
            <a:ext cx="1518535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endCxn id="73" idx="3"/>
          </p:cNvCxnSpPr>
          <p:nvPr/>
        </p:nvCxnSpPr>
        <p:spPr>
          <a:xfrm flipH="1" flipV="1">
            <a:off x="2173969" y="2779701"/>
            <a:ext cx="1640436" cy="165614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5318318" y="4112256"/>
            <a:ext cx="1498832" cy="157278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2145860" y="4311762"/>
            <a:ext cx="1518535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6818601" y="395120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ActiveLAr</a:t>
            </a:r>
            <a:endParaRPr lang="en-U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764653" y="4144505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CathodeWindow</a:t>
            </a:r>
            <a:endParaRPr lang="en-US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335378" y="376649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Reflector</a:t>
            </a:r>
            <a:endParaRPr lang="en-US" sz="1400" dirty="0"/>
          </a:p>
        </p:txBody>
      </p:sp>
      <p:sp>
        <p:nvSpPr>
          <p:cNvPr id="72" name="ZoneTexte 71"/>
          <p:cNvSpPr txBox="1"/>
          <p:nvPr/>
        </p:nvSpPr>
        <p:spPr>
          <a:xfrm>
            <a:off x="1184180" y="3360107"/>
            <a:ext cx="92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FieldRings</a:t>
            </a:r>
            <a:endParaRPr lang="en-US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225397" y="2625812"/>
            <a:ext cx="948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GasPocket</a:t>
            </a:r>
            <a:endParaRPr lang="en-US" sz="1400" dirty="0"/>
          </a:p>
        </p:txBody>
      </p:sp>
      <p:cxnSp>
        <p:nvCxnSpPr>
          <p:cNvPr id="74" name="Connecteur droit 73"/>
          <p:cNvCxnSpPr/>
          <p:nvPr/>
        </p:nvCxnSpPr>
        <p:spPr>
          <a:xfrm flipH="1" flipV="1">
            <a:off x="2145860" y="2419663"/>
            <a:ext cx="1820945" cy="410055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1473782" y="2222605"/>
            <a:ext cx="730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BellTop</a:t>
            </a:r>
            <a:endParaRPr lang="en-US" sz="1400" dirty="0"/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5566211" y="2915476"/>
            <a:ext cx="1826526" cy="6375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7327269" y="2735978"/>
            <a:ext cx="736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BellRim</a:t>
            </a:r>
            <a:endParaRPr lang="en-US" sz="1400" dirty="0"/>
          </a:p>
        </p:txBody>
      </p:sp>
      <p:cxnSp>
        <p:nvCxnSpPr>
          <p:cNvPr id="78" name="Connecteur droit 77"/>
          <p:cNvCxnSpPr/>
          <p:nvPr/>
        </p:nvCxnSpPr>
        <p:spPr>
          <a:xfrm flipH="1" flipV="1">
            <a:off x="1538992" y="4832691"/>
            <a:ext cx="1518535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17779" y="4657485"/>
            <a:ext cx="14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OuterLiquidArgon</a:t>
            </a:r>
            <a:endParaRPr lang="en-US" sz="1400" dirty="0"/>
          </a:p>
        </p:txBody>
      </p:sp>
      <p:cxnSp>
        <p:nvCxnSpPr>
          <p:cNvPr id="80" name="Connecteur droit 79"/>
          <p:cNvCxnSpPr/>
          <p:nvPr/>
        </p:nvCxnSpPr>
        <p:spPr>
          <a:xfrm flipH="1" flipV="1">
            <a:off x="1490693" y="5297746"/>
            <a:ext cx="1518535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349564" y="5103753"/>
            <a:ext cx="118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InnerCryostat</a:t>
            </a:r>
            <a:endParaRPr lang="en-US" sz="1400" dirty="0"/>
          </a:p>
        </p:txBody>
      </p:sp>
      <p:cxnSp>
        <p:nvCxnSpPr>
          <p:cNvPr id="82" name="Connecteur droit 81"/>
          <p:cNvCxnSpPr/>
          <p:nvPr/>
        </p:nvCxnSpPr>
        <p:spPr>
          <a:xfrm flipV="1">
            <a:off x="6157771" y="5800017"/>
            <a:ext cx="977473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7095140" y="5619392"/>
            <a:ext cx="1391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VacuumCryostat</a:t>
            </a:r>
            <a:endParaRPr lang="en-US" sz="1400" dirty="0"/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6063400" y="6112833"/>
            <a:ext cx="1090564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7113860" y="5932208"/>
            <a:ext cx="1220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OuterCryostat</a:t>
            </a:r>
            <a:endParaRPr lang="en-US" sz="1400" dirty="0"/>
          </a:p>
        </p:txBody>
      </p:sp>
      <p:cxnSp>
        <p:nvCxnSpPr>
          <p:cNvPr id="86" name="Connecteur droit 85"/>
          <p:cNvCxnSpPr/>
          <p:nvPr/>
        </p:nvCxnSpPr>
        <p:spPr>
          <a:xfrm flipH="1" flipV="1">
            <a:off x="2156506" y="1335512"/>
            <a:ext cx="1518535" cy="317532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960475" y="1160306"/>
            <a:ext cx="1242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GaseousArgon</a:t>
            </a:r>
            <a:endParaRPr lang="en-US" sz="1400" dirty="0"/>
          </a:p>
        </p:txBody>
      </p:sp>
      <p:cxnSp>
        <p:nvCxnSpPr>
          <p:cNvPr id="88" name="Connecteur droit 87"/>
          <p:cNvCxnSpPr/>
          <p:nvPr/>
        </p:nvCxnSpPr>
        <p:spPr>
          <a:xfrm>
            <a:off x="6102761" y="377232"/>
            <a:ext cx="1051203" cy="420536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7087124" y="629802"/>
            <a:ext cx="60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Trunk</a:t>
            </a:r>
            <a:endParaRPr lang="en-US" sz="1400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6009928" y="663312"/>
            <a:ext cx="1095916" cy="420536"/>
          </a:xfrm>
          <a:prstGeom prst="line">
            <a:avLst/>
          </a:prstGeom>
          <a:ln w="9525" cmpd="sng">
            <a:solidFill>
              <a:srgbClr val="FF0000"/>
            </a:solidFill>
            <a:headEnd type="oval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7039004" y="91588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TrunkAr</a:t>
            </a:r>
            <a:endParaRPr lang="en-US" sz="1400" dirty="0"/>
          </a:p>
        </p:txBody>
      </p:sp>
      <p:sp>
        <p:nvSpPr>
          <p:cNvPr id="92" name="ZoneTexte 91"/>
          <p:cNvSpPr txBox="1"/>
          <p:nvPr/>
        </p:nvSpPr>
        <p:spPr>
          <a:xfrm>
            <a:off x="443377" y="369378"/>
            <a:ext cx="10532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DS50</a:t>
            </a:r>
            <a:endParaRPr lang="en-US" sz="3200" b="1" dirty="0"/>
          </a:p>
        </p:txBody>
      </p:sp>
      <p:sp>
        <p:nvSpPr>
          <p:cNvPr id="2" name="Ellipse 1"/>
          <p:cNvSpPr/>
          <p:nvPr/>
        </p:nvSpPr>
        <p:spPr>
          <a:xfrm>
            <a:off x="4538560" y="4054960"/>
            <a:ext cx="66880" cy="70229"/>
          </a:xfrm>
          <a:prstGeom prst="ellipse">
            <a:avLst/>
          </a:prstGeom>
          <a:solidFill>
            <a:srgbClr val="4F6228"/>
          </a:solidFill>
          <a:ln>
            <a:solidFill>
              <a:srgbClr val="4F62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ZoneTexte 94"/>
          <p:cNvSpPr txBox="1"/>
          <p:nvPr/>
        </p:nvSpPr>
        <p:spPr>
          <a:xfrm>
            <a:off x="27104" y="5927169"/>
            <a:ext cx="242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Framework Origin</a:t>
            </a:r>
          </a:p>
          <a:p>
            <a:pPr algn="r"/>
            <a:endParaRPr lang="en-US" sz="800" dirty="0" smtClean="0"/>
          </a:p>
          <a:p>
            <a:pPr algn="r"/>
            <a:r>
              <a:rPr lang="en-US" sz="1200" dirty="0" smtClean="0"/>
              <a:t>86 mm above the Cathode Window</a:t>
            </a:r>
          </a:p>
          <a:p>
            <a:pPr algn="r"/>
            <a:r>
              <a:rPr lang="en-US" sz="1200" dirty="0" smtClean="0"/>
              <a:t>285 mm below the Bell Top</a:t>
            </a:r>
            <a:endParaRPr lang="en-US" sz="1200" dirty="0"/>
          </a:p>
        </p:txBody>
      </p:sp>
      <p:cxnSp>
        <p:nvCxnSpPr>
          <p:cNvPr id="100" name="Connecteur en arc 99"/>
          <p:cNvCxnSpPr>
            <a:stCxn id="2" idx="4"/>
            <a:endCxn id="95" idx="3"/>
          </p:cNvCxnSpPr>
          <p:nvPr/>
        </p:nvCxnSpPr>
        <p:spPr>
          <a:xfrm rot="5400000">
            <a:off x="2404928" y="4175595"/>
            <a:ext cx="2217479" cy="2116667"/>
          </a:xfrm>
          <a:prstGeom prst="curvedConnector2">
            <a:avLst/>
          </a:prstGeom>
          <a:ln w="6350" cmpd="sng">
            <a:solidFill>
              <a:srgbClr val="4F62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45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9444" y="1749778"/>
            <a:ext cx="6547556" cy="2765778"/>
          </a:xfrm>
          <a:prstGeom prst="rect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9444" y="3189111"/>
            <a:ext cx="6547556" cy="1326445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2111" y="3189111"/>
            <a:ext cx="1382889" cy="1326445"/>
          </a:xfrm>
          <a:prstGeom prst="rect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111" y="3556000"/>
            <a:ext cx="1382889" cy="846667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76777" y="3615267"/>
            <a:ext cx="1230489" cy="7168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76777" y="4332112"/>
            <a:ext cx="1230489" cy="705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75556" y="3189111"/>
            <a:ext cx="1032933" cy="366889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74334" y="3189111"/>
            <a:ext cx="835378" cy="36688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74334" y="3555436"/>
            <a:ext cx="835378" cy="4571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75556" y="2060222"/>
            <a:ext cx="1032933" cy="1128889"/>
          </a:xfrm>
          <a:prstGeom prst="rect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74334" y="2173112"/>
            <a:ext cx="835378" cy="1016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4753258" y="3721289"/>
            <a:ext cx="209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Teflon – PMT Surrounding</a:t>
            </a:r>
          </a:p>
          <a:p>
            <a:r>
              <a:rPr lang="en-US" sz="1400" dirty="0" err="1" smtClean="0"/>
              <a:t>myTeflonCapDiskVolume</a:t>
            </a:r>
            <a:endParaRPr lang="en-US" sz="14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5136444" y="2173112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LAr</a:t>
            </a:r>
            <a:endParaRPr lang="en-US" sz="1400" dirty="0" smtClean="0"/>
          </a:p>
          <a:p>
            <a:r>
              <a:rPr lang="en-US" sz="1400" dirty="0" err="1" smtClean="0"/>
              <a:t>myMotherVolume</a:t>
            </a:r>
            <a:endParaRPr lang="en-US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54376" y="5044911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PMTHead_X_Logic</a:t>
            </a:r>
            <a:endParaRPr lang="en-US" sz="1400" dirty="0" smtClean="0"/>
          </a:p>
        </p:txBody>
      </p:sp>
      <p:cxnSp>
        <p:nvCxnSpPr>
          <p:cNvPr id="8" name="Connecteur droit avec flèche 7"/>
          <p:cNvCxnSpPr>
            <a:stCxn id="33" idx="0"/>
          </p:cNvCxnSpPr>
          <p:nvPr/>
        </p:nvCxnSpPr>
        <p:spPr>
          <a:xfrm flipV="1">
            <a:off x="926382" y="4244509"/>
            <a:ext cx="908062" cy="800402"/>
          </a:xfrm>
          <a:prstGeom prst="straightConnector1">
            <a:avLst/>
          </a:prstGeom>
          <a:ln w="9525" cmpd="sng">
            <a:solidFill>
              <a:srgbClr val="FF0000"/>
            </a:solidFill>
            <a:headEnd type="arrow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453444" y="4089133"/>
            <a:ext cx="757896" cy="176697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arrow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06776" y="5856111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PMTHeadVac_X_Logic</a:t>
            </a:r>
            <a:endParaRPr lang="en-US" sz="1400" dirty="0" smtClean="0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2624667" y="4396911"/>
            <a:ext cx="108785" cy="10782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arrow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834444" y="5449557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PMTWindow_X_Logic</a:t>
            </a:r>
            <a:endParaRPr lang="en-US" sz="1400" dirty="0" smtClean="0"/>
          </a:p>
        </p:txBody>
      </p:sp>
      <p:cxnSp>
        <p:nvCxnSpPr>
          <p:cNvPr id="44" name="Connecteur droit avec flèche 43"/>
          <p:cNvCxnSpPr/>
          <p:nvPr/>
        </p:nvCxnSpPr>
        <p:spPr>
          <a:xfrm flipH="1" flipV="1">
            <a:off x="2777067" y="3601155"/>
            <a:ext cx="832222" cy="1443756"/>
          </a:xfrm>
          <a:prstGeom prst="straightConnector1">
            <a:avLst/>
          </a:prstGeom>
          <a:ln w="9525" cmpd="sng">
            <a:solidFill>
              <a:srgbClr val="FF0000"/>
            </a:solidFill>
            <a:headEnd type="arrow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340665" y="5043422"/>
            <a:ext cx="1713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PMTJoinVac_X_Logic</a:t>
            </a:r>
            <a:endParaRPr lang="en-US" sz="1400" dirty="0" smtClean="0"/>
          </a:p>
        </p:txBody>
      </p:sp>
      <p:cxnSp>
        <p:nvCxnSpPr>
          <p:cNvPr id="48" name="Connecteur droit avec flèche 47"/>
          <p:cNvCxnSpPr/>
          <p:nvPr/>
        </p:nvCxnSpPr>
        <p:spPr>
          <a:xfrm flipH="1">
            <a:off x="2966156" y="1312333"/>
            <a:ext cx="1549400" cy="2054922"/>
          </a:xfrm>
          <a:prstGeom prst="straightConnector1">
            <a:avLst/>
          </a:prstGeom>
          <a:ln w="9525" cmpd="sng">
            <a:solidFill>
              <a:srgbClr val="FF0000"/>
            </a:solidFill>
            <a:headEnd type="arrow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197386" y="962488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PMTBody_X_Logic</a:t>
            </a:r>
            <a:endParaRPr lang="en-US" sz="1400" dirty="0" smtClean="0"/>
          </a:p>
        </p:txBody>
      </p:sp>
      <p:sp>
        <p:nvSpPr>
          <p:cNvPr id="50" name="ZoneTexte 49"/>
          <p:cNvSpPr txBox="1"/>
          <p:nvPr/>
        </p:nvSpPr>
        <p:spPr>
          <a:xfrm>
            <a:off x="2843695" y="66626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PMTBodyVac_X_Logic</a:t>
            </a:r>
            <a:endParaRPr lang="en-US" sz="1400" dirty="0" smtClean="0"/>
          </a:p>
        </p:txBody>
      </p:sp>
      <p:cxnSp>
        <p:nvCxnSpPr>
          <p:cNvPr id="51" name="Connecteur droit avec flèche 50"/>
          <p:cNvCxnSpPr>
            <a:stCxn id="50" idx="2"/>
          </p:cNvCxnSpPr>
          <p:nvPr/>
        </p:nvCxnSpPr>
        <p:spPr>
          <a:xfrm flipH="1">
            <a:off x="2624667" y="974042"/>
            <a:ext cx="1119275" cy="2393213"/>
          </a:xfrm>
          <a:prstGeom prst="straightConnector1">
            <a:avLst/>
          </a:prstGeom>
          <a:ln w="9525" cmpd="sng">
            <a:solidFill>
              <a:srgbClr val="FF0000"/>
            </a:solidFill>
            <a:headEnd type="arrow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891864" y="962488"/>
            <a:ext cx="170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PMTTopVac_X_Logic</a:t>
            </a:r>
            <a:endParaRPr lang="en-US" sz="1400" dirty="0" smtClean="0"/>
          </a:p>
        </p:txBody>
      </p:sp>
      <p:cxnSp>
        <p:nvCxnSpPr>
          <p:cNvPr id="55" name="Connecteur droit avec flèche 54"/>
          <p:cNvCxnSpPr>
            <a:stCxn id="54" idx="2"/>
          </p:cNvCxnSpPr>
          <p:nvPr/>
        </p:nvCxnSpPr>
        <p:spPr>
          <a:xfrm>
            <a:off x="1743106" y="1270265"/>
            <a:ext cx="705746" cy="145429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arrow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68844" y="1366221"/>
            <a:ext cx="170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PMTTopVac_X_Logic</a:t>
            </a:r>
            <a:endParaRPr lang="en-US" sz="1400" dirty="0" smtClean="0"/>
          </a:p>
        </p:txBody>
      </p:sp>
      <p:cxnSp>
        <p:nvCxnSpPr>
          <p:cNvPr id="57" name="Connecteur droit avec flèche 56"/>
          <p:cNvCxnSpPr>
            <a:stCxn id="56" idx="2"/>
          </p:cNvCxnSpPr>
          <p:nvPr/>
        </p:nvCxnSpPr>
        <p:spPr>
          <a:xfrm>
            <a:off x="920086" y="1673998"/>
            <a:ext cx="1105433" cy="1226259"/>
          </a:xfrm>
          <a:prstGeom prst="straightConnector1">
            <a:avLst/>
          </a:prstGeom>
          <a:ln w="9525" cmpd="sng">
            <a:solidFill>
              <a:srgbClr val="FF0000"/>
            </a:solidFill>
            <a:headEnd type="arrow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2483768" y="138546"/>
            <a:ext cx="3384376" cy="6602822"/>
            <a:chOff x="3491880" y="101824"/>
            <a:chExt cx="2448272" cy="6602822"/>
          </a:xfrm>
        </p:grpSpPr>
        <p:grpSp>
          <p:nvGrpSpPr>
            <p:cNvPr id="5" name="Grouper 4"/>
            <p:cNvGrpSpPr/>
            <p:nvPr/>
          </p:nvGrpSpPr>
          <p:grpSpPr>
            <a:xfrm>
              <a:off x="3491880" y="116632"/>
              <a:ext cx="2448272" cy="6588014"/>
              <a:chOff x="3491880" y="116632"/>
              <a:chExt cx="2448272" cy="6588014"/>
            </a:xfrm>
          </p:grpSpPr>
          <p:sp>
            <p:nvSpPr>
              <p:cNvPr id="8" name="Rectangle 7"/>
              <p:cNvSpPr/>
              <p:nvPr/>
            </p:nvSpPr>
            <p:spPr>
              <a:xfrm rot="5400000">
                <a:off x="1422009" y="2186503"/>
                <a:ext cx="6588014" cy="244827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1469195" y="2222637"/>
                <a:ext cx="6480000" cy="234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4499992" y="101824"/>
              <a:ext cx="1335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900" dirty="0"/>
            </a:p>
          </p:txBody>
        </p:sp>
        <p:sp>
          <p:nvSpPr>
            <p:cNvPr id="7" name="ZoneTexte 6"/>
            <p:cNvSpPr txBox="1"/>
            <p:nvPr/>
          </p:nvSpPr>
          <p:spPr>
            <a:xfrm rot="16200000">
              <a:off x="3559544" y="1272753"/>
              <a:ext cx="184666" cy="16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9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960712" y="2861320"/>
            <a:ext cx="2403376" cy="144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96196" y="4653136"/>
            <a:ext cx="2403376" cy="144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4821" y="191055"/>
            <a:ext cx="131708" cy="24475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48404" y="191055"/>
            <a:ext cx="131708" cy="24475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4384" y="2996952"/>
            <a:ext cx="90736" cy="16576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8064" y="3005336"/>
            <a:ext cx="90736" cy="16576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9477" y="2996952"/>
            <a:ext cx="1958587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4950767" y="2995531"/>
            <a:ext cx="45719" cy="1657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3347864" y="2995531"/>
            <a:ext cx="45719" cy="1657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3185120" y="3212976"/>
            <a:ext cx="19629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flipH="1">
            <a:off x="5238800" y="3013720"/>
            <a:ext cx="36000" cy="165760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5265444" y="3013720"/>
            <a:ext cx="36000" cy="1657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3059840" y="2995531"/>
            <a:ext cx="36000" cy="165760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3020022" y="2995531"/>
            <a:ext cx="36000" cy="1657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96486" y="4617136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04048" y="4149080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04048" y="3645024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04048" y="3140968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04048" y="2996952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09667" y="4600368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17229" y="4132312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17229" y="3628256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17229" y="3124200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17229" y="2980184"/>
            <a:ext cx="36000" cy="36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80112" y="3212976"/>
            <a:ext cx="126268" cy="1270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83331" y="2780928"/>
            <a:ext cx="96781" cy="21238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15974" y="2780928"/>
            <a:ext cx="96781" cy="21238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08312" y="2636912"/>
            <a:ext cx="2771800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08312" y="4869160"/>
            <a:ext cx="2771800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er 38"/>
          <p:cNvGrpSpPr/>
          <p:nvPr/>
        </p:nvGrpSpPr>
        <p:grpSpPr>
          <a:xfrm>
            <a:off x="3185120" y="1963866"/>
            <a:ext cx="594792" cy="817062"/>
            <a:chOff x="1403648" y="1963866"/>
            <a:chExt cx="594792" cy="817062"/>
          </a:xfrm>
        </p:grpSpPr>
        <p:sp>
          <p:nvSpPr>
            <p:cNvPr id="40" name="Rectangle 39"/>
            <p:cNvSpPr/>
            <p:nvPr/>
          </p:nvSpPr>
          <p:spPr>
            <a:xfrm>
              <a:off x="1403648" y="1963866"/>
              <a:ext cx="594792" cy="8170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08004" y="2708920"/>
              <a:ext cx="590435" cy="72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er 41"/>
          <p:cNvGrpSpPr/>
          <p:nvPr/>
        </p:nvGrpSpPr>
        <p:grpSpPr>
          <a:xfrm>
            <a:off x="4553272" y="1963866"/>
            <a:ext cx="594792" cy="817062"/>
            <a:chOff x="1403648" y="1963866"/>
            <a:chExt cx="594792" cy="817062"/>
          </a:xfrm>
        </p:grpSpPr>
        <p:sp>
          <p:nvSpPr>
            <p:cNvPr id="43" name="Rectangle 42"/>
            <p:cNvSpPr/>
            <p:nvPr/>
          </p:nvSpPr>
          <p:spPr>
            <a:xfrm>
              <a:off x="1403648" y="1963866"/>
              <a:ext cx="594792" cy="8170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08004" y="2708920"/>
              <a:ext cx="590435" cy="72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er 44"/>
          <p:cNvGrpSpPr/>
          <p:nvPr/>
        </p:nvGrpSpPr>
        <p:grpSpPr>
          <a:xfrm>
            <a:off x="3877335" y="1963866"/>
            <a:ext cx="594792" cy="817062"/>
            <a:chOff x="1403648" y="1963866"/>
            <a:chExt cx="594792" cy="817062"/>
          </a:xfrm>
        </p:grpSpPr>
        <p:sp>
          <p:nvSpPr>
            <p:cNvPr id="46" name="Rectangle 45"/>
            <p:cNvSpPr/>
            <p:nvPr/>
          </p:nvSpPr>
          <p:spPr>
            <a:xfrm>
              <a:off x="1403648" y="1963866"/>
              <a:ext cx="594792" cy="8170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08004" y="2708920"/>
              <a:ext cx="590435" cy="72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er 47"/>
          <p:cNvGrpSpPr/>
          <p:nvPr/>
        </p:nvGrpSpPr>
        <p:grpSpPr>
          <a:xfrm rot="10800000">
            <a:off x="3185119" y="4869160"/>
            <a:ext cx="594792" cy="817062"/>
            <a:chOff x="1403648" y="1963866"/>
            <a:chExt cx="594792" cy="817062"/>
          </a:xfrm>
        </p:grpSpPr>
        <p:sp>
          <p:nvSpPr>
            <p:cNvPr id="49" name="Rectangle 48"/>
            <p:cNvSpPr/>
            <p:nvPr/>
          </p:nvSpPr>
          <p:spPr>
            <a:xfrm>
              <a:off x="1403648" y="1963866"/>
              <a:ext cx="594792" cy="8170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08004" y="2708920"/>
              <a:ext cx="590435" cy="72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er 50"/>
          <p:cNvGrpSpPr/>
          <p:nvPr/>
        </p:nvGrpSpPr>
        <p:grpSpPr>
          <a:xfrm rot="10800000">
            <a:off x="4553271" y="4869160"/>
            <a:ext cx="594792" cy="817062"/>
            <a:chOff x="1403648" y="1963866"/>
            <a:chExt cx="594792" cy="817062"/>
          </a:xfrm>
        </p:grpSpPr>
        <p:sp>
          <p:nvSpPr>
            <p:cNvPr id="52" name="Rectangle 51"/>
            <p:cNvSpPr/>
            <p:nvPr/>
          </p:nvSpPr>
          <p:spPr>
            <a:xfrm>
              <a:off x="1403648" y="1963866"/>
              <a:ext cx="594792" cy="8170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08004" y="2708920"/>
              <a:ext cx="590435" cy="72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er 53"/>
          <p:cNvGrpSpPr/>
          <p:nvPr/>
        </p:nvGrpSpPr>
        <p:grpSpPr>
          <a:xfrm rot="10800000">
            <a:off x="3877334" y="4869160"/>
            <a:ext cx="594792" cy="817062"/>
            <a:chOff x="1403648" y="1963866"/>
            <a:chExt cx="594792" cy="817062"/>
          </a:xfrm>
        </p:grpSpPr>
        <p:sp>
          <p:nvSpPr>
            <p:cNvPr id="55" name="Rectangle 54"/>
            <p:cNvSpPr/>
            <p:nvPr/>
          </p:nvSpPr>
          <p:spPr>
            <a:xfrm>
              <a:off x="1403648" y="1963866"/>
              <a:ext cx="594792" cy="8170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08004" y="2708920"/>
              <a:ext cx="590435" cy="72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4615998" y="4953614"/>
            <a:ext cx="460058" cy="64807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39285" y="4953614"/>
            <a:ext cx="460058" cy="64807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247846" y="4953614"/>
            <a:ext cx="460058" cy="64807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247846" y="2054626"/>
            <a:ext cx="460058" cy="64807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39285" y="2051928"/>
            <a:ext cx="460058" cy="64807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04382" y="2051928"/>
            <a:ext cx="460058" cy="64807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eur droit avec flèche 62"/>
          <p:cNvCxnSpPr/>
          <p:nvPr/>
        </p:nvCxnSpPr>
        <p:spPr>
          <a:xfrm flipV="1">
            <a:off x="5817840" y="620688"/>
            <a:ext cx="914400" cy="144016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5706380" y="1115619"/>
            <a:ext cx="1025860" cy="144016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6718928" y="456927"/>
            <a:ext cx="66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Dewar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6732240" y="960983"/>
            <a:ext cx="764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LArBath</a:t>
            </a:r>
            <a:endParaRPr lang="en-US" sz="1400" dirty="0"/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5544415" y="1603506"/>
            <a:ext cx="1025860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912755" y="1603506"/>
            <a:ext cx="3657520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6615572" y="1449617"/>
            <a:ext cx="1294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SupportRod</a:t>
            </a:r>
            <a:r>
              <a:rPr lang="en-US" sz="1400" dirty="0" smtClean="0"/>
              <a:t> (4)</a:t>
            </a:r>
            <a:endParaRPr lang="en-US" sz="1400" dirty="0"/>
          </a:p>
        </p:txBody>
      </p:sp>
      <p:cxnSp>
        <p:nvCxnSpPr>
          <p:cNvPr id="70" name="Connecteur droit avec flèche 69"/>
          <p:cNvCxnSpPr/>
          <p:nvPr/>
        </p:nvCxnSpPr>
        <p:spPr>
          <a:xfrm flipH="1">
            <a:off x="1835696" y="4293096"/>
            <a:ext cx="1315088" cy="10646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417231" y="4245667"/>
            <a:ext cx="136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InnerVesselWall</a:t>
            </a:r>
            <a:endParaRPr lang="en-US" sz="1400" dirty="0"/>
          </a:p>
        </p:txBody>
      </p:sp>
      <p:cxnSp>
        <p:nvCxnSpPr>
          <p:cNvPr id="72" name="Connecteur droit avec flèche 71"/>
          <p:cNvCxnSpPr/>
          <p:nvPr/>
        </p:nvCxnSpPr>
        <p:spPr>
          <a:xfrm>
            <a:off x="5274800" y="4437112"/>
            <a:ext cx="1255552" cy="343385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6530352" y="4581128"/>
            <a:ext cx="2101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FieldRing</a:t>
            </a:r>
            <a:r>
              <a:rPr lang="en-US" sz="1400" dirty="0" smtClean="0"/>
              <a:t> and </a:t>
            </a:r>
            <a:r>
              <a:rPr lang="en-US" sz="1400" dirty="0" err="1" smtClean="0"/>
              <a:t>KaptonBand</a:t>
            </a:r>
            <a:endParaRPr lang="en-US" sz="1400" dirty="0"/>
          </a:p>
        </p:txBody>
      </p:sp>
      <p:sp>
        <p:nvSpPr>
          <p:cNvPr id="74" name="ZoneTexte 73"/>
          <p:cNvSpPr txBox="1"/>
          <p:nvPr/>
        </p:nvSpPr>
        <p:spPr>
          <a:xfrm>
            <a:off x="1778000" y="3626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5" name="Connecteur droit avec flèche 74"/>
          <p:cNvCxnSpPr>
            <a:endCxn id="76" idx="1"/>
          </p:cNvCxnSpPr>
          <p:nvPr/>
        </p:nvCxnSpPr>
        <p:spPr>
          <a:xfrm>
            <a:off x="5639503" y="4103208"/>
            <a:ext cx="938103" cy="252024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577606" y="4201343"/>
            <a:ext cx="143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BubblerTubes</a:t>
            </a:r>
            <a:r>
              <a:rPr lang="en-US" sz="1400" dirty="0" smtClean="0"/>
              <a:t> (2)</a:t>
            </a:r>
            <a:endParaRPr lang="en-US" sz="1400" dirty="0"/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4996486" y="2861320"/>
            <a:ext cx="1668877" cy="26288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653664" y="2620069"/>
            <a:ext cx="17025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ThreeMLowerFoil</a:t>
            </a:r>
            <a:r>
              <a:rPr lang="en-US" sz="1400" dirty="0" smtClean="0"/>
              <a:t> + </a:t>
            </a:r>
          </a:p>
          <a:p>
            <a:r>
              <a:rPr lang="en-US" sz="1400" dirty="0" err="1" smtClean="0"/>
              <a:t>ThreeMMiddleFoil</a:t>
            </a:r>
            <a:r>
              <a:rPr lang="en-US" sz="1400" dirty="0" smtClean="0"/>
              <a:t> +</a:t>
            </a:r>
          </a:p>
          <a:p>
            <a:r>
              <a:rPr lang="en-US" sz="1400" dirty="0" err="1" smtClean="0"/>
              <a:t>ThreeMTopFoil</a:t>
            </a:r>
            <a:r>
              <a:rPr lang="en-US" sz="1400" dirty="0" smtClean="0"/>
              <a:t> +</a:t>
            </a:r>
          </a:p>
          <a:p>
            <a:r>
              <a:rPr lang="en-US" sz="1400" dirty="0" err="1" smtClean="0"/>
              <a:t>SupportRing</a:t>
            </a:r>
            <a:r>
              <a:rPr lang="en-US" sz="1400" dirty="0" smtClean="0"/>
              <a:t> (3) +</a:t>
            </a:r>
          </a:p>
          <a:p>
            <a:r>
              <a:rPr lang="en-US" sz="1400" dirty="0" err="1" smtClean="0"/>
              <a:t>TopLiqSupportRing</a:t>
            </a:r>
            <a:r>
              <a:rPr lang="en-US" sz="1400" dirty="0" smtClean="0"/>
              <a:t> +</a:t>
            </a:r>
          </a:p>
          <a:p>
            <a:r>
              <a:rPr lang="en-US" sz="1400" dirty="0" err="1" smtClean="0"/>
              <a:t>TopGasSupportRing</a:t>
            </a:r>
            <a:endParaRPr lang="en-US" sz="1400" dirty="0"/>
          </a:p>
        </p:txBody>
      </p:sp>
      <p:cxnSp>
        <p:nvCxnSpPr>
          <p:cNvPr id="79" name="Connecteur droit avec flèche 78"/>
          <p:cNvCxnSpPr>
            <a:endCxn id="80" idx="1"/>
          </p:cNvCxnSpPr>
          <p:nvPr/>
        </p:nvCxnSpPr>
        <p:spPr>
          <a:xfrm flipV="1">
            <a:off x="4983401" y="2251650"/>
            <a:ext cx="1670263" cy="655482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653664" y="2097761"/>
            <a:ext cx="192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InnerVesselWindowTop</a:t>
            </a:r>
            <a:endParaRPr lang="en-US" sz="1400" dirty="0"/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5076056" y="4707333"/>
            <a:ext cx="1656184" cy="521867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6732240" y="5075311"/>
            <a:ext cx="2189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InnerVesselWindowBottom</a:t>
            </a:r>
            <a:endParaRPr lang="en-US" sz="1400" dirty="0"/>
          </a:p>
        </p:txBody>
      </p:sp>
      <p:cxnSp>
        <p:nvCxnSpPr>
          <p:cNvPr id="83" name="Connecteur droit avec flèche 82"/>
          <p:cNvCxnSpPr/>
          <p:nvPr/>
        </p:nvCxnSpPr>
        <p:spPr>
          <a:xfrm flipH="1" flipV="1">
            <a:off x="1778000" y="2699999"/>
            <a:ext cx="1797515" cy="343809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829428" y="2480213"/>
            <a:ext cx="948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GasPocket</a:t>
            </a:r>
            <a:endParaRPr lang="en-US" sz="1400" dirty="0"/>
          </a:p>
        </p:txBody>
      </p:sp>
      <p:cxnSp>
        <p:nvCxnSpPr>
          <p:cNvPr id="85" name="Connecteur droit avec flèche 84"/>
          <p:cNvCxnSpPr>
            <a:endCxn id="74" idx="1"/>
          </p:cNvCxnSpPr>
          <p:nvPr/>
        </p:nvCxnSpPr>
        <p:spPr>
          <a:xfrm flipH="1" flipV="1">
            <a:off x="1778000" y="3811222"/>
            <a:ext cx="1790596" cy="69572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87" idx="3"/>
          </p:cNvCxnSpPr>
          <p:nvPr/>
        </p:nvCxnSpPr>
        <p:spPr>
          <a:xfrm flipH="1" flipV="1">
            <a:off x="1308260" y="3023163"/>
            <a:ext cx="2260338" cy="189814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812211" y="2869274"/>
            <a:ext cx="49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Grid</a:t>
            </a:r>
            <a:endParaRPr lang="en-US" sz="1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1022653" y="362825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InnerLAr</a:t>
            </a:r>
            <a:endParaRPr lang="en-US" sz="1400" dirty="0"/>
          </a:p>
        </p:txBody>
      </p:sp>
      <p:cxnSp>
        <p:nvCxnSpPr>
          <p:cNvPr id="89" name="Connecteur droit avec flèche 88"/>
          <p:cNvCxnSpPr/>
          <p:nvPr/>
        </p:nvCxnSpPr>
        <p:spPr>
          <a:xfrm flipH="1" flipV="1">
            <a:off x="1547664" y="3429000"/>
            <a:ext cx="1317294" cy="7200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 flipH="1" flipV="1">
            <a:off x="1831876" y="2300256"/>
            <a:ext cx="1188146" cy="408664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330156" y="216364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CompressionPlate</a:t>
            </a:r>
            <a:endParaRPr lang="en-US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>
            <a:off x="1958521" y="4914392"/>
            <a:ext cx="1315088" cy="10646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782645" y="486696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PMTWindow</a:t>
            </a:r>
            <a:endParaRPr lang="en-US" sz="1400" dirty="0"/>
          </a:p>
        </p:txBody>
      </p:sp>
      <p:cxnSp>
        <p:nvCxnSpPr>
          <p:cNvPr id="95" name="Connecteur droit avec flèche 94"/>
          <p:cNvCxnSpPr/>
          <p:nvPr/>
        </p:nvCxnSpPr>
        <p:spPr>
          <a:xfrm flipH="1">
            <a:off x="1894366" y="5266756"/>
            <a:ext cx="1315088" cy="10646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1021374" y="5219327"/>
            <a:ext cx="88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PMTBody</a:t>
            </a:r>
            <a:endParaRPr lang="en-US" sz="1400" dirty="0"/>
          </a:p>
        </p:txBody>
      </p:sp>
      <p:cxnSp>
        <p:nvCxnSpPr>
          <p:cNvPr id="97" name="Connecteur droit avec flèche 96"/>
          <p:cNvCxnSpPr/>
          <p:nvPr/>
        </p:nvCxnSpPr>
        <p:spPr>
          <a:xfrm flipH="1">
            <a:off x="1894366" y="5482780"/>
            <a:ext cx="1467488" cy="322484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827584" y="5651375"/>
            <a:ext cx="111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PMTVacuum</a:t>
            </a:r>
            <a:endParaRPr lang="en-US" sz="1400" dirty="0"/>
          </a:p>
        </p:txBody>
      </p:sp>
      <p:sp>
        <p:nvSpPr>
          <p:cNvPr id="99" name="ZoneTexte 98"/>
          <p:cNvSpPr txBox="1"/>
          <p:nvPr/>
        </p:nvSpPr>
        <p:spPr>
          <a:xfrm>
            <a:off x="454569" y="3275111"/>
            <a:ext cx="116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SteelRod</a:t>
            </a:r>
            <a:r>
              <a:rPr lang="en-US" sz="1400" dirty="0" smtClean="0"/>
              <a:t> (12)</a:t>
            </a:r>
            <a:endParaRPr lang="en-US" sz="1400" dirty="0"/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5081240" y="4958393"/>
            <a:ext cx="1584123" cy="84687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639207" y="5651375"/>
            <a:ext cx="100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PMTs (7+7)</a:t>
            </a:r>
            <a:endParaRPr lang="en-US" sz="14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443377" y="369378"/>
            <a:ext cx="10532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DS10</a:t>
            </a:r>
            <a:endParaRPr lang="en-US" sz="3200" b="1" dirty="0"/>
          </a:p>
        </p:txBody>
      </p:sp>
      <p:sp>
        <p:nvSpPr>
          <p:cNvPr id="103" name="Ellipse 102"/>
          <p:cNvSpPr/>
          <p:nvPr/>
        </p:nvSpPr>
        <p:spPr>
          <a:xfrm>
            <a:off x="4153690" y="3003064"/>
            <a:ext cx="66880" cy="7022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ZoneTexte 104"/>
          <p:cNvSpPr txBox="1"/>
          <p:nvPr/>
        </p:nvSpPr>
        <p:spPr>
          <a:xfrm>
            <a:off x="20402" y="1205398"/>
            <a:ext cx="242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Framework Origin</a:t>
            </a:r>
          </a:p>
          <a:p>
            <a:pPr algn="r"/>
            <a:endParaRPr lang="en-US" sz="800" dirty="0" smtClean="0"/>
          </a:p>
          <a:p>
            <a:pPr algn="r"/>
            <a:r>
              <a:rPr lang="en-US" sz="1200" dirty="0"/>
              <a:t>3</a:t>
            </a:r>
            <a:r>
              <a:rPr lang="en-US" sz="1200" dirty="0" smtClean="0"/>
              <a:t> mm below the Top Window</a:t>
            </a:r>
          </a:p>
          <a:p>
            <a:pPr algn="r"/>
            <a:r>
              <a:rPr lang="en-US" sz="1200" dirty="0" smtClean="0"/>
              <a:t>17 mm above the </a:t>
            </a:r>
            <a:r>
              <a:rPr lang="en-US" sz="1200" dirty="0" err="1" smtClean="0"/>
              <a:t>LAr-GAr</a:t>
            </a:r>
            <a:r>
              <a:rPr lang="en-US" sz="1200" dirty="0" smtClean="0"/>
              <a:t> interface</a:t>
            </a:r>
            <a:endParaRPr lang="en-US" sz="1200" dirty="0"/>
          </a:p>
        </p:txBody>
      </p:sp>
      <p:cxnSp>
        <p:nvCxnSpPr>
          <p:cNvPr id="107" name="Connecteur droit avec flèche 106"/>
          <p:cNvCxnSpPr>
            <a:stCxn id="103" idx="1"/>
            <a:endCxn id="105" idx="3"/>
          </p:cNvCxnSpPr>
          <p:nvPr/>
        </p:nvCxnSpPr>
        <p:spPr>
          <a:xfrm flipH="1" flipV="1">
            <a:off x="2448631" y="1620897"/>
            <a:ext cx="1714853" cy="1392452"/>
          </a:xfrm>
          <a:prstGeom prst="straightConnector1">
            <a:avLst/>
          </a:prstGeom>
          <a:ln w="6350" cmpd="sng">
            <a:solidFill>
              <a:srgbClr val="4F62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63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918</Words>
  <Application>Microsoft Macintosh PowerPoint</Application>
  <PresentationFormat>Présentation à l'écran (4:3)</PresentationFormat>
  <Paragraphs>259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Davide Franco</dc:creator>
  <cp:lastModifiedBy>Stefano Perasso</cp:lastModifiedBy>
  <cp:revision>70</cp:revision>
  <dcterms:created xsi:type="dcterms:W3CDTF">2013-05-30T14:00:12Z</dcterms:created>
  <dcterms:modified xsi:type="dcterms:W3CDTF">2013-08-07T10:55:37Z</dcterms:modified>
</cp:coreProperties>
</file>