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8" r:id="rId2"/>
    <p:sldId id="265" r:id="rId3"/>
    <p:sldId id="266" r:id="rId4"/>
    <p:sldId id="300" r:id="rId5"/>
    <p:sldId id="310" r:id="rId6"/>
    <p:sldId id="311" r:id="rId7"/>
    <p:sldId id="312" r:id="rId8"/>
    <p:sldId id="301" r:id="rId9"/>
    <p:sldId id="307" r:id="rId10"/>
    <p:sldId id="308" r:id="rId11"/>
    <p:sldId id="309" r:id="rId12"/>
    <p:sldId id="302" r:id="rId13"/>
    <p:sldId id="313" r:id="rId14"/>
    <p:sldId id="303" r:id="rId15"/>
    <p:sldId id="305" r:id="rId16"/>
    <p:sldId id="306" r:id="rId17"/>
    <p:sldId id="272" r:id="rId18"/>
    <p:sldId id="316" r:id="rId19"/>
    <p:sldId id="317" r:id="rId20"/>
    <p:sldId id="318" r:id="rId21"/>
    <p:sldId id="319" r:id="rId22"/>
    <p:sldId id="321" r:id="rId23"/>
    <p:sldId id="331" r:id="rId24"/>
    <p:sldId id="332" r:id="rId25"/>
    <p:sldId id="333" r:id="rId26"/>
    <p:sldId id="334" r:id="rId27"/>
    <p:sldId id="314" r:id="rId28"/>
    <p:sldId id="267" r:id="rId29"/>
    <p:sldId id="270" r:id="rId30"/>
    <p:sldId id="280" r:id="rId31"/>
    <p:sldId id="281" r:id="rId32"/>
    <p:sldId id="282" r:id="rId33"/>
    <p:sldId id="283" r:id="rId34"/>
    <p:sldId id="269" r:id="rId35"/>
    <p:sldId id="285" r:id="rId36"/>
    <p:sldId id="286" r:id="rId37"/>
    <p:sldId id="287" r:id="rId38"/>
    <p:sldId id="288" r:id="rId39"/>
    <p:sldId id="337" r:id="rId40"/>
    <p:sldId id="338" r:id="rId41"/>
    <p:sldId id="339" r:id="rId42"/>
    <p:sldId id="335" r:id="rId43"/>
    <p:sldId id="336" r:id="rId44"/>
    <p:sldId id="271" r:id="rId45"/>
    <p:sldId id="277" r:id="rId46"/>
    <p:sldId id="278" r:id="rId47"/>
    <p:sldId id="279" r:id="rId48"/>
    <p:sldId id="322" r:id="rId49"/>
    <p:sldId id="323" r:id="rId50"/>
    <p:sldId id="324" r:id="rId51"/>
    <p:sldId id="325" r:id="rId52"/>
    <p:sldId id="326" r:id="rId53"/>
    <p:sldId id="315" r:id="rId54"/>
    <p:sldId id="327" r:id="rId55"/>
    <p:sldId id="328" r:id="rId56"/>
    <p:sldId id="329" r:id="rId57"/>
    <p:sldId id="330" r:id="rId58"/>
    <p:sldId id="268" r:id="rId5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79" autoAdjust="0"/>
    <p:restoredTop sz="83871" autoAdjust="0"/>
  </p:normalViewPr>
  <p:slideViewPr>
    <p:cSldViewPr>
      <p:cViewPr>
        <p:scale>
          <a:sx n="64" d="100"/>
          <a:sy n="64" d="100"/>
        </p:scale>
        <p:origin x="-1008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2D0B2-E36C-45EE-8D03-378C031F2496}" type="datetimeFigureOut">
              <a:rPr lang="de-DE" smtClean="0"/>
              <a:pPr/>
              <a:t>31.07.2015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23400-9877-439B-8CBC-CDA22F4640C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23400-9877-439B-8CBC-CDA22F4640C6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23400-9877-439B-8CBC-CDA22F4640C6}" type="slidenum">
              <a:rPr lang="de-DE" smtClean="0"/>
              <a:pPr/>
              <a:t>16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Demo 1 Überblick</a:t>
            </a:r>
          </a:p>
          <a:p>
            <a:r>
              <a:rPr lang="de-DE" dirty="0" smtClean="0"/>
              <a:t>Demo 2 Anpassung der Ansicht</a:t>
            </a:r>
          </a:p>
          <a:p>
            <a:r>
              <a:rPr lang="de-DE" dirty="0" smtClean="0"/>
              <a:t>Demo 3 Zusätzliche Optionen (Website</a:t>
            </a:r>
            <a:r>
              <a:rPr lang="de-DE" baseline="0" dirty="0" smtClean="0"/>
              <a:t> Extensions)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23400-9877-439B-8CBC-CDA22F4640C6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23400-9877-439B-8CBC-CDA22F4640C6}" type="slidenum">
              <a:rPr lang="de-DE" smtClean="0"/>
              <a:pPr/>
              <a:t>30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23400-9877-439B-8CBC-CDA22F4640C6}" type="slidenum">
              <a:rPr lang="de-DE" smtClean="0"/>
              <a:pPr/>
              <a:t>47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Demo 1 Grafischer Editor</a:t>
            </a:r>
          </a:p>
          <a:p>
            <a:r>
              <a:rPr lang="de-DE" dirty="0" smtClean="0"/>
              <a:t>Demo 2 </a:t>
            </a:r>
            <a:r>
              <a:rPr lang="de-DE" smtClean="0"/>
              <a:t>Hybrid Management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23400-9877-439B-8CBC-CDA22F4640C6}" type="slidenum">
              <a:rPr lang="de-DE" smtClean="0"/>
              <a:pPr/>
              <a:t>48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9"/>
          <p:cNvSpPr>
            <a:spLocks noGrp="1"/>
          </p:cNvSpPr>
          <p:nvPr>
            <p:ph type="title"/>
          </p:nvPr>
        </p:nvSpPr>
        <p:spPr>
          <a:xfrm>
            <a:off x="789693" y="3122822"/>
            <a:ext cx="4862849" cy="1529237"/>
          </a:xfrm>
          <a:prstGeom prst="rect">
            <a:avLst/>
          </a:prstGeom>
        </p:spPr>
        <p:txBody>
          <a:bodyPr lIns="0">
            <a:noAutofit/>
          </a:bodyPr>
          <a:lstStyle>
            <a:lvl1pPr algn="l">
              <a:lnSpc>
                <a:spcPct val="90000"/>
              </a:lnSpc>
              <a:defRPr sz="3400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89693" y="2420328"/>
            <a:ext cx="3667162" cy="687403"/>
          </a:xfrm>
          <a:prstGeom prst="rect">
            <a:avLst/>
          </a:prstGeom>
        </p:spPr>
        <p:txBody>
          <a:bodyPr lIns="0" tIns="38409" rIns="76819" bIns="38409" anchor="b"/>
          <a:lstStyle>
            <a:lvl1pPr lvl="0" indent="0"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None/>
              <a:defRPr sz="1400"/>
            </a:lvl1pPr>
            <a:lvl2pPr marL="742950" indent="-285750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1143000" indent="-228600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600200" indent="-228600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2057400" indent="-228600"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>
              <a:buClr>
                <a:srgbClr val="3FA9F5"/>
              </a:buClr>
            </a:pPr>
            <a:r>
              <a:rPr lang="de-DE" sz="3000" dirty="0" smtClean="0">
                <a:solidFill>
                  <a:srgbClr val="333333"/>
                </a:solidFill>
              </a:rPr>
              <a:t>DEMO</a:t>
            </a:r>
            <a:endParaRPr lang="de-DE" sz="3000" dirty="0">
              <a:solidFill>
                <a:srgbClr val="33333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35039" y="1942635"/>
            <a:ext cx="2326912" cy="31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1876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31.07.2015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31.07.2015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" TargetMode="External"/><Relationship Id="rId2" Type="http://schemas.openxmlformats.org/officeDocument/2006/relationships/hyperlink" Target="http://azure.microsoft.com/en-us/documentation/template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azcommunity.wordpres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acebook.com/groups/265115970221817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powershel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virtualacademy.com/ebooks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iverMichalski/ACD-SysAdminDay2015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Bild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le 7"/>
          <p:cNvSpPr txBox="1">
            <a:spLocks/>
          </p:cNvSpPr>
          <p:nvPr/>
        </p:nvSpPr>
        <p:spPr>
          <a:xfrm>
            <a:off x="0" y="1714489"/>
            <a:ext cx="5214942" cy="2214578"/>
          </a:xfrm>
          <a:prstGeom prst="rect">
            <a:avLst/>
          </a:prstGeom>
          <a:solidFill>
            <a:srgbClr val="00B0F0"/>
          </a:solidFill>
        </p:spPr>
        <p:txBody>
          <a:bodyPr anchor="b">
            <a:noAutofit/>
          </a:bodyPr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Azure für SysAdmins</a:t>
            </a:r>
            <a:endParaRPr kumimoji="0" lang="de-DE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Text Placeholder 8"/>
          <p:cNvSpPr txBox="1">
            <a:spLocks/>
          </p:cNvSpPr>
          <p:nvPr/>
        </p:nvSpPr>
        <p:spPr>
          <a:xfrm>
            <a:off x="5214942" y="1714488"/>
            <a:ext cx="3929059" cy="22145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anchor="b"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Eine Reise durch die Cloud</a:t>
            </a:r>
            <a:endParaRPr kumimoji="0" lang="de-DE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3929066"/>
            <a:ext cx="9144000" cy="2000264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0" y="4357694"/>
            <a:ext cx="3143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Oliver Michalski</a:t>
            </a:r>
            <a:endParaRPr lang="de-DE" sz="14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0" y="5000636"/>
            <a:ext cx="482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Azure Community Deutschland http://wazcommunity.wordpress.com/</a:t>
            </a:r>
            <a:endParaRPr lang="de-DE" sz="14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6072198" y="2357430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Mobile Apps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Azure App Services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214282" y="2357430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 Apps</a:t>
            </a:r>
            <a:endParaRPr lang="de-DE" dirty="0"/>
          </a:p>
        </p:txBody>
      </p:sp>
      <p:pic>
        <p:nvPicPr>
          <p:cNvPr id="24" name="Pictur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285720" y="2428868"/>
            <a:ext cx="571504" cy="571504"/>
          </a:xfrm>
          <a:prstGeom prst="rect">
            <a:avLst/>
          </a:prstGeom>
        </p:spPr>
      </p:pic>
      <p:sp>
        <p:nvSpPr>
          <p:cNvPr id="22" name="Abgerundetes Rechteck 21"/>
          <p:cNvSpPr/>
          <p:nvPr/>
        </p:nvSpPr>
        <p:spPr>
          <a:xfrm>
            <a:off x="3143240" y="2357430"/>
            <a:ext cx="2928958" cy="7858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Logic Apps</a:t>
            </a:r>
            <a:endParaRPr lang="de-DE" dirty="0"/>
          </a:p>
        </p:txBody>
      </p:sp>
      <p:pic>
        <p:nvPicPr>
          <p:cNvPr id="23" name="Picture 4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3214678" y="2428868"/>
            <a:ext cx="571504" cy="571504"/>
          </a:xfrm>
          <a:prstGeom prst="rect">
            <a:avLst/>
          </a:prstGeom>
        </p:spPr>
      </p:pic>
      <p:sp>
        <p:nvSpPr>
          <p:cNvPr id="25" name="Abgerundetes Rechteck 24"/>
          <p:cNvSpPr/>
          <p:nvPr/>
        </p:nvSpPr>
        <p:spPr>
          <a:xfrm>
            <a:off x="214282" y="3214686"/>
            <a:ext cx="8786874" cy="785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API Apps </a:t>
            </a:r>
            <a:endParaRPr lang="de-DE" dirty="0"/>
          </a:p>
        </p:txBody>
      </p:sp>
      <p:pic>
        <p:nvPicPr>
          <p:cNvPr id="26" name="Picture 4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357158" y="3357562"/>
            <a:ext cx="571504" cy="571504"/>
          </a:xfrm>
          <a:prstGeom prst="rect">
            <a:avLst/>
          </a:prstGeom>
        </p:spPr>
      </p:pic>
      <p:pic>
        <p:nvPicPr>
          <p:cNvPr id="17" name="Picture 4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6143636" y="2428868"/>
            <a:ext cx="571504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 animBg="1"/>
      <p:bldP spid="22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Azure Execution Model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428860" y="1857364"/>
            <a:ext cx="400052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Microsoft Azure </a:t>
            </a:r>
            <a:endParaRPr lang="de-DE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2000240"/>
            <a:ext cx="706423" cy="511906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0" y="3500438"/>
            <a:ext cx="1785918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Cloud Services</a:t>
            </a:r>
            <a:endParaRPr lang="de-DE" dirty="0"/>
          </a:p>
        </p:txBody>
      </p:sp>
      <p:sp>
        <p:nvSpPr>
          <p:cNvPr id="47" name="Pfeil nach unten 46"/>
          <p:cNvSpPr/>
          <p:nvPr/>
        </p:nvSpPr>
        <p:spPr>
          <a:xfrm>
            <a:off x="3500430" y="2786058"/>
            <a:ext cx="1785950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428596" y="5643578"/>
            <a:ext cx="4000528" cy="92869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Services</a:t>
            </a:r>
            <a:endParaRPr lang="de-DE" dirty="0"/>
          </a:p>
        </p:txBody>
      </p:sp>
      <p:pic>
        <p:nvPicPr>
          <p:cNvPr id="2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929330"/>
            <a:ext cx="706423" cy="511906"/>
          </a:xfrm>
          <a:prstGeom prst="rect">
            <a:avLst/>
          </a:prstGeom>
        </p:spPr>
      </p:pic>
      <p:sp>
        <p:nvSpPr>
          <p:cNvPr id="31" name="Abgerundetes Rechteck 30"/>
          <p:cNvSpPr/>
          <p:nvPr/>
        </p:nvSpPr>
        <p:spPr>
          <a:xfrm>
            <a:off x="4857752" y="5643578"/>
            <a:ext cx="4000528" cy="92869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Application Building Blocks    </a:t>
            </a:r>
            <a:endParaRPr lang="de-DE" dirty="0"/>
          </a:p>
        </p:txBody>
      </p:sp>
      <p:pic>
        <p:nvPicPr>
          <p:cNvPr id="3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5929330"/>
            <a:ext cx="706423" cy="511906"/>
          </a:xfrm>
          <a:prstGeom prst="rect">
            <a:avLst/>
          </a:prstGeom>
        </p:spPr>
      </p:pic>
      <p:sp>
        <p:nvSpPr>
          <p:cNvPr id="48" name="Abgerundetes Rechteck 47"/>
          <p:cNvSpPr/>
          <p:nvPr/>
        </p:nvSpPr>
        <p:spPr>
          <a:xfrm>
            <a:off x="1785918" y="3500438"/>
            <a:ext cx="1785918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VM</a:t>
            </a:r>
            <a:endParaRPr lang="de-DE" dirty="0"/>
          </a:p>
        </p:txBody>
      </p:sp>
      <p:sp>
        <p:nvSpPr>
          <p:cNvPr id="50" name="Abgerundetes Rechteck 49"/>
          <p:cNvSpPr/>
          <p:nvPr/>
        </p:nvSpPr>
        <p:spPr>
          <a:xfrm>
            <a:off x="3571868" y="3500438"/>
            <a:ext cx="1785918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Batch</a:t>
            </a:r>
            <a:endParaRPr lang="de-DE" dirty="0"/>
          </a:p>
        </p:txBody>
      </p:sp>
      <p:pic>
        <p:nvPicPr>
          <p:cNvPr id="49" name="Picture 4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928794" y="3590398"/>
            <a:ext cx="463023" cy="336744"/>
          </a:xfrm>
          <a:prstGeom prst="rect">
            <a:avLst/>
          </a:prstGeom>
        </p:spPr>
      </p:pic>
      <p:pic>
        <p:nvPicPr>
          <p:cNvPr id="51" name="Picture 4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3714744" y="3590398"/>
            <a:ext cx="463023" cy="336744"/>
          </a:xfrm>
          <a:prstGeom prst="rect">
            <a:avLst/>
          </a:prstGeom>
        </p:spPr>
      </p:pic>
      <p:sp>
        <p:nvSpPr>
          <p:cNvPr id="52" name="Abgerundetes Rechteck 51"/>
          <p:cNvSpPr/>
          <p:nvPr/>
        </p:nvSpPr>
        <p:spPr>
          <a:xfrm>
            <a:off x="5357818" y="3500438"/>
            <a:ext cx="1785918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Websites</a:t>
            </a:r>
            <a:endParaRPr lang="de-DE" dirty="0"/>
          </a:p>
        </p:txBody>
      </p:sp>
      <p:pic>
        <p:nvPicPr>
          <p:cNvPr id="53" name="Picture 4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5500694" y="3590398"/>
            <a:ext cx="463023" cy="336744"/>
          </a:xfrm>
          <a:prstGeom prst="rect">
            <a:avLst/>
          </a:prstGeom>
        </p:spPr>
      </p:pic>
      <p:sp>
        <p:nvSpPr>
          <p:cNvPr id="54" name="Abgerundetes Rechteck 53"/>
          <p:cNvSpPr/>
          <p:nvPr/>
        </p:nvSpPr>
        <p:spPr>
          <a:xfrm>
            <a:off x="7143768" y="3500438"/>
            <a:ext cx="1785918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Mobile</a:t>
            </a:r>
            <a:endParaRPr lang="de-DE" dirty="0"/>
          </a:p>
        </p:txBody>
      </p:sp>
      <p:pic>
        <p:nvPicPr>
          <p:cNvPr id="56" name="Picture 4"/>
          <p:cNvPicPr>
            <a:picLocks noChangeAspect="1"/>
          </p:cNvPicPr>
          <p:nvPr/>
        </p:nvPicPr>
        <p:blipFill>
          <a:blip r:embed="rId6" cstate="print">
            <a:grayscl/>
          </a:blip>
          <a:stretch>
            <a:fillRect/>
          </a:stretch>
        </p:blipFill>
        <p:spPr>
          <a:xfrm>
            <a:off x="7286644" y="3571876"/>
            <a:ext cx="500066" cy="363684"/>
          </a:xfrm>
          <a:prstGeom prst="rect">
            <a:avLst/>
          </a:prstGeom>
        </p:spPr>
      </p:pic>
      <p:pic>
        <p:nvPicPr>
          <p:cNvPr id="24" name="Picture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grayscl/>
          </a:blip>
          <a:stretch>
            <a:fillRect/>
          </a:stretch>
        </p:blipFill>
        <p:spPr>
          <a:xfrm>
            <a:off x="142844" y="3590398"/>
            <a:ext cx="463023" cy="336744"/>
          </a:xfrm>
          <a:prstGeom prst="rect">
            <a:avLst/>
          </a:prstGeom>
        </p:spPr>
      </p:pic>
      <p:sp>
        <p:nvSpPr>
          <p:cNvPr id="20" name="Abgerundetes Rechteck 19"/>
          <p:cNvSpPr/>
          <p:nvPr/>
        </p:nvSpPr>
        <p:spPr>
          <a:xfrm>
            <a:off x="5357818" y="3500438"/>
            <a:ext cx="3571900" cy="11430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Azure App Services</a:t>
            </a:r>
            <a:endParaRPr lang="de-DE" dirty="0"/>
          </a:p>
        </p:txBody>
      </p:sp>
      <p:pic>
        <p:nvPicPr>
          <p:cNvPr id="21" name="Grafik 20" descr="Microsoft Azur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72132" y="3500438"/>
            <a:ext cx="780290" cy="467594"/>
          </a:xfrm>
          <a:prstGeom prst="rect">
            <a:avLst/>
          </a:prstGeom>
        </p:spPr>
      </p:pic>
      <p:sp>
        <p:nvSpPr>
          <p:cNvPr id="22" name="Abgerundetes Rechteck 21"/>
          <p:cNvSpPr/>
          <p:nvPr/>
        </p:nvSpPr>
        <p:spPr>
          <a:xfrm>
            <a:off x="0" y="4643446"/>
            <a:ext cx="8929718" cy="642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Azure Service Factory (aka. Azure Microservices)</a:t>
            </a:r>
            <a:endParaRPr lang="de-DE" dirty="0"/>
          </a:p>
        </p:txBody>
      </p:sp>
      <p:pic>
        <p:nvPicPr>
          <p:cNvPr id="23" name="Grafik 22" descr="Windows Fabric.png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5720" y="4714884"/>
            <a:ext cx="500066" cy="5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48" grpId="0" animBg="1"/>
      <p:bldP spid="48" grpId="1" animBg="1"/>
      <p:bldP spid="50" grpId="0" animBg="1"/>
      <p:bldP spid="50" grpId="1" animBg="1"/>
      <p:bldP spid="52" grpId="0" animBg="1"/>
      <p:bldP spid="52" grpId="1" animBg="1"/>
      <p:bldP spid="54" grpId="0" animBg="1"/>
      <p:bldP spid="54" grpId="1" animBg="1"/>
      <p:bldP spid="20" grpId="0" animBg="1"/>
      <p:bldP spid="20" grpId="1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Azure DS und ABB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Azure Data Services bzw. Azure Application Building Blocks sind Managed Services, die die Plattform um sog. Common Capabilities (gemeinsam nutzbare Funktionalitäten) erweitert. </a:t>
            </a:r>
          </a:p>
          <a:p>
            <a:r>
              <a:rPr lang="de-DE" dirty="0" smtClean="0"/>
              <a:t>Schauen wir uns das einmal im Detail an: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Azure DS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428860" y="1571612"/>
            <a:ext cx="400052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Azure Data Services</a:t>
            </a:r>
            <a:endParaRPr lang="de-DE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2000240"/>
            <a:ext cx="706423" cy="511906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0" y="3071810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Storage</a:t>
            </a:r>
            <a:endParaRPr lang="de-DE" dirty="0"/>
          </a:p>
        </p:txBody>
      </p:sp>
      <p:sp>
        <p:nvSpPr>
          <p:cNvPr id="47" name="Pfeil nach unten 46"/>
          <p:cNvSpPr/>
          <p:nvPr/>
        </p:nvSpPr>
        <p:spPr>
          <a:xfrm>
            <a:off x="3500430" y="2500306"/>
            <a:ext cx="1785950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Abgerundetes Rechteck 47"/>
          <p:cNvSpPr/>
          <p:nvPr/>
        </p:nvSpPr>
        <p:spPr>
          <a:xfrm>
            <a:off x="1785918" y="3071810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HDInsight</a:t>
            </a:r>
            <a:endParaRPr lang="de-DE" dirty="0"/>
          </a:p>
        </p:txBody>
      </p:sp>
      <p:sp>
        <p:nvSpPr>
          <p:cNvPr id="50" name="Abgerundetes Rechteck 49"/>
          <p:cNvSpPr/>
          <p:nvPr/>
        </p:nvSpPr>
        <p:spPr>
          <a:xfrm>
            <a:off x="3571868" y="3071810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 Factory</a:t>
            </a:r>
            <a:endParaRPr lang="de-DE" dirty="0"/>
          </a:p>
        </p:txBody>
      </p:sp>
      <p:pic>
        <p:nvPicPr>
          <p:cNvPr id="49" name="Picture 4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928794" y="3161769"/>
            <a:ext cx="463023" cy="463023"/>
          </a:xfrm>
          <a:prstGeom prst="rect">
            <a:avLst/>
          </a:prstGeom>
        </p:spPr>
      </p:pic>
      <p:pic>
        <p:nvPicPr>
          <p:cNvPr id="51" name="Picture 4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3714745" y="3161770"/>
            <a:ext cx="428628" cy="428628"/>
          </a:xfrm>
          <a:prstGeom prst="rect">
            <a:avLst/>
          </a:prstGeom>
        </p:spPr>
      </p:pic>
      <p:sp>
        <p:nvSpPr>
          <p:cNvPr id="52" name="Abgerundetes Rechteck 51"/>
          <p:cNvSpPr/>
          <p:nvPr/>
        </p:nvSpPr>
        <p:spPr>
          <a:xfrm>
            <a:off x="5357818" y="3071810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DocumentDB</a:t>
            </a:r>
            <a:endParaRPr lang="de-DE" dirty="0"/>
          </a:p>
        </p:txBody>
      </p:sp>
      <p:pic>
        <p:nvPicPr>
          <p:cNvPr id="53" name="Picture 4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5500694" y="3161769"/>
            <a:ext cx="463023" cy="410107"/>
          </a:xfrm>
          <a:prstGeom prst="rect">
            <a:avLst/>
          </a:prstGeom>
        </p:spPr>
      </p:pic>
      <p:sp>
        <p:nvSpPr>
          <p:cNvPr id="54" name="Abgerundetes Rechteck 53"/>
          <p:cNvSpPr/>
          <p:nvPr/>
        </p:nvSpPr>
        <p:spPr>
          <a:xfrm>
            <a:off x="7143768" y="3071810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SQL  Database</a:t>
            </a:r>
            <a:endParaRPr lang="de-DE" dirty="0"/>
          </a:p>
        </p:txBody>
      </p:sp>
      <p:pic>
        <p:nvPicPr>
          <p:cNvPr id="56" name="Picture 4"/>
          <p:cNvPicPr>
            <a:picLocks noChangeAspect="1"/>
          </p:cNvPicPr>
          <p:nvPr/>
        </p:nvPicPr>
        <p:blipFill>
          <a:blip r:embed="rId6" cstate="print">
            <a:grayscl/>
          </a:blip>
          <a:stretch>
            <a:fillRect/>
          </a:stretch>
        </p:blipFill>
        <p:spPr>
          <a:xfrm>
            <a:off x="7286644" y="3143248"/>
            <a:ext cx="500066" cy="500066"/>
          </a:xfrm>
          <a:prstGeom prst="rect">
            <a:avLst/>
          </a:prstGeom>
        </p:spPr>
      </p:pic>
      <p:pic>
        <p:nvPicPr>
          <p:cNvPr id="24" name="Picture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grayscl/>
          </a:blip>
          <a:stretch>
            <a:fillRect/>
          </a:stretch>
        </p:blipFill>
        <p:spPr>
          <a:xfrm>
            <a:off x="214282" y="3143248"/>
            <a:ext cx="463023" cy="463023"/>
          </a:xfrm>
          <a:prstGeom prst="rect">
            <a:avLst/>
          </a:prstGeom>
        </p:spPr>
      </p:pic>
      <p:sp>
        <p:nvSpPr>
          <p:cNvPr id="35" name="Abgerundetes Rechteck 34"/>
          <p:cNvSpPr/>
          <p:nvPr/>
        </p:nvSpPr>
        <p:spPr>
          <a:xfrm>
            <a:off x="0" y="4286256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Premium Storage</a:t>
            </a:r>
            <a:endParaRPr lang="de-DE" dirty="0"/>
          </a:p>
        </p:txBody>
      </p:sp>
      <p:sp>
        <p:nvSpPr>
          <p:cNvPr id="36" name="Abgerundetes Rechteck 35"/>
          <p:cNvSpPr/>
          <p:nvPr/>
        </p:nvSpPr>
        <p:spPr>
          <a:xfrm>
            <a:off x="1785918" y="4286256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ML</a:t>
            </a:r>
            <a:endParaRPr lang="de-DE" dirty="0"/>
          </a:p>
        </p:txBody>
      </p:sp>
      <p:sp>
        <p:nvSpPr>
          <p:cNvPr id="37" name="Abgerundetes Rechteck 36"/>
          <p:cNvSpPr/>
          <p:nvPr/>
        </p:nvSpPr>
        <p:spPr>
          <a:xfrm>
            <a:off x="3571868" y="4286256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 Catalog</a:t>
            </a:r>
            <a:endParaRPr lang="de-DE" dirty="0"/>
          </a:p>
        </p:txBody>
      </p:sp>
      <p:pic>
        <p:nvPicPr>
          <p:cNvPr id="38" name="Picture 4"/>
          <p:cNvPicPr>
            <a:picLocks noChangeAspect="1"/>
          </p:cNvPicPr>
          <p:nvPr/>
        </p:nvPicPr>
        <p:blipFill>
          <a:blip r:embed="rId8" cstate="print">
            <a:grayscl/>
          </a:blip>
          <a:stretch>
            <a:fillRect/>
          </a:stretch>
        </p:blipFill>
        <p:spPr>
          <a:xfrm>
            <a:off x="1928794" y="4376215"/>
            <a:ext cx="463023" cy="463023"/>
          </a:xfrm>
          <a:prstGeom prst="rect">
            <a:avLst/>
          </a:prstGeom>
        </p:spPr>
      </p:pic>
      <p:pic>
        <p:nvPicPr>
          <p:cNvPr id="39" name="Picture 4"/>
          <p:cNvPicPr>
            <a:picLocks noChangeAspect="1"/>
          </p:cNvPicPr>
          <p:nvPr/>
        </p:nvPicPr>
        <p:blipFill>
          <a:blip r:embed="rId9" cstate="print">
            <a:grayscl/>
          </a:blip>
          <a:stretch>
            <a:fillRect/>
          </a:stretch>
        </p:blipFill>
        <p:spPr>
          <a:xfrm>
            <a:off x="3714744" y="4376215"/>
            <a:ext cx="463023" cy="410107"/>
          </a:xfrm>
          <a:prstGeom prst="rect">
            <a:avLst/>
          </a:prstGeom>
        </p:spPr>
      </p:pic>
      <p:sp>
        <p:nvSpPr>
          <p:cNvPr id="40" name="Abgerundetes Rechteck 39"/>
          <p:cNvSpPr/>
          <p:nvPr/>
        </p:nvSpPr>
        <p:spPr>
          <a:xfrm>
            <a:off x="5357818" y="4286256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Search</a:t>
            </a:r>
            <a:endParaRPr lang="de-DE" dirty="0"/>
          </a:p>
        </p:txBody>
      </p:sp>
      <p:pic>
        <p:nvPicPr>
          <p:cNvPr id="41" name="Picture 4"/>
          <p:cNvPicPr>
            <a:picLocks noChangeAspect="1"/>
          </p:cNvPicPr>
          <p:nvPr/>
        </p:nvPicPr>
        <p:blipFill>
          <a:blip r:embed="rId10" cstate="print">
            <a:grayscl/>
          </a:blip>
          <a:stretch>
            <a:fillRect/>
          </a:stretch>
        </p:blipFill>
        <p:spPr>
          <a:xfrm>
            <a:off x="5500694" y="4376215"/>
            <a:ext cx="463023" cy="463023"/>
          </a:xfrm>
          <a:prstGeom prst="rect">
            <a:avLst/>
          </a:prstGeom>
        </p:spPr>
      </p:pic>
      <p:sp>
        <p:nvSpPr>
          <p:cNvPr id="42" name="Abgerundetes Rechteck 41"/>
          <p:cNvSpPr/>
          <p:nvPr/>
        </p:nvSpPr>
        <p:spPr>
          <a:xfrm>
            <a:off x="7143768" y="4286256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SQL  DWH</a:t>
            </a:r>
            <a:endParaRPr lang="de-DE" dirty="0"/>
          </a:p>
        </p:txBody>
      </p:sp>
      <p:pic>
        <p:nvPicPr>
          <p:cNvPr id="43" name="Picture 4"/>
          <p:cNvPicPr>
            <a:picLocks noChangeAspect="1"/>
          </p:cNvPicPr>
          <p:nvPr/>
        </p:nvPicPr>
        <p:blipFill>
          <a:blip r:embed="rId6" cstate="print">
            <a:grayscl/>
          </a:blip>
          <a:stretch>
            <a:fillRect/>
          </a:stretch>
        </p:blipFill>
        <p:spPr>
          <a:xfrm>
            <a:off x="7286644" y="4357694"/>
            <a:ext cx="500066" cy="500066"/>
          </a:xfrm>
          <a:prstGeom prst="rect">
            <a:avLst/>
          </a:prstGeom>
        </p:spPr>
      </p:pic>
      <p:pic>
        <p:nvPicPr>
          <p:cNvPr id="44" name="Picture 4"/>
          <p:cNvPicPr>
            <a:picLocks noChangeAspect="1"/>
          </p:cNvPicPr>
          <p:nvPr/>
        </p:nvPicPr>
        <p:blipFill>
          <a:blip r:embed="rId11" cstate="print">
            <a:grayscl/>
          </a:blip>
          <a:stretch>
            <a:fillRect/>
          </a:stretch>
        </p:blipFill>
        <p:spPr>
          <a:xfrm>
            <a:off x="0" y="4357694"/>
            <a:ext cx="463023" cy="500066"/>
          </a:xfrm>
          <a:prstGeom prst="rect">
            <a:avLst/>
          </a:prstGeom>
        </p:spPr>
      </p:pic>
      <p:sp>
        <p:nvSpPr>
          <p:cNvPr id="45" name="Abgerundetes Rechteck 44"/>
          <p:cNvSpPr/>
          <p:nvPr/>
        </p:nvSpPr>
        <p:spPr>
          <a:xfrm>
            <a:off x="0" y="5572116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StorSimple</a:t>
            </a:r>
            <a:endParaRPr lang="de-DE" dirty="0"/>
          </a:p>
        </p:txBody>
      </p:sp>
      <p:sp>
        <p:nvSpPr>
          <p:cNvPr id="55" name="Abgerundetes Rechteck 54"/>
          <p:cNvSpPr/>
          <p:nvPr/>
        </p:nvSpPr>
        <p:spPr>
          <a:xfrm>
            <a:off x="1785918" y="5572116"/>
            <a:ext cx="1785918" cy="1285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 Lake</a:t>
            </a:r>
            <a:endParaRPr lang="de-DE" dirty="0"/>
          </a:p>
        </p:txBody>
      </p:sp>
      <p:pic>
        <p:nvPicPr>
          <p:cNvPr id="58" name="Picture 4"/>
          <p:cNvPicPr>
            <a:picLocks noChangeAspect="1"/>
          </p:cNvPicPr>
          <p:nvPr/>
        </p:nvPicPr>
        <p:blipFill>
          <a:blip r:embed="rId9" cstate="print">
            <a:grayscl/>
          </a:blip>
          <a:stretch>
            <a:fillRect/>
          </a:stretch>
        </p:blipFill>
        <p:spPr>
          <a:xfrm>
            <a:off x="1928795" y="5662075"/>
            <a:ext cx="428628" cy="379665"/>
          </a:xfrm>
          <a:prstGeom prst="rect">
            <a:avLst/>
          </a:prstGeom>
        </p:spPr>
      </p:pic>
      <p:pic>
        <p:nvPicPr>
          <p:cNvPr id="63" name="Picture 4"/>
          <p:cNvPicPr>
            <a:picLocks noChangeAspect="1"/>
          </p:cNvPicPr>
          <p:nvPr/>
        </p:nvPicPr>
        <p:blipFill>
          <a:blip r:embed="rId12" cstate="print">
            <a:grayscl/>
          </a:blip>
          <a:stretch>
            <a:fillRect/>
          </a:stretch>
        </p:blipFill>
        <p:spPr>
          <a:xfrm>
            <a:off x="142844" y="5643578"/>
            <a:ext cx="463023" cy="463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47" grpId="0" animBg="1"/>
      <p:bldP spid="48" grpId="0" animBg="1"/>
      <p:bldP spid="50" grpId="0" animBg="1"/>
      <p:bldP spid="52" grpId="0" animBg="1"/>
      <p:bldP spid="54" grpId="0" animBg="1"/>
      <p:bldP spid="35" grpId="0" animBg="1"/>
      <p:bldP spid="36" grpId="0" animBg="1"/>
      <p:bldP spid="37" grpId="0" animBg="1"/>
      <p:bldP spid="40" grpId="0" animBg="1"/>
      <p:bldP spid="42" grpId="0" animBg="1"/>
      <p:bldP spid="45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bgerundetes Rechteck 17"/>
          <p:cNvSpPr/>
          <p:nvPr/>
        </p:nvSpPr>
        <p:spPr>
          <a:xfrm>
            <a:off x="571472" y="4572008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Networking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643306" y="3643314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Identity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Azure ABB</a:t>
            </a:r>
            <a:endParaRPr lang="de-DE" dirty="0"/>
          </a:p>
        </p:txBody>
      </p:sp>
      <p:pic>
        <p:nvPicPr>
          <p:cNvPr id="28" name="Inhaltsplatzhalter 27" descr="virtual network.png"/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</a:blip>
          <a:stretch>
            <a:fillRect/>
          </a:stretch>
        </p:blipFill>
        <p:spPr>
          <a:xfrm>
            <a:off x="642910" y="4572008"/>
            <a:ext cx="780290" cy="78029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14744" y="3714752"/>
            <a:ext cx="571504" cy="571504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571472" y="1785926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Media</a:t>
            </a:r>
            <a:endParaRPr lang="de-DE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714348" y="1857364"/>
            <a:ext cx="571504" cy="571504"/>
          </a:xfrm>
          <a:prstGeom prst="rect">
            <a:avLst/>
          </a:prstGeom>
        </p:spPr>
      </p:pic>
      <p:sp>
        <p:nvSpPr>
          <p:cNvPr id="10" name="Abgerundetes Rechteck 9"/>
          <p:cNvSpPr/>
          <p:nvPr/>
        </p:nvSpPr>
        <p:spPr>
          <a:xfrm>
            <a:off x="3643306" y="1785926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IoT</a:t>
            </a:r>
            <a:endParaRPr lang="de-DE" dirty="0"/>
          </a:p>
        </p:txBody>
      </p:sp>
      <p:pic>
        <p:nvPicPr>
          <p:cNvPr id="11" name="Picture 4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7620" y="1857364"/>
            <a:ext cx="571504" cy="571504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571472" y="2714620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Cache</a:t>
            </a:r>
            <a:endParaRPr lang="de-DE" dirty="0"/>
          </a:p>
        </p:txBody>
      </p:sp>
      <p:pic>
        <p:nvPicPr>
          <p:cNvPr id="13" name="Picture 4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714348" y="2786058"/>
            <a:ext cx="571504" cy="571504"/>
          </a:xfrm>
          <a:prstGeom prst="rect">
            <a:avLst/>
          </a:prstGeom>
        </p:spPr>
      </p:pic>
      <p:sp>
        <p:nvSpPr>
          <p:cNvPr id="14" name="Abgerundetes Rechteck 13"/>
          <p:cNvSpPr/>
          <p:nvPr/>
        </p:nvSpPr>
        <p:spPr>
          <a:xfrm>
            <a:off x="3643306" y="2714620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Messaging</a:t>
            </a:r>
            <a:endParaRPr lang="de-DE" dirty="0"/>
          </a:p>
        </p:txBody>
      </p:sp>
      <p:pic>
        <p:nvPicPr>
          <p:cNvPr id="15" name="Picture 4"/>
          <p:cNvPicPr>
            <a:picLocks noChangeAspect="1"/>
          </p:cNvPicPr>
          <p:nvPr/>
        </p:nvPicPr>
        <p:blipFill>
          <a:blip r:embed="rId7" cstate="print">
            <a:grayscl/>
          </a:blip>
          <a:stretch>
            <a:fillRect/>
          </a:stretch>
        </p:blipFill>
        <p:spPr>
          <a:xfrm>
            <a:off x="3786182" y="2786058"/>
            <a:ext cx="571504" cy="571504"/>
          </a:xfrm>
          <a:prstGeom prst="rect">
            <a:avLst/>
          </a:prstGeom>
        </p:spPr>
      </p:pic>
      <p:sp>
        <p:nvSpPr>
          <p:cNvPr id="16" name="Abgerundetes Rechteck 15"/>
          <p:cNvSpPr/>
          <p:nvPr/>
        </p:nvSpPr>
        <p:spPr>
          <a:xfrm>
            <a:off x="571472" y="3643314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Integration</a:t>
            </a:r>
            <a:endParaRPr lang="de-DE" dirty="0"/>
          </a:p>
        </p:txBody>
      </p:sp>
      <p:pic>
        <p:nvPicPr>
          <p:cNvPr id="17" name="Picture 4"/>
          <p:cNvPicPr>
            <a:picLocks noChangeAspect="1"/>
          </p:cNvPicPr>
          <p:nvPr/>
        </p:nvPicPr>
        <p:blipFill>
          <a:blip r:embed="rId7" cstate="print">
            <a:grayscl/>
          </a:blip>
          <a:stretch>
            <a:fillRect/>
          </a:stretch>
        </p:blipFill>
        <p:spPr>
          <a:xfrm>
            <a:off x="714348" y="3714752"/>
            <a:ext cx="571504" cy="571504"/>
          </a:xfrm>
          <a:prstGeom prst="rect">
            <a:avLst/>
          </a:prstGeom>
        </p:spPr>
      </p:pic>
      <p:sp>
        <p:nvSpPr>
          <p:cNvPr id="20" name="Abgerundetes Rechteck 19"/>
          <p:cNvSpPr/>
          <p:nvPr/>
        </p:nvSpPr>
        <p:spPr>
          <a:xfrm>
            <a:off x="3643306" y="4572008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Traffic</a:t>
            </a:r>
            <a:endParaRPr lang="de-DE" dirty="0"/>
          </a:p>
        </p:txBody>
      </p:sp>
      <p:pic>
        <p:nvPicPr>
          <p:cNvPr id="21" name="Picture 4"/>
          <p:cNvPicPr>
            <a:picLocks noChangeAspect="1"/>
          </p:cNvPicPr>
          <p:nvPr/>
        </p:nvPicPr>
        <p:blipFill>
          <a:blip r:embed="rId8" cstate="print">
            <a:grayscl/>
          </a:blip>
          <a:stretch>
            <a:fillRect/>
          </a:stretch>
        </p:blipFill>
        <p:spPr>
          <a:xfrm>
            <a:off x="3786182" y="4643446"/>
            <a:ext cx="571504" cy="571504"/>
          </a:xfrm>
          <a:prstGeom prst="rect">
            <a:avLst/>
          </a:prstGeom>
        </p:spPr>
      </p:pic>
      <p:sp>
        <p:nvSpPr>
          <p:cNvPr id="22" name="Abgerundetes Rechteck 21"/>
          <p:cNvSpPr/>
          <p:nvPr/>
        </p:nvSpPr>
        <p:spPr>
          <a:xfrm>
            <a:off x="571472" y="5500702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CDN</a:t>
            </a:r>
            <a:endParaRPr lang="de-DE" dirty="0"/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9">
            <a:grayscl/>
          </a:blip>
          <a:stretch>
            <a:fillRect/>
          </a:stretch>
        </p:blipFill>
        <p:spPr>
          <a:xfrm>
            <a:off x="714348" y="5643578"/>
            <a:ext cx="602953" cy="42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8" grpId="0" animBg="1"/>
      <p:bldP spid="10" grpId="0" animBg="1"/>
      <p:bldP spid="12" grpId="0" animBg="1"/>
      <p:bldP spid="14" grpId="0" animBg="1"/>
      <p:bldP spid="16" grpId="0" animBg="1"/>
      <p:bldP spid="20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Identity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000364" y="1928802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Identity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43240" y="2000240"/>
            <a:ext cx="571504" cy="571504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1214414" y="3214686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ACS</a:t>
            </a:r>
            <a:endParaRPr lang="de-DE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852" y="3286124"/>
            <a:ext cx="571504" cy="571504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4500562" y="3214686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MAAD</a:t>
            </a:r>
            <a:endParaRPr lang="de-DE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3438" y="3286124"/>
            <a:ext cx="571504" cy="571504"/>
          </a:xfrm>
          <a:prstGeom prst="rect">
            <a:avLst/>
          </a:prstGeom>
        </p:spPr>
      </p:pic>
      <p:sp>
        <p:nvSpPr>
          <p:cNvPr id="14" name="Pfeil nach unten 13"/>
          <p:cNvSpPr/>
          <p:nvPr/>
        </p:nvSpPr>
        <p:spPr>
          <a:xfrm>
            <a:off x="3643306" y="2786058"/>
            <a:ext cx="157163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Identity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3071802" y="1928802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Identity</a:t>
            </a:r>
            <a:endParaRPr lang="de-D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43240" y="2000240"/>
            <a:ext cx="571504" cy="571504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3143240" y="3143248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MAAD</a:t>
            </a:r>
            <a:endParaRPr lang="de-DE" dirty="0"/>
          </a:p>
        </p:txBody>
      </p:sp>
      <p:pic>
        <p:nvPicPr>
          <p:cNvPr id="9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14678" y="3214686"/>
            <a:ext cx="571504" cy="571504"/>
          </a:xfrm>
          <a:prstGeom prst="rect">
            <a:avLst/>
          </a:prstGeom>
        </p:spPr>
      </p:pic>
      <p:sp>
        <p:nvSpPr>
          <p:cNvPr id="10" name="Abgerundetes Rechteck 9"/>
          <p:cNvSpPr/>
          <p:nvPr/>
        </p:nvSpPr>
        <p:spPr>
          <a:xfrm>
            <a:off x="142812" y="4357694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Application Access Enhancements </a:t>
            </a:r>
            <a:endParaRPr lang="de-DE" dirty="0"/>
          </a:p>
        </p:txBody>
      </p:sp>
      <p:pic>
        <p:nvPicPr>
          <p:cNvPr id="11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50" y="4429132"/>
            <a:ext cx="571504" cy="571504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3214646" y="4357694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Multi-Factor</a:t>
            </a:r>
            <a:r>
              <a:rPr lang="de-DE" b="1" dirty="0" smtClean="0"/>
              <a:t>  </a:t>
            </a:r>
          </a:p>
          <a:p>
            <a:pPr algn="ctr"/>
            <a:r>
              <a:rPr lang="de-DE" dirty="0" smtClean="0"/>
              <a:t>Authentication </a:t>
            </a:r>
            <a:endParaRPr lang="de-DE" dirty="0"/>
          </a:p>
        </p:txBody>
      </p:sp>
      <p:pic>
        <p:nvPicPr>
          <p:cNvPr id="13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86084" y="4429132"/>
            <a:ext cx="571504" cy="571504"/>
          </a:xfrm>
          <a:prstGeom prst="rect">
            <a:avLst/>
          </a:prstGeom>
        </p:spPr>
      </p:pic>
      <p:sp>
        <p:nvSpPr>
          <p:cNvPr id="14" name="Pfeil nach unten 13"/>
          <p:cNvSpPr/>
          <p:nvPr/>
        </p:nvSpPr>
        <p:spPr>
          <a:xfrm>
            <a:off x="3786182" y="2786058"/>
            <a:ext cx="157163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Pfeil nach unten 14"/>
          <p:cNvSpPr/>
          <p:nvPr/>
        </p:nvSpPr>
        <p:spPr>
          <a:xfrm>
            <a:off x="3786182" y="4000504"/>
            <a:ext cx="1571636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Abgerundetes Rechteck 15"/>
          <p:cNvSpPr/>
          <p:nvPr/>
        </p:nvSpPr>
        <p:spPr>
          <a:xfrm>
            <a:off x="142812" y="5286388"/>
            <a:ext cx="2928958" cy="785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Graph API</a:t>
            </a:r>
            <a:endParaRPr lang="de-DE" dirty="0"/>
          </a:p>
        </p:txBody>
      </p:sp>
      <p:pic>
        <p:nvPicPr>
          <p:cNvPr id="17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4250" y="5357826"/>
            <a:ext cx="571504" cy="571504"/>
          </a:xfrm>
          <a:prstGeom prst="rect">
            <a:avLst/>
          </a:prstGeom>
        </p:spPr>
      </p:pic>
      <p:sp>
        <p:nvSpPr>
          <p:cNvPr id="18" name="Abgerundetes Rechteck 17"/>
          <p:cNvSpPr/>
          <p:nvPr/>
        </p:nvSpPr>
        <p:spPr>
          <a:xfrm>
            <a:off x="3214646" y="5286388"/>
            <a:ext cx="2928958" cy="785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ADAL </a:t>
            </a:r>
            <a:endParaRPr lang="de-DE" dirty="0"/>
          </a:p>
        </p:txBody>
      </p:sp>
      <p:pic>
        <p:nvPicPr>
          <p:cNvPr id="19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86084" y="5357826"/>
            <a:ext cx="571504" cy="571504"/>
          </a:xfrm>
          <a:prstGeom prst="rect">
            <a:avLst/>
          </a:prstGeom>
        </p:spPr>
      </p:pic>
      <p:sp>
        <p:nvSpPr>
          <p:cNvPr id="20" name="Abgerundetes Rechteck 19"/>
          <p:cNvSpPr/>
          <p:nvPr/>
        </p:nvSpPr>
        <p:spPr>
          <a:xfrm>
            <a:off x="6215042" y="4357694"/>
            <a:ext cx="2928958" cy="7858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Application Proxy  </a:t>
            </a:r>
            <a:endParaRPr lang="de-DE" dirty="0"/>
          </a:p>
        </p:txBody>
      </p:sp>
      <p:pic>
        <p:nvPicPr>
          <p:cNvPr id="21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480" y="4429132"/>
            <a:ext cx="571504" cy="571504"/>
          </a:xfrm>
          <a:prstGeom prst="rect">
            <a:avLst/>
          </a:prstGeom>
        </p:spPr>
      </p:pic>
      <p:sp>
        <p:nvSpPr>
          <p:cNvPr id="22" name="Abgerundetes Rechteck 21"/>
          <p:cNvSpPr/>
          <p:nvPr/>
        </p:nvSpPr>
        <p:spPr>
          <a:xfrm>
            <a:off x="6215042" y="5286388"/>
            <a:ext cx="2928958" cy="7858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Report API </a:t>
            </a:r>
            <a:endParaRPr lang="de-DE" dirty="0"/>
          </a:p>
        </p:txBody>
      </p:sp>
      <p:pic>
        <p:nvPicPr>
          <p:cNvPr id="23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86480" y="5357826"/>
            <a:ext cx="571504" cy="571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742950" indent="-742950"/>
            <a:r>
              <a:rPr lang="de-DE" dirty="0" smtClean="0"/>
              <a:t>Azure Management Portal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5786" y="2857496"/>
            <a:ext cx="7772400" cy="1500187"/>
          </a:xfrm>
        </p:spPr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Bisher gibt es drei Versionen des Azure Management Portals</a:t>
            </a:r>
          </a:p>
          <a:p>
            <a:r>
              <a:rPr lang="de-DE" dirty="0" smtClean="0"/>
              <a:t>Version 1.0 basierend auf Microsoft Silverlight</a:t>
            </a:r>
          </a:p>
          <a:p>
            <a:r>
              <a:rPr lang="de-DE" dirty="0" smtClean="0">
                <a:sym typeface="Wingdings" pitchFamily="2" charset="2"/>
              </a:rPr>
              <a:t>  (Ich habe nicht einmal ein Bild aufbewahrt)</a:t>
            </a:r>
          </a:p>
          <a:p>
            <a:r>
              <a:rPr lang="de-DE" dirty="0" smtClean="0">
                <a:sym typeface="Wingdings" pitchFamily="2" charset="2"/>
              </a:rPr>
              <a:t>Version 2.0 basierend auf HTML 5 und JS. Benötigt nur einen modernen Browser und ist auf diversen OS verfügbar</a:t>
            </a:r>
            <a:r>
              <a:rPr lang="de-DE" dirty="0" smtClean="0"/>
              <a:t> 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3" descr="port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857364"/>
            <a:ext cx="8229600" cy="36087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About me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800" dirty="0" smtClean="0"/>
              <a:t>Oliver Michalski</a:t>
            </a:r>
          </a:p>
          <a:p>
            <a:r>
              <a:rPr lang="de-DE" sz="2800" dirty="0" smtClean="0"/>
              <a:t>Independent Microsoft Azure Enterprise Consultant &amp; Senior Software Developer .NET</a:t>
            </a:r>
          </a:p>
          <a:p>
            <a:r>
              <a:rPr lang="de-DE" sz="2800" dirty="0" smtClean="0"/>
              <a:t>Berlin</a:t>
            </a:r>
          </a:p>
          <a:p>
            <a:r>
              <a:rPr lang="de-DE" sz="2800" dirty="0" smtClean="0"/>
              <a:t>Community Leader Azure Community Deutschland</a:t>
            </a:r>
          </a:p>
          <a:p>
            <a:r>
              <a:rPr lang="de-DE" sz="2800" dirty="0" smtClean="0"/>
              <a:t>Community Leader Azure Community Deutschland – User Group (Facebook)</a:t>
            </a:r>
          </a:p>
          <a:p>
            <a:r>
              <a:rPr lang="de-DE" sz="2800" dirty="0" smtClean="0"/>
              <a:t>Member of the Microsoft Azure Insider Program</a:t>
            </a:r>
          </a:p>
          <a:p>
            <a:r>
              <a:rPr lang="de-DE" sz="2800" dirty="0" smtClean="0"/>
              <a:t>Mitglied des Microsoft Community Leader Insider Programms (Microsoft CLIP)</a:t>
            </a:r>
          </a:p>
          <a:p>
            <a:endParaRPr lang="de-DE" sz="2800" dirty="0" smtClean="0"/>
          </a:p>
          <a:p>
            <a:endParaRPr lang="de-DE" sz="2800" dirty="0" smtClean="0"/>
          </a:p>
          <a:p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Mit </a:t>
            </a:r>
            <a:r>
              <a:rPr lang="de-DE" dirty="0" smtClean="0">
                <a:sym typeface="Wingdings" pitchFamily="2" charset="2"/>
              </a:rPr>
              <a:t>Version 2.0 könnt ihr folgende Aufgaben erledigen:</a:t>
            </a:r>
          </a:p>
          <a:p>
            <a:r>
              <a:rPr lang="de-DE" dirty="0" smtClean="0">
                <a:sym typeface="Wingdings" pitchFamily="2" charset="2"/>
              </a:rPr>
              <a:t>Anlegen von Azure Objekten</a:t>
            </a:r>
          </a:p>
          <a:p>
            <a:r>
              <a:rPr lang="de-DE" dirty="0" smtClean="0">
                <a:sym typeface="Wingdings" pitchFamily="2" charset="2"/>
              </a:rPr>
              <a:t>Grundkonfiguration</a:t>
            </a:r>
          </a:p>
          <a:p>
            <a:r>
              <a:rPr lang="de-DE" dirty="0" smtClean="0">
                <a:sym typeface="Wingdings" pitchFamily="2" charset="2"/>
              </a:rPr>
              <a:t>Überwachung der Dienste mit einem Basissatz an Metriken</a:t>
            </a:r>
          </a:p>
          <a:p>
            <a:r>
              <a:rPr lang="de-DE" dirty="0" smtClean="0">
                <a:sym typeface="Wingdings" pitchFamily="2" charset="2"/>
              </a:rPr>
              <a:t>=&gt; Autoskalierung auf Basis von Metriken</a:t>
            </a:r>
          </a:p>
          <a:p>
            <a:r>
              <a:rPr lang="de-DE" dirty="0" smtClean="0">
                <a:sym typeface="Wingdings" pitchFamily="2" charset="2"/>
              </a:rPr>
              <a:t>Zugriffsverwaltung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Kommen wir zur Version 3.0</a:t>
            </a:r>
          </a:p>
          <a:p>
            <a:r>
              <a:rPr lang="de-DE" dirty="0" smtClean="0"/>
              <a:t>Azure Management Portal 3.0 ist zurzeit eine Preview und wird permanent weiterentwickelt</a:t>
            </a:r>
          </a:p>
          <a:p>
            <a:r>
              <a:rPr lang="de-DE" dirty="0" smtClean="0"/>
              <a:t>Azure Management Portal 3.0 orientiert sich inhaltlich an den Bedürfnissen von </a:t>
            </a:r>
            <a:r>
              <a:rPr lang="de-DE" b="1" dirty="0" smtClean="0"/>
              <a:t>DevOps</a:t>
            </a:r>
            <a:endParaRPr lang="de-D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Azure Management Portal V. 3.0 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Ist das alles?</a:t>
            </a:r>
          </a:p>
          <a:p>
            <a:r>
              <a:rPr lang="de-DE" dirty="0" smtClean="0"/>
              <a:t>Nein </a:t>
            </a:r>
            <a:r>
              <a:rPr lang="de-DE" dirty="0" smtClean="0">
                <a:sym typeface="Wingdings" pitchFamily="2" charset="2"/>
              </a:rPr>
              <a:t></a:t>
            </a:r>
            <a:endParaRPr lang="de-DE" dirty="0" smtClean="0"/>
          </a:p>
          <a:p>
            <a:r>
              <a:rPr lang="de-DE" dirty="0" smtClean="0"/>
              <a:t>Das Azure Management Portal 3.0 führt einige neue Konzepte im Bereich </a:t>
            </a:r>
            <a:r>
              <a:rPr lang="de-DE" b="1" dirty="0" smtClean="0"/>
              <a:t>Resource Management</a:t>
            </a:r>
            <a:r>
              <a:rPr lang="de-DE" dirty="0" smtClean="0"/>
              <a:t> ein</a:t>
            </a:r>
          </a:p>
          <a:p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Resource Groups &amp; Manager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Um komplexe Anwendungen verwalten zu können, die aus mehreren Ressourcen bestehen (z.B. Website, SQL Database usw.), wurde das Konzept der </a:t>
            </a:r>
            <a:r>
              <a:rPr lang="de-DE" b="1" dirty="0" smtClean="0"/>
              <a:t>Resource Groups </a:t>
            </a:r>
            <a:r>
              <a:rPr lang="de-DE" dirty="0" smtClean="0"/>
              <a:t>entwickelt. Damit seit ihr in der Lage, alle Ressourcen eurer Anwendung zu gruppieren und gleichzeitig zu managen. </a:t>
            </a:r>
          </a:p>
          <a:p>
            <a:r>
              <a:rPr lang="de-DE" dirty="0" smtClean="0"/>
              <a:t>Als Instrumentarium für diese Art von Management, wurde der </a:t>
            </a:r>
            <a:r>
              <a:rPr lang="de-DE" b="1" dirty="0" smtClean="0"/>
              <a:t>Resource Manager </a:t>
            </a:r>
            <a:r>
              <a:rPr lang="de-DE" dirty="0" smtClean="0"/>
              <a:t>eingeführt, der z.B. über </a:t>
            </a:r>
            <a:r>
              <a:rPr lang="de-DE" b="1" dirty="0" smtClean="0"/>
              <a:t>Azure PowerShell </a:t>
            </a:r>
            <a:r>
              <a:rPr lang="de-DE" dirty="0" smtClean="0"/>
              <a:t>angesprochen werden kann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Resource Manager Templates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smtClean="0"/>
              <a:t>Eine Funktionalität des Resource Managers ist die Verwendung von </a:t>
            </a:r>
            <a:r>
              <a:rPr lang="de-DE" b="1" dirty="0" smtClean="0"/>
              <a:t>RM Templates: </a:t>
            </a:r>
          </a:p>
          <a:p>
            <a:r>
              <a:rPr lang="de-DE" dirty="0" smtClean="0"/>
              <a:t>Als</a:t>
            </a:r>
            <a:r>
              <a:rPr lang="de-DE" b="1" dirty="0" smtClean="0"/>
              <a:t> Deployment Template,</a:t>
            </a:r>
            <a:r>
              <a:rPr lang="de-DE" dirty="0" smtClean="0"/>
              <a:t> bei der Bereitstellung von individuellen Lösungen auf der </a:t>
            </a:r>
            <a:r>
              <a:rPr lang="de-DE" b="1" dirty="0" smtClean="0"/>
              <a:t>Azure Platform</a:t>
            </a:r>
            <a:r>
              <a:rPr lang="de-DE" dirty="0" smtClean="0"/>
              <a:t> (populärstes Beispiel: “</a:t>
            </a:r>
            <a:r>
              <a:rPr lang="de-DE" b="1" dirty="0" smtClean="0"/>
              <a:t>Deploy a SharePoint Server Farm</a:t>
            </a:r>
            <a:r>
              <a:rPr lang="de-DE" dirty="0" smtClean="0"/>
              <a:t>“) </a:t>
            </a:r>
          </a:p>
          <a:p>
            <a:r>
              <a:rPr lang="de-DE" dirty="0" smtClean="0"/>
              <a:t>oder als </a:t>
            </a:r>
            <a:r>
              <a:rPr lang="de-DE" b="1" dirty="0" smtClean="0"/>
              <a:t>Resource Provider Template</a:t>
            </a:r>
            <a:r>
              <a:rPr lang="de-DE" dirty="0" smtClean="0"/>
              <a:t>, für die Durchführung von Aktionen (z.B. Configuration) innerhalb  der Resource Groups. 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Resource Manager Templates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Templates sind eine sehr interessante Funktionalität, denn ihr könnt die Templates (</a:t>
            </a:r>
            <a:r>
              <a:rPr lang="de-DE" b="1" dirty="0" smtClean="0"/>
              <a:t>JSON Data Files</a:t>
            </a:r>
            <a:r>
              <a:rPr lang="de-DE" dirty="0" smtClean="0"/>
              <a:t>) an eure eigenen Bedürfnisse </a:t>
            </a:r>
            <a:r>
              <a:rPr lang="de-DE" b="1" dirty="0" smtClean="0"/>
              <a:t>anpassen</a:t>
            </a:r>
            <a:r>
              <a:rPr lang="de-DE" dirty="0" smtClean="0"/>
              <a:t> und sogar </a:t>
            </a:r>
            <a:r>
              <a:rPr lang="de-DE" b="1" dirty="0" smtClean="0"/>
              <a:t>eigene Templates</a:t>
            </a:r>
            <a:r>
              <a:rPr lang="de-DE" dirty="0" smtClean="0"/>
              <a:t> erstellen. </a:t>
            </a:r>
          </a:p>
          <a:p>
            <a:r>
              <a:rPr lang="de-DE" b="1" dirty="0" smtClean="0"/>
              <a:t>Azure Quickstart Templates </a:t>
            </a:r>
            <a:r>
              <a:rPr lang="de-DE" dirty="0" smtClean="0"/>
              <a:t>ist eine Sammlung von Community Templates</a:t>
            </a:r>
          </a:p>
          <a:p>
            <a:r>
              <a:rPr lang="de-DE" dirty="0" smtClean="0">
                <a:hlinkClick r:id="rId2"/>
              </a:rPr>
              <a:t>http://azure.microsoft.com/en-us/documentation/templates/</a:t>
            </a:r>
            <a:endParaRPr lang="de-DE" dirty="0" smtClean="0"/>
          </a:p>
          <a:p>
            <a:r>
              <a:rPr lang="de-DE" b="1" dirty="0" smtClean="0"/>
              <a:t>Azure Quickstart Templates </a:t>
            </a:r>
            <a:r>
              <a:rPr lang="de-DE" dirty="0" smtClean="0"/>
              <a:t>(Source Code)</a:t>
            </a:r>
          </a:p>
          <a:p>
            <a:r>
              <a:rPr lang="de-DE" dirty="0" smtClean="0">
                <a:hlinkClick r:id="rId3"/>
              </a:rPr>
              <a:t>https://github.com/Azure/azure-quickstart-templates</a:t>
            </a:r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742950" indent="-742950"/>
            <a:r>
              <a:rPr lang="de-DE" dirty="0" smtClean="0"/>
              <a:t>Azure System Management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5786" y="2857496"/>
            <a:ext cx="7772400" cy="1500187"/>
          </a:xfrm>
        </p:spPr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Überblick</a:t>
            </a:r>
            <a:endParaRPr lang="de-DE" sz="4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1714480" y="2000240"/>
            <a:ext cx="5214974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Azure Automation</a:t>
            </a:r>
            <a:endParaRPr lang="de-DE" dirty="0"/>
          </a:p>
        </p:txBody>
      </p:sp>
      <p:sp>
        <p:nvSpPr>
          <p:cNvPr id="25" name="Abgerundetes Rechteck 24"/>
          <p:cNvSpPr/>
          <p:nvPr/>
        </p:nvSpPr>
        <p:spPr>
          <a:xfrm>
            <a:off x="1714480" y="3286124"/>
            <a:ext cx="5214974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Azure PowerShell</a:t>
            </a:r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1643042" y="4572008"/>
            <a:ext cx="5214974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Azure Management Libraries</a:t>
            </a:r>
            <a:endParaRPr lang="de-DE" dirty="0"/>
          </a:p>
        </p:txBody>
      </p:sp>
      <p:pic>
        <p:nvPicPr>
          <p:cNvPr id="29" name="Grafik 28" descr="Automation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28794" y="2000240"/>
            <a:ext cx="780290" cy="780290"/>
          </a:xfrm>
          <a:prstGeom prst="rect">
            <a:avLst/>
          </a:prstGeom>
        </p:spPr>
      </p:pic>
      <p:pic>
        <p:nvPicPr>
          <p:cNvPr id="31" name="Grafik 30" descr="Automation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785918" y="3357562"/>
            <a:ext cx="780290" cy="780290"/>
          </a:xfrm>
          <a:prstGeom prst="rect">
            <a:avLst/>
          </a:prstGeom>
        </p:spPr>
      </p:pic>
      <p:pic>
        <p:nvPicPr>
          <p:cNvPr id="32" name="Grafik 31" descr="file.p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57356" y="4643446"/>
            <a:ext cx="780290" cy="780290"/>
          </a:xfrm>
          <a:prstGeom prst="rect">
            <a:avLst/>
          </a:prstGeom>
        </p:spPr>
      </p:pic>
      <p:sp>
        <p:nvSpPr>
          <p:cNvPr id="33" name="Pfeil nach oben 32"/>
          <p:cNvSpPr/>
          <p:nvPr/>
        </p:nvSpPr>
        <p:spPr>
          <a:xfrm>
            <a:off x="3643306" y="4214818"/>
            <a:ext cx="1357322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Pfeil nach oben 33"/>
          <p:cNvSpPr/>
          <p:nvPr/>
        </p:nvSpPr>
        <p:spPr>
          <a:xfrm>
            <a:off x="3714744" y="2928934"/>
            <a:ext cx="1357322" cy="3571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33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Azure Management Library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smtClean="0"/>
              <a:t>Azure Community Deutschland</a:t>
            </a:r>
          </a:p>
          <a:p>
            <a:r>
              <a:rPr lang="de-DE" sz="2800" dirty="0" smtClean="0">
                <a:hlinkClick r:id="rId3"/>
              </a:rPr>
              <a:t>http://wazcommunity.wordpress.com/</a:t>
            </a:r>
            <a:endParaRPr lang="de-DE" sz="2800" dirty="0" smtClean="0"/>
          </a:p>
          <a:p>
            <a:endParaRPr lang="de-DE" sz="2800" dirty="0" smtClean="0"/>
          </a:p>
          <a:p>
            <a:r>
              <a:rPr lang="de-DE" sz="2800" dirty="0" smtClean="0"/>
              <a:t>Azure Community Deutschland – User Group</a:t>
            </a:r>
          </a:p>
          <a:p>
            <a:r>
              <a:rPr lang="de-DE" sz="2800" dirty="0" smtClean="0">
                <a:hlinkClick r:id="rId4"/>
              </a:rPr>
              <a:t>http://www.facebook.com/groups/265115970221817/</a:t>
            </a:r>
            <a:endParaRPr lang="de-DE" sz="2800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Azure Management Libraries</a:t>
            </a:r>
            <a:endParaRPr lang="de-DE" sz="40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1643042" y="4572008"/>
            <a:ext cx="5214974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Azure Management Libraries</a:t>
            </a:r>
            <a:endParaRPr lang="de-DE" dirty="0"/>
          </a:p>
        </p:txBody>
      </p:sp>
      <p:pic>
        <p:nvPicPr>
          <p:cNvPr id="32" name="Grafik 31" descr="file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57356" y="4643446"/>
            <a:ext cx="780290" cy="780290"/>
          </a:xfrm>
          <a:prstGeom prst="rect">
            <a:avLst/>
          </a:prstGeom>
        </p:spPr>
      </p:pic>
      <p:sp>
        <p:nvSpPr>
          <p:cNvPr id="33" name="Pfeil nach oben 32"/>
          <p:cNvSpPr/>
          <p:nvPr/>
        </p:nvSpPr>
        <p:spPr>
          <a:xfrm>
            <a:off x="3643306" y="3929066"/>
            <a:ext cx="1357322" cy="6429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85786" y="1428736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Compute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2643174" y="1428736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Infrastructure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4500562" y="1428736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Media Services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357950" y="1428736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Network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785786" y="2285992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Scheduler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2643174" y="2285992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Storage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4500562" y="2285992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 Sites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357950" y="2285992"/>
            <a:ext cx="1714512" cy="6429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Automation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785786" y="3143248"/>
            <a:ext cx="1714512" cy="6429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Express Route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2643174" y="3143248"/>
            <a:ext cx="1714512" cy="6429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Monitoring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4500562" y="3143248"/>
            <a:ext cx="1714512" cy="642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Common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357950" y="3143248"/>
            <a:ext cx="1714512" cy="642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Common Dependencies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Azure Management Libraries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Die  </a:t>
            </a:r>
            <a:r>
              <a:rPr lang="de-DE" sz="2400" b="1" dirty="0" smtClean="0"/>
              <a:t>Azure Management Libraries (MAML)</a:t>
            </a:r>
            <a:r>
              <a:rPr lang="de-DE" sz="2400" dirty="0" smtClean="0"/>
              <a:t> sind eine Sammlung von </a:t>
            </a:r>
            <a:r>
              <a:rPr lang="de-DE" sz="2400" b="1" dirty="0" smtClean="0"/>
              <a:t>REST-Wrapper-Assemblies</a:t>
            </a:r>
            <a:r>
              <a:rPr lang="de-DE" sz="2400" dirty="0" smtClean="0"/>
              <a:t>, die es euch ermöglicht Servicefunktionen wie z.B. Automatisierung, Management und ähnliches in euren Anwendungen anzubieten</a:t>
            </a:r>
          </a:p>
          <a:p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Azure Management Libraries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 smtClean="0"/>
              <a:t>Was bieten die Azure Management Libraries? – Auswahl</a:t>
            </a:r>
            <a:endParaRPr lang="de-DE" sz="2400" dirty="0" smtClean="0"/>
          </a:p>
          <a:p>
            <a:r>
              <a:rPr lang="de-DE" sz="2400" dirty="0" smtClean="0"/>
              <a:t>Support für Portable Class Library (PCL) mit umfangreicher Plattformunterstützung</a:t>
            </a:r>
          </a:p>
          <a:p>
            <a:r>
              <a:rPr lang="de-DE" sz="2400" dirty="0" smtClean="0"/>
              <a:t>Shared Infrastructure für Common Error Handling, Tracing, Configuration und HTTP Pipeline Manipulation</a:t>
            </a:r>
          </a:p>
          <a:p>
            <a:r>
              <a:rPr lang="de-DE" sz="2400" dirty="0" smtClean="0"/>
              <a:t>Build on Top von populären Libraries wie HttpClient und Json.NET</a:t>
            </a:r>
          </a:p>
          <a:p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Azure Management Libraries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Alle Bestandteile der  Azure Management Libraries, werden als </a:t>
            </a:r>
            <a:r>
              <a:rPr lang="de-DE" sz="2400" b="1" dirty="0" smtClean="0"/>
              <a:t>NuGet Packages</a:t>
            </a:r>
            <a:r>
              <a:rPr lang="de-DE" sz="2400" dirty="0" smtClean="0"/>
              <a:t> bereitgestellt. Dabei wird zwischen </a:t>
            </a:r>
            <a:r>
              <a:rPr lang="de-DE" sz="2400" b="1" dirty="0" smtClean="0"/>
              <a:t>Release Builds</a:t>
            </a:r>
            <a:r>
              <a:rPr lang="de-DE" sz="2400" dirty="0" smtClean="0"/>
              <a:t> im Bild blau eingefärbt, </a:t>
            </a:r>
            <a:r>
              <a:rPr lang="de-DE" sz="2400" b="1" dirty="0" smtClean="0"/>
              <a:t>Preview Releases</a:t>
            </a:r>
            <a:r>
              <a:rPr lang="de-DE" sz="2400" dirty="0" smtClean="0"/>
              <a:t> im Bild orange eingefärbt und </a:t>
            </a:r>
            <a:r>
              <a:rPr lang="de-DE" sz="2400" b="1" dirty="0" smtClean="0"/>
              <a:t>Dependencies</a:t>
            </a:r>
            <a:r>
              <a:rPr lang="de-DE" sz="2400" dirty="0" smtClean="0"/>
              <a:t> im Bild grün eingefärbt, unterschieden</a:t>
            </a:r>
          </a:p>
          <a:p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Azure Powershell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Exkurs: Was ist Windows PowerShell?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sz="3100" b="1" dirty="0" smtClean="0"/>
              <a:t>Windows PowerShell </a:t>
            </a:r>
            <a:r>
              <a:rPr lang="de-DE" sz="3100" dirty="0" smtClean="0"/>
              <a:t>ist eine Alternative zur veralteten </a:t>
            </a:r>
            <a:r>
              <a:rPr lang="de-DE" sz="3100" b="1" dirty="0" smtClean="0"/>
              <a:t>Windows Kommandozeile</a:t>
            </a:r>
            <a:r>
              <a:rPr lang="de-DE" sz="3100" dirty="0" smtClean="0"/>
              <a:t> (cmd.exe) und zum </a:t>
            </a:r>
            <a:r>
              <a:rPr lang="de-DE" sz="3100" b="1" dirty="0" smtClean="0"/>
              <a:t>Windows Script Host</a:t>
            </a:r>
            <a:r>
              <a:rPr lang="de-DE" sz="3100" dirty="0" smtClean="0"/>
              <a:t>.</a:t>
            </a:r>
          </a:p>
          <a:p>
            <a:r>
              <a:rPr lang="de-DE" sz="3100" b="1" dirty="0" smtClean="0"/>
              <a:t>Windows PowerShell</a:t>
            </a:r>
            <a:r>
              <a:rPr lang="de-DE" sz="3100" dirty="0" smtClean="0"/>
              <a:t> ist </a:t>
            </a:r>
            <a:r>
              <a:rPr lang="de-DE" sz="3100" b="1" dirty="0" smtClean="0"/>
              <a:t>objektorientiert</a:t>
            </a:r>
            <a:r>
              <a:rPr lang="de-DE" sz="3100" dirty="0" smtClean="0"/>
              <a:t> und unterstützt die aus der </a:t>
            </a:r>
            <a:r>
              <a:rPr lang="de-DE" sz="3100" b="1" dirty="0" smtClean="0"/>
              <a:t>UNIX Welt </a:t>
            </a:r>
            <a:r>
              <a:rPr lang="de-DE" sz="3100" dirty="0" smtClean="0"/>
              <a:t>bekannten Mechanismen </a:t>
            </a:r>
            <a:r>
              <a:rPr lang="de-DE" sz="3100" b="1" dirty="0" smtClean="0"/>
              <a:t>Pipes</a:t>
            </a:r>
            <a:r>
              <a:rPr lang="de-DE" sz="3100" dirty="0" smtClean="0"/>
              <a:t> und </a:t>
            </a:r>
            <a:r>
              <a:rPr lang="de-DE" sz="3100" b="1" dirty="0" smtClean="0"/>
              <a:t>Filter</a:t>
            </a:r>
            <a:r>
              <a:rPr lang="de-DE" sz="3100" dirty="0" smtClean="0"/>
              <a:t>.</a:t>
            </a:r>
          </a:p>
          <a:p>
            <a:r>
              <a:rPr lang="de-DE" sz="3100" dirty="0" smtClean="0"/>
              <a:t>Den Kern der </a:t>
            </a:r>
            <a:r>
              <a:rPr lang="de-DE" sz="3100" b="1" dirty="0" smtClean="0"/>
              <a:t>Windows PowerShell</a:t>
            </a:r>
            <a:r>
              <a:rPr lang="de-DE" sz="3100" dirty="0" smtClean="0"/>
              <a:t> bilden kleine </a:t>
            </a:r>
            <a:r>
              <a:rPr lang="de-DE" sz="3100" b="1" dirty="0" smtClean="0"/>
              <a:t>Funktionseinheiten</a:t>
            </a:r>
            <a:r>
              <a:rPr lang="de-DE" sz="3100" dirty="0" smtClean="0"/>
              <a:t>, genannt </a:t>
            </a:r>
            <a:r>
              <a:rPr lang="de-DE" sz="3100" b="1" dirty="0" smtClean="0"/>
              <a:t>Cmdlets</a:t>
            </a:r>
            <a:r>
              <a:rPr lang="de-DE" sz="3100" dirty="0" smtClean="0"/>
              <a:t>. Jedes </a:t>
            </a:r>
            <a:r>
              <a:rPr lang="de-DE" sz="3100" b="1" dirty="0" smtClean="0"/>
              <a:t>Cmdlet</a:t>
            </a:r>
            <a:r>
              <a:rPr lang="de-DE" sz="3100" dirty="0" smtClean="0"/>
              <a:t> ist eine </a:t>
            </a:r>
            <a:r>
              <a:rPr lang="de-DE" sz="3100" b="1" dirty="0" smtClean="0"/>
              <a:t>.NET – Klasse</a:t>
            </a:r>
            <a:r>
              <a:rPr lang="de-DE" sz="3100" dirty="0" smtClean="0"/>
              <a:t>, die in der Regel einen Befehlssatz (ein Kommando) implementiert. </a:t>
            </a:r>
            <a:r>
              <a:rPr lang="de-DE" sz="3100" b="1" dirty="0" smtClean="0"/>
              <a:t>Windows PowerShell</a:t>
            </a:r>
            <a:r>
              <a:rPr lang="de-DE" sz="3100" dirty="0" smtClean="0"/>
              <a:t> verfügt in der Grundinstallation über ca. </a:t>
            </a:r>
            <a:r>
              <a:rPr lang="de-DE" sz="3100" b="1" dirty="0" smtClean="0"/>
              <a:t>300 Basis-Cmdlets</a:t>
            </a:r>
            <a:r>
              <a:rPr lang="de-DE" sz="3100" dirty="0" smtClean="0"/>
              <a:t>, kann aber über sog. </a:t>
            </a:r>
            <a:r>
              <a:rPr lang="de-DE" sz="3100" b="1" dirty="0" smtClean="0"/>
              <a:t>PowerShell Snap-Ins </a:t>
            </a:r>
            <a:r>
              <a:rPr lang="de-DE" sz="3100" dirty="0" smtClean="0"/>
              <a:t>(Sammlungen von </a:t>
            </a:r>
            <a:r>
              <a:rPr lang="de-DE" sz="3100" b="1" dirty="0" smtClean="0"/>
              <a:t>produktspezifischen</a:t>
            </a:r>
            <a:r>
              <a:rPr lang="de-DE" sz="3100" dirty="0" smtClean="0"/>
              <a:t> oder </a:t>
            </a:r>
            <a:r>
              <a:rPr lang="de-DE" sz="3100" b="1" dirty="0" smtClean="0"/>
              <a:t>benutzerdefinierten Cmdlets</a:t>
            </a:r>
            <a:r>
              <a:rPr lang="de-DE" sz="3100" dirty="0" smtClean="0"/>
              <a:t>) jederzeit erweitert werden.</a:t>
            </a:r>
          </a:p>
          <a:p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Weitere Funktionalitäten sind:</a:t>
            </a:r>
          </a:p>
          <a:p>
            <a:endParaRPr lang="de-DE" sz="2400" dirty="0" smtClean="0"/>
          </a:p>
          <a:p>
            <a:r>
              <a:rPr lang="de-DE" sz="2400" b="1" dirty="0" smtClean="0"/>
              <a:t>Ausführung von Programmen</a:t>
            </a:r>
            <a:endParaRPr lang="de-DE" sz="2400" dirty="0" smtClean="0"/>
          </a:p>
          <a:p>
            <a:r>
              <a:rPr lang="de-DE" sz="2400" b="1" dirty="0" smtClean="0"/>
              <a:t>Ausführung von selbstdefinierte Funktionen</a:t>
            </a:r>
            <a:endParaRPr lang="de-DE" sz="2400" dirty="0" smtClean="0"/>
          </a:p>
          <a:p>
            <a:r>
              <a:rPr lang="de-DE" sz="2400" b="1" dirty="0" smtClean="0"/>
              <a:t>Ausführung von Scripts und Batch-Files</a:t>
            </a:r>
            <a:endParaRPr lang="de-DE" sz="2400" dirty="0" smtClean="0"/>
          </a:p>
          <a:p>
            <a:r>
              <a:rPr lang="de-DE" sz="2400" b="1" dirty="0" smtClean="0"/>
              <a:t>Zugriff auf WMI-Klassen</a:t>
            </a:r>
            <a:endParaRPr lang="de-DE" sz="2400" dirty="0" smtClean="0"/>
          </a:p>
          <a:p>
            <a:r>
              <a:rPr lang="de-DE" sz="2400" b="1" dirty="0" smtClean="0"/>
              <a:t>Zugriff auf COM-Objekte </a:t>
            </a:r>
            <a:endParaRPr lang="de-DE" sz="2400" dirty="0" smtClean="0"/>
          </a:p>
          <a:p>
            <a:r>
              <a:rPr lang="de-DE" sz="2400" b="1" dirty="0" smtClean="0"/>
              <a:t>Zugriff auf das gesamte .NET-Framework</a:t>
            </a:r>
            <a:endParaRPr lang="de-DE" sz="2400" dirty="0" smtClean="0"/>
          </a:p>
          <a:p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Mit </a:t>
            </a:r>
            <a:r>
              <a:rPr lang="de-DE" sz="2400" b="1" dirty="0" smtClean="0"/>
              <a:t>Windows PowerShell 3.0</a:t>
            </a:r>
            <a:r>
              <a:rPr lang="de-DE" sz="2400" dirty="0" smtClean="0"/>
              <a:t> kommen noch folgende Funktionalitäten hinzu:</a:t>
            </a:r>
          </a:p>
          <a:p>
            <a:endParaRPr lang="de-DE" sz="2400" dirty="0" smtClean="0"/>
          </a:p>
          <a:p>
            <a:r>
              <a:rPr lang="de-DE" sz="2400" b="1" dirty="0" smtClean="0"/>
              <a:t>Unterstützung von Workflows basierend auf der Windows Workflow Foundation</a:t>
            </a:r>
            <a:endParaRPr lang="de-DE" sz="2400" dirty="0" smtClean="0"/>
          </a:p>
          <a:p>
            <a:r>
              <a:rPr lang="de-DE" sz="2400" b="1" dirty="0" smtClean="0"/>
              <a:t>Remote Sessions</a:t>
            </a:r>
            <a:endParaRPr lang="de-DE" sz="2400" dirty="0" smtClean="0"/>
          </a:p>
          <a:p>
            <a:r>
              <a:rPr lang="de-DE" sz="2400" b="1" dirty="0" smtClean="0"/>
              <a:t>Zeit- oder eventgesteuerte Ausführung von Skripts</a:t>
            </a:r>
            <a:endParaRPr lang="de-DE" sz="2400" dirty="0" smtClean="0"/>
          </a:p>
          <a:p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Azure </a:t>
            </a:r>
            <a:r>
              <a:rPr lang="de-DE" dirty="0" smtClean="0"/>
              <a:t>PowerShell 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b="1" dirty="0" smtClean="0"/>
              <a:t>Azure PowerShell </a:t>
            </a:r>
            <a:r>
              <a:rPr lang="de-DE" sz="2400" dirty="0" smtClean="0"/>
              <a:t>ist eine produktspezifische Sammlung von Cmdlets</a:t>
            </a:r>
          </a:p>
          <a:p>
            <a:r>
              <a:rPr lang="de-DE" sz="2400" b="1" dirty="0" smtClean="0"/>
              <a:t>Azure PowerShell </a:t>
            </a:r>
            <a:r>
              <a:rPr lang="de-DE" sz="2400" dirty="0" smtClean="0"/>
              <a:t>ist ein Open Source Projekt und hier erhältlich:</a:t>
            </a:r>
          </a:p>
          <a:p>
            <a:r>
              <a:rPr lang="de-DE" sz="2400" dirty="0" smtClean="0">
                <a:hlinkClick r:id="rId2"/>
              </a:rPr>
              <a:t>https://github.com/Azure/azure-powershell</a:t>
            </a:r>
            <a:endParaRPr lang="de-DE" sz="2400" dirty="0" smtClean="0"/>
          </a:p>
          <a:p>
            <a:r>
              <a:rPr lang="de-DE" sz="2400" b="1" dirty="0" smtClean="0"/>
              <a:t>Azure PowerShell</a:t>
            </a:r>
            <a:r>
              <a:rPr lang="de-DE" sz="2400" dirty="0" smtClean="0"/>
              <a:t> ist zwar einer der ältesten Bestandteile des </a:t>
            </a:r>
            <a:r>
              <a:rPr lang="de-DE" sz="2400" b="1" dirty="0" smtClean="0"/>
              <a:t>Azure SDK</a:t>
            </a:r>
            <a:r>
              <a:rPr lang="de-DE" sz="2400" dirty="0" smtClean="0"/>
              <a:t>, trotzdem wurde aber im Oktober 2013 (V.0.7.0)  ein vollständiges Reengineering angesetzt. Seit diesem Zeitpunkt wird </a:t>
            </a:r>
            <a:r>
              <a:rPr lang="de-DE" sz="2400" b="1" dirty="0" smtClean="0"/>
              <a:t>Azure PowerShell </a:t>
            </a:r>
            <a:r>
              <a:rPr lang="de-DE" sz="2400" dirty="0" smtClean="0"/>
              <a:t>als</a:t>
            </a:r>
            <a:r>
              <a:rPr lang="de-DE" sz="2400" b="1" dirty="0" smtClean="0"/>
              <a:t> On Top Package</a:t>
            </a:r>
            <a:r>
              <a:rPr lang="de-DE" sz="2400" dirty="0" smtClean="0"/>
              <a:t> zur</a:t>
            </a:r>
            <a:r>
              <a:rPr lang="de-DE" sz="2400" b="1" dirty="0" smtClean="0"/>
              <a:t> Azure Management Library </a:t>
            </a:r>
            <a:r>
              <a:rPr lang="de-DE" sz="2400" dirty="0" smtClean="0"/>
              <a:t>weiterentwickelt</a:t>
            </a:r>
            <a:r>
              <a:rPr lang="de-DE" sz="2400" b="1" dirty="0" smtClean="0"/>
              <a:t>. </a:t>
            </a:r>
            <a:r>
              <a:rPr lang="de-DE" sz="2400" dirty="0" smtClean="0"/>
              <a:t>Durch dieses Reengineering ist das Azure PowerShell Projekt, bisher um rund 130000 Codezeilen geschrumpft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Offiziell besteht Azure PowerShell aus drei </a:t>
            </a:r>
            <a:r>
              <a:rPr lang="de-DE" dirty="0" smtClean="0"/>
              <a:t>PowerShell </a:t>
            </a:r>
            <a:r>
              <a:rPr lang="de-DE" dirty="0" smtClean="0"/>
              <a:t>Module:</a:t>
            </a:r>
            <a:endParaRPr lang="de-DE" dirty="0" smtClean="0"/>
          </a:p>
          <a:p>
            <a:r>
              <a:rPr lang="de-DE" dirty="0" smtClean="0"/>
              <a:t>Azure</a:t>
            </a:r>
          </a:p>
          <a:p>
            <a:r>
              <a:rPr lang="de-DE" dirty="0" err="1" smtClean="0"/>
              <a:t>AzureResourceManager</a:t>
            </a:r>
            <a:endParaRPr lang="de-DE" dirty="0" smtClean="0"/>
          </a:p>
          <a:p>
            <a:r>
              <a:rPr lang="de-DE" dirty="0" err="1" smtClean="0"/>
              <a:t>AzureProfile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 in die Azure Plattform</a:t>
            </a:r>
          </a:p>
          <a:p>
            <a:r>
              <a:rPr lang="de-DE" dirty="0" smtClean="0"/>
              <a:t>Azure Management Portal V.3.0 (Preview)</a:t>
            </a:r>
          </a:p>
          <a:p>
            <a:r>
              <a:rPr lang="de-DE" dirty="0" smtClean="0"/>
              <a:t>Azure System Management</a:t>
            </a:r>
          </a:p>
          <a:p>
            <a:r>
              <a:rPr lang="de-DE" dirty="0" smtClean="0"/>
              <a:t>Operation Management Suite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Inoffiziell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Azure-Dienstverwaltungs-Cmdlets </a:t>
            </a:r>
            <a:r>
              <a:rPr lang="de-DE" sz="2000" dirty="0" smtClean="0"/>
              <a:t>(Azure-Modul)</a:t>
            </a:r>
          </a:p>
          <a:p>
            <a:r>
              <a:rPr lang="de-DE" sz="2000" dirty="0" smtClean="0"/>
              <a:t>Azure Active Directory-Cmdlets (</a:t>
            </a:r>
            <a:r>
              <a:rPr lang="de-DE" sz="2000" dirty="0" err="1" smtClean="0"/>
              <a:t>MSOnline</a:t>
            </a:r>
            <a:r>
              <a:rPr lang="de-DE" sz="2000" dirty="0" smtClean="0"/>
              <a:t>-Modul)</a:t>
            </a:r>
          </a:p>
          <a:p>
            <a:r>
              <a:rPr lang="de-DE" sz="2000" dirty="0" smtClean="0"/>
              <a:t>Azure-Cmdlets für Microsoft Antimalware (Azure-Modul)</a:t>
            </a:r>
          </a:p>
          <a:p>
            <a:r>
              <a:rPr lang="de-DE" sz="2000" dirty="0" smtClean="0"/>
              <a:t>Azure-Automatisierungs-Cmdlets (Azure-Modul)</a:t>
            </a:r>
          </a:p>
          <a:p>
            <a:r>
              <a:rPr lang="de-DE" sz="2000" dirty="0" smtClean="0"/>
              <a:t>Azure Data Factory-Cmdlets </a:t>
            </a:r>
          </a:p>
          <a:p>
            <a:r>
              <a:rPr lang="de-DE" sz="2000" dirty="0" smtClean="0"/>
              <a:t>Azure ExpressRoute-Cmdlets (ExpressRoute-Modul)</a:t>
            </a:r>
          </a:p>
          <a:p>
            <a:r>
              <a:rPr lang="de-DE" sz="2000" dirty="0" smtClean="0"/>
              <a:t>Azure HDInsight-Cmdlets </a:t>
            </a:r>
          </a:p>
          <a:p>
            <a:r>
              <a:rPr lang="de-DE" sz="2000" dirty="0" smtClean="0"/>
              <a:t>Azure-Schlüsseltresor-Cmdlets (</a:t>
            </a:r>
            <a:r>
              <a:rPr lang="de-DE" sz="2000" dirty="0" err="1" smtClean="0"/>
              <a:t>AzureResourceManager</a:t>
            </a:r>
            <a:r>
              <a:rPr lang="de-DE" sz="2000" dirty="0" smtClean="0"/>
              <a:t>-Modul)</a:t>
            </a:r>
          </a:p>
          <a:p>
            <a:r>
              <a:rPr lang="de-DE" sz="2000" dirty="0" smtClean="0"/>
              <a:t>Azure-Schlüsseltresor-Manager-Cmdlets (</a:t>
            </a:r>
            <a:r>
              <a:rPr lang="de-DE" sz="2000" dirty="0" err="1" smtClean="0"/>
              <a:t>KeyVaultManager</a:t>
            </a:r>
            <a:r>
              <a:rPr lang="de-DE" sz="2000" dirty="0" smtClean="0"/>
              <a:t>-Modul)</a:t>
            </a:r>
          </a:p>
          <a:p>
            <a:r>
              <a:rPr lang="de-DE" sz="2000" dirty="0" smtClean="0"/>
              <a:t>Azure-Cmdlets für verwalteten Cache (Azure-Modul)</a:t>
            </a:r>
          </a:p>
          <a:p>
            <a:r>
              <a:rPr lang="de-DE" sz="2000" dirty="0" smtClean="0"/>
              <a:t>Azure-Profil-Cmdlets (</a:t>
            </a:r>
            <a:r>
              <a:rPr lang="de-DE" sz="2000" dirty="0" err="1" smtClean="0"/>
              <a:t>AzureProfile</a:t>
            </a:r>
            <a:r>
              <a:rPr lang="de-DE" sz="2000" dirty="0" smtClean="0"/>
              <a:t>-Modul)</a:t>
            </a:r>
          </a:p>
          <a:p>
            <a:r>
              <a:rPr lang="de-DE" sz="2000" dirty="0" smtClean="0"/>
              <a:t>Azure-Ressourcen-Manager-Cmdlets (</a:t>
            </a:r>
            <a:r>
              <a:rPr lang="de-DE" sz="2000" dirty="0" err="1" smtClean="0"/>
              <a:t>AzureResourceManager</a:t>
            </a:r>
            <a:r>
              <a:rPr lang="de-DE" sz="2000" dirty="0" smtClean="0"/>
              <a:t>-Modul</a:t>
            </a:r>
            <a:r>
              <a:rPr lang="de-DE" sz="2000" dirty="0" smtClean="0"/>
              <a:t>)</a:t>
            </a:r>
            <a:endParaRPr lang="de-DE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Azure-Rechteverwaltungs-Cmdlets </a:t>
            </a:r>
            <a:r>
              <a:rPr lang="de-DE" sz="2000" dirty="0" smtClean="0"/>
              <a:t>(AADRM-Modul)</a:t>
            </a:r>
          </a:p>
          <a:p>
            <a:r>
              <a:rPr lang="de-DE" sz="2000" dirty="0" smtClean="0"/>
              <a:t>Azure-Speicher-Cmdlets </a:t>
            </a:r>
          </a:p>
          <a:p>
            <a:r>
              <a:rPr lang="de-DE" sz="2000" dirty="0" smtClean="0"/>
              <a:t>Azure Site Recovery-Cmdlets </a:t>
            </a:r>
          </a:p>
          <a:p>
            <a:r>
              <a:rPr lang="de-DE" sz="2000" dirty="0" smtClean="0"/>
              <a:t>Azure SQL-Datenbank-Cmdlets (Azure-Modul)</a:t>
            </a:r>
          </a:p>
          <a:p>
            <a:r>
              <a:rPr lang="de-DE" sz="2000" dirty="0" smtClean="0"/>
              <a:t>Azure Traffic Manager-Cmdlets (Azure-Modul)</a:t>
            </a:r>
          </a:p>
          <a:p>
            <a:r>
              <a:rPr lang="de-DE" sz="2000" dirty="0" smtClean="0"/>
              <a:t>Azure WAPack-Cmdlets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In Azure PowerShell gibt es zwei Betriebszustände (Modes):</a:t>
            </a:r>
          </a:p>
          <a:p>
            <a:r>
              <a:rPr lang="de-DE" b="1" dirty="0" smtClean="0"/>
              <a:t>Service Management </a:t>
            </a:r>
            <a:r>
              <a:rPr lang="de-DE" dirty="0" smtClean="0"/>
              <a:t>umfasst alle Cmdlets für Azure Service Management APIs</a:t>
            </a:r>
          </a:p>
          <a:p>
            <a:r>
              <a:rPr lang="de-DE" b="1" dirty="0" smtClean="0"/>
              <a:t>Resource Manager </a:t>
            </a:r>
            <a:r>
              <a:rPr lang="de-DE" dirty="0" smtClean="0"/>
              <a:t>umfasst alle Cmdlets für Azure Resource Manager APIs</a:t>
            </a:r>
          </a:p>
          <a:p>
            <a:r>
              <a:rPr lang="de-DE" dirty="0" smtClean="0"/>
              <a:t> </a:t>
            </a:r>
          </a:p>
          <a:p>
            <a:r>
              <a:rPr lang="de-DE" dirty="0" smtClean="0"/>
              <a:t>Befehle:</a:t>
            </a:r>
          </a:p>
          <a:p>
            <a:r>
              <a:rPr lang="de-DE" dirty="0" smtClean="0"/>
              <a:t>Switch-</a:t>
            </a:r>
            <a:r>
              <a:rPr lang="de-DE" dirty="0" err="1" smtClean="0"/>
              <a:t>AzureMode</a:t>
            </a:r>
            <a:r>
              <a:rPr lang="de-DE" dirty="0" smtClean="0"/>
              <a:t> -Name </a:t>
            </a:r>
            <a:r>
              <a:rPr lang="de-DE" dirty="0" err="1" smtClean="0"/>
              <a:t>AzureServiceManagement</a:t>
            </a:r>
            <a:endParaRPr lang="de-DE" dirty="0" smtClean="0"/>
          </a:p>
          <a:p>
            <a:r>
              <a:rPr lang="de-DE" dirty="0" smtClean="0"/>
              <a:t>Switch-</a:t>
            </a:r>
            <a:r>
              <a:rPr lang="de-DE" dirty="0" err="1" smtClean="0"/>
              <a:t>AzureMode</a:t>
            </a:r>
            <a:r>
              <a:rPr lang="de-DE" dirty="0" smtClean="0"/>
              <a:t> -Name </a:t>
            </a:r>
            <a:r>
              <a:rPr lang="de-DE" dirty="0" err="1" smtClean="0"/>
              <a:t>AzureResourceManager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Alle Cmdlets sind in </a:t>
            </a:r>
            <a:r>
              <a:rPr lang="de-DE" b="1" dirty="0" smtClean="0"/>
              <a:t>drei Kategorien </a:t>
            </a:r>
            <a:r>
              <a:rPr lang="de-DE" dirty="0" smtClean="0"/>
              <a:t>eingeteilt</a:t>
            </a:r>
            <a:r>
              <a:rPr lang="de-DE" dirty="0" smtClean="0"/>
              <a:t>:</a:t>
            </a:r>
            <a:endParaRPr lang="de-DE" dirty="0" smtClean="0"/>
          </a:p>
          <a:p>
            <a:r>
              <a:rPr lang="de-DE" dirty="0" smtClean="0"/>
              <a:t>1.Cmdlets mit Support für Microsoft Azure und Windows Azure Pack - Erkennbar an einem </a:t>
            </a:r>
            <a:r>
              <a:rPr lang="de-DE" b="1" dirty="0" smtClean="0"/>
              <a:t>Präfix </a:t>
            </a:r>
            <a:r>
              <a:rPr lang="de-DE" b="1" dirty="0" smtClean="0"/>
              <a:t>"Azure"</a:t>
            </a:r>
            <a:r>
              <a:rPr lang="de-DE" dirty="0" smtClean="0"/>
              <a:t> und einem </a:t>
            </a:r>
            <a:r>
              <a:rPr lang="de-DE" b="1" dirty="0" smtClean="0"/>
              <a:t>Alias</a:t>
            </a:r>
            <a:r>
              <a:rPr lang="de-DE" dirty="0" smtClean="0"/>
              <a:t> mit </a:t>
            </a:r>
            <a:r>
              <a:rPr lang="de-DE" b="1" dirty="0" smtClean="0"/>
              <a:t>Präfix </a:t>
            </a:r>
            <a:r>
              <a:rPr lang="de-DE" b="1" dirty="0" smtClean="0"/>
              <a:t>"WAPack"</a:t>
            </a:r>
          </a:p>
          <a:p>
            <a:r>
              <a:rPr lang="de-DE" dirty="0" smtClean="0"/>
              <a:t>2.Cmdlets mit Support nur für Microsoft Azure - Erkennbar an einem </a:t>
            </a:r>
            <a:r>
              <a:rPr lang="de-DE" dirty="0" smtClean="0"/>
              <a:t>Präfix </a:t>
            </a:r>
            <a:r>
              <a:rPr lang="de-DE" dirty="0" smtClean="0"/>
              <a:t>"Azure"</a:t>
            </a:r>
          </a:p>
          <a:p>
            <a:r>
              <a:rPr lang="de-DE" dirty="0" smtClean="0"/>
              <a:t>3.Cmdlets mit Support nur für Windows Azure Pack - Erkennbar an einem </a:t>
            </a:r>
            <a:r>
              <a:rPr lang="de-DE" dirty="0" smtClean="0"/>
              <a:t>Präfix </a:t>
            </a:r>
            <a:r>
              <a:rPr lang="de-DE" dirty="0" smtClean="0"/>
              <a:t>"WAPack"</a:t>
            </a:r>
          </a:p>
          <a:p>
            <a:endParaRPr lang="de-DE" dirty="0" smtClean="0"/>
          </a:p>
          <a:p>
            <a:r>
              <a:rPr lang="de-DE" dirty="0" smtClean="0"/>
              <a:t>Befehle:</a:t>
            </a:r>
          </a:p>
          <a:p>
            <a:r>
              <a:rPr lang="de-DE" dirty="0" smtClean="0"/>
              <a:t>Get-Command *Azure*</a:t>
            </a:r>
          </a:p>
          <a:p>
            <a:r>
              <a:rPr lang="de-DE" dirty="0" smtClean="0"/>
              <a:t>Get-Command *WAPack*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Azure Automation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Azure Automation 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9600" b="1" dirty="0" smtClean="0"/>
              <a:t>Azure Automation</a:t>
            </a:r>
            <a:r>
              <a:rPr lang="de-DE" sz="9600" dirty="0" smtClean="0"/>
              <a:t> ist ein Dienst zur </a:t>
            </a:r>
            <a:r>
              <a:rPr lang="de-DE" sz="9600" b="1" dirty="0" smtClean="0"/>
              <a:t>Automatisierung von Prozessen</a:t>
            </a:r>
            <a:r>
              <a:rPr lang="de-DE" sz="9600" dirty="0" smtClean="0"/>
              <a:t>, die das Cloud-Management vereinfachen.</a:t>
            </a:r>
          </a:p>
          <a:p>
            <a:r>
              <a:rPr lang="de-DE" sz="9600" dirty="0" smtClean="0"/>
              <a:t>Mit </a:t>
            </a:r>
            <a:r>
              <a:rPr lang="de-DE" sz="9600" b="1" dirty="0" smtClean="0"/>
              <a:t>Azure Automation</a:t>
            </a:r>
            <a:r>
              <a:rPr lang="de-DE" sz="9600" dirty="0" smtClean="0"/>
              <a:t> könnt ihr die Erstellung, Bereitstellung, Überwachung und Verwaltung von Ressourcen im Azure Environment , mit einer hoch skalierbaren und zuverlässigen </a:t>
            </a:r>
            <a:r>
              <a:rPr lang="de-DE" sz="9600" b="1" dirty="0" smtClean="0"/>
              <a:t>Workflow Execution Engine</a:t>
            </a:r>
            <a:r>
              <a:rPr lang="de-DE" sz="9600" dirty="0" smtClean="0"/>
              <a:t> automatisieren. </a:t>
            </a:r>
          </a:p>
          <a:p>
            <a:r>
              <a:rPr lang="de-DE" sz="9600" dirty="0" smtClean="0"/>
              <a:t>Alles was ihr dafür machen müsst, ist es ein </a:t>
            </a:r>
            <a:r>
              <a:rPr lang="de-DE" sz="9600" b="1" dirty="0" smtClean="0"/>
              <a:t>Runbook</a:t>
            </a:r>
            <a:r>
              <a:rPr lang="de-DE" sz="9600" dirty="0" smtClean="0"/>
              <a:t> mithilfe der </a:t>
            </a:r>
            <a:r>
              <a:rPr lang="de-DE" sz="9600" b="1" dirty="0" smtClean="0"/>
              <a:t>Windows PowerShell Workflow Syntax</a:t>
            </a:r>
            <a:r>
              <a:rPr lang="de-DE" sz="9600" dirty="0" smtClean="0"/>
              <a:t> zu erstellen. </a:t>
            </a:r>
          </a:p>
          <a:p>
            <a:r>
              <a:rPr lang="de-DE" sz="9600" dirty="0" smtClean="0"/>
              <a:t>Neben der Prozessautomatisierung habt ihr die Möglichkeit sog. </a:t>
            </a:r>
            <a:r>
              <a:rPr lang="de-DE" sz="9600" b="1" dirty="0" smtClean="0"/>
              <a:t>Checkpoints</a:t>
            </a:r>
            <a:r>
              <a:rPr lang="de-DE" sz="9600" dirty="0" smtClean="0"/>
              <a:t> zu erstellen oder eure Workflows nach Fehlern, Abstürzen bzw. Netzwerkprobleme automatisch  wiederaufzunehmen.</a:t>
            </a:r>
          </a:p>
          <a:p>
            <a:endParaRPr lang="de-DE" sz="14400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9600" dirty="0" smtClean="0"/>
              <a:t>Mithilfe von </a:t>
            </a:r>
            <a:r>
              <a:rPr lang="de-DE" sz="9600" b="1" dirty="0" smtClean="0"/>
              <a:t>Azure Automation</a:t>
            </a:r>
            <a:r>
              <a:rPr lang="de-DE" sz="9600" dirty="0" smtClean="0"/>
              <a:t> könnt ihr euch mit jedem System verbinden, das eine API über typische Internet Protokolle verfügbar macht</a:t>
            </a:r>
            <a:r>
              <a:rPr lang="de-DE" sz="14400" dirty="0" smtClean="0"/>
              <a:t>.</a:t>
            </a:r>
          </a:p>
          <a:p>
            <a:r>
              <a:rPr lang="de-DE" sz="9600" b="1" dirty="0" smtClean="0"/>
              <a:t>Azure Automation</a:t>
            </a:r>
            <a:r>
              <a:rPr lang="de-DE" sz="9600" dirty="0" smtClean="0"/>
              <a:t> bietet eine </a:t>
            </a:r>
            <a:r>
              <a:rPr lang="de-DE" sz="9600" b="1" dirty="0" smtClean="0"/>
              <a:t>Out of Box Integration</a:t>
            </a:r>
            <a:r>
              <a:rPr lang="de-DE" sz="9600" dirty="0" smtClean="0"/>
              <a:t> zu vielen Azure Dienste, einschließlich:</a:t>
            </a:r>
          </a:p>
          <a:p>
            <a:pPr lvl="1" fontAlgn="ctr">
              <a:buFont typeface="Wingdings" pitchFamily="2" charset="2"/>
              <a:buChar char="§"/>
            </a:pPr>
            <a:r>
              <a:rPr lang="de-DE" sz="9600" dirty="0" smtClean="0"/>
              <a:t>Web-Sites (Management)</a:t>
            </a:r>
          </a:p>
          <a:p>
            <a:pPr lvl="1" fontAlgn="ctr">
              <a:buFont typeface="Wingdings" pitchFamily="2" charset="2"/>
              <a:buChar char="§"/>
            </a:pPr>
            <a:r>
              <a:rPr lang="de-DE" sz="9600" dirty="0" smtClean="0"/>
              <a:t>Cloud-Services (Management)</a:t>
            </a:r>
          </a:p>
          <a:p>
            <a:pPr lvl="1" fontAlgn="ctr">
              <a:buFont typeface="Wingdings" pitchFamily="2" charset="2"/>
              <a:buChar char="§"/>
            </a:pPr>
            <a:r>
              <a:rPr lang="de-DE" sz="9600" dirty="0" smtClean="0"/>
              <a:t>Virtuelle Maschinen (Management und WinRM -Unterstützung)</a:t>
            </a:r>
          </a:p>
          <a:p>
            <a:pPr lvl="1" fontAlgn="ctr">
              <a:buFont typeface="Wingdings" pitchFamily="2" charset="2"/>
              <a:buChar char="§"/>
            </a:pPr>
            <a:r>
              <a:rPr lang="de-DE" sz="9600" dirty="0" smtClean="0"/>
              <a:t>Speicher (Management)</a:t>
            </a:r>
          </a:p>
          <a:p>
            <a:pPr lvl="1" fontAlgn="ctr">
              <a:buFont typeface="Wingdings" pitchFamily="2" charset="2"/>
              <a:buChar char="§"/>
            </a:pPr>
            <a:r>
              <a:rPr lang="de-DE" sz="9600" dirty="0" smtClean="0"/>
              <a:t>SQL Server (Management und SQL-Unterstützung)</a:t>
            </a:r>
          </a:p>
          <a:p>
            <a:endParaRPr lang="de-DE" sz="14400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 smtClean="0"/>
              <a:t>Ist das schon alles?</a:t>
            </a:r>
          </a:p>
          <a:p>
            <a:endParaRPr lang="de-DE" sz="2400" dirty="0" smtClean="0"/>
          </a:p>
          <a:p>
            <a:r>
              <a:rPr lang="de-DE" sz="2400" dirty="0" smtClean="0"/>
              <a:t>Nein, natürlich nicht. Ihr könnt auch Lösungen von Drittanbietern einbinden. Dafür einfach ein vorhandenen PowerShell-Modul importieren oder ein eigenes Modul mit </a:t>
            </a:r>
            <a:r>
              <a:rPr lang="de-DE" sz="2400" b="1" dirty="0" smtClean="0"/>
              <a:t>C#</a:t>
            </a:r>
            <a:r>
              <a:rPr lang="de-DE" sz="2400" dirty="0" smtClean="0"/>
              <a:t> und </a:t>
            </a:r>
            <a:r>
              <a:rPr lang="de-DE" sz="2400" b="1" dirty="0" smtClean="0"/>
              <a:t>Windows PowerShell</a:t>
            </a:r>
            <a:r>
              <a:rPr lang="de-DE" sz="2400" dirty="0" smtClean="0"/>
              <a:t> schreiben.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Azure Automation</a:t>
            </a:r>
            <a:endParaRPr lang="de-DE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pic>
        <p:nvPicPr>
          <p:cNvPr id="6" name="Inhaltsplatzhalter 5" descr="MVA-Sys-Cntr-Design-Runbook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8662" y="1977633"/>
            <a:ext cx="2246338" cy="2736448"/>
          </a:xfrm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b="1" dirty="0" smtClean="0"/>
              <a:t>Microsoft System Center: Designing Orchestrator Runbooks</a:t>
            </a:r>
          </a:p>
          <a:p>
            <a:r>
              <a:rPr lang="de-DE" dirty="0" smtClean="0"/>
              <a:t>September 2013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Die Azure Plattform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pic>
        <p:nvPicPr>
          <p:cNvPr id="6" name="Inhaltsplatzhalter 5" descr="MVA-Sys-Cntr-Design-Runbook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8662" y="1977633"/>
            <a:ext cx="2246337" cy="2736448"/>
          </a:xfrm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Microsoft System Center Introduction to Microsoft Automation Solutions</a:t>
            </a:r>
          </a:p>
          <a:p>
            <a:r>
              <a:rPr lang="de-DE" dirty="0" smtClean="0"/>
              <a:t>Dezember 2014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pic>
        <p:nvPicPr>
          <p:cNvPr id="6" name="Inhaltsplatzhalter 5" descr="MVA-Sys-Cntr-Design-Runbooks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8662" y="1977634"/>
            <a:ext cx="2246337" cy="2736446"/>
          </a:xfrm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b="1" dirty="0" smtClean="0"/>
              <a:t>Microsoft Azure Essentials: Azure Automation</a:t>
            </a:r>
          </a:p>
          <a:p>
            <a:r>
              <a:rPr lang="de-DE" dirty="0" smtClean="0"/>
              <a:t>April 2015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 angesprochenen Bücher gibt es als kostenlose </a:t>
            </a:r>
            <a:r>
              <a:rPr lang="de-DE" b="1" dirty="0" smtClean="0"/>
              <a:t>eBooks</a:t>
            </a:r>
            <a:r>
              <a:rPr lang="de-DE" dirty="0" smtClean="0"/>
              <a:t> hier:</a:t>
            </a:r>
          </a:p>
          <a:p>
            <a:r>
              <a:rPr lang="de-DE" dirty="0" smtClean="0">
                <a:hlinkClick r:id="rId2"/>
              </a:rPr>
              <a:t>http://www.microsoftvirtualacademy.com/ebooks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oPerations Management Suite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die OMS?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smtClean="0"/>
              <a:t>OMS</a:t>
            </a:r>
            <a:r>
              <a:rPr lang="de-DE" dirty="0" smtClean="0"/>
              <a:t> ist eine Cloud basierte Lösung die euch die </a:t>
            </a:r>
            <a:r>
              <a:rPr lang="de-DE" b="1" dirty="0" smtClean="0"/>
              <a:t>Capabilities</a:t>
            </a:r>
            <a:r>
              <a:rPr lang="de-DE" dirty="0" smtClean="0"/>
              <a:t> des </a:t>
            </a:r>
            <a:r>
              <a:rPr lang="de-DE" b="1" dirty="0" smtClean="0"/>
              <a:t>System Centers</a:t>
            </a:r>
            <a:r>
              <a:rPr lang="de-DE" dirty="0" smtClean="0"/>
              <a:t> (</a:t>
            </a:r>
            <a:r>
              <a:rPr lang="de-DE" b="1" dirty="0" smtClean="0"/>
              <a:t>SC 2012 R2</a:t>
            </a:r>
            <a:r>
              <a:rPr lang="de-DE" dirty="0" smtClean="0"/>
              <a:t> bzw. </a:t>
            </a:r>
            <a:r>
              <a:rPr lang="de-DE" b="1" dirty="0" smtClean="0"/>
              <a:t>SC 2016</a:t>
            </a:r>
            <a:r>
              <a:rPr lang="de-DE" dirty="0" smtClean="0"/>
              <a:t>), für die Verwaltung eurer Cloud Umgebungen bereitstellt. Dabei ist es egal, ob es sich um eine </a:t>
            </a:r>
            <a:r>
              <a:rPr lang="de-DE" b="1" dirty="0" smtClean="0"/>
              <a:t>Private Cloud</a:t>
            </a:r>
            <a:r>
              <a:rPr lang="de-DE" dirty="0" smtClean="0"/>
              <a:t>, </a:t>
            </a:r>
            <a:r>
              <a:rPr lang="de-DE" b="1" dirty="0" smtClean="0"/>
              <a:t>Public Cloud</a:t>
            </a:r>
            <a:r>
              <a:rPr lang="de-DE" dirty="0" smtClean="0"/>
              <a:t> oder </a:t>
            </a:r>
            <a:r>
              <a:rPr lang="de-DE" b="1" dirty="0" smtClean="0"/>
              <a:t>Hybrid Cloud</a:t>
            </a:r>
            <a:r>
              <a:rPr lang="de-DE" dirty="0" smtClean="0"/>
              <a:t> handelt oder ob ihr </a:t>
            </a:r>
            <a:r>
              <a:rPr lang="de-DE" b="1" dirty="0" smtClean="0"/>
              <a:t>Microsoft Azure</a:t>
            </a:r>
            <a:r>
              <a:rPr lang="de-DE" dirty="0" smtClean="0"/>
              <a:t> bzw. einen </a:t>
            </a:r>
            <a:r>
              <a:rPr lang="de-DE" b="1" dirty="0" smtClean="0"/>
              <a:t>3er- Party Cloud Anbieter</a:t>
            </a:r>
            <a:r>
              <a:rPr lang="de-DE" dirty="0" smtClean="0"/>
              <a:t> (z.B. </a:t>
            </a:r>
            <a:r>
              <a:rPr lang="de-DE" b="1" dirty="0" smtClean="0"/>
              <a:t>AWS</a:t>
            </a:r>
            <a:r>
              <a:rPr lang="de-DE" dirty="0" smtClean="0"/>
              <a:t>) einsetzt. OMS macht auch keine Unterschiede, zwischen </a:t>
            </a:r>
            <a:r>
              <a:rPr lang="de-DE" b="1" dirty="0" smtClean="0"/>
              <a:t>Windows Server</a:t>
            </a:r>
            <a:r>
              <a:rPr lang="de-DE" dirty="0" smtClean="0"/>
              <a:t> oder </a:t>
            </a:r>
            <a:r>
              <a:rPr lang="de-DE" b="1" dirty="0" smtClean="0"/>
              <a:t>Linux</a:t>
            </a:r>
            <a:r>
              <a:rPr lang="de-DE" dirty="0" smtClean="0"/>
              <a:t> bzw. zwischen </a:t>
            </a:r>
            <a:r>
              <a:rPr lang="de-DE" b="1" dirty="0" smtClean="0"/>
              <a:t>Hyper-V</a:t>
            </a:r>
            <a:r>
              <a:rPr lang="de-DE" dirty="0" smtClean="0"/>
              <a:t> oder </a:t>
            </a:r>
            <a:r>
              <a:rPr lang="de-DE" b="1" dirty="0" smtClean="0"/>
              <a:t>VMWare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OMS Features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Log Analytics</a:t>
            </a:r>
          </a:p>
          <a:p>
            <a:r>
              <a:rPr lang="de-DE" dirty="0" smtClean="0"/>
              <a:t>Security</a:t>
            </a:r>
          </a:p>
          <a:p>
            <a:r>
              <a:rPr lang="de-DE" dirty="0" smtClean="0"/>
              <a:t>Availability</a:t>
            </a:r>
          </a:p>
          <a:p>
            <a:r>
              <a:rPr lang="de-DE" dirty="0" smtClean="0"/>
              <a:t>Automation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Ein kurzer Hinweis noch</a:t>
            </a:r>
            <a:r>
              <a:rPr lang="de-DE" dirty="0" smtClean="0"/>
              <a:t> – folgende Azure Komponenten sind Bestandteil der OMS:</a:t>
            </a:r>
          </a:p>
          <a:p>
            <a:r>
              <a:rPr lang="de-DE" dirty="0" smtClean="0"/>
              <a:t>Azure Operational Insights</a:t>
            </a:r>
          </a:p>
          <a:p>
            <a:r>
              <a:rPr lang="de-DE" dirty="0" smtClean="0"/>
              <a:t>Azure Automation</a:t>
            </a:r>
          </a:p>
          <a:p>
            <a:r>
              <a:rPr lang="de-DE" dirty="0" smtClean="0"/>
              <a:t>Azure Site Recovery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Meine Slides und ein paar eBooks findet ihr übrigens hier:</a:t>
            </a:r>
          </a:p>
          <a:p>
            <a:r>
              <a:rPr lang="de-DE" dirty="0" smtClean="0">
                <a:hlinkClick r:id="rId2"/>
              </a:rPr>
              <a:t>https://github.com/OliverMichalski/ACD-SysAdminDay2015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Q &amp; A</a:t>
            </a:r>
            <a:endParaRPr lang="de-DE" sz="6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Microsoft Azure?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Azure ist Microsofts Angebot im Bereich </a:t>
            </a:r>
            <a:r>
              <a:rPr lang="de-DE" b="1" dirty="0" smtClean="0"/>
              <a:t>Public Cloud</a:t>
            </a:r>
          </a:p>
          <a:p>
            <a:r>
              <a:rPr lang="de-DE" dirty="0" smtClean="0"/>
              <a:t>Erhältlich in den Geschmacksrichtungen </a:t>
            </a:r>
            <a:r>
              <a:rPr lang="de-DE" b="1" dirty="0" smtClean="0"/>
              <a:t>IaaS</a:t>
            </a:r>
            <a:r>
              <a:rPr lang="de-DE" dirty="0" smtClean="0"/>
              <a:t> und </a:t>
            </a:r>
            <a:r>
              <a:rPr lang="de-DE" b="1" dirty="0" smtClean="0"/>
              <a:t>PaaS </a:t>
            </a:r>
            <a:r>
              <a:rPr lang="de-DE" dirty="0" smtClean="0">
                <a:sym typeface="Wingdings" pitchFamily="2" charset="2"/>
              </a:rPr>
              <a:t></a:t>
            </a:r>
          </a:p>
          <a:p>
            <a:r>
              <a:rPr lang="de-DE" dirty="0" smtClean="0">
                <a:sym typeface="Wingdings" pitchFamily="2" charset="2"/>
              </a:rPr>
              <a:t>Und:</a:t>
            </a:r>
          </a:p>
          <a:p>
            <a:r>
              <a:rPr lang="de-DE" dirty="0" smtClean="0"/>
              <a:t>Azure ist auch </a:t>
            </a:r>
            <a:r>
              <a:rPr lang="de-DE" dirty="0" smtClean="0">
                <a:sym typeface="Wingdings" pitchFamily="2" charset="2"/>
              </a:rPr>
              <a:t>Microsofts Angebot im Bereich </a:t>
            </a:r>
            <a:r>
              <a:rPr lang="de-DE" b="1" dirty="0" smtClean="0">
                <a:sym typeface="Wingdings" pitchFamily="2" charset="2"/>
              </a:rPr>
              <a:t>Private Cloud </a:t>
            </a:r>
            <a:r>
              <a:rPr lang="de-DE" dirty="0" smtClean="0">
                <a:sym typeface="Wingdings" pitchFamily="2" charset="2"/>
              </a:rPr>
              <a:t>(</a:t>
            </a:r>
            <a:r>
              <a:rPr lang="de-DE" b="1" dirty="0" smtClean="0">
                <a:sym typeface="Wingdings" pitchFamily="2" charset="2"/>
              </a:rPr>
              <a:t>Windows Azure Pack</a:t>
            </a:r>
            <a:r>
              <a:rPr lang="de-DE" dirty="0" smtClean="0">
                <a:sym typeface="Wingdings" pitchFamily="2" charset="2"/>
              </a:rPr>
              <a:t>, </a:t>
            </a:r>
            <a:r>
              <a:rPr lang="de-DE" b="1" dirty="0" smtClean="0">
                <a:sym typeface="Wingdings" pitchFamily="2" charset="2"/>
              </a:rPr>
              <a:t>Azure Stack</a:t>
            </a:r>
            <a:r>
              <a:rPr lang="de-DE" dirty="0" smtClean="0">
                <a:sym typeface="Wingdings" pitchFamily="2" charset="2"/>
              </a:rPr>
              <a:t>) </a:t>
            </a:r>
          </a:p>
          <a:p>
            <a:r>
              <a:rPr lang="de-DE" dirty="0" smtClean="0">
                <a:sym typeface="Wingdings" pitchFamily="2" charset="2"/>
              </a:rPr>
              <a:t>Und damit das Ganze ein Gesamtbild gibt:</a:t>
            </a:r>
          </a:p>
          <a:p>
            <a:r>
              <a:rPr lang="de-DE" dirty="0" smtClean="0"/>
              <a:t>Azure ist </a:t>
            </a:r>
            <a:r>
              <a:rPr lang="de-DE" dirty="0" smtClean="0">
                <a:sym typeface="Wingdings" pitchFamily="2" charset="2"/>
              </a:rPr>
              <a:t>Microsofts Angebot im Bereich </a:t>
            </a:r>
            <a:r>
              <a:rPr lang="de-DE" b="1" dirty="0" smtClean="0">
                <a:sym typeface="Wingdings" pitchFamily="2" charset="2"/>
              </a:rPr>
              <a:t>Hybrid Cloud </a:t>
            </a:r>
            <a:r>
              <a:rPr lang="de-DE" dirty="0" smtClean="0">
                <a:sym typeface="Wingdings" pitchFamily="2" charset="2"/>
              </a:rPr>
              <a:t></a:t>
            </a:r>
          </a:p>
          <a:p>
            <a:endParaRPr lang="de-DE" dirty="0" smtClean="0">
              <a:sym typeface="Wingdings" pitchFamily="2" charset="2"/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Microsoft Azure?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>
                <a:sym typeface="Wingdings" pitchFamily="2" charset="2"/>
              </a:rPr>
              <a:t>Ist das alles?</a:t>
            </a:r>
          </a:p>
          <a:p>
            <a:r>
              <a:rPr lang="de-DE" dirty="0" smtClean="0">
                <a:sym typeface="Wingdings" pitchFamily="2" charset="2"/>
              </a:rPr>
              <a:t>Nein…</a:t>
            </a:r>
          </a:p>
          <a:p>
            <a:r>
              <a:rPr lang="de-DE" dirty="0" smtClean="0">
                <a:sym typeface="Wingdings" pitchFamily="2" charset="2"/>
              </a:rPr>
              <a:t>Unser Bild ist leider immer noch nicht vollständig </a:t>
            </a:r>
          </a:p>
          <a:p>
            <a:r>
              <a:rPr lang="de-DE" dirty="0" smtClean="0">
                <a:sym typeface="Wingdings" pitchFamily="2" charset="2"/>
              </a:rPr>
              <a:t>Auch alle </a:t>
            </a:r>
            <a:r>
              <a:rPr lang="de-DE" b="1" dirty="0" smtClean="0">
                <a:sym typeface="Wingdings" pitchFamily="2" charset="2"/>
              </a:rPr>
              <a:t>SaaS Dienste </a:t>
            </a:r>
            <a:r>
              <a:rPr lang="de-DE" dirty="0" smtClean="0">
                <a:sym typeface="Wingdings" pitchFamily="2" charset="2"/>
              </a:rPr>
              <a:t>von Microsoft (Office 365, Xbox Live, Skype…) sind Azure Services 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Azure Execution Model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428860" y="1857364"/>
            <a:ext cx="400052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Microsoft Azure </a:t>
            </a:r>
            <a:endParaRPr lang="de-DE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2000240"/>
            <a:ext cx="706423" cy="511906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0" y="3500438"/>
            <a:ext cx="178591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Cloud Services</a:t>
            </a:r>
            <a:endParaRPr lang="de-DE" dirty="0"/>
          </a:p>
        </p:txBody>
      </p:sp>
      <p:sp>
        <p:nvSpPr>
          <p:cNvPr id="47" name="Pfeil nach unten 46"/>
          <p:cNvSpPr/>
          <p:nvPr/>
        </p:nvSpPr>
        <p:spPr>
          <a:xfrm>
            <a:off x="3500430" y="2786058"/>
            <a:ext cx="1785950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428596" y="5643578"/>
            <a:ext cx="4000528" cy="92869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Services</a:t>
            </a:r>
            <a:endParaRPr lang="de-DE" dirty="0"/>
          </a:p>
        </p:txBody>
      </p:sp>
      <p:pic>
        <p:nvPicPr>
          <p:cNvPr id="2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929330"/>
            <a:ext cx="706423" cy="511906"/>
          </a:xfrm>
          <a:prstGeom prst="rect">
            <a:avLst/>
          </a:prstGeom>
        </p:spPr>
      </p:pic>
      <p:sp>
        <p:nvSpPr>
          <p:cNvPr id="31" name="Abgerundetes Rechteck 30"/>
          <p:cNvSpPr/>
          <p:nvPr/>
        </p:nvSpPr>
        <p:spPr>
          <a:xfrm>
            <a:off x="4857752" y="5643578"/>
            <a:ext cx="4000528" cy="92869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Application Building Blocks    </a:t>
            </a:r>
            <a:endParaRPr lang="de-DE" dirty="0"/>
          </a:p>
        </p:txBody>
      </p:sp>
      <p:pic>
        <p:nvPicPr>
          <p:cNvPr id="3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5929330"/>
            <a:ext cx="706423" cy="511906"/>
          </a:xfrm>
          <a:prstGeom prst="rect">
            <a:avLst/>
          </a:prstGeom>
        </p:spPr>
      </p:pic>
      <p:sp>
        <p:nvSpPr>
          <p:cNvPr id="48" name="Abgerundetes Rechteck 47"/>
          <p:cNvSpPr/>
          <p:nvPr/>
        </p:nvSpPr>
        <p:spPr>
          <a:xfrm>
            <a:off x="1785918" y="3500438"/>
            <a:ext cx="178591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VM</a:t>
            </a:r>
            <a:endParaRPr lang="de-DE" dirty="0"/>
          </a:p>
        </p:txBody>
      </p:sp>
      <p:sp>
        <p:nvSpPr>
          <p:cNvPr id="50" name="Abgerundetes Rechteck 49"/>
          <p:cNvSpPr/>
          <p:nvPr/>
        </p:nvSpPr>
        <p:spPr>
          <a:xfrm>
            <a:off x="3571868" y="3500438"/>
            <a:ext cx="178591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Batch</a:t>
            </a:r>
            <a:endParaRPr lang="de-DE" dirty="0"/>
          </a:p>
        </p:txBody>
      </p:sp>
      <p:pic>
        <p:nvPicPr>
          <p:cNvPr id="49" name="Picture 4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928794" y="3590397"/>
            <a:ext cx="463023" cy="463023"/>
          </a:xfrm>
          <a:prstGeom prst="rect">
            <a:avLst/>
          </a:prstGeom>
        </p:spPr>
      </p:pic>
      <p:pic>
        <p:nvPicPr>
          <p:cNvPr id="51" name="Picture 4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3714744" y="3590397"/>
            <a:ext cx="463023" cy="463023"/>
          </a:xfrm>
          <a:prstGeom prst="rect">
            <a:avLst/>
          </a:prstGeom>
        </p:spPr>
      </p:pic>
      <p:sp>
        <p:nvSpPr>
          <p:cNvPr id="52" name="Abgerundetes Rechteck 51"/>
          <p:cNvSpPr/>
          <p:nvPr/>
        </p:nvSpPr>
        <p:spPr>
          <a:xfrm>
            <a:off x="5357818" y="3500438"/>
            <a:ext cx="178591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Websites</a:t>
            </a:r>
            <a:endParaRPr lang="de-DE" dirty="0"/>
          </a:p>
        </p:txBody>
      </p:sp>
      <p:pic>
        <p:nvPicPr>
          <p:cNvPr id="53" name="Picture 4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5500694" y="3590397"/>
            <a:ext cx="463023" cy="463023"/>
          </a:xfrm>
          <a:prstGeom prst="rect">
            <a:avLst/>
          </a:prstGeom>
        </p:spPr>
      </p:pic>
      <p:sp>
        <p:nvSpPr>
          <p:cNvPr id="54" name="Abgerundetes Rechteck 53"/>
          <p:cNvSpPr/>
          <p:nvPr/>
        </p:nvSpPr>
        <p:spPr>
          <a:xfrm>
            <a:off x="7143768" y="3500438"/>
            <a:ext cx="178591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Mobile</a:t>
            </a:r>
            <a:endParaRPr lang="de-DE" dirty="0"/>
          </a:p>
        </p:txBody>
      </p:sp>
      <p:pic>
        <p:nvPicPr>
          <p:cNvPr id="56" name="Picture 4"/>
          <p:cNvPicPr>
            <a:picLocks noChangeAspect="1"/>
          </p:cNvPicPr>
          <p:nvPr/>
        </p:nvPicPr>
        <p:blipFill>
          <a:blip r:embed="rId6" cstate="print">
            <a:grayscl/>
          </a:blip>
          <a:stretch>
            <a:fillRect/>
          </a:stretch>
        </p:blipFill>
        <p:spPr>
          <a:xfrm>
            <a:off x="7286644" y="3571876"/>
            <a:ext cx="500066" cy="500066"/>
          </a:xfrm>
          <a:prstGeom prst="rect">
            <a:avLst/>
          </a:prstGeom>
        </p:spPr>
      </p:pic>
      <p:pic>
        <p:nvPicPr>
          <p:cNvPr id="24" name="Picture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grayscl/>
          </a:blip>
          <a:stretch>
            <a:fillRect/>
          </a:stretch>
        </p:blipFill>
        <p:spPr>
          <a:xfrm>
            <a:off x="142844" y="3590397"/>
            <a:ext cx="463023" cy="463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47" grpId="0" animBg="1"/>
      <p:bldP spid="27" grpId="0" animBg="1"/>
      <p:bldP spid="31" grpId="0" animBg="1"/>
      <p:bldP spid="48" grpId="0" animBg="1"/>
      <p:bldP spid="50" grpId="0" animBg="1"/>
      <p:bldP spid="52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Azure Execution Model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428860" y="1857364"/>
            <a:ext cx="4000528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Microsoft Azure </a:t>
            </a:r>
            <a:endParaRPr lang="de-DE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2000240"/>
            <a:ext cx="706423" cy="511906"/>
          </a:xfrm>
          <a:prstGeom prst="rect">
            <a:avLst/>
          </a:prstGeom>
        </p:spPr>
      </p:pic>
      <p:sp>
        <p:nvSpPr>
          <p:cNvPr id="8" name="Abgerundetes Rechteck 7"/>
          <p:cNvSpPr/>
          <p:nvPr/>
        </p:nvSpPr>
        <p:spPr>
          <a:xfrm>
            <a:off x="0" y="3500438"/>
            <a:ext cx="178591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Cloud Services</a:t>
            </a:r>
            <a:endParaRPr lang="de-DE" dirty="0"/>
          </a:p>
        </p:txBody>
      </p:sp>
      <p:sp>
        <p:nvSpPr>
          <p:cNvPr id="47" name="Pfeil nach unten 46"/>
          <p:cNvSpPr/>
          <p:nvPr/>
        </p:nvSpPr>
        <p:spPr>
          <a:xfrm>
            <a:off x="3500430" y="2786058"/>
            <a:ext cx="1785950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Abgerundetes Rechteck 26"/>
          <p:cNvSpPr/>
          <p:nvPr/>
        </p:nvSpPr>
        <p:spPr>
          <a:xfrm>
            <a:off x="428596" y="5643578"/>
            <a:ext cx="4000528" cy="92869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Data Services</a:t>
            </a:r>
            <a:endParaRPr lang="de-DE" dirty="0"/>
          </a:p>
        </p:txBody>
      </p:sp>
      <p:pic>
        <p:nvPicPr>
          <p:cNvPr id="2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5929330"/>
            <a:ext cx="706423" cy="511906"/>
          </a:xfrm>
          <a:prstGeom prst="rect">
            <a:avLst/>
          </a:prstGeom>
        </p:spPr>
      </p:pic>
      <p:sp>
        <p:nvSpPr>
          <p:cNvPr id="31" name="Abgerundetes Rechteck 30"/>
          <p:cNvSpPr/>
          <p:nvPr/>
        </p:nvSpPr>
        <p:spPr>
          <a:xfrm>
            <a:off x="4857752" y="5643578"/>
            <a:ext cx="4000528" cy="92869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dirty="0" smtClean="0"/>
              <a:t>Application Building Blocks    </a:t>
            </a:r>
            <a:endParaRPr lang="de-DE" dirty="0"/>
          </a:p>
        </p:txBody>
      </p:sp>
      <p:pic>
        <p:nvPicPr>
          <p:cNvPr id="3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5929330"/>
            <a:ext cx="706423" cy="511906"/>
          </a:xfrm>
          <a:prstGeom prst="rect">
            <a:avLst/>
          </a:prstGeom>
        </p:spPr>
      </p:pic>
      <p:sp>
        <p:nvSpPr>
          <p:cNvPr id="48" name="Abgerundetes Rechteck 47"/>
          <p:cNvSpPr/>
          <p:nvPr/>
        </p:nvSpPr>
        <p:spPr>
          <a:xfrm>
            <a:off x="1785918" y="3500438"/>
            <a:ext cx="178591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VM</a:t>
            </a:r>
            <a:endParaRPr lang="de-DE" dirty="0"/>
          </a:p>
        </p:txBody>
      </p:sp>
      <p:sp>
        <p:nvSpPr>
          <p:cNvPr id="50" name="Abgerundetes Rechteck 49"/>
          <p:cNvSpPr/>
          <p:nvPr/>
        </p:nvSpPr>
        <p:spPr>
          <a:xfrm>
            <a:off x="3571868" y="3500438"/>
            <a:ext cx="178591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Batch</a:t>
            </a:r>
            <a:endParaRPr lang="de-DE" dirty="0"/>
          </a:p>
        </p:txBody>
      </p:sp>
      <p:pic>
        <p:nvPicPr>
          <p:cNvPr id="49" name="Picture 4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1928794" y="3590397"/>
            <a:ext cx="463023" cy="463023"/>
          </a:xfrm>
          <a:prstGeom prst="rect">
            <a:avLst/>
          </a:prstGeom>
        </p:spPr>
      </p:pic>
      <p:pic>
        <p:nvPicPr>
          <p:cNvPr id="51" name="Picture 4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3714744" y="3590397"/>
            <a:ext cx="463023" cy="463023"/>
          </a:xfrm>
          <a:prstGeom prst="rect">
            <a:avLst/>
          </a:prstGeom>
        </p:spPr>
      </p:pic>
      <p:sp>
        <p:nvSpPr>
          <p:cNvPr id="52" name="Abgerundetes Rechteck 51"/>
          <p:cNvSpPr/>
          <p:nvPr/>
        </p:nvSpPr>
        <p:spPr>
          <a:xfrm>
            <a:off x="5357818" y="3500438"/>
            <a:ext cx="178591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Websites</a:t>
            </a:r>
            <a:endParaRPr lang="de-DE" dirty="0"/>
          </a:p>
        </p:txBody>
      </p:sp>
      <p:pic>
        <p:nvPicPr>
          <p:cNvPr id="53" name="Picture 4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5500694" y="3590397"/>
            <a:ext cx="463023" cy="463023"/>
          </a:xfrm>
          <a:prstGeom prst="rect">
            <a:avLst/>
          </a:prstGeom>
        </p:spPr>
      </p:pic>
      <p:sp>
        <p:nvSpPr>
          <p:cNvPr id="54" name="Abgerundetes Rechteck 53"/>
          <p:cNvSpPr/>
          <p:nvPr/>
        </p:nvSpPr>
        <p:spPr>
          <a:xfrm>
            <a:off x="7143768" y="3500438"/>
            <a:ext cx="1785918" cy="157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Mobile</a:t>
            </a:r>
            <a:endParaRPr lang="de-DE" dirty="0"/>
          </a:p>
        </p:txBody>
      </p:sp>
      <p:pic>
        <p:nvPicPr>
          <p:cNvPr id="56" name="Picture 4"/>
          <p:cNvPicPr>
            <a:picLocks noChangeAspect="1"/>
          </p:cNvPicPr>
          <p:nvPr/>
        </p:nvPicPr>
        <p:blipFill>
          <a:blip r:embed="rId6" cstate="print">
            <a:grayscl/>
          </a:blip>
          <a:stretch>
            <a:fillRect/>
          </a:stretch>
        </p:blipFill>
        <p:spPr>
          <a:xfrm>
            <a:off x="7286644" y="3571876"/>
            <a:ext cx="500066" cy="500066"/>
          </a:xfrm>
          <a:prstGeom prst="rect">
            <a:avLst/>
          </a:prstGeom>
        </p:spPr>
      </p:pic>
      <p:pic>
        <p:nvPicPr>
          <p:cNvPr id="24" name="Picture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grayscl/>
          </a:blip>
          <a:stretch>
            <a:fillRect/>
          </a:stretch>
        </p:blipFill>
        <p:spPr>
          <a:xfrm>
            <a:off x="142844" y="3590397"/>
            <a:ext cx="463023" cy="463023"/>
          </a:xfrm>
          <a:prstGeom prst="rect">
            <a:avLst/>
          </a:prstGeom>
        </p:spPr>
      </p:pic>
      <p:sp>
        <p:nvSpPr>
          <p:cNvPr id="20" name="Abgerundetes Rechteck 19"/>
          <p:cNvSpPr/>
          <p:nvPr/>
        </p:nvSpPr>
        <p:spPr>
          <a:xfrm>
            <a:off x="5357818" y="3500438"/>
            <a:ext cx="3571900" cy="15716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Azure App Services</a:t>
            </a:r>
            <a:endParaRPr lang="de-DE" dirty="0"/>
          </a:p>
        </p:txBody>
      </p:sp>
      <p:pic>
        <p:nvPicPr>
          <p:cNvPr id="21" name="Grafik 20" descr="Microsoft Azur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572132" y="3500438"/>
            <a:ext cx="780290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txDef>
      <a:spPr>
        <a:solidFill>
          <a:srgbClr val="3FA9F5"/>
        </a:solidFill>
      </a:spPr>
      <a:bodyPr anchor="b">
        <a:noAutofit/>
      </a:bodyPr>
      <a:lstStyle>
        <a:defPPr marL="0" marR="0" indent="0" algn="l" defTabSz="1218987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kern="1200" cap="none" spc="0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Segoe UI Ligh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1212</Words>
  <PresentationFormat>Bildschirmpräsentation (4:3)</PresentationFormat>
  <Paragraphs>288</Paragraphs>
  <Slides>58</Slides>
  <Notes>6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58</vt:i4>
      </vt:variant>
    </vt:vector>
  </HeadingPairs>
  <TitlesOfParts>
    <vt:vector size="59" baseType="lpstr">
      <vt:lpstr>Larissa-Design</vt:lpstr>
      <vt:lpstr>Folie 1</vt:lpstr>
      <vt:lpstr>About me</vt:lpstr>
      <vt:lpstr>Folie 3</vt:lpstr>
      <vt:lpstr>Agenda</vt:lpstr>
      <vt:lpstr>Einführung in Die Azure Plattform</vt:lpstr>
      <vt:lpstr>Was ist Microsoft Azure?</vt:lpstr>
      <vt:lpstr>Was ist Microsoft Azure?</vt:lpstr>
      <vt:lpstr>Azure Execution Model</vt:lpstr>
      <vt:lpstr>Azure Execution Model</vt:lpstr>
      <vt:lpstr>Azure App Services</vt:lpstr>
      <vt:lpstr>Azure Execution Model</vt:lpstr>
      <vt:lpstr>Azure DS und ABB</vt:lpstr>
      <vt:lpstr>Azure DS</vt:lpstr>
      <vt:lpstr>Azure ABB</vt:lpstr>
      <vt:lpstr>Identity</vt:lpstr>
      <vt:lpstr>Identity</vt:lpstr>
      <vt:lpstr>Azure Management Portal</vt:lpstr>
      <vt:lpstr>Folie 18</vt:lpstr>
      <vt:lpstr>Folie 19</vt:lpstr>
      <vt:lpstr>Folie 20</vt:lpstr>
      <vt:lpstr>Folie 21</vt:lpstr>
      <vt:lpstr>Azure Management Portal V. 3.0 </vt:lpstr>
      <vt:lpstr>Folie 23</vt:lpstr>
      <vt:lpstr>Resource Groups &amp; Manager</vt:lpstr>
      <vt:lpstr>Resource Manager Templates</vt:lpstr>
      <vt:lpstr>Resource Manager Templates</vt:lpstr>
      <vt:lpstr>Azure System Management</vt:lpstr>
      <vt:lpstr>Überblick</vt:lpstr>
      <vt:lpstr>Azure Management Library</vt:lpstr>
      <vt:lpstr>Azure Management Libraries</vt:lpstr>
      <vt:lpstr>Azure Management Libraries</vt:lpstr>
      <vt:lpstr>Azure Management Libraries</vt:lpstr>
      <vt:lpstr>Azure Management Libraries</vt:lpstr>
      <vt:lpstr>Azure Powershell</vt:lpstr>
      <vt:lpstr>Exkurs: Was ist Windows PowerShell?</vt:lpstr>
      <vt:lpstr>Folie 36</vt:lpstr>
      <vt:lpstr>Folie 37</vt:lpstr>
      <vt:lpstr>Azure PowerShell </vt:lpstr>
      <vt:lpstr>Folie 39</vt:lpstr>
      <vt:lpstr>Inoffiziell</vt:lpstr>
      <vt:lpstr>Folie 41</vt:lpstr>
      <vt:lpstr>Folie 42</vt:lpstr>
      <vt:lpstr>Folie 43</vt:lpstr>
      <vt:lpstr>Azure Automation</vt:lpstr>
      <vt:lpstr>Azure Automation </vt:lpstr>
      <vt:lpstr>Folie 46</vt:lpstr>
      <vt:lpstr>Folie 47</vt:lpstr>
      <vt:lpstr>Azure Automation</vt:lpstr>
      <vt:lpstr>Literatur</vt:lpstr>
      <vt:lpstr>Literatur</vt:lpstr>
      <vt:lpstr>Literatur</vt:lpstr>
      <vt:lpstr>Literatur</vt:lpstr>
      <vt:lpstr>oPerations Management Suite</vt:lpstr>
      <vt:lpstr>Was ist die OMS?</vt:lpstr>
      <vt:lpstr>OMS Features</vt:lpstr>
      <vt:lpstr>Folie 56</vt:lpstr>
      <vt:lpstr>Folie 57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OliverM</dc:creator>
  <cp:lastModifiedBy>OliverM</cp:lastModifiedBy>
  <cp:revision>367</cp:revision>
  <dcterms:created xsi:type="dcterms:W3CDTF">2013-04-14T08:09:36Z</dcterms:created>
  <dcterms:modified xsi:type="dcterms:W3CDTF">2015-07-31T15:30:19Z</dcterms:modified>
</cp:coreProperties>
</file>