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7"/>
  </p:notesMasterIdLst>
  <p:handoutMasterIdLst>
    <p:handoutMasterId r:id="rId68"/>
  </p:handoutMasterIdLst>
  <p:sldIdLst>
    <p:sldId id="265" r:id="rId3"/>
    <p:sldId id="310" r:id="rId4"/>
    <p:sldId id="318" r:id="rId5"/>
    <p:sldId id="319" r:id="rId6"/>
    <p:sldId id="322" r:id="rId7"/>
    <p:sldId id="325" r:id="rId8"/>
    <p:sldId id="326" r:id="rId9"/>
    <p:sldId id="328" r:id="rId10"/>
    <p:sldId id="329" r:id="rId11"/>
    <p:sldId id="335" r:id="rId12"/>
    <p:sldId id="336" r:id="rId13"/>
    <p:sldId id="337" r:id="rId14"/>
    <p:sldId id="330" r:id="rId15"/>
    <p:sldId id="331" r:id="rId16"/>
    <p:sldId id="332" r:id="rId17"/>
    <p:sldId id="333" r:id="rId18"/>
    <p:sldId id="334" r:id="rId19"/>
    <p:sldId id="376" r:id="rId20"/>
    <p:sldId id="377" r:id="rId21"/>
    <p:sldId id="327" r:id="rId22"/>
    <p:sldId id="348" r:id="rId23"/>
    <p:sldId id="351" r:id="rId24"/>
    <p:sldId id="352" r:id="rId25"/>
    <p:sldId id="353" r:id="rId26"/>
    <p:sldId id="350" r:id="rId27"/>
    <p:sldId id="354" r:id="rId28"/>
    <p:sldId id="323" r:id="rId29"/>
    <p:sldId id="349" r:id="rId30"/>
    <p:sldId id="357" r:id="rId31"/>
    <p:sldId id="358" r:id="rId32"/>
    <p:sldId id="356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7" r:id="rId41"/>
    <p:sldId id="355" r:id="rId42"/>
    <p:sldId id="366" r:id="rId43"/>
    <p:sldId id="338" r:id="rId44"/>
    <p:sldId id="339" r:id="rId45"/>
    <p:sldId id="340" r:id="rId46"/>
    <p:sldId id="341" r:id="rId47"/>
    <p:sldId id="368" r:id="rId48"/>
    <p:sldId id="369" r:id="rId49"/>
    <p:sldId id="370" r:id="rId50"/>
    <p:sldId id="342" r:id="rId51"/>
    <p:sldId id="344" r:id="rId52"/>
    <p:sldId id="345" r:id="rId53"/>
    <p:sldId id="371" r:id="rId54"/>
    <p:sldId id="373" r:id="rId55"/>
    <p:sldId id="374" r:id="rId56"/>
    <p:sldId id="375" r:id="rId57"/>
    <p:sldId id="378" r:id="rId58"/>
    <p:sldId id="379" r:id="rId59"/>
    <p:sldId id="380" r:id="rId60"/>
    <p:sldId id="343" r:id="rId61"/>
    <p:sldId id="346" r:id="rId62"/>
    <p:sldId id="372" r:id="rId63"/>
    <p:sldId id="347" r:id="rId64"/>
    <p:sldId id="321" r:id="rId65"/>
    <p:sldId id="312" r:id="rId66"/>
  </p:sldIdLst>
  <p:sldSz cx="12188825" cy="6858000"/>
  <p:notesSz cx="6858000" cy="9144000"/>
  <p:custDataLst>
    <p:tags r:id="rId6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371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1018">
          <p15:clr>
            <a:srgbClr val="A4A3A4"/>
          </p15:clr>
        </p15:guide>
        <p15:guide id="6" orient="horz" pos="3886">
          <p15:clr>
            <a:srgbClr val="A4A3A4"/>
          </p15:clr>
        </p15:guide>
        <p15:guide id="7" orient="horz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pos="3839">
          <p15:clr>
            <a:srgbClr val="A4A3A4"/>
          </p15:clr>
        </p15:guide>
        <p15:guide id="10" pos="1247">
          <p15:clr>
            <a:srgbClr val="A4A3A4"/>
          </p15:clr>
        </p15:guide>
        <p15:guide id="11" pos="7007">
          <p15:clr>
            <a:srgbClr val="A4A3A4"/>
          </p15:clr>
        </p15:guide>
        <p15:guide id="12" pos="4415">
          <p15:clr>
            <a:srgbClr val="A4A3A4"/>
          </p15:clr>
        </p15:guide>
        <p15:guide id="13" pos="6863">
          <p15:clr>
            <a:srgbClr val="A4A3A4"/>
          </p15:clr>
        </p15:guide>
        <p15:guide id="14" pos="7295">
          <p15:clr>
            <a:srgbClr val="A4A3A4"/>
          </p15:clr>
        </p15:guide>
        <p15:guide id="15" pos="1535">
          <p15:clr>
            <a:srgbClr val="A4A3A4"/>
          </p15:clr>
        </p15:guide>
        <p15:guide id="16" pos="6143">
          <p15:clr>
            <a:srgbClr val="A4A3A4"/>
          </p15:clr>
        </p15:guide>
        <p15:guide id="17" pos="35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96" y="162"/>
      </p:cViewPr>
      <p:guideLst>
        <p:guide orient="horz" pos="2160"/>
        <p:guide orient="horz" pos="4030"/>
        <p:guide orient="horz" pos="371"/>
        <p:guide orient="horz" pos="1152"/>
        <p:guide orient="horz" pos="1018"/>
        <p:guide orient="horz" pos="3886"/>
        <p:guide orient="horz"/>
        <p:guide orient="horz" pos="528"/>
        <p:guide pos="3839"/>
        <p:guide pos="1247"/>
        <p:guide pos="7007"/>
        <p:guide pos="4415"/>
        <p:guide pos="6863"/>
        <p:guide pos="7295"/>
        <p:guide pos="1535"/>
        <p:guide pos="6143"/>
        <p:guide pos="35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3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de-DE" smtClean="0"/>
              <a:t>05.02.2017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de-DE" smtClean="0"/>
              <a:t>05.02.2017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Large ocean wave" title="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05.02.2017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05.02.2017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05.02.2017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05.02.2017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613" y="381000"/>
            <a:ext cx="9144000" cy="1219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05.02.2017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8023" y="381000"/>
            <a:ext cx="9144002" cy="12192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05.02.2017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05.02.2017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05.02.2017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t>05.02.2017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de-DE" smtClean="0"/>
              <a:pPr/>
              <a:t>05.02.2017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Grafik 9" descr="Large ocean wave" title="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de-DE" smtClean="0"/>
              <a:pPr/>
              <a:t>05.02.2017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4289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zure-Services-Explorer" TargetMode="External"/><Relationship Id="rId2" Type="http://schemas.openxmlformats.org/officeDocument/2006/relationships/hyperlink" Target="https://github.com/microsoft/azure-tools-for-java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icrosoft/Azure-Toolkit-for-IntelliJ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hyperlink" Target="http://azure.microsoft.com/en-us/documentation/templates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e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Azure Workshop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Januar 2017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Stichwort: Zeitpunkt und Zeitraum</a:t>
            </a:r>
          </a:p>
          <a:p>
            <a:r>
              <a:rPr lang="de-DE" sz="3600" dirty="0"/>
              <a:t>Was bedeutet das?</a:t>
            </a:r>
          </a:p>
        </p:txBody>
      </p:sp>
    </p:spTree>
    <p:extLst>
      <p:ext uri="{BB962C8B-B14F-4D97-AF65-F5344CB8AC3E}">
        <p14:creationId xmlns:p14="http://schemas.microsoft.com/office/powerpoint/2010/main" val="415504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Szenarios (1)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Temporärer Ressourcenbedarf</a:t>
            </a:r>
            <a:endParaRPr lang="de-DE" dirty="0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78025" y="3397536"/>
            <a:ext cx="4416425" cy="219652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12" name="Textplatzhalt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b="1" dirty="0"/>
              <a:t>Schnelles Wachstum</a:t>
            </a:r>
            <a:r>
              <a:rPr lang="de-DE" dirty="0"/>
              <a:t> </a:t>
            </a:r>
          </a:p>
        </p:txBody>
      </p:sp>
      <p:pic>
        <p:nvPicPr>
          <p:cNvPr id="15" name="Inhaltsplatzhalter 1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05600" y="3397536"/>
            <a:ext cx="4416425" cy="219652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5034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prstClr val="white"/>
                </a:solidFill>
              </a:rPr>
              <a:t>Szenarios (2)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Kalkulierbare Lastspitzen</a:t>
            </a:r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78025" y="3397536"/>
            <a:ext cx="4416425" cy="219652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12" name="Textplatzhalt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b="1" dirty="0"/>
              <a:t>Unkalkulierbare Lastspitzen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05600" y="3397536"/>
            <a:ext cx="4416425" cy="219652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0204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sz="2800" dirty="0"/>
              <a:t>In meinen bisherigen Erklärungsversuch, habe ich von der  „Bereitstellung von Ressourcen“ geredet. Auch dies ist im Prinzip eine Vereinfachung.</a:t>
            </a:r>
          </a:p>
          <a:p>
            <a:r>
              <a:rPr lang="de-DE" sz="2800" dirty="0"/>
              <a:t>Schauen wir uns das komplette Bild einmal näher an</a:t>
            </a:r>
          </a:p>
        </p:txBody>
      </p:sp>
    </p:spTree>
    <p:extLst>
      <p:ext uri="{BB962C8B-B14F-4D97-AF65-F5344CB8AC3E}">
        <p14:creationId xmlns:p14="http://schemas.microsoft.com/office/powerpoint/2010/main" val="184800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828800"/>
            <a:ext cx="10225136" cy="4552528"/>
          </a:xfrm>
        </p:spPr>
      </p:pic>
    </p:spTree>
    <p:extLst>
      <p:ext uri="{BB962C8B-B14F-4D97-AF65-F5344CB8AC3E}">
        <p14:creationId xmlns:p14="http://schemas.microsoft.com/office/powerpoint/2010/main" val="5580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828800"/>
            <a:ext cx="10225136" cy="4624536"/>
          </a:xfrm>
        </p:spPr>
      </p:pic>
    </p:spTree>
    <p:extLst>
      <p:ext uri="{BB962C8B-B14F-4D97-AF65-F5344CB8AC3E}">
        <p14:creationId xmlns:p14="http://schemas.microsoft.com/office/powerpoint/2010/main" val="230357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828800"/>
            <a:ext cx="10297143" cy="4768552"/>
          </a:xfrm>
        </p:spPr>
      </p:pic>
    </p:spTree>
    <p:extLst>
      <p:ext uri="{BB962C8B-B14F-4D97-AF65-F5344CB8AC3E}">
        <p14:creationId xmlns:p14="http://schemas.microsoft.com/office/powerpoint/2010/main" val="16747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Damit das Bild vollständig ist:</a:t>
            </a:r>
          </a:p>
          <a:p>
            <a:r>
              <a:rPr lang="de-DE" dirty="0"/>
              <a:t>SaaS ist per Definition ein Public Cloud Angebot</a:t>
            </a:r>
          </a:p>
          <a:p>
            <a:r>
              <a:rPr lang="de-DE" dirty="0"/>
              <a:t>und…</a:t>
            </a:r>
          </a:p>
          <a:p>
            <a:r>
              <a:rPr lang="de-DE" dirty="0"/>
              <a:t>im Falle von Microsoft auch immer ein Hybrid Cloud Angebot</a:t>
            </a:r>
          </a:p>
        </p:txBody>
      </p:sp>
    </p:spTree>
    <p:extLst>
      <p:ext uri="{BB962C8B-B14F-4D97-AF65-F5344CB8AC3E}">
        <p14:creationId xmlns:p14="http://schemas.microsoft.com/office/powerpoint/2010/main" val="379193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Weshalb das Ganze?</a:t>
            </a:r>
          </a:p>
        </p:txBody>
      </p:sp>
    </p:spTree>
    <p:extLst>
      <p:ext uri="{BB962C8B-B14F-4D97-AF65-F5344CB8AC3E}">
        <p14:creationId xmlns:p14="http://schemas.microsoft.com/office/powerpoint/2010/main" val="191485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6000" dirty="0"/>
              <a:t>TCO!!</a:t>
            </a:r>
          </a:p>
        </p:txBody>
      </p:sp>
    </p:spTree>
    <p:extLst>
      <p:ext uri="{BB962C8B-B14F-4D97-AF65-F5344CB8AC3E}">
        <p14:creationId xmlns:p14="http://schemas.microsoft.com/office/powerpoint/2010/main" val="38121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Oliver Michalski</a:t>
            </a:r>
          </a:p>
          <a:p>
            <a:r>
              <a:rPr lang="de-DE" dirty="0"/>
              <a:t>Enterprise Consultant for Microsoft Azure</a:t>
            </a:r>
          </a:p>
          <a:p>
            <a:r>
              <a:rPr lang="de-DE" dirty="0"/>
              <a:t>Senior Software Engineer .NET &amp; SOA Architect</a:t>
            </a:r>
          </a:p>
          <a:p>
            <a:r>
              <a:rPr lang="de-DE" dirty="0"/>
              <a:t>Azure Insider</a:t>
            </a:r>
          </a:p>
          <a:p>
            <a:r>
              <a:rPr lang="de-DE" dirty="0"/>
              <a:t>Cloud Platform Advisor (Azure Advisor)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2060848"/>
            <a:ext cx="2376264" cy="2808312"/>
          </a:xfrm>
          <a:prstGeom prst="rect">
            <a:avLst/>
          </a:prstGeom>
          <a:effectLst>
            <a:glow rad="139700">
              <a:srgbClr val="5B9BD5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5944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Azure Workshop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Modul 1: Introducing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87559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061964" y="1916832"/>
            <a:ext cx="2808312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Azure Management Portal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38" y="4077072"/>
            <a:ext cx="780290" cy="780290"/>
          </a:xfrm>
        </p:spPr>
      </p:pic>
      <p:sp>
        <p:nvSpPr>
          <p:cNvPr id="6" name="Abgerundetes Rechteck 5"/>
          <p:cNvSpPr/>
          <p:nvPr/>
        </p:nvSpPr>
        <p:spPr>
          <a:xfrm>
            <a:off x="7822603" y="2060848"/>
            <a:ext cx="3301009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PowerShell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7822602" y="3104964"/>
            <a:ext cx="3301009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7822601" y="4077072"/>
            <a:ext cx="3301009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 APIs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7822600" y="5049180"/>
            <a:ext cx="3301009" cy="7920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 Libraries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2020557"/>
            <a:ext cx="780290" cy="78029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3129000"/>
            <a:ext cx="780290" cy="78029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091" y="4064834"/>
            <a:ext cx="780290" cy="78029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5036942"/>
            <a:ext cx="780290" cy="780290"/>
          </a:xfrm>
          <a:prstGeom prst="rect">
            <a:avLst/>
          </a:prstGeom>
        </p:spPr>
      </p:pic>
      <p:cxnSp>
        <p:nvCxnSpPr>
          <p:cNvPr id="16" name="Gerade Verbindung mit Pfeil 15"/>
          <p:cNvCxnSpPr>
            <a:stCxn id="6" idx="1"/>
          </p:cNvCxnSpPr>
          <p:nvPr/>
        </p:nvCxnSpPr>
        <p:spPr>
          <a:xfrm flipH="1">
            <a:off x="4870276" y="2456892"/>
            <a:ext cx="2952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7" idx="1"/>
            <a:endCxn id="4" idx="3"/>
          </p:cNvCxnSpPr>
          <p:nvPr/>
        </p:nvCxnSpPr>
        <p:spPr>
          <a:xfrm flipH="1">
            <a:off x="4870276" y="3501008"/>
            <a:ext cx="2952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1"/>
          </p:cNvCxnSpPr>
          <p:nvPr/>
        </p:nvCxnSpPr>
        <p:spPr>
          <a:xfrm flipH="1" flipV="1">
            <a:off x="4906283" y="4382972"/>
            <a:ext cx="2916318" cy="9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9" idx="1"/>
          </p:cNvCxnSpPr>
          <p:nvPr/>
        </p:nvCxnSpPr>
        <p:spPr>
          <a:xfrm flipH="1" flipV="1">
            <a:off x="4870276" y="4869160"/>
            <a:ext cx="2952324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92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061964" y="1916832"/>
            <a:ext cx="2808312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Azure Management Portal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38" y="4077072"/>
            <a:ext cx="780290" cy="780290"/>
          </a:xfrm>
        </p:spPr>
      </p:pic>
      <p:sp>
        <p:nvSpPr>
          <p:cNvPr id="6" name="Abgerundetes Rechteck 5"/>
          <p:cNvSpPr/>
          <p:nvPr/>
        </p:nvSpPr>
        <p:spPr>
          <a:xfrm>
            <a:off x="7820477" y="2060848"/>
            <a:ext cx="3301009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Visual Studio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7820477" y="4176117"/>
            <a:ext cx="3301009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Other IDE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2020557"/>
            <a:ext cx="780290" cy="78029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4108369"/>
            <a:ext cx="780290" cy="780290"/>
          </a:xfrm>
          <a:prstGeom prst="rect">
            <a:avLst/>
          </a:prstGeom>
        </p:spPr>
      </p:pic>
      <p:cxnSp>
        <p:nvCxnSpPr>
          <p:cNvPr id="16" name="Gerade Verbindung mit Pfeil 15"/>
          <p:cNvCxnSpPr>
            <a:stCxn id="6" idx="1"/>
          </p:cNvCxnSpPr>
          <p:nvPr/>
        </p:nvCxnSpPr>
        <p:spPr>
          <a:xfrm flipH="1">
            <a:off x="4870276" y="2456892"/>
            <a:ext cx="2952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4870276" y="4556246"/>
            <a:ext cx="2952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95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 (1)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Tooling für das Visual Studio findet ihr als Bestandteile des Azure SDKs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Download der Installer:</a:t>
            </a:r>
          </a:p>
          <a:p>
            <a:r>
              <a:rPr lang="de-DE" sz="2000" dirty="0">
                <a:hlinkClick r:id="rId2"/>
              </a:rPr>
              <a:t>https://www.microsoft.com/en-us/download/details.aspx?id=54289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092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prstClr val="white"/>
                </a:solidFill>
              </a:rPr>
              <a:t>Ressource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de-DE" dirty="0">
                <a:solidFill>
                  <a:prstClr val="white"/>
                </a:solidFill>
              </a:rPr>
              <a:t>Tooling für die Eclipse IDE, für IntelliJ (und das Android Studio) sind Open Source Projekte und hier erhältlich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GitHub Repository:</a:t>
            </a:r>
          </a:p>
          <a:p>
            <a:r>
              <a:rPr lang="de-DE" dirty="0"/>
              <a:t>Azure Tools for Java</a:t>
            </a:r>
          </a:p>
          <a:p>
            <a:r>
              <a:rPr lang="de-DE" sz="2000" dirty="0">
                <a:hlinkClick r:id="rId2"/>
              </a:rPr>
              <a:t>https://github.com/microsoft/azure-tools-for-java</a:t>
            </a:r>
            <a:endParaRPr lang="de-DE" sz="2000" dirty="0"/>
          </a:p>
          <a:p>
            <a:r>
              <a:rPr lang="de-DE" dirty="0"/>
              <a:t>Azure Services Explorer</a:t>
            </a:r>
          </a:p>
          <a:p>
            <a:r>
              <a:rPr lang="de-DE" sz="2000" dirty="0">
                <a:hlinkClick r:id="rId3"/>
              </a:rPr>
              <a:t>https://github.com/Microsoft/Azure-Services-Explorer</a:t>
            </a:r>
            <a:endParaRPr lang="de-DE" sz="2000" dirty="0"/>
          </a:p>
          <a:p>
            <a:r>
              <a:rPr lang="de-DE" dirty="0"/>
              <a:t>Azure Toolkit for IntelliJ</a:t>
            </a:r>
          </a:p>
          <a:p>
            <a:r>
              <a:rPr lang="de-DE" sz="2000" dirty="0">
                <a:hlinkClick r:id="rId4"/>
              </a:rPr>
              <a:t>https://github.com/Microsoft/Azure-Toolkit-for-IntelliJ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103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bgerundetes Rechteck 31"/>
          <p:cNvSpPr/>
          <p:nvPr/>
        </p:nvSpPr>
        <p:spPr>
          <a:xfrm>
            <a:off x="7594610" y="3571876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Node.JS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Libraries (Auswahl)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522644" y="1857364"/>
            <a:ext cx="400052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Microsoft Azure 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3594083" y="2143116"/>
            <a:ext cx="706423" cy="511906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2379636" y="3571876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</a:t>
            </a:r>
          </a:p>
        </p:txBody>
      </p:sp>
      <p:pic>
        <p:nvPicPr>
          <p:cNvPr id="24" name="Picture 4"/>
          <p:cNvPicPr>
            <a:picLocks noGrp="1" noChangeAspect="1"/>
          </p:cNvPicPr>
          <p:nvPr>
            <p:ph idx="1"/>
          </p:nvPr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2451074" y="3643315"/>
            <a:ext cx="642942" cy="571504"/>
          </a:xfrm>
          <a:prstGeom prst="rect">
            <a:avLst/>
          </a:prstGeom>
        </p:spPr>
      </p:pic>
      <p:sp>
        <p:nvSpPr>
          <p:cNvPr id="29" name="Abgerundetes Rechteck 28"/>
          <p:cNvSpPr/>
          <p:nvPr/>
        </p:nvSpPr>
        <p:spPr>
          <a:xfrm>
            <a:off x="5022842" y="3571876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</a:t>
            </a:r>
          </a:p>
        </p:txBody>
      </p:sp>
      <p:pic>
        <p:nvPicPr>
          <p:cNvPr id="30" name="Picture 4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7737486" y="3714752"/>
            <a:ext cx="642942" cy="571504"/>
          </a:xfrm>
          <a:prstGeom prst="rect">
            <a:avLst/>
          </a:prstGeom>
        </p:spPr>
      </p:pic>
      <p:pic>
        <p:nvPicPr>
          <p:cNvPr id="34" name="Picture 4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165718" y="3643314"/>
            <a:ext cx="642942" cy="571504"/>
          </a:xfrm>
          <a:prstGeom prst="rect">
            <a:avLst/>
          </a:prstGeom>
        </p:spPr>
      </p:pic>
      <p:sp>
        <p:nvSpPr>
          <p:cNvPr id="36" name="Abgerundetes Rechteck 35"/>
          <p:cNvSpPr/>
          <p:nvPr/>
        </p:nvSpPr>
        <p:spPr>
          <a:xfrm>
            <a:off x="2379636" y="4643446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PHP</a:t>
            </a:r>
          </a:p>
        </p:txBody>
      </p:sp>
      <p:pic>
        <p:nvPicPr>
          <p:cNvPr id="37" name="Picture 4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2451074" y="4786322"/>
            <a:ext cx="642942" cy="571504"/>
          </a:xfrm>
          <a:prstGeom prst="rect">
            <a:avLst/>
          </a:prstGeom>
        </p:spPr>
      </p:pic>
      <p:sp>
        <p:nvSpPr>
          <p:cNvPr id="38" name="Abgerundetes Rechteck 37"/>
          <p:cNvSpPr/>
          <p:nvPr/>
        </p:nvSpPr>
        <p:spPr>
          <a:xfrm>
            <a:off x="5022842" y="4643446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Ruby</a:t>
            </a:r>
          </a:p>
        </p:txBody>
      </p:sp>
      <p:pic>
        <p:nvPicPr>
          <p:cNvPr id="39" name="Picture 4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165718" y="4714885"/>
            <a:ext cx="642942" cy="571504"/>
          </a:xfrm>
          <a:prstGeom prst="rect">
            <a:avLst/>
          </a:prstGeom>
        </p:spPr>
      </p:pic>
      <p:sp>
        <p:nvSpPr>
          <p:cNvPr id="40" name="Abgerundetes Rechteck 39"/>
          <p:cNvSpPr/>
          <p:nvPr/>
        </p:nvSpPr>
        <p:spPr>
          <a:xfrm>
            <a:off x="2379636" y="5643578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Media </a:t>
            </a:r>
          </a:p>
        </p:txBody>
      </p:sp>
      <p:pic>
        <p:nvPicPr>
          <p:cNvPr id="41" name="Picture 4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2522512" y="5715017"/>
            <a:ext cx="642942" cy="571504"/>
          </a:xfrm>
          <a:prstGeom prst="rect">
            <a:avLst/>
          </a:prstGeom>
        </p:spPr>
      </p:pic>
      <p:sp>
        <p:nvSpPr>
          <p:cNvPr id="43" name="Abgerundetes Rechteck 42"/>
          <p:cNvSpPr/>
          <p:nvPr/>
        </p:nvSpPr>
        <p:spPr>
          <a:xfrm>
            <a:off x="5022842" y="5643578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Storage </a:t>
            </a:r>
          </a:p>
        </p:txBody>
      </p:sp>
      <p:pic>
        <p:nvPicPr>
          <p:cNvPr id="44" name="Picture 4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165718" y="5715017"/>
            <a:ext cx="642942" cy="571504"/>
          </a:xfrm>
          <a:prstGeom prst="rect">
            <a:avLst/>
          </a:prstGeom>
        </p:spPr>
      </p:pic>
      <p:sp>
        <p:nvSpPr>
          <p:cNvPr id="45" name="Abgerundetes Rechteck 44"/>
          <p:cNvSpPr/>
          <p:nvPr/>
        </p:nvSpPr>
        <p:spPr>
          <a:xfrm>
            <a:off x="7594610" y="4714884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</a:t>
            </a:r>
          </a:p>
        </p:txBody>
      </p:sp>
      <p:pic>
        <p:nvPicPr>
          <p:cNvPr id="46" name="Picture 4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7737486" y="4786323"/>
            <a:ext cx="642942" cy="571504"/>
          </a:xfrm>
          <a:prstGeom prst="rect">
            <a:avLst/>
          </a:prstGeom>
        </p:spPr>
      </p:pic>
      <p:sp>
        <p:nvSpPr>
          <p:cNvPr id="47" name="Pfeil nach unten 46"/>
          <p:cNvSpPr/>
          <p:nvPr/>
        </p:nvSpPr>
        <p:spPr>
          <a:xfrm>
            <a:off x="4594214" y="2857496"/>
            <a:ext cx="178595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5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" grpId="0" animBg="1"/>
      <p:bldP spid="8" grpId="0" animBg="1"/>
      <p:bldP spid="29" grpId="0" animBg="1"/>
      <p:bldP spid="36" grpId="0" animBg="1"/>
      <p:bldP spid="38" grpId="0" animBg="1"/>
      <p:bldP spid="40" grpId="0" animBg="1"/>
      <p:bldP spid="43" grpId="0" animBg="1"/>
      <p:bldP spid="45" grpId="0" animBg="1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prstClr val="white"/>
                </a:solidFill>
              </a:rPr>
              <a:t>Ressource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>
                <a:solidFill>
                  <a:prstClr val="white"/>
                </a:solidFill>
              </a:rPr>
              <a:t>Alle Client Libraries sind Open Source Projekte und hier erhältlich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GitHub Seite des Azure SDK Teams</a:t>
            </a:r>
          </a:p>
          <a:p>
            <a:r>
              <a:rPr lang="de-DE" sz="2000" dirty="0">
                <a:hlinkClick r:id="rId2"/>
              </a:rPr>
              <a:t>https://github.com/azure/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59018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Azure Workshop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Exkurs 1: Azure Management Portal</a:t>
            </a:r>
          </a:p>
        </p:txBody>
      </p:sp>
    </p:spTree>
    <p:extLst>
      <p:ext uri="{BB962C8B-B14F-4D97-AF65-F5344CB8AC3E}">
        <p14:creationId xmlns:p14="http://schemas.microsoft.com/office/powerpoint/2010/main" val="11883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Bisher gab es drei Versionen des Azure Management Portals</a:t>
            </a:r>
          </a:p>
          <a:p>
            <a:r>
              <a:rPr lang="de-DE" dirty="0"/>
              <a:t>Version 1.0 basierend auf Microsoft Silverlight</a:t>
            </a:r>
          </a:p>
          <a:p>
            <a:r>
              <a:rPr lang="de-DE" dirty="0">
                <a:sym typeface="Wingdings" pitchFamily="2" charset="2"/>
              </a:rPr>
              <a:t>  (Ich habe nicht einmal ein Bild davon aufbewahrt)</a:t>
            </a:r>
          </a:p>
          <a:p>
            <a:r>
              <a:rPr lang="de-DE" dirty="0">
                <a:sym typeface="Wingdings" pitchFamily="2" charset="2"/>
              </a:rPr>
              <a:t>Version 2.0 basierend auf HTML 5 und JS. Benötigt nur einen modernen Browser und ist auf diversen OS verfügbar</a:t>
            </a:r>
            <a:r>
              <a:rPr lang="de-DE" dirty="0"/>
              <a:t>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35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por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84" y="1857364"/>
            <a:ext cx="10513168" cy="4523964"/>
          </a:xfrm>
        </p:spPr>
      </p:pic>
      <p:pic>
        <p:nvPicPr>
          <p:cNvPr id="5" name="Inhaltsplatzhalter 3" descr="por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1834846"/>
            <a:ext cx="10513168" cy="45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Founder &amp; Chairman Azure Community Germany</a:t>
            </a:r>
          </a:p>
          <a:p>
            <a:r>
              <a:rPr lang="de-DE" dirty="0"/>
              <a:t>Microsoft MVP for Microsoft Azure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61" y="2060848"/>
            <a:ext cx="3918679" cy="881487"/>
          </a:xfrm>
          <a:prstGeom prst="rect">
            <a:avLst/>
          </a:prstGeom>
          <a:effectLst>
            <a:glow rad="139700">
              <a:srgbClr val="5B9BD5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06182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>
                <a:sym typeface="Wingdings" pitchFamily="2" charset="2"/>
              </a:rPr>
              <a:t>Version 2.0 könnt ihr folgende Aufgaben erledigen:</a:t>
            </a:r>
          </a:p>
          <a:p>
            <a:pPr lvl="1"/>
            <a:r>
              <a:rPr lang="de-DE" sz="1800" dirty="0">
                <a:sym typeface="Wingdings" pitchFamily="2" charset="2"/>
              </a:rPr>
              <a:t>Anlegen von Azure Objekten</a:t>
            </a:r>
          </a:p>
          <a:p>
            <a:pPr lvl="1"/>
            <a:r>
              <a:rPr lang="de-DE" sz="1800" dirty="0">
                <a:sym typeface="Wingdings" pitchFamily="2" charset="2"/>
              </a:rPr>
              <a:t>Grundkonfiguration</a:t>
            </a:r>
          </a:p>
          <a:p>
            <a:pPr lvl="1"/>
            <a:r>
              <a:rPr lang="de-DE" sz="1800" dirty="0">
                <a:sym typeface="Wingdings" pitchFamily="2" charset="2"/>
              </a:rPr>
              <a:t>Überwachung der Dienste mit einem Basissatz an Metriken</a:t>
            </a:r>
          </a:p>
          <a:p>
            <a:pPr lvl="1"/>
            <a:r>
              <a:rPr lang="de-DE" sz="1800" dirty="0">
                <a:sym typeface="Wingdings" pitchFamily="2" charset="2"/>
              </a:rPr>
              <a:t>=&gt; Autoskalierung auf Basis von Metriken</a:t>
            </a:r>
          </a:p>
          <a:p>
            <a:pPr lvl="1"/>
            <a:r>
              <a:rPr lang="de-DE" sz="1800" dirty="0">
                <a:sym typeface="Wingdings" pitchFamily="2" charset="2"/>
              </a:rPr>
              <a:t>Zugriffsverwaltung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7526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Kommen wir zur aktuellen Version 3.0:</a:t>
            </a:r>
          </a:p>
          <a:p>
            <a:r>
              <a:rPr lang="de-DE" dirty="0">
                <a:sym typeface="Wingdings" pitchFamily="2" charset="2"/>
              </a:rPr>
              <a:t>Version 3.0 basiert auch auf HTML 5 und JS. Benötigt somit nur einen modernen Browser und ist auf diversen OS verfügbar</a:t>
            </a:r>
            <a:r>
              <a:rPr lang="de-DE" dirty="0"/>
              <a:t>  </a:t>
            </a:r>
          </a:p>
          <a:p>
            <a:r>
              <a:rPr lang="de-DE" dirty="0">
                <a:sym typeface="Wingdings" pitchFamily="2" charset="2"/>
              </a:rPr>
              <a:t>Version 3.0 wir permanent weiterentwickelt</a:t>
            </a:r>
            <a:endParaRPr lang="de-DE" dirty="0"/>
          </a:p>
          <a:p>
            <a:r>
              <a:rPr lang="de-DE" dirty="0"/>
              <a:t>Version 3.0 orientiert sich inhaltlich an den Bedürfnissen von </a:t>
            </a:r>
            <a:r>
              <a:rPr lang="de-DE" b="1" dirty="0"/>
              <a:t>DevOps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4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r="818"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  Demo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Azure Management Portal</a:t>
            </a:r>
          </a:p>
        </p:txBody>
      </p:sp>
    </p:spTree>
    <p:extLst>
      <p:ext uri="{BB962C8B-B14F-4D97-AF65-F5344CB8AC3E}">
        <p14:creationId xmlns:p14="http://schemas.microsoft.com/office/powerpoint/2010/main" val="243507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Das Azure Management Portal 3.0 führt einige neue Konzepte im Bereich </a:t>
            </a:r>
            <a:r>
              <a:rPr lang="de-DE" b="1" dirty="0"/>
              <a:t>Resource Management</a:t>
            </a:r>
            <a:r>
              <a:rPr lang="de-DE" dirty="0"/>
              <a:t> ein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2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 komplexe Anwendungen verwalten zu können, die aus mehreren Ressourcen bestehen (z.B. Website, SQL Database usw.), wurde das Konzept der </a:t>
            </a:r>
            <a:r>
              <a:rPr lang="de-DE" b="1" dirty="0"/>
              <a:t>Resource Groups </a:t>
            </a:r>
            <a:r>
              <a:rPr lang="de-DE" dirty="0"/>
              <a:t>entwickelt. Damit seit ihr in der Lage, alle Ressourcen eurer Anwendung zu gruppieren und gleichzeitig zu managen. </a:t>
            </a:r>
          </a:p>
          <a:p>
            <a:r>
              <a:rPr lang="de-DE" dirty="0"/>
              <a:t>Als Instrumentarium für diese Art von Management, wurde der </a:t>
            </a:r>
            <a:r>
              <a:rPr lang="de-DE" b="1" dirty="0"/>
              <a:t>Resource Manager </a:t>
            </a:r>
            <a:r>
              <a:rPr lang="de-DE" dirty="0"/>
              <a:t>eingeführt, der z.B. über </a:t>
            </a:r>
            <a:r>
              <a:rPr lang="de-DE" b="1" dirty="0"/>
              <a:t>Azure PowerShell </a:t>
            </a:r>
            <a:r>
              <a:rPr lang="de-DE" dirty="0"/>
              <a:t>angesprochen werden kann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1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r="818"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  Demo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Create a Azure Resource Group</a:t>
            </a:r>
          </a:p>
        </p:txBody>
      </p:sp>
    </p:spTree>
    <p:extLst>
      <p:ext uri="{BB962C8B-B14F-4D97-AF65-F5344CB8AC3E}">
        <p14:creationId xmlns:p14="http://schemas.microsoft.com/office/powerpoint/2010/main" val="272687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r="818"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  Demo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Add a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383031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Eine Funktionalität des Resource Managers ist die Verwendung von </a:t>
            </a:r>
            <a:r>
              <a:rPr lang="de-DE" b="1" dirty="0"/>
              <a:t>RM Templates: </a:t>
            </a:r>
          </a:p>
          <a:p>
            <a:r>
              <a:rPr lang="de-DE" dirty="0"/>
              <a:t>Als</a:t>
            </a:r>
            <a:r>
              <a:rPr lang="de-DE" b="1" dirty="0"/>
              <a:t> Deployment Template,</a:t>
            </a:r>
            <a:r>
              <a:rPr lang="de-DE" dirty="0"/>
              <a:t> bei der Bereitstellung von individuellen Lösungen auf der </a:t>
            </a:r>
            <a:r>
              <a:rPr lang="de-DE" b="1" dirty="0"/>
              <a:t>Azure Platform</a:t>
            </a:r>
            <a:r>
              <a:rPr lang="de-DE" dirty="0"/>
              <a:t> (populärstes Beispiel: “</a:t>
            </a:r>
            <a:r>
              <a:rPr lang="de-DE" b="1" dirty="0"/>
              <a:t>Deploy a SharePoint Server Farm</a:t>
            </a:r>
            <a:r>
              <a:rPr lang="de-DE" dirty="0"/>
              <a:t>“) </a:t>
            </a:r>
          </a:p>
          <a:p>
            <a:r>
              <a:rPr lang="de-DE" dirty="0"/>
              <a:t>oder als </a:t>
            </a:r>
            <a:r>
              <a:rPr lang="de-DE" b="1" dirty="0"/>
              <a:t>Resource Provider Template</a:t>
            </a:r>
            <a:r>
              <a:rPr lang="de-DE" dirty="0"/>
              <a:t>, für die Durchführung von Aktionen (z.B. Configuration) innerhalb  der Resource Groups. </a:t>
            </a:r>
          </a:p>
          <a:p>
            <a:r>
              <a:rPr lang="de-DE" dirty="0"/>
              <a:t>Templates sind eine sehr interessante Funktionalität, denn ihr könnt die Templates (</a:t>
            </a:r>
            <a:r>
              <a:rPr lang="de-DE" b="1" dirty="0"/>
              <a:t>JSON Data Files</a:t>
            </a:r>
            <a:r>
              <a:rPr lang="de-DE" dirty="0"/>
              <a:t>) an eure eigenen Bedürfnisse </a:t>
            </a:r>
            <a:r>
              <a:rPr lang="de-DE" b="1" dirty="0"/>
              <a:t>anpassen</a:t>
            </a:r>
            <a:r>
              <a:rPr lang="de-DE" dirty="0"/>
              <a:t> und sogar </a:t>
            </a:r>
            <a:r>
              <a:rPr lang="de-DE" b="1" dirty="0"/>
              <a:t>eigene Templates</a:t>
            </a:r>
            <a:r>
              <a:rPr lang="de-DE" dirty="0"/>
              <a:t> erstellen</a:t>
            </a:r>
          </a:p>
        </p:txBody>
      </p:sp>
    </p:spTree>
    <p:extLst>
      <p:ext uri="{BB962C8B-B14F-4D97-AF65-F5344CB8AC3E}">
        <p14:creationId xmlns:p14="http://schemas.microsoft.com/office/powerpoint/2010/main" val="71472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r="818"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  Demo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ARM Templates</a:t>
            </a:r>
          </a:p>
        </p:txBody>
      </p:sp>
    </p:spTree>
    <p:extLst>
      <p:ext uri="{BB962C8B-B14F-4D97-AF65-F5344CB8AC3E}">
        <p14:creationId xmlns:p14="http://schemas.microsoft.com/office/powerpoint/2010/main" val="193961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 (4)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Auf ein interessantes </a:t>
            </a:r>
            <a:r>
              <a:rPr lang="de-DE" b="1" dirty="0"/>
              <a:t>Open Source Projekt </a:t>
            </a:r>
            <a:r>
              <a:rPr lang="de-DE" dirty="0"/>
              <a:t>möchte ich noch hinweisen</a:t>
            </a:r>
          </a:p>
          <a:p>
            <a:r>
              <a:rPr lang="de-DE" b="1" dirty="0"/>
              <a:t>Azure Quickstart Templates </a:t>
            </a:r>
            <a:r>
              <a:rPr lang="de-DE" dirty="0"/>
              <a:t>ist eine wachsende Sammlung von Community Templates</a:t>
            </a:r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Documentation:</a:t>
            </a:r>
          </a:p>
          <a:p>
            <a:r>
              <a:rPr lang="de-DE" sz="2000" dirty="0">
                <a:hlinkClick r:id="rId2"/>
              </a:rPr>
              <a:t>http://azure.microsoft.com/en-us/documentation/templates/</a:t>
            </a:r>
            <a:endParaRPr lang="de-DE" sz="2000" dirty="0"/>
          </a:p>
          <a:p>
            <a:r>
              <a:rPr lang="de-DE" dirty="0"/>
              <a:t>Source Code:</a:t>
            </a:r>
          </a:p>
          <a:p>
            <a:r>
              <a:rPr lang="de-DE" sz="2000" dirty="0">
                <a:hlinkClick r:id="rId3"/>
              </a:rPr>
              <a:t>https://github.com/Azure/azure-quickstart-templates</a:t>
            </a:r>
            <a:endParaRPr lang="de-DE" sz="20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36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Book Author</a:t>
            </a:r>
          </a:p>
          <a:p>
            <a:r>
              <a:rPr lang="de-DE" i="1" dirty="0"/>
              <a:t>Implementing Azure Solutions</a:t>
            </a:r>
          </a:p>
          <a:p>
            <a:r>
              <a:rPr lang="de-DE" dirty="0"/>
              <a:t>Packt Publishing 2017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2060848"/>
            <a:ext cx="3528392" cy="3816424"/>
          </a:xfrm>
          <a:prstGeom prst="rect">
            <a:avLst/>
          </a:prstGeom>
          <a:effectLst>
            <a:glow rad="139700">
              <a:srgbClr val="5B9BD5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4572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21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Ok, genug Einleitung</a:t>
            </a:r>
          </a:p>
          <a:p>
            <a:r>
              <a:rPr lang="de-DE" dirty="0"/>
              <a:t>Schauen wir uns jetzt die Azure Plattform näher an</a:t>
            </a:r>
          </a:p>
          <a:p>
            <a:r>
              <a:rPr lang="de-DE" dirty="0"/>
              <a:t>Es gibt aber mehr als 200 Services, daher ist der folgende Teil nur ein grober Überblick</a:t>
            </a:r>
          </a:p>
        </p:txBody>
      </p:sp>
    </p:spTree>
    <p:extLst>
      <p:ext uri="{BB962C8B-B14F-4D97-AF65-F5344CB8AC3E}">
        <p14:creationId xmlns:p14="http://schemas.microsoft.com/office/powerpoint/2010/main" val="19001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Execution Model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951272" y="1857364"/>
            <a:ext cx="400052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Microsoft Azure 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4022711" y="2000240"/>
            <a:ext cx="706423" cy="511906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1522412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 Services</a:t>
            </a:r>
          </a:p>
        </p:txBody>
      </p:sp>
      <p:sp>
        <p:nvSpPr>
          <p:cNvPr id="47" name="Pfeil nach unten 46"/>
          <p:cNvSpPr/>
          <p:nvPr/>
        </p:nvSpPr>
        <p:spPr>
          <a:xfrm>
            <a:off x="5022842" y="2786058"/>
            <a:ext cx="1785950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1951008" y="5643578"/>
            <a:ext cx="4000528" cy="92869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Services</a:t>
            </a:r>
          </a:p>
        </p:txBody>
      </p:sp>
      <p:pic>
        <p:nvPicPr>
          <p:cNvPr id="28" name="Picture 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022447" y="5929330"/>
            <a:ext cx="706423" cy="511906"/>
          </a:xfrm>
          <a:prstGeom prst="rect">
            <a:avLst/>
          </a:prstGeom>
        </p:spPr>
      </p:pic>
      <p:sp>
        <p:nvSpPr>
          <p:cNvPr id="31" name="Abgerundetes Rechteck 30"/>
          <p:cNvSpPr/>
          <p:nvPr/>
        </p:nvSpPr>
        <p:spPr>
          <a:xfrm>
            <a:off x="6380164" y="5643578"/>
            <a:ext cx="4000528" cy="92869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/>
              <a:t>Application Building Blocks    </a:t>
            </a:r>
          </a:p>
        </p:txBody>
      </p:sp>
      <p:pic>
        <p:nvPicPr>
          <p:cNvPr id="33" name="Picture 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451603" y="5929330"/>
            <a:ext cx="706423" cy="511906"/>
          </a:xfrm>
          <a:prstGeom prst="rect">
            <a:avLst/>
          </a:prstGeom>
        </p:spPr>
      </p:pic>
      <p:sp>
        <p:nvSpPr>
          <p:cNvPr id="48" name="Abgerundetes Rechteck 47"/>
          <p:cNvSpPr/>
          <p:nvPr/>
        </p:nvSpPr>
        <p:spPr>
          <a:xfrm>
            <a:off x="3308330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VM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5094280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Batch</a:t>
            </a:r>
          </a:p>
        </p:txBody>
      </p:sp>
      <p:pic>
        <p:nvPicPr>
          <p:cNvPr id="49" name="Picture 4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3451207" y="3590398"/>
            <a:ext cx="463023" cy="463023"/>
          </a:xfrm>
          <a:prstGeom prst="rect">
            <a:avLst/>
          </a:prstGeom>
        </p:spPr>
      </p:pic>
      <p:pic>
        <p:nvPicPr>
          <p:cNvPr id="51" name="Picture 4"/>
          <p:cNvPicPr>
            <a:picLocks noChangeAspect="1"/>
          </p:cNvPicPr>
          <p:nvPr/>
        </p:nvPicPr>
        <p:blipFill>
          <a:blip r:embed="rId4" cstate="print">
            <a:biLevel thresh="50000"/>
          </a:blip>
          <a:stretch>
            <a:fillRect/>
          </a:stretch>
        </p:blipFill>
        <p:spPr>
          <a:xfrm>
            <a:off x="5237157" y="3590398"/>
            <a:ext cx="463023" cy="463023"/>
          </a:xfrm>
          <a:prstGeom prst="rect">
            <a:avLst/>
          </a:prstGeom>
        </p:spPr>
      </p:pic>
      <p:sp>
        <p:nvSpPr>
          <p:cNvPr id="52" name="Abgerundetes Rechteck 51"/>
          <p:cNvSpPr/>
          <p:nvPr/>
        </p:nvSpPr>
        <p:spPr>
          <a:xfrm>
            <a:off x="6880230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Websites</a:t>
            </a:r>
          </a:p>
        </p:txBody>
      </p:sp>
      <p:pic>
        <p:nvPicPr>
          <p:cNvPr id="53" name="Picture 4"/>
          <p:cNvPicPr>
            <a:picLocks noChangeAspect="1"/>
          </p:cNvPicPr>
          <p:nvPr/>
        </p:nvPicPr>
        <p:blipFill>
          <a:blip r:embed="rId5" cstate="print">
            <a:biLevel thresh="50000"/>
          </a:blip>
          <a:stretch>
            <a:fillRect/>
          </a:stretch>
        </p:blipFill>
        <p:spPr>
          <a:xfrm>
            <a:off x="7023107" y="3590398"/>
            <a:ext cx="463023" cy="463023"/>
          </a:xfrm>
          <a:prstGeom prst="rect">
            <a:avLst/>
          </a:prstGeom>
        </p:spPr>
      </p:pic>
      <p:sp>
        <p:nvSpPr>
          <p:cNvPr id="54" name="Abgerundetes Rechteck 53"/>
          <p:cNvSpPr/>
          <p:nvPr/>
        </p:nvSpPr>
        <p:spPr>
          <a:xfrm>
            <a:off x="8666180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Mobile</a:t>
            </a:r>
          </a:p>
        </p:txBody>
      </p:sp>
      <p:pic>
        <p:nvPicPr>
          <p:cNvPr id="56" name="Picture 4"/>
          <p:cNvPicPr>
            <a:picLocks noChangeAspect="1"/>
          </p:cNvPicPr>
          <p:nvPr/>
        </p:nvPicPr>
        <p:blipFill>
          <a:blip r:embed="rId6" cstate="print">
            <a:biLevel thresh="50000"/>
          </a:blip>
          <a:stretch>
            <a:fillRect/>
          </a:stretch>
        </p:blipFill>
        <p:spPr>
          <a:xfrm>
            <a:off x="8809056" y="3571876"/>
            <a:ext cx="500066" cy="500066"/>
          </a:xfrm>
          <a:prstGeom prst="rect">
            <a:avLst/>
          </a:prstGeom>
        </p:spPr>
      </p:pic>
      <p:pic>
        <p:nvPicPr>
          <p:cNvPr id="24" name="Picture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biLevel thresh="50000"/>
          </a:blip>
          <a:stretch>
            <a:fillRect/>
          </a:stretch>
        </p:blipFill>
        <p:spPr>
          <a:xfrm>
            <a:off x="1665257" y="3590398"/>
            <a:ext cx="463023" cy="46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47" grpId="0" animBg="1"/>
      <p:bldP spid="27" grpId="0" animBg="1"/>
      <p:bldP spid="31" grpId="0" animBg="1"/>
      <p:bldP spid="48" grpId="0" animBg="1"/>
      <p:bldP spid="50" grpId="0" animBg="1"/>
      <p:bldP spid="52" grpId="0" animBg="1"/>
      <p:bldP spid="5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Execution Model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951272" y="1857364"/>
            <a:ext cx="400052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Microsoft Azure 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4022711" y="2000240"/>
            <a:ext cx="706423" cy="511906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1522412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 Services</a:t>
            </a:r>
          </a:p>
        </p:txBody>
      </p:sp>
      <p:sp>
        <p:nvSpPr>
          <p:cNvPr id="47" name="Pfeil nach unten 46"/>
          <p:cNvSpPr/>
          <p:nvPr/>
        </p:nvSpPr>
        <p:spPr>
          <a:xfrm>
            <a:off x="5022842" y="2786058"/>
            <a:ext cx="1785950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1951008" y="5643578"/>
            <a:ext cx="4000528" cy="92869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Services</a:t>
            </a:r>
          </a:p>
        </p:txBody>
      </p:sp>
      <p:pic>
        <p:nvPicPr>
          <p:cNvPr id="28" name="Picture 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022447" y="5929330"/>
            <a:ext cx="706423" cy="511906"/>
          </a:xfrm>
          <a:prstGeom prst="rect">
            <a:avLst/>
          </a:prstGeom>
        </p:spPr>
      </p:pic>
      <p:sp>
        <p:nvSpPr>
          <p:cNvPr id="31" name="Abgerundetes Rechteck 30"/>
          <p:cNvSpPr/>
          <p:nvPr/>
        </p:nvSpPr>
        <p:spPr>
          <a:xfrm>
            <a:off x="6380164" y="5643578"/>
            <a:ext cx="4000528" cy="92869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/>
              <a:t>Application Building Blocks    </a:t>
            </a:r>
          </a:p>
        </p:txBody>
      </p:sp>
      <p:pic>
        <p:nvPicPr>
          <p:cNvPr id="33" name="Picture 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451603" y="5929330"/>
            <a:ext cx="706423" cy="511906"/>
          </a:xfrm>
          <a:prstGeom prst="rect">
            <a:avLst/>
          </a:prstGeom>
        </p:spPr>
      </p:pic>
      <p:sp>
        <p:nvSpPr>
          <p:cNvPr id="48" name="Abgerundetes Rechteck 47"/>
          <p:cNvSpPr/>
          <p:nvPr/>
        </p:nvSpPr>
        <p:spPr>
          <a:xfrm>
            <a:off x="3308330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VM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5094280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Batch</a:t>
            </a:r>
          </a:p>
        </p:txBody>
      </p:sp>
      <p:pic>
        <p:nvPicPr>
          <p:cNvPr id="49" name="Picture 4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3451207" y="3590398"/>
            <a:ext cx="463023" cy="463023"/>
          </a:xfrm>
          <a:prstGeom prst="rect">
            <a:avLst/>
          </a:prstGeom>
        </p:spPr>
      </p:pic>
      <p:pic>
        <p:nvPicPr>
          <p:cNvPr id="51" name="Picture 4"/>
          <p:cNvPicPr>
            <a:picLocks noChangeAspect="1"/>
          </p:cNvPicPr>
          <p:nvPr/>
        </p:nvPicPr>
        <p:blipFill>
          <a:blip r:embed="rId4" cstate="print">
            <a:biLevel thresh="75000"/>
          </a:blip>
          <a:stretch>
            <a:fillRect/>
          </a:stretch>
        </p:blipFill>
        <p:spPr>
          <a:xfrm>
            <a:off x="5237157" y="3590398"/>
            <a:ext cx="463023" cy="463023"/>
          </a:xfrm>
          <a:prstGeom prst="rect">
            <a:avLst/>
          </a:prstGeom>
        </p:spPr>
      </p:pic>
      <p:sp>
        <p:nvSpPr>
          <p:cNvPr id="52" name="Abgerundetes Rechteck 51"/>
          <p:cNvSpPr/>
          <p:nvPr/>
        </p:nvSpPr>
        <p:spPr>
          <a:xfrm>
            <a:off x="6880230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Websites</a:t>
            </a:r>
          </a:p>
        </p:txBody>
      </p:sp>
      <p:pic>
        <p:nvPicPr>
          <p:cNvPr id="53" name="Picture 4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7023107" y="3590398"/>
            <a:ext cx="463023" cy="463023"/>
          </a:xfrm>
          <a:prstGeom prst="rect">
            <a:avLst/>
          </a:prstGeom>
        </p:spPr>
      </p:pic>
      <p:sp>
        <p:nvSpPr>
          <p:cNvPr id="54" name="Abgerundetes Rechteck 53"/>
          <p:cNvSpPr/>
          <p:nvPr/>
        </p:nvSpPr>
        <p:spPr>
          <a:xfrm>
            <a:off x="8666180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Mobile</a:t>
            </a:r>
          </a:p>
        </p:txBody>
      </p:sp>
      <p:pic>
        <p:nvPicPr>
          <p:cNvPr id="56" name="Picture 4"/>
          <p:cNvPicPr>
            <a:picLocks noChangeAspect="1"/>
          </p:cNvPicPr>
          <p:nvPr/>
        </p:nvPicPr>
        <p:blipFill>
          <a:blip r:embed="rId6" cstate="print">
            <a:grayscl/>
          </a:blip>
          <a:stretch>
            <a:fillRect/>
          </a:stretch>
        </p:blipFill>
        <p:spPr>
          <a:xfrm>
            <a:off x="8809056" y="3571876"/>
            <a:ext cx="500066" cy="500066"/>
          </a:xfrm>
          <a:prstGeom prst="rect">
            <a:avLst/>
          </a:prstGeom>
        </p:spPr>
      </p:pic>
      <p:pic>
        <p:nvPicPr>
          <p:cNvPr id="24" name="Picture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biLevel thresh="50000"/>
          </a:blip>
          <a:stretch>
            <a:fillRect/>
          </a:stretch>
        </p:blipFill>
        <p:spPr>
          <a:xfrm>
            <a:off x="1665257" y="3590398"/>
            <a:ext cx="463023" cy="463023"/>
          </a:xfrm>
          <a:prstGeom prst="rect">
            <a:avLst/>
          </a:prstGeom>
        </p:spPr>
      </p:pic>
      <p:sp>
        <p:nvSpPr>
          <p:cNvPr id="20" name="Abgerundetes Rechteck 19"/>
          <p:cNvSpPr/>
          <p:nvPr/>
        </p:nvSpPr>
        <p:spPr>
          <a:xfrm>
            <a:off x="6880230" y="3500438"/>
            <a:ext cx="3571900" cy="1571636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Services</a:t>
            </a:r>
          </a:p>
        </p:txBody>
      </p:sp>
      <p:pic>
        <p:nvPicPr>
          <p:cNvPr id="21" name="Grafik 20" descr="Microsoft Azur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94544" y="3500438"/>
            <a:ext cx="780290" cy="64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9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Execution Model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951272" y="1857364"/>
            <a:ext cx="400052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Microsoft Azure 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4022711" y="2000240"/>
            <a:ext cx="706423" cy="511906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1522412" y="3500438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 Services</a:t>
            </a:r>
          </a:p>
        </p:txBody>
      </p:sp>
      <p:sp>
        <p:nvSpPr>
          <p:cNvPr id="47" name="Pfeil nach unten 46"/>
          <p:cNvSpPr/>
          <p:nvPr/>
        </p:nvSpPr>
        <p:spPr>
          <a:xfrm>
            <a:off x="5022842" y="2786058"/>
            <a:ext cx="1785950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1951008" y="5643578"/>
            <a:ext cx="4000528" cy="92869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Services</a:t>
            </a:r>
          </a:p>
        </p:txBody>
      </p:sp>
      <p:pic>
        <p:nvPicPr>
          <p:cNvPr id="28" name="Picture 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022447" y="5929330"/>
            <a:ext cx="706423" cy="511906"/>
          </a:xfrm>
          <a:prstGeom prst="rect">
            <a:avLst/>
          </a:prstGeom>
        </p:spPr>
      </p:pic>
      <p:sp>
        <p:nvSpPr>
          <p:cNvPr id="31" name="Abgerundetes Rechteck 30"/>
          <p:cNvSpPr/>
          <p:nvPr/>
        </p:nvSpPr>
        <p:spPr>
          <a:xfrm>
            <a:off x="6380164" y="5643578"/>
            <a:ext cx="4000528" cy="92869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/>
              <a:t>Application Building Blocks    </a:t>
            </a:r>
          </a:p>
        </p:txBody>
      </p:sp>
      <p:pic>
        <p:nvPicPr>
          <p:cNvPr id="33" name="Picture 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451603" y="5929330"/>
            <a:ext cx="706423" cy="511906"/>
          </a:xfrm>
          <a:prstGeom prst="rect">
            <a:avLst/>
          </a:prstGeom>
        </p:spPr>
      </p:pic>
      <p:sp>
        <p:nvSpPr>
          <p:cNvPr id="48" name="Abgerundetes Rechteck 47"/>
          <p:cNvSpPr/>
          <p:nvPr/>
        </p:nvSpPr>
        <p:spPr>
          <a:xfrm>
            <a:off x="3308330" y="3500438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VM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5094280" y="3500438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Batch</a:t>
            </a:r>
          </a:p>
        </p:txBody>
      </p:sp>
      <p:pic>
        <p:nvPicPr>
          <p:cNvPr id="49" name="Picture 4"/>
          <p:cNvPicPr>
            <a:picLocks noChangeAspect="1"/>
          </p:cNvPicPr>
          <p:nvPr/>
        </p:nvPicPr>
        <p:blipFill>
          <a:blip r:embed="rId3" cstate="print">
            <a:biLevel thresh="75000"/>
          </a:blip>
          <a:stretch>
            <a:fillRect/>
          </a:stretch>
        </p:blipFill>
        <p:spPr>
          <a:xfrm>
            <a:off x="3451207" y="3590398"/>
            <a:ext cx="463023" cy="463023"/>
          </a:xfrm>
          <a:prstGeom prst="rect">
            <a:avLst/>
          </a:prstGeom>
        </p:spPr>
      </p:pic>
      <p:pic>
        <p:nvPicPr>
          <p:cNvPr id="51" name="Picture 4"/>
          <p:cNvPicPr>
            <a:picLocks noChangeAspect="1"/>
          </p:cNvPicPr>
          <p:nvPr/>
        </p:nvPicPr>
        <p:blipFill>
          <a:blip r:embed="rId4" cstate="print">
            <a:biLevel thresh="75000"/>
          </a:blip>
          <a:stretch>
            <a:fillRect/>
          </a:stretch>
        </p:blipFill>
        <p:spPr>
          <a:xfrm>
            <a:off x="5237157" y="3590398"/>
            <a:ext cx="463023" cy="463023"/>
          </a:xfrm>
          <a:prstGeom prst="rect">
            <a:avLst/>
          </a:prstGeom>
        </p:spPr>
      </p:pic>
      <p:sp>
        <p:nvSpPr>
          <p:cNvPr id="52" name="Abgerundetes Rechteck 51"/>
          <p:cNvSpPr/>
          <p:nvPr/>
        </p:nvSpPr>
        <p:spPr>
          <a:xfrm>
            <a:off x="6880230" y="3500438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Websites</a:t>
            </a:r>
          </a:p>
        </p:txBody>
      </p:sp>
      <p:pic>
        <p:nvPicPr>
          <p:cNvPr id="53" name="Picture 4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7023107" y="3590398"/>
            <a:ext cx="463023" cy="463023"/>
          </a:xfrm>
          <a:prstGeom prst="rect">
            <a:avLst/>
          </a:prstGeom>
        </p:spPr>
      </p:pic>
      <p:sp>
        <p:nvSpPr>
          <p:cNvPr id="54" name="Abgerundetes Rechteck 53"/>
          <p:cNvSpPr/>
          <p:nvPr/>
        </p:nvSpPr>
        <p:spPr>
          <a:xfrm>
            <a:off x="8666180" y="3500438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Mobile</a:t>
            </a:r>
          </a:p>
        </p:txBody>
      </p:sp>
      <p:pic>
        <p:nvPicPr>
          <p:cNvPr id="56" name="Picture 4"/>
          <p:cNvPicPr>
            <a:picLocks noChangeAspect="1"/>
          </p:cNvPicPr>
          <p:nvPr/>
        </p:nvPicPr>
        <p:blipFill>
          <a:blip r:embed="rId6" cstate="print">
            <a:grayscl/>
          </a:blip>
          <a:stretch>
            <a:fillRect/>
          </a:stretch>
        </p:blipFill>
        <p:spPr>
          <a:xfrm>
            <a:off x="8809056" y="3571876"/>
            <a:ext cx="500066" cy="500066"/>
          </a:xfrm>
          <a:prstGeom prst="rect">
            <a:avLst/>
          </a:prstGeom>
        </p:spPr>
      </p:pic>
      <p:pic>
        <p:nvPicPr>
          <p:cNvPr id="24" name="Picture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biLevel thresh="75000"/>
          </a:blip>
          <a:stretch>
            <a:fillRect/>
          </a:stretch>
        </p:blipFill>
        <p:spPr>
          <a:xfrm>
            <a:off x="1665257" y="3590398"/>
            <a:ext cx="463023" cy="463023"/>
          </a:xfrm>
          <a:prstGeom prst="rect">
            <a:avLst/>
          </a:prstGeom>
        </p:spPr>
      </p:pic>
      <p:sp>
        <p:nvSpPr>
          <p:cNvPr id="20" name="Abgerundetes Rechteck 19"/>
          <p:cNvSpPr/>
          <p:nvPr/>
        </p:nvSpPr>
        <p:spPr>
          <a:xfrm>
            <a:off x="6880230" y="3500438"/>
            <a:ext cx="3571900" cy="1285884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Services</a:t>
            </a:r>
          </a:p>
        </p:txBody>
      </p:sp>
      <p:pic>
        <p:nvPicPr>
          <p:cNvPr id="21" name="Grafik 20" descr="Microsoft Azur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94544" y="3500438"/>
            <a:ext cx="780290" cy="642942"/>
          </a:xfrm>
          <a:prstGeom prst="rect">
            <a:avLst/>
          </a:prstGeom>
        </p:spPr>
      </p:pic>
      <p:sp>
        <p:nvSpPr>
          <p:cNvPr id="22" name="Abgerundetes Rechteck 21"/>
          <p:cNvSpPr/>
          <p:nvPr/>
        </p:nvSpPr>
        <p:spPr>
          <a:xfrm>
            <a:off x="1522412" y="4714884"/>
            <a:ext cx="8929718" cy="642942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Azure Service Factory (aka. Azure Microservices)</a:t>
            </a:r>
          </a:p>
        </p:txBody>
      </p:sp>
      <p:pic>
        <p:nvPicPr>
          <p:cNvPr id="23" name="Grafik 22" descr="Windows Fabric.png"/>
          <p:cNvPicPr>
            <a:picLocks noChangeAspect="1"/>
          </p:cNvPicPr>
          <p:nvPr/>
        </p:nvPicPr>
        <p:blipFill>
          <a:blip r:embed="rId9" cstate="print">
            <a:biLevel thresh="75000"/>
          </a:blip>
          <a:stretch>
            <a:fillRect/>
          </a:stretch>
        </p:blipFill>
        <p:spPr>
          <a:xfrm>
            <a:off x="1808132" y="4786322"/>
            <a:ext cx="500066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Hoch skalierbare Apps und Services</a:t>
            </a:r>
          </a:p>
          <a:p>
            <a:r>
              <a:rPr lang="de-DE" dirty="0"/>
              <a:t>Multi Tier Architektur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54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1600200"/>
            <a:ext cx="9565705" cy="4648200"/>
          </a:xfrm>
        </p:spPr>
      </p:pic>
    </p:spTree>
    <p:extLst>
      <p:ext uri="{BB962C8B-B14F-4D97-AF65-F5344CB8AC3E}">
        <p14:creationId xmlns:p14="http://schemas.microsoft.com/office/powerpoint/2010/main" val="422666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828800"/>
            <a:ext cx="9781729" cy="4552528"/>
          </a:xfrm>
        </p:spPr>
      </p:pic>
    </p:spTree>
    <p:extLst>
      <p:ext uri="{BB962C8B-B14F-4D97-AF65-F5344CB8AC3E}">
        <p14:creationId xmlns:p14="http://schemas.microsoft.com/office/powerpoint/2010/main" val="219465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1700808"/>
            <a:ext cx="9637713" cy="4824536"/>
          </a:xfrm>
        </p:spPr>
      </p:pic>
    </p:spTree>
    <p:extLst>
      <p:ext uri="{BB962C8B-B14F-4D97-AF65-F5344CB8AC3E}">
        <p14:creationId xmlns:p14="http://schemas.microsoft.com/office/powerpoint/2010/main" val="33616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Virtual Machines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VMs basierend auf Windows Server OS und Linux OS</a:t>
            </a:r>
          </a:p>
          <a:p>
            <a:r>
              <a:rPr lang="de-DE" dirty="0"/>
              <a:t>Hohe Flexibilität für eigene Workloads</a:t>
            </a:r>
          </a:p>
          <a:p>
            <a:r>
              <a:rPr lang="de-DE" dirty="0"/>
              <a:t>Über den Azure Marketplace gibt es über 3000 vorgefertigte Images für den sofortigen Einsatz</a:t>
            </a:r>
          </a:p>
        </p:txBody>
      </p:sp>
    </p:spTree>
    <p:extLst>
      <p:ext uri="{BB962C8B-B14F-4D97-AF65-F5344CB8AC3E}">
        <p14:creationId xmlns:p14="http://schemas.microsoft.com/office/powerpoint/2010/main" val="87183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Azure Workshop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Modul 0: Introducing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88048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7594610" y="2357430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Mobile Apps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App Services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1736694" y="2357430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Apps</a:t>
            </a:r>
          </a:p>
        </p:txBody>
      </p:sp>
      <p:pic>
        <p:nvPicPr>
          <p:cNvPr id="24" name="Pictur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808132" y="2428868"/>
            <a:ext cx="571504" cy="571504"/>
          </a:xfrm>
          <a:prstGeom prst="rect">
            <a:avLst/>
          </a:prstGeom>
        </p:spPr>
      </p:pic>
      <p:sp>
        <p:nvSpPr>
          <p:cNvPr id="22" name="Abgerundetes Rechteck 21"/>
          <p:cNvSpPr/>
          <p:nvPr/>
        </p:nvSpPr>
        <p:spPr>
          <a:xfrm>
            <a:off x="4665652" y="2357430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Logic Apps</a:t>
            </a:r>
          </a:p>
        </p:txBody>
      </p:sp>
      <p:pic>
        <p:nvPicPr>
          <p:cNvPr id="23" name="Picture 4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4737090" y="2428868"/>
            <a:ext cx="571504" cy="571504"/>
          </a:xfrm>
          <a:prstGeom prst="rect">
            <a:avLst/>
          </a:prstGeom>
        </p:spPr>
      </p:pic>
      <p:sp>
        <p:nvSpPr>
          <p:cNvPr id="25" name="Abgerundetes Rechteck 24"/>
          <p:cNvSpPr/>
          <p:nvPr/>
        </p:nvSpPr>
        <p:spPr>
          <a:xfrm>
            <a:off x="1736694" y="3214686"/>
            <a:ext cx="8786874" cy="7858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 Apps </a:t>
            </a:r>
          </a:p>
        </p:txBody>
      </p:sp>
      <p:pic>
        <p:nvPicPr>
          <p:cNvPr id="26" name="Picture 4"/>
          <p:cNvPicPr>
            <a:picLocks noChangeAspect="1"/>
          </p:cNvPicPr>
          <p:nvPr/>
        </p:nvPicPr>
        <p:blipFill>
          <a:blip r:embed="rId4" cstate="print">
            <a:biLevel thresh="50000"/>
          </a:blip>
          <a:stretch>
            <a:fillRect/>
          </a:stretch>
        </p:blipFill>
        <p:spPr>
          <a:xfrm>
            <a:off x="1879570" y="3357562"/>
            <a:ext cx="571504" cy="571504"/>
          </a:xfrm>
          <a:prstGeom prst="rect">
            <a:avLst/>
          </a:prstGeom>
        </p:spPr>
      </p:pic>
      <p:pic>
        <p:nvPicPr>
          <p:cNvPr id="17" name="Picture 4"/>
          <p:cNvPicPr>
            <a:picLocks noChangeAspect="1"/>
          </p:cNvPicPr>
          <p:nvPr/>
        </p:nvPicPr>
        <p:blipFill>
          <a:blip r:embed="rId5" cstate="print">
            <a:biLevel thresh="50000"/>
          </a:blip>
          <a:stretch>
            <a:fillRect/>
          </a:stretch>
        </p:blipFill>
        <p:spPr>
          <a:xfrm>
            <a:off x="7666048" y="2428868"/>
            <a:ext cx="571504" cy="5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1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22" grpId="0" animBg="1"/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7594610" y="2357430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Mobile Apps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App Services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1736694" y="2357430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Apps</a:t>
            </a:r>
          </a:p>
        </p:txBody>
      </p:sp>
      <p:pic>
        <p:nvPicPr>
          <p:cNvPr id="24" name="Pictur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808132" y="2428868"/>
            <a:ext cx="571504" cy="571504"/>
          </a:xfrm>
          <a:prstGeom prst="rect">
            <a:avLst/>
          </a:prstGeom>
        </p:spPr>
      </p:pic>
      <p:sp>
        <p:nvSpPr>
          <p:cNvPr id="22" name="Abgerundetes Rechteck 21"/>
          <p:cNvSpPr/>
          <p:nvPr/>
        </p:nvSpPr>
        <p:spPr>
          <a:xfrm>
            <a:off x="4665652" y="2357430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Logic Apps</a:t>
            </a:r>
          </a:p>
        </p:txBody>
      </p:sp>
      <p:pic>
        <p:nvPicPr>
          <p:cNvPr id="23" name="Picture 4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4737090" y="2428868"/>
            <a:ext cx="571504" cy="571504"/>
          </a:xfrm>
          <a:prstGeom prst="rect">
            <a:avLst/>
          </a:prstGeom>
        </p:spPr>
      </p:pic>
      <p:sp>
        <p:nvSpPr>
          <p:cNvPr id="25" name="Abgerundetes Rechteck 24"/>
          <p:cNvSpPr/>
          <p:nvPr/>
        </p:nvSpPr>
        <p:spPr>
          <a:xfrm>
            <a:off x="1736694" y="3214686"/>
            <a:ext cx="8786874" cy="7858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 Apps </a:t>
            </a:r>
          </a:p>
        </p:txBody>
      </p:sp>
      <p:pic>
        <p:nvPicPr>
          <p:cNvPr id="26" name="Picture 4"/>
          <p:cNvPicPr>
            <a:picLocks noChangeAspect="1"/>
          </p:cNvPicPr>
          <p:nvPr/>
        </p:nvPicPr>
        <p:blipFill>
          <a:blip r:embed="rId4" cstate="print">
            <a:biLevel thresh="50000"/>
          </a:blip>
          <a:stretch>
            <a:fillRect/>
          </a:stretch>
        </p:blipFill>
        <p:spPr>
          <a:xfrm>
            <a:off x="1879570" y="3357562"/>
            <a:ext cx="571504" cy="571504"/>
          </a:xfrm>
          <a:prstGeom prst="rect">
            <a:avLst/>
          </a:prstGeom>
        </p:spPr>
      </p:pic>
      <p:pic>
        <p:nvPicPr>
          <p:cNvPr id="17" name="Picture 4"/>
          <p:cNvPicPr>
            <a:picLocks noChangeAspect="1"/>
          </p:cNvPicPr>
          <p:nvPr/>
        </p:nvPicPr>
        <p:blipFill>
          <a:blip r:embed="rId5" cstate="print">
            <a:biLevel thresh="50000"/>
          </a:blip>
          <a:stretch>
            <a:fillRect/>
          </a:stretch>
        </p:blipFill>
        <p:spPr>
          <a:xfrm>
            <a:off x="7666048" y="2428868"/>
            <a:ext cx="571504" cy="571504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3165454" y="4214818"/>
            <a:ext cx="3214710" cy="17859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Services Environment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6665916" y="4214818"/>
            <a:ext cx="3214710" cy="17859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Microsoft Power Apps</a:t>
            </a:r>
          </a:p>
        </p:txBody>
      </p:sp>
      <p:pic>
        <p:nvPicPr>
          <p:cNvPr id="13" name="Grafik 12" descr="App Service.png"/>
          <p:cNvPicPr>
            <a:picLocks noChangeAspect="1"/>
          </p:cNvPicPr>
          <p:nvPr/>
        </p:nvPicPr>
        <p:blipFill>
          <a:blip r:embed="rId6" cstate="print">
            <a:biLevel thresh="50000"/>
          </a:blip>
          <a:stretch>
            <a:fillRect/>
          </a:stretch>
        </p:blipFill>
        <p:spPr>
          <a:xfrm>
            <a:off x="3236892" y="4357694"/>
            <a:ext cx="714380" cy="571504"/>
          </a:xfrm>
          <a:prstGeom prst="rect">
            <a:avLst/>
          </a:prstGeom>
        </p:spPr>
      </p:pic>
      <p:pic>
        <p:nvPicPr>
          <p:cNvPr id="14" name="Grafik 13" descr="App Service.png"/>
          <p:cNvPicPr>
            <a:picLocks noChangeAspect="1"/>
          </p:cNvPicPr>
          <p:nvPr/>
        </p:nvPicPr>
        <p:blipFill>
          <a:blip r:embed="rId6" cstate="print">
            <a:biLevel thresh="50000"/>
          </a:blip>
          <a:stretch>
            <a:fillRect/>
          </a:stretch>
        </p:blipFill>
        <p:spPr>
          <a:xfrm>
            <a:off x="6737354" y="4357694"/>
            <a:ext cx="714380" cy="5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5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22" grpId="0" animBg="1"/>
      <p:bldP spid="25" grpId="0" animBg="1"/>
      <p:bldP spid="11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6280765" y="1724006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Mobile Apps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1884" y="269192"/>
            <a:ext cx="9144001" cy="1219200"/>
          </a:xfrm>
        </p:spPr>
        <p:txBody>
          <a:bodyPr/>
          <a:lstStyle/>
          <a:p>
            <a:r>
              <a:rPr lang="de-DE" dirty="0"/>
              <a:t>Azure App Services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263553" y="1720167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Apps</a:t>
            </a:r>
          </a:p>
        </p:txBody>
      </p:sp>
      <p:pic>
        <p:nvPicPr>
          <p:cNvPr id="24" name="Pictur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370773" y="1853451"/>
            <a:ext cx="571504" cy="571504"/>
          </a:xfrm>
          <a:prstGeom prst="rect">
            <a:avLst/>
          </a:prstGeom>
        </p:spPr>
      </p:pic>
      <p:sp>
        <p:nvSpPr>
          <p:cNvPr id="22" name="Abgerundetes Rechteck 21"/>
          <p:cNvSpPr/>
          <p:nvPr/>
        </p:nvSpPr>
        <p:spPr>
          <a:xfrm>
            <a:off x="3257359" y="2529662"/>
            <a:ext cx="2994981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Logic Apps</a:t>
            </a:r>
          </a:p>
        </p:txBody>
      </p:sp>
      <p:pic>
        <p:nvPicPr>
          <p:cNvPr id="23" name="Picture 4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3370773" y="2644831"/>
            <a:ext cx="571504" cy="571504"/>
          </a:xfrm>
          <a:prstGeom prst="rect">
            <a:avLst/>
          </a:prstGeom>
        </p:spPr>
      </p:pic>
      <p:sp>
        <p:nvSpPr>
          <p:cNvPr id="25" name="Abgerundetes Rechteck 24"/>
          <p:cNvSpPr/>
          <p:nvPr/>
        </p:nvSpPr>
        <p:spPr>
          <a:xfrm>
            <a:off x="3257359" y="3351199"/>
            <a:ext cx="5958786" cy="7858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 Apps </a:t>
            </a:r>
          </a:p>
        </p:txBody>
      </p:sp>
      <p:pic>
        <p:nvPicPr>
          <p:cNvPr id="26" name="Picture 4"/>
          <p:cNvPicPr>
            <a:picLocks noChangeAspect="1"/>
          </p:cNvPicPr>
          <p:nvPr/>
        </p:nvPicPr>
        <p:blipFill>
          <a:blip r:embed="rId4" cstate="print">
            <a:biLevel thresh="50000"/>
          </a:blip>
          <a:stretch>
            <a:fillRect/>
          </a:stretch>
        </p:blipFill>
        <p:spPr>
          <a:xfrm>
            <a:off x="3370773" y="3496525"/>
            <a:ext cx="571504" cy="571504"/>
          </a:xfrm>
          <a:prstGeom prst="rect">
            <a:avLst/>
          </a:prstGeom>
        </p:spPr>
      </p:pic>
      <p:pic>
        <p:nvPicPr>
          <p:cNvPr id="17" name="Picture 4"/>
          <p:cNvPicPr>
            <a:picLocks noChangeAspect="1"/>
          </p:cNvPicPr>
          <p:nvPr/>
        </p:nvPicPr>
        <p:blipFill>
          <a:blip r:embed="rId5" cstate="print">
            <a:biLevel thresh="50000"/>
          </a:blip>
          <a:stretch>
            <a:fillRect/>
          </a:stretch>
        </p:blipFill>
        <p:spPr>
          <a:xfrm>
            <a:off x="6290726" y="1853451"/>
            <a:ext cx="571504" cy="571504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3165232" y="4159305"/>
            <a:ext cx="3214710" cy="17859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Services Environment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6403968" y="4159305"/>
            <a:ext cx="2811955" cy="17859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Microsoft Power Apps</a:t>
            </a:r>
          </a:p>
        </p:txBody>
      </p:sp>
      <p:pic>
        <p:nvPicPr>
          <p:cNvPr id="13" name="Grafik 12" descr="App Service.png"/>
          <p:cNvPicPr>
            <a:picLocks noChangeAspect="1"/>
          </p:cNvPicPr>
          <p:nvPr/>
        </p:nvPicPr>
        <p:blipFill>
          <a:blip r:embed="rId6" cstate="print">
            <a:biLevel thresh="50000"/>
          </a:blip>
          <a:stretch>
            <a:fillRect/>
          </a:stretch>
        </p:blipFill>
        <p:spPr>
          <a:xfrm>
            <a:off x="3236670" y="4302181"/>
            <a:ext cx="714380" cy="571504"/>
          </a:xfrm>
          <a:prstGeom prst="rect">
            <a:avLst/>
          </a:prstGeom>
        </p:spPr>
      </p:pic>
      <p:pic>
        <p:nvPicPr>
          <p:cNvPr id="14" name="Grafik 13" descr="App Service.png"/>
          <p:cNvPicPr>
            <a:picLocks noChangeAspect="1"/>
          </p:cNvPicPr>
          <p:nvPr/>
        </p:nvPicPr>
        <p:blipFill>
          <a:blip r:embed="rId6" cstate="print">
            <a:biLevel thresh="50000"/>
          </a:blip>
          <a:stretch>
            <a:fillRect/>
          </a:stretch>
        </p:blipFill>
        <p:spPr>
          <a:xfrm>
            <a:off x="6504818" y="4302181"/>
            <a:ext cx="714380" cy="571504"/>
          </a:xfrm>
          <a:prstGeom prst="rect">
            <a:avLst/>
          </a:prstGeom>
        </p:spPr>
      </p:pic>
      <p:sp>
        <p:nvSpPr>
          <p:cNvPr id="15" name="Abgerundetes Rechteck 14"/>
          <p:cNvSpPr/>
          <p:nvPr/>
        </p:nvSpPr>
        <p:spPr>
          <a:xfrm>
            <a:off x="6287187" y="2532112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Functions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81" y="2557095"/>
            <a:ext cx="683349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8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r="818"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  Demo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Azure App Services</a:t>
            </a:r>
          </a:p>
        </p:txBody>
      </p:sp>
    </p:spTree>
    <p:extLst>
      <p:ext uri="{BB962C8B-B14F-4D97-AF65-F5344CB8AC3E}">
        <p14:creationId xmlns:p14="http://schemas.microsoft.com/office/powerpoint/2010/main" val="4768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r="818"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  Demo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Azure Logic Apps</a:t>
            </a:r>
          </a:p>
        </p:txBody>
      </p:sp>
    </p:spTree>
    <p:extLst>
      <p:ext uri="{BB962C8B-B14F-4D97-AF65-F5344CB8AC3E}">
        <p14:creationId xmlns:p14="http://schemas.microsoft.com/office/powerpoint/2010/main" val="39399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r="818"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  Demo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Azure Function Apps</a:t>
            </a:r>
          </a:p>
        </p:txBody>
      </p:sp>
    </p:spTree>
    <p:extLst>
      <p:ext uri="{BB962C8B-B14F-4D97-AF65-F5344CB8AC3E}">
        <p14:creationId xmlns:p14="http://schemas.microsoft.com/office/powerpoint/2010/main" val="350272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Ok, Azure Functions ist wichtig für Azure IoT (z.B. im Bereich Event Processing)</a:t>
            </a:r>
          </a:p>
          <a:p>
            <a:r>
              <a:rPr lang="de-DE" dirty="0"/>
              <a:t>Deshalb noch einmal die wichtigsten Fakten:</a:t>
            </a:r>
          </a:p>
          <a:p>
            <a:r>
              <a:rPr lang="de-DE" dirty="0"/>
              <a:t>Aufruf einer Funktion (eines Codefragments) in der Cloud</a:t>
            </a:r>
          </a:p>
          <a:p>
            <a:r>
              <a:rPr lang="de-DE" dirty="0"/>
              <a:t>(= Azure WebJobs 2.0)</a:t>
            </a:r>
          </a:p>
          <a:p>
            <a:r>
              <a:rPr lang="de-DE" dirty="0"/>
              <a:t>Event - Driven (Trigger gesteuert)</a:t>
            </a:r>
          </a:p>
          <a:p>
            <a:r>
              <a:rPr lang="de-DE" dirty="0"/>
              <a:t>PL: Support zurzeit für C#, JS, Python und PHP</a:t>
            </a:r>
          </a:p>
          <a:p>
            <a:r>
              <a:rPr lang="de-DE" dirty="0"/>
              <a:t>Scripting: zurzeit Bash, Batch und PowerShell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46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Folgende Trigger stehen zurzeit zur Verfügung:</a:t>
            </a:r>
          </a:p>
          <a:p>
            <a:pPr marL="1149350" lvl="1" indent="-342900"/>
            <a:r>
              <a:rPr lang="en-US" sz="1300" dirty="0"/>
              <a:t>BlobTrigger</a:t>
            </a:r>
          </a:p>
          <a:p>
            <a:pPr marL="1149350" lvl="1" indent="-342900"/>
            <a:r>
              <a:rPr lang="en-US" sz="1300" dirty="0"/>
              <a:t>EventHubTrigger</a:t>
            </a:r>
          </a:p>
          <a:p>
            <a:pPr marL="1149350" lvl="1" indent="-342900"/>
            <a:r>
              <a:rPr lang="en-US" sz="1300" dirty="0"/>
              <a:t>Generic Webhook</a:t>
            </a:r>
          </a:p>
          <a:p>
            <a:pPr marL="1149350" lvl="1" indent="-342900"/>
            <a:r>
              <a:rPr lang="en-US" sz="1300" dirty="0"/>
              <a:t>GitHub Webhook</a:t>
            </a:r>
          </a:p>
          <a:p>
            <a:pPr marL="1149350" lvl="1" indent="-342900"/>
            <a:r>
              <a:rPr lang="en-US" sz="1300" dirty="0"/>
              <a:t>HTTPTrigger</a:t>
            </a:r>
          </a:p>
          <a:p>
            <a:pPr marL="1149350" lvl="1" indent="-342900"/>
            <a:r>
              <a:rPr lang="en-US" sz="1300" dirty="0"/>
              <a:t>QueueTrigger</a:t>
            </a:r>
          </a:p>
          <a:p>
            <a:pPr marL="1149350" lvl="1" indent="-342900"/>
            <a:r>
              <a:rPr lang="en-US" sz="1300" dirty="0"/>
              <a:t>ServiceBusQueueTrigger</a:t>
            </a:r>
          </a:p>
          <a:p>
            <a:pPr marL="1149350" lvl="1" indent="-342900"/>
            <a:r>
              <a:rPr lang="en-US" sz="1300" dirty="0"/>
              <a:t>ServiceBusTopicTrigger</a:t>
            </a:r>
          </a:p>
          <a:p>
            <a:pPr marL="1149350" lvl="1" indent="-342900"/>
            <a:r>
              <a:rPr lang="en-US" sz="1300" dirty="0"/>
              <a:t>TimerTrigger</a:t>
            </a:r>
          </a:p>
          <a:p>
            <a:pPr marL="1149350" lvl="1" indent="-342900"/>
            <a:r>
              <a:rPr lang="en-US" sz="1300" dirty="0"/>
              <a:t>Blank &amp; Experimental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405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 Function Apps  (Basis CRON Job oder CRON Expression)</a:t>
            </a:r>
          </a:p>
          <a:p>
            <a:r>
              <a:rPr lang="en-US" dirty="0"/>
              <a:t>Data Processing Function Apps (getriggertes Data Event)</a:t>
            </a:r>
          </a:p>
          <a:p>
            <a:r>
              <a:rPr lang="en-US" dirty="0"/>
              <a:t>=&gt; Performing or Response to CRUD Event</a:t>
            </a:r>
          </a:p>
          <a:p>
            <a:r>
              <a:rPr lang="en-US" dirty="0"/>
              <a:t>Webhook &amp; API Function Apps (Reaktion auf </a:t>
            </a:r>
            <a:r>
              <a:rPr lang="en-US" dirty="0" err="1"/>
              <a:t>ein</a:t>
            </a:r>
            <a:r>
              <a:rPr lang="en-US" dirty="0"/>
              <a:t> getriggertes Event in einem anderen Service, z.B. GitHub)</a:t>
            </a:r>
          </a:p>
          <a:p>
            <a:r>
              <a:rPr lang="en-US" dirty="0"/>
              <a:t>=&gt; Request + Response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7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DS und ABB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Azure Data Services bzw. Azure Application Building Blocks sind Managed Services, die die Plattform um sog. Common Capabilities (gemeinsam nutzbare Funktionalitäten) erweitert. </a:t>
            </a:r>
          </a:p>
        </p:txBody>
      </p:sp>
    </p:spTree>
    <p:extLst>
      <p:ext uri="{BB962C8B-B14F-4D97-AF65-F5344CB8AC3E}">
        <p14:creationId xmlns:p14="http://schemas.microsoft.com/office/powerpoint/2010/main" val="248480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3600" dirty="0"/>
          </a:p>
          <a:p>
            <a:endParaRPr lang="de-DE" sz="3600" dirty="0"/>
          </a:p>
          <a:p>
            <a:r>
              <a:rPr lang="de-DE" sz="3600" dirty="0"/>
              <a:t>Was verstehen wir unter dem Begriff „Cloud Computing“?</a:t>
            </a:r>
          </a:p>
        </p:txBody>
      </p:sp>
    </p:spTree>
    <p:extLst>
      <p:ext uri="{BB962C8B-B14F-4D97-AF65-F5344CB8AC3E}">
        <p14:creationId xmlns:p14="http://schemas.microsoft.com/office/powerpoint/2010/main" val="306600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2093884" y="4572008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Networking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165718" y="3643314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Identity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ABB</a:t>
            </a:r>
          </a:p>
        </p:txBody>
      </p:sp>
      <p:pic>
        <p:nvPicPr>
          <p:cNvPr id="28" name="Inhaltsplatzhalter 27" descr="virtual network.png"/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165322" y="4572008"/>
            <a:ext cx="780290" cy="7802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5237156" y="3714752"/>
            <a:ext cx="571504" cy="571504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2093884" y="1785926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Media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4" cstate="print">
            <a:biLevel thresh="75000"/>
          </a:blip>
          <a:stretch>
            <a:fillRect/>
          </a:stretch>
        </p:blipFill>
        <p:spPr>
          <a:xfrm>
            <a:off x="2236760" y="1857364"/>
            <a:ext cx="571504" cy="571504"/>
          </a:xfrm>
          <a:prstGeom prst="rect">
            <a:avLst/>
          </a:prstGeom>
        </p:spPr>
      </p:pic>
      <p:sp>
        <p:nvSpPr>
          <p:cNvPr id="10" name="Abgerundetes Rechteck 9"/>
          <p:cNvSpPr/>
          <p:nvPr/>
        </p:nvSpPr>
        <p:spPr>
          <a:xfrm>
            <a:off x="5165718" y="1785926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IoT</a:t>
            </a:r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5" cstate="print">
            <a:biLevel thresh="50000"/>
          </a:blip>
          <a:stretch>
            <a:fillRect/>
          </a:stretch>
        </p:blipFill>
        <p:spPr>
          <a:xfrm>
            <a:off x="5380032" y="1857364"/>
            <a:ext cx="571504" cy="571504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2093884" y="2714620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Cache</a:t>
            </a:r>
          </a:p>
        </p:txBody>
      </p:sp>
      <p:pic>
        <p:nvPicPr>
          <p:cNvPr id="13" name="Picture 4"/>
          <p:cNvPicPr>
            <a:picLocks noChangeAspect="1"/>
          </p:cNvPicPr>
          <p:nvPr/>
        </p:nvPicPr>
        <p:blipFill>
          <a:blip r:embed="rId6">
            <a:biLevel thresh="75000"/>
          </a:blip>
          <a:stretch>
            <a:fillRect/>
          </a:stretch>
        </p:blipFill>
        <p:spPr>
          <a:xfrm>
            <a:off x="2236760" y="2786058"/>
            <a:ext cx="571504" cy="571504"/>
          </a:xfrm>
          <a:prstGeom prst="rect">
            <a:avLst/>
          </a:prstGeom>
        </p:spPr>
      </p:pic>
      <p:sp>
        <p:nvSpPr>
          <p:cNvPr id="14" name="Abgerundetes Rechteck 13"/>
          <p:cNvSpPr/>
          <p:nvPr/>
        </p:nvSpPr>
        <p:spPr>
          <a:xfrm>
            <a:off x="5165718" y="2714620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Messaging</a:t>
            </a:r>
          </a:p>
        </p:txBody>
      </p:sp>
      <p:pic>
        <p:nvPicPr>
          <p:cNvPr id="15" name="Picture 4"/>
          <p:cNvPicPr>
            <a:picLocks noChangeAspect="1"/>
          </p:cNvPicPr>
          <p:nvPr/>
        </p:nvPicPr>
        <p:blipFill>
          <a:blip r:embed="rId7" cstate="print">
            <a:biLevel thresh="75000"/>
          </a:blip>
          <a:stretch>
            <a:fillRect/>
          </a:stretch>
        </p:blipFill>
        <p:spPr>
          <a:xfrm>
            <a:off x="5308594" y="2786058"/>
            <a:ext cx="571504" cy="571504"/>
          </a:xfrm>
          <a:prstGeom prst="rect">
            <a:avLst/>
          </a:prstGeom>
        </p:spPr>
      </p:pic>
      <p:sp>
        <p:nvSpPr>
          <p:cNvPr id="16" name="Abgerundetes Rechteck 15"/>
          <p:cNvSpPr/>
          <p:nvPr/>
        </p:nvSpPr>
        <p:spPr>
          <a:xfrm>
            <a:off x="2093884" y="3643314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Integration</a:t>
            </a:r>
          </a:p>
        </p:txBody>
      </p:sp>
      <p:pic>
        <p:nvPicPr>
          <p:cNvPr id="17" name="Picture 4"/>
          <p:cNvPicPr>
            <a:picLocks noChangeAspect="1"/>
          </p:cNvPicPr>
          <p:nvPr/>
        </p:nvPicPr>
        <p:blipFill>
          <a:blip r:embed="rId7" cstate="print">
            <a:biLevel thresh="75000"/>
          </a:blip>
          <a:stretch>
            <a:fillRect/>
          </a:stretch>
        </p:blipFill>
        <p:spPr>
          <a:xfrm>
            <a:off x="2236760" y="3714752"/>
            <a:ext cx="571504" cy="571504"/>
          </a:xfrm>
          <a:prstGeom prst="rect">
            <a:avLst/>
          </a:prstGeom>
        </p:spPr>
      </p:pic>
      <p:sp>
        <p:nvSpPr>
          <p:cNvPr id="20" name="Abgerundetes Rechteck 19"/>
          <p:cNvSpPr/>
          <p:nvPr/>
        </p:nvSpPr>
        <p:spPr>
          <a:xfrm>
            <a:off x="5165718" y="4572008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Traffic</a:t>
            </a:r>
          </a:p>
        </p:txBody>
      </p:sp>
      <p:pic>
        <p:nvPicPr>
          <p:cNvPr id="21" name="Picture 4"/>
          <p:cNvPicPr>
            <a:picLocks noChangeAspect="1"/>
          </p:cNvPicPr>
          <p:nvPr/>
        </p:nvPicPr>
        <p:blipFill>
          <a:blip r:embed="rId8" cstate="print">
            <a:biLevel thresh="75000"/>
          </a:blip>
          <a:stretch>
            <a:fillRect/>
          </a:stretch>
        </p:blipFill>
        <p:spPr>
          <a:xfrm>
            <a:off x="5308594" y="4643446"/>
            <a:ext cx="571504" cy="571504"/>
          </a:xfrm>
          <a:prstGeom prst="rect">
            <a:avLst/>
          </a:prstGeom>
        </p:spPr>
      </p:pic>
      <p:sp>
        <p:nvSpPr>
          <p:cNvPr id="22" name="Abgerundetes Rechteck 21"/>
          <p:cNvSpPr/>
          <p:nvPr/>
        </p:nvSpPr>
        <p:spPr>
          <a:xfrm>
            <a:off x="2093884" y="5500702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CDN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2236761" y="5643578"/>
            <a:ext cx="602953" cy="424300"/>
          </a:xfrm>
          <a:prstGeom prst="rect">
            <a:avLst/>
          </a:prstGeom>
        </p:spPr>
      </p:pic>
      <p:sp>
        <p:nvSpPr>
          <p:cNvPr id="23" name="Abgerundetes Rechteck 22"/>
          <p:cNvSpPr/>
          <p:nvPr/>
        </p:nvSpPr>
        <p:spPr>
          <a:xfrm>
            <a:off x="5126425" y="5462819"/>
            <a:ext cx="3007543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DevServices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0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08" y="5450654"/>
            <a:ext cx="780290" cy="780290"/>
          </a:xfrm>
          <a:prstGeom prst="rect">
            <a:avLst/>
          </a:prstGeom>
        </p:spPr>
      </p:pic>
      <p:sp>
        <p:nvSpPr>
          <p:cNvPr id="24" name="Abgerundetes Rechteck 23"/>
          <p:cNvSpPr/>
          <p:nvPr/>
        </p:nvSpPr>
        <p:spPr>
          <a:xfrm>
            <a:off x="8178319" y="1789494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Blockchain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11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552" y="1795556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9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8" grpId="0" animBg="1"/>
      <p:bldP spid="10" grpId="0" animBg="1"/>
      <p:bldP spid="12" grpId="0" animBg="1"/>
      <p:bldP spid="14" grpId="0" animBg="1"/>
      <p:bldP spid="16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r="818"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  Demo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Azure DevTest Labs</a:t>
            </a:r>
          </a:p>
        </p:txBody>
      </p:sp>
    </p:spTree>
    <p:extLst>
      <p:ext uri="{BB962C8B-B14F-4D97-AF65-F5344CB8AC3E}">
        <p14:creationId xmlns:p14="http://schemas.microsoft.com/office/powerpoint/2010/main" val="15540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DS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951272" y="1571612"/>
            <a:ext cx="400052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Azure Data Services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3951272" y="1831921"/>
            <a:ext cx="706423" cy="511906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1522412" y="3071810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Storage</a:t>
            </a:r>
          </a:p>
        </p:txBody>
      </p:sp>
      <p:sp>
        <p:nvSpPr>
          <p:cNvPr id="47" name="Pfeil nach unten 46"/>
          <p:cNvSpPr/>
          <p:nvPr/>
        </p:nvSpPr>
        <p:spPr>
          <a:xfrm>
            <a:off x="5022842" y="2500306"/>
            <a:ext cx="1785950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Abgerundetes Rechteck 47"/>
          <p:cNvSpPr/>
          <p:nvPr/>
        </p:nvSpPr>
        <p:spPr>
          <a:xfrm>
            <a:off x="3308330" y="3071810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HDInsight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5094280" y="3071810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 Factory</a:t>
            </a:r>
          </a:p>
        </p:txBody>
      </p:sp>
      <p:pic>
        <p:nvPicPr>
          <p:cNvPr id="49" name="Picture 4"/>
          <p:cNvPicPr>
            <a:picLocks noChangeAspect="1"/>
          </p:cNvPicPr>
          <p:nvPr/>
        </p:nvPicPr>
        <p:blipFill>
          <a:blip r:embed="rId3" cstate="print">
            <a:biLevel thresh="75000"/>
          </a:blip>
          <a:stretch>
            <a:fillRect/>
          </a:stretch>
        </p:blipFill>
        <p:spPr>
          <a:xfrm>
            <a:off x="3451207" y="3161770"/>
            <a:ext cx="463023" cy="463023"/>
          </a:xfrm>
          <a:prstGeom prst="rect">
            <a:avLst/>
          </a:prstGeom>
        </p:spPr>
      </p:pic>
      <p:pic>
        <p:nvPicPr>
          <p:cNvPr id="51" name="Picture 4"/>
          <p:cNvPicPr>
            <a:picLocks noChangeAspect="1"/>
          </p:cNvPicPr>
          <p:nvPr/>
        </p:nvPicPr>
        <p:blipFill>
          <a:blip r:embed="rId4" cstate="print">
            <a:biLevel thresh="75000"/>
          </a:blip>
          <a:stretch>
            <a:fillRect/>
          </a:stretch>
        </p:blipFill>
        <p:spPr>
          <a:xfrm>
            <a:off x="5237157" y="3161770"/>
            <a:ext cx="428628" cy="428628"/>
          </a:xfrm>
          <a:prstGeom prst="rect">
            <a:avLst/>
          </a:prstGeom>
        </p:spPr>
      </p:pic>
      <p:sp>
        <p:nvSpPr>
          <p:cNvPr id="52" name="Abgerundetes Rechteck 51"/>
          <p:cNvSpPr/>
          <p:nvPr/>
        </p:nvSpPr>
        <p:spPr>
          <a:xfrm>
            <a:off x="6880230" y="3071810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DocumentDB</a:t>
            </a:r>
          </a:p>
        </p:txBody>
      </p:sp>
      <p:pic>
        <p:nvPicPr>
          <p:cNvPr id="53" name="Picture 4"/>
          <p:cNvPicPr>
            <a:picLocks noChangeAspect="1"/>
          </p:cNvPicPr>
          <p:nvPr/>
        </p:nvPicPr>
        <p:blipFill>
          <a:blip r:embed="rId5" cstate="print">
            <a:biLevel thresh="75000"/>
          </a:blip>
          <a:stretch>
            <a:fillRect/>
          </a:stretch>
        </p:blipFill>
        <p:spPr>
          <a:xfrm>
            <a:off x="7023107" y="3161770"/>
            <a:ext cx="463023" cy="410107"/>
          </a:xfrm>
          <a:prstGeom prst="rect">
            <a:avLst/>
          </a:prstGeom>
        </p:spPr>
      </p:pic>
      <p:sp>
        <p:nvSpPr>
          <p:cNvPr id="54" name="Abgerundetes Rechteck 53"/>
          <p:cNvSpPr/>
          <p:nvPr/>
        </p:nvSpPr>
        <p:spPr>
          <a:xfrm>
            <a:off x="8666180" y="3071810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SQL  Database</a:t>
            </a:r>
          </a:p>
        </p:txBody>
      </p:sp>
      <p:pic>
        <p:nvPicPr>
          <p:cNvPr id="56" name="Picture 4"/>
          <p:cNvPicPr>
            <a:picLocks noChangeAspect="1"/>
          </p:cNvPicPr>
          <p:nvPr/>
        </p:nvPicPr>
        <p:blipFill>
          <a:blip r:embed="rId6" cstate="print">
            <a:biLevel thresh="75000"/>
          </a:blip>
          <a:stretch>
            <a:fillRect/>
          </a:stretch>
        </p:blipFill>
        <p:spPr>
          <a:xfrm>
            <a:off x="8809056" y="3143248"/>
            <a:ext cx="500066" cy="500066"/>
          </a:xfrm>
          <a:prstGeom prst="rect">
            <a:avLst/>
          </a:prstGeom>
        </p:spPr>
      </p:pic>
      <p:pic>
        <p:nvPicPr>
          <p:cNvPr id="24" name="Picture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biLevel thresh="75000"/>
          </a:blip>
          <a:stretch>
            <a:fillRect/>
          </a:stretch>
        </p:blipFill>
        <p:spPr>
          <a:xfrm>
            <a:off x="1736695" y="3143249"/>
            <a:ext cx="463023" cy="463023"/>
          </a:xfrm>
          <a:prstGeom prst="rect">
            <a:avLst/>
          </a:prstGeom>
        </p:spPr>
      </p:pic>
      <p:sp>
        <p:nvSpPr>
          <p:cNvPr id="35" name="Abgerundetes Rechteck 34"/>
          <p:cNvSpPr/>
          <p:nvPr/>
        </p:nvSpPr>
        <p:spPr>
          <a:xfrm>
            <a:off x="1522412" y="4286256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Premium Storage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308330" y="4286256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ML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5094280" y="4286256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 Catalog</a:t>
            </a:r>
          </a:p>
        </p:txBody>
      </p:sp>
      <p:pic>
        <p:nvPicPr>
          <p:cNvPr id="38" name="Picture 4"/>
          <p:cNvPicPr>
            <a:picLocks noChangeAspect="1"/>
          </p:cNvPicPr>
          <p:nvPr/>
        </p:nvPicPr>
        <p:blipFill>
          <a:blip r:embed="rId8" cstate="print">
            <a:biLevel thresh="75000"/>
          </a:blip>
          <a:stretch>
            <a:fillRect/>
          </a:stretch>
        </p:blipFill>
        <p:spPr>
          <a:xfrm>
            <a:off x="3434009" y="4376216"/>
            <a:ext cx="463023" cy="463023"/>
          </a:xfrm>
          <a:prstGeom prst="rect">
            <a:avLst/>
          </a:prstGeom>
        </p:spPr>
      </p:pic>
      <p:pic>
        <p:nvPicPr>
          <p:cNvPr id="39" name="Picture 4"/>
          <p:cNvPicPr>
            <a:picLocks noChangeAspect="1"/>
          </p:cNvPicPr>
          <p:nvPr/>
        </p:nvPicPr>
        <p:blipFill>
          <a:blip r:embed="rId9" cstate="print">
            <a:biLevel thresh="75000"/>
          </a:blip>
          <a:stretch>
            <a:fillRect/>
          </a:stretch>
        </p:blipFill>
        <p:spPr>
          <a:xfrm>
            <a:off x="5237157" y="4376216"/>
            <a:ext cx="463023" cy="410107"/>
          </a:xfrm>
          <a:prstGeom prst="rect">
            <a:avLst/>
          </a:prstGeom>
        </p:spPr>
      </p:pic>
      <p:sp>
        <p:nvSpPr>
          <p:cNvPr id="40" name="Abgerundetes Rechteck 39"/>
          <p:cNvSpPr/>
          <p:nvPr/>
        </p:nvSpPr>
        <p:spPr>
          <a:xfrm>
            <a:off x="6880230" y="4286256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Search</a:t>
            </a:r>
          </a:p>
        </p:txBody>
      </p:sp>
      <p:pic>
        <p:nvPicPr>
          <p:cNvPr id="41" name="Picture 4"/>
          <p:cNvPicPr>
            <a:picLocks noChangeAspect="1"/>
          </p:cNvPicPr>
          <p:nvPr/>
        </p:nvPicPr>
        <p:blipFill>
          <a:blip r:embed="rId10" cstate="print">
            <a:biLevel thresh="75000"/>
          </a:blip>
          <a:stretch>
            <a:fillRect/>
          </a:stretch>
        </p:blipFill>
        <p:spPr>
          <a:xfrm>
            <a:off x="7023107" y="4376216"/>
            <a:ext cx="463023" cy="463023"/>
          </a:xfrm>
          <a:prstGeom prst="rect">
            <a:avLst/>
          </a:prstGeom>
        </p:spPr>
      </p:pic>
      <p:sp>
        <p:nvSpPr>
          <p:cNvPr id="42" name="Abgerundetes Rechteck 41"/>
          <p:cNvSpPr/>
          <p:nvPr/>
        </p:nvSpPr>
        <p:spPr>
          <a:xfrm>
            <a:off x="8666180" y="4286256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SQL  DWH</a:t>
            </a:r>
          </a:p>
        </p:txBody>
      </p:sp>
      <p:pic>
        <p:nvPicPr>
          <p:cNvPr id="43" name="Picture 4"/>
          <p:cNvPicPr>
            <a:picLocks noChangeAspect="1"/>
          </p:cNvPicPr>
          <p:nvPr/>
        </p:nvPicPr>
        <p:blipFill>
          <a:blip r:embed="rId6" cstate="print">
            <a:biLevel thresh="75000"/>
          </a:blip>
          <a:stretch>
            <a:fillRect/>
          </a:stretch>
        </p:blipFill>
        <p:spPr>
          <a:xfrm>
            <a:off x="8809056" y="4357694"/>
            <a:ext cx="500066" cy="500066"/>
          </a:xfrm>
          <a:prstGeom prst="rect">
            <a:avLst/>
          </a:prstGeom>
        </p:spPr>
      </p:pic>
      <p:pic>
        <p:nvPicPr>
          <p:cNvPr id="44" name="Picture 4"/>
          <p:cNvPicPr>
            <a:picLocks noChangeAspect="1"/>
          </p:cNvPicPr>
          <p:nvPr/>
        </p:nvPicPr>
        <p:blipFill>
          <a:blip r:embed="rId11" cstate="print">
            <a:biLevel thresh="75000"/>
          </a:blip>
          <a:stretch>
            <a:fillRect/>
          </a:stretch>
        </p:blipFill>
        <p:spPr>
          <a:xfrm>
            <a:off x="1561691" y="4327537"/>
            <a:ext cx="463023" cy="500066"/>
          </a:xfrm>
          <a:prstGeom prst="rect">
            <a:avLst/>
          </a:prstGeom>
        </p:spPr>
      </p:pic>
      <p:sp>
        <p:nvSpPr>
          <p:cNvPr id="45" name="Abgerundetes Rechteck 44"/>
          <p:cNvSpPr/>
          <p:nvPr/>
        </p:nvSpPr>
        <p:spPr>
          <a:xfrm>
            <a:off x="1522412" y="5572116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StorSimple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3308330" y="5572116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 Lake</a:t>
            </a:r>
          </a:p>
        </p:txBody>
      </p:sp>
      <p:pic>
        <p:nvPicPr>
          <p:cNvPr id="58" name="Picture 4"/>
          <p:cNvPicPr>
            <a:picLocks noChangeAspect="1"/>
          </p:cNvPicPr>
          <p:nvPr/>
        </p:nvPicPr>
        <p:blipFill>
          <a:blip r:embed="rId9" cstate="print">
            <a:biLevel thresh="75000"/>
          </a:blip>
          <a:stretch>
            <a:fillRect/>
          </a:stretch>
        </p:blipFill>
        <p:spPr>
          <a:xfrm>
            <a:off x="3451207" y="5662076"/>
            <a:ext cx="428628" cy="379665"/>
          </a:xfrm>
          <a:prstGeom prst="rect">
            <a:avLst/>
          </a:prstGeom>
        </p:spPr>
      </p:pic>
      <p:pic>
        <p:nvPicPr>
          <p:cNvPr id="63" name="Picture 4"/>
          <p:cNvPicPr>
            <a:picLocks noChangeAspect="1"/>
          </p:cNvPicPr>
          <p:nvPr/>
        </p:nvPicPr>
        <p:blipFill>
          <a:blip r:embed="rId12" cstate="print">
            <a:biLevel thresh="75000"/>
          </a:blip>
          <a:stretch>
            <a:fillRect/>
          </a:stretch>
        </p:blipFill>
        <p:spPr>
          <a:xfrm>
            <a:off x="1665257" y="5643579"/>
            <a:ext cx="463023" cy="46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47" grpId="0" animBg="1"/>
      <p:bldP spid="48" grpId="0" animBg="1"/>
      <p:bldP spid="50" grpId="0" animBg="1"/>
      <p:bldP spid="52" grpId="0" animBg="1"/>
      <p:bldP spid="54" grpId="0" animBg="1"/>
      <p:bldP spid="35" grpId="0" animBg="1"/>
      <p:bldP spid="36" grpId="0" animBg="1"/>
      <p:bldP spid="37" grpId="0" animBg="1"/>
      <p:bldP spid="40" grpId="0" animBg="1"/>
      <p:bldP spid="42" grpId="0" animBg="1"/>
      <p:bldP spid="45" grpId="0" animBg="1"/>
      <p:bldP spid="5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/>
              <a:t>Q &amp; 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57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8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sz="2800" dirty="0"/>
              <a:t>Fangen wir mit einer einfachen Antwort an:</a:t>
            </a:r>
          </a:p>
          <a:p>
            <a:r>
              <a:rPr lang="de-DE" sz="2800" dirty="0"/>
              <a:t>Cloud Computing ist die Bereitstellung von Ressourcen für eure Anwendungen und Daten</a:t>
            </a:r>
          </a:p>
        </p:txBody>
      </p:sp>
    </p:spTree>
    <p:extLst>
      <p:ext uri="{BB962C8B-B14F-4D97-AF65-F5344CB8AC3E}">
        <p14:creationId xmlns:p14="http://schemas.microsoft.com/office/powerpoint/2010/main" val="3168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sz="2800" dirty="0"/>
          </a:p>
          <a:p>
            <a:r>
              <a:rPr lang="de-DE" sz="2800" dirty="0"/>
              <a:t>Ok, die Antwort ist zu einfach… </a:t>
            </a:r>
          </a:p>
        </p:txBody>
      </p:sp>
    </p:spTree>
    <p:extLst>
      <p:ext uri="{BB962C8B-B14F-4D97-AF65-F5344CB8AC3E}">
        <p14:creationId xmlns:p14="http://schemas.microsoft.com/office/powerpoint/2010/main" val="353419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/>
              <a:t>Deshalb habe ich jetzt eine etwas komplexere Antwort</a:t>
            </a:r>
            <a:r>
              <a:rPr lang="de-DE" dirty="0"/>
              <a:t>:</a:t>
            </a:r>
          </a:p>
          <a:p>
            <a:pPr lvl="0"/>
            <a:r>
              <a:rPr lang="de-DE" sz="2800" dirty="0">
                <a:solidFill>
                  <a:prstClr val="white"/>
                </a:solidFill>
              </a:rPr>
              <a:t>Cloud Computing ist die Bereitstellung von Ressourcen für eure Anwendungen und Daten…</a:t>
            </a:r>
          </a:p>
          <a:p>
            <a:r>
              <a:rPr lang="de-DE" sz="2800" dirty="0"/>
              <a:t>…zu dem Zeitpunkt, wo wir eine Ressource benötigen</a:t>
            </a:r>
          </a:p>
          <a:p>
            <a:r>
              <a:rPr lang="de-DE" sz="2800" dirty="0"/>
              <a:t>und</a:t>
            </a:r>
          </a:p>
          <a:p>
            <a:pPr lvl="0"/>
            <a:r>
              <a:rPr lang="de-DE" sz="2800" dirty="0">
                <a:solidFill>
                  <a:prstClr val="white"/>
                </a:solidFill>
              </a:rPr>
              <a:t>…nur für den Zeitraum, wo wir eine Ressource benötigen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5943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Waves_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üro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üro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üro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E5D940B-4F8D-4CC4-9A97-C00F7BCD09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im Design Ozeanwellen (Breitbild)</Template>
  <TotalTime>0</TotalTime>
  <Words>991</Words>
  <Application>Microsoft Office PowerPoint</Application>
  <PresentationFormat>Benutzerdefiniert</PresentationFormat>
  <Paragraphs>267</Paragraphs>
  <Slides>64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68" baseType="lpstr">
      <vt:lpstr>Arial</vt:lpstr>
      <vt:lpstr>Century Gothic</vt:lpstr>
      <vt:lpstr>Wingdings</vt:lpstr>
      <vt:lpstr>OceanWaves_16x9</vt:lpstr>
      <vt:lpstr>Azure Workshop</vt:lpstr>
      <vt:lpstr>About:</vt:lpstr>
      <vt:lpstr>About:</vt:lpstr>
      <vt:lpstr>About:</vt:lpstr>
      <vt:lpstr>Azure Workshop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Szenarios (1)</vt:lpstr>
      <vt:lpstr>Szenarios (2)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Azure Workshop</vt:lpstr>
      <vt:lpstr>PowerPoint-Präsentation</vt:lpstr>
      <vt:lpstr>PowerPoint-Präsentation</vt:lpstr>
      <vt:lpstr>Ressource (1)</vt:lpstr>
      <vt:lpstr>Ressource (2)</vt:lpstr>
      <vt:lpstr>Client Libraries (Auswahl)</vt:lpstr>
      <vt:lpstr>Ressource (3)</vt:lpstr>
      <vt:lpstr>Azure Workshop</vt:lpstr>
      <vt:lpstr>PowerPoint-Präsentation</vt:lpstr>
      <vt:lpstr>PowerPoint-Präsentation</vt:lpstr>
      <vt:lpstr>PowerPoint-Präsentation</vt:lpstr>
      <vt:lpstr>PowerPoint-Präsentation</vt:lpstr>
      <vt:lpstr>    Demo</vt:lpstr>
      <vt:lpstr>PowerPoint-Präsentation</vt:lpstr>
      <vt:lpstr>PowerPoint-Präsentation</vt:lpstr>
      <vt:lpstr>    Demo</vt:lpstr>
      <vt:lpstr>    Demo</vt:lpstr>
      <vt:lpstr>PowerPoint-Präsentation</vt:lpstr>
      <vt:lpstr>    Demo</vt:lpstr>
      <vt:lpstr>Ressource (4)</vt:lpstr>
      <vt:lpstr>PowerPoint-Präsentation</vt:lpstr>
      <vt:lpstr>PowerPoint-Präsentation</vt:lpstr>
      <vt:lpstr>Azure Execution Model</vt:lpstr>
      <vt:lpstr>Azure Execution Model</vt:lpstr>
      <vt:lpstr>Azure Execution Model</vt:lpstr>
      <vt:lpstr>Cloud Services</vt:lpstr>
      <vt:lpstr>PowerPoint-Präsentation</vt:lpstr>
      <vt:lpstr>PowerPoint-Präsentation</vt:lpstr>
      <vt:lpstr>PowerPoint-Präsentation</vt:lpstr>
      <vt:lpstr>Virtual Machines</vt:lpstr>
      <vt:lpstr>Azure App Services</vt:lpstr>
      <vt:lpstr>Azure App Services</vt:lpstr>
      <vt:lpstr>Azure App Services</vt:lpstr>
      <vt:lpstr>    Demo</vt:lpstr>
      <vt:lpstr>    Demo</vt:lpstr>
      <vt:lpstr>    Demo</vt:lpstr>
      <vt:lpstr>PowerPoint-Präsentation</vt:lpstr>
      <vt:lpstr>PowerPoint-Präsentation</vt:lpstr>
      <vt:lpstr>PowerPoint-Präsentation</vt:lpstr>
      <vt:lpstr>Azure DS und ABB</vt:lpstr>
      <vt:lpstr>Azure ABB</vt:lpstr>
      <vt:lpstr>    Demo</vt:lpstr>
      <vt:lpstr>Azure DS</vt:lpstr>
      <vt:lpstr>Q &amp; 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2016-12-11T12:17:30Z</dcterms:created>
  <dcterms:modified xsi:type="dcterms:W3CDTF">2017-02-05T14:59:13Z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TC029010259991</vt:lpwstr>
  </property>
</Properties>
</file>