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265" r:id="rId3"/>
    <p:sldId id="266" r:id="rId4"/>
    <p:sldId id="267" r:id="rId5"/>
    <p:sldId id="278" r:id="rId6"/>
    <p:sldId id="268" r:id="rId7"/>
    <p:sldId id="269" r:id="rId8"/>
    <p:sldId id="270" r:id="rId9"/>
    <p:sldId id="273" r:id="rId10"/>
    <p:sldId id="271" r:id="rId11"/>
    <p:sldId id="274" r:id="rId12"/>
    <p:sldId id="272" r:id="rId13"/>
    <p:sldId id="275" r:id="rId14"/>
    <p:sldId id="276" r:id="rId15"/>
    <p:sldId id="277" r:id="rId16"/>
    <p:sldId id="279" r:id="rId17"/>
    <p:sldId id="280" r:id="rId18"/>
    <p:sldId id="281" r:id="rId19"/>
    <p:sldId id="292" r:id="rId20"/>
    <p:sldId id="293" r:id="rId21"/>
    <p:sldId id="294" r:id="rId22"/>
    <p:sldId id="295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96" r:id="rId31"/>
    <p:sldId id="290" r:id="rId32"/>
    <p:sldId id="298" r:id="rId33"/>
    <p:sldId id="291" r:id="rId34"/>
    <p:sldId id="297" r:id="rId3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29" autoAdjust="0"/>
    <p:restoredTop sz="89964" autoAdjust="0"/>
  </p:normalViewPr>
  <p:slideViewPr>
    <p:cSldViewPr>
      <p:cViewPr>
        <p:scale>
          <a:sx n="69" d="100"/>
          <a:sy n="69" d="100"/>
        </p:scale>
        <p:origin x="-84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2D0B2-E36C-45EE-8D03-378C031F2496}" type="datetimeFigureOut">
              <a:rPr lang="de-DE" smtClean="0"/>
              <a:pPr/>
              <a:t>08.10.2013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23400-9877-439B-8CBC-CDA22F4640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23400-9877-439B-8CBC-CDA22F4640C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23400-9877-439B-8CBC-CDA22F4640C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08.10.2013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08.10.2013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08.10.2013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08.10.2013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ndowsAzur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ndowsAzure/azure-sdk-tools-xplat" TargetMode="External"/><Relationship Id="rId2" Type="http://schemas.openxmlformats.org/officeDocument/2006/relationships/hyperlink" Target="https://github.com/MSOpenTech/WindowsAzureToolkitForEclipseWith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ndowsAzure/azure-sdk-tool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n-us/download/details.aspx?id=40327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azcommunity.wordpres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acebook.com/groups/265115970221817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Bild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7"/>
          <p:cNvSpPr txBox="1">
            <a:spLocks/>
          </p:cNvSpPr>
          <p:nvPr/>
        </p:nvSpPr>
        <p:spPr>
          <a:xfrm>
            <a:off x="0" y="1714489"/>
            <a:ext cx="5214942" cy="2214578"/>
          </a:xfrm>
          <a:prstGeom prst="rect">
            <a:avLst/>
          </a:prstGeom>
          <a:solidFill>
            <a:srgbClr val="00B0F0"/>
          </a:solidFill>
        </p:spPr>
        <p:txBody>
          <a:bodyPr anchor="b">
            <a:no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Windows Azure Platform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Text Placeholder 8"/>
          <p:cNvSpPr txBox="1">
            <a:spLocks/>
          </p:cNvSpPr>
          <p:nvPr/>
        </p:nvSpPr>
        <p:spPr>
          <a:xfrm>
            <a:off x="5214942" y="1714488"/>
            <a:ext cx="3929059" cy="22145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anchor="b"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Windows Azure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 smtClean="0">
                <a:solidFill>
                  <a:srgbClr val="FFFFFF"/>
                </a:solidFill>
                <a:latin typeface="Segoe UI Light"/>
              </a:rPr>
              <a:t>1.Modul : Overview</a:t>
            </a:r>
            <a:endParaRPr kumimoji="0" lang="de-DE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3929066"/>
            <a:ext cx="9144000" cy="2000264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0" y="4357694"/>
            <a:ext cx="3143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Oliver Michalski</a:t>
            </a:r>
            <a:endParaRPr lang="de-DE" sz="14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0" y="5000636"/>
            <a:ext cx="482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Windows Azure Community Deutschland http://wazcommunity.wordpress.com/</a:t>
            </a:r>
            <a:endParaRPr lang="de-DE" sz="14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 Types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Windows Desktop Apps (WinForms, WPF)</a:t>
            </a:r>
          </a:p>
          <a:p>
            <a:r>
              <a:rPr lang="de-DE" dirty="0" smtClean="0"/>
              <a:t>Windows Store Apps</a:t>
            </a:r>
          </a:p>
          <a:p>
            <a:r>
              <a:rPr lang="de-DE" dirty="0" smtClean="0"/>
              <a:t>Office Apps</a:t>
            </a:r>
          </a:p>
          <a:p>
            <a:r>
              <a:rPr lang="de-DE" dirty="0" smtClean="0"/>
              <a:t>Web Applications</a:t>
            </a:r>
          </a:p>
          <a:p>
            <a:r>
              <a:rPr lang="de-DE" dirty="0" smtClean="0"/>
              <a:t>Mobile Apps (Windows Phone, iOS, Android)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Es wird Zeit mit ein paar Vorurteilen abzurechnen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 smtClean="0"/>
          </a:p>
          <a:p>
            <a:r>
              <a:rPr lang="de-DE" dirty="0" smtClean="0"/>
              <a:t>Die Windows Azure Plattform ist </a:t>
            </a:r>
            <a:r>
              <a:rPr lang="de-DE" b="1" dirty="0" smtClean="0"/>
              <a:t>nicht</a:t>
            </a:r>
            <a:r>
              <a:rPr lang="de-DE" dirty="0" smtClean="0"/>
              <a:t> auf das Windows Server OS beschränkt. Verschiedene Linux OS Distributionen stehen auch zur Verfügung.</a:t>
            </a:r>
          </a:p>
          <a:p>
            <a:r>
              <a:rPr lang="de-DE" dirty="0" smtClean="0"/>
              <a:t>Die Windows Azure Plattform ist </a:t>
            </a:r>
            <a:r>
              <a:rPr lang="de-DE" b="1" dirty="0" smtClean="0"/>
              <a:t>nicht</a:t>
            </a:r>
            <a:r>
              <a:rPr lang="de-DE" dirty="0" smtClean="0"/>
              <a:t> auf eine Programmiersprache beschränkt. </a:t>
            </a:r>
          </a:p>
          <a:p>
            <a:r>
              <a:rPr lang="de-DE" dirty="0" smtClean="0"/>
              <a:t>Schauen wir uns folgendes Bild an: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bgerundetes Rechteck 31"/>
          <p:cNvSpPr/>
          <p:nvPr/>
        </p:nvSpPr>
        <p:spPr>
          <a:xfrm>
            <a:off x="6072198" y="3571876"/>
            <a:ext cx="228601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Node.JS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Entwicklung (Auswahl)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000232" y="1857364"/>
            <a:ext cx="4000528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Windows Azure </a:t>
            </a:r>
            <a:endParaRPr lang="de-DE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2143116"/>
            <a:ext cx="706423" cy="511906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857224" y="3571876"/>
            <a:ext cx="228601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.NET</a:t>
            </a:r>
            <a:endParaRPr lang="de-DE" dirty="0"/>
          </a:p>
        </p:txBody>
      </p:sp>
      <p:pic>
        <p:nvPicPr>
          <p:cNvPr id="24" name="Picture 4"/>
          <p:cNvPicPr>
            <a:picLocks noGrp="1" noChangeAspect="1"/>
          </p:cNvPicPr>
          <p:nvPr>
            <p:ph idx="1"/>
          </p:nvPr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928662" y="3643315"/>
            <a:ext cx="642942" cy="571504"/>
          </a:xfrm>
          <a:prstGeom prst="rect">
            <a:avLst/>
          </a:prstGeom>
        </p:spPr>
      </p:pic>
      <p:sp>
        <p:nvSpPr>
          <p:cNvPr id="29" name="Abgerundetes Rechteck 28"/>
          <p:cNvSpPr/>
          <p:nvPr/>
        </p:nvSpPr>
        <p:spPr>
          <a:xfrm>
            <a:off x="3500430" y="3571876"/>
            <a:ext cx="228601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Java</a:t>
            </a:r>
            <a:endParaRPr lang="de-DE" dirty="0"/>
          </a:p>
        </p:txBody>
      </p:sp>
      <p:pic>
        <p:nvPicPr>
          <p:cNvPr id="30" name="Picture 4"/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6215074" y="3714752"/>
            <a:ext cx="642942" cy="571504"/>
          </a:xfrm>
          <a:prstGeom prst="rect">
            <a:avLst/>
          </a:prstGeom>
        </p:spPr>
      </p:pic>
      <p:pic>
        <p:nvPicPr>
          <p:cNvPr id="34" name="Picture 4"/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3643306" y="3643314"/>
            <a:ext cx="642942" cy="571504"/>
          </a:xfrm>
          <a:prstGeom prst="rect">
            <a:avLst/>
          </a:prstGeom>
        </p:spPr>
      </p:pic>
      <p:sp>
        <p:nvSpPr>
          <p:cNvPr id="36" name="Abgerundetes Rechteck 35"/>
          <p:cNvSpPr/>
          <p:nvPr/>
        </p:nvSpPr>
        <p:spPr>
          <a:xfrm>
            <a:off x="857224" y="4643446"/>
            <a:ext cx="228601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PHP</a:t>
            </a:r>
            <a:endParaRPr lang="de-DE" dirty="0"/>
          </a:p>
        </p:txBody>
      </p:sp>
      <p:pic>
        <p:nvPicPr>
          <p:cNvPr id="37" name="Picture 4"/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928662" y="4786322"/>
            <a:ext cx="642942" cy="571504"/>
          </a:xfrm>
          <a:prstGeom prst="rect">
            <a:avLst/>
          </a:prstGeom>
        </p:spPr>
      </p:pic>
      <p:sp>
        <p:nvSpPr>
          <p:cNvPr id="38" name="Abgerundetes Rechteck 37"/>
          <p:cNvSpPr/>
          <p:nvPr/>
        </p:nvSpPr>
        <p:spPr>
          <a:xfrm>
            <a:off x="3500430" y="4643446"/>
            <a:ext cx="228601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Ruby</a:t>
            </a:r>
            <a:endParaRPr lang="de-DE" dirty="0"/>
          </a:p>
        </p:txBody>
      </p:sp>
      <p:pic>
        <p:nvPicPr>
          <p:cNvPr id="39" name="Picture 4"/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3643306" y="4714885"/>
            <a:ext cx="642942" cy="571504"/>
          </a:xfrm>
          <a:prstGeom prst="rect">
            <a:avLst/>
          </a:prstGeom>
        </p:spPr>
      </p:pic>
      <p:sp>
        <p:nvSpPr>
          <p:cNvPr id="40" name="Abgerundetes Rechteck 39"/>
          <p:cNvSpPr/>
          <p:nvPr/>
        </p:nvSpPr>
        <p:spPr>
          <a:xfrm>
            <a:off x="857224" y="5643578"/>
            <a:ext cx="228601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Media </a:t>
            </a:r>
            <a:endParaRPr lang="de-DE" dirty="0"/>
          </a:p>
        </p:txBody>
      </p:sp>
      <p:pic>
        <p:nvPicPr>
          <p:cNvPr id="41" name="Picture 4"/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1000100" y="5715017"/>
            <a:ext cx="642942" cy="571504"/>
          </a:xfrm>
          <a:prstGeom prst="rect">
            <a:avLst/>
          </a:prstGeom>
        </p:spPr>
      </p:pic>
      <p:sp>
        <p:nvSpPr>
          <p:cNvPr id="43" name="Abgerundetes Rechteck 42"/>
          <p:cNvSpPr/>
          <p:nvPr/>
        </p:nvSpPr>
        <p:spPr>
          <a:xfrm>
            <a:off x="3500430" y="5643578"/>
            <a:ext cx="228601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Mobile </a:t>
            </a:r>
            <a:endParaRPr lang="de-DE" dirty="0"/>
          </a:p>
        </p:txBody>
      </p:sp>
      <p:pic>
        <p:nvPicPr>
          <p:cNvPr id="44" name="Picture 4"/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3643306" y="5715017"/>
            <a:ext cx="642942" cy="571504"/>
          </a:xfrm>
          <a:prstGeom prst="rect">
            <a:avLst/>
          </a:prstGeom>
        </p:spPr>
      </p:pic>
      <p:sp>
        <p:nvSpPr>
          <p:cNvPr id="45" name="Abgerundetes Rechteck 44"/>
          <p:cNvSpPr/>
          <p:nvPr/>
        </p:nvSpPr>
        <p:spPr>
          <a:xfrm>
            <a:off x="6072198" y="4714884"/>
            <a:ext cx="228601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Python</a:t>
            </a:r>
            <a:endParaRPr lang="de-DE" dirty="0"/>
          </a:p>
        </p:txBody>
      </p:sp>
      <p:pic>
        <p:nvPicPr>
          <p:cNvPr id="46" name="Picture 4"/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6215074" y="4786323"/>
            <a:ext cx="642942" cy="571504"/>
          </a:xfrm>
          <a:prstGeom prst="rect">
            <a:avLst/>
          </a:prstGeom>
        </p:spPr>
      </p:pic>
      <p:sp>
        <p:nvSpPr>
          <p:cNvPr id="47" name="Pfeil nach unten 46"/>
          <p:cNvSpPr/>
          <p:nvPr/>
        </p:nvSpPr>
        <p:spPr>
          <a:xfrm>
            <a:off x="3071802" y="2857496"/>
            <a:ext cx="178595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" grpId="0" animBg="1"/>
      <p:bldP spid="8" grpId="0" animBg="1"/>
      <p:bldP spid="29" grpId="0" animBg="1"/>
      <p:bldP spid="36" grpId="0" animBg="1"/>
      <p:bldP spid="38" grpId="0" animBg="1"/>
      <p:bldP spid="40" grpId="0" animBg="1"/>
      <p:bldP spid="43" grpId="0" animBg="1"/>
      <p:bldP spid="45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Neben den angezeigten SDKs, gibt es noch weitere SDKs mit speziellen Focus</a:t>
            </a:r>
          </a:p>
          <a:p>
            <a:r>
              <a:rPr lang="de-DE" dirty="0" smtClean="0"/>
              <a:t>z.B.</a:t>
            </a:r>
          </a:p>
          <a:p>
            <a:r>
              <a:rPr lang="de-DE" dirty="0" smtClean="0"/>
              <a:t>Windows Azure SDK für den Service Bus, BizTalk Services SDK, NET SDK for Hadoop usw.</a:t>
            </a:r>
          </a:p>
          <a:p>
            <a:r>
              <a:rPr lang="de-DE" dirty="0" smtClean="0"/>
              <a:t>Alle SDKs sind Open Source. Der Sourcecode ist über GitHub verfügbar.</a:t>
            </a:r>
          </a:p>
          <a:p>
            <a:r>
              <a:rPr lang="de-DE" dirty="0" smtClean="0">
                <a:hlinkClick r:id="rId2"/>
              </a:rPr>
              <a:t>https://github.com/WindowsAzure</a:t>
            </a:r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Tools für das Visual Studio findet ihr im Windows Azure SDK for .NET</a:t>
            </a:r>
          </a:p>
          <a:p>
            <a:r>
              <a:rPr lang="de-DE" dirty="0" smtClean="0"/>
              <a:t>Tools für die Eclipse IDE (Java) gibt es hier:</a:t>
            </a:r>
          </a:p>
          <a:p>
            <a:r>
              <a:rPr lang="de-DE" dirty="0" smtClean="0">
                <a:hlinkClick r:id="rId2"/>
              </a:rPr>
              <a:t>https://github.com/MSOpenTech/WindowsAzureToolkitForEclipseWithJava</a:t>
            </a:r>
            <a:endParaRPr lang="de-DE" dirty="0" smtClean="0"/>
          </a:p>
          <a:p>
            <a:r>
              <a:rPr lang="de-DE" dirty="0" smtClean="0"/>
              <a:t>Eine Command Line Unterstützung für Linux oder MacOS gibt es hier:</a:t>
            </a:r>
          </a:p>
          <a:p>
            <a:r>
              <a:rPr lang="de-DE" dirty="0" smtClean="0">
                <a:hlinkClick r:id="rId3"/>
              </a:rPr>
              <a:t>https://github.com/WindowsAzure/azure-sdk-tools-xplat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Tooling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Alle Arbeiten auf der Windows Azure Plattform lassen sich auch mit Windows PowerShell erledigen. Die entsprechenden Cmdlets findet ihr hier:</a:t>
            </a:r>
          </a:p>
          <a:p>
            <a:r>
              <a:rPr lang="de-DE" dirty="0" smtClean="0">
                <a:hlinkClick r:id="rId2"/>
              </a:rPr>
              <a:t>https://github.com/WindowsAzure/azure-sdk-tools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Ok, genug der Vorbemerkungen. Machen wir mit den Bestandteilen der Plattform weiter.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Plattform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>
          <a:xfrm>
            <a:off x="6072198" y="3500438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Mobile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 Execution Model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285984" y="1857364"/>
            <a:ext cx="4000528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Windows Azure </a:t>
            </a:r>
            <a:endParaRPr lang="de-DE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2071678"/>
            <a:ext cx="706423" cy="511906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214282" y="3500438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Cloud Services</a:t>
            </a:r>
            <a:endParaRPr lang="de-DE" dirty="0"/>
          </a:p>
        </p:txBody>
      </p:sp>
      <p:pic>
        <p:nvPicPr>
          <p:cNvPr id="24" name="Picture 4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85720" y="3571876"/>
            <a:ext cx="571504" cy="571504"/>
          </a:xfrm>
          <a:prstGeom prst="rect">
            <a:avLst/>
          </a:prstGeom>
        </p:spPr>
      </p:pic>
      <p:sp>
        <p:nvSpPr>
          <p:cNvPr id="47" name="Pfeil nach unten 46"/>
          <p:cNvSpPr/>
          <p:nvPr/>
        </p:nvSpPr>
        <p:spPr>
          <a:xfrm>
            <a:off x="3357554" y="2786058"/>
            <a:ext cx="178595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/>
          <p:cNvSpPr/>
          <p:nvPr/>
        </p:nvSpPr>
        <p:spPr>
          <a:xfrm>
            <a:off x="3143240" y="3500438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Websites</a:t>
            </a:r>
            <a:endParaRPr lang="de-DE" dirty="0"/>
          </a:p>
        </p:txBody>
      </p:sp>
      <p:pic>
        <p:nvPicPr>
          <p:cNvPr id="23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14678" y="3571876"/>
            <a:ext cx="571504" cy="571504"/>
          </a:xfrm>
          <a:prstGeom prst="rect">
            <a:avLst/>
          </a:prstGeom>
        </p:spPr>
      </p:pic>
      <p:sp>
        <p:nvSpPr>
          <p:cNvPr id="25" name="Abgerundetes Rechteck 24"/>
          <p:cNvSpPr/>
          <p:nvPr/>
        </p:nvSpPr>
        <p:spPr>
          <a:xfrm>
            <a:off x="3000364" y="4357694"/>
            <a:ext cx="314327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Virtual  Machines</a:t>
            </a:r>
            <a:endParaRPr lang="de-DE" dirty="0"/>
          </a:p>
        </p:txBody>
      </p:sp>
      <p:pic>
        <p:nvPicPr>
          <p:cNvPr id="26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40" y="4500570"/>
            <a:ext cx="571504" cy="571504"/>
          </a:xfrm>
          <a:prstGeom prst="rect">
            <a:avLst/>
          </a:prstGeom>
        </p:spPr>
      </p:pic>
      <p:sp>
        <p:nvSpPr>
          <p:cNvPr id="27" name="Abgerundetes Rechteck 26"/>
          <p:cNvSpPr/>
          <p:nvPr/>
        </p:nvSpPr>
        <p:spPr>
          <a:xfrm>
            <a:off x="428596" y="5643578"/>
            <a:ext cx="4000528" cy="92869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 Services</a:t>
            </a:r>
            <a:endParaRPr lang="de-DE" dirty="0"/>
          </a:p>
        </p:txBody>
      </p:sp>
      <p:pic>
        <p:nvPicPr>
          <p:cNvPr id="2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5929330"/>
            <a:ext cx="706423" cy="511906"/>
          </a:xfrm>
          <a:prstGeom prst="rect">
            <a:avLst/>
          </a:prstGeom>
        </p:spPr>
      </p:pic>
      <p:sp>
        <p:nvSpPr>
          <p:cNvPr id="31" name="Abgerundetes Rechteck 30"/>
          <p:cNvSpPr/>
          <p:nvPr/>
        </p:nvSpPr>
        <p:spPr>
          <a:xfrm>
            <a:off x="4857752" y="5643578"/>
            <a:ext cx="4000528" cy="92869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Application Building Blocks    </a:t>
            </a:r>
            <a:endParaRPr lang="de-DE" dirty="0"/>
          </a:p>
        </p:txBody>
      </p:sp>
      <p:pic>
        <p:nvPicPr>
          <p:cNvPr id="3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5929330"/>
            <a:ext cx="706423" cy="511906"/>
          </a:xfrm>
          <a:prstGeom prst="rect">
            <a:avLst/>
          </a:prstGeom>
        </p:spPr>
      </p:pic>
      <p:pic>
        <p:nvPicPr>
          <p:cNvPr id="17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3636" y="3571876"/>
            <a:ext cx="571504" cy="571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  <p:bldP spid="8" grpId="0" animBg="1"/>
      <p:bldP spid="47" grpId="0" animBg="1"/>
      <p:bldP spid="22" grpId="0" animBg="1"/>
      <p:bldP spid="25" grpId="0" animBg="1"/>
      <p:bldP spid="27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 Virtual Machines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VMs basierend auf Windows Server OS und Linux OS</a:t>
            </a:r>
          </a:p>
          <a:p>
            <a:r>
              <a:rPr lang="de-DE" dirty="0" smtClean="0"/>
              <a:t>Hohe Flexibilität für eigene Workloads</a:t>
            </a:r>
          </a:p>
          <a:p>
            <a:r>
              <a:rPr lang="de-DE" dirty="0" smtClean="0"/>
              <a:t>Über die Gallery Funktion oder das VMDepot gibt es über 500 vorgefertigte Images für den sofortigen Einsatz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About me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800" dirty="0" smtClean="0"/>
              <a:t>Oliver Michalski</a:t>
            </a:r>
          </a:p>
          <a:p>
            <a:r>
              <a:rPr lang="de-DE" sz="2800" dirty="0" smtClean="0"/>
              <a:t>Senior Developer .NET</a:t>
            </a:r>
          </a:p>
          <a:p>
            <a:r>
              <a:rPr lang="de-DE" sz="2800" dirty="0" smtClean="0"/>
              <a:t>Berlin</a:t>
            </a:r>
          </a:p>
          <a:p>
            <a:r>
              <a:rPr lang="de-DE" sz="2800" dirty="0" smtClean="0"/>
              <a:t>Moderator des Windows Azure Forums bei MSDN Deutschland</a:t>
            </a:r>
          </a:p>
          <a:p>
            <a:r>
              <a:rPr lang="de-DE" sz="2800" dirty="0" smtClean="0"/>
              <a:t>Community Leader Windows Azure Community Deutschland</a:t>
            </a:r>
          </a:p>
          <a:p>
            <a:r>
              <a:rPr lang="de-DE" sz="2800" dirty="0" smtClean="0"/>
              <a:t>Community Leader Windows Azure Community Deutschland – User Group (Facebook)</a:t>
            </a:r>
          </a:p>
          <a:p>
            <a:r>
              <a:rPr lang="de-DE" sz="2800" dirty="0" smtClean="0"/>
              <a:t>Member of the Windows Azure Insider Program</a:t>
            </a:r>
          </a:p>
          <a:p>
            <a:endParaRPr lang="de-DE" sz="2800" dirty="0" smtClean="0"/>
          </a:p>
          <a:p>
            <a:endParaRPr lang="de-DE" sz="2800" dirty="0" smtClean="0"/>
          </a:p>
          <a:p>
            <a:endParaRPr lang="de-D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 Cloud Services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Hoch skalierbare Apps und Services</a:t>
            </a:r>
          </a:p>
          <a:p>
            <a:r>
              <a:rPr lang="de-DE" dirty="0" smtClean="0"/>
              <a:t>Multi Tier Architektur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 Websites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 Applications auf Basis von ASP.NET, Node.JS und PHP</a:t>
            </a:r>
          </a:p>
          <a:p>
            <a:r>
              <a:rPr lang="de-DE" dirty="0" smtClean="0"/>
              <a:t>Über die Gallery Funktion stehen viele Solutions, Frameworks und Templates für den sofortigen Einsatz bereit</a:t>
            </a:r>
          </a:p>
          <a:p>
            <a:r>
              <a:rPr lang="de-DE" dirty="0" smtClean="0"/>
              <a:t>Kostenlose Startedition (10 Websites)</a:t>
            </a:r>
          </a:p>
          <a:p>
            <a:r>
              <a:rPr lang="de-DE" dirty="0" smtClean="0"/>
              <a:t>Skalierbar bei höheren Traffic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 Mobile Services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WAMS ist ein sog. MBaaS (= Mobile Backend as a Services)</a:t>
            </a:r>
          </a:p>
          <a:p>
            <a:r>
              <a:rPr lang="de-DE" dirty="0" smtClean="0"/>
              <a:t>Skript basiert (Java Script, Node.JS)</a:t>
            </a:r>
          </a:p>
          <a:p>
            <a:r>
              <a:rPr lang="de-DE" dirty="0" smtClean="0"/>
              <a:t>Verfügbar für Windows Store Apps, Windows Phone, iOS, Android und HTML 5</a:t>
            </a:r>
          </a:p>
          <a:p>
            <a:r>
              <a:rPr lang="de-DE" dirty="0" smtClean="0"/>
              <a:t>3er Party Support (z.B. Xamarin, Sencha Touch, Apache Cordova)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 Data Services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000232" y="1857364"/>
            <a:ext cx="4000528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WA Storage Services</a:t>
            </a:r>
            <a:endParaRPr lang="de-DE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68928" y="2143116"/>
            <a:ext cx="511906" cy="511906"/>
          </a:xfrm>
          <a:prstGeom prst="rect">
            <a:avLst/>
          </a:prstGeom>
        </p:spPr>
      </p:pic>
      <p:sp>
        <p:nvSpPr>
          <p:cNvPr id="19" name="Abgerundetes Rechteck 18"/>
          <p:cNvSpPr/>
          <p:nvPr/>
        </p:nvSpPr>
        <p:spPr>
          <a:xfrm>
            <a:off x="857224" y="3571876"/>
            <a:ext cx="2928958" cy="78581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Blob Services</a:t>
            </a:r>
            <a:endParaRPr lang="de-DE" dirty="0"/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4381" y="3643315"/>
            <a:ext cx="571504" cy="571504"/>
          </a:xfrm>
          <a:prstGeom prst="rect">
            <a:avLst/>
          </a:prstGeom>
        </p:spPr>
      </p:pic>
      <p:sp>
        <p:nvSpPr>
          <p:cNvPr id="21" name="Pfeil nach unten 20"/>
          <p:cNvSpPr/>
          <p:nvPr/>
        </p:nvSpPr>
        <p:spPr>
          <a:xfrm>
            <a:off x="3071802" y="2857496"/>
            <a:ext cx="178595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/>
          <p:cNvSpPr/>
          <p:nvPr/>
        </p:nvSpPr>
        <p:spPr>
          <a:xfrm>
            <a:off x="4143372" y="3571876"/>
            <a:ext cx="2928958" cy="78581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Table Services</a:t>
            </a:r>
            <a:endParaRPr lang="de-DE" dirty="0"/>
          </a:p>
        </p:txBody>
      </p:sp>
      <p:pic>
        <p:nvPicPr>
          <p:cNvPr id="23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50529" y="3643315"/>
            <a:ext cx="571504" cy="571504"/>
          </a:xfrm>
          <a:prstGeom prst="rect">
            <a:avLst/>
          </a:prstGeom>
        </p:spPr>
      </p:pic>
      <p:sp>
        <p:nvSpPr>
          <p:cNvPr id="24" name="Abgerundetes Rechteck 23"/>
          <p:cNvSpPr/>
          <p:nvPr/>
        </p:nvSpPr>
        <p:spPr>
          <a:xfrm>
            <a:off x="2500298" y="4572008"/>
            <a:ext cx="3143272" cy="78581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Queue  Services</a:t>
            </a:r>
            <a:endParaRPr lang="de-DE" dirty="0"/>
          </a:p>
        </p:txBody>
      </p:sp>
      <p:pic>
        <p:nvPicPr>
          <p:cNvPr id="2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07455" y="4643447"/>
            <a:ext cx="571504" cy="571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1" grpId="0" animBg="1"/>
      <p:bldP spid="22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 Data Services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000232" y="1857364"/>
            <a:ext cx="4000528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WA SQL Database</a:t>
            </a:r>
            <a:endParaRPr lang="de-DE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68928" y="2143116"/>
            <a:ext cx="511906" cy="511906"/>
          </a:xfrm>
          <a:prstGeom prst="rect">
            <a:avLst/>
          </a:prstGeom>
        </p:spPr>
      </p:pic>
      <p:sp>
        <p:nvSpPr>
          <p:cNvPr id="19" name="Abgerundetes Rechteck 18"/>
          <p:cNvSpPr/>
          <p:nvPr/>
        </p:nvSpPr>
        <p:spPr>
          <a:xfrm>
            <a:off x="857224" y="3571876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Standard</a:t>
            </a:r>
            <a:endParaRPr lang="de-DE" dirty="0"/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81" y="3643315"/>
            <a:ext cx="571504" cy="571504"/>
          </a:xfrm>
          <a:prstGeom prst="rect">
            <a:avLst/>
          </a:prstGeom>
        </p:spPr>
      </p:pic>
      <p:sp>
        <p:nvSpPr>
          <p:cNvPr id="21" name="Pfeil nach unten 20"/>
          <p:cNvSpPr/>
          <p:nvPr/>
        </p:nvSpPr>
        <p:spPr>
          <a:xfrm>
            <a:off x="3071802" y="2857496"/>
            <a:ext cx="178595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/>
          <p:cNvSpPr/>
          <p:nvPr/>
        </p:nvSpPr>
        <p:spPr>
          <a:xfrm>
            <a:off x="4143372" y="3571876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Premium</a:t>
            </a:r>
            <a:endParaRPr lang="de-DE" dirty="0"/>
          </a:p>
        </p:txBody>
      </p:sp>
      <p:pic>
        <p:nvPicPr>
          <p:cNvPr id="23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529" y="3643315"/>
            <a:ext cx="571504" cy="571504"/>
          </a:xfrm>
          <a:prstGeom prst="rect">
            <a:avLst/>
          </a:prstGeom>
        </p:spPr>
      </p:pic>
      <p:sp>
        <p:nvSpPr>
          <p:cNvPr id="24" name="Abgerundetes Rechteck 23"/>
          <p:cNvSpPr/>
          <p:nvPr/>
        </p:nvSpPr>
        <p:spPr>
          <a:xfrm>
            <a:off x="785786" y="5000636"/>
            <a:ext cx="3143272" cy="78581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SQL DataSync</a:t>
            </a:r>
            <a:endParaRPr lang="de-DE" dirty="0"/>
          </a:p>
        </p:txBody>
      </p:sp>
      <p:pic>
        <p:nvPicPr>
          <p:cNvPr id="2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5072074"/>
            <a:ext cx="571504" cy="571504"/>
          </a:xfrm>
          <a:prstGeom prst="rect">
            <a:avLst/>
          </a:prstGeom>
        </p:spPr>
      </p:pic>
      <p:sp>
        <p:nvSpPr>
          <p:cNvPr id="13" name="Abgerundetes Rechteck 12"/>
          <p:cNvSpPr/>
          <p:nvPr/>
        </p:nvSpPr>
        <p:spPr>
          <a:xfrm>
            <a:off x="4214810" y="5000636"/>
            <a:ext cx="3143272" cy="78581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SQL Reporting</a:t>
            </a:r>
            <a:endParaRPr lang="de-DE" dirty="0"/>
          </a:p>
        </p:txBody>
      </p:sp>
      <p:pic>
        <p:nvPicPr>
          <p:cNvPr id="1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48" y="5072074"/>
            <a:ext cx="571504" cy="571504"/>
          </a:xfrm>
          <a:prstGeom prst="rect">
            <a:avLst/>
          </a:prstGeom>
        </p:spPr>
      </p:pic>
      <p:sp>
        <p:nvSpPr>
          <p:cNvPr id="38" name="Pfeil nach unten 37"/>
          <p:cNvSpPr/>
          <p:nvPr/>
        </p:nvSpPr>
        <p:spPr>
          <a:xfrm>
            <a:off x="3000364" y="4500570"/>
            <a:ext cx="178595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1" grpId="0" animBg="1"/>
      <p:bldP spid="22" grpId="0" animBg="1"/>
      <p:bldP spid="24" grpId="0" animBg="1"/>
      <p:bldP spid="13" grpId="0" animBg="1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 Data Services (3)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Neben den gerade angezeigten Angebot , gibt es noch zahlreiche weitere Möglichkeiten.</a:t>
            </a:r>
          </a:p>
          <a:p>
            <a:r>
              <a:rPr lang="de-DE" dirty="0" smtClean="0"/>
              <a:t>z.B. </a:t>
            </a:r>
          </a:p>
          <a:p>
            <a:r>
              <a:rPr lang="de-DE" dirty="0" smtClean="0"/>
              <a:t>VMs mit individuellen Installationen von SQL Server , Oracle DB, MongoDB … usw.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 Data Services (4)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Eine gute Einführung in die Materie bietet:</a:t>
            </a:r>
          </a:p>
          <a:p>
            <a:r>
              <a:rPr lang="en-US" dirty="0" smtClean="0"/>
              <a:t>Data Access for Highly-Scalable Solutions - Using SQL, NoSQL and Polyglot Persistence</a:t>
            </a:r>
          </a:p>
          <a:p>
            <a:r>
              <a:rPr lang="en-US" dirty="0" smtClean="0">
                <a:hlinkClick r:id="rId2"/>
              </a:rPr>
              <a:t>http://www.microsoft.com/en-us/download/details.aspx?id=40327</a:t>
            </a:r>
            <a:endParaRPr lang="en-US" dirty="0" smtClean="0"/>
          </a:p>
          <a:p>
            <a:endParaRPr lang="en-US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>
          <a:xfrm>
            <a:off x="571472" y="4572008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Networking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3643306" y="3643314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Identity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Application Building Blocks</a:t>
            </a:r>
            <a:endParaRPr lang="de-DE" dirty="0"/>
          </a:p>
        </p:txBody>
      </p:sp>
      <p:pic>
        <p:nvPicPr>
          <p:cNvPr id="28" name="Inhaltsplatzhalter 27" descr="virtual networ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4572008"/>
            <a:ext cx="780290" cy="7802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14744" y="3714752"/>
            <a:ext cx="571504" cy="571504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571472" y="1785926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Media</a:t>
            </a:r>
            <a:endParaRPr lang="de-DE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4348" y="1857364"/>
            <a:ext cx="571504" cy="571504"/>
          </a:xfrm>
          <a:prstGeom prst="rect">
            <a:avLst/>
          </a:prstGeom>
        </p:spPr>
      </p:pic>
      <p:sp>
        <p:nvSpPr>
          <p:cNvPr id="10" name="Abgerundetes Rechteck 9"/>
          <p:cNvSpPr/>
          <p:nvPr/>
        </p:nvSpPr>
        <p:spPr>
          <a:xfrm>
            <a:off x="3643306" y="1785926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Big Data</a:t>
            </a:r>
            <a:endParaRPr lang="de-DE" dirty="0"/>
          </a:p>
        </p:txBody>
      </p:sp>
      <p:pic>
        <p:nvPicPr>
          <p:cNvPr id="11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620" y="1857364"/>
            <a:ext cx="571504" cy="571504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>
            <a:off x="571472" y="2714620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Cache</a:t>
            </a:r>
            <a:endParaRPr lang="de-DE" dirty="0"/>
          </a:p>
        </p:txBody>
      </p:sp>
      <p:pic>
        <p:nvPicPr>
          <p:cNvPr id="13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48" y="2786058"/>
            <a:ext cx="571504" cy="571504"/>
          </a:xfrm>
          <a:prstGeom prst="rect">
            <a:avLst/>
          </a:prstGeom>
        </p:spPr>
      </p:pic>
      <p:sp>
        <p:nvSpPr>
          <p:cNvPr id="14" name="Abgerundetes Rechteck 13"/>
          <p:cNvSpPr/>
          <p:nvPr/>
        </p:nvSpPr>
        <p:spPr>
          <a:xfrm>
            <a:off x="3643306" y="2714620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Messaging</a:t>
            </a:r>
            <a:endParaRPr lang="de-DE" dirty="0"/>
          </a:p>
        </p:txBody>
      </p:sp>
      <p:pic>
        <p:nvPicPr>
          <p:cNvPr id="15" name="Picture 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86182" y="2786058"/>
            <a:ext cx="571504" cy="571504"/>
          </a:xfrm>
          <a:prstGeom prst="rect">
            <a:avLst/>
          </a:prstGeom>
        </p:spPr>
      </p:pic>
      <p:sp>
        <p:nvSpPr>
          <p:cNvPr id="16" name="Abgerundetes Rechteck 15"/>
          <p:cNvSpPr/>
          <p:nvPr/>
        </p:nvSpPr>
        <p:spPr>
          <a:xfrm>
            <a:off x="571472" y="3643314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Integration</a:t>
            </a:r>
            <a:endParaRPr lang="de-DE" dirty="0"/>
          </a:p>
        </p:txBody>
      </p:sp>
      <p:pic>
        <p:nvPicPr>
          <p:cNvPr id="17" name="Picture 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4348" y="3714752"/>
            <a:ext cx="571504" cy="571504"/>
          </a:xfrm>
          <a:prstGeom prst="rect">
            <a:avLst/>
          </a:prstGeom>
        </p:spPr>
      </p:pic>
      <p:sp>
        <p:nvSpPr>
          <p:cNvPr id="20" name="Abgerundetes Rechteck 19"/>
          <p:cNvSpPr/>
          <p:nvPr/>
        </p:nvSpPr>
        <p:spPr>
          <a:xfrm>
            <a:off x="3643306" y="4572008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Traffic</a:t>
            </a:r>
            <a:endParaRPr lang="de-DE" dirty="0"/>
          </a:p>
        </p:txBody>
      </p:sp>
      <p:pic>
        <p:nvPicPr>
          <p:cNvPr id="21" name="Picture 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86182" y="4643446"/>
            <a:ext cx="571504" cy="571504"/>
          </a:xfrm>
          <a:prstGeom prst="rect">
            <a:avLst/>
          </a:prstGeom>
        </p:spPr>
      </p:pic>
      <p:sp>
        <p:nvSpPr>
          <p:cNvPr id="22" name="Abgerundetes Rechteck 21"/>
          <p:cNvSpPr/>
          <p:nvPr/>
        </p:nvSpPr>
        <p:spPr>
          <a:xfrm>
            <a:off x="571472" y="5500702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CDN</a:t>
            </a:r>
            <a:endParaRPr lang="de-DE" dirty="0"/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348" y="5643578"/>
            <a:ext cx="602953" cy="42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  <p:bldP spid="8" grpId="0" animBg="1"/>
      <p:bldP spid="10" grpId="0" animBg="1"/>
      <p:bldP spid="12" grpId="0" animBg="1"/>
      <p:bldP spid="14" grpId="0" animBg="1"/>
      <p:bldP spid="16" grpId="0" animBg="1"/>
      <p:bldP spid="20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Application Building Blocks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Windows Azure Application Building Blocks sind Managed Services, die die Plattform um sog. Common Capabilities (gemeinsam nutzbare Funktionalitäten) erweitert. </a:t>
            </a:r>
          </a:p>
          <a:p>
            <a:r>
              <a:rPr lang="de-DE" dirty="0" smtClean="0"/>
              <a:t>Schauen wir uns jetzt einige Application Building Blocks  im Detail an: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Messaging &amp; 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5072066" y="1857364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Integration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4942" y="2000240"/>
            <a:ext cx="571504" cy="571504"/>
          </a:xfrm>
          <a:prstGeom prst="rect">
            <a:avLst/>
          </a:prstGeom>
        </p:spPr>
      </p:pic>
      <p:sp>
        <p:nvSpPr>
          <p:cNvPr id="6" name="Abgerundetes Rechteck 5"/>
          <p:cNvSpPr/>
          <p:nvPr/>
        </p:nvSpPr>
        <p:spPr>
          <a:xfrm>
            <a:off x="785786" y="1857364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Messaging</a:t>
            </a:r>
            <a:endParaRPr lang="de-DE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1928802"/>
            <a:ext cx="571504" cy="571504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3000364" y="3929066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WA Service Bus</a:t>
            </a:r>
            <a:endParaRPr lang="de-DE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4000504"/>
            <a:ext cx="571504" cy="571504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rot="16200000" flipH="1">
            <a:off x="2214546" y="2643184"/>
            <a:ext cx="1357322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rot="5400000">
            <a:off x="5072066" y="2928934"/>
            <a:ext cx="128588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Windows Azure Community Deutschland</a:t>
            </a:r>
          </a:p>
          <a:p>
            <a:r>
              <a:rPr lang="de-DE" sz="2800" dirty="0" smtClean="0">
                <a:hlinkClick r:id="rId3"/>
              </a:rPr>
              <a:t>http://wazcommunity.wordpress.com/</a:t>
            </a:r>
            <a:endParaRPr lang="de-DE" sz="2800" dirty="0" smtClean="0"/>
          </a:p>
          <a:p>
            <a:endParaRPr lang="de-DE" sz="2800" dirty="0" smtClean="0"/>
          </a:p>
          <a:p>
            <a:r>
              <a:rPr lang="de-DE" sz="2800" dirty="0" smtClean="0"/>
              <a:t>Windows Azure Community Deutschland – User Group</a:t>
            </a:r>
          </a:p>
          <a:p>
            <a:r>
              <a:rPr lang="de-DE" sz="2800" dirty="0" smtClean="0">
                <a:hlinkClick r:id="rId4"/>
              </a:rPr>
              <a:t>http://www.facebook.com/groups/265115970221817/</a:t>
            </a:r>
            <a:endParaRPr lang="de-DE" sz="2800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 Service Bus</a:t>
            </a:r>
            <a:endParaRPr lang="de-DE" dirty="0"/>
          </a:p>
        </p:txBody>
      </p:sp>
      <p:sp>
        <p:nvSpPr>
          <p:cNvPr id="7" name="Inhaltsplatzhalter 4"/>
          <p:cNvSpPr txBox="1">
            <a:spLocks/>
          </p:cNvSpPr>
          <p:nvPr/>
        </p:nvSpPr>
        <p:spPr>
          <a:xfrm>
            <a:off x="1428728" y="3500438"/>
            <a:ext cx="2930400" cy="78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de-DE" dirty="0" smtClean="0"/>
              <a:t>SB Relay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Grafik 7" descr="Service Bus (feature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5885" y="3643314"/>
            <a:ext cx="571504" cy="571504"/>
          </a:xfrm>
          <a:prstGeom prst="rect">
            <a:avLst/>
          </a:prstGeom>
        </p:spPr>
      </p:pic>
      <p:sp>
        <p:nvSpPr>
          <p:cNvPr id="9" name="Inhaltsplatzhalter 4"/>
          <p:cNvSpPr txBox="1">
            <a:spLocks/>
          </p:cNvSpPr>
          <p:nvPr/>
        </p:nvSpPr>
        <p:spPr>
          <a:xfrm>
            <a:off x="1428728" y="4429132"/>
            <a:ext cx="2930400" cy="78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 Queues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Grafik 9" descr="Service Bus (feature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5885" y="4572008"/>
            <a:ext cx="571504" cy="571504"/>
          </a:xfrm>
          <a:prstGeom prst="rect">
            <a:avLst/>
          </a:prstGeom>
        </p:spPr>
      </p:pic>
      <p:sp>
        <p:nvSpPr>
          <p:cNvPr id="15" name="Inhaltsplatzhalter 4"/>
          <p:cNvSpPr txBox="1">
            <a:spLocks/>
          </p:cNvSpPr>
          <p:nvPr/>
        </p:nvSpPr>
        <p:spPr>
          <a:xfrm>
            <a:off x="4643438" y="3500438"/>
            <a:ext cx="2930400" cy="78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 Topics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Grafik 15" descr="Service Bus (feature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50595" y="3643314"/>
            <a:ext cx="571504" cy="571504"/>
          </a:xfrm>
          <a:prstGeom prst="rect">
            <a:avLst/>
          </a:prstGeom>
        </p:spPr>
      </p:pic>
      <p:sp>
        <p:nvSpPr>
          <p:cNvPr id="17" name="Inhaltsplatzhalter 4"/>
          <p:cNvSpPr txBox="1">
            <a:spLocks/>
          </p:cNvSpPr>
          <p:nvPr/>
        </p:nvSpPr>
        <p:spPr>
          <a:xfrm>
            <a:off x="4643438" y="4429132"/>
            <a:ext cx="2930400" cy="78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de-DE" dirty="0" smtClean="0"/>
              <a:t>Notification Hub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Grafik 17" descr="Service Bus (feature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50595" y="4572008"/>
            <a:ext cx="464347" cy="500066"/>
          </a:xfrm>
          <a:prstGeom prst="rect">
            <a:avLst/>
          </a:prstGeom>
        </p:spPr>
      </p:pic>
      <p:sp>
        <p:nvSpPr>
          <p:cNvPr id="19" name="Pfeil nach unten 18"/>
          <p:cNvSpPr/>
          <p:nvPr/>
        </p:nvSpPr>
        <p:spPr>
          <a:xfrm>
            <a:off x="3643306" y="2643182"/>
            <a:ext cx="1571636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Inhaltsplatzhalter 4"/>
          <p:cNvSpPr txBox="1">
            <a:spLocks/>
          </p:cNvSpPr>
          <p:nvPr/>
        </p:nvSpPr>
        <p:spPr>
          <a:xfrm>
            <a:off x="2928926" y="5357826"/>
            <a:ext cx="2930400" cy="78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BizTalk  Services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" name="Grafik 20" descr="Service Bus (feature).png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36083" y="5500702"/>
            <a:ext cx="571504" cy="571504"/>
          </a:xfrm>
          <a:prstGeom prst="rect">
            <a:avLst/>
          </a:prstGeom>
        </p:spPr>
      </p:pic>
      <p:sp>
        <p:nvSpPr>
          <p:cNvPr id="22" name="Inhaltsplatzhalt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3" name="Abgerundetes Rechteck 22"/>
          <p:cNvSpPr/>
          <p:nvPr/>
        </p:nvSpPr>
        <p:spPr>
          <a:xfrm>
            <a:off x="3071802" y="1785926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WA Service Bus</a:t>
            </a:r>
            <a:endParaRPr lang="de-DE" dirty="0"/>
          </a:p>
        </p:txBody>
      </p:sp>
      <p:pic>
        <p:nvPicPr>
          <p:cNvPr id="24" name="Picture 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14678" y="1857364"/>
            <a:ext cx="571504" cy="571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 animBg="1"/>
      <p:bldP spid="17" grpId="0" animBg="1"/>
      <p:bldP spid="19" grpId="0" animBg="1"/>
      <p:bldP spid="20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Identity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428860" y="1928802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Identity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00298" y="2000240"/>
            <a:ext cx="571504" cy="571504"/>
          </a:xfrm>
          <a:prstGeom prst="rect">
            <a:avLst/>
          </a:prstGeom>
        </p:spPr>
      </p:pic>
      <p:sp>
        <p:nvSpPr>
          <p:cNvPr id="6" name="Abgerundetes Rechteck 5"/>
          <p:cNvSpPr/>
          <p:nvPr/>
        </p:nvSpPr>
        <p:spPr>
          <a:xfrm>
            <a:off x="642910" y="3286124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ACS</a:t>
            </a:r>
            <a:endParaRPr lang="de-DE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3357562"/>
            <a:ext cx="571504" cy="571504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4071934" y="3286124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WAAD</a:t>
            </a:r>
            <a:endParaRPr lang="de-DE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4810" y="3357562"/>
            <a:ext cx="571504" cy="571504"/>
          </a:xfrm>
          <a:prstGeom prst="rect">
            <a:avLst/>
          </a:prstGeom>
        </p:spPr>
      </p:pic>
      <p:sp>
        <p:nvSpPr>
          <p:cNvPr id="10" name="Abgerundetes Rechteck 9"/>
          <p:cNvSpPr/>
          <p:nvPr/>
        </p:nvSpPr>
        <p:spPr>
          <a:xfrm>
            <a:off x="2643174" y="4786322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Application Access Enhancements </a:t>
            </a:r>
            <a:endParaRPr lang="de-DE" dirty="0"/>
          </a:p>
        </p:txBody>
      </p:sp>
      <p:pic>
        <p:nvPicPr>
          <p:cNvPr id="11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4612" y="4857760"/>
            <a:ext cx="571504" cy="571504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>
            <a:off x="5715008" y="4786322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Multi-</a:t>
            </a:r>
            <a:r>
              <a:rPr lang="de-DE" dirty="0" err="1" smtClean="0"/>
              <a:t>Factor</a:t>
            </a:r>
            <a:r>
              <a:rPr lang="de-DE" b="1" dirty="0" smtClean="0"/>
              <a:t>  </a:t>
            </a:r>
          </a:p>
          <a:p>
            <a:pPr algn="ctr"/>
            <a:r>
              <a:rPr lang="de-DE" dirty="0" smtClean="0"/>
              <a:t>Authentication</a:t>
            </a:r>
            <a:r>
              <a:rPr lang="de-DE" dirty="0" smtClean="0"/>
              <a:t> </a:t>
            </a:r>
            <a:endParaRPr lang="de-DE" dirty="0"/>
          </a:p>
        </p:txBody>
      </p:sp>
      <p:pic>
        <p:nvPicPr>
          <p:cNvPr id="13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86446" y="4857760"/>
            <a:ext cx="571504" cy="571504"/>
          </a:xfrm>
          <a:prstGeom prst="rect">
            <a:avLst/>
          </a:prstGeom>
        </p:spPr>
      </p:pic>
      <p:sp>
        <p:nvSpPr>
          <p:cNvPr id="14" name="Pfeil nach unten 13"/>
          <p:cNvSpPr/>
          <p:nvPr/>
        </p:nvSpPr>
        <p:spPr>
          <a:xfrm>
            <a:off x="3143240" y="2786058"/>
            <a:ext cx="157163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unten 14"/>
          <p:cNvSpPr/>
          <p:nvPr/>
        </p:nvSpPr>
        <p:spPr>
          <a:xfrm>
            <a:off x="4786314" y="4143380"/>
            <a:ext cx="157163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2643174" y="5715016"/>
            <a:ext cx="2928958" cy="7858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Graph API</a:t>
            </a:r>
            <a:endParaRPr lang="de-DE" dirty="0"/>
          </a:p>
        </p:txBody>
      </p:sp>
      <p:pic>
        <p:nvPicPr>
          <p:cNvPr id="17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4612" y="5786454"/>
            <a:ext cx="571504" cy="571504"/>
          </a:xfrm>
          <a:prstGeom prst="rect">
            <a:avLst/>
          </a:prstGeom>
        </p:spPr>
      </p:pic>
      <p:sp>
        <p:nvSpPr>
          <p:cNvPr id="18" name="Abgerundetes Rechteck 17"/>
          <p:cNvSpPr/>
          <p:nvPr/>
        </p:nvSpPr>
        <p:spPr>
          <a:xfrm>
            <a:off x="5715008" y="5715016"/>
            <a:ext cx="2928958" cy="7858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ADAL</a:t>
            </a:r>
            <a:r>
              <a:rPr lang="de-DE" dirty="0" smtClean="0"/>
              <a:t> </a:t>
            </a:r>
            <a:endParaRPr lang="de-DE" dirty="0"/>
          </a:p>
        </p:txBody>
      </p:sp>
      <p:pic>
        <p:nvPicPr>
          <p:cNvPr id="19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86446" y="5786454"/>
            <a:ext cx="571504" cy="571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Identity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Fast alle Features des Application Building Blocks </a:t>
            </a:r>
            <a:r>
              <a:rPr lang="de-DE" b="1" i="1" dirty="0" smtClean="0"/>
              <a:t>Identity</a:t>
            </a:r>
            <a:r>
              <a:rPr lang="de-DE" dirty="0" smtClean="0"/>
              <a:t> sind kostenlos nutzbar.</a:t>
            </a:r>
          </a:p>
          <a:p>
            <a:r>
              <a:rPr lang="de-DE" dirty="0" smtClean="0"/>
              <a:t>Ausnahme: </a:t>
            </a:r>
            <a:r>
              <a:rPr lang="de-DE" dirty="0" smtClean="0"/>
              <a:t>WA Multi-</a:t>
            </a:r>
            <a:r>
              <a:rPr lang="de-DE" dirty="0" err="1" smtClean="0"/>
              <a:t>Factor</a:t>
            </a:r>
            <a:r>
              <a:rPr lang="de-DE" b="1" dirty="0" smtClean="0"/>
              <a:t> </a:t>
            </a:r>
            <a:r>
              <a:rPr lang="de-DE" dirty="0" smtClean="0"/>
              <a:t>Authentication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Schlusswort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Dies war nur ein kleiner Einblick in die Windows Azure Plattform. Es gäbe noch viel mehr Details zu berichten und jeden Monat kommt noch etwas dazu. </a:t>
            </a:r>
            <a:r>
              <a:rPr lang="de-DE" dirty="0" smtClean="0">
                <a:sym typeface="Wingdings" pitchFamily="2" charset="2"/>
              </a:rPr>
              <a:t>  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 smtClean="0"/>
              <a:t>Q &amp; A</a:t>
            </a:r>
            <a:endParaRPr lang="de-DE" sz="5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Windows Azure Platform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Modul 1: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Vorbemerkungen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 diesem Modul möchte ich euch einen Überblick über die Bestandteile der Windows Azure Plattform liefern</a:t>
            </a:r>
          </a:p>
          <a:p>
            <a:endParaRPr lang="de-DE" dirty="0" smtClean="0"/>
          </a:p>
          <a:p>
            <a:r>
              <a:rPr lang="de-DE" dirty="0" smtClean="0"/>
              <a:t>Level 100</a:t>
            </a:r>
          </a:p>
          <a:p>
            <a:endParaRPr lang="de-DE" dirty="0" smtClean="0"/>
          </a:p>
          <a:p>
            <a:r>
              <a:rPr lang="de-DE" dirty="0" smtClean="0"/>
              <a:t>Ok, fangen wir an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Windows Azure?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Cloud Computing im Allgemeinen oder die Windows Azure Plattform im Speziellen, ist </a:t>
            </a:r>
            <a:r>
              <a:rPr lang="de-DE" b="1" dirty="0" smtClean="0"/>
              <a:t>keine</a:t>
            </a:r>
            <a:r>
              <a:rPr lang="de-DE" dirty="0" smtClean="0"/>
              <a:t> neue Evolutionsstufe des Internets.</a:t>
            </a:r>
          </a:p>
          <a:p>
            <a:r>
              <a:rPr lang="de-DE" dirty="0" smtClean="0"/>
              <a:t>Cloud Computing nutzt die Möglichkeiten vorhandener Internettechnologien zur Verbesserung von IT Lösungen.</a:t>
            </a:r>
          </a:p>
          <a:p>
            <a:r>
              <a:rPr lang="de-DE" dirty="0" smtClean="0"/>
              <a:t>Schauen wir uns einmal folgendes Bild an: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Einsatzgebiete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000232" y="1857364"/>
            <a:ext cx="4000528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Windows Azure </a:t>
            </a:r>
            <a:endParaRPr lang="de-DE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2143116"/>
            <a:ext cx="706423" cy="511906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857224" y="3571876"/>
            <a:ext cx="135732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3071802" y="3571876"/>
            <a:ext cx="135732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4500562" y="3571876"/>
            <a:ext cx="135732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5929322" y="3571876"/>
            <a:ext cx="135732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4500562" y="4714884"/>
            <a:ext cx="1357322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29190" y="4857760"/>
            <a:ext cx="506084" cy="530709"/>
          </a:xfrm>
          <a:prstGeom prst="rect">
            <a:avLst/>
          </a:prstGeom>
        </p:spPr>
      </p:pic>
      <p:pic>
        <p:nvPicPr>
          <p:cNvPr id="15" name="Picture 5"/>
          <p:cNvPicPr>
            <a:picLocks noGrp="1" noChangeAspect="1"/>
          </p:cNvPicPr>
          <p:nvPr>
            <p:ph idx="1"/>
          </p:nvPr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85852" y="3643314"/>
            <a:ext cx="506232" cy="642942"/>
          </a:xfrm>
          <a:prstGeom prst="rect">
            <a:avLst/>
          </a:prstGeom>
        </p:spPr>
      </p:pic>
      <p:pic>
        <p:nvPicPr>
          <p:cNvPr id="16" name="Picture 6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29190" y="3643314"/>
            <a:ext cx="435794" cy="614504"/>
          </a:xfrm>
          <a:prstGeom prst="rect">
            <a:avLst/>
          </a:prstGeom>
        </p:spPr>
      </p:pic>
      <p:pic>
        <p:nvPicPr>
          <p:cNvPr id="17" name="Picture 7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86512" y="3786190"/>
            <a:ext cx="576373" cy="380566"/>
          </a:xfrm>
          <a:prstGeom prst="rect">
            <a:avLst/>
          </a:prstGeom>
        </p:spPr>
      </p:pic>
      <p:pic>
        <p:nvPicPr>
          <p:cNvPr id="18" name="Picture 8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28992" y="3714752"/>
            <a:ext cx="590431" cy="544674"/>
          </a:xfrm>
          <a:prstGeom prst="rect">
            <a:avLst/>
          </a:prstGeom>
        </p:spPr>
      </p:pic>
      <p:cxnSp>
        <p:nvCxnSpPr>
          <p:cNvPr id="20" name="Gerade Verbindung mit Pfeil 19"/>
          <p:cNvCxnSpPr>
            <a:endCxn id="8" idx="0"/>
          </p:cNvCxnSpPr>
          <p:nvPr/>
        </p:nvCxnSpPr>
        <p:spPr>
          <a:xfrm rot="10800000" flipV="1">
            <a:off x="1535886" y="2786058"/>
            <a:ext cx="892975" cy="7858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4" idx="2"/>
          </p:cNvCxnSpPr>
          <p:nvPr/>
        </p:nvCxnSpPr>
        <p:spPr>
          <a:xfrm rot="5400000">
            <a:off x="3393273" y="2964653"/>
            <a:ext cx="785818" cy="4286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rot="16200000" flipH="1">
            <a:off x="4768455" y="3161108"/>
            <a:ext cx="785818" cy="357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rot="16200000" flipH="1">
            <a:off x="5679289" y="2893215"/>
            <a:ext cx="785818" cy="571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10800000">
            <a:off x="4000496" y="4357694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3" idx="0"/>
            <a:endCxn id="11" idx="2"/>
          </p:cNvCxnSpPr>
          <p:nvPr/>
        </p:nvCxnSpPr>
        <p:spPr>
          <a:xfrm rot="5400000" flipH="1" flipV="1">
            <a:off x="5000628" y="453628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endCxn id="12" idx="2"/>
          </p:cNvCxnSpPr>
          <p:nvPr/>
        </p:nvCxnSpPr>
        <p:spPr>
          <a:xfrm flipV="1">
            <a:off x="5786446" y="4357694"/>
            <a:ext cx="821537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 wissen jetzt in welchen Bereichen wir </a:t>
            </a:r>
            <a:r>
              <a:rPr lang="de-DE" dirty="0" smtClean="0"/>
              <a:t>Berührungspunkte mit </a:t>
            </a:r>
            <a:r>
              <a:rPr lang="de-DE" smtClean="0"/>
              <a:t>Windows Azure </a:t>
            </a:r>
            <a:r>
              <a:rPr lang="de-DE" dirty="0" smtClean="0"/>
              <a:t>haben</a:t>
            </a:r>
          </a:p>
          <a:p>
            <a:r>
              <a:rPr lang="de-DE" dirty="0" smtClean="0"/>
              <a:t>Wir sollten aber als nächstes einen Blick auf die unterschiedlichen Anwendungsarten werfen, die mit Windows Azure zusammenarbeiten.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txDef>
      <a:spPr>
        <a:solidFill>
          <a:srgbClr val="3FA9F5"/>
        </a:solidFill>
      </a:spPr>
      <a:bodyPr anchor="b">
        <a:noAutofit/>
      </a:bodyPr>
      <a:lstStyle>
        <a:defPPr marL="0" marR="0" indent="0" algn="l" defTabSz="1218987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kern="120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Segoe UI Ligh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PresentationFormat>Bildschirmpräsentation (4:3)</PresentationFormat>
  <Paragraphs>160</Paragraphs>
  <Slides>34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Larissa-Design</vt:lpstr>
      <vt:lpstr>Folie 1</vt:lpstr>
      <vt:lpstr>About me</vt:lpstr>
      <vt:lpstr>Folie 3</vt:lpstr>
      <vt:lpstr>Windows Azure Platform</vt:lpstr>
      <vt:lpstr>Vorbemerkungen</vt:lpstr>
      <vt:lpstr>Folie 6</vt:lpstr>
      <vt:lpstr>Was ist Windows Azure?</vt:lpstr>
      <vt:lpstr>Einsatzgebiete</vt:lpstr>
      <vt:lpstr>Folie 9</vt:lpstr>
      <vt:lpstr>App Types</vt:lpstr>
      <vt:lpstr>Entwicklung</vt:lpstr>
      <vt:lpstr>Entwicklung (Auswahl)</vt:lpstr>
      <vt:lpstr>Folie 13</vt:lpstr>
      <vt:lpstr>Tooling</vt:lpstr>
      <vt:lpstr>Tooling (2)</vt:lpstr>
      <vt:lpstr>Folie 16</vt:lpstr>
      <vt:lpstr>Die Plattform</vt:lpstr>
      <vt:lpstr>WA Execution Model</vt:lpstr>
      <vt:lpstr>WA Virtual Machines</vt:lpstr>
      <vt:lpstr>WA Cloud Services</vt:lpstr>
      <vt:lpstr>WA Websites</vt:lpstr>
      <vt:lpstr>WA Mobile Services</vt:lpstr>
      <vt:lpstr>WA Data Services (1)</vt:lpstr>
      <vt:lpstr>WA Data Services (2)</vt:lpstr>
      <vt:lpstr>WA Data Services (3)</vt:lpstr>
      <vt:lpstr>WA Data Services (4)</vt:lpstr>
      <vt:lpstr>Application Building Blocks</vt:lpstr>
      <vt:lpstr>Application Building Blocks (2)</vt:lpstr>
      <vt:lpstr>Messaging &amp; Integration</vt:lpstr>
      <vt:lpstr>WA Service Bus</vt:lpstr>
      <vt:lpstr>Identity</vt:lpstr>
      <vt:lpstr>Identity (2)</vt:lpstr>
      <vt:lpstr>Schlusswort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OliverM</dc:creator>
  <cp:lastModifiedBy>OliverM</cp:lastModifiedBy>
  <cp:revision>160</cp:revision>
  <dcterms:created xsi:type="dcterms:W3CDTF">2013-04-14T08:09:36Z</dcterms:created>
  <dcterms:modified xsi:type="dcterms:W3CDTF">2013-10-08T05:09:08Z</dcterms:modified>
</cp:coreProperties>
</file>