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5" r:id="rId3"/>
    <p:sldId id="266" r:id="rId4"/>
    <p:sldId id="267" r:id="rId5"/>
    <p:sldId id="268" r:id="rId6"/>
    <p:sldId id="304" r:id="rId7"/>
    <p:sldId id="295" r:id="rId8"/>
    <p:sldId id="281" r:id="rId9"/>
    <p:sldId id="298" r:id="rId10"/>
    <p:sldId id="305" r:id="rId11"/>
    <p:sldId id="309" r:id="rId12"/>
    <p:sldId id="315" r:id="rId13"/>
    <p:sldId id="302" r:id="rId14"/>
    <p:sldId id="307" r:id="rId15"/>
    <p:sldId id="308" r:id="rId16"/>
    <p:sldId id="310" r:id="rId17"/>
    <p:sldId id="311" r:id="rId18"/>
    <p:sldId id="312" r:id="rId19"/>
    <p:sldId id="313" r:id="rId20"/>
    <p:sldId id="314" r:id="rId21"/>
    <p:sldId id="280" r:id="rId22"/>
    <p:sldId id="300" r:id="rId23"/>
    <p:sldId id="299" r:id="rId24"/>
    <p:sldId id="301" r:id="rId25"/>
    <p:sldId id="303" r:id="rId26"/>
    <p:sldId id="291" r:id="rId27"/>
    <p:sldId id="297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29" autoAdjust="0"/>
    <p:restoredTop sz="81720" autoAdjust="0"/>
  </p:normalViewPr>
  <p:slideViewPr>
    <p:cSldViewPr>
      <p:cViewPr>
        <p:scale>
          <a:sx n="73" d="100"/>
          <a:sy n="73" d="100"/>
        </p:scale>
        <p:origin x="-1248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2D0B2-E36C-45EE-8D03-378C031F2496}" type="datetimeFigureOut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23400-9877-439B-8CBC-CDA22F4640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3400-9877-439B-8CBC-CDA22F4640C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3400-9877-439B-8CBC-CDA22F4640C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21.04.2014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obileservices@microsoft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azcommunity.wordpres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cebook.com/groups/265115970221817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Bild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7"/>
          <p:cNvSpPr txBox="1">
            <a:spLocks/>
          </p:cNvSpPr>
          <p:nvPr/>
        </p:nvSpPr>
        <p:spPr>
          <a:xfrm>
            <a:off x="0" y="1714489"/>
            <a:ext cx="5214942" cy="2214578"/>
          </a:xfrm>
          <a:prstGeom prst="rect">
            <a:avLst/>
          </a:prstGeom>
          <a:solidFill>
            <a:srgbClr val="00B0F0"/>
          </a:solidFill>
        </p:spPr>
        <p:txBody>
          <a:bodyPr anchor="b">
            <a:no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Microsoft Azure Platform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5214942" y="1714488"/>
            <a:ext cx="3929059" cy="22145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b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Microsoft Azure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>
                <a:solidFill>
                  <a:srgbClr val="FFFFFF"/>
                </a:solidFill>
                <a:latin typeface="Segoe UI Light"/>
              </a:rPr>
              <a:t>4.Modul: Azure Mobile Services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3929066"/>
            <a:ext cx="9144000" cy="200026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0" y="4357694"/>
            <a:ext cx="314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Oliver Michalski</a:t>
            </a:r>
            <a:endParaRPr lang="de-DE" sz="14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5000636"/>
            <a:ext cx="482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Azure Community Deutschland http://wazcommunity.wordpress.com/</a:t>
            </a:r>
            <a:endParaRPr lang="de-DE" sz="14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Vorbemerkungen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Bevor ich mit den Feature beginne, möchte ich euch noch zwei Leitlinien vorstellen, die das </a:t>
            </a:r>
            <a:r>
              <a:rPr lang="de-DE" dirty="0" smtClean="0"/>
              <a:t>MAMS </a:t>
            </a:r>
            <a:r>
              <a:rPr lang="de-DE" dirty="0" smtClean="0"/>
              <a:t>Angebot beschreiben:</a:t>
            </a:r>
          </a:p>
          <a:p>
            <a:endParaRPr lang="de-DE" dirty="0" smtClean="0"/>
          </a:p>
          <a:p>
            <a:r>
              <a:rPr lang="de-DE" b="1" dirty="0" smtClean="0"/>
              <a:t>Rapid Development</a:t>
            </a:r>
          </a:p>
          <a:p>
            <a:endParaRPr lang="de-DE" dirty="0" smtClean="0"/>
          </a:p>
          <a:p>
            <a:r>
              <a:rPr lang="de-DE" b="1" dirty="0" smtClean="0"/>
              <a:t>Common Scenarios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Noch eine Vorbemerkung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Diese Feature Übersicht gilt erstmal für beide Backends (Node.JS und .NET)</a:t>
            </a:r>
          </a:p>
          <a:p>
            <a:r>
              <a:rPr lang="de-DE" dirty="0" smtClean="0"/>
              <a:t>Unterschiede zwischen den Backends gibt es danach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4286248" y="400050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Push Notification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pic>
        <p:nvPicPr>
          <p:cNvPr id="10" name="Inhaltsplatzhalter 9" descr="ic_action_androi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57686" y="4107661"/>
            <a:ext cx="571504" cy="571504"/>
          </a:xfrm>
        </p:spPr>
      </p:pic>
      <p:sp>
        <p:nvSpPr>
          <p:cNvPr id="6" name="Abgerundetes Rechteck 5"/>
          <p:cNvSpPr/>
          <p:nvPr/>
        </p:nvSpPr>
        <p:spPr>
          <a:xfrm>
            <a:off x="2786050" y="171448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MA Mobile  Services</a:t>
            </a:r>
            <a:endParaRPr lang="de-DE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1785926"/>
            <a:ext cx="571504" cy="571504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1142976" y="400050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Data</a:t>
            </a:r>
            <a:endParaRPr lang="de-DE" dirty="0"/>
          </a:p>
        </p:txBody>
      </p:sp>
      <p:pic>
        <p:nvPicPr>
          <p:cNvPr id="12" name="Grafik 11" descr="appl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21571" y="4071942"/>
            <a:ext cx="571504" cy="571504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1142976" y="314324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User Authentication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286248" y="314324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Server Logic</a:t>
            </a:r>
            <a:endParaRPr lang="de-DE" dirty="0"/>
          </a:p>
        </p:txBody>
      </p:sp>
      <p:pic>
        <p:nvPicPr>
          <p:cNvPr id="19" name="Grafik 18" descr="Windows Azure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42741" y="3271575"/>
            <a:ext cx="471365" cy="471365"/>
          </a:xfrm>
          <a:prstGeom prst="rect">
            <a:avLst/>
          </a:prstGeom>
        </p:spPr>
      </p:pic>
      <p:pic>
        <p:nvPicPr>
          <p:cNvPr id="21" name="Grafik 20" descr="Windows Azure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14575" y="3286124"/>
            <a:ext cx="471365" cy="471365"/>
          </a:xfrm>
          <a:prstGeom prst="rect">
            <a:avLst/>
          </a:prstGeom>
        </p:spPr>
      </p:pic>
      <p:sp>
        <p:nvSpPr>
          <p:cNvPr id="22" name="Pfeil nach unten 21"/>
          <p:cNvSpPr/>
          <p:nvPr/>
        </p:nvSpPr>
        <p:spPr>
          <a:xfrm>
            <a:off x="3571868" y="2571744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1142976" y="571501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Scale</a:t>
            </a:r>
            <a:endParaRPr lang="de-DE" dirty="0"/>
          </a:p>
        </p:txBody>
      </p:sp>
      <p:pic>
        <p:nvPicPr>
          <p:cNvPr id="18" name="Grafik 17" descr="apple.png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21571" y="5786454"/>
            <a:ext cx="571504" cy="571504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1142976" y="485776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Scheduler</a:t>
            </a:r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4286248" y="485776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Logging &amp; Diagnostics</a:t>
            </a:r>
            <a:endParaRPr lang="de-DE" dirty="0"/>
          </a:p>
        </p:txBody>
      </p:sp>
      <p:pic>
        <p:nvPicPr>
          <p:cNvPr id="24" name="Grafik 23" descr="Windows Azure.pn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42741" y="4986087"/>
            <a:ext cx="471365" cy="471365"/>
          </a:xfrm>
          <a:prstGeom prst="rect">
            <a:avLst/>
          </a:prstGeom>
        </p:spPr>
      </p:pic>
      <p:pic>
        <p:nvPicPr>
          <p:cNvPr id="25" name="Grafik 24" descr="Windows Azure.png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14575" y="5000636"/>
            <a:ext cx="471365" cy="47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3" grpId="0" animBg="1"/>
      <p:bldP spid="14" grpId="0" animBg="1"/>
      <p:bldP spid="22" grpId="0" animBg="1"/>
      <p:bldP spid="17" grpId="0" animBg="1"/>
      <p:bldP spid="20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Authentication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786050" y="171448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MA Mobile  Services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1785926"/>
            <a:ext cx="571504" cy="571504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2786050" y="2928934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User Authentication</a:t>
            </a:r>
            <a:endParaRPr lang="de-DE" dirty="0"/>
          </a:p>
        </p:txBody>
      </p:sp>
      <p:pic>
        <p:nvPicPr>
          <p:cNvPr id="7" name="Grafik 6" descr="Windows Azur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85815" y="3057261"/>
            <a:ext cx="471365" cy="471365"/>
          </a:xfrm>
          <a:prstGeom prst="rect">
            <a:avLst/>
          </a:prstGeom>
        </p:spPr>
      </p:pic>
      <p:sp>
        <p:nvSpPr>
          <p:cNvPr id="8" name="Pfeil nach unten 7"/>
          <p:cNvSpPr/>
          <p:nvPr/>
        </p:nvSpPr>
        <p:spPr>
          <a:xfrm>
            <a:off x="3571868" y="2571744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3571868" y="3786190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4357686" y="500063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Google</a:t>
            </a:r>
            <a:endParaRPr lang="de-DE" dirty="0"/>
          </a:p>
        </p:txBody>
      </p:sp>
      <p:pic>
        <p:nvPicPr>
          <p:cNvPr id="12" name="Inhaltsplatzhalter 9" descr="ic_action_android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29124" y="5107793"/>
            <a:ext cx="571504" cy="571504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1214414" y="500063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Twitter</a:t>
            </a:r>
            <a:endParaRPr lang="de-DE" dirty="0"/>
          </a:p>
        </p:txBody>
      </p:sp>
      <p:pic>
        <p:nvPicPr>
          <p:cNvPr id="14" name="Grafik 13" descr="apple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3009" y="5072074"/>
            <a:ext cx="571504" cy="571504"/>
          </a:xfrm>
          <a:prstGeom prst="rect">
            <a:avLst/>
          </a:prstGeom>
        </p:spPr>
      </p:pic>
      <p:sp>
        <p:nvSpPr>
          <p:cNvPr id="15" name="Abgerundetes Rechteck 14"/>
          <p:cNvSpPr/>
          <p:nvPr/>
        </p:nvSpPr>
        <p:spPr>
          <a:xfrm>
            <a:off x="1214414" y="414338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Microsoft Account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357686" y="414338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Facebook</a:t>
            </a:r>
            <a:endParaRPr lang="de-DE" dirty="0"/>
          </a:p>
        </p:txBody>
      </p:sp>
      <p:pic>
        <p:nvPicPr>
          <p:cNvPr id="17" name="Grafik 16" descr="Windows Azur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14179" y="4271707"/>
            <a:ext cx="471365" cy="471365"/>
          </a:xfrm>
          <a:prstGeom prst="rect">
            <a:avLst/>
          </a:prstGeom>
        </p:spPr>
      </p:pic>
      <p:pic>
        <p:nvPicPr>
          <p:cNvPr id="18" name="Grafik 17" descr="Windows Azure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86013" y="4286256"/>
            <a:ext cx="471365" cy="471365"/>
          </a:xfrm>
          <a:prstGeom prst="rect">
            <a:avLst/>
          </a:prstGeom>
        </p:spPr>
      </p:pic>
      <p:sp>
        <p:nvSpPr>
          <p:cNvPr id="19" name="Abgerundetes Rechteck 18"/>
          <p:cNvSpPr/>
          <p:nvPr/>
        </p:nvSpPr>
        <p:spPr>
          <a:xfrm>
            <a:off x="1214414" y="5857892"/>
            <a:ext cx="2928958" cy="78581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MAAD</a:t>
            </a:r>
            <a:endParaRPr lang="de-DE" dirty="0"/>
          </a:p>
        </p:txBody>
      </p:sp>
      <p:pic>
        <p:nvPicPr>
          <p:cNvPr id="21" name="Grafik 20" descr="Windows Azure.png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14179" y="5986219"/>
            <a:ext cx="471365" cy="47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Authentication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muss ich noch wissen?</a:t>
            </a:r>
          </a:p>
          <a:p>
            <a:endParaRPr lang="de-DE" dirty="0" smtClean="0"/>
          </a:p>
          <a:p>
            <a:r>
              <a:rPr lang="de-DE" dirty="0" smtClean="0"/>
              <a:t>Berechtigungen können pro Tabelle und CRUD Operation vergeben werden</a:t>
            </a:r>
          </a:p>
          <a:p>
            <a:endParaRPr lang="de-DE" dirty="0" smtClean="0"/>
          </a:p>
          <a:p>
            <a:r>
              <a:rPr lang="de-DE" dirty="0" smtClean="0"/>
              <a:t>Granulare Rechtekontrolle erfolgt mittels </a:t>
            </a:r>
            <a:r>
              <a:rPr lang="de-DE" b="1" dirty="0" smtClean="0"/>
              <a:t>Server Scripts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Authentication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</a:t>
            </a:r>
            <a:r>
              <a:rPr lang="de-DE" b="1" dirty="0" smtClean="0"/>
              <a:t> Windows Azure Active Directory Authentication</a:t>
            </a:r>
            <a:r>
              <a:rPr lang="de-DE" dirty="0" smtClean="0"/>
              <a:t> ist zurzeit eine </a:t>
            </a:r>
            <a:r>
              <a:rPr lang="de-DE" b="1" dirty="0" smtClean="0"/>
              <a:t>Private Preview. </a:t>
            </a:r>
            <a:r>
              <a:rPr lang="de-DE" dirty="0" smtClean="0"/>
              <a:t>Wer das Feature testen will, sollte das Mobile Service Team kontaktieren (</a:t>
            </a:r>
            <a:r>
              <a:rPr lang="de-DE" dirty="0" smtClean="0">
                <a:hlinkClick r:id="rId2"/>
              </a:rPr>
              <a:t>mobileservices@microsoft.com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 Logic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142976" y="5143512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Node.JS Scripts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2786050" y="171448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MA Mobile  Services</a:t>
            </a:r>
            <a:endParaRPr lang="de-DE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1785926"/>
            <a:ext cx="571504" cy="571504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4286248" y="4214818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Dynamic Schema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1142976" y="421481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Dynamic REST API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786050" y="2928934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Server Logic</a:t>
            </a:r>
            <a:endParaRPr lang="de-DE" dirty="0"/>
          </a:p>
        </p:txBody>
      </p:sp>
      <p:pic>
        <p:nvPicPr>
          <p:cNvPr id="12" name="Grafik 11" descr="Windows Azur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42741" y="4343145"/>
            <a:ext cx="471365" cy="471365"/>
          </a:xfrm>
          <a:prstGeom prst="rect">
            <a:avLst/>
          </a:prstGeom>
        </p:spPr>
      </p:pic>
      <p:pic>
        <p:nvPicPr>
          <p:cNvPr id="13" name="Grafik 12" descr="Windows Azur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00364" y="3071810"/>
            <a:ext cx="471365" cy="471365"/>
          </a:xfrm>
          <a:prstGeom prst="rect">
            <a:avLst/>
          </a:prstGeom>
        </p:spPr>
      </p:pic>
      <p:sp>
        <p:nvSpPr>
          <p:cNvPr id="14" name="Pfeil nach unten 13"/>
          <p:cNvSpPr/>
          <p:nvPr/>
        </p:nvSpPr>
        <p:spPr>
          <a:xfrm>
            <a:off x="3571868" y="2571744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>
            <a:off x="3571868" y="3786190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Windows Azur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29124" y="4357694"/>
            <a:ext cx="471365" cy="471365"/>
          </a:xfrm>
          <a:prstGeom prst="rect">
            <a:avLst/>
          </a:prstGeom>
        </p:spPr>
      </p:pic>
      <p:pic>
        <p:nvPicPr>
          <p:cNvPr id="18" name="Grafik 17" descr="Windows Azur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57290" y="5286388"/>
            <a:ext cx="471365" cy="47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 Logic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714612" y="4143380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Node.JS Scripts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2786050" y="171448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MA Mobile  Services</a:t>
            </a:r>
            <a:endParaRPr lang="de-DE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1785926"/>
            <a:ext cx="571504" cy="571504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2786050" y="2928934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Server Logic</a:t>
            </a:r>
            <a:endParaRPr lang="de-DE" dirty="0"/>
          </a:p>
        </p:txBody>
      </p:sp>
      <p:pic>
        <p:nvPicPr>
          <p:cNvPr id="13" name="Grafik 12" descr="Windows Azur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00364" y="3071810"/>
            <a:ext cx="471365" cy="471365"/>
          </a:xfrm>
          <a:prstGeom prst="rect">
            <a:avLst/>
          </a:prstGeom>
        </p:spPr>
      </p:pic>
      <p:sp>
        <p:nvSpPr>
          <p:cNvPr id="14" name="Pfeil nach unten 13"/>
          <p:cNvSpPr/>
          <p:nvPr/>
        </p:nvSpPr>
        <p:spPr>
          <a:xfrm>
            <a:off x="3571868" y="2571744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>
            <a:off x="3571868" y="3786190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Windows Azur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28926" y="4286256"/>
            <a:ext cx="471365" cy="471365"/>
          </a:xfrm>
          <a:prstGeom prst="rect">
            <a:avLst/>
          </a:prstGeom>
        </p:spPr>
      </p:pic>
      <p:sp>
        <p:nvSpPr>
          <p:cNvPr id="17" name="Abgerundetes Rechteck 16"/>
          <p:cNvSpPr/>
          <p:nvPr/>
        </p:nvSpPr>
        <p:spPr>
          <a:xfrm>
            <a:off x="1285852" y="542926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Default Scripts</a:t>
            </a:r>
            <a:endParaRPr lang="de-DE" dirty="0"/>
          </a:p>
        </p:txBody>
      </p:sp>
      <p:pic>
        <p:nvPicPr>
          <p:cNvPr id="19" name="Grafik 18" descr="Windows Azur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00166" y="5572140"/>
            <a:ext cx="471365" cy="471365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4286248" y="542926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Custom API</a:t>
            </a:r>
            <a:endParaRPr lang="de-DE" dirty="0"/>
          </a:p>
        </p:txBody>
      </p:sp>
      <p:pic>
        <p:nvPicPr>
          <p:cNvPr id="21" name="Grafik 20" descr="Windows Azur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29124" y="5572140"/>
            <a:ext cx="471365" cy="471365"/>
          </a:xfrm>
          <a:prstGeom prst="rect">
            <a:avLst/>
          </a:prstGeom>
        </p:spPr>
      </p:pic>
      <p:sp>
        <p:nvSpPr>
          <p:cNvPr id="22" name="Pfeil nach unten 21"/>
          <p:cNvSpPr/>
          <p:nvPr/>
        </p:nvSpPr>
        <p:spPr>
          <a:xfrm>
            <a:off x="3571868" y="5000636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4" grpId="0" animBg="1"/>
      <p:bldP spid="15" grpId="0" animBg="1"/>
      <p:bldP spid="17" grpId="0" animBg="1"/>
      <p:bldP spid="20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 Logic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786050" y="1571612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Node.JS Scripts</a:t>
            </a:r>
            <a:endParaRPr lang="de-DE" dirty="0"/>
          </a:p>
        </p:txBody>
      </p:sp>
      <p:pic>
        <p:nvPicPr>
          <p:cNvPr id="18" name="Grafik 17" descr="Windows Azur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00364" y="1714488"/>
            <a:ext cx="471365" cy="471365"/>
          </a:xfrm>
          <a:prstGeom prst="rect">
            <a:avLst/>
          </a:prstGeom>
        </p:spPr>
      </p:pic>
      <p:sp>
        <p:nvSpPr>
          <p:cNvPr id="17" name="Abgerundetes Rechteck 16"/>
          <p:cNvSpPr/>
          <p:nvPr/>
        </p:nvSpPr>
        <p:spPr>
          <a:xfrm>
            <a:off x="1357290" y="285749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Default Scripts</a:t>
            </a:r>
            <a:endParaRPr lang="de-DE" dirty="0"/>
          </a:p>
        </p:txBody>
      </p:sp>
      <p:pic>
        <p:nvPicPr>
          <p:cNvPr id="19" name="Grafik 18" descr="Windows Azur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71604" y="3000372"/>
            <a:ext cx="471365" cy="471365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4357686" y="285749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Custom API</a:t>
            </a:r>
            <a:endParaRPr lang="de-DE" dirty="0"/>
          </a:p>
        </p:txBody>
      </p:sp>
      <p:pic>
        <p:nvPicPr>
          <p:cNvPr id="21" name="Grafik 20" descr="Windows Azur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0562" y="3000372"/>
            <a:ext cx="471365" cy="471365"/>
          </a:xfrm>
          <a:prstGeom prst="rect">
            <a:avLst/>
          </a:prstGeom>
        </p:spPr>
      </p:pic>
      <p:sp>
        <p:nvSpPr>
          <p:cNvPr id="22" name="Pfeil nach unten 21"/>
          <p:cNvSpPr/>
          <p:nvPr/>
        </p:nvSpPr>
        <p:spPr>
          <a:xfrm>
            <a:off x="3643306" y="2428868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unten 31"/>
          <p:cNvSpPr/>
          <p:nvPr/>
        </p:nvSpPr>
        <p:spPr>
          <a:xfrm rot="10800000">
            <a:off x="2786050" y="3714752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bgerundetes Rechteck 32"/>
          <p:cNvSpPr/>
          <p:nvPr/>
        </p:nvSpPr>
        <p:spPr>
          <a:xfrm>
            <a:off x="2857488" y="4071942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Node.JS Module</a:t>
            </a:r>
            <a:endParaRPr lang="de-DE" dirty="0"/>
          </a:p>
        </p:txBody>
      </p:sp>
      <p:pic>
        <p:nvPicPr>
          <p:cNvPr id="34" name="Grafik 33" descr="Windows Azur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71802" y="4214818"/>
            <a:ext cx="471365" cy="471365"/>
          </a:xfrm>
          <a:prstGeom prst="rect">
            <a:avLst/>
          </a:prstGeom>
        </p:spPr>
      </p:pic>
      <p:sp>
        <p:nvSpPr>
          <p:cNvPr id="14" name="Pfeil nach unten 13"/>
          <p:cNvSpPr/>
          <p:nvPr/>
        </p:nvSpPr>
        <p:spPr>
          <a:xfrm rot="10800000">
            <a:off x="4500562" y="3714752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0" grpId="0" animBg="1"/>
      <p:bldP spid="22" grpId="0" animBg="1"/>
      <p:bldP spid="32" grpId="0" animBg="1"/>
      <p:bldP spid="3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About me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Oliver Michalski</a:t>
            </a:r>
          </a:p>
          <a:p>
            <a:r>
              <a:rPr lang="de-DE" sz="2800" dirty="0" smtClean="0"/>
              <a:t>Senior Developer .NET</a:t>
            </a:r>
          </a:p>
          <a:p>
            <a:r>
              <a:rPr lang="de-DE" sz="2800" dirty="0" smtClean="0"/>
              <a:t>Berlin</a:t>
            </a:r>
          </a:p>
          <a:p>
            <a:r>
              <a:rPr lang="de-DE" sz="2800" dirty="0" smtClean="0"/>
              <a:t>Moderator des Azure Forums bei MSDN Deutschland</a:t>
            </a:r>
          </a:p>
          <a:p>
            <a:r>
              <a:rPr lang="de-DE" sz="2800" dirty="0" smtClean="0"/>
              <a:t>Community Leader Azure Community Deutschland</a:t>
            </a:r>
          </a:p>
          <a:p>
            <a:r>
              <a:rPr lang="de-DE" sz="2800" dirty="0" smtClean="0"/>
              <a:t>Community Leader Azure Community Deutschland – User Group (Facebook)</a:t>
            </a:r>
          </a:p>
          <a:p>
            <a:r>
              <a:rPr lang="de-DE" sz="2800" dirty="0" smtClean="0"/>
              <a:t>Member of the Azure Insider Program</a:t>
            </a:r>
          </a:p>
          <a:p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 Logic (4)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697" y="1357298"/>
            <a:ext cx="8229600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786050" y="1571612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Node.JS Module</a:t>
            </a:r>
            <a:endParaRPr lang="de-DE" dirty="0"/>
          </a:p>
        </p:txBody>
      </p:sp>
      <p:pic>
        <p:nvPicPr>
          <p:cNvPr id="18" name="Grafik 17" descr="Windows Azure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00364" y="1714488"/>
            <a:ext cx="471365" cy="471365"/>
          </a:xfrm>
          <a:prstGeom prst="rect">
            <a:avLst/>
          </a:prstGeom>
        </p:spPr>
      </p:pic>
      <p:sp>
        <p:nvSpPr>
          <p:cNvPr id="22" name="Pfeil nach unten 21"/>
          <p:cNvSpPr/>
          <p:nvPr/>
        </p:nvSpPr>
        <p:spPr>
          <a:xfrm>
            <a:off x="3643306" y="2428868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3"/>
          <p:cNvSpPr/>
          <p:nvPr/>
        </p:nvSpPr>
        <p:spPr bwMode="auto">
          <a:xfrm>
            <a:off x="357158" y="2786058"/>
            <a:ext cx="1646895" cy="11557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request</a:t>
            </a:r>
          </a:p>
        </p:txBody>
      </p:sp>
      <p:sp>
        <p:nvSpPr>
          <p:cNvPr id="24" name="Rectangle 4"/>
          <p:cNvSpPr/>
          <p:nvPr/>
        </p:nvSpPr>
        <p:spPr bwMode="auto">
          <a:xfrm>
            <a:off x="5500694" y="2786058"/>
            <a:ext cx="1646895" cy="11557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console</a:t>
            </a:r>
          </a:p>
        </p:txBody>
      </p:sp>
      <p:sp>
        <p:nvSpPr>
          <p:cNvPr id="25" name="Rectangle 5"/>
          <p:cNvSpPr/>
          <p:nvPr/>
        </p:nvSpPr>
        <p:spPr bwMode="auto">
          <a:xfrm>
            <a:off x="2071670" y="2786058"/>
            <a:ext cx="1646895" cy="11557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push.*</a:t>
            </a:r>
          </a:p>
        </p:txBody>
      </p:sp>
      <p:sp>
        <p:nvSpPr>
          <p:cNvPr id="26" name="Rectangle 6"/>
          <p:cNvSpPr/>
          <p:nvPr/>
        </p:nvSpPr>
        <p:spPr bwMode="auto">
          <a:xfrm>
            <a:off x="7215206" y="2786058"/>
            <a:ext cx="1646895" cy="11557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mssql</a:t>
            </a:r>
          </a:p>
        </p:txBody>
      </p:sp>
      <p:sp>
        <p:nvSpPr>
          <p:cNvPr id="27" name="Rectangle 7"/>
          <p:cNvSpPr/>
          <p:nvPr/>
        </p:nvSpPr>
        <p:spPr bwMode="auto">
          <a:xfrm>
            <a:off x="2071670" y="4000504"/>
            <a:ext cx="1646895" cy="11557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statusCodes</a:t>
            </a:r>
          </a:p>
        </p:txBody>
      </p:sp>
      <p:sp>
        <p:nvSpPr>
          <p:cNvPr id="28" name="Rectangle 8"/>
          <p:cNvSpPr/>
          <p:nvPr/>
        </p:nvSpPr>
        <p:spPr bwMode="auto">
          <a:xfrm>
            <a:off x="3786182" y="4000504"/>
            <a:ext cx="1646895" cy="11557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azure</a:t>
            </a:r>
          </a:p>
        </p:txBody>
      </p:sp>
      <p:sp>
        <p:nvSpPr>
          <p:cNvPr id="29" name="Rectangle 9"/>
          <p:cNvSpPr/>
          <p:nvPr/>
        </p:nvSpPr>
        <p:spPr bwMode="auto">
          <a:xfrm>
            <a:off x="3786182" y="2786058"/>
            <a:ext cx="1646895" cy="1155700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sendgrid</a:t>
            </a:r>
          </a:p>
        </p:txBody>
      </p:sp>
      <p:sp>
        <p:nvSpPr>
          <p:cNvPr id="30" name="Rectangle 10"/>
          <p:cNvSpPr/>
          <p:nvPr/>
        </p:nvSpPr>
        <p:spPr bwMode="auto">
          <a:xfrm>
            <a:off x="357158" y="4000504"/>
            <a:ext cx="1646895" cy="11557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pusher</a:t>
            </a:r>
          </a:p>
        </p:txBody>
      </p:sp>
      <p:sp>
        <p:nvSpPr>
          <p:cNvPr id="31" name="Rectangle 11"/>
          <p:cNvSpPr/>
          <p:nvPr/>
        </p:nvSpPr>
        <p:spPr bwMode="auto">
          <a:xfrm>
            <a:off x="5500694" y="4000504"/>
            <a:ext cx="1646895" cy="11557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twilio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 Development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4286248" y="4071942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Android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Clients (1)</a:t>
            </a:r>
            <a:endParaRPr lang="de-DE" dirty="0"/>
          </a:p>
        </p:txBody>
      </p:sp>
      <p:pic>
        <p:nvPicPr>
          <p:cNvPr id="10" name="Inhaltsplatzhalter 9" descr="ic_action_androi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686" y="4143380"/>
            <a:ext cx="571504" cy="642942"/>
          </a:xfrm>
        </p:spPr>
      </p:pic>
      <p:sp>
        <p:nvSpPr>
          <p:cNvPr id="6" name="Abgerundetes Rechteck 5"/>
          <p:cNvSpPr/>
          <p:nvPr/>
        </p:nvSpPr>
        <p:spPr>
          <a:xfrm>
            <a:off x="2786050" y="171448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MA Mobile  Services</a:t>
            </a:r>
            <a:endParaRPr lang="de-DE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1785926"/>
            <a:ext cx="571504" cy="571504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1142976" y="4071942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iOS</a:t>
            </a:r>
            <a:endParaRPr lang="de-DE" dirty="0"/>
          </a:p>
        </p:txBody>
      </p:sp>
      <p:pic>
        <p:nvPicPr>
          <p:cNvPr id="12" name="Grafik 11" descr="app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4143380"/>
            <a:ext cx="642943" cy="571504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1142976" y="314324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Windows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286248" y="314324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Windows Phone</a:t>
            </a:r>
            <a:endParaRPr lang="de-DE" dirty="0"/>
          </a:p>
        </p:txBody>
      </p:sp>
      <p:pic>
        <p:nvPicPr>
          <p:cNvPr id="19" name="Grafik 18" descr="Windows Az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52" y="3271575"/>
            <a:ext cx="585143" cy="471365"/>
          </a:xfrm>
          <a:prstGeom prst="rect">
            <a:avLst/>
          </a:prstGeom>
        </p:spPr>
      </p:pic>
      <p:pic>
        <p:nvPicPr>
          <p:cNvPr id="21" name="Grafik 20" descr="Windows Az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686" y="3286124"/>
            <a:ext cx="585143" cy="471365"/>
          </a:xfrm>
          <a:prstGeom prst="rect">
            <a:avLst/>
          </a:prstGeom>
        </p:spPr>
      </p:pic>
      <p:sp>
        <p:nvSpPr>
          <p:cNvPr id="22" name="Pfeil nach unten 21"/>
          <p:cNvSpPr/>
          <p:nvPr/>
        </p:nvSpPr>
        <p:spPr>
          <a:xfrm>
            <a:off x="3571868" y="2571744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1142976" y="5000636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HTML 5 / JS </a:t>
            </a:r>
            <a:endParaRPr lang="de-DE" dirty="0"/>
          </a:p>
        </p:txBody>
      </p:sp>
      <p:pic>
        <p:nvPicPr>
          <p:cNvPr id="25" name="Grafik 24" descr="HTML5_Logo_6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414" y="5072074"/>
            <a:ext cx="609600" cy="609600"/>
          </a:xfrm>
          <a:prstGeom prst="rect">
            <a:avLst/>
          </a:prstGeom>
        </p:spPr>
      </p:pic>
      <p:sp>
        <p:nvSpPr>
          <p:cNvPr id="16" name="Abgerundetes Rechteck 15"/>
          <p:cNvSpPr/>
          <p:nvPr/>
        </p:nvSpPr>
        <p:spPr>
          <a:xfrm>
            <a:off x="4286248" y="5000636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Xamarin</a:t>
            </a:r>
            <a:endParaRPr lang="de-DE" dirty="0"/>
          </a:p>
        </p:txBody>
      </p:sp>
      <p:pic>
        <p:nvPicPr>
          <p:cNvPr id="17" name="Grafik 16" descr="HTML5_Logo_6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7686" y="5072074"/>
            <a:ext cx="609600" cy="609600"/>
          </a:xfrm>
          <a:prstGeom prst="rect">
            <a:avLst/>
          </a:prstGeom>
        </p:spPr>
      </p:pic>
      <p:sp>
        <p:nvSpPr>
          <p:cNvPr id="18" name="Abgerundetes Rechteck 17"/>
          <p:cNvSpPr/>
          <p:nvPr/>
        </p:nvSpPr>
        <p:spPr>
          <a:xfrm>
            <a:off x="1142976" y="5857892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PhoneGap</a:t>
            </a:r>
            <a:endParaRPr lang="de-DE" dirty="0"/>
          </a:p>
        </p:txBody>
      </p:sp>
      <p:pic>
        <p:nvPicPr>
          <p:cNvPr id="20" name="Grafik 19" descr="HTML5_Logo_6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414" y="592933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3" grpId="0" animBg="1"/>
      <p:bldP spid="14" grpId="0" animBg="1"/>
      <p:bldP spid="22" grpId="0" animBg="1"/>
      <p:bldP spid="23" grpId="0" animBg="1"/>
      <p:bldP spid="16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4286248" y="4429132"/>
            <a:ext cx="2928958" cy="78581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WinJS SDK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Clients (2)</a:t>
            </a:r>
            <a:endParaRPr lang="de-DE" dirty="0"/>
          </a:p>
        </p:txBody>
      </p:sp>
      <p:pic>
        <p:nvPicPr>
          <p:cNvPr id="10" name="Inhaltsplatzhalter 9" descr="ic_action_androi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57686" y="4536289"/>
            <a:ext cx="571504" cy="571504"/>
          </a:xfrm>
        </p:spPr>
      </p:pic>
      <p:sp>
        <p:nvSpPr>
          <p:cNvPr id="6" name="Abgerundetes Rechteck 5"/>
          <p:cNvSpPr/>
          <p:nvPr/>
        </p:nvSpPr>
        <p:spPr>
          <a:xfrm>
            <a:off x="2786050" y="171448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MA Mobile  Services</a:t>
            </a:r>
            <a:endParaRPr lang="de-DE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1785926"/>
            <a:ext cx="571504" cy="571504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1142976" y="4429132"/>
            <a:ext cx="2928958" cy="78581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Managed Client SDK</a:t>
            </a:r>
            <a:endParaRPr lang="de-DE" dirty="0"/>
          </a:p>
        </p:txBody>
      </p:sp>
      <p:pic>
        <p:nvPicPr>
          <p:cNvPr id="12" name="Grafik 11" descr="ap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1571" y="4500570"/>
            <a:ext cx="571504" cy="571504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1142976" y="314324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Windows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286248" y="314324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Windows Phone</a:t>
            </a:r>
            <a:endParaRPr lang="de-DE" dirty="0"/>
          </a:p>
        </p:txBody>
      </p:sp>
      <p:pic>
        <p:nvPicPr>
          <p:cNvPr id="19" name="Grafik 18" descr="Windows Az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3271575"/>
            <a:ext cx="585143" cy="471365"/>
          </a:xfrm>
          <a:prstGeom prst="rect">
            <a:avLst/>
          </a:prstGeom>
        </p:spPr>
      </p:pic>
      <p:pic>
        <p:nvPicPr>
          <p:cNvPr id="21" name="Grafik 20" descr="Windows Az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3286124"/>
            <a:ext cx="585143" cy="471365"/>
          </a:xfrm>
          <a:prstGeom prst="rect">
            <a:avLst/>
          </a:prstGeom>
        </p:spPr>
      </p:pic>
      <p:sp>
        <p:nvSpPr>
          <p:cNvPr id="22" name="Pfeil nach unten 21"/>
          <p:cNvSpPr/>
          <p:nvPr/>
        </p:nvSpPr>
        <p:spPr>
          <a:xfrm>
            <a:off x="3571868" y="2571744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unten 25"/>
          <p:cNvSpPr/>
          <p:nvPr/>
        </p:nvSpPr>
        <p:spPr>
          <a:xfrm>
            <a:off x="3500430" y="4000504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3" grpId="0" animBg="1"/>
      <p:bldP spid="14" grpId="0" animBg="1"/>
      <p:bldP spid="22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Clients (3)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2786050" y="171448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MA Mobile  Services</a:t>
            </a:r>
            <a:endParaRPr lang="de-DE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1785926"/>
            <a:ext cx="571504" cy="571504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2786050" y="2928934"/>
            <a:ext cx="2928958" cy="78581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Managed Client SDK</a:t>
            </a:r>
            <a:endParaRPr lang="de-DE" dirty="0"/>
          </a:p>
        </p:txBody>
      </p:sp>
      <p:pic>
        <p:nvPicPr>
          <p:cNvPr id="12" name="Grafik 11" descr="ap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4645" y="3000372"/>
            <a:ext cx="571504" cy="571504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1214414" y="421481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Windows Store Apps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357686" y="421481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Windows Phone 8.0</a:t>
            </a:r>
            <a:endParaRPr lang="de-DE" dirty="0"/>
          </a:p>
        </p:txBody>
      </p:sp>
      <p:pic>
        <p:nvPicPr>
          <p:cNvPr id="19" name="Grafik 18" descr="Windows Az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4343145"/>
            <a:ext cx="585143" cy="471365"/>
          </a:xfrm>
          <a:prstGeom prst="rect">
            <a:avLst/>
          </a:prstGeom>
        </p:spPr>
      </p:pic>
      <p:pic>
        <p:nvPicPr>
          <p:cNvPr id="21" name="Grafik 20" descr="Windows Az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4" y="4357694"/>
            <a:ext cx="585143" cy="471365"/>
          </a:xfrm>
          <a:prstGeom prst="rect">
            <a:avLst/>
          </a:prstGeom>
        </p:spPr>
      </p:pic>
      <p:sp>
        <p:nvSpPr>
          <p:cNvPr id="22" name="Pfeil nach unten 21"/>
          <p:cNvSpPr/>
          <p:nvPr/>
        </p:nvSpPr>
        <p:spPr>
          <a:xfrm>
            <a:off x="3571868" y="2571744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unten 25"/>
          <p:cNvSpPr/>
          <p:nvPr/>
        </p:nvSpPr>
        <p:spPr>
          <a:xfrm>
            <a:off x="3571868" y="3857628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1214414" y="5143512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NET 4.5</a:t>
            </a:r>
            <a:endParaRPr lang="de-DE" dirty="0"/>
          </a:p>
        </p:txBody>
      </p:sp>
      <p:sp>
        <p:nvSpPr>
          <p:cNvPr id="24" name="Abgerundetes Rechteck 23"/>
          <p:cNvSpPr/>
          <p:nvPr/>
        </p:nvSpPr>
        <p:spPr>
          <a:xfrm>
            <a:off x="4357686" y="5143512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Windows Phone 7.5</a:t>
            </a:r>
            <a:endParaRPr lang="de-DE" dirty="0"/>
          </a:p>
        </p:txBody>
      </p:sp>
      <p:pic>
        <p:nvPicPr>
          <p:cNvPr id="25" name="Grafik 24" descr="Windows Az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5271839"/>
            <a:ext cx="585143" cy="471365"/>
          </a:xfrm>
          <a:prstGeom prst="rect">
            <a:avLst/>
          </a:prstGeom>
        </p:spPr>
      </p:pic>
      <p:pic>
        <p:nvPicPr>
          <p:cNvPr id="27" name="Grafik 26" descr="Windows Az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4" y="5286388"/>
            <a:ext cx="585143" cy="47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4" grpId="0" animBg="1"/>
      <p:bldP spid="22" grpId="0" animBg="1"/>
      <p:bldP spid="26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4357686" y="4286256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Xamarin Android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Clients (4)</a:t>
            </a:r>
            <a:endParaRPr lang="de-DE" dirty="0"/>
          </a:p>
        </p:txBody>
      </p:sp>
      <p:pic>
        <p:nvPicPr>
          <p:cNvPr id="10" name="Inhaltsplatzhalter 9" descr="ic_action_androi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29124" y="4393413"/>
            <a:ext cx="571504" cy="571504"/>
          </a:xfrm>
        </p:spPr>
      </p:pic>
      <p:sp>
        <p:nvSpPr>
          <p:cNvPr id="6" name="Abgerundetes Rechteck 5"/>
          <p:cNvSpPr/>
          <p:nvPr/>
        </p:nvSpPr>
        <p:spPr>
          <a:xfrm>
            <a:off x="2786050" y="171448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MA Mobile  Services</a:t>
            </a:r>
            <a:endParaRPr lang="de-DE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1785926"/>
            <a:ext cx="571504" cy="571504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1285852" y="4286256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Xamarin iOS</a:t>
            </a:r>
            <a:endParaRPr lang="de-DE" dirty="0"/>
          </a:p>
        </p:txBody>
      </p:sp>
      <p:pic>
        <p:nvPicPr>
          <p:cNvPr id="12" name="Grafik 11" descr="ap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3009" y="4357694"/>
            <a:ext cx="571504" cy="571504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2786050" y="3000372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Xamarin</a:t>
            </a:r>
            <a:endParaRPr lang="de-DE" dirty="0"/>
          </a:p>
        </p:txBody>
      </p:sp>
      <p:sp>
        <p:nvSpPr>
          <p:cNvPr id="22" name="Pfeil nach unten 21"/>
          <p:cNvSpPr/>
          <p:nvPr/>
        </p:nvSpPr>
        <p:spPr>
          <a:xfrm>
            <a:off x="3571868" y="2571744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>
            <a:off x="3571868" y="3857628"/>
            <a:ext cx="135732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Inhaltsplatzhalter 9" descr="ic_action_andro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3143248"/>
            <a:ext cx="571504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3" grpId="0" animBg="1"/>
      <p:bldP spid="22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Schlusswort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Dies war nur ein kleiner Einblick in die Windows Azure Mobile Services. Es gäbe noch viel mehr Details zu berichten aber das ist einem weiteren Modul vorbehalten. </a:t>
            </a:r>
            <a:r>
              <a:rPr lang="de-DE" dirty="0" smtClean="0">
                <a:sym typeface="Wingdings" pitchFamily="2" charset="2"/>
              </a:rPr>
              <a:t>  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smtClean="0"/>
              <a:t>Q &amp; A</a:t>
            </a:r>
            <a:endParaRPr lang="de-DE" sz="5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Azure Community Deutschland</a:t>
            </a:r>
          </a:p>
          <a:p>
            <a:r>
              <a:rPr lang="de-DE" sz="2800" dirty="0" smtClean="0">
                <a:hlinkClick r:id="rId3"/>
              </a:rPr>
              <a:t>http://wazcommunity.wordpress.com/</a:t>
            </a:r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Azure Community Deutschland – User Group</a:t>
            </a:r>
          </a:p>
          <a:p>
            <a:r>
              <a:rPr lang="de-DE" sz="2800" dirty="0" smtClean="0">
                <a:hlinkClick r:id="rId4"/>
              </a:rPr>
              <a:t>http://www.facebook.com/groups/265115970221817/</a:t>
            </a:r>
            <a:endParaRPr lang="de-DE" sz="2800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Microsoft Azure Mobile Services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4.Modul: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diesem Modul möchte ich euch einen Überblick über die Microsoft Azure Mobile Services liefern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Level 100 – 300…</a:t>
            </a:r>
          </a:p>
          <a:p>
            <a:endParaRPr lang="de-DE" dirty="0" smtClean="0"/>
          </a:p>
          <a:p>
            <a:r>
              <a:rPr lang="de-DE" dirty="0" smtClean="0"/>
              <a:t>Fangen wir an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sind die Azure Mobile Services?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MAMS ist ein sog. MBaaS (= Mobile Backend as a Services)</a:t>
            </a:r>
          </a:p>
          <a:p>
            <a:r>
              <a:rPr lang="de-DE" dirty="0" smtClean="0"/>
              <a:t>MAMS ist ein Teil des Microsoft Azure Execution Model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4357686" y="414338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 Services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 Execution Model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285984" y="1857364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Microsoft Azure </a:t>
            </a:r>
            <a:endParaRPr lang="de-DE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071678"/>
            <a:ext cx="706423" cy="51190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1285852" y="3286124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 Services</a:t>
            </a:r>
            <a:endParaRPr lang="de-DE" dirty="0"/>
          </a:p>
        </p:txBody>
      </p:sp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57290" y="3357562"/>
            <a:ext cx="571504" cy="571504"/>
          </a:xfrm>
          <a:prstGeom prst="rect">
            <a:avLst/>
          </a:prstGeom>
        </p:spPr>
      </p:pic>
      <p:sp>
        <p:nvSpPr>
          <p:cNvPr id="47" name="Pfeil nach unten 46"/>
          <p:cNvSpPr/>
          <p:nvPr/>
        </p:nvSpPr>
        <p:spPr>
          <a:xfrm>
            <a:off x="3357554" y="2786058"/>
            <a:ext cx="178595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4357686" y="3286124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Websites</a:t>
            </a:r>
            <a:endParaRPr lang="de-DE" dirty="0"/>
          </a:p>
        </p:txBody>
      </p:sp>
      <p:pic>
        <p:nvPicPr>
          <p:cNvPr id="23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3357562"/>
            <a:ext cx="571504" cy="571504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1285852" y="414338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Virtual  Machines</a:t>
            </a:r>
            <a:endParaRPr lang="de-DE" dirty="0"/>
          </a:p>
        </p:txBody>
      </p:sp>
      <p:pic>
        <p:nvPicPr>
          <p:cNvPr id="26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90" y="4286256"/>
            <a:ext cx="571504" cy="571504"/>
          </a:xfrm>
          <a:prstGeom prst="rect">
            <a:avLst/>
          </a:prstGeom>
        </p:spPr>
      </p:pic>
      <p:sp>
        <p:nvSpPr>
          <p:cNvPr id="27" name="Abgerundetes Rechteck 26"/>
          <p:cNvSpPr/>
          <p:nvPr/>
        </p:nvSpPr>
        <p:spPr>
          <a:xfrm>
            <a:off x="428596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Services</a:t>
            </a:r>
            <a:endParaRPr lang="de-DE" dirty="0"/>
          </a:p>
        </p:txBody>
      </p:sp>
      <p:pic>
        <p:nvPicPr>
          <p:cNvPr id="2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929330"/>
            <a:ext cx="706423" cy="511906"/>
          </a:xfrm>
          <a:prstGeom prst="rect">
            <a:avLst/>
          </a:prstGeom>
        </p:spPr>
      </p:pic>
      <p:sp>
        <p:nvSpPr>
          <p:cNvPr id="31" name="Abgerundetes Rechteck 30"/>
          <p:cNvSpPr/>
          <p:nvPr/>
        </p:nvSpPr>
        <p:spPr>
          <a:xfrm>
            <a:off x="4857752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Application Building Blocks    </a:t>
            </a:r>
            <a:endParaRPr lang="de-DE" dirty="0"/>
          </a:p>
        </p:txBody>
      </p:sp>
      <p:pic>
        <p:nvPicPr>
          <p:cNvPr id="3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5929330"/>
            <a:ext cx="706423" cy="511906"/>
          </a:xfrm>
          <a:prstGeom prst="rect">
            <a:avLst/>
          </a:prstGeom>
        </p:spPr>
      </p:pic>
      <p:pic>
        <p:nvPicPr>
          <p:cNvPr id="17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124" y="4214818"/>
            <a:ext cx="571504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sind die Azure Mobile Services?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MAMS ist ein sog. MBaaS (= Mobile Backend as a Services)</a:t>
            </a:r>
          </a:p>
          <a:p>
            <a:r>
              <a:rPr lang="de-DE" dirty="0" smtClean="0"/>
              <a:t>MAMS ist ein Teil des Microsoft Azure Execution Model</a:t>
            </a:r>
          </a:p>
          <a:p>
            <a:r>
              <a:rPr lang="de-DE" dirty="0" smtClean="0"/>
              <a:t>MAMS stellt zwei Backends bereit (Node.JS / .NET)</a:t>
            </a:r>
          </a:p>
          <a:p>
            <a:r>
              <a:rPr lang="de-DE" dirty="0" smtClean="0"/>
              <a:t>Verfügbar für zahlreiche Clients</a:t>
            </a:r>
          </a:p>
          <a:p>
            <a:r>
              <a:rPr lang="de-DE" dirty="0" smtClean="0"/>
              <a:t>3er Party Support (z.B. Backbone.JS, Sencha Touch, Apache Cordova)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txDef>
      <a:spPr>
        <a:solidFill>
          <a:srgbClr val="3FA9F5"/>
        </a:solidFill>
      </a:spPr>
      <a:bodyPr anchor="b">
        <a:noAutofit/>
      </a:bodyPr>
      <a:lstStyle>
        <a:defPPr marL="0" marR="0" indent="0" algn="l" defTabSz="1218987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Segoe UI Ligh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PresentationFormat>Bildschirmpräsentation (4:3)</PresentationFormat>
  <Paragraphs>143</Paragraphs>
  <Slides>27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Larissa-Design</vt:lpstr>
      <vt:lpstr>Folie 1</vt:lpstr>
      <vt:lpstr>About me</vt:lpstr>
      <vt:lpstr>Folie 3</vt:lpstr>
      <vt:lpstr>Microsoft Azure Mobile Services</vt:lpstr>
      <vt:lpstr>Folie 5</vt:lpstr>
      <vt:lpstr>Definition</vt:lpstr>
      <vt:lpstr>Was sind die Azure Mobile Services?</vt:lpstr>
      <vt:lpstr>MA Execution Model</vt:lpstr>
      <vt:lpstr>Was sind die Azure Mobile Services?</vt:lpstr>
      <vt:lpstr>Features</vt:lpstr>
      <vt:lpstr>Vorbemerkungen</vt:lpstr>
      <vt:lpstr>Noch eine Vorbemerkung</vt:lpstr>
      <vt:lpstr>Features</vt:lpstr>
      <vt:lpstr>Authentication</vt:lpstr>
      <vt:lpstr>Authentication (2)</vt:lpstr>
      <vt:lpstr>Authentication (3)</vt:lpstr>
      <vt:lpstr>Server Logic</vt:lpstr>
      <vt:lpstr>Server Logic (2)</vt:lpstr>
      <vt:lpstr>Server Logic (3)</vt:lpstr>
      <vt:lpstr>Server Logic (4)</vt:lpstr>
      <vt:lpstr>Client Development</vt:lpstr>
      <vt:lpstr>Clients (1)</vt:lpstr>
      <vt:lpstr>Clients (2)</vt:lpstr>
      <vt:lpstr>Clients (3)</vt:lpstr>
      <vt:lpstr>Clients (4)</vt:lpstr>
      <vt:lpstr>Schlusswort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OliverM</dc:creator>
  <cp:lastModifiedBy>OliverM</cp:lastModifiedBy>
  <cp:revision>455</cp:revision>
  <dcterms:created xsi:type="dcterms:W3CDTF">2013-04-14T08:09:36Z</dcterms:created>
  <dcterms:modified xsi:type="dcterms:W3CDTF">2014-04-21T08:26:10Z</dcterms:modified>
</cp:coreProperties>
</file>