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55B58B-5447-4CE3-9A3A-994826C54A89}">
  <a:tblStyle styleId="{6455B58B-5447-4CE3-9A3A-994826C54A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aleway-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bold.fntdata"/><Relationship Id="rId6" Type="http://schemas.openxmlformats.org/officeDocument/2006/relationships/notesMaster" Target="notesMasters/notesMaster1.xml"/><Relationship Id="rId18"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b509a37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b509a37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b509a37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b509a37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9caddd7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9caddd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a2da5a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a2da5a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a2da5ad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a2da5ad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a2da5ad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a2da5ad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a2da5ad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a2da5ad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a2da5ad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a2da5ad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a2da5ad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a2da5ad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a2da5ad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a2da5ad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GrapeShoot Marketing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0628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600"/>
              <a:t>Regional Analysis</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Number of Conversions from around the country</a:t>
            </a:r>
            <a:endParaRPr/>
          </a:p>
        </p:txBody>
      </p:sp>
      <p:pic>
        <p:nvPicPr>
          <p:cNvPr id="118" name="Google Shape;118;p23" title="Chart"/>
          <p:cNvPicPr preferRelativeResize="0"/>
          <p:nvPr/>
        </p:nvPicPr>
        <p:blipFill>
          <a:blip r:embed="rId3">
            <a:alphaModFix/>
          </a:blip>
          <a:stretch>
            <a:fillRect/>
          </a:stretch>
        </p:blipFill>
        <p:spPr>
          <a:xfrm>
            <a:off x="228700" y="1051400"/>
            <a:ext cx="5927199" cy="3664975"/>
          </a:xfrm>
          <a:prstGeom prst="rect">
            <a:avLst/>
          </a:prstGeom>
          <a:noFill/>
          <a:ln>
            <a:noFill/>
          </a:ln>
        </p:spPr>
      </p:pic>
      <p:sp>
        <p:nvSpPr>
          <p:cNvPr id="119" name="Google Shape;119;p23"/>
          <p:cNvSpPr txBox="1"/>
          <p:nvPr/>
        </p:nvSpPr>
        <p:spPr>
          <a:xfrm>
            <a:off x="6384850" y="1261700"/>
            <a:ext cx="2045100" cy="3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a:t>
            </a:r>
            <a:r>
              <a:rPr lang="en-GB" sz="1500">
                <a:solidFill>
                  <a:schemeClr val="dk2"/>
                </a:solidFill>
              </a:rPr>
              <a:t>he number of conversions around the country are relatively similar. The North West and region of East Midlands lead with the highest number of conversions at 175,403 and 172,029 respectively, indicating strong performance in driving desired actions.</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786175"/>
            <a:ext cx="8520600" cy="3416400"/>
          </a:xfrm>
          <a:prstGeom prst="rect">
            <a:avLst/>
          </a:prstGeom>
        </p:spPr>
        <p:txBody>
          <a:bodyPr anchorCtr="0" anchor="t" bIns="91425" lIns="91425" spcFirstLastPara="1" rIns="91425" wrap="square" tIns="91425">
            <a:normAutofit/>
          </a:bodyPr>
          <a:lstStyle/>
          <a:p>
            <a:pPr indent="-419100" lvl="0" marL="457200" rtl="0" algn="l">
              <a:lnSpc>
                <a:spcPct val="100000"/>
              </a:lnSpc>
              <a:spcBef>
                <a:spcPts val="0"/>
              </a:spcBef>
              <a:spcAft>
                <a:spcPts val="0"/>
              </a:spcAft>
              <a:buClr>
                <a:schemeClr val="dk2"/>
              </a:buClr>
              <a:buSzPts val="3000"/>
              <a:buFont typeface="Raleway"/>
              <a:buChar char="●"/>
            </a:pPr>
            <a:r>
              <a:rPr b="1" lang="en-GB" sz="3000">
                <a:solidFill>
                  <a:schemeClr val="dk2"/>
                </a:solidFill>
                <a:latin typeface="Raleway"/>
                <a:ea typeface="Raleway"/>
                <a:cs typeface="Raleway"/>
                <a:sym typeface="Raleway"/>
              </a:rPr>
              <a:t>Overview of Total Metrics</a:t>
            </a:r>
            <a:endParaRPr b="1" sz="3000">
              <a:solidFill>
                <a:schemeClr val="dk2"/>
              </a:solidFill>
              <a:latin typeface="Raleway"/>
              <a:ea typeface="Raleway"/>
              <a:cs typeface="Raleway"/>
              <a:sym typeface="Raleway"/>
            </a:endParaRPr>
          </a:p>
          <a:p>
            <a:pPr indent="-419100" lvl="0" marL="457200" rtl="0" algn="l">
              <a:lnSpc>
                <a:spcPct val="100000"/>
              </a:lnSpc>
              <a:spcBef>
                <a:spcPts val="0"/>
              </a:spcBef>
              <a:spcAft>
                <a:spcPts val="0"/>
              </a:spcAft>
              <a:buClr>
                <a:schemeClr val="dk2"/>
              </a:buClr>
              <a:buSzPts val="3000"/>
              <a:buFont typeface="Raleway"/>
              <a:buChar char="●"/>
            </a:pPr>
            <a:r>
              <a:rPr b="1" lang="en-GB" sz="3000">
                <a:solidFill>
                  <a:schemeClr val="dk2"/>
                </a:solidFill>
                <a:latin typeface="Raleway"/>
                <a:ea typeface="Raleway"/>
                <a:cs typeface="Raleway"/>
                <a:sym typeface="Raleway"/>
              </a:rPr>
              <a:t>Campaign Platform Analysis</a:t>
            </a:r>
            <a:endParaRPr b="1" sz="3000">
              <a:solidFill>
                <a:schemeClr val="dk2"/>
              </a:solidFill>
              <a:latin typeface="Raleway"/>
              <a:ea typeface="Raleway"/>
              <a:cs typeface="Raleway"/>
              <a:sym typeface="Raleway"/>
            </a:endParaRPr>
          </a:p>
          <a:p>
            <a:pPr indent="-419100" lvl="0" marL="457200" rtl="0" algn="l">
              <a:lnSpc>
                <a:spcPct val="100000"/>
              </a:lnSpc>
              <a:spcBef>
                <a:spcPts val="0"/>
              </a:spcBef>
              <a:spcAft>
                <a:spcPts val="0"/>
              </a:spcAft>
              <a:buClr>
                <a:schemeClr val="dk2"/>
              </a:buClr>
              <a:buSzPts val="3000"/>
              <a:buFont typeface="Raleway"/>
              <a:buChar char="●"/>
            </a:pPr>
            <a:r>
              <a:rPr b="1" lang="en-GB" sz="3000">
                <a:solidFill>
                  <a:schemeClr val="dk2"/>
                </a:solidFill>
                <a:latin typeface="Raleway"/>
                <a:ea typeface="Raleway"/>
                <a:cs typeface="Raleway"/>
                <a:sym typeface="Raleway"/>
              </a:rPr>
              <a:t>Campaign-Type Analysis</a:t>
            </a:r>
            <a:endParaRPr b="1" sz="3000">
              <a:solidFill>
                <a:schemeClr val="dk2"/>
              </a:solidFill>
              <a:latin typeface="Raleway"/>
              <a:ea typeface="Raleway"/>
              <a:cs typeface="Raleway"/>
              <a:sym typeface="Raleway"/>
            </a:endParaRPr>
          </a:p>
          <a:p>
            <a:pPr indent="-419100" lvl="0" marL="457200" rtl="0" algn="l">
              <a:lnSpc>
                <a:spcPct val="100000"/>
              </a:lnSpc>
              <a:spcBef>
                <a:spcPts val="0"/>
              </a:spcBef>
              <a:spcAft>
                <a:spcPts val="0"/>
              </a:spcAft>
              <a:buClr>
                <a:schemeClr val="dk2"/>
              </a:buClr>
              <a:buSzPts val="3000"/>
              <a:buFont typeface="Raleway"/>
              <a:buChar char="●"/>
            </a:pPr>
            <a:r>
              <a:rPr b="1" lang="en-GB" sz="3000">
                <a:solidFill>
                  <a:schemeClr val="dk2"/>
                </a:solidFill>
                <a:latin typeface="Raleway"/>
                <a:ea typeface="Raleway"/>
                <a:cs typeface="Raleway"/>
                <a:sym typeface="Raleway"/>
              </a:rPr>
              <a:t>Creative Performance</a:t>
            </a:r>
            <a:endParaRPr b="1" sz="3000">
              <a:solidFill>
                <a:schemeClr val="dk2"/>
              </a:solidFill>
              <a:latin typeface="Raleway"/>
              <a:ea typeface="Raleway"/>
              <a:cs typeface="Raleway"/>
              <a:sym typeface="Raleway"/>
            </a:endParaRPr>
          </a:p>
          <a:p>
            <a:pPr indent="-419100" lvl="0" marL="457200" rtl="0" algn="l">
              <a:lnSpc>
                <a:spcPct val="100000"/>
              </a:lnSpc>
              <a:spcBef>
                <a:spcPts val="0"/>
              </a:spcBef>
              <a:spcAft>
                <a:spcPts val="0"/>
              </a:spcAft>
              <a:buClr>
                <a:schemeClr val="dk2"/>
              </a:buClr>
              <a:buSzPts val="3000"/>
              <a:buFont typeface="Raleway"/>
              <a:buChar char="●"/>
            </a:pPr>
            <a:r>
              <a:rPr b="1" lang="en-GB" sz="3000">
                <a:solidFill>
                  <a:schemeClr val="dk2"/>
                </a:solidFill>
                <a:latin typeface="Raleway"/>
                <a:ea typeface="Raleway"/>
                <a:cs typeface="Raleway"/>
                <a:sym typeface="Raleway"/>
              </a:rPr>
              <a:t>Regional Impact</a:t>
            </a:r>
            <a:endParaRPr b="1" sz="3000">
              <a:solidFill>
                <a:schemeClr val="dk2"/>
              </a:solidFill>
              <a:latin typeface="Raleway"/>
              <a:ea typeface="Raleway"/>
              <a:cs typeface="Raleway"/>
              <a:sym typeface="Raleway"/>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 of Our </a:t>
            </a:r>
            <a:r>
              <a:rPr lang="en-GB"/>
              <a:t>Total</a:t>
            </a:r>
            <a:r>
              <a:rPr lang="en-GB"/>
              <a:t> Metrics for the Year</a:t>
            </a:r>
            <a:endParaRPr/>
          </a:p>
        </p:txBody>
      </p:sp>
      <p:graphicFrame>
        <p:nvGraphicFramePr>
          <p:cNvPr id="69" name="Google Shape;69;p15"/>
          <p:cNvGraphicFramePr/>
          <p:nvPr/>
        </p:nvGraphicFramePr>
        <p:xfrm>
          <a:off x="259800" y="1739700"/>
          <a:ext cx="3000000" cy="3000000"/>
        </p:xfrm>
        <a:graphic>
          <a:graphicData uri="http://schemas.openxmlformats.org/drawingml/2006/table">
            <a:tbl>
              <a:tblPr>
                <a:noFill/>
                <a:tableStyleId>{6455B58B-5447-4CE3-9A3A-994826C54A89}</a:tableStyleId>
              </a:tblPr>
              <a:tblGrid>
                <a:gridCol w="952500"/>
                <a:gridCol w="952500"/>
                <a:gridCol w="952500"/>
                <a:gridCol w="952500"/>
                <a:gridCol w="952500"/>
                <a:gridCol w="952500"/>
                <a:gridCol w="952500"/>
                <a:gridCol w="952500"/>
                <a:gridCol w="952500"/>
              </a:tblGrid>
              <a:tr h="504825">
                <a:tc>
                  <a:txBody>
                    <a:bodyPr/>
                    <a:lstStyle/>
                    <a:p>
                      <a:pPr indent="0" lvl="0" marL="0" rtl="0" algn="l">
                        <a:lnSpc>
                          <a:spcPct val="115000"/>
                        </a:lnSpc>
                        <a:spcBef>
                          <a:spcPts val="0"/>
                        </a:spcBef>
                        <a:spcAft>
                          <a:spcPts val="0"/>
                        </a:spcAft>
                        <a:buNone/>
                      </a:pPr>
                      <a:r>
                        <a:rPr lang="en-GB" sz="1000">
                          <a:solidFill>
                            <a:srgbClr val="FFFFFF"/>
                          </a:solidFill>
                        </a:rPr>
                        <a:t>SUM of Cost</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SUM of Impressions</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SUM of Clicks</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SUM of Conversions</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SUM of Revenue</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AVERAGE of CTR (Click-Through-R</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AVERAGE of CPA (Cost Per Aquisition)</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AVERAGE of CPC (Cost Per Click)</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AVERAGE of ROAS (Return on Ad Spend)</a:t>
                      </a:r>
                      <a:endParaRPr sz="1000">
                        <a:solidFill>
                          <a:srgbClr val="FFFFFF"/>
                        </a:solidFill>
                      </a:endParaRPr>
                    </a:p>
                  </a:txBody>
                  <a:tcPr marT="19050" marB="19050" marR="91425" marL="91425" anchor="b">
                    <a:lnR cap="flat" cmpd="sng" w="6350">
                      <a:solidFill>
                        <a:srgbClr val="000000"/>
                      </a:solidFill>
                      <a:prstDash val="solid"/>
                      <a:round/>
                      <a:headEnd len="sm" w="sm" type="none"/>
                      <a:tailEnd len="sm" w="sm" type="none"/>
                    </a:lnR>
                    <a:lnB cap="flat" cmpd="sng" w="25400">
                      <a:solidFill>
                        <a:srgbClr val="8093B3"/>
                      </a:solidFill>
                      <a:prstDash val="solid"/>
                      <a:round/>
                      <a:headEnd len="sm" w="sm" type="none"/>
                      <a:tailEnd len="sm" w="sm" type="none"/>
                    </a:lnB>
                    <a:solidFill>
                      <a:srgbClr val="9900FF"/>
                    </a:solidFill>
                  </a:tcPr>
                </a:tc>
              </a:tr>
              <a:tr h="200025">
                <a:tc>
                  <a:txBody>
                    <a:bodyPr/>
                    <a:lstStyle/>
                    <a:p>
                      <a:pPr indent="0" lvl="0" marL="0" rtl="0" algn="r">
                        <a:lnSpc>
                          <a:spcPct val="115000"/>
                        </a:lnSpc>
                        <a:spcBef>
                          <a:spcPts val="0"/>
                        </a:spcBef>
                        <a:spcAft>
                          <a:spcPts val="0"/>
                        </a:spcAft>
                        <a:buNone/>
                      </a:pPr>
                      <a:r>
                        <a:rPr lang="en-GB" sz="1000"/>
                        <a:t>$63,728,754.42</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1007626131</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25986869</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1970051</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$148,085,181.44</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6.205225903</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78.02495469</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10.90008923</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5.187129578</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r>
            </a:tbl>
          </a:graphicData>
        </a:graphic>
      </p:graphicFrame>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Monthly Impressions throughout the year constant</a:t>
            </a:r>
            <a:endParaRPr/>
          </a:p>
        </p:txBody>
      </p:sp>
      <p:pic>
        <p:nvPicPr>
          <p:cNvPr id="76" name="Google Shape;76;p16" title="Chart"/>
          <p:cNvPicPr preferRelativeResize="0"/>
          <p:nvPr/>
        </p:nvPicPr>
        <p:blipFill>
          <a:blip r:embed="rId3">
            <a:alphaModFix/>
          </a:blip>
          <a:stretch>
            <a:fillRect/>
          </a:stretch>
        </p:blipFill>
        <p:spPr>
          <a:xfrm>
            <a:off x="1135900" y="1175725"/>
            <a:ext cx="6416901" cy="396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239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Campaign-Wise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400"/>
              <a:t>Instagram leads in the highest ROAS (Return On Ad Spend)</a:t>
            </a:r>
            <a:endParaRPr b="1" sz="2400"/>
          </a:p>
        </p:txBody>
      </p:sp>
      <p:sp>
        <p:nvSpPr>
          <p:cNvPr id="87" name="Google Shape;87;p18"/>
          <p:cNvSpPr txBox="1"/>
          <p:nvPr>
            <p:ph idx="1" type="body"/>
          </p:nvPr>
        </p:nvSpPr>
        <p:spPr>
          <a:xfrm>
            <a:off x="6506950" y="1152475"/>
            <a:ext cx="232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Instagram leads in the highest ROAS meaning that Instagram accumulated the most revenue for every dollar spent on advertisement. </a:t>
            </a:r>
            <a:r>
              <a:rPr lang="en-GB"/>
              <a:t> </a:t>
            </a:r>
            <a:endParaRPr/>
          </a:p>
        </p:txBody>
      </p:sp>
      <p:pic>
        <p:nvPicPr>
          <p:cNvPr id="88" name="Google Shape;88;p18" title="Chart"/>
          <p:cNvPicPr preferRelativeResize="0"/>
          <p:nvPr/>
        </p:nvPicPr>
        <p:blipFill>
          <a:blip r:embed="rId3">
            <a:alphaModFix/>
          </a:blip>
          <a:stretch>
            <a:fillRect/>
          </a:stretch>
        </p:blipFill>
        <p:spPr>
          <a:xfrm>
            <a:off x="199153" y="1152475"/>
            <a:ext cx="6200976" cy="383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Youtube leads the way in Engagement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Youtube </a:t>
            </a:r>
            <a:r>
              <a:rPr lang="en-GB">
                <a:solidFill>
                  <a:schemeClr val="dk1"/>
                </a:solidFill>
              </a:rPr>
              <a:t>dominated</a:t>
            </a:r>
            <a:r>
              <a:rPr lang="en-GB">
                <a:solidFill>
                  <a:schemeClr val="dk1"/>
                </a:solidFill>
              </a:rPr>
              <a:t> the other social media platforms when it came to engagement.</a:t>
            </a:r>
            <a:endParaRPr>
              <a:solidFill>
                <a:schemeClr val="dk1"/>
              </a:solidFill>
            </a:endParaRPr>
          </a:p>
        </p:txBody>
      </p:sp>
      <p:pic>
        <p:nvPicPr>
          <p:cNvPr id="95" name="Google Shape;95;p19" title="Chart"/>
          <p:cNvPicPr preferRelativeResize="0"/>
          <p:nvPr/>
        </p:nvPicPr>
        <p:blipFill>
          <a:blip r:embed="rId3">
            <a:alphaModFix/>
          </a:blip>
          <a:stretch>
            <a:fillRect/>
          </a:stretch>
        </p:blipFill>
        <p:spPr>
          <a:xfrm>
            <a:off x="311699" y="1246000"/>
            <a:ext cx="6155175" cy="3805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532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Campaign-type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Campaign Type Analysis</a:t>
            </a:r>
            <a:endParaRPr/>
          </a:p>
        </p:txBody>
      </p:sp>
      <p:graphicFrame>
        <p:nvGraphicFramePr>
          <p:cNvPr id="106" name="Google Shape;106;p21"/>
          <p:cNvGraphicFramePr/>
          <p:nvPr/>
        </p:nvGraphicFramePr>
        <p:xfrm>
          <a:off x="472925" y="1052875"/>
          <a:ext cx="3000000" cy="3000000"/>
        </p:xfrm>
        <a:graphic>
          <a:graphicData uri="http://schemas.openxmlformats.org/drawingml/2006/table">
            <a:tbl>
              <a:tblPr>
                <a:noFill/>
                <a:tableStyleId>{6455B58B-5447-4CE3-9A3A-994826C54A89}</a:tableStyleId>
              </a:tblPr>
              <a:tblGrid>
                <a:gridCol w="1440400"/>
                <a:gridCol w="1440400"/>
                <a:gridCol w="1440400"/>
                <a:gridCol w="1440400"/>
                <a:gridCol w="1440400"/>
              </a:tblGrid>
              <a:tr h="858850">
                <a:tc>
                  <a:txBody>
                    <a:bodyPr/>
                    <a:lstStyle/>
                    <a:p>
                      <a:pPr indent="0" lvl="0" marL="0" rtl="0" algn="l">
                        <a:lnSpc>
                          <a:spcPct val="115000"/>
                        </a:lnSpc>
                        <a:spcBef>
                          <a:spcPts val="0"/>
                        </a:spcBef>
                        <a:spcAft>
                          <a:spcPts val="0"/>
                        </a:spcAft>
                        <a:buNone/>
                      </a:pPr>
                      <a:r>
                        <a:rPr i="1" lang="en-GB" sz="1000"/>
                        <a:t>Campaign Type</a:t>
                      </a:r>
                      <a:endParaRPr i="1" sz="1000"/>
                    </a:p>
                  </a:txBody>
                  <a:tcPr marT="19050" marB="19050" marR="28575" marL="28575" anchor="b">
                    <a:lnB cap="flat" cmpd="sng" w="25400">
                      <a:solidFill>
                        <a:srgbClr val="8093B3"/>
                      </a:solidFill>
                      <a:prstDash val="solid"/>
                      <a:round/>
                      <a:headEnd len="sm" w="sm" type="none"/>
                      <a:tailEnd len="sm" w="sm" type="none"/>
                    </a:lnB>
                    <a:solidFill>
                      <a:srgbClr val="DFE4EC"/>
                    </a:solidFill>
                  </a:tcPr>
                </a:tc>
                <a:tc>
                  <a:txBody>
                    <a:bodyPr/>
                    <a:lstStyle/>
                    <a:p>
                      <a:pPr indent="0" lvl="0" marL="0" rtl="0" algn="l">
                        <a:lnSpc>
                          <a:spcPct val="115000"/>
                        </a:lnSpc>
                        <a:spcBef>
                          <a:spcPts val="0"/>
                        </a:spcBef>
                        <a:spcAft>
                          <a:spcPts val="0"/>
                        </a:spcAft>
                        <a:buNone/>
                      </a:pPr>
                      <a:r>
                        <a:rPr lang="en-GB" sz="1000">
                          <a:solidFill>
                            <a:srgbClr val="FFFFFF"/>
                          </a:solidFill>
                        </a:rPr>
                        <a:t>Total Spend</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Spend of CTR</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Spend of CPA</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c>
                  <a:txBody>
                    <a:bodyPr/>
                    <a:lstStyle/>
                    <a:p>
                      <a:pPr indent="0" lvl="0" marL="0" rtl="0" algn="l">
                        <a:lnSpc>
                          <a:spcPct val="115000"/>
                        </a:lnSpc>
                        <a:spcBef>
                          <a:spcPts val="0"/>
                        </a:spcBef>
                        <a:spcAft>
                          <a:spcPts val="0"/>
                        </a:spcAft>
                        <a:buNone/>
                      </a:pPr>
                      <a:r>
                        <a:rPr lang="en-GB" sz="1000">
                          <a:solidFill>
                            <a:srgbClr val="FFFFFF"/>
                          </a:solidFill>
                        </a:rPr>
                        <a:t>Spend of CPC</a:t>
                      </a:r>
                      <a:endParaRPr sz="1000">
                        <a:solidFill>
                          <a:srgbClr val="FFFFFF"/>
                        </a:solidFill>
                      </a:endParaRPr>
                    </a:p>
                  </a:txBody>
                  <a:tcPr marT="19050" marB="19050" marR="28575" marL="28575" anchor="b">
                    <a:lnB cap="flat" cmpd="sng" w="25400">
                      <a:solidFill>
                        <a:srgbClr val="8093B3"/>
                      </a:solidFill>
                      <a:prstDash val="solid"/>
                      <a:round/>
                      <a:headEnd len="sm" w="sm" type="none"/>
                      <a:tailEnd len="sm" w="sm" type="none"/>
                    </a:lnB>
                    <a:solidFill>
                      <a:srgbClr val="9900FF"/>
                    </a:solidFill>
                  </a:tcPr>
                </a:tc>
              </a:tr>
              <a:tr h="477275">
                <a:tc>
                  <a:txBody>
                    <a:bodyPr/>
                    <a:lstStyle/>
                    <a:p>
                      <a:pPr indent="0" lvl="0" marL="0" rtl="0" algn="l">
                        <a:lnSpc>
                          <a:spcPct val="115000"/>
                        </a:lnSpc>
                        <a:spcBef>
                          <a:spcPts val="0"/>
                        </a:spcBef>
                        <a:spcAft>
                          <a:spcPts val="0"/>
                        </a:spcAft>
                        <a:buNone/>
                      </a:pPr>
                      <a:r>
                        <a:rPr lang="en-GB" sz="1000"/>
                        <a:t>Prospecting</a:t>
                      </a:r>
                      <a:endParaRPr sz="1000"/>
                    </a:p>
                  </a:txBody>
                  <a:tcPr marT="19050" marB="19050" marR="28575" marL="28575" anchor="b">
                    <a:lnR cap="flat" cmpd="sng" w="6350">
                      <a:solidFill>
                        <a:srgbClr val="FFFFFF"/>
                      </a:solidFill>
                      <a:prstDash val="solid"/>
                      <a:round/>
                      <a:headEnd len="sm" w="sm" type="none"/>
                      <a:tailEnd len="sm" w="sm" type="none"/>
                    </a:lnR>
                    <a:lnT cap="flat" cmpd="sng" w="25400">
                      <a:solidFill>
                        <a:srgbClr val="8093B3"/>
                      </a:solidFill>
                      <a:prstDash val="solid"/>
                      <a:round/>
                      <a:headEnd len="sm" w="sm" type="none"/>
                      <a:tailEnd len="sm" w="sm" type="none"/>
                    </a:lnT>
                    <a:solidFill>
                      <a:srgbClr val="F4F6F8"/>
                    </a:solidFill>
                  </a:tcPr>
                </a:tc>
                <a:tc>
                  <a:txBody>
                    <a:bodyPr/>
                    <a:lstStyle/>
                    <a:p>
                      <a:pPr indent="0" lvl="0" marL="0" rtl="0" algn="r">
                        <a:lnSpc>
                          <a:spcPct val="115000"/>
                        </a:lnSpc>
                        <a:spcBef>
                          <a:spcPts val="0"/>
                        </a:spcBef>
                        <a:spcAft>
                          <a:spcPts val="0"/>
                        </a:spcAft>
                        <a:buNone/>
                      </a:pPr>
                      <a:r>
                        <a:rPr lang="en-GB" sz="1000"/>
                        <a:t>$32,124,169.14</a:t>
                      </a:r>
                      <a:endParaRPr sz="1000"/>
                    </a:p>
                  </a:txBody>
                  <a:tcPr marT="19050" marB="19050" marR="28575" marL="28575" anchor="b">
                    <a:lnL cap="flat" cmpd="sng" w="6350">
                      <a:solidFill>
                        <a:srgbClr val="FFFFFF"/>
                      </a:solidFill>
                      <a:prstDash val="solid"/>
                      <a:round/>
                      <a:headEnd len="sm" w="sm" type="none"/>
                      <a:tailEnd len="sm" w="sm" type="none"/>
                    </a:lnL>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62041.57926</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777991.174</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c>
                  <a:txBody>
                    <a:bodyPr/>
                    <a:lstStyle/>
                    <a:p>
                      <a:pPr indent="0" lvl="0" marL="0" rtl="0" algn="r">
                        <a:lnSpc>
                          <a:spcPct val="115000"/>
                        </a:lnSpc>
                        <a:spcBef>
                          <a:spcPts val="0"/>
                        </a:spcBef>
                        <a:spcAft>
                          <a:spcPts val="0"/>
                        </a:spcAft>
                        <a:buNone/>
                      </a:pPr>
                      <a:r>
                        <a:rPr lang="en-GB" sz="1000"/>
                        <a:t>111020.17</a:t>
                      </a:r>
                      <a:endParaRPr sz="1000"/>
                    </a:p>
                  </a:txBody>
                  <a:tcPr marT="19050" marB="19050" marR="28575" marL="28575" anchor="b">
                    <a:lnT cap="flat" cmpd="sng" w="25400">
                      <a:solidFill>
                        <a:srgbClr val="8093B3"/>
                      </a:solidFill>
                      <a:prstDash val="solid"/>
                      <a:round/>
                      <a:headEnd len="sm" w="sm" type="none"/>
                      <a:tailEnd len="sm" w="sm" type="none"/>
                    </a:lnT>
                    <a:solidFill>
                      <a:srgbClr val="FFFFFF"/>
                    </a:solidFill>
                  </a:tcPr>
                </a:tc>
              </a:tr>
              <a:tr h="477275">
                <a:tc>
                  <a:txBody>
                    <a:bodyPr/>
                    <a:lstStyle/>
                    <a:p>
                      <a:pPr indent="0" lvl="0" marL="0" rtl="0" algn="l">
                        <a:lnSpc>
                          <a:spcPct val="115000"/>
                        </a:lnSpc>
                        <a:spcBef>
                          <a:spcPts val="0"/>
                        </a:spcBef>
                        <a:spcAft>
                          <a:spcPts val="0"/>
                        </a:spcAft>
                        <a:buNone/>
                      </a:pPr>
                      <a:r>
                        <a:rPr lang="en-GB" sz="1000"/>
                        <a:t>Retargeting</a:t>
                      </a:r>
                      <a:endParaRPr sz="1000"/>
                    </a:p>
                  </a:txBody>
                  <a:tcPr marT="19050" marB="19050" marR="28575" marL="28575" anchor="b">
                    <a:lnR cap="flat" cmpd="sng" w="6350">
                      <a:solidFill>
                        <a:srgbClr val="FFFFFF"/>
                      </a:solidFill>
                      <a:prstDash val="solid"/>
                      <a:round/>
                      <a:headEnd len="sm" w="sm" type="none"/>
                      <a:tailEnd len="sm" w="sm" type="none"/>
                    </a:lnR>
                    <a:lnB cap="flat" cmpd="sng" w="25400">
                      <a:solidFill>
                        <a:srgbClr val="000000"/>
                      </a:solidFill>
                      <a:prstDash val="solid"/>
                      <a:round/>
                      <a:headEnd len="sm" w="sm" type="none"/>
                      <a:tailEnd len="sm" w="sm" type="none"/>
                    </a:lnB>
                    <a:solidFill>
                      <a:srgbClr val="F4F6F8"/>
                    </a:solidFill>
                  </a:tcPr>
                </a:tc>
                <a:tc>
                  <a:txBody>
                    <a:bodyPr/>
                    <a:lstStyle/>
                    <a:p>
                      <a:pPr indent="0" lvl="0" marL="0" rtl="0" algn="r">
                        <a:lnSpc>
                          <a:spcPct val="115000"/>
                        </a:lnSpc>
                        <a:spcBef>
                          <a:spcPts val="0"/>
                        </a:spcBef>
                        <a:spcAft>
                          <a:spcPts val="0"/>
                        </a:spcAft>
                        <a:buNone/>
                      </a:pPr>
                      <a:r>
                        <a:rPr lang="en-GB" sz="1000"/>
                        <a:t>$31,604,585.28</a:t>
                      </a:r>
                      <a:endParaRPr sz="1000"/>
                    </a:p>
                  </a:txBody>
                  <a:tcPr marT="19050" marB="19050" marR="28575" marL="28575" anchor="b">
                    <a:lnL cap="flat" cmpd="sng" w="6350">
                      <a:solidFill>
                        <a:srgbClr val="FFFFFF"/>
                      </a:solidFill>
                      <a:prstDash val="solid"/>
                      <a:round/>
                      <a:headEnd len="sm" w="sm" type="none"/>
                      <a:tailEnd len="sm" w="sm" type="none"/>
                    </a:lnL>
                    <a:lnB cap="flat" cmpd="sng" w="254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t>62062.9388</a:t>
                      </a:r>
                      <a:endParaRPr sz="1000"/>
                    </a:p>
                  </a:txBody>
                  <a:tcPr marT="19050" marB="19050" marR="28575" marL="28575" anchor="b">
                    <a:lnB cap="flat" cmpd="sng" w="254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t>782507.9199</a:t>
                      </a:r>
                      <a:endParaRPr sz="1000"/>
                    </a:p>
                  </a:txBody>
                  <a:tcPr marT="19050" marB="19050" marR="28575" marL="28575" anchor="b">
                    <a:lnB cap="flat" cmpd="sng" w="25400">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000"/>
                        <a:t>106981.6146</a:t>
                      </a:r>
                      <a:endParaRPr sz="1000"/>
                    </a:p>
                  </a:txBody>
                  <a:tcPr marT="19050" marB="19050" marR="28575" marL="28575" anchor="b">
                    <a:lnB cap="flat" cmpd="sng" w="25400">
                      <a:solidFill>
                        <a:srgbClr val="000000"/>
                      </a:solidFill>
                      <a:prstDash val="solid"/>
                      <a:round/>
                      <a:headEnd len="sm" w="sm" type="none"/>
                      <a:tailEnd len="sm" w="sm" type="none"/>
                    </a:lnB>
                    <a:solidFill>
                      <a:srgbClr val="FFFFFF"/>
                    </a:solidFill>
                  </a:tcPr>
                </a:tc>
              </a:tr>
              <a:tr h="477275">
                <a:tc>
                  <a:txBody>
                    <a:bodyPr/>
                    <a:lstStyle/>
                    <a:p>
                      <a:pPr indent="0" lvl="0" marL="0" rtl="0" algn="l">
                        <a:lnSpc>
                          <a:spcPct val="115000"/>
                        </a:lnSpc>
                        <a:spcBef>
                          <a:spcPts val="0"/>
                        </a:spcBef>
                        <a:spcAft>
                          <a:spcPts val="0"/>
                        </a:spcAft>
                        <a:buNone/>
                      </a:pPr>
                      <a:r>
                        <a:rPr b="1" lang="en-GB" sz="1000"/>
                        <a:t>Grand Total</a:t>
                      </a:r>
                      <a:endParaRPr b="1" sz="1000"/>
                    </a:p>
                  </a:txBody>
                  <a:tcPr marT="19050" marB="19050" marR="28575" marL="28575" anchor="b">
                    <a:lnT cap="flat" cmpd="sng" w="25400">
                      <a:solidFill>
                        <a:srgbClr val="000000"/>
                      </a:solidFill>
                      <a:prstDash val="solid"/>
                      <a:round/>
                      <a:headEnd len="sm" w="sm" type="none"/>
                      <a:tailEnd len="sm" w="sm" type="none"/>
                    </a:lnT>
                    <a:solidFill>
                      <a:srgbClr val="DFE4EC"/>
                    </a:solidFill>
                  </a:tcPr>
                </a:tc>
                <a:tc>
                  <a:txBody>
                    <a:bodyPr/>
                    <a:lstStyle/>
                    <a:p>
                      <a:pPr indent="0" lvl="0" marL="0" rtl="0" algn="r">
                        <a:lnSpc>
                          <a:spcPct val="115000"/>
                        </a:lnSpc>
                        <a:spcBef>
                          <a:spcPts val="0"/>
                        </a:spcBef>
                        <a:spcAft>
                          <a:spcPts val="0"/>
                        </a:spcAft>
                        <a:buNone/>
                      </a:pPr>
                      <a:r>
                        <a:rPr b="1" lang="en-GB" sz="1000"/>
                        <a:t>$63,728,754.42</a:t>
                      </a:r>
                      <a:endParaRPr b="1" sz="1000"/>
                    </a:p>
                  </a:txBody>
                  <a:tcPr marT="19050" marB="19050" marR="28575" marL="28575" anchor="b">
                    <a:lnT cap="flat" cmpd="sng" w="25400">
                      <a:solidFill>
                        <a:srgbClr val="000000"/>
                      </a:solidFill>
                      <a:prstDash val="solid"/>
                      <a:round/>
                      <a:headEnd len="sm" w="sm" type="none"/>
                      <a:tailEnd len="sm" w="sm" type="none"/>
                    </a:lnT>
                    <a:solidFill>
                      <a:srgbClr val="DFE4EC"/>
                    </a:solidFill>
                  </a:tcPr>
                </a:tc>
                <a:tc>
                  <a:txBody>
                    <a:bodyPr/>
                    <a:lstStyle/>
                    <a:p>
                      <a:pPr indent="0" lvl="0" marL="0" rtl="0" algn="r">
                        <a:lnSpc>
                          <a:spcPct val="115000"/>
                        </a:lnSpc>
                        <a:spcBef>
                          <a:spcPts val="0"/>
                        </a:spcBef>
                        <a:spcAft>
                          <a:spcPts val="0"/>
                        </a:spcAft>
                        <a:buNone/>
                      </a:pPr>
                      <a:r>
                        <a:rPr b="1" lang="en-GB" sz="1000"/>
                        <a:t>124104.5181</a:t>
                      </a:r>
                      <a:endParaRPr b="1" sz="1000"/>
                    </a:p>
                  </a:txBody>
                  <a:tcPr marT="19050" marB="19050" marR="28575" marL="28575" anchor="b">
                    <a:lnT cap="flat" cmpd="sng" w="25400">
                      <a:solidFill>
                        <a:srgbClr val="000000"/>
                      </a:solidFill>
                      <a:prstDash val="solid"/>
                      <a:round/>
                      <a:headEnd len="sm" w="sm" type="none"/>
                      <a:tailEnd len="sm" w="sm" type="none"/>
                    </a:lnT>
                    <a:solidFill>
                      <a:srgbClr val="DFE4EC"/>
                    </a:solidFill>
                  </a:tcPr>
                </a:tc>
                <a:tc>
                  <a:txBody>
                    <a:bodyPr/>
                    <a:lstStyle/>
                    <a:p>
                      <a:pPr indent="0" lvl="0" marL="0" rtl="0" algn="r">
                        <a:lnSpc>
                          <a:spcPct val="115000"/>
                        </a:lnSpc>
                        <a:spcBef>
                          <a:spcPts val="0"/>
                        </a:spcBef>
                        <a:spcAft>
                          <a:spcPts val="0"/>
                        </a:spcAft>
                        <a:buNone/>
                      </a:pPr>
                      <a:r>
                        <a:rPr b="1" lang="en-GB" sz="1000"/>
                        <a:t>1560499.094</a:t>
                      </a:r>
                      <a:endParaRPr b="1" sz="1000"/>
                    </a:p>
                  </a:txBody>
                  <a:tcPr marT="19050" marB="19050" marR="28575" marL="28575" anchor="b">
                    <a:lnT cap="flat" cmpd="sng" w="25400">
                      <a:solidFill>
                        <a:srgbClr val="000000"/>
                      </a:solidFill>
                      <a:prstDash val="solid"/>
                      <a:round/>
                      <a:headEnd len="sm" w="sm" type="none"/>
                      <a:tailEnd len="sm" w="sm" type="none"/>
                    </a:lnT>
                    <a:solidFill>
                      <a:srgbClr val="DFE4EC"/>
                    </a:solidFill>
                  </a:tcPr>
                </a:tc>
                <a:tc>
                  <a:txBody>
                    <a:bodyPr/>
                    <a:lstStyle/>
                    <a:p>
                      <a:pPr indent="0" lvl="0" marL="0" rtl="0" algn="r">
                        <a:lnSpc>
                          <a:spcPct val="115000"/>
                        </a:lnSpc>
                        <a:spcBef>
                          <a:spcPts val="0"/>
                        </a:spcBef>
                        <a:spcAft>
                          <a:spcPts val="0"/>
                        </a:spcAft>
                        <a:buNone/>
                      </a:pPr>
                      <a:r>
                        <a:rPr b="1" lang="en-GB" sz="1000"/>
                        <a:t>218001.7846</a:t>
                      </a:r>
                      <a:endParaRPr b="1" sz="1000"/>
                    </a:p>
                  </a:txBody>
                  <a:tcPr marT="19050" marB="19050" marR="28575" marL="28575" anchor="b">
                    <a:lnT cap="flat" cmpd="sng" w="25400">
                      <a:solidFill>
                        <a:srgbClr val="000000"/>
                      </a:solidFill>
                      <a:prstDash val="solid"/>
                      <a:round/>
                      <a:headEnd len="sm" w="sm" type="none"/>
                      <a:tailEnd len="sm" w="sm" type="none"/>
                    </a:lnT>
                    <a:solidFill>
                      <a:srgbClr val="DFE4EC"/>
                    </a:solidFill>
                  </a:tcPr>
                </a:tc>
              </a:tr>
            </a:tbl>
          </a:graphicData>
        </a:graphic>
      </p:graphicFrame>
      <p:sp>
        <p:nvSpPr>
          <p:cNvPr id="107" name="Google Shape;107;p21"/>
          <p:cNvSpPr txBox="1"/>
          <p:nvPr/>
        </p:nvSpPr>
        <p:spPr>
          <a:xfrm>
            <a:off x="462975" y="3642675"/>
            <a:ext cx="8058600" cy="12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rPr>
              <a:t>● Prospecting campaigns are cost-effective with a competitive CPC and moderate CPA, making them efficient for acquiring new customers.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GB" sz="1600">
                <a:solidFill>
                  <a:schemeClr val="dk2"/>
                </a:solidFill>
              </a:rPr>
              <a:t>● Retargeting campaigns exhibit a higher CTR but come with a higher CPA, suggesting a focused strategy on re-engaging previous visitors with potentially higher acquisition costs.</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