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70" strictFirstAndLastChars="0" saveSubsetFonts="1">
  <p:sldMasterIdLst>
    <p:sldMasterId id="2147483695" r:id="rId4"/>
  </p:sldMasterIdLst>
  <p:notesMasterIdLst>
    <p:notesMasterId r:id="rId24"/>
  </p:notesMasterIdLst>
  <p:handoutMasterIdLst>
    <p:handoutMasterId r:id="rId25"/>
  </p:handoutMasterIdLst>
  <p:sldIdLst>
    <p:sldId id="263" r:id="rId5"/>
    <p:sldId id="264" r:id="rId6"/>
    <p:sldId id="265" r:id="rId7"/>
    <p:sldId id="266" r:id="rId8"/>
    <p:sldId id="267" r:id="rId9"/>
    <p:sldId id="268" r:id="rId10"/>
    <p:sldId id="269" r:id="rId11"/>
    <p:sldId id="270" r:id="rId12"/>
    <p:sldId id="271" r:id="rId13"/>
    <p:sldId id="272" r:id="rId14"/>
    <p:sldId id="273" r:id="rId15"/>
    <p:sldId id="275" r:id="rId16"/>
    <p:sldId id="276" r:id="rId17"/>
    <p:sldId id="282" r:id="rId18"/>
    <p:sldId id="284" r:id="rId19"/>
    <p:sldId id="278" r:id="rId20"/>
    <p:sldId id="279" r:id="rId21"/>
    <p:sldId id="280" r:id="rId22"/>
    <p:sldId id="281" r:id="rId23"/>
  </p:sldIdLst>
  <p:sldSz cx="9144000" cy="6858000" type="screen4x3"/>
  <p:notesSz cx="6794500" cy="9921875"/>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881D"/>
    <a:srgbClr val="539FD2"/>
    <a:srgbClr val="0000C8"/>
    <a:srgbClr val="FFCCFF"/>
    <a:srgbClr val="FCFEB9"/>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2" autoAdjust="0"/>
    <p:restoredTop sz="68561" autoAdjust="0"/>
  </p:normalViewPr>
  <p:slideViewPr>
    <p:cSldViewPr snapToGrid="0">
      <p:cViewPr varScale="1">
        <p:scale>
          <a:sx n="76" d="100"/>
          <a:sy n="76" d="100"/>
        </p:scale>
        <p:origin x="2568" y="90"/>
      </p:cViewPr>
      <p:guideLst>
        <p:guide orient="horz" pos="2160"/>
        <p:guide pos="2880"/>
      </p:guideLst>
    </p:cSldViewPr>
  </p:slideViewPr>
  <p:outlineViewPr>
    <p:cViewPr>
      <p:scale>
        <a:sx n="33" d="100"/>
        <a:sy n="33" d="100"/>
      </p:scale>
      <p:origin x="0" y="76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5" d="100"/>
          <a:sy n="75" d="100"/>
        </p:scale>
        <p:origin x="-2190" y="-13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1"/>
                </a:solidFill>
                <a:latin typeface="Arial" pitchFamily="34" charset="0"/>
                <a:cs typeface="Arial" pitchFamily="34" charset="0"/>
              </a:rPr>
              <a:t>Edit course title here	</a:t>
            </a:r>
          </a:p>
        </p:txBody>
      </p:sp>
      <p:sp>
        <p:nvSpPr>
          <p:cNvPr id="9" name="TextBox 8"/>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1"/>
                </a:solidFill>
                <a:latin typeface="Arial" pitchFamily="34" charset="0"/>
                <a:cs typeface="Arial" pitchFamily="34" charset="0"/>
              </a:rPr>
              <a:t>Page </a:t>
            </a:r>
            <a:fld id="{D8970E65-33FC-4939-995C-97864F22F032}" type="slidenum">
              <a:rPr lang="en-GB" sz="1200">
                <a:solidFill>
                  <a:schemeClr val="accent1"/>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5281104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728663" y="428625"/>
            <a:ext cx="5400675" cy="4049713"/>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728663" y="4679950"/>
            <a:ext cx="5400675" cy="4865688"/>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13" name="TextBox 12"/>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smtClean="0">
                <a:solidFill>
                  <a:schemeClr val="accent4"/>
                </a:solidFill>
                <a:latin typeface="Arial" pitchFamily="34" charset="0"/>
                <a:cs typeface="Arial" pitchFamily="34" charset="0"/>
              </a:rPr>
              <a:t>AEITJVOO</a:t>
            </a:r>
            <a:endParaRPr lang="en-GB" sz="1200" dirty="0">
              <a:solidFill>
                <a:schemeClr val="accent1"/>
              </a:solidFill>
              <a:latin typeface="Arial" pitchFamily="34" charset="0"/>
              <a:cs typeface="Arial" pitchFamily="34" charset="0"/>
            </a:endParaRPr>
          </a:p>
        </p:txBody>
      </p:sp>
      <p:sp>
        <p:nvSpPr>
          <p:cNvPr id="14" name="TextBox 13"/>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4"/>
                </a:solidFill>
                <a:latin typeface="Arial" pitchFamily="34" charset="0"/>
                <a:cs typeface="Arial" pitchFamily="34" charset="0"/>
              </a:rPr>
              <a:t>Page </a:t>
            </a:r>
            <a:fld id="{5A994FC6-4CA0-47B1-908E-E307E7797130}" type="slidenum">
              <a:rPr lang="en-GB" sz="1200">
                <a:solidFill>
                  <a:schemeClr val="accent4"/>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1896230321"/>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55327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600075" y="4783138"/>
            <a:ext cx="5627688" cy="3797300"/>
          </a:xfrm>
          <a:noFill/>
          <a:ln/>
        </p:spPr>
        <p:txBody>
          <a:bodyPr>
            <a:noAutofit/>
          </a:bodyPr>
          <a:lstStyle/>
          <a:p>
            <a:pPr>
              <a:spcBef>
                <a:spcPts val="300"/>
              </a:spcBef>
            </a:pPr>
            <a:r>
              <a:rPr lang="en-GB" dirty="0" smtClean="0"/>
              <a:t>Here's a small snippet of code. Note that the object being created (the bit to the right of new) is an Ellipse, but it is being referred to using a base reference. So which method(s) will be invoked when the call to </a:t>
            </a:r>
            <a:r>
              <a:rPr lang="en-GB" dirty="0" err="1" smtClean="0"/>
              <a:t>s.getArea</a:t>
            </a:r>
            <a:r>
              <a:rPr lang="en-GB" dirty="0" smtClean="0"/>
              <a:t>() is made?</a:t>
            </a:r>
          </a:p>
          <a:p>
            <a:pPr>
              <a:spcBef>
                <a:spcPts val="300"/>
              </a:spcBef>
            </a:pPr>
            <a:r>
              <a:rPr lang="en-GB" dirty="0" smtClean="0"/>
              <a:t>In reality it would be extremely rare to write the statement:</a:t>
            </a:r>
          </a:p>
          <a:p>
            <a:pPr>
              <a:spcBef>
                <a:spcPts val="300"/>
              </a:spcBef>
            </a:pPr>
            <a:r>
              <a:rPr lang="en-GB" dirty="0" smtClean="0">
                <a:solidFill>
                  <a:srgbClr val="000000"/>
                </a:solidFill>
                <a:latin typeface="Lucida Console" panose="020B0609040504020204" pitchFamily="49" charset="0"/>
              </a:rPr>
              <a:t>Shape s = </a:t>
            </a:r>
            <a:r>
              <a:rPr lang="en-GB" dirty="0" smtClean="0">
                <a:solidFill>
                  <a:srgbClr val="0000FF"/>
                </a:solidFill>
                <a:latin typeface="Lucida Console" panose="020B0609040504020204" pitchFamily="49" charset="0"/>
              </a:rPr>
              <a:t>new</a:t>
            </a:r>
            <a:r>
              <a:rPr lang="en-GB" dirty="0" smtClean="0">
                <a:solidFill>
                  <a:srgbClr val="000000"/>
                </a:solidFill>
                <a:latin typeface="Lucida Console" panose="020B0609040504020204" pitchFamily="49" charset="0"/>
              </a:rPr>
              <a:t> Ellipse( ... );</a:t>
            </a:r>
          </a:p>
          <a:p>
            <a:pPr>
              <a:spcBef>
                <a:spcPts val="300"/>
              </a:spcBef>
            </a:pPr>
            <a:r>
              <a:rPr lang="en-GB" dirty="0" smtClean="0">
                <a:solidFill>
                  <a:srgbClr val="000000"/>
                </a:solidFill>
              </a:rPr>
              <a:t>You will invoke methods whose return type is Shape, but return a reference to something more specific or loop through a shape array containing more specific types. Both of which would lead to a shape reference addressing something derived from it.</a:t>
            </a:r>
            <a:endParaRPr lang="en-GB" dirty="0" smtClean="0"/>
          </a:p>
          <a:p>
            <a:pPr>
              <a:spcBef>
                <a:spcPts val="300"/>
              </a:spcBef>
            </a:pPr>
            <a:endParaRPr lang="en-GB" dirty="0" smtClean="0"/>
          </a:p>
          <a:p>
            <a:pPr>
              <a:spcBef>
                <a:spcPts val="300"/>
              </a:spcBef>
            </a:pPr>
            <a:r>
              <a:rPr lang="en-GB" dirty="0" smtClean="0"/>
              <a:t>Note: in the next few pages, we'll often use the line of code:</a:t>
            </a:r>
          </a:p>
          <a:p>
            <a:pPr>
              <a:spcBef>
                <a:spcPts val="300"/>
              </a:spcBef>
            </a:pPr>
            <a:r>
              <a:rPr lang="en-GB" dirty="0" smtClean="0">
                <a:latin typeface="Lucida Console" panose="020B0609040504020204" pitchFamily="49" charset="0"/>
              </a:rPr>
              <a:t>Shape s = new Ellipse(...); // or new Rectangle(...)</a:t>
            </a:r>
          </a:p>
          <a:p>
            <a:pPr>
              <a:spcBef>
                <a:spcPts val="300"/>
              </a:spcBef>
            </a:pPr>
            <a:r>
              <a:rPr lang="en-GB" dirty="0" smtClean="0"/>
              <a:t>It is actually quite rare to write such a line of code, other than in certain types of factory methods. There is a very specific reason that we have written the code this way: we want you to be able to see the actual type of object being created and the fact that we're using a base class variable to access that object. This will help you understand the mechanics behind the polymorphic behaviour without overcomplicating the code.</a:t>
            </a:r>
          </a:p>
        </p:txBody>
      </p:sp>
    </p:spTree>
    <p:extLst>
      <p:ext uri="{BB962C8B-B14F-4D97-AF65-F5344CB8AC3E}">
        <p14:creationId xmlns:p14="http://schemas.microsoft.com/office/powerpoint/2010/main" val="1913771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5"/>
          <p:cNvSpPr>
            <a:spLocks noGrp="1" noRot="1" noChangeAspect="1" noChangeArrowheads="1" noTextEdit="1"/>
          </p:cNvSpPr>
          <p:nvPr>
            <p:ph type="sldImg"/>
          </p:nvPr>
        </p:nvSpPr>
        <p:spPr>
          <a:ln/>
        </p:spPr>
      </p:sp>
      <p:sp>
        <p:nvSpPr>
          <p:cNvPr id="49156" name="Rectangle 6"/>
          <p:cNvSpPr>
            <a:spLocks noGrp="1" noChangeArrowheads="1"/>
          </p:cNvSpPr>
          <p:nvPr>
            <p:ph type="body" idx="1"/>
          </p:nvPr>
        </p:nvSpPr>
        <p:spPr>
          <a:noFill/>
          <a:ln/>
        </p:spPr>
        <p:txBody>
          <a:bodyPr/>
          <a:lstStyle/>
          <a:p>
            <a:r>
              <a:rPr lang="en-GB" dirty="0" smtClean="0"/>
              <a:t>Previously, we saw that we can use a base reference to refer to a derived object. It follows that we also need a mechanism to let us override the functionality of the base class so that we can have the type of the object, not the type of the reference, determine what should happen when a method is called.</a:t>
            </a:r>
          </a:p>
          <a:p>
            <a:r>
              <a:rPr lang="en-GB" dirty="0" smtClean="0"/>
              <a:t>This behaviour is known as polymorphism and revolves around</a:t>
            </a:r>
            <a:r>
              <a:rPr lang="en-GB" baseline="0" dirty="0" smtClean="0"/>
              <a:t> the overriding (identical signatures) of methods. No special keywords are needed.</a:t>
            </a:r>
            <a:br>
              <a:rPr lang="en-GB" baseline="0" dirty="0" smtClean="0"/>
            </a:br>
            <a:r>
              <a:rPr lang="en-GB" baseline="0" dirty="0" smtClean="0"/>
              <a:t>A method in a derived class with the same signature as a method in any of its base classes is called an override and the runtime will find it (it may not have existed of course when the client code was written using a base type reference). Polymorphism, the runtime look up of which version of a method gets invoked is hugely important. It means you can write and compile code today that calls the methods of classes that are not yet written. But if and when they, are the client code will not need to be revisited</a:t>
            </a:r>
            <a:r>
              <a:rPr lang="en-GB" dirty="0" smtClean="0"/>
              <a:t>.</a:t>
            </a:r>
          </a:p>
        </p:txBody>
      </p:sp>
    </p:spTree>
    <p:extLst>
      <p:ext uri="{BB962C8B-B14F-4D97-AF65-F5344CB8AC3E}">
        <p14:creationId xmlns:p14="http://schemas.microsoft.com/office/powerpoint/2010/main" val="2813807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xfrm>
            <a:off x="600075" y="4783138"/>
            <a:ext cx="5627688" cy="4255011"/>
          </a:xfrm>
          <a:noFill/>
          <a:ln/>
        </p:spPr>
        <p:txBody>
          <a:bodyPr>
            <a:spAutoFit/>
          </a:bodyPr>
          <a:lstStyle/>
          <a:p>
            <a:pPr>
              <a:spcBef>
                <a:spcPts val="300"/>
              </a:spcBef>
            </a:pPr>
            <a:r>
              <a:rPr lang="en-GB" dirty="0" smtClean="0"/>
              <a:t>What you never have to do in OO languages is this:</a:t>
            </a:r>
          </a:p>
          <a:p>
            <a:pPr>
              <a:spcBef>
                <a:spcPts val="300"/>
              </a:spcBef>
            </a:pPr>
            <a:r>
              <a:rPr lang="en-GB" dirty="0" smtClean="0"/>
              <a:t>for( Shape s : shapes)</a:t>
            </a:r>
            <a:br>
              <a:rPr lang="en-GB" dirty="0" smtClean="0"/>
            </a:br>
            <a:r>
              <a:rPr lang="en-GB" dirty="0" smtClean="0"/>
              <a:t>{</a:t>
            </a:r>
            <a:br>
              <a:rPr lang="en-GB" dirty="0" smtClean="0"/>
            </a:br>
            <a:r>
              <a:rPr lang="en-GB" dirty="0" smtClean="0"/>
              <a:t>	</a:t>
            </a:r>
            <a:r>
              <a:rPr lang="en-GB" dirty="0" err="1" smtClean="0"/>
              <a:t>int</a:t>
            </a:r>
            <a:r>
              <a:rPr lang="en-GB" dirty="0" smtClean="0"/>
              <a:t> area =0;</a:t>
            </a:r>
          </a:p>
          <a:p>
            <a:pPr>
              <a:spcBef>
                <a:spcPts val="300"/>
              </a:spcBef>
            </a:pPr>
            <a:r>
              <a:rPr lang="en-GB" dirty="0" smtClean="0"/>
              <a:t>	if (s </a:t>
            </a:r>
            <a:r>
              <a:rPr lang="en-GB" dirty="0" err="1" smtClean="0"/>
              <a:t>instanceof</a:t>
            </a:r>
            <a:r>
              <a:rPr lang="en-GB" dirty="0" smtClean="0"/>
              <a:t> Triangle) {</a:t>
            </a:r>
            <a:br>
              <a:rPr lang="en-GB" dirty="0" smtClean="0"/>
            </a:br>
            <a:r>
              <a:rPr lang="en-GB" dirty="0" smtClean="0"/>
              <a:t>		area = ((Triangle)s).</a:t>
            </a:r>
            <a:r>
              <a:rPr lang="en-GB" dirty="0" err="1" smtClean="0"/>
              <a:t>getArea</a:t>
            </a:r>
            <a:r>
              <a:rPr lang="en-GB" dirty="0" smtClean="0"/>
              <a:t>();		</a:t>
            </a:r>
            <a:br>
              <a:rPr lang="en-GB" dirty="0" smtClean="0"/>
            </a:br>
            <a:r>
              <a:rPr lang="en-GB" dirty="0" smtClean="0"/>
              <a:t>	} </a:t>
            </a:r>
            <a:br>
              <a:rPr lang="en-GB" dirty="0" smtClean="0"/>
            </a:br>
            <a:r>
              <a:rPr lang="en-GB" dirty="0" smtClean="0"/>
              <a:t>      else if (s </a:t>
            </a:r>
            <a:r>
              <a:rPr lang="en-GB" dirty="0" err="1" smtClean="0"/>
              <a:t>instanceof</a:t>
            </a:r>
            <a:r>
              <a:rPr lang="en-GB" dirty="0" smtClean="0"/>
              <a:t> Ellipse) {</a:t>
            </a:r>
            <a:br>
              <a:rPr lang="en-GB" dirty="0" smtClean="0"/>
            </a:br>
            <a:r>
              <a:rPr lang="en-GB" dirty="0" smtClean="0"/>
              <a:t>		area = ((Ellipse)s).</a:t>
            </a:r>
            <a:r>
              <a:rPr lang="en-GB" dirty="0" err="1" smtClean="0"/>
              <a:t>getArea</a:t>
            </a:r>
            <a:r>
              <a:rPr lang="en-GB" dirty="0" smtClean="0"/>
              <a:t>();</a:t>
            </a:r>
            <a:br>
              <a:rPr lang="en-GB" dirty="0" smtClean="0"/>
            </a:br>
            <a:r>
              <a:rPr lang="en-GB" dirty="0" smtClean="0"/>
              <a:t>	}</a:t>
            </a:r>
          </a:p>
          <a:p>
            <a:pPr>
              <a:spcBef>
                <a:spcPts val="300"/>
              </a:spcBef>
            </a:pPr>
            <a:r>
              <a:rPr lang="en-GB" dirty="0" smtClean="0"/>
              <a:t>	</a:t>
            </a:r>
            <a:r>
              <a:rPr lang="en-GB" dirty="0" err="1" smtClean="0"/>
              <a:t>System.out.println</a:t>
            </a:r>
            <a:r>
              <a:rPr lang="en-GB" dirty="0" smtClean="0"/>
              <a:t>(area);</a:t>
            </a:r>
          </a:p>
          <a:p>
            <a:pPr>
              <a:spcBef>
                <a:spcPts val="300"/>
              </a:spcBef>
            </a:pPr>
            <a:r>
              <a:rPr lang="en-GB" dirty="0" smtClean="0"/>
              <a:t>}</a:t>
            </a:r>
            <a:br>
              <a:rPr lang="en-GB" dirty="0" smtClean="0"/>
            </a:br>
            <a:endParaRPr lang="en-GB" dirty="0" smtClean="0"/>
          </a:p>
          <a:p>
            <a:pPr>
              <a:spcBef>
                <a:spcPts val="300"/>
              </a:spcBef>
            </a:pPr>
            <a:r>
              <a:rPr lang="en-GB" dirty="0" smtClean="0"/>
              <a:t>Note that the above code checks for Triangle and Ellipse only. If a new class, derived from Shape, that had an override of </a:t>
            </a:r>
            <a:r>
              <a:rPr lang="en-GB" dirty="0" err="1" smtClean="0"/>
              <a:t>getArea</a:t>
            </a:r>
            <a:r>
              <a:rPr lang="en-GB" dirty="0" smtClean="0"/>
              <a:t>() was instantiated and found its way into this shape collection, its area would only be correctly shown if every ‘if else if else if’ that was out there was revisited and amended to check for this new type as well. Unmaintainable. </a:t>
            </a:r>
            <a:br>
              <a:rPr lang="en-GB" dirty="0" smtClean="0"/>
            </a:br>
            <a:r>
              <a:rPr lang="en-GB" dirty="0" smtClean="0"/>
              <a:t/>
            </a:r>
            <a:br>
              <a:rPr lang="en-GB" dirty="0" smtClean="0"/>
            </a:br>
            <a:r>
              <a:rPr lang="en-GB" dirty="0" smtClean="0"/>
              <a:t>Recommendation in Java code is to document Overrides with an annotation. @Override annotation informs the compiler that the element is meant to override an element declared in a superclass. </a:t>
            </a:r>
          </a:p>
        </p:txBody>
      </p:sp>
    </p:spTree>
    <p:extLst>
      <p:ext uri="{BB962C8B-B14F-4D97-AF65-F5344CB8AC3E}">
        <p14:creationId xmlns:p14="http://schemas.microsoft.com/office/powerpoint/2010/main" val="3614843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5"/>
          <p:cNvSpPr>
            <a:spLocks noGrp="1" noRot="1" noChangeAspect="1" noChangeArrowheads="1" noTextEdit="1"/>
          </p:cNvSpPr>
          <p:nvPr>
            <p:ph type="sldImg"/>
          </p:nvPr>
        </p:nvSpPr>
        <p:spPr>
          <a:ln/>
        </p:spPr>
      </p:sp>
      <p:sp>
        <p:nvSpPr>
          <p:cNvPr id="52228" name="Rectangle 6"/>
          <p:cNvSpPr>
            <a:spLocks noGrp="1" noChangeArrowheads="1"/>
          </p:cNvSpPr>
          <p:nvPr>
            <p:ph type="body" idx="1"/>
          </p:nvPr>
        </p:nvSpPr>
        <p:spPr>
          <a:noFill/>
          <a:ln/>
        </p:spPr>
        <p:txBody>
          <a:bodyPr/>
          <a:lstStyle/>
          <a:p>
            <a:r>
              <a:rPr lang="en-GB" dirty="0" smtClean="0"/>
              <a:t>A derived class inherits all of the instance methods of its base class. However, a derived class can modify the behaviour of a method in a base class by overriding it. This means that the derived class defines a method with exactly the same signature and return type as one in a base class (not necessarily its immediate base class). Note that it is up to you as the programmer to ensure that the method in the derived class has the same semantics as the one it is overriding.</a:t>
            </a:r>
          </a:p>
          <a:p>
            <a:r>
              <a:rPr lang="en-GB" dirty="0" smtClean="0"/>
              <a:t>In Java, a class does not need to explicitly allow a method to be overridden through the use of any special keyword. </a:t>
            </a:r>
          </a:p>
          <a:p>
            <a:r>
              <a:rPr lang="en-GB" dirty="0" smtClean="0"/>
              <a:t>Any method</a:t>
            </a:r>
            <a:r>
              <a:rPr lang="en-GB" baseline="0" dirty="0" smtClean="0"/>
              <a:t> with an identical signature in a derived class is an override.</a:t>
            </a:r>
            <a:endParaRPr lang="en-GB" dirty="0" smtClean="0"/>
          </a:p>
        </p:txBody>
      </p:sp>
    </p:spTree>
    <p:extLst>
      <p:ext uri="{BB962C8B-B14F-4D97-AF65-F5344CB8AC3E}">
        <p14:creationId xmlns:p14="http://schemas.microsoft.com/office/powerpoint/2010/main" val="2598553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smtClean="0">
                <a:solidFill>
                  <a:srgbClr val="000000"/>
                </a:solidFill>
              </a:rPr>
              <a:t>A Student is a Person.</a:t>
            </a:r>
          </a:p>
          <a:p>
            <a:r>
              <a:rPr lang="en-GB" sz="1200" kern="1200" dirty="0" smtClean="0">
                <a:solidFill>
                  <a:srgbClr val="000000"/>
                </a:solidFill>
              </a:rPr>
              <a:t>A</a:t>
            </a:r>
            <a:r>
              <a:rPr lang="en-GB" sz="1200" kern="1200" baseline="0" dirty="0" smtClean="0">
                <a:solidFill>
                  <a:srgbClr val="000000"/>
                </a:solidFill>
              </a:rPr>
              <a:t> Person isn’t a Student.</a:t>
            </a:r>
            <a:endParaRPr lang="en-GB" sz="1200" kern="1200" dirty="0" smtClean="0">
              <a:solidFill>
                <a:srgbClr val="000000"/>
              </a:solidFill>
            </a:endParaRPr>
          </a:p>
          <a:p>
            <a:r>
              <a:rPr lang="en-GB" sz="1200" kern="1200" dirty="0" smtClean="0">
                <a:solidFill>
                  <a:srgbClr val="000000"/>
                </a:solidFill>
              </a:rPr>
              <a:t>Student </a:t>
            </a:r>
            <a:r>
              <a:rPr lang="en-GB" sz="1200" kern="1200" dirty="0" smtClean="0">
                <a:solidFill>
                  <a:srgbClr val="FF0000"/>
                </a:solidFill>
              </a:rPr>
              <a:t>s</a:t>
            </a:r>
            <a:r>
              <a:rPr lang="en-GB" sz="1200" kern="1200" dirty="0" smtClean="0">
                <a:solidFill>
                  <a:srgbClr val="000000"/>
                </a:solidFill>
              </a:rPr>
              <a:t> = (</a:t>
            </a:r>
            <a:r>
              <a:rPr lang="en-GB" sz="1200" kern="1200" dirty="0" smtClean="0">
                <a:solidFill>
                  <a:srgbClr val="FF0000"/>
                </a:solidFill>
              </a:rPr>
              <a:t>Student</a:t>
            </a:r>
            <a:r>
              <a:rPr lang="en-GB" sz="1200" kern="1200" dirty="0" smtClean="0">
                <a:solidFill>
                  <a:srgbClr val="000000"/>
                </a:solidFill>
              </a:rPr>
              <a:t>)p;  is a line of code that takes a Person reference ‘p’ and clones it into a MORE USABLE</a:t>
            </a:r>
            <a:r>
              <a:rPr lang="en-GB" sz="1200" kern="1200" baseline="0" dirty="0" smtClean="0">
                <a:solidFill>
                  <a:srgbClr val="000000"/>
                </a:solidFill>
              </a:rPr>
              <a:t> Student reference ‘s’.</a:t>
            </a:r>
            <a:br>
              <a:rPr lang="en-GB" sz="1200" kern="1200" baseline="0" dirty="0" smtClean="0">
                <a:solidFill>
                  <a:srgbClr val="000000"/>
                </a:solidFill>
              </a:rPr>
            </a:br>
            <a:r>
              <a:rPr lang="en-GB" sz="1200" kern="1200" baseline="0" dirty="0" err="1" smtClean="0">
                <a:solidFill>
                  <a:srgbClr val="000000"/>
                </a:solidFill>
              </a:rPr>
              <a:t>p.getSubject</a:t>
            </a:r>
            <a:r>
              <a:rPr lang="en-GB" sz="1200" kern="1200" baseline="0" dirty="0" smtClean="0">
                <a:solidFill>
                  <a:srgbClr val="000000"/>
                </a:solidFill>
              </a:rPr>
              <a:t>() will never compile (inherently unsafe, some Person’s are just Persons and don’t have a Subject.</a:t>
            </a:r>
          </a:p>
          <a:p>
            <a:r>
              <a:rPr lang="en-GB" sz="1200" kern="1200" baseline="0" dirty="0" err="1" smtClean="0">
                <a:solidFill>
                  <a:srgbClr val="000000"/>
                </a:solidFill>
              </a:rPr>
              <a:t>s.getSubject</a:t>
            </a:r>
            <a:r>
              <a:rPr lang="en-GB" sz="1200" kern="1200" baseline="0" dirty="0" smtClean="0">
                <a:solidFill>
                  <a:srgbClr val="000000"/>
                </a:solidFill>
              </a:rPr>
              <a:t>() will compile.</a:t>
            </a:r>
            <a:br>
              <a:rPr lang="en-GB" sz="1200" kern="1200" baseline="0" dirty="0" smtClean="0">
                <a:solidFill>
                  <a:srgbClr val="000000"/>
                </a:solidFill>
              </a:rPr>
            </a:br>
            <a:r>
              <a:rPr lang="en-GB" sz="1200" kern="1200" baseline="0" dirty="0" smtClean="0">
                <a:solidFill>
                  <a:srgbClr val="000000"/>
                </a:solidFill>
              </a:rPr>
              <a:t>But what if at runtime ‘p’ is found to be pointing to a normal Person and not a ‘Student’ Person, the runtime cannot allow you to have a Student reference pointing at a non-Student object because when you use that reference on the next statement you might refer to behaviour that the Person just does not have, i.e. no code found to execute at runtime a </a:t>
            </a:r>
            <a:r>
              <a:rPr lang="en-GB" sz="1200" kern="1200" baseline="0" dirty="0" err="1" smtClean="0">
                <a:solidFill>
                  <a:srgbClr val="000000"/>
                </a:solidFill>
              </a:rPr>
              <a:t>NoSuchMethodException</a:t>
            </a:r>
            <a:r>
              <a:rPr lang="en-GB" sz="1200" kern="1200" baseline="0" dirty="0" smtClean="0">
                <a:solidFill>
                  <a:srgbClr val="000000"/>
                </a:solidFill>
              </a:rPr>
              <a:t>!</a:t>
            </a:r>
          </a:p>
          <a:p>
            <a:endParaRPr lang="en-GB" sz="1200" kern="1200" baseline="0" dirty="0" smtClean="0">
              <a:solidFill>
                <a:srgbClr val="000000"/>
              </a:solidFill>
              <a:latin typeface="Lucida Console" pitchFamily="49" charset="0"/>
              <a:ea typeface="+mn-ea"/>
              <a:cs typeface="Arial" pitchFamily="34" charset="0"/>
            </a:endParaRPr>
          </a:p>
          <a:p>
            <a:r>
              <a:rPr lang="en-GB" sz="1200" kern="1200" baseline="0" dirty="0" smtClean="0">
                <a:solidFill>
                  <a:srgbClr val="000000"/>
                </a:solidFill>
              </a:rPr>
              <a:t>Disastrous, so the runtime would throw a </a:t>
            </a:r>
            <a:r>
              <a:rPr lang="en-GB" sz="1200" kern="1200" baseline="0" dirty="0" err="1" smtClean="0">
                <a:solidFill>
                  <a:srgbClr val="000000"/>
                </a:solidFill>
              </a:rPr>
              <a:t>ClassCastException</a:t>
            </a:r>
            <a:r>
              <a:rPr lang="en-GB" sz="1200" kern="1200" baseline="0" dirty="0" smtClean="0">
                <a:solidFill>
                  <a:srgbClr val="000000"/>
                </a:solidFill>
              </a:rPr>
              <a:t> before you got that far... read on.</a:t>
            </a:r>
            <a:endParaRPr lang="en-GB" dirty="0"/>
          </a:p>
        </p:txBody>
      </p:sp>
    </p:spTree>
    <p:extLst>
      <p:ext uri="{BB962C8B-B14F-4D97-AF65-F5344CB8AC3E}">
        <p14:creationId xmlns:p14="http://schemas.microsoft.com/office/powerpoint/2010/main" val="2131681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skill is needed in the lab for this chapter and will be enhanced upon later.</a:t>
            </a:r>
            <a:endParaRPr lang="en-GB" dirty="0"/>
          </a:p>
        </p:txBody>
      </p:sp>
    </p:spTree>
    <p:extLst>
      <p:ext uri="{BB962C8B-B14F-4D97-AF65-F5344CB8AC3E}">
        <p14:creationId xmlns:p14="http://schemas.microsoft.com/office/powerpoint/2010/main" val="3334975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9322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r>
              <a:rPr lang="en-GB" dirty="0" smtClean="0"/>
              <a:t>Custom exception types you</a:t>
            </a:r>
            <a:r>
              <a:rPr lang="en-GB" baseline="0" dirty="0" smtClean="0"/>
              <a:t> author will </a:t>
            </a:r>
            <a:r>
              <a:rPr lang="en-GB" dirty="0" smtClean="0"/>
              <a:t>be subclassed from class</a:t>
            </a:r>
            <a:r>
              <a:rPr lang="en-GB" baseline="0" dirty="0" smtClean="0"/>
              <a:t> </a:t>
            </a:r>
            <a:r>
              <a:rPr lang="en-GB" dirty="0" smtClean="0"/>
              <a:t>Exception or from an exception type derived from it. The ultimate ‘super’ Exception class (java.lang.Exception) defines a ‘message’ field but the only ‘write’ access to it is via the .ctor of class Exception.</a:t>
            </a:r>
            <a:br>
              <a:rPr lang="en-GB" dirty="0" smtClean="0"/>
            </a:br>
            <a:r>
              <a:rPr lang="en-GB" dirty="0" smtClean="0"/>
              <a:t>If your exception</a:t>
            </a:r>
            <a:r>
              <a:rPr lang="en-GB" baseline="0" dirty="0" smtClean="0"/>
              <a:t> type inherits from </a:t>
            </a:r>
            <a:r>
              <a:rPr lang="en-GB" baseline="0" dirty="0" err="1" smtClean="0"/>
              <a:t>RuntimeException</a:t>
            </a:r>
            <a:r>
              <a:rPr lang="en-GB" baseline="0" dirty="0" smtClean="0"/>
              <a:t>, then it is of course an unchecked exception and client code does not have to catch it or alternatively declare itself as throwing it via a ‘throws’ clause in the method signature. </a:t>
            </a:r>
            <a:endParaRPr lang="en-GB" dirty="0" smtClean="0"/>
          </a:p>
          <a:p>
            <a:r>
              <a:rPr lang="en-GB" dirty="0" smtClean="0"/>
              <a:t>Your exception types will typically mirror super class</a:t>
            </a:r>
            <a:r>
              <a:rPr lang="en-GB" baseline="0" dirty="0" smtClean="0"/>
              <a:t> .ctors and then call them using ‘super(..)’ syntax, passing up a String that is stored and is then accessible to client code ‘catch’ blocks via the getMessage() method.</a:t>
            </a:r>
            <a:endParaRPr lang="en-GB" dirty="0" smtClean="0"/>
          </a:p>
          <a:p>
            <a:r>
              <a:rPr lang="en-GB" dirty="0" smtClean="0"/>
              <a:t>Some client code may catch ‘Exception’ </a:t>
            </a:r>
            <a:r>
              <a:rPr lang="en-GB" baseline="0" dirty="0" smtClean="0"/>
              <a:t>some may catch ‘</a:t>
            </a:r>
            <a:r>
              <a:rPr lang="en-GB" baseline="0" dirty="0" err="1" smtClean="0"/>
              <a:t>YourException</a:t>
            </a:r>
            <a:r>
              <a:rPr lang="en-GB" baseline="0" dirty="0" smtClean="0"/>
              <a:t>’. Regardless of what type is caught a </a:t>
            </a:r>
            <a:r>
              <a:rPr lang="en-GB" baseline="0" dirty="0" err="1" smtClean="0"/>
              <a:t>getMessage</a:t>
            </a:r>
            <a:r>
              <a:rPr lang="en-GB" baseline="0" dirty="0" smtClean="0"/>
              <a:t>() method will be available.</a:t>
            </a:r>
            <a:endParaRPr lang="en-GB" dirty="0" smtClean="0"/>
          </a:p>
        </p:txBody>
      </p:sp>
    </p:spTree>
    <p:extLst>
      <p:ext uri="{BB962C8B-B14F-4D97-AF65-F5344CB8AC3E}">
        <p14:creationId xmlns:p14="http://schemas.microsoft.com/office/powerpoint/2010/main" val="1236074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endParaRPr lang="en-GB" dirty="0" smtClean="0"/>
          </a:p>
        </p:txBody>
      </p:sp>
    </p:spTree>
    <p:extLst>
      <p:ext uri="{BB962C8B-B14F-4D97-AF65-F5344CB8AC3E}">
        <p14:creationId xmlns:p14="http://schemas.microsoft.com/office/powerpoint/2010/main" val="1917453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r>
              <a:rPr lang="en-GB" dirty="0" smtClean="0"/>
              <a:t>The ultimate base class for all types in java is </a:t>
            </a:r>
            <a:r>
              <a:rPr lang="en-GB" dirty="0" err="1" smtClean="0"/>
              <a:t>java.lang.Object</a:t>
            </a:r>
            <a:r>
              <a:rPr lang="en-GB" dirty="0" smtClean="0"/>
              <a:t>. This defines a number of methods, of which the most important from an overriding point of view are equals and </a:t>
            </a:r>
            <a:r>
              <a:rPr lang="en-GB" dirty="0" err="1" smtClean="0"/>
              <a:t>hashCode</a:t>
            </a:r>
            <a:r>
              <a:rPr lang="en-GB" dirty="0" smtClean="0"/>
              <a:t>.</a:t>
            </a:r>
          </a:p>
          <a:p>
            <a:r>
              <a:rPr lang="en-GB" dirty="0" smtClean="0"/>
              <a:t>Different types override equals to perform equality checking. For example, reference types will simply determine whether the two references refer to the same object. If you want to determine whether the content of two reference types is equal you need to override the equals method.</a:t>
            </a:r>
          </a:p>
          <a:p>
            <a:r>
              <a:rPr lang="en-GB" dirty="0" smtClean="0"/>
              <a:t>The other thing to note is that if you do override the equals() method, you should also override the </a:t>
            </a:r>
            <a:r>
              <a:rPr lang="en-GB" dirty="0" err="1" smtClean="0"/>
              <a:t>hashCode</a:t>
            </a:r>
            <a:r>
              <a:rPr lang="en-GB" dirty="0" smtClean="0"/>
              <a:t>() method. A hash code is a 32-bit value that is based on the content of the object. Different object content should generate different hash codes, but it is generally accepted that two objects which are equal should return the same hash </a:t>
            </a:r>
            <a:r>
              <a:rPr lang="en-GB" smtClean="0"/>
              <a:t>code.</a:t>
            </a:r>
            <a:endParaRPr lang="en-GB" dirty="0" smtClean="0"/>
          </a:p>
        </p:txBody>
      </p:sp>
    </p:spTree>
    <p:extLst>
      <p:ext uri="{BB962C8B-B14F-4D97-AF65-F5344CB8AC3E}">
        <p14:creationId xmlns:p14="http://schemas.microsoft.com/office/powerpoint/2010/main" val="2665059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Grp="1" noRot="1" noChangeAspect="1" noChangeArrowheads="1" noTextEdit="1"/>
          </p:cNvSpPr>
          <p:nvPr>
            <p:ph type="sldImg"/>
          </p:nvPr>
        </p:nvSpPr>
        <p:spPr>
          <a:ln/>
        </p:spPr>
      </p:sp>
      <p:sp>
        <p:nvSpPr>
          <p:cNvPr id="35844" name="Rectangle 6"/>
          <p:cNvSpPr>
            <a:spLocks noGrp="1" noChangeArrowheads="1"/>
          </p:cNvSpPr>
          <p:nvPr>
            <p:ph type="body" idx="1"/>
          </p:nvPr>
        </p:nvSpPr>
        <p:spPr>
          <a:noFill/>
          <a:ln/>
        </p:spPr>
        <p:txBody>
          <a:bodyPr/>
          <a:lstStyle/>
          <a:p>
            <a:r>
              <a:rPr lang="en-GB" dirty="0" smtClean="0"/>
              <a:t>This chapter introduces one of the key concepts of OO programming –</a:t>
            </a:r>
            <a:r>
              <a:rPr lang="en-GB" baseline="0" dirty="0" smtClean="0"/>
              <a:t> polymorphism. But we need to see a few ‘fundamentals’ first  - keep reading.</a:t>
            </a:r>
            <a:r>
              <a:rPr lang="en-GB" dirty="0" smtClean="0"/>
              <a:t> </a:t>
            </a:r>
          </a:p>
          <a:p>
            <a:endParaRPr lang="en-GB" dirty="0" smtClean="0"/>
          </a:p>
        </p:txBody>
      </p:sp>
    </p:spTree>
    <p:extLst>
      <p:ext uri="{BB962C8B-B14F-4D97-AF65-F5344CB8AC3E}">
        <p14:creationId xmlns:p14="http://schemas.microsoft.com/office/powerpoint/2010/main" val="398045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5"/>
          <p:cNvSpPr>
            <a:spLocks noGrp="1" noRot="1" noChangeAspect="1" noChangeArrowheads="1" noTextEdit="1"/>
          </p:cNvSpPr>
          <p:nvPr>
            <p:ph type="sldImg"/>
          </p:nvPr>
        </p:nvSpPr>
        <p:spPr>
          <a:ln/>
        </p:spPr>
      </p:sp>
      <p:sp>
        <p:nvSpPr>
          <p:cNvPr id="41988" name="Rectangle 6"/>
          <p:cNvSpPr>
            <a:spLocks noGrp="1" noChangeArrowheads="1"/>
          </p:cNvSpPr>
          <p:nvPr>
            <p:ph type="body" idx="1"/>
          </p:nvPr>
        </p:nvSpPr>
        <p:spPr>
          <a:noFill/>
          <a:ln/>
        </p:spPr>
        <p:txBody>
          <a:bodyPr/>
          <a:lstStyle/>
          <a:p>
            <a:r>
              <a:rPr lang="en-GB" dirty="0" smtClean="0"/>
              <a:t>A class does not inherit any constructors from its base class. Therefore the class has only the constructors explicitly defined in that class or, if none are defined, the default (no arguments) constructor.</a:t>
            </a:r>
          </a:p>
          <a:p>
            <a:r>
              <a:rPr lang="en-GB" dirty="0" smtClean="0"/>
              <a:t>Objects are always constructed from the top class down to the bottom class (i.e. from the </a:t>
            </a:r>
            <a:r>
              <a:rPr lang="en-GB" dirty="0" err="1" smtClean="0"/>
              <a:t>java.lang.Object</a:t>
            </a:r>
            <a:r>
              <a:rPr lang="en-GB" dirty="0" smtClean="0"/>
              <a:t> class down to the class that is being instantiated. This ensures that a constructor in a derived class can rely on proper construction of its base classes. However, this works only if the base class (superclass) has a default constructor, as the compiler can't guess which arguments you may wish to pass to the base class‘s constructor. If the base class doesn't have a no arguments constructor, you must use super() to explicitly call a specific constructor in the base class. The arguments to super() must, of course, match those of the target constructor. </a:t>
            </a:r>
          </a:p>
          <a:p>
            <a:r>
              <a:rPr lang="en-GB" dirty="0" smtClean="0"/>
              <a:t>Note that when an object is created, the order of construction is as follows:</a:t>
            </a:r>
          </a:p>
          <a:p>
            <a:pPr lvl="1"/>
            <a:r>
              <a:rPr lang="en-GB" dirty="0" smtClean="0"/>
              <a:t>1. Its instance fields are initialised to default values.</a:t>
            </a:r>
          </a:p>
          <a:p>
            <a:pPr lvl="1"/>
            <a:r>
              <a:rPr lang="en-GB" dirty="0" smtClean="0"/>
              <a:t>2. Its constructor is called, which in turn:</a:t>
            </a:r>
          </a:p>
          <a:p>
            <a:pPr marL="1085850" lvl="2" indent="-171450">
              <a:buFont typeface="Arial" panose="020B0604020202020204" pitchFamily="34" charset="0"/>
              <a:buChar char="•"/>
            </a:pPr>
            <a:r>
              <a:rPr lang="en-GB" dirty="0" smtClean="0"/>
              <a:t>Calls the constructor of its base class (either implicitly or explicitly)</a:t>
            </a:r>
          </a:p>
          <a:p>
            <a:pPr marL="1085850" lvl="2" indent="-171450">
              <a:buFont typeface="Arial" panose="020B0604020202020204" pitchFamily="34" charset="0"/>
              <a:buChar char="•"/>
            </a:pPr>
            <a:r>
              <a:rPr lang="en-GB" dirty="0" smtClean="0"/>
              <a:t>Initialises its instance fields through their initialisers (if any)</a:t>
            </a:r>
          </a:p>
          <a:p>
            <a:pPr marL="1085850" lvl="2" indent="-171450">
              <a:buFont typeface="Arial" panose="020B0604020202020204" pitchFamily="34" charset="0"/>
              <a:buChar char="•"/>
            </a:pPr>
            <a:r>
              <a:rPr lang="en-GB" dirty="0" smtClean="0"/>
              <a:t>Executes the body of the constructor</a:t>
            </a:r>
          </a:p>
        </p:txBody>
      </p:sp>
    </p:spTree>
    <p:extLst>
      <p:ext uri="{BB962C8B-B14F-4D97-AF65-F5344CB8AC3E}">
        <p14:creationId xmlns:p14="http://schemas.microsoft.com/office/powerpoint/2010/main" val="2051172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r>
              <a:rPr lang="en-GB" dirty="0" smtClean="0"/>
              <a:t>Here's an example of constructor usage with inheritance. The first thing to notice is that the Shape class only has one constructor, which takes two parameters.</a:t>
            </a:r>
          </a:p>
          <a:p>
            <a:r>
              <a:rPr lang="en-GB" dirty="0" smtClean="0"/>
              <a:t>The derived Ellipse class has defined two constructors. Notice how the first of these constructors specifies the base class constructor to use. In our example it has to do this, as the base class hasn't got a default no arguments constructor. You will also notice that the Ellipse constructor takes two parameters (position and colour) which are passed up to the base class; this is very common with inheritance.</a:t>
            </a:r>
          </a:p>
          <a:p>
            <a:r>
              <a:rPr lang="en-GB" dirty="0" smtClean="0"/>
              <a:t>The second Ellipse constructor doesn't need to specify which base constructor will be used, because it chains to the four argument Ellipse constructor. In fact, it isn't possible to use both this() and super() in the same constructor; you can either chain within your class or you can specify a base constructor.</a:t>
            </a:r>
          </a:p>
          <a:p>
            <a:r>
              <a:rPr lang="en-GB" dirty="0" smtClean="0"/>
              <a:t>But if you do nothing the compiler sticks in super().</a:t>
            </a:r>
          </a:p>
        </p:txBody>
      </p:sp>
    </p:spTree>
    <p:extLst>
      <p:ext uri="{BB962C8B-B14F-4D97-AF65-F5344CB8AC3E}">
        <p14:creationId xmlns:p14="http://schemas.microsoft.com/office/powerpoint/2010/main" val="2193236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5"/>
          <p:cNvSpPr>
            <a:spLocks noGrp="1" noRot="1" noChangeAspect="1" noChangeArrowheads="1" noTextEdit="1"/>
          </p:cNvSpPr>
          <p:nvPr>
            <p:ph type="sldImg"/>
          </p:nvPr>
        </p:nvSpPr>
        <p:spPr>
          <a:ln/>
        </p:spPr>
      </p:sp>
      <p:sp>
        <p:nvSpPr>
          <p:cNvPr id="40964" name="Rectangle 6"/>
          <p:cNvSpPr>
            <a:spLocks noGrp="1" noChangeArrowheads="1"/>
          </p:cNvSpPr>
          <p:nvPr>
            <p:ph type="body" idx="1"/>
          </p:nvPr>
        </p:nvSpPr>
        <p:spPr>
          <a:noFill/>
          <a:ln/>
        </p:spPr>
        <p:txBody>
          <a:bodyPr/>
          <a:lstStyle/>
          <a:p>
            <a:r>
              <a:rPr lang="en-GB" dirty="0" smtClean="0"/>
              <a:t>One of the most important concepts to understand is that an object of a derived class "is a kind of" object of its base type. This enables you to substitute an object of a derived type wherever an object of a base type is expected. This makes sense when you realise that an object of a derived type will have everything that an object of a base type has, plus maybe a little bit more.</a:t>
            </a:r>
          </a:p>
          <a:p>
            <a:r>
              <a:rPr lang="en-GB" dirty="0" smtClean="0"/>
              <a:t>This is used extensively in OO programming. But to see exactly how, read the next slide.</a:t>
            </a:r>
          </a:p>
          <a:p>
            <a:endParaRPr lang="en-GB" dirty="0" smtClean="0"/>
          </a:p>
        </p:txBody>
      </p:sp>
    </p:spTree>
    <p:extLst>
      <p:ext uri="{BB962C8B-B14F-4D97-AF65-F5344CB8AC3E}">
        <p14:creationId xmlns:p14="http://schemas.microsoft.com/office/powerpoint/2010/main" val="1026755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5"/>
          <p:cNvSpPr>
            <a:spLocks noGrp="1" noRot="1" noChangeAspect="1" noChangeArrowheads="1" noTextEdit="1"/>
          </p:cNvSpPr>
          <p:nvPr>
            <p:ph type="sldImg"/>
          </p:nvPr>
        </p:nvSpPr>
        <p:spPr>
          <a:ln/>
        </p:spPr>
      </p:sp>
      <p:sp>
        <p:nvSpPr>
          <p:cNvPr id="40964" name="Rectangle 6"/>
          <p:cNvSpPr>
            <a:spLocks noGrp="1" noChangeArrowheads="1"/>
          </p:cNvSpPr>
          <p:nvPr>
            <p:ph type="body" idx="1"/>
          </p:nvPr>
        </p:nvSpPr>
        <p:spPr>
          <a:noFill/>
          <a:ln/>
        </p:spPr>
        <p:txBody>
          <a:bodyPr/>
          <a:lstStyle/>
          <a:p>
            <a:r>
              <a:rPr lang="en-GB" dirty="0" smtClean="0"/>
              <a:t>The first code fragment clones (passes by value) an Ellipse reference ‘e’ into the Shape reference ‘s’ that the </a:t>
            </a:r>
            <a:r>
              <a:rPr lang="en-GB" dirty="0" err="1" smtClean="0"/>
              <a:t>processShape</a:t>
            </a:r>
            <a:r>
              <a:rPr lang="en-GB" dirty="0" smtClean="0"/>
              <a:t>() method receives.</a:t>
            </a:r>
          </a:p>
          <a:p>
            <a:endParaRPr lang="en-GB" dirty="0" smtClean="0"/>
          </a:p>
          <a:p>
            <a:r>
              <a:rPr lang="en-GB" dirty="0" smtClean="0"/>
              <a:t>The second code fragment produces an</a:t>
            </a:r>
            <a:r>
              <a:rPr lang="en-GB" baseline="0" dirty="0" smtClean="0"/>
              <a:t> Ellipse reference but the process of assigning it into ‘Shape s’ causes it to be cloned into a Shape reference ‘s’.</a:t>
            </a:r>
            <a:endParaRPr lang="en-GB" dirty="0" smtClean="0"/>
          </a:p>
          <a:p>
            <a:endParaRPr lang="en-GB" dirty="0" smtClean="0"/>
          </a:p>
          <a:p>
            <a:r>
              <a:rPr lang="en-GB" dirty="0" smtClean="0"/>
              <a:t>The third code fragment places the three various references into shapes[0], shapes[1] and shapes[2]. Each of these is a Shape reference. Anyone processing this loop</a:t>
            </a:r>
            <a:r>
              <a:rPr lang="en-GB" baseline="0" dirty="0" smtClean="0"/>
              <a:t> will be coding ...</a:t>
            </a:r>
          </a:p>
          <a:p>
            <a:r>
              <a:rPr lang="en-GB" baseline="0" dirty="0" smtClean="0">
                <a:latin typeface="Lucida Console" panose="020B0609040504020204" pitchFamily="49" charset="0"/>
              </a:rPr>
              <a:t>for(Shape s : shapes) {</a:t>
            </a:r>
          </a:p>
          <a:p>
            <a:r>
              <a:rPr lang="en-GB" baseline="0" dirty="0" smtClean="0">
                <a:latin typeface="Lucida Console" panose="020B0609040504020204" pitchFamily="49" charset="0"/>
              </a:rPr>
              <a:t>  s&lt;dot&gt;</a:t>
            </a:r>
          </a:p>
          <a:p>
            <a:r>
              <a:rPr lang="en-GB" baseline="0" dirty="0" smtClean="0">
                <a:latin typeface="Lucida Console" panose="020B0609040504020204" pitchFamily="49" charset="0"/>
              </a:rPr>
              <a:t>} </a:t>
            </a:r>
            <a:endParaRPr lang="en-GB" dirty="0" smtClean="0">
              <a:latin typeface="Lucida Console" panose="020B0609040504020204" pitchFamily="49" charset="0"/>
            </a:endParaRPr>
          </a:p>
          <a:p>
            <a:endParaRPr lang="en-GB" dirty="0" smtClean="0"/>
          </a:p>
        </p:txBody>
      </p:sp>
    </p:spTree>
    <p:extLst>
      <p:ext uri="{BB962C8B-B14F-4D97-AF65-F5344CB8AC3E}">
        <p14:creationId xmlns:p14="http://schemas.microsoft.com/office/powerpoint/2010/main" val="310762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5"/>
          <p:cNvSpPr>
            <a:spLocks noGrp="1" noRot="1" noChangeAspect="1" noChangeArrowheads="1" noTextEdit="1"/>
          </p:cNvSpPr>
          <p:nvPr>
            <p:ph type="sldImg"/>
          </p:nvPr>
        </p:nvSpPr>
        <p:spPr>
          <a:ln/>
        </p:spPr>
      </p:sp>
      <p:sp>
        <p:nvSpPr>
          <p:cNvPr id="45060" name="Rectangle 6"/>
          <p:cNvSpPr>
            <a:spLocks noGrp="1" noChangeArrowheads="1"/>
          </p:cNvSpPr>
          <p:nvPr>
            <p:ph type="body" idx="1"/>
          </p:nvPr>
        </p:nvSpPr>
        <p:spPr>
          <a:noFill/>
          <a:ln/>
        </p:spPr>
        <p:txBody>
          <a:bodyPr/>
          <a:lstStyle/>
          <a:p>
            <a:r>
              <a:rPr lang="en-GB" dirty="0" smtClean="0"/>
              <a:t>Newcomers to OO languages often struggle with some basic concepts.</a:t>
            </a:r>
          </a:p>
          <a:p>
            <a:r>
              <a:rPr lang="en-GB" dirty="0" smtClean="0"/>
              <a:t>Your author remembers being in the same situation some years ago.</a:t>
            </a:r>
          </a:p>
          <a:p>
            <a:r>
              <a:rPr lang="en-GB" dirty="0" smtClean="0"/>
              <a:t>In a ‘statically’ typed language like Java &amp; C#, a reference is given a type when it is declared.</a:t>
            </a:r>
          </a:p>
          <a:p>
            <a:r>
              <a:rPr lang="en-GB" dirty="0" smtClean="0"/>
              <a:t>That reference can be easily copied or cloned by assigning or passing to a reference of a different but related type defined higher up the inheritance hierarchy.</a:t>
            </a:r>
          </a:p>
          <a:p>
            <a:r>
              <a:rPr lang="en-GB" dirty="0" smtClean="0"/>
              <a:t>But the original reference keeps it original type.</a:t>
            </a:r>
          </a:p>
          <a:p>
            <a:r>
              <a:rPr lang="en-GB" dirty="0" smtClean="0"/>
              <a:t>An object, when instantiated, has a type and keeps that type for ever.</a:t>
            </a:r>
          </a:p>
          <a:p>
            <a:r>
              <a:rPr lang="en-GB" dirty="0" smtClean="0"/>
              <a:t>But two references of different types can end up addressing the same object.</a:t>
            </a:r>
          </a:p>
          <a:p>
            <a:r>
              <a:rPr lang="en-GB" dirty="0" smtClean="0"/>
              <a:t>Any reference defined to be of a base type can only see the (visible) members defined in that base type or in base types ‘above’ it.</a:t>
            </a:r>
          </a:p>
          <a:p>
            <a:endParaRPr lang="en-GB" dirty="0" smtClean="0"/>
          </a:p>
          <a:p>
            <a:endParaRPr lang="en-GB" dirty="0" smtClean="0"/>
          </a:p>
        </p:txBody>
      </p:sp>
    </p:spTree>
    <p:extLst>
      <p:ext uri="{BB962C8B-B14F-4D97-AF65-F5344CB8AC3E}">
        <p14:creationId xmlns:p14="http://schemas.microsoft.com/office/powerpoint/2010/main" val="4158050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5"/>
          <p:cNvSpPr>
            <a:spLocks noGrp="1" noRot="1" noChangeAspect="1" noChangeArrowheads="1" noTextEdit="1"/>
          </p:cNvSpPr>
          <p:nvPr>
            <p:ph type="sldImg"/>
          </p:nvPr>
        </p:nvSpPr>
        <p:spPr>
          <a:ln/>
        </p:spPr>
      </p:sp>
      <p:sp>
        <p:nvSpPr>
          <p:cNvPr id="46084" name="Rectangle 6"/>
          <p:cNvSpPr>
            <a:spLocks noGrp="1" noChangeArrowheads="1"/>
          </p:cNvSpPr>
          <p:nvPr>
            <p:ph type="body" idx="1"/>
          </p:nvPr>
        </p:nvSpPr>
        <p:spPr>
          <a:noFill/>
          <a:ln/>
        </p:spPr>
        <p:txBody>
          <a:bodyPr/>
          <a:lstStyle/>
          <a:p>
            <a:r>
              <a:rPr lang="en-GB" dirty="0" smtClean="0"/>
              <a:t>The Ellipse exposes methods and properties (M&amp;P) defined in the Ellipse class.</a:t>
            </a:r>
          </a:p>
          <a:p>
            <a:r>
              <a:rPr lang="en-GB" dirty="0" smtClean="0"/>
              <a:t>But an ellipse object contains a ‘shape’ object and it exposes visible types defined in the Shape class.</a:t>
            </a:r>
          </a:p>
          <a:p>
            <a:r>
              <a:rPr lang="en-GB" dirty="0" smtClean="0"/>
              <a:t>When using an Ellipse ref to address the object you can see all the visible members of Ellipse &amp; Shape, but when using a Shape reference that points to the same object you can only see visible Shape members.</a:t>
            </a:r>
          </a:p>
          <a:p>
            <a:r>
              <a:rPr lang="en-GB" dirty="0" smtClean="0"/>
              <a:t>The best way to think of a reference is probably to think of it as a simple structure with two parts, namely the type of the reference and the hex address of the object it references on the managed heap.</a:t>
            </a:r>
          </a:p>
          <a:p>
            <a:r>
              <a:rPr lang="en-GB" dirty="0" smtClean="0"/>
              <a:t>Even if you write a valid (but pointless) statement like:</a:t>
            </a:r>
          </a:p>
          <a:p>
            <a:r>
              <a:rPr lang="en-GB" dirty="0" smtClean="0"/>
              <a:t>Shape s = new Ellipse();</a:t>
            </a:r>
          </a:p>
          <a:p>
            <a:r>
              <a:rPr lang="en-GB" dirty="0" smtClean="0"/>
              <a:t>And then </a:t>
            </a:r>
            <a:r>
              <a:rPr lang="en-GB" dirty="0" err="1" smtClean="0"/>
              <a:t>type s</a:t>
            </a:r>
            <a:r>
              <a:rPr lang="en-GB" dirty="0" smtClean="0"/>
              <a:t>&lt;dot&gt;, the </a:t>
            </a:r>
            <a:r>
              <a:rPr lang="en-GB" dirty="0" err="1" smtClean="0"/>
              <a:t>Intellisense</a:t>
            </a:r>
            <a:r>
              <a:rPr lang="en-GB" dirty="0" smtClean="0"/>
              <a:t> and compiler (when you are writing the code) say clearly ‘s’ is a shape reference, here is a list of things you can do to any Shape.</a:t>
            </a:r>
          </a:p>
          <a:p>
            <a:endParaRPr lang="en-GB" dirty="0" smtClean="0"/>
          </a:p>
          <a:p>
            <a:endParaRPr lang="en-GB" dirty="0" smtClean="0"/>
          </a:p>
        </p:txBody>
      </p:sp>
    </p:spTree>
    <p:extLst>
      <p:ext uri="{BB962C8B-B14F-4D97-AF65-F5344CB8AC3E}">
        <p14:creationId xmlns:p14="http://schemas.microsoft.com/office/powerpoint/2010/main" val="579038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r>
              <a:rPr lang="en-GB" dirty="0" smtClean="0"/>
              <a:t>Here's a very typical example of where the substitution of types is so important. In our vector drawing program, it might be extremely likely that a collection of all of the different shaped objects will be maintained (in this case in a Shape array).</a:t>
            </a:r>
          </a:p>
          <a:p>
            <a:r>
              <a:rPr lang="en-GB" dirty="0" smtClean="0"/>
              <a:t>This collection would hold references to Rectangle, Ellipse and Triangle objects, but the code above treats them all as if they were mere Shape objects when it iterates through the collection to find the shape at a specific point. This generalised approach to working with objects is made even more exciting because of the fact that we can access behaviours of objects using polymorphism, which we will examine over the coming slides.</a:t>
            </a:r>
          </a:p>
          <a:p>
            <a:r>
              <a:rPr lang="en-GB" dirty="0" smtClean="0"/>
              <a:t>You will see examples of this pattern repeated throughout the Java framework. For example, a Java Graphical form will have a collection that tracks references to each of the form's controls.</a:t>
            </a:r>
          </a:p>
        </p:txBody>
      </p:sp>
    </p:spTree>
    <p:extLst>
      <p:ext uri="{BB962C8B-B14F-4D97-AF65-F5344CB8AC3E}">
        <p14:creationId xmlns:p14="http://schemas.microsoft.com/office/powerpoint/2010/main" val="15814843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2130431"/>
            <a:ext cx="8286808" cy="1470025"/>
          </a:xfrm>
        </p:spPr>
        <p:txBody>
          <a:bodyPr>
            <a:normAutofit/>
          </a:bodyPr>
          <a:lstStyle>
            <a:lvl1pPr algn="ctr">
              <a:defRPr sz="3600">
                <a:solidFill>
                  <a:srgbClr val="0070C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0224" y="785794"/>
            <a:ext cx="724383" cy="70713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08884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7496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1"/>
          <p:cNvSpPr>
            <a:spLocks noGrp="1" noChangeArrowheads="1"/>
          </p:cNvSpPr>
          <p:nvPr>
            <p:ph type="ctrTitle"/>
          </p:nvPr>
        </p:nvSpPr>
        <p:spPr/>
        <p:txBody>
          <a:bodyPr/>
          <a:lstStyle/>
          <a:p>
            <a:pPr eaLnBrk="1" hangingPunct="1"/>
            <a:r>
              <a:rPr lang="en-GB" sz="2800" dirty="0" smtClean="0"/>
              <a:t>Inheritance – Towards Polymorphism</a:t>
            </a:r>
          </a:p>
        </p:txBody>
      </p:sp>
      <p:sp>
        <p:nvSpPr>
          <p:cNvPr id="2" name="Subtitle 1"/>
          <p:cNvSpPr>
            <a:spLocks noGrp="1"/>
          </p:cNvSpPr>
          <p:nvPr>
            <p:ph type="subTitle" idx="1"/>
          </p:nvPr>
        </p:nvSpPr>
        <p:spPr/>
        <p:txBody>
          <a:bodyPr/>
          <a:lstStyle/>
          <a:p>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GB" dirty="0" smtClean="0"/>
              <a:t>Polymorphism (1)</a:t>
            </a:r>
          </a:p>
        </p:txBody>
      </p:sp>
      <p:sp>
        <p:nvSpPr>
          <p:cNvPr id="1028" name="Rectangle 3"/>
          <p:cNvSpPr>
            <a:spLocks noGrp="1" noChangeArrowheads="1"/>
          </p:cNvSpPr>
          <p:nvPr>
            <p:ph idx="1"/>
          </p:nvPr>
        </p:nvSpPr>
        <p:spPr/>
        <p:txBody>
          <a:bodyPr/>
          <a:lstStyle/>
          <a:p>
            <a:r>
              <a:rPr lang="en-GB" dirty="0" smtClean="0"/>
              <a:t>Examine the code below</a:t>
            </a:r>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marL="457200" lvl="1" indent="0">
              <a:buNone/>
            </a:pPr>
            <a:endParaRPr lang="en-GB" dirty="0" smtClean="0"/>
          </a:p>
          <a:p>
            <a:pPr lvl="1">
              <a:spcBef>
                <a:spcPts val="0"/>
              </a:spcBef>
            </a:pPr>
            <a:r>
              <a:rPr lang="en-GB" dirty="0" smtClean="0"/>
              <a:t>Which method </a:t>
            </a:r>
            <a:r>
              <a:rPr lang="en-GB" i="1" dirty="0" smtClean="0"/>
              <a:t>would you like to be invoked</a:t>
            </a:r>
            <a:r>
              <a:rPr lang="en-GB" dirty="0" smtClean="0"/>
              <a:t>?</a:t>
            </a:r>
          </a:p>
          <a:p>
            <a:pPr lvl="1">
              <a:spcBef>
                <a:spcPts val="0"/>
              </a:spcBef>
            </a:pPr>
            <a:endParaRPr lang="en-GB" dirty="0" smtClean="0"/>
          </a:p>
          <a:p>
            <a:pPr lvl="1">
              <a:spcBef>
                <a:spcPts val="0"/>
              </a:spcBef>
            </a:pPr>
            <a:r>
              <a:rPr lang="en-GB" dirty="0" smtClean="0"/>
              <a:t>But which method </a:t>
            </a:r>
            <a:r>
              <a:rPr lang="en-GB" i="1" dirty="0" smtClean="0"/>
              <a:t>is invoked</a:t>
            </a:r>
            <a:r>
              <a:rPr lang="en-GB" dirty="0" smtClean="0"/>
              <a:t>?</a:t>
            </a:r>
          </a:p>
        </p:txBody>
      </p:sp>
      <p:sp>
        <p:nvSpPr>
          <p:cNvPr id="830468" name="Rectangle 4"/>
          <p:cNvSpPr>
            <a:spLocks noChangeArrowheads="1"/>
          </p:cNvSpPr>
          <p:nvPr/>
        </p:nvSpPr>
        <p:spPr bwMode="auto">
          <a:xfrm>
            <a:off x="883509" y="1368431"/>
            <a:ext cx="4094891" cy="1751762"/>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C8"/>
                </a:solidFill>
                <a:latin typeface="Lucida Console" pitchFamily="49" charset="0"/>
                <a:cs typeface="+mn-cs"/>
              </a:rPr>
              <a:t>public class</a:t>
            </a: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Shape</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smtClean="0">
                <a:solidFill>
                  <a:schemeClr val="accent6">
                    <a:lumMod val="50000"/>
                  </a:schemeClr>
                </a:solidFill>
                <a:latin typeface="Lucida Console" pitchFamily="49" charset="0"/>
                <a:cs typeface="+mn-cs"/>
              </a:rPr>
              <a:t>//private fields</a:t>
            </a:r>
            <a:endParaRPr lang="en-GB" sz="1800" dirty="0">
              <a:solidFill>
                <a:schemeClr val="accent6">
                  <a:lumMod val="50000"/>
                </a:schemeClr>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public </a:t>
            </a:r>
            <a:r>
              <a:rPr lang="en-GB" sz="1800" dirty="0" err="1">
                <a:solidFill>
                  <a:srgbClr val="0000C8"/>
                </a:solidFill>
                <a:latin typeface="Lucida Console" pitchFamily="49" charset="0"/>
                <a:cs typeface="+mn-cs"/>
              </a:rPr>
              <a:t>int</a:t>
            </a:r>
            <a:r>
              <a:rPr lang="en-GB" sz="1800" dirty="0">
                <a:solidFill>
                  <a:srgbClr val="000000"/>
                </a:solidFill>
                <a:latin typeface="Lucida Console" pitchFamily="49" charset="0"/>
                <a:cs typeface="+mn-cs"/>
              </a:rPr>
              <a:t> </a:t>
            </a:r>
            <a:r>
              <a:rPr lang="en-GB" sz="1800" dirty="0" err="1" smtClean="0">
                <a:solidFill>
                  <a:srgbClr val="000000"/>
                </a:solidFill>
                <a:latin typeface="Lucida Console" pitchFamily="49" charset="0"/>
                <a:cs typeface="+mn-cs"/>
              </a:rPr>
              <a:t>getArea</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return </a:t>
            </a:r>
            <a:r>
              <a:rPr lang="en-GB" sz="1800" dirty="0" smtClean="0">
                <a:solidFill>
                  <a:srgbClr val="000000"/>
                </a:solidFill>
                <a:latin typeface="Lucida Console" pitchFamily="49" charset="0"/>
                <a:cs typeface="+mn-cs"/>
              </a:rPr>
              <a:t>...;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endParaRPr lang="en-GB" sz="1800" dirty="0">
              <a:solidFill>
                <a:srgbClr val="0000FF"/>
              </a:solidFill>
              <a:latin typeface="Lucida Console" pitchFamily="49" charset="0"/>
              <a:cs typeface="+mn-cs"/>
            </a:endParaRPr>
          </a:p>
        </p:txBody>
      </p:sp>
      <p:sp>
        <p:nvSpPr>
          <p:cNvPr id="830469" name="Rectangle 5"/>
          <p:cNvSpPr>
            <a:spLocks noChangeArrowheads="1"/>
          </p:cNvSpPr>
          <p:nvPr/>
        </p:nvSpPr>
        <p:spPr bwMode="auto">
          <a:xfrm>
            <a:off x="2786921" y="2578551"/>
            <a:ext cx="5515249" cy="1474763"/>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C8"/>
                </a:solidFill>
                <a:latin typeface="Lucida Console" pitchFamily="49" charset="0"/>
                <a:cs typeface="+mn-cs"/>
              </a:rPr>
              <a:t>public class</a:t>
            </a:r>
            <a:r>
              <a:rPr lang="en-GB" sz="1800" dirty="0">
                <a:solidFill>
                  <a:srgbClr val="000000"/>
                </a:solidFill>
                <a:latin typeface="Lucida Console" pitchFamily="49" charset="0"/>
                <a:cs typeface="+mn-cs"/>
              </a:rPr>
              <a:t> Ellipse </a:t>
            </a:r>
            <a:r>
              <a:rPr lang="en-GB" sz="1800" dirty="0" smtClean="0">
                <a:solidFill>
                  <a:srgbClr val="0000C8"/>
                </a:solidFill>
                <a:latin typeface="Lucida Console" pitchFamily="49" charset="0"/>
                <a:cs typeface="+mn-cs"/>
              </a:rPr>
              <a:t>extends </a:t>
            </a:r>
            <a:r>
              <a:rPr lang="en-GB" sz="1800" dirty="0" smtClean="0">
                <a:solidFill>
                  <a:srgbClr val="000000"/>
                </a:solidFill>
                <a:latin typeface="Lucida Console" pitchFamily="49" charset="0"/>
                <a:cs typeface="+mn-cs"/>
              </a:rPr>
              <a:t>Shape </a:t>
            </a: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public </a:t>
            </a:r>
            <a:r>
              <a:rPr lang="en-GB" sz="1800" dirty="0" err="1">
                <a:solidFill>
                  <a:srgbClr val="0000C8"/>
                </a:solidFill>
                <a:latin typeface="Lucida Console" pitchFamily="49" charset="0"/>
                <a:cs typeface="+mn-cs"/>
              </a:rPr>
              <a:t>int</a:t>
            </a:r>
            <a:r>
              <a:rPr lang="en-GB" sz="1800" dirty="0">
                <a:solidFill>
                  <a:srgbClr val="0000FF"/>
                </a:solidFill>
                <a:latin typeface="Lucida Console" pitchFamily="49" charset="0"/>
                <a:cs typeface="+mn-cs"/>
              </a:rPr>
              <a:t> </a:t>
            </a:r>
            <a:r>
              <a:rPr lang="en-GB" sz="1800" dirty="0" err="1" smtClean="0">
                <a:latin typeface="Lucida Console" pitchFamily="49" charset="0"/>
                <a:cs typeface="+mn-cs"/>
              </a:rPr>
              <a:t>getArea</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return </a:t>
            </a:r>
            <a:r>
              <a:rPr lang="en-GB" sz="1800" dirty="0" smtClean="0">
                <a:solidFill>
                  <a:schemeClr val="accent6">
                    <a:lumMod val="50000"/>
                  </a:schemeClr>
                </a:solidFill>
                <a:latin typeface="Lucida Console" pitchFamily="49" charset="0"/>
                <a:cs typeface="+mn-cs"/>
              </a:rPr>
              <a:t>//appropriate calculation </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a:t>
            </a:r>
          </a:p>
        </p:txBody>
      </p:sp>
      <p:sp>
        <p:nvSpPr>
          <p:cNvPr id="830471" name="Rectangle 7"/>
          <p:cNvSpPr>
            <a:spLocks noChangeArrowheads="1"/>
          </p:cNvSpPr>
          <p:nvPr/>
        </p:nvSpPr>
        <p:spPr bwMode="auto">
          <a:xfrm>
            <a:off x="3367314" y="3497263"/>
            <a:ext cx="5020309" cy="1197764"/>
          </a:xfrm>
          <a:prstGeom prst="rect">
            <a:avLst/>
          </a:prstGeom>
          <a:solidFill>
            <a:srgbClr val="DFFFCD"/>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Ellipse e = </a:t>
            </a:r>
            <a:r>
              <a:rPr lang="en-GB" sz="1800" dirty="0">
                <a:solidFill>
                  <a:srgbClr val="0000C8"/>
                </a:solidFill>
                <a:latin typeface="Lucida Console" pitchFamily="49" charset="0"/>
                <a:cs typeface="+mn-cs"/>
              </a:rPr>
              <a:t>new</a:t>
            </a:r>
            <a:r>
              <a:rPr lang="en-GB" sz="1800" dirty="0">
                <a:solidFill>
                  <a:srgbClr val="000000"/>
                </a:solidFill>
                <a:latin typeface="Lucida Console" pitchFamily="49" charset="0"/>
                <a:cs typeface="+mn-cs"/>
              </a:rPr>
              <a:t> Ellipse(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Shape   s = e;</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err="1" smtClean="0">
                <a:solidFill>
                  <a:srgbClr val="000000"/>
                </a:solidFill>
                <a:latin typeface="Lucida Console" pitchFamily="49" charset="0"/>
                <a:cs typeface="+mn-cs"/>
              </a:rPr>
              <a:t>System.out.println</a:t>
            </a:r>
            <a:r>
              <a:rPr lang="en-GB" sz="1800" dirty="0" smtClean="0">
                <a:solidFill>
                  <a:srgbClr val="000000"/>
                </a:solidFill>
                <a:latin typeface="Lucida Console" pitchFamily="49" charset="0"/>
                <a:cs typeface="+mn-cs"/>
              </a:rPr>
              <a:t>(</a:t>
            </a:r>
            <a:r>
              <a:rPr lang="en-GB" sz="1800" dirty="0" err="1" smtClean="0">
                <a:solidFill>
                  <a:srgbClr val="FA3200"/>
                </a:solidFill>
                <a:latin typeface="Lucida Console" pitchFamily="49" charset="0"/>
                <a:cs typeface="+mn-cs"/>
              </a:rPr>
              <a:t>s.getArea</a:t>
            </a:r>
            <a:r>
              <a:rPr lang="en-GB" sz="1800" dirty="0" smtClean="0">
                <a:solidFill>
                  <a:srgbClr val="FA3200"/>
                </a:solidFill>
                <a:latin typeface="Lucida Console" pitchFamily="49" charset="0"/>
                <a:cs typeface="+mn-cs"/>
              </a:rPr>
              <a:t>()</a:t>
            </a:r>
            <a:r>
              <a:rPr lang="en-GB" sz="1800" dirty="0" smtClean="0">
                <a:solidFill>
                  <a:srgbClr val="000000"/>
                </a:solidFill>
                <a:latin typeface="Lucida Console" pitchFamily="49" charset="0"/>
                <a:cs typeface="+mn-cs"/>
              </a:rPr>
              <a:t>); </a:t>
            </a:r>
            <a:endParaRPr lang="en-GB" sz="1800" dirty="0">
              <a:solidFill>
                <a:srgbClr val="000000"/>
              </a:solidFill>
              <a:latin typeface="Lucida Console" pitchFamily="49" charset="0"/>
              <a:cs typeface="+mn-cs"/>
            </a:endParaRPr>
          </a:p>
        </p:txBody>
      </p:sp>
      <p:sp>
        <p:nvSpPr>
          <p:cNvPr id="1032" name="Rectangle 8"/>
          <p:cNvSpPr>
            <a:spLocks noChangeArrowheads="1"/>
          </p:cNvSpPr>
          <p:nvPr/>
        </p:nvSpPr>
        <p:spPr bwMode="auto">
          <a:xfrm>
            <a:off x="6646135" y="4821238"/>
            <a:ext cx="1835150" cy="376237"/>
          </a:xfrm>
          <a:prstGeom prst="rect">
            <a:avLst/>
          </a:prstGeom>
          <a:solidFill>
            <a:srgbClr val="FFCCFF"/>
          </a:solidFill>
          <a:ln w="9525">
            <a:solidFill>
              <a:schemeClr val="tx1"/>
            </a:solidFill>
            <a:miter lim="800000"/>
            <a:headEnd/>
            <a:tailEnd/>
          </a:ln>
        </p:spPr>
        <p:txBody>
          <a:bodyPr anchor="ctr">
            <a:spAutoFit/>
          </a:bodyPr>
          <a:lstStyle/>
          <a:p>
            <a:pPr algn="ctr" eaLnBrk="0" hangingPunct="0">
              <a:spcBef>
                <a:spcPct val="50000"/>
              </a:spcBef>
            </a:pPr>
            <a:r>
              <a:rPr lang="en-GB" sz="1800" dirty="0"/>
              <a:t>Area (of Ellipse)</a:t>
            </a:r>
          </a:p>
        </p:txBody>
      </p:sp>
      <p:sp>
        <p:nvSpPr>
          <p:cNvPr id="830473" name="Rectangle 9"/>
          <p:cNvSpPr>
            <a:spLocks noChangeArrowheads="1"/>
          </p:cNvSpPr>
          <p:nvPr/>
        </p:nvSpPr>
        <p:spPr bwMode="auto">
          <a:xfrm>
            <a:off x="6635023" y="5441493"/>
            <a:ext cx="1835150" cy="376238"/>
          </a:xfrm>
          <a:prstGeom prst="rect">
            <a:avLst/>
          </a:prstGeom>
          <a:solidFill>
            <a:srgbClr val="FFCCFF"/>
          </a:solidFill>
          <a:ln w="9525">
            <a:solidFill>
              <a:schemeClr val="tx1"/>
            </a:solidFill>
            <a:miter lim="800000"/>
            <a:headEnd/>
            <a:tailEnd/>
          </a:ln>
        </p:spPr>
        <p:txBody>
          <a:bodyPr anchor="ctr">
            <a:spAutoFit/>
          </a:bodyPr>
          <a:lstStyle/>
          <a:p>
            <a:pPr algn="ctr" eaLnBrk="0" hangingPunct="0">
              <a:spcBef>
                <a:spcPct val="50000"/>
              </a:spcBef>
            </a:pPr>
            <a:r>
              <a:rPr lang="en-GB" sz="1800" dirty="0"/>
              <a:t>Area (of </a:t>
            </a:r>
            <a:r>
              <a:rPr lang="en-GB" sz="1800" dirty="0" smtClean="0">
                <a:solidFill>
                  <a:srgbClr val="FA3200"/>
                </a:solidFill>
              </a:rPr>
              <a:t>Ellipse</a:t>
            </a:r>
            <a:r>
              <a:rPr lang="en-GB" sz="1800" dirty="0" smtClean="0"/>
              <a:t>)</a:t>
            </a:r>
            <a:endParaRPr lang="en-GB" sz="1800" dirty="0"/>
          </a:p>
        </p:txBody>
      </p:sp>
      <p:grpSp>
        <p:nvGrpSpPr>
          <p:cNvPr id="2" name="Group 10"/>
          <p:cNvGrpSpPr>
            <a:grpSpLocks/>
          </p:cNvGrpSpPr>
          <p:nvPr/>
        </p:nvGrpSpPr>
        <p:grpSpPr bwMode="auto">
          <a:xfrm>
            <a:off x="476250" y="6359525"/>
            <a:ext cx="428625" cy="306388"/>
            <a:chOff x="4752" y="3840"/>
            <a:chExt cx="336" cy="240"/>
          </a:xfrm>
        </p:grpSpPr>
        <p:sp>
          <p:nvSpPr>
            <p:cNvPr id="1037" name="Rectangle 11"/>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p:spPr>
          <p:txBody>
            <a:bodyPr wrap="none" anchor="ctr"/>
            <a:lstStyle/>
            <a:p>
              <a:pPr eaLnBrk="0" hangingPunct="0">
                <a:spcBef>
                  <a:spcPct val="50000"/>
                </a:spcBef>
              </a:pPr>
              <a:endParaRPr lang="en-US"/>
            </a:p>
          </p:txBody>
        </p:sp>
        <p:sp>
          <p:nvSpPr>
            <p:cNvPr id="1038" name="AutoShape 12"/>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p:spPr>
          <p:txBody>
            <a:bodyPr wrap="none" anchor="ctr"/>
            <a:lstStyle/>
            <a:p>
              <a:pPr eaLnBrk="0" hangingPunct="0">
                <a:spcBef>
                  <a:spcPct val="50000"/>
                </a:spcBef>
              </a:pPr>
              <a:endParaRPr lang="en-US"/>
            </a:p>
          </p:txBody>
        </p:sp>
      </p:grpSp>
      <p:sp>
        <p:nvSpPr>
          <p:cNvPr id="830477" name="Text Box 13"/>
          <p:cNvSpPr txBox="1">
            <a:spLocks noChangeArrowheads="1"/>
          </p:cNvSpPr>
          <p:nvPr/>
        </p:nvSpPr>
        <p:spPr bwMode="auto">
          <a:xfrm>
            <a:off x="471488" y="6311900"/>
            <a:ext cx="423862" cy="457200"/>
          </a:xfrm>
          <a:prstGeom prst="rect">
            <a:avLst/>
          </a:prstGeom>
          <a:noFill/>
          <a:ln w="9525">
            <a:noFill/>
            <a:miter lim="800000"/>
            <a:headEnd/>
            <a:tailEnd/>
          </a:ln>
        </p:spPr>
        <p:txBody>
          <a:bodyPr wrap="none">
            <a:spAutoFit/>
          </a:bodyPr>
          <a:lstStyle/>
          <a:p>
            <a:r>
              <a:rPr lang="en-GB" sz="2400" b="1">
                <a:solidFill>
                  <a:srgbClr val="008000"/>
                </a:solidFill>
                <a:latin typeface="Wingdings" pitchFamily="2" charset="2"/>
              </a:rPr>
              <a:t>ü</a:t>
            </a:r>
            <a:endParaRPr lang="en-GB" sz="2400" b="1"/>
          </a:p>
        </p:txBody>
      </p:sp>
      <p:sp>
        <p:nvSpPr>
          <p:cNvPr id="1036" name="Line 14"/>
          <p:cNvSpPr>
            <a:spLocks noChangeShapeType="1"/>
          </p:cNvSpPr>
          <p:nvPr/>
        </p:nvSpPr>
        <p:spPr bwMode="auto">
          <a:xfrm flipV="1">
            <a:off x="5749653" y="4651826"/>
            <a:ext cx="373062" cy="338138"/>
          </a:xfrm>
          <a:prstGeom prst="line">
            <a:avLst/>
          </a:prstGeom>
          <a:noFill/>
          <a:ln w="9525">
            <a:solidFill>
              <a:schemeClr val="tx1"/>
            </a:solidFill>
            <a:round/>
            <a:headEnd/>
            <a:tailEnd type="triangle" w="med" len="med"/>
          </a:ln>
        </p:spPr>
        <p:txBody>
          <a:bodyPr>
            <a:spAutoFit/>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0473"/>
                                        </p:tgtEl>
                                        <p:attrNameLst>
                                          <p:attrName>style.visibility</p:attrName>
                                        </p:attrNameLst>
                                      </p:cBhvr>
                                      <p:to>
                                        <p:strVal val="visible"/>
                                      </p:to>
                                    </p:set>
                                    <p:animEffect transition="in" filter="fade">
                                      <p:cBhvr>
                                        <p:cTn id="7" dur="500"/>
                                        <p:tgtEl>
                                          <p:spTgt spid="83047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8304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473" grpId="0" animBg="1"/>
      <p:bldP spid="83047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p:txBody>
          <a:bodyPr/>
          <a:lstStyle/>
          <a:p>
            <a:pPr eaLnBrk="1" hangingPunct="1"/>
            <a:r>
              <a:rPr lang="en-GB" smtClean="0"/>
              <a:t>Polymorphism</a:t>
            </a:r>
          </a:p>
        </p:txBody>
      </p:sp>
      <p:sp>
        <p:nvSpPr>
          <p:cNvPr id="18434" name="Rectangle 2"/>
          <p:cNvSpPr>
            <a:spLocks noGrp="1" noChangeArrowheads="1"/>
          </p:cNvSpPr>
          <p:nvPr>
            <p:ph idx="1"/>
          </p:nvPr>
        </p:nvSpPr>
        <p:spPr/>
        <p:txBody>
          <a:bodyPr>
            <a:normAutofit/>
          </a:bodyPr>
          <a:lstStyle/>
          <a:p>
            <a:pPr>
              <a:spcBef>
                <a:spcPts val="1200"/>
              </a:spcBef>
            </a:pPr>
            <a:r>
              <a:rPr lang="en-GB" dirty="0" smtClean="0"/>
              <a:t>The declared type of a reference and run-time type of the object it references can be different (but related)</a:t>
            </a:r>
          </a:p>
          <a:p>
            <a:pPr lvl="1">
              <a:spcBef>
                <a:spcPts val="1200"/>
              </a:spcBef>
              <a:buFontTx/>
              <a:buNone/>
            </a:pPr>
            <a:endParaRPr lang="en-GB" dirty="0" smtClean="0"/>
          </a:p>
          <a:p>
            <a:pPr lvl="1">
              <a:spcBef>
                <a:spcPts val="1200"/>
              </a:spcBef>
              <a:buFontTx/>
              <a:buNone/>
            </a:pPr>
            <a:r>
              <a:rPr lang="en-GB" dirty="0" smtClean="0"/>
              <a:t/>
            </a:r>
            <a:br>
              <a:rPr lang="en-GB" dirty="0" smtClean="0"/>
            </a:br>
            <a:r>
              <a:rPr lang="en-GB" dirty="0" smtClean="0"/>
              <a:t/>
            </a:r>
            <a:br>
              <a:rPr lang="en-GB" dirty="0" smtClean="0"/>
            </a:br>
            <a:endParaRPr lang="en-GB" dirty="0" smtClean="0"/>
          </a:p>
          <a:p>
            <a:pPr>
              <a:spcBef>
                <a:spcPts val="1200"/>
              </a:spcBef>
            </a:pPr>
            <a:r>
              <a:rPr lang="en-GB" dirty="0" smtClean="0"/>
              <a:t>Method invoked is decided at run-time</a:t>
            </a:r>
          </a:p>
          <a:p>
            <a:pPr lvl="1">
              <a:spcBef>
                <a:spcPts val="1200"/>
              </a:spcBef>
            </a:pPr>
            <a:r>
              <a:rPr lang="en-GB" dirty="0" smtClean="0"/>
              <a:t>Not by the compiler</a:t>
            </a:r>
          </a:p>
          <a:p>
            <a:pPr lvl="1">
              <a:spcBef>
                <a:spcPts val="1200"/>
              </a:spcBef>
            </a:pPr>
            <a:r>
              <a:rPr lang="en-GB" dirty="0" smtClean="0"/>
              <a:t>Compiler just checks that call is ‘safe’, that there is a method there</a:t>
            </a:r>
          </a:p>
          <a:p>
            <a:pPr lvl="2">
              <a:spcBef>
                <a:spcPts val="1200"/>
              </a:spcBef>
            </a:pPr>
            <a:r>
              <a:rPr lang="en-GB" dirty="0" smtClean="0"/>
              <a:t>It can’t know about possible overrides</a:t>
            </a:r>
          </a:p>
          <a:p>
            <a:pPr lvl="2">
              <a:spcBef>
                <a:spcPts val="1200"/>
              </a:spcBef>
            </a:pPr>
            <a:r>
              <a:rPr lang="en-GB" dirty="0" smtClean="0">
                <a:latin typeface="+mn-lt"/>
              </a:rPr>
              <a:t>Runtime knows more though</a:t>
            </a:r>
          </a:p>
        </p:txBody>
      </p:sp>
      <p:sp>
        <p:nvSpPr>
          <p:cNvPr id="832516" name="Rectangle 4"/>
          <p:cNvSpPr>
            <a:spLocks noChangeArrowheads="1"/>
          </p:cNvSpPr>
          <p:nvPr/>
        </p:nvSpPr>
        <p:spPr bwMode="auto">
          <a:xfrm>
            <a:off x="493486" y="1878863"/>
            <a:ext cx="4946877" cy="920765"/>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Shape s = </a:t>
            </a:r>
            <a:r>
              <a:rPr lang="en-GB" sz="1800" dirty="0" err="1">
                <a:solidFill>
                  <a:srgbClr val="000000"/>
                </a:solidFill>
                <a:latin typeface="Lucida Console" pitchFamily="49" charset="0"/>
              </a:rPr>
              <a:t>g</a:t>
            </a:r>
            <a:r>
              <a:rPr lang="en-GB" sz="1800" dirty="0" err="1" smtClean="0">
                <a:solidFill>
                  <a:srgbClr val="000000"/>
                </a:solidFill>
                <a:latin typeface="Lucida Console" pitchFamily="49" charset="0"/>
                <a:cs typeface="+mn-cs"/>
              </a:rPr>
              <a:t>etShapeFromPoint</a:t>
            </a:r>
            <a:r>
              <a:rPr lang="en-GB" sz="1800" dirty="0">
                <a:solidFill>
                  <a:srgbClr val="000000"/>
                </a:solidFill>
                <a:latin typeface="Lucida Console" pitchFamily="49" charset="0"/>
                <a:cs typeface="+mn-cs"/>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smtClean="0">
                <a:solidFill>
                  <a:srgbClr val="000000"/>
                </a:solidFill>
                <a:latin typeface="Lucida Console" pitchFamily="49" charset="0"/>
                <a:cs typeface="+mn-cs"/>
              </a:rPr>
              <a:t>…</a:t>
            </a:r>
            <a:endParaRPr lang="en-GB" sz="1800" dirty="0">
              <a:solidFill>
                <a:srgbClr val="008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err="1" smtClean="0">
                <a:solidFill>
                  <a:srgbClr val="000000"/>
                </a:solidFill>
                <a:latin typeface="Lucida Console" pitchFamily="49" charset="0"/>
                <a:cs typeface="+mn-cs"/>
              </a:rPr>
              <a:t>System.out.println</a:t>
            </a:r>
            <a:r>
              <a:rPr lang="en-GB" sz="1800" dirty="0" smtClean="0">
                <a:solidFill>
                  <a:srgbClr val="000000"/>
                </a:solidFill>
                <a:latin typeface="Lucida Console" pitchFamily="49" charset="0"/>
                <a:cs typeface="+mn-cs"/>
              </a:rPr>
              <a:t>(</a:t>
            </a:r>
            <a:r>
              <a:rPr lang="en-GB" sz="1800" dirty="0" err="1" smtClean="0">
                <a:solidFill>
                  <a:srgbClr val="000000"/>
                </a:solidFill>
                <a:latin typeface="Lucida Console" pitchFamily="49" charset="0"/>
                <a:cs typeface="+mn-cs"/>
              </a:rPr>
              <a:t>s.getArea</a:t>
            </a:r>
            <a:r>
              <a:rPr lang="en-GB" sz="1800" dirty="0" smtClean="0">
                <a:solidFill>
                  <a:srgbClr val="000000"/>
                </a:solidFill>
                <a:latin typeface="Lucida Console" pitchFamily="49" charset="0"/>
                <a:cs typeface="+mn-cs"/>
              </a:rPr>
              <a:t>()); </a:t>
            </a:r>
            <a:endParaRPr lang="en-GB" sz="1800" dirty="0">
              <a:solidFill>
                <a:srgbClr val="000000"/>
              </a:solidFill>
              <a:latin typeface="Lucida Console" pitchFamily="49" charset="0"/>
              <a:cs typeface="+mn-cs"/>
            </a:endParaRPr>
          </a:p>
        </p:txBody>
      </p:sp>
      <p:grpSp>
        <p:nvGrpSpPr>
          <p:cNvPr id="2" name="Group 5"/>
          <p:cNvGrpSpPr>
            <a:grpSpLocks/>
          </p:cNvGrpSpPr>
          <p:nvPr/>
        </p:nvGrpSpPr>
        <p:grpSpPr bwMode="auto">
          <a:xfrm>
            <a:off x="2436813" y="5859463"/>
            <a:ext cx="2852737" cy="415925"/>
            <a:chOff x="1301" y="3011"/>
            <a:chExt cx="1797" cy="262"/>
          </a:xfrm>
        </p:grpSpPr>
        <p:sp>
          <p:nvSpPr>
            <p:cNvPr id="18443" name="Rectangle 6"/>
            <p:cNvSpPr>
              <a:spLocks noChangeArrowheads="1"/>
            </p:cNvSpPr>
            <p:nvPr/>
          </p:nvSpPr>
          <p:spPr bwMode="auto">
            <a:xfrm>
              <a:off x="1301" y="3011"/>
              <a:ext cx="706" cy="262"/>
            </a:xfrm>
            <a:prstGeom prst="rect">
              <a:avLst/>
            </a:prstGeom>
            <a:solidFill>
              <a:schemeClr val="hlink"/>
            </a:solidFill>
            <a:ln w="9525">
              <a:solidFill>
                <a:schemeClr val="tx1"/>
              </a:solidFill>
              <a:miter lim="800000"/>
              <a:headEnd/>
              <a:tailEnd/>
            </a:ln>
          </p:spPr>
          <p:txBody>
            <a:bodyPr wrap="none"/>
            <a:lstStyle/>
            <a:p>
              <a:pPr algn="r" eaLnBrk="0" hangingPunct="0"/>
              <a:endParaRPr lang="en-US" sz="1800"/>
            </a:p>
          </p:txBody>
        </p:sp>
        <p:sp>
          <p:nvSpPr>
            <p:cNvPr id="18444" name="Rectangle 7"/>
            <p:cNvSpPr>
              <a:spLocks noChangeArrowheads="1"/>
            </p:cNvSpPr>
            <p:nvPr/>
          </p:nvSpPr>
          <p:spPr bwMode="auto">
            <a:xfrm>
              <a:off x="1587" y="3114"/>
              <a:ext cx="68" cy="56"/>
            </a:xfrm>
            <a:prstGeom prst="rect">
              <a:avLst/>
            </a:prstGeom>
            <a:noFill/>
            <a:ln w="9525">
              <a:noFill/>
              <a:miter lim="800000"/>
              <a:headEnd/>
              <a:tailEnd/>
            </a:ln>
          </p:spPr>
          <p:txBody>
            <a:bodyPr wrap="none" anchor="ctr"/>
            <a:lstStyle/>
            <a:p>
              <a:pPr eaLnBrk="0" hangingPunct="0">
                <a:spcBef>
                  <a:spcPct val="50000"/>
                </a:spcBef>
              </a:pPr>
              <a:endParaRPr lang="en-US"/>
            </a:p>
          </p:txBody>
        </p:sp>
        <p:cxnSp>
          <p:nvCxnSpPr>
            <p:cNvPr id="18445" name="AutoShape 8"/>
            <p:cNvCxnSpPr>
              <a:cxnSpLocks noChangeShapeType="1"/>
              <a:stCxn id="18444" idx="3"/>
              <a:endCxn id="18446" idx="1"/>
            </p:cNvCxnSpPr>
            <p:nvPr/>
          </p:nvCxnSpPr>
          <p:spPr bwMode="auto">
            <a:xfrm>
              <a:off x="1655" y="3142"/>
              <a:ext cx="1375" cy="0"/>
            </a:xfrm>
            <a:prstGeom prst="straightConnector1">
              <a:avLst/>
            </a:prstGeom>
            <a:noFill/>
            <a:ln w="28575">
              <a:solidFill>
                <a:schemeClr val="tx1"/>
              </a:solidFill>
              <a:round/>
              <a:headEnd type="oval" w="lg" len="lg"/>
              <a:tailEnd type="triangle" w="lg" len="lg"/>
            </a:ln>
          </p:spPr>
        </p:cxnSp>
        <p:sp>
          <p:nvSpPr>
            <p:cNvPr id="18446" name="Rectangle 9"/>
            <p:cNvSpPr>
              <a:spLocks noChangeArrowheads="1"/>
            </p:cNvSpPr>
            <p:nvPr/>
          </p:nvSpPr>
          <p:spPr bwMode="auto">
            <a:xfrm>
              <a:off x="3030" y="3114"/>
              <a:ext cx="68" cy="56"/>
            </a:xfrm>
            <a:prstGeom prst="rect">
              <a:avLst/>
            </a:prstGeom>
            <a:noFill/>
            <a:ln w="9525">
              <a:noFill/>
              <a:miter lim="800000"/>
              <a:headEnd/>
              <a:tailEnd/>
            </a:ln>
          </p:spPr>
          <p:txBody>
            <a:bodyPr wrap="none" anchor="ctr"/>
            <a:lstStyle/>
            <a:p>
              <a:pPr eaLnBrk="0" hangingPunct="0">
                <a:spcBef>
                  <a:spcPct val="50000"/>
                </a:spcBef>
              </a:pPr>
              <a:endParaRPr lang="en-US"/>
            </a:p>
          </p:txBody>
        </p:sp>
      </p:grpSp>
      <p:sp>
        <p:nvSpPr>
          <p:cNvPr id="18438" name="Text Box 10"/>
          <p:cNvSpPr txBox="1">
            <a:spLocks noChangeArrowheads="1"/>
          </p:cNvSpPr>
          <p:nvPr/>
        </p:nvSpPr>
        <p:spPr bwMode="auto">
          <a:xfrm>
            <a:off x="1939925" y="5883275"/>
            <a:ext cx="322263" cy="366713"/>
          </a:xfrm>
          <a:prstGeom prst="rect">
            <a:avLst/>
          </a:prstGeom>
          <a:noFill/>
          <a:ln w="9525">
            <a:noFill/>
            <a:miter lim="800000"/>
            <a:headEnd/>
            <a:tailEnd/>
          </a:ln>
        </p:spPr>
        <p:txBody>
          <a:bodyPr wrap="none">
            <a:spAutoFit/>
          </a:bodyPr>
          <a:lstStyle/>
          <a:p>
            <a:pPr eaLnBrk="0" hangingPunct="0"/>
            <a:r>
              <a:rPr lang="en-GB" sz="1800">
                <a:latin typeface="Lucida Console" pitchFamily="49" charset="0"/>
              </a:rPr>
              <a:t>s</a:t>
            </a:r>
          </a:p>
        </p:txBody>
      </p:sp>
      <p:sp>
        <p:nvSpPr>
          <p:cNvPr id="18439" name="AutoShape 11"/>
          <p:cNvSpPr>
            <a:spLocks noChangeArrowheads="1"/>
          </p:cNvSpPr>
          <p:nvPr/>
        </p:nvSpPr>
        <p:spPr bwMode="auto">
          <a:xfrm>
            <a:off x="5181600" y="5916613"/>
            <a:ext cx="2386013" cy="715962"/>
          </a:xfrm>
          <a:prstGeom prst="cube">
            <a:avLst>
              <a:gd name="adj" fmla="val 14116"/>
            </a:avLst>
          </a:prstGeom>
          <a:solidFill>
            <a:schemeClr val="hlink"/>
          </a:solidFill>
          <a:ln w="9525">
            <a:solidFill>
              <a:schemeClr val="tx1"/>
            </a:solidFill>
            <a:miter lim="800000"/>
            <a:headEnd/>
            <a:tailEnd/>
          </a:ln>
        </p:spPr>
        <p:txBody>
          <a:bodyPr wrap="none"/>
          <a:lstStyle/>
          <a:p>
            <a:pPr eaLnBrk="0" hangingPunct="0">
              <a:tabLst>
                <a:tab pos="1262063" algn="l"/>
              </a:tabLst>
            </a:pPr>
            <a:r>
              <a:rPr lang="en-GB" sz="1600">
                <a:solidFill>
                  <a:srgbClr val="000000"/>
                </a:solidFill>
                <a:latin typeface="Lucida Console" pitchFamily="49" charset="0"/>
              </a:rPr>
              <a:t>width:	20</a:t>
            </a:r>
            <a:br>
              <a:rPr lang="en-GB" sz="1600">
                <a:solidFill>
                  <a:srgbClr val="000000"/>
                </a:solidFill>
                <a:latin typeface="Lucida Console" pitchFamily="49" charset="0"/>
              </a:rPr>
            </a:br>
            <a:r>
              <a:rPr lang="en-GB" sz="1600">
                <a:solidFill>
                  <a:srgbClr val="000000"/>
                </a:solidFill>
                <a:latin typeface="Lucida Console" pitchFamily="49" charset="0"/>
              </a:rPr>
              <a:t>height: 	10</a:t>
            </a:r>
          </a:p>
          <a:p>
            <a:pPr eaLnBrk="0" hangingPunct="0">
              <a:tabLst>
                <a:tab pos="1262063" algn="l"/>
              </a:tabLst>
            </a:pPr>
            <a:endParaRPr lang="en-GB" sz="1600">
              <a:solidFill>
                <a:srgbClr val="000000"/>
              </a:solidFill>
              <a:latin typeface="Lucida Console" pitchFamily="49" charset="0"/>
            </a:endParaRPr>
          </a:p>
        </p:txBody>
      </p:sp>
      <p:sp>
        <p:nvSpPr>
          <p:cNvPr id="18440" name="AutoShape 12"/>
          <p:cNvSpPr>
            <a:spLocks noChangeArrowheads="1"/>
          </p:cNvSpPr>
          <p:nvPr/>
        </p:nvSpPr>
        <p:spPr bwMode="auto">
          <a:xfrm>
            <a:off x="5181600" y="5308600"/>
            <a:ext cx="2386013" cy="715963"/>
          </a:xfrm>
          <a:prstGeom prst="cube">
            <a:avLst>
              <a:gd name="adj" fmla="val 14116"/>
            </a:avLst>
          </a:prstGeom>
          <a:solidFill>
            <a:schemeClr val="accent2"/>
          </a:solidFill>
          <a:ln w="9525">
            <a:solidFill>
              <a:schemeClr val="tx1"/>
            </a:solidFill>
            <a:miter lim="800000"/>
            <a:headEnd/>
            <a:tailEnd/>
          </a:ln>
        </p:spPr>
        <p:txBody>
          <a:bodyPr wrap="none"/>
          <a:lstStyle/>
          <a:p>
            <a:pPr eaLnBrk="0" hangingPunct="0">
              <a:tabLst>
                <a:tab pos="1262063" algn="l"/>
              </a:tabLst>
            </a:pPr>
            <a:r>
              <a:rPr lang="en-GB" sz="1600" dirty="0">
                <a:solidFill>
                  <a:srgbClr val="000000"/>
                </a:solidFill>
                <a:latin typeface="Lucida Console" pitchFamily="49" charset="0"/>
              </a:rPr>
              <a:t>position:	10, 10</a:t>
            </a:r>
            <a:br>
              <a:rPr lang="en-GB" sz="1600" dirty="0">
                <a:solidFill>
                  <a:srgbClr val="000000"/>
                </a:solidFill>
                <a:latin typeface="Lucida Console" pitchFamily="49" charset="0"/>
              </a:rPr>
            </a:br>
            <a:r>
              <a:rPr lang="en-GB" sz="1600" dirty="0">
                <a:solidFill>
                  <a:srgbClr val="000000"/>
                </a:solidFill>
                <a:latin typeface="Lucida Console" pitchFamily="49" charset="0"/>
              </a:rPr>
              <a:t>colour: 	Grey</a:t>
            </a:r>
          </a:p>
          <a:p>
            <a:pPr eaLnBrk="0" hangingPunct="0">
              <a:tabLst>
                <a:tab pos="1262063" algn="l"/>
              </a:tabLst>
            </a:pPr>
            <a:endParaRPr lang="en-GB" sz="1600" dirty="0">
              <a:solidFill>
                <a:srgbClr val="000000"/>
              </a:solidFill>
              <a:latin typeface="Lucida Console" pitchFamily="49" charset="0"/>
            </a:endParaRPr>
          </a:p>
        </p:txBody>
      </p:sp>
      <p:sp>
        <p:nvSpPr>
          <p:cNvPr id="832525" name="AutoShape 13"/>
          <p:cNvSpPr>
            <a:spLocks/>
          </p:cNvSpPr>
          <p:nvPr/>
        </p:nvSpPr>
        <p:spPr bwMode="auto">
          <a:xfrm>
            <a:off x="6729413" y="4792663"/>
            <a:ext cx="1658937" cy="374650"/>
          </a:xfrm>
          <a:prstGeom prst="borderCallout2">
            <a:avLst>
              <a:gd name="adj1" fmla="val 30509"/>
              <a:gd name="adj2" fmla="val -4593"/>
              <a:gd name="adj3" fmla="val 30509"/>
              <a:gd name="adj4" fmla="val -18278"/>
              <a:gd name="adj5" fmla="val 145338"/>
              <a:gd name="adj6" fmla="val -32537"/>
            </a:avLst>
          </a:prstGeom>
          <a:solidFill>
            <a:srgbClr val="FFCCFF"/>
          </a:solidFill>
          <a:ln w="12700">
            <a:solidFill>
              <a:schemeClr val="tx1"/>
            </a:solidFill>
            <a:miter lim="800000"/>
            <a:headEnd/>
            <a:tailEnd/>
          </a:ln>
          <a:effectLst>
            <a:outerShdw dist="53882" dir="2700000" algn="ctr" rotWithShape="0">
              <a:schemeClr val="bg2"/>
            </a:outerShdw>
          </a:effectLst>
        </p:spPr>
        <p:txBody>
          <a:bodyPr/>
          <a:lstStyle/>
          <a:p>
            <a:pPr eaLnBrk="0" hangingPunct="0">
              <a:defRPr/>
            </a:pPr>
            <a:r>
              <a:rPr lang="en-GB" sz="1800" dirty="0">
                <a:cs typeface="+mn-cs"/>
              </a:rPr>
              <a:t>Ellipse object</a:t>
            </a:r>
          </a:p>
        </p:txBody>
      </p:sp>
      <p:sp>
        <p:nvSpPr>
          <p:cNvPr id="18442" name="Rectangle 14"/>
          <p:cNvSpPr>
            <a:spLocks noChangeArrowheads="1"/>
          </p:cNvSpPr>
          <p:nvPr/>
        </p:nvSpPr>
        <p:spPr bwMode="auto">
          <a:xfrm>
            <a:off x="5627008" y="1891748"/>
            <a:ext cx="3346450" cy="923330"/>
          </a:xfrm>
          <a:prstGeom prst="rect">
            <a:avLst/>
          </a:prstGeom>
          <a:solidFill>
            <a:srgbClr val="FFCCFF"/>
          </a:solidFill>
          <a:ln w="9525">
            <a:solidFill>
              <a:schemeClr val="tx1"/>
            </a:solidFill>
            <a:miter lim="800000"/>
            <a:headEnd/>
            <a:tailEnd/>
          </a:ln>
        </p:spPr>
        <p:txBody>
          <a:bodyPr anchor="ctr">
            <a:spAutoFit/>
          </a:bodyPr>
          <a:lstStyle/>
          <a:p>
            <a:pPr algn="ctr" eaLnBrk="0" hangingPunct="0">
              <a:spcBef>
                <a:spcPct val="50000"/>
              </a:spcBef>
            </a:pPr>
            <a:r>
              <a:rPr lang="en-GB" sz="1800" dirty="0"/>
              <a:t>We want the </a:t>
            </a:r>
            <a:r>
              <a:rPr lang="en-GB" sz="1800" dirty="0" err="1" smtClean="0"/>
              <a:t>getArea</a:t>
            </a:r>
            <a:r>
              <a:rPr lang="en-GB" sz="1800" dirty="0" smtClean="0"/>
              <a:t>() method</a:t>
            </a:r>
            <a:r>
              <a:rPr lang="en-GB" sz="1800" dirty="0"/>
              <a:t/>
            </a:r>
            <a:br>
              <a:rPr lang="en-GB" sz="1800" dirty="0"/>
            </a:br>
            <a:r>
              <a:rPr lang="en-GB" sz="1800" dirty="0"/>
              <a:t> invoked to be determined</a:t>
            </a:r>
            <a:br>
              <a:rPr lang="en-GB" sz="1800" dirty="0"/>
            </a:br>
            <a:r>
              <a:rPr lang="en-GB" sz="1800" dirty="0"/>
              <a:t> based on type of object</a:t>
            </a:r>
          </a:p>
        </p:txBody>
      </p:sp>
      <p:sp>
        <p:nvSpPr>
          <p:cNvPr id="15" name="Rectangle 10"/>
          <p:cNvSpPr>
            <a:spLocks noChangeArrowheads="1"/>
          </p:cNvSpPr>
          <p:nvPr/>
        </p:nvSpPr>
        <p:spPr bwMode="auto">
          <a:xfrm>
            <a:off x="5617029" y="3013945"/>
            <a:ext cx="3338286" cy="923330"/>
          </a:xfrm>
          <a:prstGeom prst="rect">
            <a:avLst/>
          </a:prstGeom>
          <a:solidFill>
            <a:srgbClr val="FFCCFF"/>
          </a:solidFill>
          <a:ln w="9525">
            <a:solidFill>
              <a:schemeClr val="tx1"/>
            </a:solidFill>
            <a:miter lim="800000"/>
            <a:headEnd/>
            <a:tailEnd/>
          </a:ln>
        </p:spPr>
        <p:txBody>
          <a:bodyPr wrap="square" anchor="ctr">
            <a:spAutoFit/>
          </a:bodyPr>
          <a:lstStyle/>
          <a:p>
            <a:pPr algn="ctr" eaLnBrk="0" hangingPunct="0">
              <a:spcBef>
                <a:spcPct val="50000"/>
              </a:spcBef>
            </a:pPr>
            <a:r>
              <a:rPr lang="en-GB" sz="1800" dirty="0"/>
              <a:t>Polymorphism is simply</a:t>
            </a:r>
            <a:r>
              <a:rPr lang="en-GB" sz="1800" dirty="0" smtClean="0"/>
              <a:t>:</a:t>
            </a:r>
            <a:r>
              <a:rPr lang="en-GB" sz="1800" dirty="0"/>
              <a:t/>
            </a:r>
            <a:br>
              <a:rPr lang="en-GB" sz="1800" dirty="0"/>
            </a:br>
            <a:r>
              <a:rPr lang="en-GB" sz="1800" dirty="0"/>
              <a:t>“Manipulating an object without knowing its exact type”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smtClean="0"/>
              <a:t>Polymorphism (1 step further)</a:t>
            </a:r>
          </a:p>
        </p:txBody>
      </p:sp>
      <p:sp>
        <p:nvSpPr>
          <p:cNvPr id="19459" name="Rectangle 3"/>
          <p:cNvSpPr>
            <a:spLocks noGrp="1" noChangeArrowheads="1"/>
          </p:cNvSpPr>
          <p:nvPr>
            <p:ph idx="1"/>
          </p:nvPr>
        </p:nvSpPr>
        <p:spPr/>
        <p:txBody>
          <a:bodyPr/>
          <a:lstStyle/>
          <a:p>
            <a:r>
              <a:rPr lang="en-GB" smtClean="0"/>
              <a:t>How would it work for a collection of Shapes?</a:t>
            </a:r>
          </a:p>
        </p:txBody>
      </p:sp>
      <p:sp>
        <p:nvSpPr>
          <p:cNvPr id="836612" name="Rectangle 4"/>
          <p:cNvSpPr>
            <a:spLocks noChangeArrowheads="1"/>
          </p:cNvSpPr>
          <p:nvPr/>
        </p:nvSpPr>
        <p:spPr bwMode="auto">
          <a:xfrm>
            <a:off x="1927224" y="1314761"/>
            <a:ext cx="5431519" cy="920765"/>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C8"/>
                </a:solidFill>
                <a:latin typeface="Lucida Console" pitchFamily="49" charset="0"/>
                <a:cs typeface="+mn-cs"/>
              </a:rPr>
              <a:t>public class</a:t>
            </a:r>
            <a:r>
              <a:rPr lang="en-GB" sz="1800" dirty="0">
                <a:solidFill>
                  <a:srgbClr val="000000"/>
                </a:solidFill>
                <a:latin typeface="Lucida Console" pitchFamily="49" charset="0"/>
                <a:cs typeface="+mn-cs"/>
              </a:rPr>
              <a:t> 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public </a:t>
            </a:r>
            <a:r>
              <a:rPr lang="en-GB" sz="1800" dirty="0" err="1" smtClean="0">
                <a:solidFill>
                  <a:srgbClr val="0000C8"/>
                </a:solidFill>
                <a:latin typeface="Lucida Console" pitchFamily="49" charset="0"/>
                <a:cs typeface="+mn-cs"/>
              </a:rPr>
              <a:t>int</a:t>
            </a:r>
            <a:r>
              <a:rPr lang="en-GB" sz="1800" dirty="0" smtClean="0">
                <a:solidFill>
                  <a:srgbClr val="000000"/>
                </a:solidFill>
                <a:latin typeface="Lucida Console" pitchFamily="49" charset="0"/>
                <a:cs typeface="+mn-cs"/>
              </a:rPr>
              <a:t> </a:t>
            </a:r>
            <a:r>
              <a:rPr lang="en-GB" sz="1800" dirty="0" err="1" smtClean="0">
                <a:solidFill>
                  <a:srgbClr val="000000"/>
                </a:solidFill>
                <a:latin typeface="Lucida Console" pitchFamily="49" charset="0"/>
                <a:cs typeface="+mn-cs"/>
              </a:rPr>
              <a:t>getArea</a:t>
            </a:r>
            <a:r>
              <a:rPr lang="en-GB" sz="1800" dirty="0" smtClean="0">
                <a:solidFill>
                  <a:srgbClr val="000000"/>
                </a:solidFill>
                <a:latin typeface="Lucida Console" pitchFamily="49" charset="0"/>
                <a:cs typeface="+mn-cs"/>
              </a:rPr>
              <a:t>() {...}</a:t>
            </a: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endParaRPr lang="en-GB" sz="1800" dirty="0">
              <a:solidFill>
                <a:srgbClr val="0000FF"/>
              </a:solidFill>
              <a:latin typeface="Lucida Console" pitchFamily="49" charset="0"/>
              <a:cs typeface="+mn-cs"/>
            </a:endParaRPr>
          </a:p>
        </p:txBody>
      </p:sp>
      <p:sp>
        <p:nvSpPr>
          <p:cNvPr id="836613" name="Rectangle 5"/>
          <p:cNvSpPr>
            <a:spLocks noChangeArrowheads="1"/>
          </p:cNvSpPr>
          <p:nvPr/>
        </p:nvSpPr>
        <p:spPr bwMode="auto">
          <a:xfrm>
            <a:off x="4616227" y="2587625"/>
            <a:ext cx="4426175" cy="2028761"/>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C8"/>
                </a:solidFill>
                <a:latin typeface="Lucida Console" pitchFamily="49" charset="0"/>
                <a:cs typeface="+mn-cs"/>
              </a:rPr>
              <a:t>public class</a:t>
            </a:r>
            <a:r>
              <a:rPr lang="en-GB" sz="1800" dirty="0">
                <a:solidFill>
                  <a:srgbClr val="000000"/>
                </a:solidFill>
                <a:latin typeface="Lucida Console" pitchFamily="49" charset="0"/>
                <a:cs typeface="+mn-cs"/>
              </a:rPr>
              <a:t> </a:t>
            </a:r>
            <a:r>
              <a:rPr lang="en-GB" sz="1800" dirty="0">
                <a:solidFill>
                  <a:srgbClr val="FA3200"/>
                </a:solidFill>
                <a:latin typeface="Lucida Console" pitchFamily="49" charset="0"/>
                <a:cs typeface="+mn-cs"/>
              </a:rPr>
              <a:t>Ellipse</a:t>
            </a: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extends</a:t>
            </a:r>
            <a:r>
              <a:rPr lang="en-GB" sz="1800" dirty="0" smtClean="0">
                <a:solidFill>
                  <a:srgbClr val="000000"/>
                </a:solidFill>
                <a:latin typeface="Lucida Console" pitchFamily="49" charset="0"/>
                <a:cs typeface="+mn-cs"/>
              </a:rPr>
              <a:t> Shape { </a:t>
            </a: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@Override</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public int</a:t>
            </a:r>
            <a:r>
              <a:rPr lang="en-GB" sz="1800" dirty="0" smtClean="0">
                <a:solidFill>
                  <a:srgbClr val="0000FF"/>
                </a:solidFill>
                <a:latin typeface="Lucida Console" pitchFamily="49" charset="0"/>
                <a:cs typeface="+mn-cs"/>
              </a:rPr>
              <a:t> </a:t>
            </a:r>
            <a:r>
              <a:rPr lang="en-GB" sz="1800" dirty="0" smtClean="0">
                <a:solidFill>
                  <a:srgbClr val="000000"/>
                </a:solidFill>
                <a:latin typeface="Lucida Console" pitchFamily="49" charset="0"/>
              </a:rPr>
              <a:t>getA</a:t>
            </a:r>
            <a:r>
              <a:rPr lang="en-GB" sz="1800" dirty="0" smtClean="0">
                <a:solidFill>
                  <a:srgbClr val="000000"/>
                </a:solidFill>
                <a:latin typeface="Lucida Console" pitchFamily="49" charset="0"/>
                <a:cs typeface="+mn-cs"/>
              </a:rPr>
              <a:t>rea() </a:t>
            </a:r>
            <a:r>
              <a:rPr lang="en-GB" sz="1800" dirty="0">
                <a:solidFill>
                  <a:srgbClr val="000000"/>
                </a:solidFill>
                <a:latin typeface="Lucida Console" pitchFamily="49" charset="0"/>
                <a:cs typeface="+mn-cs"/>
              </a:rPr>
              <a:t>{</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rPr>
              <a:t>return </a:t>
            </a:r>
            <a:r>
              <a:rPr lang="en-GB" sz="1800" dirty="0" smtClean="0">
                <a:latin typeface="Lucida Console" pitchFamily="49" charset="0"/>
              </a:rPr>
              <a:t>...; </a:t>
            </a:r>
            <a:r>
              <a:rPr lang="en-GB" sz="1800" dirty="0">
                <a:solidFill>
                  <a:srgbClr val="000000"/>
                </a:solidFill>
                <a:latin typeface="Lucida Console" pitchFamily="49" charset="0"/>
                <a:cs typeface="+mn-cs"/>
              </a:rPr>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a:t>
            </a:r>
          </a:p>
        </p:txBody>
      </p:sp>
      <p:sp>
        <p:nvSpPr>
          <p:cNvPr id="836614" name="Rectangle 6"/>
          <p:cNvSpPr>
            <a:spLocks noChangeArrowheads="1"/>
          </p:cNvSpPr>
          <p:nvPr/>
        </p:nvSpPr>
        <p:spPr bwMode="auto">
          <a:xfrm>
            <a:off x="711200" y="4653269"/>
            <a:ext cx="7475538" cy="1474763"/>
          </a:xfrm>
          <a:prstGeom prst="rect">
            <a:avLst/>
          </a:prstGeom>
          <a:solidFill>
            <a:srgbClr val="DFFFCD"/>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Shape[] shapes = {</a:t>
            </a:r>
            <a:r>
              <a:rPr lang="en-GB" sz="1800" dirty="0">
                <a:solidFill>
                  <a:srgbClr val="0000C8"/>
                </a:solidFill>
                <a:latin typeface="Lucida Console" pitchFamily="49" charset="0"/>
                <a:cs typeface="+mn-cs"/>
              </a:rPr>
              <a:t>new</a:t>
            </a:r>
            <a:r>
              <a:rPr lang="en-GB" sz="1800" dirty="0">
                <a:solidFill>
                  <a:srgbClr val="000000"/>
                </a:solidFill>
                <a:latin typeface="Lucida Console" pitchFamily="49" charset="0"/>
                <a:cs typeface="+mn-cs"/>
              </a:rPr>
              <a:t> Triangle(..), </a:t>
            </a:r>
            <a:r>
              <a:rPr lang="en-GB" sz="1800" dirty="0">
                <a:solidFill>
                  <a:srgbClr val="0000C8"/>
                </a:solidFill>
                <a:latin typeface="Lucida Console" pitchFamily="49" charset="0"/>
                <a:cs typeface="+mn-cs"/>
              </a:rPr>
              <a:t>new</a:t>
            </a:r>
            <a:r>
              <a:rPr lang="en-GB" sz="1800" dirty="0">
                <a:solidFill>
                  <a:srgbClr val="000000"/>
                </a:solidFill>
                <a:latin typeface="Lucida Console" pitchFamily="49" charset="0"/>
                <a:cs typeface="+mn-cs"/>
              </a:rPr>
              <a:t> Ellipse(..),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new</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Triangle(..), </a:t>
            </a:r>
            <a:r>
              <a:rPr lang="en-GB" sz="1800" dirty="0">
                <a:solidFill>
                  <a:srgbClr val="0000C8"/>
                </a:solidFill>
                <a:latin typeface="Lucida Console" pitchFamily="49" charset="0"/>
                <a:cs typeface="+mn-cs"/>
              </a:rPr>
              <a:t>new</a:t>
            </a:r>
            <a:r>
              <a:rPr lang="en-GB" sz="1800" dirty="0">
                <a:solidFill>
                  <a:srgbClr val="000000"/>
                </a:solidFill>
                <a:latin typeface="Lucida Console" pitchFamily="49" charset="0"/>
                <a:cs typeface="+mn-cs"/>
              </a:rPr>
              <a:t> Ellipse(..)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smtClean="0">
                <a:solidFill>
                  <a:srgbClr val="0000C8"/>
                </a:solidFill>
                <a:latin typeface="Lucida Console" pitchFamily="49" charset="0"/>
                <a:cs typeface="+mn-cs"/>
              </a:rPr>
              <a:t>for</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(Shape </a:t>
            </a:r>
            <a:r>
              <a:rPr lang="en-GB" sz="1800" dirty="0" smtClean="0">
                <a:solidFill>
                  <a:srgbClr val="000000"/>
                </a:solidFill>
                <a:latin typeface="Lucida Console" pitchFamily="49" charset="0"/>
                <a:cs typeface="+mn-cs"/>
              </a:rPr>
              <a:t>s :</a:t>
            </a:r>
            <a:r>
              <a:rPr lang="en-GB" sz="1800" dirty="0" smtClean="0">
                <a:solidFill>
                  <a:srgbClr val="0000C8"/>
                </a:solidFill>
                <a:latin typeface="Lucida Console" pitchFamily="49" charset="0"/>
                <a:cs typeface="+mn-cs"/>
              </a:rPr>
              <a:t> </a:t>
            </a:r>
            <a:r>
              <a:rPr lang="en-GB" sz="1800" dirty="0">
                <a:solidFill>
                  <a:srgbClr val="000000"/>
                </a:solidFill>
                <a:latin typeface="Lucida Console" pitchFamily="49" charset="0"/>
                <a:cs typeface="+mn-cs"/>
              </a:rPr>
              <a:t>shapes)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  </a:t>
            </a:r>
            <a:r>
              <a:rPr lang="en-GB" sz="1800" dirty="0" err="1" smtClean="0">
                <a:solidFill>
                  <a:srgbClr val="000000"/>
                </a:solidFill>
                <a:latin typeface="Lucida Console" pitchFamily="49" charset="0"/>
                <a:cs typeface="+mn-cs"/>
              </a:rPr>
              <a:t>System.out.println</a:t>
            </a:r>
            <a:r>
              <a:rPr lang="en-GB" sz="1800" dirty="0" smtClean="0">
                <a:solidFill>
                  <a:srgbClr val="000000"/>
                </a:solidFill>
                <a:latin typeface="Lucida Console" pitchFamily="49" charset="0"/>
                <a:cs typeface="+mn-cs"/>
              </a:rPr>
              <a:t>(</a:t>
            </a:r>
            <a:r>
              <a:rPr lang="en-GB" sz="1800" dirty="0" err="1" smtClean="0">
                <a:solidFill>
                  <a:srgbClr val="FA3200"/>
                </a:solidFill>
                <a:latin typeface="Lucida Console" pitchFamily="49" charset="0"/>
                <a:cs typeface="+mn-cs"/>
              </a:rPr>
              <a:t>s</a:t>
            </a:r>
            <a:r>
              <a:rPr lang="en-GB" sz="1800" dirty="0" err="1" smtClean="0">
                <a:solidFill>
                  <a:srgbClr val="000000"/>
                </a:solidFill>
                <a:latin typeface="Lucida Console" pitchFamily="49" charset="0"/>
                <a:cs typeface="+mn-cs"/>
              </a:rPr>
              <a:t>.Area</a:t>
            </a:r>
            <a:r>
              <a:rPr lang="en-GB" sz="1800" dirty="0">
                <a:solidFill>
                  <a:srgbClr val="000000"/>
                </a:solidFill>
                <a:latin typeface="Lucida Console" pitchFamily="49" charset="0"/>
                <a:cs typeface="+mn-cs"/>
              </a:rPr>
              <a:t>)</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  </a:t>
            </a:r>
          </a:p>
        </p:txBody>
      </p:sp>
      <p:sp>
        <p:nvSpPr>
          <p:cNvPr id="836615" name="Rectangle 7"/>
          <p:cNvSpPr>
            <a:spLocks noChangeArrowheads="1"/>
          </p:cNvSpPr>
          <p:nvPr/>
        </p:nvSpPr>
        <p:spPr bwMode="auto">
          <a:xfrm>
            <a:off x="5873299" y="5856362"/>
            <a:ext cx="3009444" cy="646331"/>
          </a:xfrm>
          <a:prstGeom prst="rect">
            <a:avLst/>
          </a:prstGeom>
          <a:solidFill>
            <a:srgbClr val="FFCCFF"/>
          </a:solidFill>
          <a:ln w="9525">
            <a:solidFill>
              <a:schemeClr val="tx1"/>
            </a:solidFill>
            <a:miter lim="800000"/>
            <a:headEnd/>
            <a:tailEnd/>
          </a:ln>
        </p:spPr>
        <p:txBody>
          <a:bodyPr wrap="square" anchor="ctr">
            <a:spAutoFit/>
          </a:bodyPr>
          <a:lstStyle/>
          <a:p>
            <a:pPr algn="ctr" eaLnBrk="0" hangingPunct="0">
              <a:spcBef>
                <a:spcPct val="50000"/>
              </a:spcBef>
            </a:pPr>
            <a:r>
              <a:rPr lang="en-GB" sz="1800" dirty="0"/>
              <a:t>Calls the ‘correct</a:t>
            </a:r>
            <a:r>
              <a:rPr lang="en-GB" sz="1800" dirty="0" smtClean="0"/>
              <a:t>’ </a:t>
            </a:r>
            <a:r>
              <a:rPr lang="en-GB" sz="1800" dirty="0" err="1" smtClean="0"/>
              <a:t>getArea</a:t>
            </a:r>
            <a:r>
              <a:rPr lang="en-GB" sz="1800" dirty="0" smtClean="0"/>
              <a:t>() method each </a:t>
            </a:r>
            <a:r>
              <a:rPr lang="en-GB" sz="1800" dirty="0"/>
              <a:t>time</a:t>
            </a:r>
          </a:p>
        </p:txBody>
      </p:sp>
      <p:sp>
        <p:nvSpPr>
          <p:cNvPr id="836616" name="Rectangle 8"/>
          <p:cNvSpPr>
            <a:spLocks noChangeArrowheads="1"/>
          </p:cNvSpPr>
          <p:nvPr/>
        </p:nvSpPr>
        <p:spPr bwMode="auto">
          <a:xfrm>
            <a:off x="72573" y="2601913"/>
            <a:ext cx="4499429" cy="2028761"/>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C8"/>
                </a:solidFill>
                <a:latin typeface="Lucida Console" pitchFamily="49" charset="0"/>
                <a:cs typeface="+mn-cs"/>
              </a:rPr>
              <a:t>public class</a:t>
            </a:r>
            <a:r>
              <a:rPr lang="en-GB" sz="1800" dirty="0">
                <a:solidFill>
                  <a:srgbClr val="000000"/>
                </a:solidFill>
                <a:latin typeface="Lucida Console" pitchFamily="49" charset="0"/>
                <a:cs typeface="+mn-cs"/>
              </a:rPr>
              <a:t> </a:t>
            </a:r>
            <a:r>
              <a:rPr lang="en-GB" sz="1800" dirty="0">
                <a:solidFill>
                  <a:srgbClr val="FA3200"/>
                </a:solidFill>
                <a:latin typeface="Lucida Console" pitchFamily="49" charset="0"/>
                <a:cs typeface="+mn-cs"/>
              </a:rPr>
              <a:t>Triangle</a:t>
            </a: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extends</a:t>
            </a:r>
            <a:r>
              <a:rPr lang="en-GB" sz="1800" dirty="0" smtClean="0">
                <a:solidFill>
                  <a:srgbClr val="000000"/>
                </a:solidFill>
                <a:latin typeface="Lucida Console" pitchFamily="49" charset="0"/>
                <a:cs typeface="+mn-cs"/>
              </a:rPr>
              <a:t> Shape { </a:t>
            </a: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@Override</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public int</a:t>
            </a:r>
            <a:r>
              <a:rPr lang="en-GB" sz="1800" dirty="0" smtClean="0">
                <a:solidFill>
                  <a:srgbClr val="0000FF"/>
                </a:solidFill>
                <a:latin typeface="Lucida Console" pitchFamily="49" charset="0"/>
                <a:cs typeface="+mn-cs"/>
              </a:rPr>
              <a:t> </a:t>
            </a:r>
            <a:r>
              <a:rPr lang="en-GB" sz="1800" dirty="0" smtClean="0">
                <a:solidFill>
                  <a:srgbClr val="000000"/>
                </a:solidFill>
                <a:latin typeface="Lucida Console" pitchFamily="49" charset="0"/>
                <a:cs typeface="+mn-cs"/>
              </a:rPr>
              <a:t>getArea() </a:t>
            </a:r>
            <a:r>
              <a:rPr lang="en-GB" sz="1800" dirty="0">
                <a:solidFill>
                  <a:srgbClr val="000000"/>
                </a:solidFill>
                <a:latin typeface="Lucida Console" pitchFamily="49" charset="0"/>
                <a:cs typeface="+mn-cs"/>
              </a:rPr>
              <a:t>{</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    </a:t>
            </a:r>
            <a:r>
              <a:rPr lang="en-GB" sz="1800" dirty="0" smtClean="0">
                <a:solidFill>
                  <a:srgbClr val="0000C8"/>
                </a:solidFill>
                <a:latin typeface="Lucida Console" pitchFamily="49" charset="0"/>
              </a:rPr>
              <a:t>return </a:t>
            </a:r>
            <a:r>
              <a:rPr lang="en-GB" sz="1800" dirty="0" smtClean="0">
                <a:latin typeface="Lucida Console" pitchFamily="49" charset="0"/>
              </a:rPr>
              <a:t>...;</a:t>
            </a:r>
            <a:r>
              <a:rPr lang="en-GB" sz="1800" dirty="0">
                <a:solidFill>
                  <a:srgbClr val="000000"/>
                </a:solidFill>
                <a:latin typeface="Lucida Console" pitchFamily="49" charset="0"/>
                <a:cs typeface="+mn-cs"/>
              </a:rPr>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a:t>
            </a:r>
          </a:p>
        </p:txBody>
      </p:sp>
      <p:sp>
        <p:nvSpPr>
          <p:cNvPr id="836617" name="Rectangle 9"/>
          <p:cNvSpPr>
            <a:spLocks noChangeArrowheads="1"/>
          </p:cNvSpPr>
          <p:nvPr/>
        </p:nvSpPr>
        <p:spPr bwMode="auto">
          <a:xfrm>
            <a:off x="1636713" y="5857506"/>
            <a:ext cx="3892550" cy="650875"/>
          </a:xfrm>
          <a:prstGeom prst="rect">
            <a:avLst/>
          </a:prstGeom>
          <a:solidFill>
            <a:srgbClr val="FFCCFF"/>
          </a:solidFill>
          <a:ln w="9525">
            <a:solidFill>
              <a:schemeClr val="tx1"/>
            </a:solidFill>
            <a:miter lim="800000"/>
            <a:headEnd/>
            <a:tailEnd/>
          </a:ln>
        </p:spPr>
        <p:txBody>
          <a:bodyPr anchor="ctr">
            <a:spAutoFit/>
          </a:bodyPr>
          <a:lstStyle/>
          <a:p>
            <a:pPr algn="ctr" eaLnBrk="0" hangingPunct="0">
              <a:spcBef>
                <a:spcPct val="50000"/>
              </a:spcBef>
            </a:pPr>
            <a:r>
              <a:rPr lang="en-GB" sz="1800"/>
              <a:t>Invent new ‘future’ Shape types and leave the loop code untouched</a:t>
            </a:r>
          </a:p>
        </p:txBody>
      </p:sp>
      <p:grpSp>
        <p:nvGrpSpPr>
          <p:cNvPr id="2" name="Group 10"/>
          <p:cNvGrpSpPr>
            <a:grpSpLocks/>
          </p:cNvGrpSpPr>
          <p:nvPr/>
        </p:nvGrpSpPr>
        <p:grpSpPr bwMode="auto">
          <a:xfrm>
            <a:off x="476250" y="6334125"/>
            <a:ext cx="428625" cy="306388"/>
            <a:chOff x="4752" y="3840"/>
            <a:chExt cx="336" cy="240"/>
          </a:xfrm>
        </p:grpSpPr>
        <p:sp>
          <p:nvSpPr>
            <p:cNvPr id="19468" name="Rectangle 11"/>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p:spPr>
          <p:txBody>
            <a:bodyPr wrap="none" anchor="ctr"/>
            <a:lstStyle/>
            <a:p>
              <a:pPr eaLnBrk="0" hangingPunct="0">
                <a:spcBef>
                  <a:spcPct val="50000"/>
                </a:spcBef>
              </a:pPr>
              <a:endParaRPr lang="en-US"/>
            </a:p>
          </p:txBody>
        </p:sp>
        <p:sp>
          <p:nvSpPr>
            <p:cNvPr id="19469" name="AutoShape 12"/>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p:spPr>
          <p:txBody>
            <a:bodyPr wrap="none" anchor="ctr"/>
            <a:lstStyle/>
            <a:p>
              <a:pPr eaLnBrk="0" hangingPunct="0">
                <a:spcBef>
                  <a:spcPct val="50000"/>
                </a:spcBef>
              </a:pPr>
              <a:endParaRPr lang="en-US"/>
            </a:p>
          </p:txBody>
        </p:sp>
      </p:grpSp>
      <p:sp>
        <p:nvSpPr>
          <p:cNvPr id="836621" name="Text Box 13"/>
          <p:cNvSpPr txBox="1">
            <a:spLocks noChangeArrowheads="1"/>
          </p:cNvSpPr>
          <p:nvPr/>
        </p:nvSpPr>
        <p:spPr bwMode="auto">
          <a:xfrm>
            <a:off x="471488" y="6286500"/>
            <a:ext cx="423862" cy="457200"/>
          </a:xfrm>
          <a:prstGeom prst="rect">
            <a:avLst/>
          </a:prstGeom>
          <a:noFill/>
          <a:ln w="9525">
            <a:noFill/>
            <a:miter lim="800000"/>
            <a:headEnd/>
            <a:tailEnd/>
          </a:ln>
        </p:spPr>
        <p:txBody>
          <a:bodyPr wrap="none">
            <a:spAutoFit/>
          </a:bodyPr>
          <a:lstStyle/>
          <a:p>
            <a:r>
              <a:rPr lang="en-GB" sz="2400" b="1">
                <a:solidFill>
                  <a:srgbClr val="008000"/>
                </a:solidFill>
                <a:latin typeface="Wingdings" pitchFamily="2" charset="2"/>
              </a:rPr>
              <a:t>ü</a:t>
            </a:r>
            <a:endParaRPr lang="en-GB"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6615"/>
                                        </p:tgtEl>
                                        <p:attrNameLst>
                                          <p:attrName>style.visibility</p:attrName>
                                        </p:attrNameLst>
                                      </p:cBhvr>
                                      <p:to>
                                        <p:strVal val="visible"/>
                                      </p:to>
                                    </p:set>
                                    <p:animEffect transition="in" filter="fade">
                                      <p:cBhvr>
                                        <p:cTn id="7" dur="500"/>
                                        <p:tgtEl>
                                          <p:spTgt spid="8366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36617"/>
                                        </p:tgtEl>
                                        <p:attrNameLst>
                                          <p:attrName>style.visibility</p:attrName>
                                        </p:attrNameLst>
                                      </p:cBhvr>
                                      <p:to>
                                        <p:strVal val="visible"/>
                                      </p:to>
                                    </p:set>
                                    <p:animEffect transition="in" filter="fade">
                                      <p:cBhvr>
                                        <p:cTn id="12" dur="500"/>
                                        <p:tgtEl>
                                          <p:spTgt spid="836617"/>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836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15" grpId="0" animBg="1"/>
      <p:bldP spid="836617" grpId="0" animBg="1"/>
      <p:bldP spid="83662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dirty="0" smtClean="0"/>
              <a:t>Recap </a:t>
            </a:r>
            <a:r>
              <a:rPr lang="en-GB" dirty="0"/>
              <a:t>–</a:t>
            </a:r>
            <a:r>
              <a:rPr lang="en-GB" dirty="0" smtClean="0"/>
              <a:t> Enabling overriding</a:t>
            </a:r>
          </a:p>
        </p:txBody>
      </p:sp>
      <p:sp>
        <p:nvSpPr>
          <p:cNvPr id="20483" name="Rectangle 3"/>
          <p:cNvSpPr>
            <a:spLocks noGrp="1" noChangeArrowheads="1"/>
          </p:cNvSpPr>
          <p:nvPr>
            <p:ph idx="1"/>
          </p:nvPr>
        </p:nvSpPr>
        <p:spPr/>
        <p:txBody>
          <a:bodyPr/>
          <a:lstStyle/>
          <a:p>
            <a:pPr>
              <a:spcBef>
                <a:spcPts val="600"/>
              </a:spcBef>
            </a:pPr>
            <a:r>
              <a:rPr lang="en-GB" dirty="0" smtClean="0"/>
              <a:t>A derived class inherits members of its base class</a:t>
            </a:r>
          </a:p>
          <a:p>
            <a:pPr lvl="1">
              <a:spcBef>
                <a:spcPts val="600"/>
              </a:spcBef>
            </a:pPr>
            <a:r>
              <a:rPr lang="en-GB" dirty="0" smtClean="0"/>
              <a:t>Methods and fields (even the private ones it can’t call/see)</a:t>
            </a:r>
          </a:p>
          <a:p>
            <a:pPr lvl="1">
              <a:spcBef>
                <a:spcPts val="600"/>
              </a:spcBef>
            </a:pPr>
            <a:r>
              <a:rPr lang="en-GB" dirty="0" smtClean="0"/>
              <a:t>Excludes constructors</a:t>
            </a:r>
          </a:p>
          <a:p>
            <a:pPr lvl="2">
              <a:spcBef>
                <a:spcPts val="600"/>
              </a:spcBef>
            </a:pPr>
            <a:r>
              <a:rPr lang="en-GB" dirty="0" smtClean="0"/>
              <a:t>Must write their own and think about which base class .</a:t>
            </a:r>
            <a:r>
              <a:rPr lang="en-GB" dirty="0" err="1" smtClean="0"/>
              <a:t>ctor</a:t>
            </a:r>
            <a:r>
              <a:rPr lang="en-GB" dirty="0" smtClean="0"/>
              <a:t> to call</a:t>
            </a:r>
          </a:p>
          <a:p>
            <a:pPr marL="457200" lvl="1" indent="0">
              <a:spcBef>
                <a:spcPts val="600"/>
              </a:spcBef>
              <a:buNone/>
            </a:pPr>
            <a:endParaRPr lang="en-GB" dirty="0" smtClean="0"/>
          </a:p>
          <a:p>
            <a:pPr>
              <a:spcBef>
                <a:spcPts val="600"/>
              </a:spcBef>
            </a:pPr>
            <a:r>
              <a:rPr lang="en-GB" dirty="0" smtClean="0"/>
              <a:t>Derived class might want to alter implementation</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Basics of casting (1) – </a:t>
            </a:r>
            <a:r>
              <a:rPr lang="en-GB" dirty="0" err="1" smtClean="0"/>
              <a:t>downcasting</a:t>
            </a:r>
            <a:endParaRPr lang="en-GB" dirty="0"/>
          </a:p>
        </p:txBody>
      </p:sp>
      <p:sp>
        <p:nvSpPr>
          <p:cNvPr id="3" name="Content Placeholder 2"/>
          <p:cNvSpPr>
            <a:spLocks noGrp="1"/>
          </p:cNvSpPr>
          <p:nvPr>
            <p:ph idx="1"/>
          </p:nvPr>
        </p:nvSpPr>
        <p:spPr/>
        <p:txBody>
          <a:bodyPr/>
          <a:lstStyle/>
          <a:p>
            <a:r>
              <a:rPr lang="en-GB" dirty="0" smtClean="0"/>
              <a:t>Consider the Person/Student situation where Student has more data</a:t>
            </a:r>
          </a:p>
          <a:p>
            <a:pPr lvl="1"/>
            <a:r>
              <a:rPr lang="en-GB" dirty="0" smtClean="0"/>
              <a:t>It is always the data type of a reference that controls what is ‘visible’</a:t>
            </a:r>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endParaRPr lang="en-GB" dirty="0" smtClean="0"/>
          </a:p>
          <a:p>
            <a:pPr lvl="1"/>
            <a:r>
              <a:rPr lang="en-GB" dirty="0" smtClean="0"/>
              <a:t>We need a ‘Student’ reference to be able to compile ‘&lt;dot&gt;Subject’</a:t>
            </a:r>
            <a:br>
              <a:rPr lang="en-GB" dirty="0" smtClean="0"/>
            </a:br>
            <a:r>
              <a:rPr lang="en-GB" dirty="0" smtClean="0"/>
              <a:t> </a:t>
            </a:r>
            <a:endParaRPr lang="en-GB" dirty="0"/>
          </a:p>
        </p:txBody>
      </p:sp>
      <p:sp>
        <p:nvSpPr>
          <p:cNvPr id="4" name="Rectangle 4"/>
          <p:cNvSpPr>
            <a:spLocks noChangeArrowheads="1"/>
          </p:cNvSpPr>
          <p:nvPr/>
        </p:nvSpPr>
        <p:spPr bwMode="auto">
          <a:xfrm>
            <a:off x="563788" y="1678035"/>
            <a:ext cx="8057698" cy="1751762"/>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FF"/>
                </a:solidFill>
                <a:latin typeface="Lucida Console" pitchFamily="49" charset="0"/>
                <a:cs typeface="+mn-cs"/>
              </a:rPr>
              <a:t>public class</a:t>
            </a:r>
            <a:r>
              <a:rPr lang="en-GB" sz="1800" dirty="0">
                <a:latin typeface="Lucida Console" pitchFamily="49" charset="0"/>
                <a:cs typeface="+mn-cs"/>
              </a:rPr>
              <a:t> </a:t>
            </a:r>
            <a:r>
              <a:rPr lang="en-GB" sz="1800" dirty="0" smtClean="0">
                <a:solidFill>
                  <a:srgbClr val="000000"/>
                </a:solidFill>
                <a:latin typeface="Lucida Console" pitchFamily="49" charset="0"/>
                <a:cs typeface="+mn-cs"/>
              </a:rPr>
              <a:t>Person {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rPr>
              <a:t>public </a:t>
            </a:r>
            <a:r>
              <a:rPr lang="en-GB" sz="1800" dirty="0" smtClean="0">
                <a:latin typeface="Lucida Console" pitchFamily="49" charset="0"/>
              </a:rPr>
              <a:t>String</a:t>
            </a:r>
            <a:r>
              <a:rPr lang="en-GB" sz="1800" dirty="0" smtClean="0">
                <a:solidFill>
                  <a:srgbClr val="0000C8"/>
                </a:solidFill>
                <a:latin typeface="Lucida Console" pitchFamily="49" charset="0"/>
              </a:rPr>
              <a:t> </a:t>
            </a:r>
            <a:r>
              <a:rPr lang="en-GB" sz="1800" dirty="0" err="1" smtClean="0">
                <a:solidFill>
                  <a:srgbClr val="000000"/>
                </a:solidFill>
                <a:latin typeface="Lucida Console" pitchFamily="49" charset="0"/>
              </a:rPr>
              <a:t>getName</a:t>
            </a:r>
            <a:r>
              <a:rPr lang="en-GB" sz="1800" dirty="0" smtClean="0">
                <a:solidFill>
                  <a:srgbClr val="000000"/>
                </a:solidFill>
                <a:latin typeface="Lucida Console" pitchFamily="49" charset="0"/>
              </a:rPr>
              <a:t>() { </a:t>
            </a:r>
            <a:r>
              <a:rPr lang="en-GB" sz="1800" dirty="0" smtClean="0">
                <a:solidFill>
                  <a:srgbClr val="0000C8"/>
                </a:solidFill>
                <a:latin typeface="Lucida Console" pitchFamily="49" charset="0"/>
              </a:rPr>
              <a:t>return</a:t>
            </a:r>
            <a:r>
              <a:rPr lang="en-GB" sz="1800" dirty="0" smtClean="0">
                <a:solidFill>
                  <a:srgbClr val="000000"/>
                </a:solidFill>
                <a:latin typeface="Lucida Console" pitchFamily="49" charset="0"/>
              </a:rPr>
              <a:t> name; } </a:t>
            </a:r>
            <a:br>
              <a:rPr lang="en-GB" sz="1800" dirty="0" smtClean="0">
                <a:solidFill>
                  <a:srgbClr val="000000"/>
                </a:solidFill>
                <a:latin typeface="Lucida Console" pitchFamily="49" charset="0"/>
              </a:rPr>
            </a:br>
            <a:r>
              <a:rPr lang="en-GB" sz="1800" dirty="0" smtClean="0">
                <a:solidFill>
                  <a:srgbClr val="000000"/>
                </a:solidFill>
                <a:latin typeface="Lucida Console" pitchFamily="49" charset="0"/>
                <a:cs typeface="+mn-cs"/>
              </a:rPr>
              <a:t>}</a:t>
            </a: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FF"/>
                </a:solidFill>
                <a:latin typeface="Lucida Console" pitchFamily="49" charset="0"/>
                <a:cs typeface="+mn-cs"/>
              </a:rPr>
              <a:t>public class</a:t>
            </a:r>
            <a:r>
              <a:rPr lang="en-GB" sz="1800" dirty="0">
                <a:latin typeface="Lucida Console" pitchFamily="49" charset="0"/>
                <a:cs typeface="+mn-cs"/>
              </a:rPr>
              <a:t> </a:t>
            </a:r>
            <a:r>
              <a:rPr lang="en-GB" sz="1800" dirty="0" smtClean="0">
                <a:solidFill>
                  <a:srgbClr val="000000"/>
                </a:solidFill>
                <a:latin typeface="Lucida Console" pitchFamily="49" charset="0"/>
                <a:cs typeface="+mn-cs"/>
              </a:rPr>
              <a:t>Student </a:t>
            </a:r>
            <a:r>
              <a:rPr lang="en-GB" sz="1800" dirty="0" smtClean="0">
                <a:solidFill>
                  <a:srgbClr val="0000C8"/>
                </a:solidFill>
                <a:latin typeface="Lucida Console" pitchFamily="49" charset="0"/>
                <a:cs typeface="+mn-cs"/>
              </a:rPr>
              <a:t>extends</a:t>
            </a:r>
            <a:r>
              <a:rPr lang="en-GB" sz="1800" dirty="0" smtClean="0">
                <a:solidFill>
                  <a:srgbClr val="000000"/>
                </a:solidFill>
                <a:latin typeface="Lucida Console" pitchFamily="49" charset="0"/>
                <a:cs typeface="+mn-cs"/>
              </a:rPr>
              <a:t> Person {</a:t>
            </a: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smtClean="0">
                <a:solidFill>
                  <a:srgbClr val="0000C8"/>
                </a:solidFill>
                <a:latin typeface="Lucida Console" pitchFamily="49" charset="0"/>
              </a:rPr>
              <a:t>public </a:t>
            </a:r>
            <a:r>
              <a:rPr lang="en-GB" sz="1800" dirty="0" smtClean="0">
                <a:latin typeface="Lucida Console" pitchFamily="49" charset="0"/>
              </a:rPr>
              <a:t>String</a:t>
            </a:r>
            <a:r>
              <a:rPr lang="en-GB" sz="1800" dirty="0" smtClean="0">
                <a:solidFill>
                  <a:srgbClr val="0000C8"/>
                </a:solidFill>
                <a:latin typeface="Lucida Console" pitchFamily="49" charset="0"/>
              </a:rPr>
              <a:t> </a:t>
            </a:r>
            <a:r>
              <a:rPr lang="en-GB" sz="1800" dirty="0" err="1" smtClean="0">
                <a:solidFill>
                  <a:srgbClr val="000000"/>
                </a:solidFill>
                <a:latin typeface="Lucida Console" pitchFamily="49" charset="0"/>
              </a:rPr>
              <a:t>getSubject</a:t>
            </a:r>
            <a:r>
              <a:rPr lang="en-GB" sz="1800" dirty="0" smtClean="0">
                <a:solidFill>
                  <a:srgbClr val="000000"/>
                </a:solidFill>
                <a:latin typeface="Lucida Console" pitchFamily="49" charset="0"/>
              </a:rPr>
              <a:t>() { </a:t>
            </a:r>
            <a:r>
              <a:rPr lang="en-GB" sz="1800" dirty="0" smtClean="0">
                <a:solidFill>
                  <a:srgbClr val="0000C8"/>
                </a:solidFill>
                <a:latin typeface="Lucida Console" pitchFamily="49" charset="0"/>
              </a:rPr>
              <a:t>return</a:t>
            </a:r>
            <a:r>
              <a:rPr lang="en-GB" sz="1800" dirty="0" smtClean="0">
                <a:solidFill>
                  <a:srgbClr val="000000"/>
                </a:solidFill>
                <a:latin typeface="Lucida Console" pitchFamily="49" charset="0"/>
              </a:rPr>
              <a:t> subject; };</a:t>
            </a:r>
            <a:endParaRPr lang="en-GB" sz="1800" dirty="0">
              <a:solidFill>
                <a:schemeClr val="accent6">
                  <a:lumMod val="50000"/>
                </a:schemeClr>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p>
        </p:txBody>
      </p:sp>
      <p:sp>
        <p:nvSpPr>
          <p:cNvPr id="5" name="Rectangle 5"/>
          <p:cNvSpPr>
            <a:spLocks noChangeArrowheads="1"/>
          </p:cNvSpPr>
          <p:nvPr/>
        </p:nvSpPr>
        <p:spPr bwMode="auto">
          <a:xfrm>
            <a:off x="566056" y="3441558"/>
            <a:ext cx="8360229" cy="1474763"/>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smtClean="0">
                <a:solidFill>
                  <a:srgbClr val="000000"/>
                </a:solidFill>
                <a:latin typeface="Lucida Console" pitchFamily="49" charset="0"/>
                <a:cs typeface="+mn-cs"/>
              </a:rPr>
              <a:t>Person[] people = {</a:t>
            </a:r>
            <a:r>
              <a:rPr lang="en-GB" sz="1800" dirty="0" smtClean="0">
                <a:solidFill>
                  <a:srgbClr val="0000C8"/>
                </a:solidFill>
                <a:latin typeface="Lucida Console" pitchFamily="49" charset="0"/>
                <a:cs typeface="+mn-cs"/>
              </a:rPr>
              <a:t>new</a:t>
            </a:r>
            <a:r>
              <a:rPr lang="en-GB" sz="1800" dirty="0" smtClean="0">
                <a:solidFill>
                  <a:srgbClr val="000000"/>
                </a:solidFill>
                <a:latin typeface="Lucida Console" pitchFamily="49" charset="0"/>
                <a:cs typeface="+mn-cs"/>
              </a:rPr>
              <a:t> Person(“.”), </a:t>
            </a:r>
            <a:r>
              <a:rPr lang="en-GB" sz="1800" dirty="0" smtClean="0">
                <a:solidFill>
                  <a:srgbClr val="0000C8"/>
                </a:solidFill>
                <a:latin typeface="Lucida Console" pitchFamily="49" charset="0"/>
                <a:cs typeface="+mn-cs"/>
              </a:rPr>
              <a:t>new</a:t>
            </a:r>
            <a:r>
              <a:rPr lang="en-GB" sz="1800" dirty="0" smtClean="0">
                <a:solidFill>
                  <a:srgbClr val="000000"/>
                </a:solidFill>
                <a:latin typeface="Lucida Console" pitchFamily="49" charset="0"/>
                <a:cs typeface="+mn-cs"/>
              </a:rPr>
              <a:t> Student(“.”,”.”)};</a:t>
            </a: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smtClean="0">
                <a:solidFill>
                  <a:srgbClr val="0000C8"/>
                </a:solidFill>
                <a:latin typeface="Lucida Console" pitchFamily="49" charset="0"/>
              </a:rPr>
              <a:t>f</a:t>
            </a:r>
            <a:r>
              <a:rPr lang="en-GB" sz="1800" dirty="0" smtClean="0">
                <a:solidFill>
                  <a:srgbClr val="0000C8"/>
                </a:solidFill>
                <a:latin typeface="Lucida Console" pitchFamily="49" charset="0"/>
                <a:cs typeface="+mn-cs"/>
              </a:rPr>
              <a:t>or</a:t>
            </a:r>
            <a:r>
              <a:rPr lang="en-GB" sz="1800" dirty="0" smtClean="0">
                <a:solidFill>
                  <a:srgbClr val="000000"/>
                </a:solidFill>
                <a:latin typeface="Lucida Console" pitchFamily="49" charset="0"/>
                <a:cs typeface="+mn-cs"/>
              </a:rPr>
              <a:t>(Person p : people) {   </a:t>
            </a:r>
            <a:r>
              <a:rPr lang="en-GB" sz="1800" dirty="0" smtClean="0">
                <a:solidFill>
                  <a:schemeClr val="accent6">
                    <a:lumMod val="50000"/>
                  </a:schemeClr>
                </a:solidFill>
                <a:latin typeface="Lucida Console" pitchFamily="49" charset="0"/>
                <a:cs typeface="+mn-cs"/>
              </a:rPr>
              <a:t>// Iterating over ‘people’!</a:t>
            </a:r>
            <a:r>
              <a:rPr lang="en-GB" sz="1800" dirty="0" smtClean="0">
                <a:solidFill>
                  <a:srgbClr val="000000"/>
                </a:solidFill>
                <a:latin typeface="Lucida Console" pitchFamily="49" charset="0"/>
                <a:cs typeface="+mn-cs"/>
              </a:rPr>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err="1" smtClean="0">
                <a:solidFill>
                  <a:srgbClr val="000000"/>
                </a:solidFill>
                <a:latin typeface="Lucida Console" pitchFamily="49" charset="0"/>
                <a:cs typeface="+mn-cs"/>
              </a:rPr>
              <a:t>System.out.println</a:t>
            </a:r>
            <a:r>
              <a:rPr lang="en-GB" sz="1800" dirty="0" smtClean="0">
                <a:solidFill>
                  <a:srgbClr val="000000"/>
                </a:solidFill>
                <a:latin typeface="Lucida Console" pitchFamily="49" charset="0"/>
                <a:cs typeface="+mn-cs"/>
              </a:rPr>
              <a:t>(</a:t>
            </a:r>
            <a:r>
              <a:rPr lang="en-GB" sz="1800" dirty="0" err="1" smtClean="0">
                <a:solidFill>
                  <a:srgbClr val="000000"/>
                </a:solidFill>
                <a:latin typeface="Lucida Console" pitchFamily="49" charset="0"/>
                <a:cs typeface="+mn-cs"/>
              </a:rPr>
              <a:t>p.getName</a:t>
            </a:r>
            <a:r>
              <a:rPr lang="en-GB" sz="1800" dirty="0" smtClean="0">
                <a:solidFill>
                  <a:srgbClr val="000000"/>
                </a:solidFill>
                <a:latin typeface="Lucida Console" pitchFamily="49" charset="0"/>
                <a:cs typeface="+mn-cs"/>
              </a:rPr>
              <a:t>());</a:t>
            </a:r>
            <a:r>
              <a:rPr lang="en-GB" sz="1800" dirty="0" smtClean="0">
                <a:solidFill>
                  <a:schemeClr val="accent6">
                    <a:lumMod val="50000"/>
                  </a:schemeClr>
                </a:solidFill>
                <a:latin typeface="Lucida Console" pitchFamily="49" charset="0"/>
                <a:cs typeface="+mn-cs"/>
              </a:rPr>
              <a:t>// All Person’s have Name</a:t>
            </a:r>
            <a:r>
              <a:rPr lang="en-GB" sz="1800" dirty="0" smtClean="0">
                <a:solidFill>
                  <a:srgbClr val="000000"/>
                </a:solidFill>
                <a:latin typeface="Lucida Console" pitchFamily="49" charset="0"/>
                <a:cs typeface="+mn-cs"/>
              </a:rPr>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err="1" smtClean="0">
                <a:solidFill>
                  <a:srgbClr val="000000"/>
                </a:solidFill>
                <a:latin typeface="Lucida Console" pitchFamily="49" charset="0"/>
              </a:rPr>
              <a:t>System.out.println</a:t>
            </a:r>
            <a:r>
              <a:rPr lang="en-GB" sz="1800" dirty="0" smtClean="0">
                <a:solidFill>
                  <a:srgbClr val="000000"/>
                </a:solidFill>
                <a:latin typeface="Lucida Console" pitchFamily="49" charset="0"/>
              </a:rPr>
              <a:t>(</a:t>
            </a:r>
            <a:r>
              <a:rPr lang="en-GB" sz="1800" dirty="0" err="1" smtClean="0">
                <a:solidFill>
                  <a:srgbClr val="000000"/>
                </a:solidFill>
                <a:latin typeface="Lucida Console" pitchFamily="49" charset="0"/>
                <a:cs typeface="+mn-cs"/>
              </a:rPr>
              <a:t>p.getSubject</a:t>
            </a:r>
            <a:r>
              <a:rPr lang="en-GB" sz="1800" dirty="0" smtClean="0">
                <a:solidFill>
                  <a:srgbClr val="000000"/>
                </a:solidFill>
                <a:latin typeface="Lucida Console" pitchFamily="49" charset="0"/>
                <a:cs typeface="+mn-cs"/>
              </a:rPr>
              <a:t>());</a:t>
            </a:r>
            <a:r>
              <a:rPr lang="en-GB" sz="1800" dirty="0" smtClean="0">
                <a:solidFill>
                  <a:schemeClr val="accent6">
                    <a:lumMod val="50000"/>
                  </a:schemeClr>
                </a:solidFill>
                <a:latin typeface="Lucida Console" pitchFamily="49" charset="0"/>
                <a:cs typeface="+mn-cs"/>
              </a:rPr>
              <a:t>//Person -no subject!</a:t>
            </a:r>
            <a:r>
              <a:rPr lang="en-GB" sz="1800" dirty="0" smtClean="0">
                <a:solidFill>
                  <a:srgbClr val="000000"/>
                </a:solidFill>
                <a:latin typeface="Lucida Console" pitchFamily="49" charset="0"/>
                <a:cs typeface="+mn-cs"/>
              </a:rPr>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endParaRPr lang="en-GB" sz="1800" dirty="0">
              <a:solidFill>
                <a:srgbClr val="008000"/>
              </a:solidFill>
              <a:latin typeface="Lucida Console" pitchFamily="49" charset="0"/>
              <a:cs typeface="+mn-cs"/>
            </a:endParaRPr>
          </a:p>
        </p:txBody>
      </p:sp>
      <p:sp>
        <p:nvSpPr>
          <p:cNvPr id="6" name="Rectangle 5"/>
          <p:cNvSpPr/>
          <p:nvPr/>
        </p:nvSpPr>
        <p:spPr>
          <a:xfrm>
            <a:off x="217737" y="3964032"/>
            <a:ext cx="548640" cy="523220"/>
          </a:xfrm>
          <a:prstGeom prst="rect">
            <a:avLst/>
          </a:prstGeom>
        </p:spPr>
        <p:txBody>
          <a:bodyPr wrap="square">
            <a:spAutoFit/>
          </a:bodyPr>
          <a:lstStyle/>
          <a:p>
            <a:pPr defTabSz="739775" eaLnBrk="0" hangingPunct="0">
              <a:buClr>
                <a:srgbClr val="0000FF"/>
              </a:buClr>
              <a:buFont typeface="Wingdings" pitchFamily="2" charset="2"/>
              <a:buChar char="ü"/>
            </a:pPr>
            <a:r>
              <a:rPr lang="en-GB" sz="2800" b="1" dirty="0" smtClean="0">
                <a:latin typeface="Courier New" pitchFamily="49" charset="0"/>
              </a:rPr>
              <a:t> </a:t>
            </a:r>
            <a:r>
              <a:rPr lang="en-GB" sz="700" b="1" dirty="0" smtClean="0">
                <a:latin typeface="Courier New" pitchFamily="49" charset="0"/>
              </a:rPr>
              <a:t> </a:t>
            </a:r>
            <a:endParaRPr lang="en-GB" sz="700" b="1" dirty="0">
              <a:latin typeface="Courier New" pitchFamily="49" charset="0"/>
            </a:endParaRPr>
          </a:p>
        </p:txBody>
      </p:sp>
      <p:sp>
        <p:nvSpPr>
          <p:cNvPr id="7" name="Rectangle 6"/>
          <p:cNvSpPr/>
          <p:nvPr/>
        </p:nvSpPr>
        <p:spPr>
          <a:xfrm>
            <a:off x="224707" y="4210465"/>
            <a:ext cx="437689" cy="523220"/>
          </a:xfrm>
          <a:prstGeom prst="rect">
            <a:avLst/>
          </a:prstGeom>
        </p:spPr>
        <p:txBody>
          <a:bodyPr wrap="square">
            <a:spAutoFit/>
          </a:bodyPr>
          <a:lstStyle/>
          <a:p>
            <a:pPr defTabSz="739775" eaLnBrk="0" hangingPunct="0">
              <a:buClr>
                <a:srgbClr val="FF0000"/>
              </a:buClr>
              <a:buFont typeface="Wingdings" pitchFamily="2" charset="2"/>
              <a:buChar char="û"/>
            </a:pPr>
            <a:r>
              <a:rPr lang="en-GB" sz="2800" b="1" dirty="0" smtClean="0">
                <a:latin typeface="Courier New" pitchFamily="49" charset="0"/>
              </a:rPr>
              <a:t> </a:t>
            </a:r>
            <a:endParaRPr lang="en-GB" sz="700" b="1" dirty="0">
              <a:latin typeface="Courier New" pitchFamily="49" charset="0"/>
            </a:endParaRPr>
          </a:p>
        </p:txBody>
      </p:sp>
      <p:sp>
        <p:nvSpPr>
          <p:cNvPr id="8" name="Rectangle 5"/>
          <p:cNvSpPr>
            <a:spLocks noChangeArrowheads="1"/>
          </p:cNvSpPr>
          <p:nvPr/>
        </p:nvSpPr>
        <p:spPr bwMode="auto">
          <a:xfrm>
            <a:off x="558799" y="5383237"/>
            <a:ext cx="8360229" cy="643766"/>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smtClean="0">
                <a:solidFill>
                  <a:srgbClr val="000000"/>
                </a:solidFill>
                <a:latin typeface="Lucida Console" pitchFamily="49" charset="0"/>
                <a:cs typeface="+mn-cs"/>
              </a:rPr>
              <a:t>Student </a:t>
            </a:r>
            <a:r>
              <a:rPr lang="en-GB" sz="1800" dirty="0" smtClean="0">
                <a:solidFill>
                  <a:srgbClr val="FF0000"/>
                </a:solidFill>
                <a:latin typeface="Lucida Console" pitchFamily="49" charset="0"/>
                <a:cs typeface="+mn-cs"/>
              </a:rPr>
              <a:t>s</a:t>
            </a:r>
            <a:r>
              <a:rPr lang="en-GB" sz="1800" dirty="0" smtClean="0">
                <a:solidFill>
                  <a:srgbClr val="000000"/>
                </a:solidFill>
                <a:latin typeface="Lucida Console" pitchFamily="49" charset="0"/>
                <a:cs typeface="+mn-cs"/>
              </a:rPr>
              <a:t> = (</a:t>
            </a:r>
            <a:r>
              <a:rPr lang="en-GB" sz="1800" dirty="0" smtClean="0">
                <a:solidFill>
                  <a:srgbClr val="FF0000"/>
                </a:solidFill>
                <a:latin typeface="Lucida Console" pitchFamily="49" charset="0"/>
                <a:cs typeface="+mn-cs"/>
              </a:rPr>
              <a:t>Student</a:t>
            </a:r>
            <a:r>
              <a:rPr lang="en-GB" sz="1800" dirty="0" smtClean="0">
                <a:solidFill>
                  <a:srgbClr val="000000"/>
                </a:solidFill>
                <a:latin typeface="Lucida Console" pitchFamily="49" charset="0"/>
                <a:cs typeface="+mn-cs"/>
              </a:rPr>
              <a:t>)p;      </a:t>
            </a:r>
            <a:r>
              <a:rPr lang="en-GB" sz="1800" dirty="0" smtClean="0">
                <a:solidFill>
                  <a:schemeClr val="accent6">
                    <a:lumMod val="50000"/>
                  </a:schemeClr>
                </a:solidFill>
                <a:latin typeface="Lucida Console" pitchFamily="49" charset="0"/>
                <a:cs typeface="+mn-cs"/>
              </a:rPr>
              <a:t>// new reference has new type! </a:t>
            </a:r>
            <a:r>
              <a:rPr lang="en-GB" sz="1800" dirty="0" smtClean="0">
                <a:solidFill>
                  <a:srgbClr val="000000"/>
                </a:solidFill>
                <a:latin typeface="Lucida Console" pitchFamily="49" charset="0"/>
                <a:cs typeface="+mn-cs"/>
              </a:rPr>
              <a:t/>
            </a:r>
            <a:br>
              <a:rPr lang="en-GB" sz="1800" dirty="0" smtClean="0">
                <a:solidFill>
                  <a:srgbClr val="000000"/>
                </a:solidFill>
                <a:latin typeface="Lucida Console" pitchFamily="49" charset="0"/>
                <a:cs typeface="+mn-cs"/>
              </a:rPr>
            </a:br>
            <a:r>
              <a:rPr lang="en-GB" sz="1800" dirty="0" err="1" smtClean="0">
                <a:solidFill>
                  <a:srgbClr val="000000"/>
                </a:solidFill>
                <a:latin typeface="Lucida Console" pitchFamily="49" charset="0"/>
              </a:rPr>
              <a:t>System.out.println</a:t>
            </a:r>
            <a:r>
              <a:rPr lang="en-GB" sz="1800" dirty="0" smtClean="0">
                <a:solidFill>
                  <a:srgbClr val="000000"/>
                </a:solidFill>
                <a:latin typeface="Lucida Console" pitchFamily="49" charset="0"/>
                <a:cs typeface="+mn-cs"/>
              </a:rPr>
              <a:t>(</a:t>
            </a:r>
            <a:r>
              <a:rPr lang="en-GB" sz="1800" dirty="0" err="1" smtClean="0">
                <a:solidFill>
                  <a:srgbClr val="FF0000"/>
                </a:solidFill>
                <a:latin typeface="Lucida Console" pitchFamily="49" charset="0"/>
                <a:cs typeface="+mn-cs"/>
              </a:rPr>
              <a:t>s</a:t>
            </a:r>
            <a:r>
              <a:rPr lang="en-GB" sz="1800" dirty="0" err="1" smtClean="0">
                <a:solidFill>
                  <a:srgbClr val="000000"/>
                </a:solidFill>
                <a:latin typeface="Lucida Console" pitchFamily="49" charset="0"/>
                <a:cs typeface="+mn-cs"/>
              </a:rPr>
              <a:t>.getSubject</a:t>
            </a:r>
            <a:r>
              <a:rPr lang="en-GB" sz="1800" dirty="0" smtClean="0">
                <a:solidFill>
                  <a:srgbClr val="000000"/>
                </a:solidFill>
                <a:latin typeface="Lucida Console" pitchFamily="49" charset="0"/>
                <a:cs typeface="+mn-cs"/>
              </a:rPr>
              <a:t>());</a:t>
            </a:r>
            <a:r>
              <a:rPr lang="en-GB" sz="1800" dirty="0" smtClean="0">
                <a:solidFill>
                  <a:schemeClr val="accent6">
                    <a:lumMod val="50000"/>
                  </a:schemeClr>
                </a:solidFill>
                <a:latin typeface="Lucida Console" pitchFamily="49" charset="0"/>
                <a:cs typeface="+mn-cs"/>
              </a:rPr>
              <a:t>//Student -has ‘Subject’</a:t>
            </a:r>
            <a:endParaRPr lang="en-GB" sz="1800" dirty="0">
              <a:solidFill>
                <a:srgbClr val="000000"/>
              </a:solidFill>
              <a:latin typeface="Lucida Console" pitchFamily="49" charset="0"/>
              <a:cs typeface="+mn-cs"/>
            </a:endParaRPr>
          </a:p>
        </p:txBody>
      </p:sp>
      <p:sp>
        <p:nvSpPr>
          <p:cNvPr id="9" name="Rectangle 8"/>
          <p:cNvSpPr/>
          <p:nvPr/>
        </p:nvSpPr>
        <p:spPr>
          <a:xfrm>
            <a:off x="159654" y="5669454"/>
            <a:ext cx="548640" cy="523220"/>
          </a:xfrm>
          <a:prstGeom prst="rect">
            <a:avLst/>
          </a:prstGeom>
        </p:spPr>
        <p:txBody>
          <a:bodyPr wrap="square">
            <a:spAutoFit/>
          </a:bodyPr>
          <a:lstStyle/>
          <a:p>
            <a:pPr defTabSz="739775" eaLnBrk="0" hangingPunct="0">
              <a:buClr>
                <a:srgbClr val="0000FF"/>
              </a:buClr>
              <a:buFont typeface="Wingdings" pitchFamily="2" charset="2"/>
              <a:buChar char="ü"/>
            </a:pPr>
            <a:r>
              <a:rPr lang="en-GB" sz="2800" b="1" dirty="0" smtClean="0">
                <a:latin typeface="Courier New" pitchFamily="49" charset="0"/>
              </a:rPr>
              <a:t> </a:t>
            </a:r>
            <a:r>
              <a:rPr lang="en-GB" sz="700" b="1" dirty="0" smtClean="0">
                <a:latin typeface="Courier New" pitchFamily="49" charset="0"/>
              </a:rPr>
              <a:t> </a:t>
            </a:r>
            <a:endParaRPr lang="en-GB" sz="700" b="1" dirty="0">
              <a:latin typeface="Courier New" pitchFamily="49" charset="0"/>
            </a:endParaRPr>
          </a:p>
        </p:txBody>
      </p:sp>
      <p:sp>
        <p:nvSpPr>
          <p:cNvPr id="10" name="Rectangle 9"/>
          <p:cNvSpPr>
            <a:spLocks noChangeArrowheads="1"/>
          </p:cNvSpPr>
          <p:nvPr/>
        </p:nvSpPr>
        <p:spPr bwMode="auto">
          <a:xfrm>
            <a:off x="4887913" y="5961682"/>
            <a:ext cx="4023858" cy="369332"/>
          </a:xfrm>
          <a:prstGeom prst="rect">
            <a:avLst/>
          </a:prstGeom>
          <a:solidFill>
            <a:srgbClr val="FFCCFF"/>
          </a:solidFill>
          <a:ln w="9525">
            <a:solidFill>
              <a:schemeClr val="tx1"/>
            </a:solidFill>
            <a:miter lim="800000"/>
            <a:headEnd/>
            <a:tailEnd/>
          </a:ln>
        </p:spPr>
        <p:txBody>
          <a:bodyPr wrap="square" anchor="ctr">
            <a:spAutoFit/>
          </a:bodyPr>
          <a:lstStyle/>
          <a:p>
            <a:pPr algn="ctr" eaLnBrk="0" hangingPunct="0">
              <a:spcBef>
                <a:spcPct val="50000"/>
              </a:spcBef>
            </a:pPr>
            <a:r>
              <a:rPr lang="en-GB" sz="1800" dirty="0" smtClean="0"/>
              <a:t>Compiles but will it crash at runtime?</a:t>
            </a:r>
            <a:endParaRPr lang="en-GB" sz="1800" dirty="0"/>
          </a:p>
        </p:txBody>
      </p:sp>
      <p:sp>
        <p:nvSpPr>
          <p:cNvPr id="11" name="Rectangle 10"/>
          <p:cNvSpPr/>
          <p:nvPr/>
        </p:nvSpPr>
        <p:spPr>
          <a:xfrm>
            <a:off x="152400" y="5400948"/>
            <a:ext cx="548640" cy="523220"/>
          </a:xfrm>
          <a:prstGeom prst="rect">
            <a:avLst/>
          </a:prstGeom>
        </p:spPr>
        <p:txBody>
          <a:bodyPr wrap="square">
            <a:spAutoFit/>
          </a:bodyPr>
          <a:lstStyle/>
          <a:p>
            <a:pPr defTabSz="739775" eaLnBrk="0" hangingPunct="0">
              <a:buClr>
                <a:srgbClr val="0000FF"/>
              </a:buClr>
              <a:buFont typeface="Wingdings" pitchFamily="2" charset="2"/>
              <a:buChar char="ü"/>
            </a:pPr>
            <a:r>
              <a:rPr lang="en-GB" sz="2800" b="1" dirty="0" smtClean="0">
                <a:latin typeface="Courier New" pitchFamily="49" charset="0"/>
              </a:rPr>
              <a:t> </a:t>
            </a:r>
            <a:r>
              <a:rPr lang="en-GB" sz="700" b="1" dirty="0" smtClean="0">
                <a:latin typeface="Courier New" pitchFamily="49" charset="0"/>
              </a:rPr>
              <a:t> </a:t>
            </a:r>
            <a:endParaRPr lang="en-GB" sz="700" b="1" dirty="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Basics of casting (2) – </a:t>
            </a:r>
            <a:r>
              <a:rPr lang="en-GB" dirty="0" err="1" smtClean="0"/>
              <a:t>downcasting</a:t>
            </a:r>
            <a:r>
              <a:rPr lang="en-GB" dirty="0" smtClean="0"/>
              <a:t> safely</a:t>
            </a:r>
            <a:endParaRPr lang="en-GB" dirty="0"/>
          </a:p>
        </p:txBody>
      </p:sp>
      <p:sp>
        <p:nvSpPr>
          <p:cNvPr id="3" name="Content Placeholder 2"/>
          <p:cNvSpPr>
            <a:spLocks noGrp="1"/>
          </p:cNvSpPr>
          <p:nvPr>
            <p:ph idx="1"/>
          </p:nvPr>
        </p:nvSpPr>
        <p:spPr/>
        <p:txBody>
          <a:bodyPr/>
          <a:lstStyle/>
          <a:p>
            <a:r>
              <a:rPr lang="en-GB" dirty="0" smtClean="0"/>
              <a:t>A (down)cast could fail at runtime with ‘</a:t>
            </a:r>
            <a:r>
              <a:rPr lang="en-GB" b="0" dirty="0" err="1" smtClean="0">
                <a:latin typeface="Lucida Console" pitchFamily="49" charset="0"/>
              </a:rPr>
              <a:t>ClassCastException</a:t>
            </a:r>
            <a:r>
              <a:rPr lang="en-GB" dirty="0" smtClean="0"/>
              <a:t>’</a:t>
            </a:r>
          </a:p>
          <a:p>
            <a:pPr lvl="1"/>
            <a:r>
              <a:rPr lang="en-GB" dirty="0" smtClean="0"/>
              <a:t>In situation when ‘people’ had any non-students in!</a:t>
            </a:r>
          </a:p>
          <a:p>
            <a:pPr lvl="1"/>
            <a:r>
              <a:rPr lang="en-GB" dirty="0" smtClean="0"/>
              <a:t>You are able to test whether cast is safe via ‘is’ keyword</a:t>
            </a:r>
            <a:br>
              <a:rPr lang="en-GB" dirty="0" smtClean="0"/>
            </a:br>
            <a:r>
              <a:rPr lang="en-GB" dirty="0" smtClean="0"/>
              <a:t> </a:t>
            </a:r>
            <a:endParaRPr lang="en-GB" dirty="0"/>
          </a:p>
        </p:txBody>
      </p:sp>
      <p:sp>
        <p:nvSpPr>
          <p:cNvPr id="5" name="Rectangle 5"/>
          <p:cNvSpPr>
            <a:spLocks noChangeArrowheads="1"/>
          </p:cNvSpPr>
          <p:nvPr/>
        </p:nvSpPr>
        <p:spPr bwMode="auto">
          <a:xfrm>
            <a:off x="406399" y="2222360"/>
            <a:ext cx="8548915" cy="1751762"/>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smtClean="0">
                <a:solidFill>
                  <a:srgbClr val="0000C8"/>
                </a:solidFill>
                <a:latin typeface="Lucida Console" pitchFamily="49" charset="0"/>
              </a:rPr>
              <a:t>f</a:t>
            </a:r>
            <a:r>
              <a:rPr lang="en-GB" sz="1800" dirty="0" smtClean="0">
                <a:solidFill>
                  <a:srgbClr val="0000C8"/>
                </a:solidFill>
                <a:latin typeface="Lucida Console" pitchFamily="49" charset="0"/>
                <a:cs typeface="+mn-cs"/>
              </a:rPr>
              <a:t>or</a:t>
            </a:r>
            <a:r>
              <a:rPr lang="en-GB" sz="1800" dirty="0" smtClean="0">
                <a:solidFill>
                  <a:srgbClr val="000000"/>
                </a:solidFill>
                <a:latin typeface="Lucida Console" pitchFamily="49" charset="0"/>
                <a:cs typeface="+mn-cs"/>
              </a:rPr>
              <a:t>(Person p : people) {   </a:t>
            </a:r>
            <a:r>
              <a:rPr lang="en-GB" sz="1800" dirty="0" smtClean="0">
                <a:solidFill>
                  <a:schemeClr val="accent6">
                    <a:lumMod val="50000"/>
                  </a:schemeClr>
                </a:solidFill>
                <a:latin typeface="Lucida Console" pitchFamily="49" charset="0"/>
                <a:cs typeface="+mn-cs"/>
              </a:rPr>
              <a:t>// Iterating over ‘persons’!</a:t>
            </a:r>
            <a:r>
              <a:rPr lang="en-GB" sz="1800" dirty="0" smtClean="0">
                <a:solidFill>
                  <a:srgbClr val="000000"/>
                </a:solidFill>
                <a:latin typeface="Lucida Console" pitchFamily="49" charset="0"/>
                <a:cs typeface="+mn-cs"/>
              </a:rPr>
              <a:t/>
            </a:r>
            <a:br>
              <a:rPr lang="en-GB" sz="1800" dirty="0" smtClean="0">
                <a:solidFill>
                  <a:srgbClr val="000000"/>
                </a:solidFill>
                <a:latin typeface="Lucida Console" pitchFamily="49" charset="0"/>
                <a:cs typeface="+mn-cs"/>
              </a:rPr>
            </a:br>
            <a:r>
              <a:rPr lang="en-GB" sz="1800" dirty="0" smtClean="0">
                <a:solidFill>
                  <a:schemeClr val="accent6">
                    <a:lumMod val="50000"/>
                  </a:schemeClr>
                </a:solidFill>
                <a:latin typeface="Lucida Console" pitchFamily="49" charset="0"/>
                <a:cs typeface="+mn-cs"/>
              </a:rPr>
              <a:t> </a:t>
            </a:r>
            <a:r>
              <a:rPr lang="en-GB" sz="1800" dirty="0" smtClean="0">
                <a:solidFill>
                  <a:srgbClr val="0000C8"/>
                </a:solidFill>
                <a:latin typeface="Lucida Console" pitchFamily="49" charset="0"/>
              </a:rPr>
              <a:t>if</a:t>
            </a:r>
            <a:r>
              <a:rPr lang="en-GB" sz="1800" dirty="0" smtClean="0">
                <a:solidFill>
                  <a:srgbClr val="000000"/>
                </a:solidFill>
                <a:latin typeface="Lucida Console" pitchFamily="49" charset="0"/>
              </a:rPr>
              <a:t>(p </a:t>
            </a:r>
            <a:r>
              <a:rPr lang="en-GB" sz="1800" dirty="0" err="1" smtClean="0">
                <a:solidFill>
                  <a:srgbClr val="FF0000"/>
                </a:solidFill>
                <a:latin typeface="Lucida Console" pitchFamily="49" charset="0"/>
              </a:rPr>
              <a:t>instanceof</a:t>
            </a:r>
            <a:r>
              <a:rPr lang="en-GB" sz="1800" dirty="0" smtClean="0">
                <a:solidFill>
                  <a:srgbClr val="000000"/>
                </a:solidFill>
                <a:latin typeface="Lucida Console" pitchFamily="49" charset="0"/>
              </a:rPr>
              <a:t> Student) {</a:t>
            </a:r>
            <a:r>
              <a:rPr lang="en-GB" sz="1800" dirty="0" smtClean="0">
                <a:solidFill>
                  <a:schemeClr val="accent6">
                    <a:lumMod val="50000"/>
                  </a:schemeClr>
                </a:solidFill>
                <a:latin typeface="Lucida Console" pitchFamily="49" charset="0"/>
              </a:rPr>
              <a:t>// Is ref ‘p’ pointing to Student</a:t>
            </a:r>
            <a:br>
              <a:rPr lang="en-GB" sz="1800" dirty="0" smtClean="0">
                <a:solidFill>
                  <a:schemeClr val="accent6">
                    <a:lumMod val="50000"/>
                  </a:schemeClr>
                </a:solidFill>
                <a:latin typeface="Lucida Console" pitchFamily="49" charset="0"/>
              </a:rPr>
            </a:br>
            <a:r>
              <a:rPr lang="en-GB" sz="1800" dirty="0" smtClean="0">
                <a:solidFill>
                  <a:schemeClr val="accent6">
                    <a:lumMod val="50000"/>
                  </a:schemeClr>
                </a:solidFill>
                <a:latin typeface="Lucida Console" pitchFamily="49" charset="0"/>
              </a:rPr>
              <a:t>  </a:t>
            </a:r>
            <a:r>
              <a:rPr lang="en-GB" sz="1800" dirty="0" smtClean="0">
                <a:solidFill>
                  <a:srgbClr val="000000"/>
                </a:solidFill>
                <a:latin typeface="Lucida Console" pitchFamily="49" charset="0"/>
              </a:rPr>
              <a:t>Student s = (</a:t>
            </a:r>
            <a:r>
              <a:rPr lang="en-GB" sz="1800" dirty="0" smtClean="0">
                <a:solidFill>
                  <a:srgbClr val="FF0000"/>
                </a:solidFill>
                <a:latin typeface="Lucida Console" pitchFamily="49" charset="0"/>
              </a:rPr>
              <a:t>Student</a:t>
            </a:r>
            <a:r>
              <a:rPr lang="en-GB" sz="1800" dirty="0" smtClean="0">
                <a:solidFill>
                  <a:srgbClr val="000000"/>
                </a:solidFill>
                <a:latin typeface="Lucida Console" pitchFamily="49" charset="0"/>
              </a:rPr>
              <a:t>)p;      </a:t>
            </a:r>
            <a:r>
              <a:rPr lang="en-GB" sz="1800" dirty="0" smtClean="0">
                <a:solidFill>
                  <a:schemeClr val="accent6">
                    <a:lumMod val="50000"/>
                  </a:schemeClr>
                </a:solidFill>
                <a:latin typeface="Lucida Console" pitchFamily="49" charset="0"/>
              </a:rPr>
              <a:t>// Yes, cast ref to new type</a:t>
            </a:r>
            <a:br>
              <a:rPr lang="en-GB" sz="1800" dirty="0" smtClean="0">
                <a:solidFill>
                  <a:schemeClr val="accent6">
                    <a:lumMod val="50000"/>
                  </a:schemeClr>
                </a:solidFill>
                <a:latin typeface="Lucida Console" pitchFamily="49" charset="0"/>
              </a:rPr>
            </a:br>
            <a:r>
              <a:rPr lang="en-GB" sz="1800" dirty="0" smtClean="0">
                <a:solidFill>
                  <a:schemeClr val="accent6">
                    <a:lumMod val="50000"/>
                  </a:schemeClr>
                </a:solidFill>
                <a:latin typeface="Lucida Console" pitchFamily="49" charset="0"/>
              </a:rPr>
              <a:t>  </a:t>
            </a:r>
            <a:r>
              <a:rPr lang="en-GB" sz="1800" dirty="0" err="1" smtClean="0">
                <a:solidFill>
                  <a:srgbClr val="000000"/>
                </a:solidFill>
                <a:latin typeface="Lucida Console" pitchFamily="49" charset="0"/>
              </a:rPr>
              <a:t>System.out.println</a:t>
            </a:r>
            <a:r>
              <a:rPr lang="en-GB" sz="1800" dirty="0" smtClean="0">
                <a:solidFill>
                  <a:srgbClr val="000000"/>
                </a:solidFill>
                <a:latin typeface="Lucida Console" pitchFamily="49" charset="0"/>
              </a:rPr>
              <a:t>(</a:t>
            </a:r>
            <a:r>
              <a:rPr lang="en-GB" sz="1800" dirty="0" err="1" smtClean="0">
                <a:solidFill>
                  <a:srgbClr val="000000"/>
                </a:solidFill>
                <a:latin typeface="Lucida Console" pitchFamily="49" charset="0"/>
              </a:rPr>
              <a:t>s.getSubject</a:t>
            </a:r>
            <a:r>
              <a:rPr lang="en-GB" sz="1800" dirty="0" smtClean="0">
                <a:solidFill>
                  <a:srgbClr val="000000"/>
                </a:solidFill>
                <a:latin typeface="Lucida Console" pitchFamily="49" charset="0"/>
              </a:rPr>
              <a:t>());</a:t>
            </a:r>
            <a:r>
              <a:rPr lang="en-GB" sz="1800" dirty="0" smtClean="0">
                <a:solidFill>
                  <a:schemeClr val="accent6">
                    <a:lumMod val="50000"/>
                  </a:schemeClr>
                </a:solidFill>
                <a:latin typeface="Lucida Console" pitchFamily="49" charset="0"/>
              </a:rPr>
              <a:t>// Use student ref</a:t>
            </a:r>
            <a:r>
              <a:rPr lang="en-GB" sz="1800" dirty="0" smtClean="0">
                <a:solidFill>
                  <a:srgbClr val="000000"/>
                </a:solidFill>
                <a:latin typeface="Lucida Console" pitchFamily="49" charset="0"/>
              </a:rPr>
              <a:t>    </a:t>
            </a:r>
            <a:br>
              <a:rPr lang="en-GB" sz="1800" dirty="0" smtClean="0">
                <a:solidFill>
                  <a:srgbClr val="000000"/>
                </a:solidFill>
                <a:latin typeface="Lucida Console" pitchFamily="49" charset="0"/>
              </a:rPr>
            </a:br>
            <a:r>
              <a:rPr lang="en-GB" sz="1800" dirty="0" smtClean="0">
                <a:solidFill>
                  <a:srgbClr val="000000"/>
                </a:solidFill>
                <a:latin typeface="Lucida Console" pitchFamily="49" charset="0"/>
              </a:rPr>
              <a:t> }</a:t>
            </a:r>
            <a:br>
              <a:rPr lang="en-GB" sz="1800" dirty="0" smtClean="0">
                <a:solidFill>
                  <a:srgbClr val="000000"/>
                </a:solidFill>
                <a:latin typeface="Lucida Console" pitchFamily="49" charset="0"/>
              </a:rPr>
            </a:br>
            <a:r>
              <a:rPr lang="en-GB" sz="1800" dirty="0" smtClean="0">
                <a:solidFill>
                  <a:srgbClr val="000000"/>
                </a:solidFill>
                <a:latin typeface="Lucida Console" pitchFamily="49" charset="0"/>
              </a:rPr>
              <a:t>}</a:t>
            </a:r>
          </a:p>
        </p:txBody>
      </p:sp>
      <p:sp>
        <p:nvSpPr>
          <p:cNvPr id="6" name="Rectangle 5"/>
          <p:cNvSpPr/>
          <p:nvPr/>
        </p:nvSpPr>
        <p:spPr>
          <a:xfrm>
            <a:off x="43542" y="2744832"/>
            <a:ext cx="548640" cy="523220"/>
          </a:xfrm>
          <a:prstGeom prst="rect">
            <a:avLst/>
          </a:prstGeom>
        </p:spPr>
        <p:txBody>
          <a:bodyPr wrap="square">
            <a:spAutoFit/>
          </a:bodyPr>
          <a:lstStyle/>
          <a:p>
            <a:pPr defTabSz="739775" eaLnBrk="0" hangingPunct="0">
              <a:buClr>
                <a:srgbClr val="0000FF"/>
              </a:buClr>
              <a:buFont typeface="Wingdings" pitchFamily="2" charset="2"/>
              <a:buChar char="ü"/>
            </a:pPr>
            <a:r>
              <a:rPr lang="en-GB" sz="2800" b="1" dirty="0" smtClean="0">
                <a:latin typeface="Courier New" pitchFamily="49" charset="0"/>
              </a:rPr>
              <a:t> </a:t>
            </a:r>
            <a:r>
              <a:rPr lang="en-GB" sz="700" b="1" dirty="0" smtClean="0">
                <a:latin typeface="Courier New" pitchFamily="49" charset="0"/>
              </a:rPr>
              <a:t> </a:t>
            </a:r>
            <a:endParaRPr lang="en-GB" sz="700" b="1" dirty="0">
              <a:latin typeface="Courier New" pitchFamily="49" charset="0"/>
            </a:endParaRPr>
          </a:p>
        </p:txBody>
      </p:sp>
      <p:sp>
        <p:nvSpPr>
          <p:cNvPr id="9" name="Rectangle 5"/>
          <p:cNvSpPr>
            <a:spLocks noChangeArrowheads="1"/>
          </p:cNvSpPr>
          <p:nvPr/>
        </p:nvSpPr>
        <p:spPr bwMode="auto">
          <a:xfrm>
            <a:off x="399143" y="4259501"/>
            <a:ext cx="8360229" cy="2028761"/>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smtClean="0">
                <a:solidFill>
                  <a:srgbClr val="0000C8"/>
                </a:solidFill>
                <a:latin typeface="Lucida Console" pitchFamily="49" charset="0"/>
              </a:rPr>
              <a:t>f</a:t>
            </a:r>
            <a:r>
              <a:rPr lang="en-GB" sz="1800" dirty="0" smtClean="0">
                <a:solidFill>
                  <a:srgbClr val="0000C8"/>
                </a:solidFill>
                <a:latin typeface="Lucida Console" pitchFamily="49" charset="0"/>
                <a:cs typeface="+mn-cs"/>
              </a:rPr>
              <a:t>or</a:t>
            </a:r>
            <a:r>
              <a:rPr lang="en-GB" sz="1800" dirty="0" smtClean="0">
                <a:solidFill>
                  <a:srgbClr val="000000"/>
                </a:solidFill>
                <a:latin typeface="Lucida Console" pitchFamily="49" charset="0"/>
                <a:cs typeface="+mn-cs"/>
              </a:rPr>
              <a:t>(Person p : people)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err="1" smtClean="0">
                <a:solidFill>
                  <a:srgbClr val="000000"/>
                </a:solidFill>
                <a:latin typeface="Lucida Console" pitchFamily="49" charset="0"/>
              </a:rPr>
              <a:t>System.out.println</a:t>
            </a:r>
            <a:r>
              <a:rPr lang="en-GB" sz="1800" dirty="0" smtClean="0">
                <a:solidFill>
                  <a:srgbClr val="000000"/>
                </a:solidFill>
                <a:latin typeface="Lucida Console" pitchFamily="49" charset="0"/>
                <a:cs typeface="+mn-cs"/>
              </a:rPr>
              <a:t>(</a:t>
            </a:r>
            <a:r>
              <a:rPr lang="en-GB" sz="1800" dirty="0" err="1" smtClean="0">
                <a:solidFill>
                  <a:srgbClr val="000000"/>
                </a:solidFill>
                <a:latin typeface="Lucida Console" pitchFamily="49" charset="0"/>
                <a:cs typeface="+mn-cs"/>
              </a:rPr>
              <a:t>p.getName</a:t>
            </a:r>
            <a:r>
              <a:rPr lang="en-GB" sz="1800" dirty="0" smtClean="0">
                <a:solidFill>
                  <a:srgbClr val="000000"/>
                </a:solidFill>
                <a:latin typeface="Lucida Console" pitchFamily="49" charset="0"/>
                <a:cs typeface="+mn-cs"/>
              </a:rPr>
              <a:t>());     </a:t>
            </a:r>
            <a:r>
              <a:rPr lang="en-GB" sz="1800" dirty="0" smtClean="0">
                <a:solidFill>
                  <a:schemeClr val="accent6">
                    <a:lumMod val="50000"/>
                  </a:schemeClr>
                </a:solidFill>
                <a:latin typeface="Lucida Console" pitchFamily="49" charset="0"/>
                <a:cs typeface="+mn-cs"/>
              </a:rPr>
              <a:t>// always safe  </a:t>
            </a:r>
            <a:br>
              <a:rPr lang="en-GB" sz="1800" dirty="0" smtClean="0">
                <a:solidFill>
                  <a:schemeClr val="accent6">
                    <a:lumMod val="50000"/>
                  </a:schemeClr>
                </a:solidFill>
                <a:latin typeface="Lucida Console" pitchFamily="49" charset="0"/>
                <a:cs typeface="+mn-cs"/>
              </a:rPr>
            </a:br>
            <a:r>
              <a:rPr lang="en-GB" sz="1800" dirty="0" smtClean="0">
                <a:solidFill>
                  <a:schemeClr val="accent6">
                    <a:lumMod val="50000"/>
                  </a:schemeClr>
                </a:solidFill>
                <a:latin typeface="Lucida Console" pitchFamily="49" charset="0"/>
                <a:cs typeface="+mn-cs"/>
              </a:rPr>
              <a:t>  </a:t>
            </a:r>
            <a:r>
              <a:rPr lang="en-GB" sz="1800" dirty="0" smtClean="0">
                <a:solidFill>
                  <a:srgbClr val="0000C8"/>
                </a:solidFill>
                <a:latin typeface="Lucida Console" pitchFamily="49" charset="0"/>
              </a:rPr>
              <a:t>if</a:t>
            </a:r>
            <a:r>
              <a:rPr lang="en-GB" sz="1800" dirty="0" smtClean="0">
                <a:solidFill>
                  <a:srgbClr val="000000"/>
                </a:solidFill>
                <a:latin typeface="Lucida Console" pitchFamily="49" charset="0"/>
              </a:rPr>
              <a:t>(p </a:t>
            </a:r>
            <a:r>
              <a:rPr lang="en-GB" sz="1800" dirty="0" err="1" smtClean="0">
                <a:solidFill>
                  <a:srgbClr val="0000C8"/>
                </a:solidFill>
                <a:latin typeface="Lucida Console" pitchFamily="49" charset="0"/>
              </a:rPr>
              <a:t>instanceof</a:t>
            </a:r>
            <a:r>
              <a:rPr lang="en-GB" sz="1800" dirty="0" smtClean="0">
                <a:solidFill>
                  <a:srgbClr val="000000"/>
                </a:solidFill>
                <a:latin typeface="Lucida Console" pitchFamily="49" charset="0"/>
              </a:rPr>
              <a:t> Student) {           </a:t>
            </a:r>
            <a:r>
              <a:rPr lang="en-GB" sz="1800" dirty="0" smtClean="0">
                <a:solidFill>
                  <a:schemeClr val="accent6">
                    <a:lumMod val="50000"/>
                  </a:schemeClr>
                </a:solidFill>
                <a:latin typeface="Lucida Console" pitchFamily="49" charset="0"/>
              </a:rPr>
              <a:t>// safe to cast</a:t>
            </a:r>
            <a:r>
              <a:rPr lang="en-GB" sz="1800" dirty="0" smtClean="0">
                <a:solidFill>
                  <a:srgbClr val="000000"/>
                </a:solidFill>
                <a:latin typeface="Lucida Console" pitchFamily="49" charset="0"/>
              </a:rPr>
              <a:t/>
            </a:r>
            <a:br>
              <a:rPr lang="en-GB" sz="1800" dirty="0" smtClean="0">
                <a:solidFill>
                  <a:srgbClr val="000000"/>
                </a:solidFill>
                <a:latin typeface="Lucida Console" pitchFamily="49" charset="0"/>
              </a:rPr>
            </a:br>
            <a:r>
              <a:rPr lang="en-GB" sz="1800" dirty="0" smtClean="0">
                <a:solidFill>
                  <a:srgbClr val="000000"/>
                </a:solidFill>
                <a:latin typeface="Lucida Console" pitchFamily="49" charset="0"/>
              </a:rPr>
              <a:t>   Student s = (</a:t>
            </a:r>
            <a:r>
              <a:rPr lang="en-GB" sz="1800" dirty="0" smtClean="0">
                <a:solidFill>
                  <a:srgbClr val="FF0000"/>
                </a:solidFill>
                <a:latin typeface="Lucida Console" pitchFamily="49" charset="0"/>
              </a:rPr>
              <a:t>Student</a:t>
            </a:r>
            <a:r>
              <a:rPr lang="en-GB" sz="1800" dirty="0" smtClean="0">
                <a:solidFill>
                  <a:srgbClr val="000000"/>
                </a:solidFill>
                <a:latin typeface="Lucida Console" pitchFamily="49" charset="0"/>
              </a:rPr>
              <a:t>)p;             </a:t>
            </a:r>
            <a:r>
              <a:rPr lang="en-GB" sz="1800" dirty="0" smtClean="0">
                <a:solidFill>
                  <a:schemeClr val="accent6">
                    <a:lumMod val="50000"/>
                  </a:schemeClr>
                </a:solidFill>
                <a:latin typeface="Lucida Console" pitchFamily="49" charset="0"/>
              </a:rPr>
              <a:t>// cast</a:t>
            </a:r>
            <a:r>
              <a:rPr lang="en-GB" sz="1800" dirty="0" smtClean="0">
                <a:solidFill>
                  <a:srgbClr val="000000"/>
                </a:solidFill>
                <a:latin typeface="Lucida Console" pitchFamily="49" charset="0"/>
              </a:rPr>
              <a:t/>
            </a:r>
            <a:br>
              <a:rPr lang="en-GB" sz="1800" dirty="0" smtClean="0">
                <a:solidFill>
                  <a:srgbClr val="000000"/>
                </a:solidFill>
                <a:latin typeface="Lucida Console" pitchFamily="49" charset="0"/>
              </a:rPr>
            </a:br>
            <a:r>
              <a:rPr lang="en-GB" sz="1800" dirty="0" smtClean="0">
                <a:solidFill>
                  <a:srgbClr val="000000"/>
                </a:solidFill>
                <a:latin typeface="Lucida Console" pitchFamily="49" charset="0"/>
              </a:rPr>
              <a:t>   </a:t>
            </a:r>
            <a:r>
              <a:rPr lang="en-GB" sz="1800" dirty="0" err="1" smtClean="0">
                <a:solidFill>
                  <a:srgbClr val="000000"/>
                </a:solidFill>
                <a:latin typeface="Lucida Console" pitchFamily="49" charset="0"/>
              </a:rPr>
              <a:t>System.out.println</a:t>
            </a:r>
            <a:r>
              <a:rPr lang="en-GB" sz="1800" dirty="0" smtClean="0">
                <a:solidFill>
                  <a:srgbClr val="000000"/>
                </a:solidFill>
                <a:latin typeface="Lucida Console" pitchFamily="49" charset="0"/>
              </a:rPr>
              <a:t>(</a:t>
            </a:r>
            <a:r>
              <a:rPr lang="en-GB" sz="1800" dirty="0" err="1" smtClean="0">
                <a:solidFill>
                  <a:srgbClr val="000000"/>
                </a:solidFill>
                <a:latin typeface="Lucida Console" pitchFamily="49" charset="0"/>
              </a:rPr>
              <a:t>s.getSubject</a:t>
            </a:r>
            <a:r>
              <a:rPr lang="en-GB" sz="1800" dirty="0" smtClean="0">
                <a:solidFill>
                  <a:srgbClr val="000000"/>
                </a:solidFill>
                <a:latin typeface="Lucida Console" pitchFamily="49" charset="0"/>
              </a:rPr>
              <a:t>()); </a:t>
            </a:r>
            <a:r>
              <a:rPr lang="en-GB" sz="1800" dirty="0" smtClean="0">
                <a:solidFill>
                  <a:schemeClr val="accent6">
                    <a:lumMod val="50000"/>
                  </a:schemeClr>
                </a:solidFill>
                <a:latin typeface="Lucida Console" pitchFamily="49" charset="0"/>
              </a:rPr>
              <a:t/>
            </a:r>
            <a:br>
              <a:rPr lang="en-GB" sz="1800" dirty="0" smtClean="0">
                <a:solidFill>
                  <a:schemeClr val="accent6">
                    <a:lumMod val="50000"/>
                  </a:schemeClr>
                </a:solidFill>
                <a:latin typeface="Lucida Console" pitchFamily="49" charset="0"/>
              </a:rPr>
            </a:br>
            <a:r>
              <a:rPr lang="en-GB" sz="1800" dirty="0" smtClean="0">
                <a:solidFill>
                  <a:schemeClr val="accent6">
                    <a:lumMod val="50000"/>
                  </a:schemeClr>
                </a:solidFill>
                <a:latin typeface="Lucida Console" pitchFamily="49" charset="0"/>
              </a:rPr>
              <a:t> </a:t>
            </a:r>
            <a:r>
              <a:rPr lang="en-GB" sz="1800" dirty="0" smtClean="0">
                <a:latin typeface="Lucida Console" pitchFamily="49" charset="0"/>
              </a:rPr>
              <a:t>}</a:t>
            </a:r>
            <a:r>
              <a:rPr lang="en-GB" sz="1800" dirty="0" smtClean="0">
                <a:solidFill>
                  <a:srgbClr val="000000"/>
                </a:solidFill>
                <a:latin typeface="Lucida Console" pitchFamily="49" charset="0"/>
              </a:rPr>
              <a:t/>
            </a:r>
            <a:br>
              <a:rPr lang="en-GB" sz="1800" dirty="0" smtClean="0">
                <a:solidFill>
                  <a:srgbClr val="000000"/>
                </a:solidFill>
                <a:latin typeface="Lucida Console" pitchFamily="49" charset="0"/>
              </a:rPr>
            </a:br>
            <a:r>
              <a:rPr lang="en-GB" sz="1800" dirty="0" smtClean="0">
                <a:solidFill>
                  <a:srgbClr val="000000"/>
                </a:solidFill>
                <a:latin typeface="Lucida Console" pitchFamily="49"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dirty="0" smtClean="0"/>
              <a:t>Hands-on labs</a:t>
            </a:r>
          </a:p>
        </p:txBody>
      </p:sp>
      <p:sp>
        <p:nvSpPr>
          <p:cNvPr id="26627" name="Rectangle 3"/>
          <p:cNvSpPr>
            <a:spLocks noGrp="1" noChangeArrowheads="1"/>
          </p:cNvSpPr>
          <p:nvPr>
            <p:ph idx="1"/>
          </p:nvPr>
        </p:nvSpPr>
        <p:spPr/>
        <p:txBody>
          <a:bodyPr/>
          <a:lstStyle/>
          <a:p>
            <a:pPr>
              <a:spcBef>
                <a:spcPts val="1200"/>
              </a:spcBef>
            </a:pPr>
            <a:r>
              <a:rPr lang="en-GB" dirty="0" smtClean="0"/>
              <a:t>Working with inheritance:</a:t>
            </a:r>
          </a:p>
          <a:p>
            <a:pPr lvl="1">
              <a:spcBef>
                <a:spcPts val="1200"/>
              </a:spcBef>
            </a:pPr>
            <a:r>
              <a:rPr lang="en-GB" dirty="0" smtClean="0"/>
              <a:t>Racing Cars and Employee hierarchy</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7942" y="4774450"/>
            <a:ext cx="2821776" cy="1841328"/>
          </a:xfrm>
          <a:prstGeom prst="rect">
            <a:avLst/>
          </a:prstGeom>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smtClean="0"/>
              <a:t>Inheritance and your exception types</a:t>
            </a:r>
          </a:p>
        </p:txBody>
      </p:sp>
      <p:sp>
        <p:nvSpPr>
          <p:cNvPr id="11267" name="Rectangle 3"/>
          <p:cNvSpPr>
            <a:spLocks noGrp="1" noChangeArrowheads="1"/>
          </p:cNvSpPr>
          <p:nvPr>
            <p:ph idx="1"/>
          </p:nvPr>
        </p:nvSpPr>
        <p:spPr/>
        <p:txBody>
          <a:bodyPr/>
          <a:lstStyle/>
          <a:p>
            <a:pPr>
              <a:lnSpc>
                <a:spcPct val="110000"/>
              </a:lnSpc>
            </a:pPr>
            <a:r>
              <a:rPr lang="en-GB" dirty="0" smtClean="0"/>
              <a:t>Custom exception class must derive from </a:t>
            </a:r>
            <a:r>
              <a:rPr lang="en-GB" b="0" dirty="0" err="1" smtClean="0">
                <a:latin typeface="Lucida Console" pitchFamily="49" charset="0"/>
              </a:rPr>
              <a:t>System.Exception</a:t>
            </a:r>
            <a:r>
              <a:rPr lang="en-GB" dirty="0" smtClean="0"/>
              <a:t> </a:t>
            </a:r>
          </a:p>
          <a:p>
            <a:pPr lvl="1"/>
            <a:r>
              <a:rPr lang="en-GB" dirty="0" smtClean="0"/>
              <a:t>Duplicate  .</a:t>
            </a:r>
            <a:r>
              <a:rPr lang="en-GB" dirty="0" err="1" smtClean="0"/>
              <a:t>ctors</a:t>
            </a:r>
            <a:r>
              <a:rPr lang="en-GB" dirty="0" smtClean="0"/>
              <a:t> and pass  ‘</a:t>
            </a:r>
            <a:r>
              <a:rPr lang="en-GB" dirty="0" smtClean="0">
                <a:latin typeface="Lucida Console" pitchFamily="49" charset="0"/>
              </a:rPr>
              <a:t>String message</a:t>
            </a:r>
            <a:r>
              <a:rPr lang="en-GB" dirty="0" smtClean="0"/>
              <a:t>’ up to base class</a:t>
            </a:r>
          </a:p>
          <a:p>
            <a:pPr lvl="2"/>
            <a:r>
              <a:rPr lang="en-GB" dirty="0" smtClean="0"/>
              <a:t>The only ‘write’ access  you have to the inherited </a:t>
            </a:r>
            <a:r>
              <a:rPr lang="en-GB" dirty="0" smtClean="0">
                <a:latin typeface="Lucida Console" pitchFamily="49" charset="0"/>
              </a:rPr>
              <a:t>message</a:t>
            </a:r>
            <a:r>
              <a:rPr lang="en-GB" dirty="0" smtClean="0"/>
              <a:t> field</a:t>
            </a:r>
          </a:p>
          <a:p>
            <a:pPr lvl="1"/>
            <a:r>
              <a:rPr lang="en-GB" dirty="0" smtClean="0"/>
              <a:t>Also typically override </a:t>
            </a:r>
            <a:r>
              <a:rPr lang="en-GB" dirty="0" err="1" smtClean="0">
                <a:latin typeface="Lucida Console" pitchFamily="49" charset="0"/>
              </a:rPr>
              <a:t>toString</a:t>
            </a:r>
            <a:r>
              <a:rPr lang="en-GB" dirty="0" smtClean="0">
                <a:latin typeface="Lucida Console" pitchFamily="49" charset="0"/>
              </a:rPr>
              <a:t>()</a:t>
            </a:r>
          </a:p>
          <a:p>
            <a:pPr>
              <a:lnSpc>
                <a:spcPct val="110000"/>
              </a:lnSpc>
            </a:pPr>
            <a:endParaRPr lang="en-GB" dirty="0" smtClean="0"/>
          </a:p>
          <a:p>
            <a:pPr lvl="1">
              <a:lnSpc>
                <a:spcPct val="100000"/>
              </a:lnSpc>
              <a:buNone/>
            </a:pPr>
            <a:r>
              <a:rPr lang="en-GB" dirty="0" smtClean="0"/>
              <a:t/>
            </a:r>
            <a:br>
              <a:rPr lang="en-GB" dirty="0" smtClean="0"/>
            </a:br>
            <a:endParaRPr lang="en-GB" dirty="0" smtClean="0"/>
          </a:p>
          <a:p>
            <a:pPr>
              <a:lnSpc>
                <a:spcPct val="110000"/>
              </a:lnSpc>
            </a:pPr>
            <a:endParaRPr lang="en-GB" dirty="0" smtClean="0"/>
          </a:p>
          <a:p>
            <a:pPr>
              <a:lnSpc>
                <a:spcPct val="110000"/>
              </a:lnSpc>
            </a:pPr>
            <a:endParaRPr lang="en-GB" dirty="0" smtClean="0"/>
          </a:p>
        </p:txBody>
      </p:sp>
      <p:sp>
        <p:nvSpPr>
          <p:cNvPr id="818180" name="Rectangle 4"/>
          <p:cNvSpPr>
            <a:spLocks noChangeArrowheads="1"/>
          </p:cNvSpPr>
          <p:nvPr/>
        </p:nvSpPr>
        <p:spPr bwMode="auto">
          <a:xfrm>
            <a:off x="609144" y="2718906"/>
            <a:ext cx="8346169" cy="2305759"/>
          </a:xfrm>
          <a:prstGeom prst="rect">
            <a:avLst/>
          </a:prstGeom>
          <a:solidFill>
            <a:srgbClr val="FCFEB9"/>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800" dirty="0">
                <a:solidFill>
                  <a:srgbClr val="0000FF"/>
                </a:solidFill>
                <a:latin typeface="Lucida Console" pitchFamily="49" charset="0"/>
                <a:cs typeface="+mn-cs"/>
              </a:rPr>
              <a:t>public </a:t>
            </a:r>
            <a:r>
              <a:rPr lang="en-GB" sz="1800" dirty="0">
                <a:solidFill>
                  <a:srgbClr val="0000C8"/>
                </a:solidFill>
                <a:latin typeface="Lucida Console" pitchFamily="49" charset="0"/>
                <a:cs typeface="+mn-cs"/>
              </a:rPr>
              <a:t>class</a:t>
            </a:r>
            <a:r>
              <a:rPr lang="en-GB" sz="1800" dirty="0">
                <a:latin typeface="Lucida Console" pitchFamily="49" charset="0"/>
                <a:cs typeface="+mn-cs"/>
              </a:rPr>
              <a:t> </a:t>
            </a:r>
            <a:r>
              <a:rPr lang="en-GB" sz="1800" dirty="0" err="1" smtClean="0">
                <a:solidFill>
                  <a:srgbClr val="000000"/>
                </a:solidFill>
                <a:latin typeface="Lucida Console" pitchFamily="49" charset="0"/>
                <a:cs typeface="+mn-cs"/>
              </a:rPr>
              <a:t>MyException</a:t>
            </a: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rPr>
              <a:t>extends</a:t>
            </a:r>
            <a:r>
              <a:rPr lang="en-GB" sz="1800" dirty="0" smtClean="0">
                <a:solidFill>
                  <a:srgbClr val="000000"/>
                </a:solidFill>
                <a:latin typeface="Lucida Console" pitchFamily="49" charset="0"/>
                <a:cs typeface="+mn-cs"/>
              </a:rPr>
              <a:t> Exception </a:t>
            </a:r>
            <a:r>
              <a:rPr lang="en-GB" sz="1800" dirty="0">
                <a:solidFill>
                  <a:srgbClr val="000000"/>
                </a:solidFill>
                <a:latin typeface="Lucida Console" pitchFamily="49" charset="0"/>
                <a:cs typeface="+mn-cs"/>
              </a:rPr>
              <a:t>{</a:t>
            </a:r>
            <a:r>
              <a:rPr lang="en-GB" sz="1800" dirty="0">
                <a:latin typeface="Lucida Console" pitchFamily="49" charset="0"/>
                <a:cs typeface="+mn-cs"/>
              </a:rPr>
              <a:t>  </a:t>
            </a:r>
          </a:p>
          <a:p>
            <a:pPr defTabSz="739775" eaLnBrk="0" hangingPunct="0">
              <a:defRPr/>
            </a:pPr>
            <a:r>
              <a:rPr lang="en-GB" sz="1800" dirty="0">
                <a:latin typeface="Lucida Console" pitchFamily="49" charset="0"/>
                <a:cs typeface="+mn-cs"/>
              </a:rPr>
              <a:t>  </a:t>
            </a:r>
            <a:r>
              <a:rPr lang="en-GB" sz="1800" dirty="0">
                <a:solidFill>
                  <a:srgbClr val="0000FF"/>
                </a:solidFill>
                <a:latin typeface="Lucida Console" pitchFamily="49" charset="0"/>
                <a:cs typeface="+mn-cs"/>
              </a:rPr>
              <a:t>public</a:t>
            </a:r>
            <a:r>
              <a:rPr lang="en-GB" sz="1800" dirty="0">
                <a:latin typeface="Lucida Console" pitchFamily="49" charset="0"/>
                <a:cs typeface="+mn-cs"/>
              </a:rPr>
              <a:t> </a:t>
            </a:r>
            <a:r>
              <a:rPr lang="en-GB" sz="1800" dirty="0" err="1" smtClean="0">
                <a:solidFill>
                  <a:srgbClr val="000000"/>
                </a:solidFill>
                <a:latin typeface="Lucida Console" pitchFamily="49" charset="0"/>
                <a:cs typeface="+mn-cs"/>
              </a:rPr>
              <a:t>MyException</a:t>
            </a:r>
            <a:r>
              <a:rPr lang="en-GB" sz="1800" dirty="0">
                <a:solidFill>
                  <a:srgbClr val="000000"/>
                </a:solidFill>
                <a:latin typeface="Lucida Console" pitchFamily="49" charset="0"/>
                <a:cs typeface="+mn-cs"/>
              </a:rPr>
              <a:t>( </a:t>
            </a:r>
            <a:r>
              <a:rPr lang="en-GB" sz="1800" dirty="0" smtClean="0">
                <a:latin typeface="Lucida Console" pitchFamily="49" charset="0"/>
              </a:rPr>
              <a:t>S</a:t>
            </a:r>
            <a:r>
              <a:rPr lang="en-GB" sz="1800" dirty="0" smtClean="0">
                <a:latin typeface="Lucida Console" pitchFamily="49" charset="0"/>
                <a:cs typeface="+mn-cs"/>
              </a:rPr>
              <a:t>tring message, ..</a:t>
            </a:r>
            <a:r>
              <a:rPr lang="en-GB" sz="1800" dirty="0" smtClean="0">
                <a:solidFill>
                  <a:srgbClr val="000000"/>
                </a:solidFill>
                <a:latin typeface="Lucida Console" pitchFamily="49" charset="0"/>
                <a:cs typeface="+mn-cs"/>
              </a:rPr>
              <a:t>)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rPr>
              <a:t>super</a:t>
            </a:r>
            <a:r>
              <a:rPr lang="en-GB" sz="1800" dirty="0" smtClean="0">
                <a:solidFill>
                  <a:srgbClr val="000000"/>
                </a:solidFill>
                <a:latin typeface="Lucida Console" pitchFamily="49" charset="0"/>
              </a:rPr>
              <a:t>(message); </a:t>
            </a:r>
            <a:r>
              <a:rPr lang="en-GB" sz="1800" dirty="0" smtClean="0">
                <a:solidFill>
                  <a:srgbClr val="000000"/>
                </a:solidFill>
                <a:latin typeface="Lucida Console" pitchFamily="49" charset="0"/>
                <a:cs typeface="+mn-cs"/>
              </a:rPr>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br>
              <a:rPr lang="en-GB" sz="1800" dirty="0" smtClean="0">
                <a:solidFill>
                  <a:srgbClr val="000000"/>
                </a:solidFill>
                <a:latin typeface="Lucida Console" pitchFamily="49" charset="0"/>
                <a:cs typeface="+mn-cs"/>
              </a:rPr>
            </a:br>
            <a:r>
              <a:rPr lang="en-GB" sz="1800" dirty="0" smtClean="0">
                <a:latin typeface="Lucida Console" pitchFamily="49" charset="0"/>
              </a:rPr>
              <a:t>  </a:t>
            </a:r>
            <a:r>
              <a:rPr lang="en-GB" sz="1800" dirty="0" smtClean="0">
                <a:solidFill>
                  <a:srgbClr val="0000FF"/>
                </a:solidFill>
                <a:latin typeface="Lucida Console" pitchFamily="49" charset="0"/>
              </a:rPr>
              <a:t>public </a:t>
            </a:r>
            <a:r>
              <a:rPr lang="en-GB" sz="1800" dirty="0" smtClean="0">
                <a:latin typeface="Lucida Console" pitchFamily="49" charset="0"/>
              </a:rPr>
              <a:t>String </a:t>
            </a:r>
            <a:r>
              <a:rPr lang="en-GB" sz="1800" dirty="0" err="1" smtClean="0">
                <a:solidFill>
                  <a:srgbClr val="000000"/>
                </a:solidFill>
                <a:latin typeface="Lucida Console" pitchFamily="49" charset="0"/>
              </a:rPr>
              <a:t>toString</a:t>
            </a:r>
            <a:r>
              <a:rPr lang="en-GB" sz="1800" dirty="0" smtClean="0">
                <a:solidFill>
                  <a:srgbClr val="000000"/>
                </a:solidFill>
                <a:latin typeface="Lucida Console" pitchFamily="49" charset="0"/>
              </a:rPr>
              <a:t>() {</a:t>
            </a:r>
            <a:br>
              <a:rPr lang="en-GB" sz="1800" dirty="0" smtClean="0">
                <a:solidFill>
                  <a:srgbClr val="000000"/>
                </a:solidFill>
                <a:latin typeface="Lucida Console" pitchFamily="49" charset="0"/>
              </a:rPr>
            </a:br>
            <a:r>
              <a:rPr lang="en-GB" sz="1800" dirty="0" smtClean="0">
                <a:solidFill>
                  <a:srgbClr val="000000"/>
                </a:solidFill>
                <a:latin typeface="Lucida Console" pitchFamily="49" charset="0"/>
              </a:rPr>
              <a:t>    </a:t>
            </a:r>
            <a:r>
              <a:rPr lang="en-GB" sz="1800" dirty="0" smtClean="0">
                <a:solidFill>
                  <a:srgbClr val="0000C8"/>
                </a:solidFill>
                <a:latin typeface="Lucida Console" pitchFamily="49" charset="0"/>
              </a:rPr>
              <a:t>return</a:t>
            </a:r>
            <a:r>
              <a:rPr lang="en-GB" sz="1800" dirty="0" smtClean="0">
                <a:solidFill>
                  <a:srgbClr val="000000"/>
                </a:solidFill>
                <a:latin typeface="Lucida Console" pitchFamily="49" charset="0"/>
              </a:rPr>
              <a:t> ...</a:t>
            </a:r>
            <a:br>
              <a:rPr lang="en-GB" sz="1800" dirty="0" smtClean="0">
                <a:solidFill>
                  <a:srgbClr val="000000"/>
                </a:solidFill>
                <a:latin typeface="Lucida Console" pitchFamily="49" charset="0"/>
              </a:rPr>
            </a:br>
            <a:r>
              <a:rPr lang="en-GB" sz="1800" dirty="0" smtClean="0">
                <a:solidFill>
                  <a:srgbClr val="000000"/>
                </a:solidFill>
                <a:latin typeface="Lucida Console" pitchFamily="49" charset="0"/>
              </a:rPr>
              <a:t>  }</a:t>
            </a:r>
            <a:endParaRPr lang="en-GB" sz="1800" dirty="0">
              <a:solidFill>
                <a:srgbClr val="000000"/>
              </a:solidFill>
              <a:latin typeface="Lucida Console" pitchFamily="49" charset="0"/>
              <a:cs typeface="+mn-cs"/>
            </a:endParaRPr>
          </a:p>
          <a:p>
            <a:pPr defTabSz="739775" eaLnBrk="0" hangingPunct="0">
              <a:defRPr/>
            </a:pPr>
            <a:r>
              <a:rPr lang="en-GB" sz="1800" dirty="0">
                <a:latin typeface="Lucida Console" pitchFamily="49" charset="0"/>
                <a:cs typeface="+mn-cs"/>
              </a:rPr>
              <a:t>  </a:t>
            </a:r>
            <a:r>
              <a:rPr lang="en-GB" sz="1800" dirty="0">
                <a:solidFill>
                  <a:srgbClr val="008000"/>
                </a:solidFill>
                <a:latin typeface="Lucida Console" pitchFamily="49" charset="0"/>
                <a:cs typeface="+mn-cs"/>
              </a:rPr>
              <a:t>// </a:t>
            </a:r>
            <a:r>
              <a:rPr lang="en-GB" sz="1800" dirty="0" smtClean="0">
                <a:solidFill>
                  <a:srgbClr val="008000"/>
                </a:solidFill>
                <a:latin typeface="Lucida Console" pitchFamily="49" charset="0"/>
                <a:cs typeface="+mn-cs"/>
              </a:rPr>
              <a:t>other </a:t>
            </a:r>
            <a:r>
              <a:rPr lang="en-GB" sz="1800" dirty="0" smtClean="0">
                <a:solidFill>
                  <a:srgbClr val="008000"/>
                </a:solidFill>
                <a:latin typeface="Lucida Console" pitchFamily="49" charset="0"/>
              </a:rPr>
              <a:t>members</a:t>
            </a:r>
            <a:endParaRPr lang="en-GB" sz="1800" dirty="0">
              <a:solidFill>
                <a:srgbClr val="000000"/>
              </a:solidFill>
              <a:latin typeface="Lucida Console" pitchFamily="49" charset="0"/>
              <a:cs typeface="+mn-cs"/>
            </a:endParaRPr>
          </a:p>
        </p:txBody>
      </p:sp>
      <p:sp>
        <p:nvSpPr>
          <p:cNvPr id="8" name="Rectangle 5"/>
          <p:cNvSpPr>
            <a:spLocks noChangeArrowheads="1"/>
          </p:cNvSpPr>
          <p:nvPr/>
        </p:nvSpPr>
        <p:spPr bwMode="auto">
          <a:xfrm>
            <a:off x="3309257" y="4217317"/>
            <a:ext cx="5486403" cy="1751762"/>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smtClean="0">
                <a:solidFill>
                  <a:srgbClr val="0000C8"/>
                </a:solidFill>
                <a:latin typeface="Lucida Console" pitchFamily="49" charset="0"/>
                <a:cs typeface="+mn-cs"/>
              </a:rPr>
              <a:t>try</a:t>
            </a:r>
            <a:r>
              <a:rPr lang="en-GB" sz="1800" dirty="0" smtClean="0">
                <a:solidFill>
                  <a:srgbClr val="000000"/>
                </a:solidFill>
                <a:latin typeface="Lucida Console" pitchFamily="49" charset="0"/>
                <a:cs typeface="+mn-cs"/>
              </a:rPr>
              <a:t>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catch</a:t>
            </a:r>
            <a:r>
              <a:rPr lang="en-GB" sz="1800" dirty="0" smtClean="0">
                <a:solidFill>
                  <a:srgbClr val="000000"/>
                </a:solidFill>
                <a:latin typeface="Lucida Console" pitchFamily="49" charset="0"/>
                <a:cs typeface="+mn-cs"/>
              </a:rPr>
              <a:t> (</a:t>
            </a:r>
            <a:r>
              <a:rPr lang="en-GB" sz="1800" dirty="0" err="1" smtClean="0">
                <a:solidFill>
                  <a:srgbClr val="000000"/>
                </a:solidFill>
                <a:latin typeface="Lucida Console" pitchFamily="49" charset="0"/>
                <a:cs typeface="+mn-cs"/>
              </a:rPr>
              <a:t>MyException</a:t>
            </a:r>
            <a:r>
              <a:rPr lang="en-GB" sz="1800" dirty="0" smtClean="0">
                <a:solidFill>
                  <a:srgbClr val="000000"/>
                </a:solidFill>
                <a:latin typeface="Lucida Console" pitchFamily="49" charset="0"/>
                <a:cs typeface="+mn-cs"/>
              </a:rPr>
              <a:t> e)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err="1" smtClean="0">
                <a:solidFill>
                  <a:srgbClr val="000000"/>
                </a:solidFill>
                <a:latin typeface="Lucida Console" pitchFamily="49" charset="0"/>
              </a:rPr>
              <a:t>System.out.println</a:t>
            </a:r>
            <a:r>
              <a:rPr lang="en-GB" sz="1800" dirty="0" smtClean="0">
                <a:solidFill>
                  <a:srgbClr val="000000"/>
                </a:solidFill>
                <a:latin typeface="Lucida Console" pitchFamily="49" charset="0"/>
                <a:cs typeface="+mn-cs"/>
              </a:rPr>
              <a:t>(</a:t>
            </a:r>
            <a:r>
              <a:rPr lang="en-GB" sz="1800" dirty="0" err="1" smtClean="0">
                <a:solidFill>
                  <a:srgbClr val="000000"/>
                </a:solidFill>
                <a:latin typeface="Lucida Console" pitchFamily="49" charset="0"/>
                <a:cs typeface="+mn-cs"/>
              </a:rPr>
              <a:t>e.getMessage</a:t>
            </a:r>
            <a:r>
              <a:rPr lang="en-GB" sz="1800" dirty="0" smtClean="0">
                <a:solidFill>
                  <a:srgbClr val="000000"/>
                </a:solidFill>
                <a:latin typeface="Lucida Console" pitchFamily="49" charset="0"/>
                <a:cs typeface="+mn-cs"/>
              </a:rPr>
              <a:t>());</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err="1" smtClean="0">
                <a:solidFill>
                  <a:srgbClr val="000000"/>
                </a:solidFill>
                <a:latin typeface="Lucida Console" pitchFamily="49" charset="0"/>
              </a:rPr>
              <a:t>System.out.println</a:t>
            </a:r>
            <a:r>
              <a:rPr lang="en-GB" sz="1800" dirty="0" smtClean="0">
                <a:solidFill>
                  <a:srgbClr val="000000"/>
                </a:solidFill>
                <a:latin typeface="Lucida Console" pitchFamily="49" charset="0"/>
                <a:cs typeface="+mn-cs"/>
              </a:rPr>
              <a:t>(e);</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a:t>
            </a:r>
            <a:endParaRPr lang="en-GB" sz="1800" dirty="0">
              <a:solidFill>
                <a:srgbClr val="008000"/>
              </a:solidFill>
              <a:latin typeface="Lucida Console" pitchFamily="49" charset="0"/>
              <a:cs typeface="+mn-cs"/>
            </a:endParaRPr>
          </a:p>
        </p:txBody>
      </p:sp>
      <p:sp>
        <p:nvSpPr>
          <p:cNvPr id="6" name="Rectangle 7"/>
          <p:cNvSpPr>
            <a:spLocks noChangeArrowheads="1"/>
          </p:cNvSpPr>
          <p:nvPr/>
        </p:nvSpPr>
        <p:spPr bwMode="auto">
          <a:xfrm>
            <a:off x="5945870" y="2402266"/>
            <a:ext cx="3009444" cy="369332"/>
          </a:xfrm>
          <a:prstGeom prst="rect">
            <a:avLst/>
          </a:prstGeom>
          <a:solidFill>
            <a:srgbClr val="FFCCFF"/>
          </a:solidFill>
          <a:ln w="9525">
            <a:solidFill>
              <a:schemeClr val="tx1"/>
            </a:solidFill>
            <a:miter lim="800000"/>
            <a:headEnd/>
            <a:tailEnd/>
          </a:ln>
        </p:spPr>
        <p:txBody>
          <a:bodyPr wrap="square" anchor="ctr">
            <a:spAutoFit/>
          </a:bodyPr>
          <a:lstStyle/>
          <a:p>
            <a:pPr algn="ctr" eaLnBrk="0" hangingPunct="0">
              <a:spcBef>
                <a:spcPct val="50000"/>
              </a:spcBef>
            </a:pPr>
            <a:r>
              <a:rPr lang="en-GB" sz="1800" dirty="0" smtClean="0"/>
              <a:t>Checked or unchecked?</a:t>
            </a:r>
            <a:endParaRPr lang="en-GB"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GB" smtClean="0"/>
              <a:t>Review</a:t>
            </a:r>
          </a:p>
        </p:txBody>
      </p:sp>
      <p:sp>
        <p:nvSpPr>
          <p:cNvPr id="31747" name="Rectangle 3"/>
          <p:cNvSpPr>
            <a:spLocks noGrp="1" noChangeArrowheads="1"/>
          </p:cNvSpPr>
          <p:nvPr>
            <p:ph idx="1"/>
          </p:nvPr>
        </p:nvSpPr>
        <p:spPr/>
        <p:txBody>
          <a:bodyPr>
            <a:normAutofit/>
          </a:bodyPr>
          <a:lstStyle/>
          <a:p>
            <a:pPr>
              <a:spcBef>
                <a:spcPts val="1200"/>
              </a:spcBef>
            </a:pPr>
            <a:r>
              <a:rPr lang="en-GB" dirty="0" smtClean="0"/>
              <a:t>Why do we do Inheritance?</a:t>
            </a:r>
          </a:p>
          <a:p>
            <a:pPr lvl="1">
              <a:spcBef>
                <a:spcPts val="1200"/>
              </a:spcBef>
            </a:pPr>
            <a:r>
              <a:rPr lang="en-GB" dirty="0" smtClean="0"/>
              <a:t>So we can </a:t>
            </a:r>
            <a:r>
              <a:rPr lang="en-GB" dirty="0" err="1" smtClean="0"/>
              <a:t>upcast</a:t>
            </a:r>
            <a:r>
              <a:rPr lang="en-GB" dirty="0" smtClean="0"/>
              <a:t> refs to a common base type to effect polymorphism</a:t>
            </a:r>
          </a:p>
          <a:p>
            <a:pPr lvl="1">
              <a:spcBef>
                <a:spcPts val="1200"/>
              </a:spcBef>
            </a:pPr>
            <a:r>
              <a:rPr lang="en-GB" dirty="0" smtClean="0"/>
              <a:t>Maybe a bit of code reuse as well</a:t>
            </a:r>
          </a:p>
          <a:p>
            <a:pPr>
              <a:spcBef>
                <a:spcPts val="1200"/>
              </a:spcBef>
            </a:pPr>
            <a:endParaRPr lang="en-GB" dirty="0" smtClean="0"/>
          </a:p>
          <a:p>
            <a:pPr>
              <a:spcBef>
                <a:spcPts val="1200"/>
              </a:spcBef>
            </a:pPr>
            <a:r>
              <a:rPr lang="en-GB" dirty="0" smtClean="0"/>
              <a:t>Constructors are not inherited</a:t>
            </a:r>
          </a:p>
          <a:p>
            <a:pPr lvl="1">
              <a:spcBef>
                <a:spcPts val="1200"/>
              </a:spcBef>
            </a:pPr>
            <a:r>
              <a:rPr lang="en-GB" dirty="0" smtClean="0"/>
              <a:t>Default .</a:t>
            </a:r>
            <a:r>
              <a:rPr lang="en-GB" dirty="0" err="1" smtClean="0"/>
              <a:t>ctor</a:t>
            </a:r>
            <a:r>
              <a:rPr lang="en-GB" dirty="0" smtClean="0"/>
              <a:t> of base class called if available</a:t>
            </a:r>
          </a:p>
          <a:p>
            <a:pPr lvl="2">
              <a:spcBef>
                <a:spcPts val="1200"/>
              </a:spcBef>
            </a:pPr>
            <a:r>
              <a:rPr lang="en-GB" dirty="0" smtClean="0"/>
              <a:t>May be explicitly called using </a:t>
            </a:r>
            <a:r>
              <a:rPr lang="en-GB" dirty="0" smtClean="0">
                <a:latin typeface="Lucida Console" pitchFamily="49" charset="0"/>
              </a:rPr>
              <a:t>super()</a:t>
            </a:r>
            <a:r>
              <a:rPr lang="en-GB" dirty="0" smtClean="0"/>
              <a:t> </a:t>
            </a:r>
          </a:p>
          <a:p>
            <a:pPr lvl="2">
              <a:spcBef>
                <a:spcPts val="1200"/>
              </a:spcBef>
            </a:pPr>
            <a:endParaRPr lang="en-GB" dirty="0" smtClean="0"/>
          </a:p>
          <a:p>
            <a:pPr>
              <a:spcBef>
                <a:spcPts val="1200"/>
              </a:spcBef>
            </a:pPr>
            <a:r>
              <a:rPr lang="en-GB" dirty="0" smtClean="0"/>
              <a:t>Derived class inherits and can override and add </a:t>
            </a:r>
          </a:p>
          <a:p>
            <a:pPr>
              <a:spcBef>
                <a:spcPts val="1200"/>
              </a:spcBef>
            </a:pPr>
            <a:r>
              <a:rPr lang="en-GB" dirty="0" smtClean="0"/>
              <a:t>Method calls automatically polymorphic</a:t>
            </a:r>
          </a:p>
          <a:p>
            <a:pPr>
              <a:spcBef>
                <a:spcPts val="1200"/>
              </a:spcBef>
            </a:pPr>
            <a:r>
              <a:rPr lang="en-GB" dirty="0" smtClean="0"/>
              <a:t>Started to look at (down)casting</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The object class</a:t>
            </a:r>
          </a:p>
        </p:txBody>
      </p:sp>
      <p:sp>
        <p:nvSpPr>
          <p:cNvPr id="32771" name="Rectangle 3"/>
          <p:cNvSpPr>
            <a:spLocks noGrp="1" noChangeArrowheads="1"/>
          </p:cNvSpPr>
          <p:nvPr>
            <p:ph idx="1"/>
          </p:nvPr>
        </p:nvSpPr>
        <p:spPr/>
        <p:txBody>
          <a:bodyPr/>
          <a:lstStyle/>
          <a:p>
            <a:pPr>
              <a:spcBef>
                <a:spcPts val="800"/>
              </a:spcBef>
              <a:tabLst>
                <a:tab pos="4343400" algn="l"/>
              </a:tabLst>
            </a:pPr>
            <a:r>
              <a:rPr lang="en-GB" dirty="0" err="1" smtClean="0">
                <a:latin typeface="Lucida Console" pitchFamily="49" charset="0"/>
              </a:rPr>
              <a:t>java.lang.Object</a:t>
            </a:r>
            <a:r>
              <a:rPr lang="en-GB" dirty="0" smtClean="0"/>
              <a:t> defines methods inherited by all types</a:t>
            </a:r>
          </a:p>
          <a:p>
            <a:pPr lvl="1">
              <a:spcBef>
                <a:spcPts val="800"/>
              </a:spcBef>
              <a:tabLst>
                <a:tab pos="4343400" algn="l"/>
              </a:tabLst>
            </a:pPr>
            <a:r>
              <a:rPr lang="en-GB" dirty="0" smtClean="0">
                <a:latin typeface="Lucida Console" pitchFamily="49" charset="0"/>
              </a:rPr>
              <a:t>equals</a:t>
            </a:r>
            <a:r>
              <a:rPr lang="en-GB" dirty="0" smtClean="0"/>
              <a:t>,  </a:t>
            </a:r>
            <a:r>
              <a:rPr lang="en-GB" dirty="0" err="1" smtClean="0">
                <a:latin typeface="Lucida Console" pitchFamily="49" charset="0"/>
              </a:rPr>
              <a:t>hashCode</a:t>
            </a:r>
            <a:r>
              <a:rPr lang="en-GB" dirty="0" smtClean="0"/>
              <a:t>,  </a:t>
            </a:r>
            <a:r>
              <a:rPr lang="en-GB" dirty="0" err="1" smtClean="0">
                <a:latin typeface="Lucida Console" pitchFamily="49" charset="0"/>
              </a:rPr>
              <a:t>toString</a:t>
            </a:r>
            <a:endParaRPr lang="en-GB" dirty="0" smtClean="0">
              <a:latin typeface="Lucida Console" pitchFamily="49" charset="0"/>
            </a:endParaRPr>
          </a:p>
          <a:p>
            <a:pPr lvl="1">
              <a:spcBef>
                <a:spcPts val="800"/>
              </a:spcBef>
              <a:tabLst>
                <a:tab pos="4343400" algn="l"/>
              </a:tabLst>
            </a:pPr>
            <a:endParaRPr lang="en-GB" dirty="0" smtClean="0">
              <a:latin typeface="Lucida Console" pitchFamily="49" charset="0"/>
            </a:endParaRPr>
          </a:p>
          <a:p>
            <a:pPr>
              <a:spcBef>
                <a:spcPts val="800"/>
              </a:spcBef>
              <a:tabLst>
                <a:tab pos="4343400" algn="l"/>
              </a:tabLst>
            </a:pPr>
            <a:r>
              <a:rPr lang="en-GB" dirty="0" smtClean="0"/>
              <a:t>Derived classes override as necessary</a:t>
            </a:r>
          </a:p>
          <a:p>
            <a:pPr lvl="1">
              <a:spcBef>
                <a:spcPts val="800"/>
              </a:spcBef>
              <a:tabLst>
                <a:tab pos="4343400" algn="l"/>
              </a:tabLst>
            </a:pPr>
            <a:r>
              <a:rPr lang="en-GB" dirty="0" err="1" smtClean="0">
                <a:latin typeface="Lucida Console" pitchFamily="49" charset="0"/>
              </a:rPr>
              <a:t>java.lang.Object.equals</a:t>
            </a:r>
            <a:r>
              <a:rPr lang="en-GB" dirty="0" smtClean="0"/>
              <a:t> 		– Compares references</a:t>
            </a:r>
          </a:p>
          <a:p>
            <a:pPr lvl="1">
              <a:spcBef>
                <a:spcPts val="800"/>
              </a:spcBef>
              <a:tabLst>
                <a:tab pos="4343400" algn="l"/>
              </a:tabLst>
            </a:pPr>
            <a:r>
              <a:rPr lang="en-GB" dirty="0" err="1" smtClean="0">
                <a:latin typeface="Lucida Console" pitchFamily="49" charset="0"/>
              </a:rPr>
              <a:t>java.lang.String.equals</a:t>
            </a:r>
            <a:r>
              <a:rPr lang="en-GB" dirty="0" smtClean="0"/>
              <a:t>  	– Compares values</a:t>
            </a:r>
          </a:p>
          <a:p>
            <a:pPr lvl="1">
              <a:spcBef>
                <a:spcPts val="800"/>
              </a:spcBef>
              <a:tabLst>
                <a:tab pos="4343400" algn="l"/>
              </a:tabLst>
            </a:pPr>
            <a:endParaRPr lang="en-GB" dirty="0" smtClean="0"/>
          </a:p>
          <a:p>
            <a:pPr>
              <a:spcBef>
                <a:spcPts val="800"/>
              </a:spcBef>
              <a:tabLst>
                <a:tab pos="4343400" algn="l"/>
              </a:tabLst>
            </a:pPr>
            <a:r>
              <a:rPr lang="en-GB" dirty="0" smtClean="0"/>
              <a:t>Should override </a:t>
            </a:r>
            <a:r>
              <a:rPr lang="en-GB" b="0" dirty="0" err="1" smtClean="0">
                <a:latin typeface="Lucida Console" pitchFamily="49" charset="0"/>
              </a:rPr>
              <a:t>hashCode</a:t>
            </a:r>
            <a:r>
              <a:rPr lang="en-GB" b="0" dirty="0" smtClean="0">
                <a:latin typeface="Lucida Console" pitchFamily="49" charset="0"/>
              </a:rPr>
              <a:t>()</a:t>
            </a:r>
            <a:r>
              <a:rPr lang="en-GB" b="0" dirty="0" smtClean="0"/>
              <a:t> </a:t>
            </a:r>
            <a:r>
              <a:rPr lang="en-GB" dirty="0" smtClean="0"/>
              <a:t>and </a:t>
            </a:r>
            <a:r>
              <a:rPr lang="en-GB" b="0" dirty="0" smtClean="0">
                <a:latin typeface="Lucida Console" pitchFamily="49" charset="0"/>
              </a:rPr>
              <a:t>equals()</a:t>
            </a:r>
            <a:r>
              <a:rPr lang="en-GB" dirty="0" smtClean="0"/>
              <a:t> as a pair</a:t>
            </a:r>
          </a:p>
          <a:p>
            <a:pPr lvl="1">
              <a:spcBef>
                <a:spcPts val="800"/>
              </a:spcBef>
              <a:tabLst>
                <a:tab pos="4343400" algn="l"/>
              </a:tabLst>
            </a:pPr>
            <a:r>
              <a:rPr lang="en-GB" dirty="0" smtClean="0"/>
              <a:t>Two equal objects should return the same</a:t>
            </a:r>
            <a:r>
              <a:rPr lang="en-GB" b="1" dirty="0" smtClean="0"/>
              <a:t> </a:t>
            </a:r>
            <a:r>
              <a:rPr lang="en-GB" dirty="0" smtClean="0"/>
              <a:t>hash code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154363" y="6267450"/>
            <a:ext cx="2835275"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6147" name="Rectangle 3"/>
          <p:cNvSpPr>
            <a:spLocks noGrp="1" noChangeArrowheads="1"/>
          </p:cNvSpPr>
          <p:nvPr>
            <p:ph type="title"/>
          </p:nvPr>
        </p:nvSpPr>
        <p:spPr/>
        <p:txBody>
          <a:bodyPr/>
          <a:lstStyle/>
          <a:p>
            <a:pPr eaLnBrk="1" hangingPunct="1"/>
            <a:r>
              <a:rPr lang="en-GB" smtClean="0"/>
              <a:t>Contents</a:t>
            </a:r>
          </a:p>
        </p:txBody>
      </p:sp>
      <p:sp>
        <p:nvSpPr>
          <p:cNvPr id="6148" name="Rectangle 4"/>
          <p:cNvSpPr>
            <a:spLocks noGrp="1" noChangeArrowheads="1"/>
          </p:cNvSpPr>
          <p:nvPr>
            <p:ph idx="1"/>
          </p:nvPr>
        </p:nvSpPr>
        <p:spPr/>
        <p:txBody>
          <a:bodyPr/>
          <a:lstStyle/>
          <a:p>
            <a:r>
              <a:rPr lang="en-GB" dirty="0" smtClean="0"/>
              <a:t>Objectives</a:t>
            </a:r>
          </a:p>
          <a:p>
            <a:pPr lvl="1"/>
            <a:r>
              <a:rPr lang="en-GB" dirty="0" smtClean="0"/>
              <a:t>To understand and use polymorphism</a:t>
            </a:r>
          </a:p>
          <a:p>
            <a:endParaRPr lang="en-GB" dirty="0" smtClean="0"/>
          </a:p>
          <a:p>
            <a:r>
              <a:rPr lang="en-GB" dirty="0" smtClean="0"/>
              <a:t>Contents</a:t>
            </a:r>
          </a:p>
          <a:p>
            <a:pPr lvl="1"/>
            <a:r>
              <a:rPr lang="en-GB" dirty="0" smtClean="0"/>
              <a:t>Constructors –  how they are affected</a:t>
            </a:r>
          </a:p>
          <a:p>
            <a:pPr lvl="1"/>
            <a:r>
              <a:rPr lang="en-GB" dirty="0" smtClean="0"/>
              <a:t>Overriding of methods</a:t>
            </a:r>
          </a:p>
          <a:p>
            <a:pPr lvl="1"/>
            <a:r>
              <a:rPr lang="en-GB" dirty="0" smtClean="0"/>
              <a:t>Substitutability</a:t>
            </a:r>
          </a:p>
          <a:p>
            <a:pPr lvl="1"/>
            <a:r>
              <a:rPr lang="en-GB" dirty="0" smtClean="0"/>
              <a:t>Runtime method version look up - polymorphism</a:t>
            </a:r>
          </a:p>
          <a:p>
            <a:pPr lvl="1"/>
            <a:endParaRPr lang="en-GB" dirty="0" smtClean="0"/>
          </a:p>
          <a:p>
            <a:r>
              <a:rPr lang="en-GB" dirty="0" smtClean="0"/>
              <a:t>Hands-on </a:t>
            </a:r>
            <a:r>
              <a:rPr lang="en-GB" dirty="0"/>
              <a:t>l</a:t>
            </a:r>
            <a:r>
              <a:rPr lang="en-GB" dirty="0" smtClean="0"/>
              <a:t>abs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smtClean="0"/>
              <a:t>Constructing the </a:t>
            </a:r>
            <a:r>
              <a:rPr lang="en-GB" dirty="0"/>
              <a:t>d</a:t>
            </a:r>
            <a:r>
              <a:rPr lang="en-GB" dirty="0" smtClean="0"/>
              <a:t>erived objects</a:t>
            </a:r>
          </a:p>
        </p:txBody>
      </p:sp>
      <p:sp>
        <p:nvSpPr>
          <p:cNvPr id="12291" name="Rectangle 3"/>
          <p:cNvSpPr>
            <a:spLocks noGrp="1" noChangeArrowheads="1"/>
          </p:cNvSpPr>
          <p:nvPr>
            <p:ph idx="1"/>
          </p:nvPr>
        </p:nvSpPr>
        <p:spPr/>
        <p:txBody>
          <a:bodyPr/>
          <a:lstStyle/>
          <a:p>
            <a:pPr>
              <a:spcBef>
                <a:spcPts val="1200"/>
              </a:spcBef>
            </a:pPr>
            <a:r>
              <a:rPr lang="en-GB" dirty="0" smtClean="0"/>
              <a:t>Base class constructors </a:t>
            </a:r>
            <a:r>
              <a:rPr lang="en-GB" dirty="0" smtClean="0">
                <a:solidFill>
                  <a:srgbClr val="FA3200"/>
                </a:solidFill>
              </a:rPr>
              <a:t>are not</a:t>
            </a:r>
            <a:r>
              <a:rPr lang="en-GB" dirty="0" smtClean="0"/>
              <a:t> inherited</a:t>
            </a:r>
          </a:p>
          <a:p>
            <a:pPr lvl="1">
              <a:spcBef>
                <a:spcPts val="1200"/>
              </a:spcBef>
            </a:pPr>
            <a:r>
              <a:rPr lang="en-GB" dirty="0" smtClean="0"/>
              <a:t>But, default constructor of the base class </a:t>
            </a:r>
            <a:r>
              <a:rPr lang="en-GB" i="1" dirty="0" smtClean="0"/>
              <a:t>is</a:t>
            </a:r>
            <a:r>
              <a:rPr lang="en-GB" dirty="0" smtClean="0"/>
              <a:t> called by default </a:t>
            </a:r>
          </a:p>
          <a:p>
            <a:pPr lvl="2">
              <a:spcBef>
                <a:spcPts val="1200"/>
              </a:spcBef>
            </a:pPr>
            <a:r>
              <a:rPr lang="en-GB" dirty="0" smtClean="0"/>
              <a:t>To perform initialisation of the base fields, etc.</a:t>
            </a:r>
          </a:p>
          <a:p>
            <a:pPr lvl="2">
              <a:spcBef>
                <a:spcPts val="1200"/>
              </a:spcBef>
            </a:pPr>
            <a:endParaRPr lang="en-GB" dirty="0" smtClean="0"/>
          </a:p>
          <a:p>
            <a:pPr lvl="2">
              <a:spcBef>
                <a:spcPts val="1200"/>
              </a:spcBef>
            </a:pPr>
            <a:endParaRPr lang="en-GB" dirty="0" smtClean="0"/>
          </a:p>
          <a:p>
            <a:pPr>
              <a:spcBef>
                <a:spcPts val="1200"/>
              </a:spcBef>
            </a:pPr>
            <a:r>
              <a:rPr lang="en-GB" dirty="0" smtClean="0"/>
              <a:t>You can invoke an alternate base class constructor</a:t>
            </a:r>
          </a:p>
          <a:p>
            <a:pPr lvl="1">
              <a:spcBef>
                <a:spcPts val="1200"/>
              </a:spcBef>
            </a:pPr>
            <a:r>
              <a:rPr lang="en-GB" dirty="0" smtClean="0"/>
              <a:t>Using a super</a:t>
            </a:r>
            <a:r>
              <a:rPr lang="en-GB" dirty="0" smtClean="0">
                <a:latin typeface="Lucida Console" pitchFamily="49" charset="0"/>
              </a:rPr>
              <a:t>()</a:t>
            </a:r>
            <a:r>
              <a:rPr lang="en-GB" dirty="0" smtClean="0"/>
              <a:t> directive</a:t>
            </a:r>
          </a:p>
          <a:p>
            <a:pPr lvl="1">
              <a:spcBef>
                <a:spcPts val="1200"/>
              </a:spcBef>
            </a:pPr>
            <a:r>
              <a:rPr lang="en-GB" dirty="0" smtClean="0">
                <a:solidFill>
                  <a:srgbClr val="FA3200"/>
                </a:solidFill>
              </a:rPr>
              <a:t>Mandatory</a:t>
            </a:r>
            <a:r>
              <a:rPr lang="en-GB" dirty="0" smtClean="0"/>
              <a:t> if there is no default no </a:t>
            </a:r>
            <a:r>
              <a:rPr lang="en-GB" dirty="0" err="1" smtClean="0"/>
              <a:t>args</a:t>
            </a:r>
            <a:r>
              <a:rPr lang="en-GB" dirty="0" smtClean="0"/>
              <a:t> constructor in the base class</a:t>
            </a:r>
          </a:p>
          <a:p>
            <a:pPr>
              <a:spcBef>
                <a:spcPts val="1200"/>
              </a:spcBef>
            </a:pPr>
            <a:r>
              <a:rPr lang="en-GB" dirty="0" smtClean="0"/>
              <a:t>The call to </a:t>
            </a:r>
            <a:r>
              <a:rPr lang="en-GB" dirty="0" smtClean="0">
                <a:latin typeface="Lucida Console" pitchFamily="49" charset="0"/>
              </a:rPr>
              <a:t>super</a:t>
            </a:r>
            <a:r>
              <a:rPr lang="en-GB" dirty="0" smtClean="0"/>
              <a:t>() appears before the constructor body</a:t>
            </a:r>
          </a:p>
          <a:p>
            <a:pPr>
              <a:spcBef>
                <a:spcPts val="1200"/>
              </a:spcBef>
            </a:pPr>
            <a:r>
              <a:rPr lang="en-GB" dirty="0" smtClean="0"/>
              <a:t>Arguments to </a:t>
            </a:r>
            <a:r>
              <a:rPr lang="en-GB" dirty="0" smtClean="0">
                <a:latin typeface="Lucida Console" pitchFamily="49" charset="0"/>
              </a:rPr>
              <a:t>super</a:t>
            </a:r>
            <a:r>
              <a:rPr lang="en-GB" dirty="0" smtClean="0"/>
              <a:t>() must match those of target .</a:t>
            </a:r>
            <a:r>
              <a:rPr lang="en-GB" dirty="0" err="1" smtClean="0"/>
              <a:t>ctor</a:t>
            </a:r>
            <a:endParaRPr lang="en-GB" dirty="0" smtClean="0"/>
          </a:p>
        </p:txBody>
      </p:sp>
      <p:sp>
        <p:nvSpPr>
          <p:cNvPr id="818180" name="Rectangle 4"/>
          <p:cNvSpPr>
            <a:spLocks noChangeArrowheads="1"/>
          </p:cNvSpPr>
          <p:nvPr/>
        </p:nvSpPr>
        <p:spPr bwMode="auto">
          <a:xfrm>
            <a:off x="655093" y="2285319"/>
            <a:ext cx="5179650" cy="920765"/>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FF"/>
                </a:solidFill>
                <a:latin typeface="Lucida Console" pitchFamily="49" charset="0"/>
                <a:cs typeface="+mn-cs"/>
              </a:rPr>
              <a:t>public class</a:t>
            </a:r>
            <a:r>
              <a:rPr lang="en-GB" sz="1800" dirty="0">
                <a:latin typeface="Lucida Console" pitchFamily="49" charset="0"/>
                <a:cs typeface="+mn-cs"/>
              </a:rPr>
              <a:t> </a:t>
            </a:r>
            <a:r>
              <a:rPr lang="en-GB" sz="1800" dirty="0">
                <a:solidFill>
                  <a:srgbClr val="000000"/>
                </a:solidFill>
                <a:latin typeface="Lucida Console" pitchFamily="49" charset="0"/>
                <a:cs typeface="+mn-cs"/>
              </a:rPr>
              <a:t>Ellipse </a:t>
            </a:r>
            <a:r>
              <a:rPr lang="en-GB" sz="1800" dirty="0" smtClean="0">
                <a:solidFill>
                  <a:srgbClr val="000000"/>
                </a:solidFill>
                <a:latin typeface="Lucida Console" pitchFamily="49" charset="0"/>
                <a:cs typeface="+mn-cs"/>
              </a:rPr>
              <a:t>extends </a:t>
            </a:r>
            <a:r>
              <a:rPr lang="en-GB" sz="1800" dirty="0">
                <a:solidFill>
                  <a:srgbClr val="000000"/>
                </a:solidFill>
                <a:latin typeface="Lucida Console" pitchFamily="49" charset="0"/>
                <a:cs typeface="+mn-cs"/>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a:solidFill>
                  <a:schemeClr val="accent6">
                    <a:lumMod val="50000"/>
                  </a:schemeClr>
                </a:solidFill>
                <a:latin typeface="Lucida Console" pitchFamily="49" charset="0"/>
                <a:cs typeface="+mn-cs"/>
              </a:rPr>
              <a:t>//</a:t>
            </a:r>
            <a:r>
              <a:rPr lang="en-GB" sz="1800" dirty="0">
                <a:solidFill>
                  <a:srgbClr val="000000"/>
                </a:solidFill>
                <a:latin typeface="Lucida Console" pitchFamily="49" charset="0"/>
                <a:cs typeface="+mn-cs"/>
              </a:rPr>
              <a:t> </a:t>
            </a:r>
            <a:r>
              <a:rPr lang="en-GB" sz="1800" dirty="0">
                <a:solidFill>
                  <a:srgbClr val="009900"/>
                </a:solidFill>
                <a:latin typeface="Lucida Console" pitchFamily="49" charset="0"/>
                <a:cs typeface="+mn-cs"/>
              </a:rPr>
              <a:t>public Ellipse() </a:t>
            </a:r>
            <a:r>
              <a:rPr lang="en-GB" sz="1800" dirty="0" smtClean="0">
                <a:solidFill>
                  <a:srgbClr val="009900"/>
                </a:solidFill>
                <a:latin typeface="Lucida Console" pitchFamily="49" charset="0"/>
              </a:rPr>
              <a:t>{super();}</a:t>
            </a:r>
            <a:endParaRPr lang="en-GB" sz="1800" dirty="0">
              <a:solidFill>
                <a:srgbClr val="0099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endParaRPr lang="en-GB" sz="1800" dirty="0">
              <a:solidFill>
                <a:srgbClr val="000046"/>
              </a:solidFill>
              <a:latin typeface="Lucida Console" pitchFamily="49" charset="0"/>
              <a:cs typeface="+mn-cs"/>
            </a:endParaRPr>
          </a:p>
        </p:txBody>
      </p:sp>
      <p:sp>
        <p:nvSpPr>
          <p:cNvPr id="818181" name="Rectangle 5"/>
          <p:cNvSpPr>
            <a:spLocks noChangeArrowheads="1"/>
          </p:cNvSpPr>
          <p:nvPr/>
        </p:nvSpPr>
        <p:spPr bwMode="auto">
          <a:xfrm>
            <a:off x="5745708" y="2564388"/>
            <a:ext cx="2324236" cy="643766"/>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wrap="square" lIns="90488" tIns="44450" rIns="0" bIns="44450">
            <a:spAutoFit/>
          </a:bodyPr>
          <a:lstStyle/>
          <a:p>
            <a:pPr algn="ct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cs typeface="+mn-cs"/>
              </a:rPr>
              <a:t>Compiler </a:t>
            </a:r>
            <a:r>
              <a:rPr lang="en-GB" sz="1800" dirty="0" smtClean="0">
                <a:solidFill>
                  <a:srgbClr val="000000"/>
                </a:solidFill>
                <a:cs typeface="+mn-cs"/>
              </a:rPr>
              <a:t>generated</a:t>
            </a:r>
            <a:br>
              <a:rPr lang="en-GB" sz="1800" dirty="0" smtClean="0">
                <a:solidFill>
                  <a:srgbClr val="000000"/>
                </a:solidFill>
                <a:cs typeface="+mn-cs"/>
              </a:rPr>
            </a:br>
            <a:r>
              <a:rPr lang="en-GB" sz="1800" dirty="0" smtClean="0">
                <a:solidFill>
                  <a:srgbClr val="000000"/>
                </a:solidFill>
                <a:cs typeface="+mn-cs"/>
              </a:rPr>
              <a:t> </a:t>
            </a:r>
            <a:r>
              <a:rPr lang="en-GB" sz="1800" dirty="0">
                <a:solidFill>
                  <a:srgbClr val="000000"/>
                </a:solidFill>
                <a:cs typeface="+mn-cs"/>
              </a:rPr>
              <a:t>statement</a:t>
            </a:r>
            <a:endParaRPr lang="en-GB" sz="1800" dirty="0">
              <a:solidFill>
                <a:srgbClr val="008000"/>
              </a:solidFill>
              <a:latin typeface="Lucida Console" pitchFamily="49" charset="0"/>
              <a:cs typeface="+mn-cs"/>
            </a:endParaRPr>
          </a:p>
        </p:txBody>
      </p:sp>
      <p:sp>
        <p:nvSpPr>
          <p:cNvPr id="12294" name="Line 6"/>
          <p:cNvSpPr>
            <a:spLocks noChangeShapeType="1"/>
          </p:cNvSpPr>
          <p:nvPr/>
        </p:nvSpPr>
        <p:spPr bwMode="auto">
          <a:xfrm flipH="1" flipV="1">
            <a:off x="5377216" y="2729552"/>
            <a:ext cx="368490" cy="0"/>
          </a:xfrm>
          <a:prstGeom prst="line">
            <a:avLst/>
          </a:prstGeom>
          <a:noFill/>
          <a:ln w="9525">
            <a:solidFill>
              <a:schemeClr val="tx1"/>
            </a:solidFill>
            <a:round/>
            <a:headEnd/>
            <a:tailEnd type="triangle" w="med" len="med"/>
          </a:ln>
        </p:spPr>
        <p:txBody>
          <a:bodyPr wrap="square">
            <a:spAutoFit/>
          </a:bodyPr>
          <a:lstStyle/>
          <a:p>
            <a:endParaRPr lang="en-GB"/>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en-GB" dirty="0" smtClean="0"/>
              <a:t>Derived class .</a:t>
            </a:r>
            <a:r>
              <a:rPr lang="en-GB" dirty="0" err="1" smtClean="0"/>
              <a:t>ctors</a:t>
            </a:r>
            <a:r>
              <a:rPr lang="en-GB" dirty="0" smtClean="0"/>
              <a:t> – example</a:t>
            </a:r>
          </a:p>
        </p:txBody>
      </p:sp>
      <p:sp>
        <p:nvSpPr>
          <p:cNvPr id="820227" name="Rectangle 3"/>
          <p:cNvSpPr>
            <a:spLocks noChangeArrowheads="1"/>
          </p:cNvSpPr>
          <p:nvPr/>
        </p:nvSpPr>
        <p:spPr bwMode="auto">
          <a:xfrm>
            <a:off x="219075" y="789202"/>
            <a:ext cx="7532853" cy="2305759"/>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C8"/>
                </a:solidFill>
                <a:latin typeface="Lucida Console" pitchFamily="49" charset="0"/>
                <a:cs typeface="+mn-cs"/>
              </a:rPr>
              <a:t>public class</a:t>
            </a:r>
            <a:r>
              <a:rPr lang="en-GB" sz="1800" dirty="0">
                <a:latin typeface="Lucida Console" pitchFamily="49" charset="0"/>
                <a:cs typeface="+mn-cs"/>
              </a:rPr>
              <a:t> </a:t>
            </a:r>
            <a:r>
              <a:rPr lang="en-GB" sz="1800" dirty="0">
                <a:solidFill>
                  <a:srgbClr val="000000"/>
                </a:solidFill>
                <a:latin typeface="Lucida Console" pitchFamily="49" charset="0"/>
                <a:cs typeface="+mn-cs"/>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private </a:t>
            </a:r>
            <a:r>
              <a:rPr lang="en-GB" sz="1800" dirty="0" smtClean="0">
                <a:latin typeface="Lucida Console" pitchFamily="49" charset="0"/>
                <a:cs typeface="+mn-cs"/>
              </a:rPr>
              <a:t>Point</a:t>
            </a:r>
            <a:r>
              <a:rPr lang="en-GB" sz="1800" dirty="0" smtClean="0">
                <a:solidFill>
                  <a:srgbClr val="000000"/>
                </a:solidFill>
                <a:latin typeface="Lucida Console" pitchFamily="49" charset="0"/>
                <a:cs typeface="+mn-cs"/>
              </a:rPr>
              <a:t> position;</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rPr>
              <a:t>private </a:t>
            </a:r>
            <a:r>
              <a:rPr lang="en-GB" sz="1800" dirty="0" err="1" smtClean="0">
                <a:latin typeface="Lucida Console" pitchFamily="49" charset="0"/>
                <a:cs typeface="+mn-cs"/>
              </a:rPr>
              <a:t>Color</a:t>
            </a:r>
            <a:r>
              <a:rPr lang="en-GB" sz="1800" dirty="0" smtClean="0">
                <a:solidFill>
                  <a:srgbClr val="000000"/>
                </a:solidFill>
                <a:latin typeface="Lucida Console" pitchFamily="49" charset="0"/>
                <a:cs typeface="+mn-cs"/>
              </a:rPr>
              <a:t> colour; </a:t>
            </a:r>
            <a:r>
              <a:rPr lang="en-GB" sz="1800" dirty="0" smtClean="0">
                <a:solidFill>
                  <a:schemeClr val="accent6">
                    <a:lumMod val="50000"/>
                  </a:schemeClr>
                </a:solidFill>
                <a:latin typeface="Lucida Console" pitchFamily="49" charset="0"/>
                <a:cs typeface="+mn-cs"/>
              </a:rPr>
              <a:t>// plus 2 getters</a:t>
            </a:r>
            <a:endParaRPr lang="en-GB" sz="1800" dirty="0">
              <a:solidFill>
                <a:schemeClr val="accent6">
                  <a:lumMod val="50000"/>
                </a:schemeClr>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public</a:t>
            </a:r>
            <a:r>
              <a:rPr lang="en-GB" sz="1800" dirty="0">
                <a:solidFill>
                  <a:srgbClr val="000000"/>
                </a:solidFill>
                <a:latin typeface="Lucida Console" pitchFamily="49" charset="0"/>
                <a:cs typeface="+mn-cs"/>
              </a:rPr>
              <a:t> Shape( Point pos, </a:t>
            </a:r>
            <a:r>
              <a:rPr lang="en-GB" sz="1800" dirty="0" err="1">
                <a:solidFill>
                  <a:srgbClr val="000000"/>
                </a:solidFill>
                <a:latin typeface="Lucida Console" pitchFamily="49" charset="0"/>
                <a:cs typeface="+mn-cs"/>
              </a:rPr>
              <a:t>Color</a:t>
            </a:r>
            <a:r>
              <a:rPr lang="en-GB" sz="1800" dirty="0">
                <a:solidFill>
                  <a:srgbClr val="000000"/>
                </a:solidFill>
                <a:latin typeface="Lucida Console" pitchFamily="49" charset="0"/>
                <a:cs typeface="+mn-cs"/>
              </a:rPr>
              <a:t> </a:t>
            </a:r>
            <a:r>
              <a:rPr lang="en-GB" sz="1800" dirty="0" err="1">
                <a:solidFill>
                  <a:srgbClr val="000000"/>
                </a:solidFill>
                <a:latin typeface="Lucida Console" pitchFamily="49" charset="0"/>
                <a:cs typeface="+mn-cs"/>
              </a:rPr>
              <a:t>col</a:t>
            </a:r>
            <a:r>
              <a:rPr lang="en-GB" sz="1800" dirty="0">
                <a:solidFill>
                  <a:srgbClr val="000000"/>
                </a:solidFill>
                <a:latin typeface="Lucida Console" pitchFamily="49" charset="0"/>
                <a:cs typeface="+mn-cs"/>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position </a:t>
            </a:r>
            <a:r>
              <a:rPr lang="en-GB" sz="1800" dirty="0">
                <a:solidFill>
                  <a:srgbClr val="000000"/>
                </a:solidFill>
                <a:latin typeface="Lucida Console" pitchFamily="49" charset="0"/>
                <a:cs typeface="+mn-cs"/>
              </a:rPr>
              <a:t>= pos;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rPr>
              <a:t>c</a:t>
            </a:r>
            <a:r>
              <a:rPr lang="en-GB" sz="1800" dirty="0" smtClean="0">
                <a:solidFill>
                  <a:srgbClr val="000000"/>
                </a:solidFill>
                <a:latin typeface="Lucida Console" pitchFamily="49" charset="0"/>
                <a:cs typeface="+mn-cs"/>
              </a:rPr>
              <a:t>olour </a:t>
            </a:r>
            <a:r>
              <a:rPr lang="en-GB" sz="1800" dirty="0">
                <a:solidFill>
                  <a:srgbClr val="000000"/>
                </a:solidFill>
                <a:latin typeface="Lucida Console" pitchFamily="49" charset="0"/>
                <a:cs typeface="+mn-cs"/>
              </a:rPr>
              <a:t>= </a:t>
            </a:r>
            <a:r>
              <a:rPr lang="en-GB" sz="1800" dirty="0" err="1">
                <a:solidFill>
                  <a:srgbClr val="000000"/>
                </a:solidFill>
                <a:latin typeface="Lucida Console" pitchFamily="49" charset="0"/>
                <a:cs typeface="+mn-cs"/>
              </a:rPr>
              <a:t>col</a:t>
            </a:r>
            <a:r>
              <a:rPr lang="en-GB" sz="18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endParaRPr lang="en-GB" sz="1800" dirty="0">
              <a:solidFill>
                <a:srgbClr val="000046"/>
              </a:solidFill>
              <a:latin typeface="Lucida Console" pitchFamily="49" charset="0"/>
              <a:cs typeface="+mn-cs"/>
            </a:endParaRPr>
          </a:p>
        </p:txBody>
      </p:sp>
      <p:sp>
        <p:nvSpPr>
          <p:cNvPr id="820228" name="Rectangle 4"/>
          <p:cNvSpPr>
            <a:spLocks noChangeArrowheads="1"/>
          </p:cNvSpPr>
          <p:nvPr/>
        </p:nvSpPr>
        <p:spPr bwMode="auto">
          <a:xfrm>
            <a:off x="219075" y="3157766"/>
            <a:ext cx="8696325" cy="2859757"/>
          </a:xfrm>
          <a:prstGeom prst="rect">
            <a:avLst/>
          </a:prstGeom>
          <a:solidFill>
            <a:srgbClr val="FCFEB9"/>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C8"/>
                </a:solidFill>
                <a:latin typeface="Lucida Console" pitchFamily="49" charset="0"/>
                <a:cs typeface="+mn-cs"/>
              </a:rPr>
              <a:t>public class</a:t>
            </a:r>
            <a:r>
              <a:rPr lang="en-GB" sz="1800" dirty="0">
                <a:latin typeface="Lucida Console" pitchFamily="49" charset="0"/>
                <a:cs typeface="+mn-cs"/>
              </a:rPr>
              <a:t> </a:t>
            </a:r>
            <a:r>
              <a:rPr lang="en-GB" sz="1800" dirty="0">
                <a:solidFill>
                  <a:srgbClr val="000000"/>
                </a:solidFill>
                <a:latin typeface="Lucida Console" pitchFamily="49" charset="0"/>
                <a:cs typeface="+mn-cs"/>
              </a:rPr>
              <a:t>Ellipse </a:t>
            </a:r>
            <a:r>
              <a:rPr lang="en-GB" sz="1800" dirty="0" smtClean="0">
                <a:solidFill>
                  <a:srgbClr val="0000C8"/>
                </a:solidFill>
                <a:latin typeface="Lucida Console" pitchFamily="49" charset="0"/>
                <a:cs typeface="+mn-cs"/>
              </a:rPr>
              <a:t>extends</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FF"/>
                </a:solidFill>
                <a:latin typeface="Lucida Console" pitchFamily="49" charset="0"/>
                <a:cs typeface="+mn-cs"/>
              </a:rPr>
              <a:t> </a:t>
            </a:r>
            <a:r>
              <a:rPr lang="en-GB" sz="1800" dirty="0" smtClean="0">
                <a:solidFill>
                  <a:srgbClr val="0000FF"/>
                </a:solidFill>
                <a:latin typeface="Lucida Console" pitchFamily="49" charset="0"/>
                <a:cs typeface="+mn-cs"/>
              </a:rPr>
              <a:t> </a:t>
            </a:r>
            <a:r>
              <a:rPr lang="en-GB" sz="1800" dirty="0" smtClean="0">
                <a:solidFill>
                  <a:srgbClr val="0000C8"/>
                </a:solidFill>
                <a:latin typeface="Lucida Console" pitchFamily="49" charset="0"/>
              </a:rPr>
              <a:t>private </a:t>
            </a:r>
            <a:r>
              <a:rPr lang="en-GB" sz="1800" dirty="0" err="1" smtClean="0">
                <a:solidFill>
                  <a:srgbClr val="0000C8"/>
                </a:solidFill>
                <a:latin typeface="Lucida Console" pitchFamily="49" charset="0"/>
              </a:rPr>
              <a:t>int</a:t>
            </a:r>
            <a:r>
              <a:rPr lang="en-GB" sz="1800" dirty="0" smtClean="0">
                <a:solidFill>
                  <a:srgbClr val="0000FF"/>
                </a:solidFill>
                <a:latin typeface="Lucida Console" pitchFamily="49" charset="0"/>
                <a:cs typeface="+mn-cs"/>
              </a:rPr>
              <a:t> </a:t>
            </a:r>
            <a:r>
              <a:rPr lang="en-GB" sz="1800" dirty="0" smtClean="0">
                <a:solidFill>
                  <a:srgbClr val="000000"/>
                </a:solidFill>
                <a:latin typeface="Lucida Console" pitchFamily="49" charset="0"/>
                <a:cs typeface="+mn-cs"/>
              </a:rPr>
              <a:t>width, height;</a:t>
            </a: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smtClean="0">
                <a:solidFill>
                  <a:srgbClr val="000000"/>
                </a:solidFill>
                <a:latin typeface="Lucida Console" pitchFamily="49" charset="0"/>
                <a:cs typeface="+mn-cs"/>
              </a:rPr>
              <a:t>  </a:t>
            </a:r>
            <a:r>
              <a:rPr lang="en-GB" sz="1800" dirty="0">
                <a:solidFill>
                  <a:srgbClr val="0000C8"/>
                </a:solidFill>
                <a:latin typeface="Lucida Console" pitchFamily="49" charset="0"/>
                <a:cs typeface="+mn-cs"/>
              </a:rPr>
              <a:t>public</a:t>
            </a: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Ellipse(Point position, </a:t>
            </a:r>
            <a:r>
              <a:rPr lang="en-GB" sz="1800" dirty="0" err="1" smtClean="0">
                <a:solidFill>
                  <a:srgbClr val="0000C8"/>
                </a:solidFill>
                <a:latin typeface="Lucida Console" pitchFamily="49" charset="0"/>
                <a:cs typeface="+mn-cs"/>
              </a:rPr>
              <a:t>int</a:t>
            </a:r>
            <a:r>
              <a:rPr lang="en-GB" sz="1800" dirty="0" smtClean="0">
                <a:solidFill>
                  <a:srgbClr val="000000"/>
                </a:solidFill>
                <a:latin typeface="Lucida Console" pitchFamily="49" charset="0"/>
                <a:cs typeface="+mn-cs"/>
              </a:rPr>
              <a:t> width,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err="1" smtClean="0">
                <a:solidFill>
                  <a:srgbClr val="0000C8"/>
                </a:solidFill>
                <a:latin typeface="Lucida Console" pitchFamily="49" charset="0"/>
                <a:cs typeface="+mn-cs"/>
              </a:rPr>
              <a:t>int</a:t>
            </a:r>
            <a:r>
              <a:rPr lang="en-GB" sz="1800" dirty="0" smtClean="0">
                <a:solidFill>
                  <a:srgbClr val="000000"/>
                </a:solidFill>
                <a:latin typeface="Lucida Console" pitchFamily="49" charset="0"/>
                <a:cs typeface="+mn-cs"/>
              </a:rPr>
              <a:t> height, </a:t>
            </a:r>
            <a:r>
              <a:rPr lang="en-GB" sz="1800" dirty="0" err="1" smtClean="0">
                <a:solidFill>
                  <a:srgbClr val="000000"/>
                </a:solidFill>
                <a:latin typeface="Lucida Console" pitchFamily="49" charset="0"/>
                <a:cs typeface="+mn-cs"/>
              </a:rPr>
              <a:t>Color</a:t>
            </a:r>
            <a:r>
              <a:rPr lang="en-GB" sz="1800" dirty="0" smtClean="0">
                <a:solidFill>
                  <a:srgbClr val="000000"/>
                </a:solidFill>
                <a:latin typeface="Lucida Console" pitchFamily="49" charset="0"/>
                <a:cs typeface="+mn-cs"/>
              </a:rPr>
              <a:t> colour ) {</a:t>
            </a:r>
            <a:br>
              <a:rPr lang="en-GB" sz="1800" dirty="0" smtClean="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r>
              <a:rPr lang="en-GB" sz="1800" dirty="0" smtClean="0">
                <a:solidFill>
                  <a:srgbClr val="FF3300"/>
                </a:solidFill>
                <a:latin typeface="Lucida Console" pitchFamily="49" charset="0"/>
              </a:rPr>
              <a:t>super</a:t>
            </a:r>
            <a:r>
              <a:rPr lang="en-GB" sz="1800" dirty="0" smtClean="0">
                <a:solidFill>
                  <a:srgbClr val="000000"/>
                </a:solidFill>
                <a:latin typeface="Lucida Console" pitchFamily="49" charset="0"/>
              </a:rPr>
              <a:t>( position, </a:t>
            </a:r>
            <a:r>
              <a:rPr lang="en-GB" sz="1800" dirty="0" err="1" smtClean="0">
                <a:solidFill>
                  <a:srgbClr val="000000"/>
                </a:solidFill>
                <a:latin typeface="Lucida Console" pitchFamily="49" charset="0"/>
              </a:rPr>
              <a:t>color</a:t>
            </a:r>
            <a:r>
              <a:rPr lang="en-GB" sz="1800" dirty="0" smtClean="0">
                <a:solidFill>
                  <a:srgbClr val="000000"/>
                </a:solidFill>
                <a:latin typeface="Lucida Console" pitchFamily="49" charset="0"/>
              </a:rPr>
              <a:t> ); </a:t>
            </a: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err="1" smtClean="0">
                <a:solidFill>
                  <a:srgbClr val="0000C8"/>
                </a:solidFill>
                <a:latin typeface="Lucida Console" pitchFamily="49" charset="0"/>
                <a:cs typeface="+mn-cs"/>
              </a:rPr>
              <a:t>this</a:t>
            </a:r>
            <a:r>
              <a:rPr lang="en-GB" sz="1800" dirty="0" err="1" smtClean="0">
                <a:solidFill>
                  <a:srgbClr val="000000"/>
                </a:solidFill>
                <a:latin typeface="Lucida Console" pitchFamily="49" charset="0"/>
                <a:cs typeface="+mn-cs"/>
              </a:rPr>
              <a:t>.width</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 width;</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    </a:t>
            </a:r>
            <a:r>
              <a:rPr lang="en-GB" sz="1800" dirty="0" err="1" smtClean="0">
                <a:solidFill>
                  <a:srgbClr val="0000C8"/>
                </a:solidFill>
                <a:latin typeface="Lucida Console" pitchFamily="49" charset="0"/>
                <a:cs typeface="+mn-cs"/>
              </a:rPr>
              <a:t>this</a:t>
            </a:r>
            <a:r>
              <a:rPr lang="en-GB" sz="1800" dirty="0" err="1" smtClean="0">
                <a:solidFill>
                  <a:srgbClr val="000000"/>
                </a:solidFill>
                <a:latin typeface="Lucida Console" pitchFamily="49" charset="0"/>
                <a:cs typeface="+mn-cs"/>
              </a:rPr>
              <a:t>.height</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 height;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public</a:t>
            </a:r>
            <a:r>
              <a:rPr lang="en-GB" sz="1800" dirty="0">
                <a:solidFill>
                  <a:srgbClr val="000000"/>
                </a:solidFill>
                <a:latin typeface="Lucida Console" pitchFamily="49" charset="0"/>
                <a:cs typeface="+mn-cs"/>
              </a:rPr>
              <a:t> Ellipse( Point pos </a:t>
            </a:r>
            <a:r>
              <a:rPr lang="en-GB" sz="1800" dirty="0" smtClean="0">
                <a:solidFill>
                  <a:srgbClr val="000000"/>
                </a:solidFill>
                <a:latin typeface="Lucida Console" pitchFamily="49" charset="0"/>
                <a:cs typeface="+mn-cs"/>
              </a:rPr>
              <a:t>){ </a:t>
            </a:r>
            <a:r>
              <a:rPr lang="en-GB" sz="1800" dirty="0" smtClean="0">
                <a:solidFill>
                  <a:srgbClr val="FA3200"/>
                </a:solidFill>
                <a:latin typeface="Lucida Console" pitchFamily="49" charset="0"/>
                <a:cs typeface="+mn-cs"/>
              </a:rPr>
              <a:t>this</a:t>
            </a:r>
            <a:r>
              <a:rPr lang="en-GB" sz="1800" dirty="0" smtClean="0">
                <a:solidFill>
                  <a:srgbClr val="000000"/>
                </a:solidFill>
                <a:latin typeface="Lucida Console" pitchFamily="49" charset="0"/>
                <a:cs typeface="+mn-cs"/>
              </a:rPr>
              <a:t>(pos,10,10,Color.BLUE); } </a:t>
            </a: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p>
        </p:txBody>
      </p:sp>
      <p:sp>
        <p:nvSpPr>
          <p:cNvPr id="820230" name="AutoShape 6"/>
          <p:cNvSpPr>
            <a:spLocks/>
          </p:cNvSpPr>
          <p:nvPr/>
        </p:nvSpPr>
        <p:spPr bwMode="auto">
          <a:xfrm>
            <a:off x="5396485" y="4841487"/>
            <a:ext cx="3509962" cy="404812"/>
          </a:xfrm>
          <a:prstGeom prst="borderCallout2">
            <a:avLst>
              <a:gd name="adj1" fmla="val 28236"/>
              <a:gd name="adj2" fmla="val -2171"/>
              <a:gd name="adj3" fmla="val 28236"/>
              <a:gd name="adj4" fmla="val -7958"/>
              <a:gd name="adj5" fmla="val 132940"/>
              <a:gd name="adj6" fmla="val -13931"/>
            </a:avLst>
          </a:prstGeom>
          <a:solidFill>
            <a:srgbClr val="FFCCFF"/>
          </a:solidFill>
          <a:ln w="12700">
            <a:solidFill>
              <a:schemeClr val="tx1"/>
            </a:solidFill>
            <a:miter lim="800000"/>
            <a:headEnd/>
            <a:tailEnd/>
          </a:ln>
          <a:effectLst>
            <a:outerShdw dist="53882" dir="2700000" algn="ctr" rotWithShape="0">
              <a:schemeClr val="bg2"/>
            </a:outerShdw>
          </a:effectLst>
        </p:spPr>
        <p:txBody>
          <a:bodyPr/>
          <a:lstStyle/>
          <a:p>
            <a:pPr eaLnBrk="0" hangingPunct="0">
              <a:defRPr/>
            </a:pPr>
            <a:r>
              <a:rPr lang="en-GB" sz="1800" dirty="0">
                <a:cs typeface="+mn-cs"/>
              </a:rPr>
              <a:t>Chain to overloaded Ellipse .</a:t>
            </a:r>
            <a:r>
              <a:rPr lang="en-GB" sz="1800" dirty="0" err="1">
                <a:cs typeface="+mn-cs"/>
              </a:rPr>
              <a:t>ctor</a:t>
            </a:r>
            <a:endParaRPr lang="en-GB" sz="1800" dirty="0">
              <a:cs typeface="+mn-cs"/>
            </a:endParaRPr>
          </a:p>
        </p:txBody>
      </p:sp>
      <p:sp>
        <p:nvSpPr>
          <p:cNvPr id="820231" name="AutoShape 7"/>
          <p:cNvSpPr>
            <a:spLocks/>
          </p:cNvSpPr>
          <p:nvPr/>
        </p:nvSpPr>
        <p:spPr bwMode="auto">
          <a:xfrm>
            <a:off x="4326344" y="2183860"/>
            <a:ext cx="3418788" cy="896203"/>
          </a:xfrm>
          <a:prstGeom prst="borderCallout2">
            <a:avLst>
              <a:gd name="adj1" fmla="val 44685"/>
              <a:gd name="adj2" fmla="val -3297"/>
              <a:gd name="adj3" fmla="val 27148"/>
              <a:gd name="adj4" fmla="val -24783"/>
              <a:gd name="adj5" fmla="val -25684"/>
              <a:gd name="adj6" fmla="val -31786"/>
            </a:avLst>
          </a:prstGeom>
          <a:solidFill>
            <a:srgbClr val="FFCCFF"/>
          </a:solidFill>
          <a:ln w="12700">
            <a:solidFill>
              <a:schemeClr val="tx1"/>
            </a:solidFill>
            <a:miter lim="800000"/>
            <a:headEnd/>
            <a:tailEnd/>
          </a:ln>
          <a:effectLst>
            <a:outerShdw dist="53882" dir="2700000" algn="ctr" rotWithShape="0">
              <a:schemeClr val="bg2"/>
            </a:outerShdw>
          </a:effectLst>
        </p:spPr>
        <p:txBody>
          <a:bodyPr/>
          <a:lstStyle/>
          <a:p>
            <a:pPr algn="ctr" eaLnBrk="0" hangingPunct="0">
              <a:defRPr/>
            </a:pPr>
            <a:r>
              <a:rPr lang="en-GB" sz="1800" dirty="0" smtClean="0">
                <a:cs typeface="+mn-cs"/>
              </a:rPr>
              <a:t>This class has one .</a:t>
            </a:r>
            <a:r>
              <a:rPr lang="en-GB" sz="1800" dirty="0" err="1" smtClean="0">
                <a:cs typeface="+mn-cs"/>
              </a:rPr>
              <a:t>ctor</a:t>
            </a:r>
            <a:r>
              <a:rPr lang="en-GB" sz="1800" dirty="0" smtClean="0">
                <a:cs typeface="+mn-cs"/>
              </a:rPr>
              <a:t/>
            </a:r>
            <a:br>
              <a:rPr lang="en-GB" sz="1800" dirty="0" smtClean="0">
                <a:cs typeface="+mn-cs"/>
              </a:rPr>
            </a:br>
            <a:r>
              <a:rPr lang="en-GB" sz="1800" dirty="0" smtClean="0">
                <a:cs typeface="+mn-cs"/>
              </a:rPr>
              <a:t>So all </a:t>
            </a:r>
            <a:r>
              <a:rPr lang="en-GB" sz="1800" dirty="0">
                <a:cs typeface="+mn-cs"/>
              </a:rPr>
              <a:t>classes derived from Shape must invoke </a:t>
            </a:r>
            <a:r>
              <a:rPr lang="en-GB" sz="1800" dirty="0" smtClean="0">
                <a:cs typeface="+mn-cs"/>
              </a:rPr>
              <a:t>this .</a:t>
            </a:r>
            <a:r>
              <a:rPr lang="en-GB" sz="1800" dirty="0" err="1">
                <a:cs typeface="+mn-cs"/>
              </a:rPr>
              <a:t>ctor</a:t>
            </a:r>
            <a:endParaRPr lang="en-GB" sz="1800" dirty="0">
              <a:cs typeface="+mn-cs"/>
            </a:endParaRPr>
          </a:p>
        </p:txBody>
      </p:sp>
      <p:sp>
        <p:nvSpPr>
          <p:cNvPr id="8" name="Rectangle 6"/>
          <p:cNvSpPr>
            <a:spLocks noChangeArrowheads="1"/>
          </p:cNvSpPr>
          <p:nvPr/>
        </p:nvSpPr>
        <p:spPr bwMode="auto">
          <a:xfrm>
            <a:off x="464456" y="5802313"/>
            <a:ext cx="8432801" cy="643766"/>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Ellipse e1 </a:t>
            </a:r>
            <a:r>
              <a:rPr lang="en-GB" sz="1800" dirty="0" smtClean="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new</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Ellipse(</a:t>
            </a:r>
            <a:r>
              <a:rPr lang="en-GB" sz="1800" dirty="0">
                <a:solidFill>
                  <a:srgbClr val="0000C8"/>
                </a:solidFill>
                <a:latin typeface="Lucida Console" pitchFamily="49" charset="0"/>
                <a:cs typeface="+mn-cs"/>
              </a:rPr>
              <a:t>new</a:t>
            </a:r>
            <a:r>
              <a:rPr lang="en-GB" sz="1800" dirty="0">
                <a:solidFill>
                  <a:srgbClr val="000000"/>
                </a:solidFill>
                <a:latin typeface="Lucida Console" pitchFamily="49" charset="0"/>
                <a:cs typeface="+mn-cs"/>
              </a:rPr>
              <a:t> </a:t>
            </a:r>
            <a:r>
              <a:rPr lang="en-GB" sz="1800" dirty="0" smtClean="0">
                <a:solidFill>
                  <a:srgbClr val="000000"/>
                </a:solidFill>
                <a:latin typeface="Lucida Console" pitchFamily="49" charset="0"/>
                <a:cs typeface="+mn-cs"/>
              </a:rPr>
              <a:t>Point(4,7), 23, 24, </a:t>
            </a:r>
            <a:r>
              <a:rPr lang="en-GB" sz="1800" dirty="0" err="1" smtClean="0">
                <a:solidFill>
                  <a:srgbClr val="000000"/>
                </a:solidFill>
                <a:latin typeface="Lucida Console" pitchFamily="49" charset="0"/>
                <a:cs typeface="+mn-cs"/>
              </a:rPr>
              <a:t>Color.RED</a:t>
            </a:r>
            <a:r>
              <a:rPr lang="en-GB" sz="1800" dirty="0" smtClean="0">
                <a:solidFill>
                  <a:srgbClr val="000000"/>
                </a:solidFill>
                <a:latin typeface="Lucida Console" pitchFamily="49" charset="0"/>
                <a:cs typeface="+mn-cs"/>
              </a:rPr>
              <a:t>);</a:t>
            </a:r>
            <a:r>
              <a:rPr lang="en-GB" sz="1800" dirty="0">
                <a:solidFill>
                  <a:srgbClr val="000000"/>
                </a:solidFill>
                <a:latin typeface="Lucida Console" pitchFamily="49" charset="0"/>
                <a:cs typeface="+mn-cs"/>
              </a:rPr>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Ellipse e2 = </a:t>
            </a:r>
            <a:r>
              <a:rPr lang="en-GB" sz="1800" dirty="0">
                <a:solidFill>
                  <a:srgbClr val="0000C8"/>
                </a:solidFill>
                <a:latin typeface="Lucida Console" pitchFamily="49" charset="0"/>
                <a:cs typeface="+mn-cs"/>
              </a:rPr>
              <a:t>new</a:t>
            </a:r>
            <a:r>
              <a:rPr lang="en-GB" sz="1800" dirty="0">
                <a:solidFill>
                  <a:srgbClr val="000000"/>
                </a:solidFill>
                <a:latin typeface="Lucida Console" pitchFamily="49" charset="0"/>
                <a:cs typeface="+mn-cs"/>
              </a:rPr>
              <a:t> Ellipse(p);</a:t>
            </a:r>
          </a:p>
        </p:txBody>
      </p:sp>
      <p:sp>
        <p:nvSpPr>
          <p:cNvPr id="9" name="Rectangle 5"/>
          <p:cNvSpPr>
            <a:spLocks noChangeArrowheads="1"/>
          </p:cNvSpPr>
          <p:nvPr/>
        </p:nvSpPr>
        <p:spPr bwMode="auto">
          <a:xfrm>
            <a:off x="6701051" y="3726605"/>
            <a:ext cx="2203901" cy="920765"/>
          </a:xfrm>
          <a:prstGeom prst="rect">
            <a:avLst/>
          </a:prstGeom>
          <a:solidFill>
            <a:srgbClr val="FFCCFF"/>
          </a:solidFill>
          <a:ln w="12700">
            <a:solidFill>
              <a:schemeClr val="tx1"/>
            </a:solidFill>
            <a:miter lim="800000"/>
            <a:headEnd/>
            <a:tailEnd/>
          </a:ln>
          <a:effectLst>
            <a:outerShdw dist="53882" dir="2700000" algn="ctr" rotWithShape="0">
              <a:schemeClr val="bg2"/>
            </a:outerShdw>
          </a:effectLst>
        </p:spPr>
        <p:txBody>
          <a:bodyPr wrap="square" lIns="90488" tIns="44450" rIns="0" bIns="44450">
            <a:spAutoFit/>
          </a:bodyPr>
          <a:lstStyle/>
          <a:p>
            <a:pPr algn="ctr" eaLnBrk="0" hangingPunct="0">
              <a:defRPr/>
            </a:pPr>
            <a:r>
              <a:rPr lang="en-GB" sz="1800" dirty="0" smtClean="0"/>
              <a:t>Calling base .</a:t>
            </a:r>
            <a:r>
              <a:rPr lang="en-GB" sz="1800" dirty="0" err="1" smtClean="0"/>
              <a:t>ctor</a:t>
            </a:r>
            <a:r>
              <a:rPr lang="en-GB" sz="1800" dirty="0" smtClean="0"/>
              <a:t/>
            </a:r>
            <a:br>
              <a:rPr lang="en-GB" sz="1800" dirty="0" smtClean="0"/>
            </a:br>
            <a:r>
              <a:rPr lang="en-GB" sz="1800" dirty="0" smtClean="0"/>
              <a:t> to initialise </a:t>
            </a:r>
            <a:br>
              <a:rPr lang="en-GB" sz="1800" dirty="0" smtClean="0"/>
            </a:br>
            <a:r>
              <a:rPr lang="en-GB" sz="1800" dirty="0" smtClean="0"/>
              <a:t>base fields</a:t>
            </a:r>
            <a:endParaRPr lang="en-GB" sz="1800" dirty="0"/>
          </a:p>
        </p:txBody>
      </p:sp>
      <p:sp>
        <p:nvSpPr>
          <p:cNvPr id="10" name="Line 6"/>
          <p:cNvSpPr>
            <a:spLocks noChangeShapeType="1"/>
          </p:cNvSpPr>
          <p:nvPr/>
        </p:nvSpPr>
        <p:spPr bwMode="auto">
          <a:xfrm flipH="1">
            <a:off x="5486399" y="4419925"/>
            <a:ext cx="1215517" cy="6932"/>
          </a:xfrm>
          <a:prstGeom prst="line">
            <a:avLst/>
          </a:prstGeom>
          <a:noFill/>
          <a:ln w="9525">
            <a:solidFill>
              <a:schemeClr val="tx1"/>
            </a:solidFill>
            <a:round/>
            <a:headEnd/>
            <a:tailEnd type="triangle" w="med" len="med"/>
          </a:ln>
        </p:spPr>
        <p:txBody>
          <a:bodyPr wrap="square">
            <a:spAutoFit/>
          </a:bodyPr>
          <a:lstStyle/>
          <a:p>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74688" y="6267450"/>
            <a:ext cx="1912937"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13315" name="Rectangle 3"/>
          <p:cNvSpPr>
            <a:spLocks noChangeArrowheads="1"/>
          </p:cNvSpPr>
          <p:nvPr/>
        </p:nvSpPr>
        <p:spPr bwMode="auto">
          <a:xfrm>
            <a:off x="3154363" y="6267450"/>
            <a:ext cx="2835275"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13316" name="Rectangle 4"/>
          <p:cNvSpPr>
            <a:spLocks noGrp="1" noChangeArrowheads="1"/>
          </p:cNvSpPr>
          <p:nvPr>
            <p:ph type="title"/>
          </p:nvPr>
        </p:nvSpPr>
        <p:spPr/>
        <p:txBody>
          <a:bodyPr/>
          <a:lstStyle/>
          <a:p>
            <a:pPr eaLnBrk="1" hangingPunct="1"/>
            <a:r>
              <a:rPr lang="en-GB" dirty="0" smtClean="0"/>
              <a:t>The principle of substitutability</a:t>
            </a:r>
          </a:p>
        </p:txBody>
      </p:sp>
      <p:sp>
        <p:nvSpPr>
          <p:cNvPr id="13317" name="Rectangle 5"/>
          <p:cNvSpPr>
            <a:spLocks noGrp="1" noChangeArrowheads="1"/>
          </p:cNvSpPr>
          <p:nvPr>
            <p:ph idx="1"/>
          </p:nvPr>
        </p:nvSpPr>
        <p:spPr/>
        <p:txBody>
          <a:bodyPr/>
          <a:lstStyle/>
          <a:p>
            <a:pPr>
              <a:spcBef>
                <a:spcPts val="1200"/>
              </a:spcBef>
            </a:pPr>
            <a:r>
              <a:rPr lang="en-US" dirty="0" smtClean="0"/>
              <a:t>Object of derived type exhibits all behavior of base type</a:t>
            </a:r>
          </a:p>
          <a:p>
            <a:pPr lvl="1">
              <a:spcBef>
                <a:spcPts val="1200"/>
              </a:spcBef>
            </a:pPr>
            <a:r>
              <a:rPr lang="en-US" dirty="0" smtClean="0"/>
              <a:t>A derived object is a ‘kind of’ base object</a:t>
            </a:r>
          </a:p>
          <a:p>
            <a:pPr lvl="1">
              <a:spcBef>
                <a:spcPts val="1200"/>
              </a:spcBef>
            </a:pPr>
            <a:r>
              <a:rPr lang="en-US" dirty="0" smtClean="0"/>
              <a:t>Can be used when an instance of its base type is ‘expected’</a:t>
            </a:r>
          </a:p>
          <a:p>
            <a:pPr lvl="1">
              <a:spcBef>
                <a:spcPts val="1200"/>
              </a:spcBef>
            </a:pPr>
            <a:r>
              <a:rPr lang="en-US" dirty="0" smtClean="0"/>
              <a:t>Can use base type reference to refer to an object of derived type </a:t>
            </a:r>
          </a:p>
          <a:p>
            <a:pPr>
              <a:spcBef>
                <a:spcPts val="1200"/>
              </a:spcBef>
            </a:pPr>
            <a:r>
              <a:rPr lang="en-US" dirty="0" smtClean="0"/>
              <a:t>So this code is valid </a:t>
            </a:r>
          </a:p>
          <a:p>
            <a:pPr lvl="1">
              <a:spcBef>
                <a:spcPts val="1200"/>
              </a:spcBef>
            </a:pPr>
            <a:endParaRPr lang="en-US" dirty="0" smtClean="0"/>
          </a:p>
          <a:p>
            <a:pPr lvl="1">
              <a:spcBef>
                <a:spcPts val="1200"/>
              </a:spcBef>
            </a:pPr>
            <a:endParaRPr lang="en-US" dirty="0" smtClean="0"/>
          </a:p>
          <a:p>
            <a:pPr lvl="1">
              <a:spcBef>
                <a:spcPts val="1200"/>
              </a:spcBef>
            </a:pPr>
            <a:r>
              <a:rPr lang="en-US" dirty="0" smtClean="0"/>
              <a:t>But why would you do it?</a:t>
            </a:r>
          </a:p>
          <a:p>
            <a:pPr lvl="2">
              <a:spcBef>
                <a:spcPts val="1200"/>
              </a:spcBef>
            </a:pPr>
            <a:r>
              <a:rPr lang="en-US" dirty="0" smtClean="0"/>
              <a:t>Type ‘s&lt;dot&gt;’ and you will </a:t>
            </a:r>
            <a:r>
              <a:rPr lang="en-US" u="sng" dirty="0" smtClean="0"/>
              <a:t>only see </a:t>
            </a:r>
            <a:r>
              <a:rPr lang="en-US" dirty="0" smtClean="0"/>
              <a:t>Shape functionality</a:t>
            </a:r>
          </a:p>
          <a:p>
            <a:pPr lvl="2">
              <a:spcBef>
                <a:spcPts val="1200"/>
              </a:spcBef>
            </a:pPr>
            <a:r>
              <a:rPr lang="en-US" dirty="0" smtClean="0"/>
              <a:t>No sign of any ‘extra’ Ellipse functionality</a:t>
            </a:r>
          </a:p>
          <a:p>
            <a:pPr lvl="1">
              <a:spcBef>
                <a:spcPts val="1200"/>
              </a:spcBef>
            </a:pPr>
            <a:r>
              <a:rPr lang="en-US" dirty="0" smtClean="0"/>
              <a:t>Well you won’t ! </a:t>
            </a:r>
            <a:r>
              <a:rPr lang="en-US" dirty="0"/>
              <a:t> </a:t>
            </a:r>
            <a:r>
              <a:rPr lang="en-US" dirty="0" smtClean="0"/>
              <a:t>But keep reading to see what you will do… </a:t>
            </a:r>
            <a:endParaRPr lang="en-GB" dirty="0" smtClean="0"/>
          </a:p>
          <a:p>
            <a:pPr>
              <a:spcBef>
                <a:spcPts val="1200"/>
              </a:spcBef>
              <a:buFontTx/>
              <a:buNone/>
            </a:pPr>
            <a:endParaRPr lang="en-GB" dirty="0" smtClean="0"/>
          </a:p>
        </p:txBody>
      </p:sp>
      <p:sp>
        <p:nvSpPr>
          <p:cNvPr id="822278" name="Rectangle 6"/>
          <p:cNvSpPr>
            <a:spLocks noChangeArrowheads="1"/>
          </p:cNvSpPr>
          <p:nvPr/>
        </p:nvSpPr>
        <p:spPr bwMode="auto">
          <a:xfrm>
            <a:off x="963432" y="3215464"/>
            <a:ext cx="3733348" cy="643766"/>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Ellipse e = </a:t>
            </a:r>
            <a:r>
              <a:rPr lang="en-GB" sz="1800" dirty="0" smtClean="0">
                <a:solidFill>
                  <a:srgbClr val="0000C8"/>
                </a:solidFill>
                <a:latin typeface="Lucida Console" pitchFamily="49" charset="0"/>
                <a:cs typeface="+mn-cs"/>
              </a:rPr>
              <a:t>new</a:t>
            </a:r>
            <a:r>
              <a:rPr lang="en-GB" sz="1800" dirty="0" smtClean="0">
                <a:solidFill>
                  <a:srgbClr val="000000"/>
                </a:solidFill>
                <a:latin typeface="Lucida Console" pitchFamily="49" charset="0"/>
                <a:cs typeface="+mn-cs"/>
              </a:rPr>
              <a:t> Ellipse();</a:t>
            </a:r>
            <a:r>
              <a:rPr lang="en-GB" sz="1800" dirty="0">
                <a:solidFill>
                  <a:srgbClr val="000000"/>
                </a:solidFill>
                <a:latin typeface="Lucida Console" pitchFamily="49" charset="0"/>
                <a:cs typeface="+mn-cs"/>
              </a:rPr>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Shape s = e;</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74688" y="6267450"/>
            <a:ext cx="1912937"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13316" name="Rectangle 4"/>
          <p:cNvSpPr>
            <a:spLocks noGrp="1" noChangeArrowheads="1"/>
          </p:cNvSpPr>
          <p:nvPr>
            <p:ph type="title"/>
          </p:nvPr>
        </p:nvSpPr>
        <p:spPr/>
        <p:txBody>
          <a:bodyPr/>
          <a:lstStyle/>
          <a:p>
            <a:pPr eaLnBrk="1" hangingPunct="1"/>
            <a:r>
              <a:rPr lang="en-GB" dirty="0" smtClean="0"/>
              <a:t>Substitution of references</a:t>
            </a:r>
          </a:p>
        </p:txBody>
      </p:sp>
      <p:sp>
        <p:nvSpPr>
          <p:cNvPr id="13317" name="Rectangle 5"/>
          <p:cNvSpPr>
            <a:spLocks noGrp="1" noChangeArrowheads="1"/>
          </p:cNvSpPr>
          <p:nvPr>
            <p:ph idx="1"/>
          </p:nvPr>
        </p:nvSpPr>
        <p:spPr>
          <a:xfrm>
            <a:off x="142844" y="928800"/>
            <a:ext cx="7532574" cy="5216400"/>
          </a:xfrm>
        </p:spPr>
        <p:txBody>
          <a:bodyPr/>
          <a:lstStyle/>
          <a:p>
            <a:pPr>
              <a:spcBef>
                <a:spcPts val="1200"/>
              </a:spcBef>
            </a:pPr>
            <a:r>
              <a:rPr lang="en-GB" dirty="0" smtClean="0"/>
              <a:t>Useful in many situations</a:t>
            </a:r>
          </a:p>
          <a:p>
            <a:pPr lvl="1">
              <a:spcBef>
                <a:spcPts val="1200"/>
              </a:spcBef>
            </a:pPr>
            <a:r>
              <a:rPr lang="en-GB" dirty="0" smtClean="0"/>
              <a:t>Passing a derived type reference as an argument</a:t>
            </a:r>
          </a:p>
          <a:p>
            <a:pPr lvl="2">
              <a:spcBef>
                <a:spcPts val="1200"/>
              </a:spcBef>
            </a:pPr>
            <a:r>
              <a:rPr lang="en-GB" dirty="0" smtClean="0"/>
              <a:t>To method defined with a base type parameter</a:t>
            </a:r>
          </a:p>
          <a:p>
            <a:pPr lvl="1">
              <a:spcBef>
                <a:spcPts val="1200"/>
              </a:spcBef>
            </a:pPr>
            <a:endParaRPr lang="en-GB" dirty="0" smtClean="0"/>
          </a:p>
          <a:p>
            <a:pPr lvl="1">
              <a:spcBef>
                <a:spcPts val="1200"/>
              </a:spcBef>
            </a:pPr>
            <a:endParaRPr lang="en-GB" dirty="0" smtClean="0"/>
          </a:p>
          <a:p>
            <a:pPr lvl="1">
              <a:spcBef>
                <a:spcPts val="1200"/>
              </a:spcBef>
            </a:pPr>
            <a:endParaRPr lang="en-GB" dirty="0" smtClean="0"/>
          </a:p>
          <a:p>
            <a:pPr lvl="1">
              <a:spcBef>
                <a:spcPts val="800"/>
              </a:spcBef>
            </a:pPr>
            <a:r>
              <a:rPr lang="en-GB" dirty="0" smtClean="0"/>
              <a:t>Returning a derived type reference from a method that ‘promises’ a base  type reference!</a:t>
            </a:r>
          </a:p>
          <a:p>
            <a:pPr lvl="1">
              <a:spcBef>
                <a:spcPts val="800"/>
              </a:spcBef>
            </a:pPr>
            <a:endParaRPr lang="en-GB" dirty="0" smtClean="0"/>
          </a:p>
          <a:p>
            <a:pPr lvl="1">
              <a:spcBef>
                <a:spcPts val="800"/>
              </a:spcBef>
            </a:pPr>
            <a:endParaRPr lang="en-GB" dirty="0" smtClean="0"/>
          </a:p>
          <a:p>
            <a:pPr lvl="1">
              <a:spcBef>
                <a:spcPts val="800"/>
              </a:spcBef>
            </a:pPr>
            <a:r>
              <a:rPr lang="en-GB" dirty="0" smtClean="0"/>
              <a:t>Holding different types in a collection</a:t>
            </a:r>
          </a:p>
          <a:p>
            <a:pPr>
              <a:spcBef>
                <a:spcPts val="1200"/>
              </a:spcBef>
              <a:buFontTx/>
              <a:buNone/>
            </a:pPr>
            <a:endParaRPr lang="en-GB" dirty="0" smtClean="0"/>
          </a:p>
        </p:txBody>
      </p:sp>
      <p:sp>
        <p:nvSpPr>
          <p:cNvPr id="822279" name="Rectangle 7"/>
          <p:cNvSpPr>
            <a:spLocks noChangeArrowheads="1"/>
          </p:cNvSpPr>
          <p:nvPr/>
        </p:nvSpPr>
        <p:spPr bwMode="auto">
          <a:xfrm>
            <a:off x="1392072" y="5707293"/>
            <a:ext cx="7550316" cy="643766"/>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Shape[] shapes = {</a:t>
            </a:r>
            <a:r>
              <a:rPr lang="en-GB" sz="1800" dirty="0" err="1">
                <a:solidFill>
                  <a:srgbClr val="000000"/>
                </a:solidFill>
                <a:latin typeface="Lucida Console" pitchFamily="49" charset="0"/>
                <a:cs typeface="+mn-cs"/>
              </a:rPr>
              <a:t>myEllipse</a:t>
            </a:r>
            <a:r>
              <a:rPr lang="en-GB" sz="1800" dirty="0">
                <a:solidFill>
                  <a:srgbClr val="000000"/>
                </a:solidFill>
                <a:latin typeface="Lucida Console" pitchFamily="49" charset="0"/>
                <a:cs typeface="+mn-cs"/>
              </a:rPr>
              <a:t>, </a:t>
            </a:r>
            <a:r>
              <a:rPr lang="en-GB" sz="1800" dirty="0" err="1">
                <a:solidFill>
                  <a:srgbClr val="000000"/>
                </a:solidFill>
                <a:latin typeface="Lucida Console" pitchFamily="49" charset="0"/>
                <a:cs typeface="+mn-cs"/>
              </a:rPr>
              <a:t>yourTriangle</a:t>
            </a:r>
            <a:r>
              <a:rPr lang="en-GB" sz="1800" dirty="0">
                <a:solidFill>
                  <a:srgbClr val="000000"/>
                </a:solidFill>
                <a:latin typeface="Lucida Console" pitchFamily="49" charset="0"/>
                <a:cs typeface="+mn-cs"/>
              </a:rPr>
              <a:t>, </a:t>
            </a:r>
            <a:r>
              <a:rPr lang="en-GB" sz="1800" dirty="0" err="1">
                <a:solidFill>
                  <a:srgbClr val="000000"/>
                </a:solidFill>
                <a:latin typeface="Lucida Console" pitchFamily="49" charset="0"/>
                <a:cs typeface="+mn-cs"/>
              </a:rPr>
              <a:t>ourCircle</a:t>
            </a:r>
            <a:r>
              <a:rPr lang="en-GB" sz="1800" dirty="0" smtClean="0">
                <a:solidFill>
                  <a:srgbClr val="000000"/>
                </a:solidFill>
                <a:latin typeface="Lucida Console" pitchFamily="49" charset="0"/>
                <a:cs typeface="+mn-cs"/>
              </a:rPr>
              <a:t>};</a:t>
            </a:r>
            <a:br>
              <a:rPr lang="en-GB" sz="1800" dirty="0" smtClean="0">
                <a:solidFill>
                  <a:srgbClr val="000000"/>
                </a:solidFill>
                <a:latin typeface="Lucida Console" pitchFamily="49" charset="0"/>
                <a:cs typeface="+mn-cs"/>
              </a:rPr>
            </a:br>
            <a:r>
              <a:rPr lang="en-GB" sz="1800" dirty="0" smtClean="0">
                <a:solidFill>
                  <a:srgbClr val="0000C8"/>
                </a:solidFill>
                <a:latin typeface="Lucida Console" pitchFamily="49" charset="0"/>
                <a:cs typeface="+mn-cs"/>
              </a:rPr>
              <a:t>for </a:t>
            </a:r>
            <a:r>
              <a:rPr lang="en-GB" sz="1800" dirty="0" smtClean="0">
                <a:solidFill>
                  <a:srgbClr val="000000"/>
                </a:solidFill>
                <a:latin typeface="Lucida Console" pitchFamily="49" charset="0"/>
                <a:cs typeface="+mn-cs"/>
              </a:rPr>
              <a:t>(Shape s </a:t>
            </a:r>
            <a:r>
              <a:rPr lang="en-GB" sz="1800" dirty="0" smtClean="0">
                <a:latin typeface="Lucida Console" pitchFamily="49" charset="0"/>
                <a:cs typeface="+mn-cs"/>
              </a:rPr>
              <a:t>:</a:t>
            </a:r>
            <a:r>
              <a:rPr lang="en-GB" sz="1800" dirty="0" smtClean="0">
                <a:solidFill>
                  <a:srgbClr val="000000"/>
                </a:solidFill>
                <a:latin typeface="Lucida Console" pitchFamily="49" charset="0"/>
                <a:cs typeface="+mn-cs"/>
              </a:rPr>
              <a:t> shapes) { </a:t>
            </a:r>
            <a:r>
              <a:rPr lang="en-GB" sz="1800" i="1" dirty="0" smtClean="0">
                <a:solidFill>
                  <a:srgbClr val="000000"/>
                </a:solidFill>
                <a:latin typeface="Lucida Console" pitchFamily="49" charset="0"/>
                <a:cs typeface="+mn-cs"/>
              </a:rPr>
              <a:t>s&lt;dot&gt;</a:t>
            </a:r>
            <a:r>
              <a:rPr lang="en-GB" sz="1800" dirty="0" smtClean="0">
                <a:solidFill>
                  <a:srgbClr val="000000"/>
                </a:solidFill>
                <a:latin typeface="Lucida Console" pitchFamily="49" charset="0"/>
                <a:cs typeface="+mn-cs"/>
              </a:rPr>
              <a:t>...}</a:t>
            </a:r>
            <a:endParaRPr lang="en-GB" sz="1800" dirty="0">
              <a:solidFill>
                <a:srgbClr val="000000"/>
              </a:solidFill>
              <a:latin typeface="Lucida Console" pitchFamily="49" charset="0"/>
              <a:cs typeface="+mn-cs"/>
            </a:endParaRPr>
          </a:p>
        </p:txBody>
      </p:sp>
      <p:sp>
        <p:nvSpPr>
          <p:cNvPr id="822280" name="Rectangle 8"/>
          <p:cNvSpPr>
            <a:spLocks noChangeArrowheads="1"/>
          </p:cNvSpPr>
          <p:nvPr/>
        </p:nvSpPr>
        <p:spPr bwMode="auto">
          <a:xfrm>
            <a:off x="3657601" y="2536390"/>
            <a:ext cx="5176838" cy="366767"/>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C8"/>
                </a:solidFill>
                <a:latin typeface="Lucida Console" pitchFamily="49" charset="0"/>
                <a:cs typeface="+mn-cs"/>
              </a:rPr>
              <a:t>public void</a:t>
            </a:r>
            <a:r>
              <a:rPr lang="en-GB" sz="1800" dirty="0">
                <a:latin typeface="Lucida Console" pitchFamily="49" charset="0"/>
                <a:cs typeface="+mn-cs"/>
              </a:rPr>
              <a:t> </a:t>
            </a:r>
            <a:r>
              <a:rPr lang="en-GB" sz="1800" dirty="0" err="1">
                <a:latin typeface="Lucida Console" pitchFamily="49" charset="0"/>
              </a:rPr>
              <a:t>p</a:t>
            </a:r>
            <a:r>
              <a:rPr lang="en-GB" sz="1800" dirty="0" err="1" smtClean="0">
                <a:latin typeface="Lucida Console" pitchFamily="49" charset="0"/>
                <a:cs typeface="+mn-cs"/>
              </a:rPr>
              <a:t>rocessShape</a:t>
            </a:r>
            <a:r>
              <a:rPr lang="en-GB" sz="1800" dirty="0" smtClean="0">
                <a:latin typeface="Lucida Console" pitchFamily="49" charset="0"/>
                <a:cs typeface="+mn-cs"/>
              </a:rPr>
              <a:t>(Shape </a:t>
            </a:r>
            <a:r>
              <a:rPr lang="en-GB" sz="1800" dirty="0">
                <a:latin typeface="Lucida Console" pitchFamily="49" charset="0"/>
                <a:cs typeface="+mn-cs"/>
              </a:rPr>
              <a:t>s</a:t>
            </a:r>
            <a:r>
              <a:rPr lang="en-GB" sz="1800" dirty="0" smtClean="0">
                <a:latin typeface="Lucida Console" pitchFamily="49" charset="0"/>
                <a:cs typeface="+mn-cs"/>
              </a:rPr>
              <a:t>){…}</a:t>
            </a:r>
            <a:endParaRPr lang="en-GB" sz="1800" dirty="0">
              <a:solidFill>
                <a:srgbClr val="000000"/>
              </a:solidFill>
              <a:latin typeface="Lucida Console" pitchFamily="49" charset="0"/>
              <a:cs typeface="+mn-cs"/>
            </a:endParaRPr>
          </a:p>
        </p:txBody>
      </p:sp>
      <p:sp>
        <p:nvSpPr>
          <p:cNvPr id="822281" name="Rectangle 9"/>
          <p:cNvSpPr>
            <a:spLocks noChangeArrowheads="1"/>
          </p:cNvSpPr>
          <p:nvPr/>
        </p:nvSpPr>
        <p:spPr bwMode="auto">
          <a:xfrm>
            <a:off x="5076967" y="4061972"/>
            <a:ext cx="3889233" cy="920765"/>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C8"/>
                </a:solidFill>
                <a:latin typeface="Lucida Console" pitchFamily="49" charset="0"/>
                <a:cs typeface="+mn-cs"/>
              </a:rPr>
              <a:t>public</a:t>
            </a:r>
            <a:r>
              <a:rPr lang="en-GB" sz="1800" dirty="0">
                <a:solidFill>
                  <a:srgbClr val="0000FF"/>
                </a:solidFill>
                <a:latin typeface="Lucida Console" pitchFamily="49" charset="0"/>
                <a:cs typeface="+mn-cs"/>
              </a:rPr>
              <a:t> </a:t>
            </a:r>
            <a:r>
              <a:rPr lang="en-GB" sz="1800" dirty="0">
                <a:latin typeface="Lucida Console" pitchFamily="49" charset="0"/>
                <a:cs typeface="+mn-cs"/>
              </a:rPr>
              <a:t>Shape </a:t>
            </a:r>
            <a:r>
              <a:rPr lang="en-GB" sz="1800" dirty="0" err="1">
                <a:latin typeface="Lucida Console" pitchFamily="49" charset="0"/>
              </a:rPr>
              <a:t>m</a:t>
            </a:r>
            <a:r>
              <a:rPr lang="en-GB" sz="1800" dirty="0" err="1" smtClean="0">
                <a:latin typeface="Lucida Console" pitchFamily="49" charset="0"/>
                <a:cs typeface="+mn-cs"/>
              </a:rPr>
              <a:t>akeShape</a:t>
            </a:r>
            <a:r>
              <a:rPr lang="en-GB" sz="1800" dirty="0">
                <a:latin typeface="Lucida Console" pitchFamily="49" charset="0"/>
                <a:cs typeface="+mn-cs"/>
              </a:rPr>
              <a:t>() {</a:t>
            </a:r>
            <a:br>
              <a:rPr lang="en-GB" sz="1800" dirty="0">
                <a:latin typeface="Lucida Console" pitchFamily="49" charset="0"/>
                <a:cs typeface="+mn-cs"/>
              </a:rPr>
            </a:br>
            <a:r>
              <a:rPr lang="en-GB" sz="1800" dirty="0">
                <a:latin typeface="Lucida Console" pitchFamily="49" charset="0"/>
                <a:cs typeface="+mn-cs"/>
              </a:rPr>
              <a:t>  </a:t>
            </a:r>
            <a:r>
              <a:rPr lang="en-GB" sz="1800" dirty="0">
                <a:solidFill>
                  <a:srgbClr val="0000C8"/>
                </a:solidFill>
                <a:latin typeface="Lucida Console" pitchFamily="49" charset="0"/>
                <a:cs typeface="+mn-cs"/>
              </a:rPr>
              <a:t>return new</a:t>
            </a:r>
            <a:r>
              <a:rPr lang="en-GB" sz="1800" dirty="0">
                <a:latin typeface="Lucida Console" pitchFamily="49" charset="0"/>
                <a:cs typeface="+mn-cs"/>
              </a:rPr>
              <a:t> Ellipse();</a:t>
            </a:r>
            <a:br>
              <a:rPr lang="en-GB" sz="1800" dirty="0">
                <a:latin typeface="Lucida Console" pitchFamily="49" charset="0"/>
                <a:cs typeface="+mn-cs"/>
              </a:rPr>
            </a:br>
            <a:r>
              <a:rPr lang="en-GB" sz="1800" dirty="0">
                <a:latin typeface="Lucida Console" pitchFamily="49" charset="0"/>
                <a:cs typeface="+mn-cs"/>
              </a:rPr>
              <a:t>}</a:t>
            </a:r>
            <a:endParaRPr lang="en-GB" sz="1800" dirty="0">
              <a:solidFill>
                <a:srgbClr val="000000"/>
              </a:solidFill>
              <a:latin typeface="Lucida Console" pitchFamily="49" charset="0"/>
              <a:cs typeface="+mn-cs"/>
            </a:endParaRPr>
          </a:p>
        </p:txBody>
      </p:sp>
      <p:sp>
        <p:nvSpPr>
          <p:cNvPr id="822282" name="Rectangle 10"/>
          <p:cNvSpPr>
            <a:spLocks noChangeArrowheads="1"/>
          </p:cNvSpPr>
          <p:nvPr/>
        </p:nvSpPr>
        <p:spPr bwMode="auto">
          <a:xfrm>
            <a:off x="4899545" y="2897061"/>
            <a:ext cx="3986663" cy="366767"/>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err="1">
                <a:solidFill>
                  <a:srgbClr val="000000"/>
                </a:solidFill>
                <a:latin typeface="Lucida Console" pitchFamily="49" charset="0"/>
              </a:rPr>
              <a:t>p</a:t>
            </a:r>
            <a:r>
              <a:rPr lang="en-GB" sz="1800" dirty="0" err="1" smtClean="0">
                <a:solidFill>
                  <a:srgbClr val="000000"/>
                </a:solidFill>
                <a:latin typeface="Lucida Console" pitchFamily="49" charset="0"/>
                <a:cs typeface="+mn-cs"/>
              </a:rPr>
              <a:t>rocessShape</a:t>
            </a:r>
            <a:r>
              <a:rPr lang="en-GB" sz="1800" dirty="0" smtClean="0">
                <a:solidFill>
                  <a:srgbClr val="000000"/>
                </a:solidFill>
                <a:latin typeface="Lucida Console" pitchFamily="49" charset="0"/>
                <a:cs typeface="+mn-cs"/>
              </a:rPr>
              <a:t>(</a:t>
            </a:r>
            <a:r>
              <a:rPr lang="en-GB" sz="1800" dirty="0" smtClean="0">
                <a:solidFill>
                  <a:srgbClr val="0000C8"/>
                </a:solidFill>
                <a:latin typeface="Lucida Console" pitchFamily="49" charset="0"/>
                <a:cs typeface="+mn-cs"/>
              </a:rPr>
              <a:t>new</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Ellipse());</a:t>
            </a:r>
          </a:p>
        </p:txBody>
      </p:sp>
      <p:sp>
        <p:nvSpPr>
          <p:cNvPr id="822283" name="Rectangle 11"/>
          <p:cNvSpPr>
            <a:spLocks noChangeArrowheads="1"/>
          </p:cNvSpPr>
          <p:nvPr/>
        </p:nvSpPr>
        <p:spPr bwMode="auto">
          <a:xfrm>
            <a:off x="5895838" y="4700147"/>
            <a:ext cx="3131551" cy="366767"/>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Shape s = </a:t>
            </a:r>
            <a:r>
              <a:rPr lang="en-GB" sz="1800" dirty="0" err="1">
                <a:solidFill>
                  <a:srgbClr val="000000"/>
                </a:solidFill>
                <a:latin typeface="Lucida Console" pitchFamily="49" charset="0"/>
              </a:rPr>
              <a:t>m</a:t>
            </a:r>
            <a:r>
              <a:rPr lang="en-GB" sz="1800" dirty="0" err="1" smtClean="0">
                <a:solidFill>
                  <a:srgbClr val="000000"/>
                </a:solidFill>
                <a:latin typeface="Lucida Console" pitchFamily="49" charset="0"/>
                <a:cs typeface="+mn-cs"/>
              </a:rPr>
              <a:t>akeShape</a:t>
            </a:r>
            <a:r>
              <a:rPr lang="en-GB" sz="1800" dirty="0">
                <a:solidFill>
                  <a:srgbClr val="000000"/>
                </a:solidFill>
                <a:latin typeface="Lucida Console" pitchFamily="49" charset="0"/>
                <a:cs typeface="+mn-cs"/>
              </a:rPr>
              <a:t>();</a:t>
            </a:r>
          </a:p>
        </p:txBody>
      </p:sp>
      <p:sp>
        <p:nvSpPr>
          <p:cNvPr id="17" name="Rectangle 13"/>
          <p:cNvSpPr>
            <a:spLocks noChangeArrowheads="1"/>
          </p:cNvSpPr>
          <p:nvPr/>
        </p:nvSpPr>
        <p:spPr bwMode="auto">
          <a:xfrm>
            <a:off x="333829" y="2413752"/>
            <a:ext cx="3082925" cy="923330"/>
          </a:xfrm>
          <a:prstGeom prst="rect">
            <a:avLst/>
          </a:prstGeom>
          <a:solidFill>
            <a:srgbClr val="FFCCFF"/>
          </a:solidFill>
          <a:ln w="9525">
            <a:solidFill>
              <a:schemeClr val="tx1"/>
            </a:solidFill>
            <a:miter lim="800000"/>
            <a:headEnd/>
            <a:tailEnd/>
          </a:ln>
        </p:spPr>
        <p:txBody>
          <a:bodyPr wrap="square" anchor="ctr">
            <a:spAutoFit/>
          </a:bodyPr>
          <a:lstStyle/>
          <a:p>
            <a:pPr algn="ctr" eaLnBrk="0" hangingPunct="0">
              <a:spcBef>
                <a:spcPct val="50000"/>
              </a:spcBef>
            </a:pPr>
            <a:r>
              <a:rPr lang="en-GB" sz="1800" dirty="0" smtClean="0"/>
              <a:t>All these fragments clone a reference into a new reference of a different type </a:t>
            </a:r>
            <a:endParaRPr lang="en-GB" sz="18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387350" y="6100900"/>
            <a:ext cx="428625" cy="306388"/>
            <a:chOff x="4752" y="3840"/>
            <a:chExt cx="336" cy="240"/>
          </a:xfrm>
        </p:grpSpPr>
        <p:sp>
          <p:nvSpPr>
            <p:cNvPr id="15371" name="Rectangle 11"/>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p:spPr>
          <p:txBody>
            <a:bodyPr wrap="none" anchor="ctr"/>
            <a:lstStyle/>
            <a:p>
              <a:pPr eaLnBrk="0" hangingPunct="0">
                <a:spcBef>
                  <a:spcPct val="50000"/>
                </a:spcBef>
              </a:pPr>
              <a:endParaRPr lang="en-US"/>
            </a:p>
          </p:txBody>
        </p:sp>
        <p:sp>
          <p:nvSpPr>
            <p:cNvPr id="15372" name="AutoShape 12"/>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p:spPr>
          <p:txBody>
            <a:bodyPr wrap="none" anchor="ctr"/>
            <a:lstStyle/>
            <a:p>
              <a:pPr eaLnBrk="0" hangingPunct="0">
                <a:spcBef>
                  <a:spcPct val="50000"/>
                </a:spcBef>
              </a:pPr>
              <a:endParaRPr lang="en-US"/>
            </a:p>
          </p:txBody>
        </p:sp>
      </p:grpSp>
      <p:sp>
        <p:nvSpPr>
          <p:cNvPr id="15364" name="Rectangle 3"/>
          <p:cNvSpPr>
            <a:spLocks noGrp="1" noChangeArrowheads="1"/>
          </p:cNvSpPr>
          <p:nvPr>
            <p:ph type="title"/>
          </p:nvPr>
        </p:nvSpPr>
        <p:spPr/>
        <p:txBody>
          <a:bodyPr/>
          <a:lstStyle/>
          <a:p>
            <a:pPr eaLnBrk="1" hangingPunct="1"/>
            <a:r>
              <a:rPr lang="en-GB" dirty="0" smtClean="0"/>
              <a:t>Substitution of references – cont.</a:t>
            </a:r>
          </a:p>
        </p:txBody>
      </p:sp>
      <p:sp>
        <p:nvSpPr>
          <p:cNvPr id="15363" name="Rectangle 2"/>
          <p:cNvSpPr>
            <a:spLocks noGrp="1" noChangeArrowheads="1"/>
          </p:cNvSpPr>
          <p:nvPr>
            <p:ph idx="1"/>
          </p:nvPr>
        </p:nvSpPr>
        <p:spPr>
          <a:xfrm>
            <a:off x="142844" y="928800"/>
            <a:ext cx="7647165" cy="5789500"/>
          </a:xfrm>
        </p:spPr>
        <p:txBody>
          <a:bodyPr>
            <a:normAutofit lnSpcReduction="10000"/>
          </a:bodyPr>
          <a:lstStyle/>
          <a:p>
            <a:pPr>
              <a:lnSpc>
                <a:spcPct val="110000"/>
              </a:lnSpc>
              <a:spcBef>
                <a:spcPts val="1200"/>
              </a:spcBef>
            </a:pPr>
            <a:r>
              <a:rPr lang="en-GB" dirty="0" smtClean="0"/>
              <a:t>An object can never change its type</a:t>
            </a:r>
          </a:p>
          <a:p>
            <a:pPr lvl="1">
              <a:lnSpc>
                <a:spcPct val="100000"/>
              </a:lnSpc>
              <a:spcBef>
                <a:spcPts val="1200"/>
              </a:spcBef>
            </a:pPr>
            <a:r>
              <a:rPr lang="en-GB" dirty="0" smtClean="0"/>
              <a:t>An ellipse is an ellipse </a:t>
            </a:r>
            <a:r>
              <a:rPr lang="en-GB" dirty="0" smtClean="0">
                <a:solidFill>
                  <a:srgbClr val="FA3200"/>
                </a:solidFill>
              </a:rPr>
              <a:t>for ever</a:t>
            </a:r>
          </a:p>
          <a:p>
            <a:pPr>
              <a:lnSpc>
                <a:spcPct val="110000"/>
              </a:lnSpc>
              <a:spcBef>
                <a:spcPts val="1200"/>
              </a:spcBef>
            </a:pPr>
            <a:r>
              <a:rPr lang="en-GB" dirty="0" smtClean="0"/>
              <a:t>A reference is declared with a type that cannot change</a:t>
            </a:r>
          </a:p>
          <a:p>
            <a:pPr lvl="1">
              <a:lnSpc>
                <a:spcPct val="100000"/>
              </a:lnSpc>
              <a:spcBef>
                <a:spcPts val="1200"/>
              </a:spcBef>
            </a:pPr>
            <a:r>
              <a:rPr lang="en-GB" dirty="0" smtClean="0"/>
              <a:t>An ellipse reference is an ellipse reference </a:t>
            </a:r>
            <a:r>
              <a:rPr lang="en-GB" dirty="0" smtClean="0">
                <a:solidFill>
                  <a:srgbClr val="FB0000"/>
                </a:solidFill>
              </a:rPr>
              <a:t>for</a:t>
            </a:r>
            <a:r>
              <a:rPr lang="en-GB" dirty="0" smtClean="0">
                <a:solidFill>
                  <a:srgbClr val="FA3200"/>
                </a:solidFill>
              </a:rPr>
              <a:t> ever</a:t>
            </a:r>
            <a:endParaRPr lang="en-GB" dirty="0" smtClean="0"/>
          </a:p>
          <a:p>
            <a:pPr>
              <a:lnSpc>
                <a:spcPct val="110000"/>
              </a:lnSpc>
              <a:spcBef>
                <a:spcPts val="1200"/>
              </a:spcBef>
            </a:pPr>
            <a:r>
              <a:rPr lang="en-GB" dirty="0" smtClean="0"/>
              <a:t>But it’s so easy to clone a reference to a (new) different type </a:t>
            </a:r>
          </a:p>
          <a:p>
            <a:pPr lvl="1">
              <a:lnSpc>
                <a:spcPct val="100000"/>
              </a:lnSpc>
              <a:spcBef>
                <a:spcPts val="1200"/>
              </a:spcBef>
            </a:pPr>
            <a:r>
              <a:rPr lang="en-GB" dirty="0" smtClean="0"/>
              <a:t>Just  (safely) supply Ellipse ref where Shape ref is expected</a:t>
            </a:r>
          </a:p>
          <a:p>
            <a:pPr>
              <a:lnSpc>
                <a:spcPct val="110000"/>
              </a:lnSpc>
              <a:spcBef>
                <a:spcPts val="1800"/>
              </a:spcBef>
            </a:pPr>
            <a:endParaRPr lang="en-GB" dirty="0" smtClean="0"/>
          </a:p>
          <a:p>
            <a:pPr>
              <a:lnSpc>
                <a:spcPct val="110000"/>
              </a:lnSpc>
              <a:spcBef>
                <a:spcPts val="1200"/>
              </a:spcBef>
            </a:pPr>
            <a:r>
              <a:rPr lang="en-GB" dirty="0" smtClean="0"/>
              <a:t>Many references can point to the same object</a:t>
            </a:r>
          </a:p>
          <a:p>
            <a:pPr lvl="1">
              <a:lnSpc>
                <a:spcPct val="100000"/>
              </a:lnSpc>
              <a:spcBef>
                <a:spcPts val="1200"/>
              </a:spcBef>
            </a:pPr>
            <a:r>
              <a:rPr lang="en-GB" dirty="0" smtClean="0"/>
              <a:t>But be of different, but related, types</a:t>
            </a:r>
          </a:p>
          <a:p>
            <a:pPr lvl="1">
              <a:lnSpc>
                <a:spcPct val="100000"/>
              </a:lnSpc>
              <a:spcBef>
                <a:spcPts val="1200"/>
              </a:spcBef>
            </a:pPr>
            <a:r>
              <a:rPr lang="en-GB" dirty="0" smtClean="0"/>
              <a:t>Some will ‘see’ only part of the object’s functionality</a:t>
            </a:r>
          </a:p>
          <a:p>
            <a:pPr lvl="1">
              <a:lnSpc>
                <a:spcPct val="100000"/>
              </a:lnSpc>
              <a:spcBef>
                <a:spcPts val="1200"/>
              </a:spcBef>
            </a:pPr>
            <a:r>
              <a:rPr lang="en-GB" dirty="0" smtClean="0"/>
              <a:t>Always, </a:t>
            </a:r>
            <a:r>
              <a:rPr lang="en-GB" dirty="0" smtClean="0">
                <a:solidFill>
                  <a:srgbClr val="FB0000"/>
                </a:solidFill>
              </a:rPr>
              <a:t>without exception</a:t>
            </a:r>
            <a:r>
              <a:rPr lang="en-GB" dirty="0" smtClean="0"/>
              <a:t>, the </a:t>
            </a:r>
            <a:r>
              <a:rPr lang="en-GB" u="sng" dirty="0" smtClean="0"/>
              <a:t>declared type </a:t>
            </a:r>
            <a:r>
              <a:rPr lang="en-GB" dirty="0" smtClean="0"/>
              <a:t>of the reference that determines which members are visible to client code </a:t>
            </a:r>
          </a:p>
        </p:txBody>
      </p:sp>
      <p:grpSp>
        <p:nvGrpSpPr>
          <p:cNvPr id="3" name="Group 13"/>
          <p:cNvGrpSpPr>
            <a:grpSpLocks/>
          </p:cNvGrpSpPr>
          <p:nvPr/>
        </p:nvGrpSpPr>
        <p:grpSpPr bwMode="auto">
          <a:xfrm>
            <a:off x="5277796" y="3823550"/>
            <a:ext cx="2570163" cy="1782763"/>
            <a:chOff x="3995" y="2445"/>
            <a:chExt cx="1619" cy="1123"/>
          </a:xfrm>
        </p:grpSpPr>
        <p:sp>
          <p:nvSpPr>
            <p:cNvPr id="15367" name="Rectangle 4"/>
            <p:cNvSpPr>
              <a:spLocks noChangeArrowheads="1"/>
            </p:cNvSpPr>
            <p:nvPr/>
          </p:nvSpPr>
          <p:spPr bwMode="auto">
            <a:xfrm>
              <a:off x="3995" y="2445"/>
              <a:ext cx="1619" cy="407"/>
            </a:xfrm>
            <a:prstGeom prst="rect">
              <a:avLst/>
            </a:prstGeom>
            <a:solidFill>
              <a:srgbClr val="FFCCFF"/>
            </a:solidFill>
            <a:ln w="9525">
              <a:solidFill>
                <a:schemeClr val="tx1"/>
              </a:solidFill>
              <a:miter lim="800000"/>
              <a:headEnd/>
              <a:tailEnd/>
            </a:ln>
          </p:spPr>
          <p:txBody>
            <a:bodyPr wrap="square" anchor="ctr">
              <a:spAutoFit/>
            </a:bodyPr>
            <a:lstStyle/>
            <a:p>
              <a:pPr algn="ctr" eaLnBrk="0" hangingPunct="0">
                <a:spcBef>
                  <a:spcPct val="50000"/>
                </a:spcBef>
              </a:pPr>
              <a:r>
                <a:rPr lang="en-GB" sz="1800" dirty="0" smtClean="0"/>
                <a:t>Just about </a:t>
              </a:r>
              <a:r>
                <a:rPr lang="en-GB" sz="1800" dirty="0"/>
                <a:t>the most </a:t>
              </a:r>
              <a:r>
                <a:rPr lang="en-GB" sz="1800" dirty="0" smtClean="0"/>
                <a:t/>
              </a:r>
              <a:br>
                <a:rPr lang="en-GB" sz="1800" dirty="0" smtClean="0"/>
              </a:br>
              <a:r>
                <a:rPr lang="en-GB" sz="1800" dirty="0" smtClean="0"/>
                <a:t>important OO concept</a:t>
              </a:r>
              <a:endParaRPr lang="en-GB" sz="1800" dirty="0"/>
            </a:p>
          </p:txBody>
        </p:sp>
        <p:sp>
          <p:nvSpPr>
            <p:cNvPr id="15368" name="Line 5"/>
            <p:cNvSpPr>
              <a:spLocks noChangeShapeType="1"/>
            </p:cNvSpPr>
            <p:nvPr/>
          </p:nvSpPr>
          <p:spPr bwMode="auto">
            <a:xfrm flipH="1">
              <a:off x="4574" y="2848"/>
              <a:ext cx="914" cy="225"/>
            </a:xfrm>
            <a:prstGeom prst="line">
              <a:avLst/>
            </a:prstGeom>
            <a:noFill/>
            <a:ln w="9525">
              <a:solidFill>
                <a:schemeClr val="tx1"/>
              </a:solidFill>
              <a:round/>
              <a:headEnd/>
              <a:tailEnd type="triangle" w="med" len="med"/>
            </a:ln>
          </p:spPr>
          <p:txBody>
            <a:bodyPr wrap="square">
              <a:spAutoFit/>
            </a:bodyPr>
            <a:lstStyle/>
            <a:p>
              <a:endParaRPr lang="en-GB"/>
            </a:p>
          </p:txBody>
        </p:sp>
        <p:sp>
          <p:nvSpPr>
            <p:cNvPr id="15369" name="Line 6"/>
            <p:cNvSpPr>
              <a:spLocks noChangeShapeType="1"/>
            </p:cNvSpPr>
            <p:nvPr/>
          </p:nvSpPr>
          <p:spPr bwMode="auto">
            <a:xfrm flipH="1">
              <a:off x="4552" y="2856"/>
              <a:ext cx="912" cy="496"/>
            </a:xfrm>
            <a:prstGeom prst="line">
              <a:avLst/>
            </a:prstGeom>
            <a:noFill/>
            <a:ln w="9525">
              <a:solidFill>
                <a:schemeClr val="tx1"/>
              </a:solidFill>
              <a:round/>
              <a:headEnd/>
              <a:tailEnd type="triangle" w="med" len="med"/>
            </a:ln>
          </p:spPr>
          <p:txBody>
            <a:bodyPr>
              <a:spAutoFit/>
            </a:bodyPr>
            <a:lstStyle/>
            <a:p>
              <a:endParaRPr lang="en-GB"/>
            </a:p>
          </p:txBody>
        </p:sp>
        <p:sp>
          <p:nvSpPr>
            <p:cNvPr id="15370" name="Line 7"/>
            <p:cNvSpPr>
              <a:spLocks noChangeShapeType="1"/>
            </p:cNvSpPr>
            <p:nvPr/>
          </p:nvSpPr>
          <p:spPr bwMode="auto">
            <a:xfrm flipH="1">
              <a:off x="5112" y="2856"/>
              <a:ext cx="360" cy="712"/>
            </a:xfrm>
            <a:prstGeom prst="line">
              <a:avLst/>
            </a:prstGeom>
            <a:noFill/>
            <a:ln w="9525">
              <a:solidFill>
                <a:schemeClr val="tx1"/>
              </a:solidFill>
              <a:round/>
              <a:headEnd/>
              <a:tailEnd type="triangle" w="med" len="med"/>
            </a:ln>
          </p:spPr>
          <p:txBody>
            <a:bodyPr>
              <a:spAutoFit/>
            </a:bodyPr>
            <a:lstStyle/>
            <a:p>
              <a:endParaRPr lang="en-GB"/>
            </a:p>
          </p:txBody>
        </p:sp>
      </p:grpSp>
      <p:sp>
        <p:nvSpPr>
          <p:cNvPr id="824329" name="Text Box 9"/>
          <p:cNvSpPr txBox="1">
            <a:spLocks noChangeArrowheads="1"/>
          </p:cNvSpPr>
          <p:nvPr/>
        </p:nvSpPr>
        <p:spPr bwMode="auto">
          <a:xfrm>
            <a:off x="382588" y="6053275"/>
            <a:ext cx="423862" cy="457200"/>
          </a:xfrm>
          <a:prstGeom prst="rect">
            <a:avLst/>
          </a:prstGeom>
          <a:noFill/>
          <a:ln w="9525">
            <a:noFill/>
            <a:miter lim="800000"/>
            <a:headEnd/>
            <a:tailEnd/>
          </a:ln>
        </p:spPr>
        <p:txBody>
          <a:bodyPr wrap="none">
            <a:spAutoFit/>
          </a:bodyPr>
          <a:lstStyle/>
          <a:p>
            <a:r>
              <a:rPr lang="en-GB" sz="2400" b="1" dirty="0">
                <a:solidFill>
                  <a:srgbClr val="008000"/>
                </a:solidFill>
                <a:latin typeface="Wingdings" pitchFamily="2" charset="2"/>
              </a:rPr>
              <a:t>ü</a:t>
            </a:r>
            <a:endParaRPr lang="en-GB"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824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2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5"/>
          <p:cNvSpPr>
            <a:spLocks noGrp="1" noChangeArrowheads="1"/>
          </p:cNvSpPr>
          <p:nvPr>
            <p:ph type="title"/>
          </p:nvPr>
        </p:nvSpPr>
        <p:spPr/>
        <p:txBody>
          <a:bodyPr/>
          <a:lstStyle/>
          <a:p>
            <a:pPr eaLnBrk="1" hangingPunct="1"/>
            <a:r>
              <a:rPr lang="en-GB" dirty="0" smtClean="0"/>
              <a:t>The anatomy of a reference</a:t>
            </a:r>
          </a:p>
        </p:txBody>
      </p:sp>
      <p:sp>
        <p:nvSpPr>
          <p:cNvPr id="16386" name="Rectangle 2"/>
          <p:cNvSpPr>
            <a:spLocks noGrp="1" noChangeArrowheads="1"/>
          </p:cNvSpPr>
          <p:nvPr>
            <p:ph idx="1"/>
          </p:nvPr>
        </p:nvSpPr>
        <p:spPr>
          <a:xfrm>
            <a:off x="142844" y="928800"/>
            <a:ext cx="8786874" cy="1438163"/>
          </a:xfrm>
        </p:spPr>
        <p:txBody>
          <a:bodyPr/>
          <a:lstStyle/>
          <a:p>
            <a:pPr>
              <a:spcBef>
                <a:spcPts val="1200"/>
              </a:spcBef>
            </a:pPr>
            <a:r>
              <a:rPr lang="en-GB" dirty="0" smtClean="0"/>
              <a:t>Best to think of a reference as being like a simple 2-part structure</a:t>
            </a:r>
          </a:p>
          <a:p>
            <a:pPr lvl="1">
              <a:spcBef>
                <a:spcPts val="1200"/>
              </a:spcBef>
            </a:pPr>
            <a:r>
              <a:rPr lang="en-GB" dirty="0" smtClean="0"/>
              <a:t>One part contains the ‘type’ of the reference</a:t>
            </a:r>
          </a:p>
          <a:p>
            <a:pPr lvl="1">
              <a:spcBef>
                <a:spcPts val="1200"/>
              </a:spcBef>
            </a:pPr>
            <a:r>
              <a:rPr lang="en-GB" dirty="0" smtClean="0"/>
              <a:t>The other part contains the actual ‘hex’ address of the object</a:t>
            </a:r>
          </a:p>
        </p:txBody>
      </p:sp>
      <p:grpSp>
        <p:nvGrpSpPr>
          <p:cNvPr id="9" name="Group 8"/>
          <p:cNvGrpSpPr/>
          <p:nvPr/>
        </p:nvGrpSpPr>
        <p:grpSpPr>
          <a:xfrm>
            <a:off x="1491456" y="3100854"/>
            <a:ext cx="6161088" cy="2354263"/>
            <a:chOff x="525746" y="2549525"/>
            <a:chExt cx="6161088" cy="2354263"/>
          </a:xfrm>
        </p:grpSpPr>
        <p:sp>
          <p:nvSpPr>
            <p:cNvPr id="826371" name="Text Box 3"/>
            <p:cNvSpPr txBox="1">
              <a:spLocks noChangeArrowheads="1"/>
            </p:cNvSpPr>
            <p:nvPr/>
          </p:nvSpPr>
          <p:spPr bwMode="auto">
            <a:xfrm>
              <a:off x="2991134" y="3325813"/>
              <a:ext cx="1697037" cy="565150"/>
            </a:xfrm>
            <a:prstGeom prst="rect">
              <a:avLst/>
            </a:prstGeom>
            <a:noFill/>
            <a:ln w="9525">
              <a:noFill/>
              <a:miter lim="800000"/>
              <a:headEnd/>
              <a:tailEnd/>
            </a:ln>
          </p:spPr>
          <p:txBody>
            <a:bodyPr wrap="none">
              <a:spAutoFit/>
            </a:bodyPr>
            <a:lstStyle/>
            <a:p>
              <a:pPr eaLnBrk="0" hangingPunct="0">
                <a:spcBef>
                  <a:spcPct val="50000"/>
                </a:spcBef>
              </a:pPr>
              <a:r>
                <a:rPr lang="en-GB" sz="1600" dirty="0"/>
                <a:t>sees all of object</a:t>
              </a:r>
            </a:p>
            <a:p>
              <a:pPr eaLnBrk="0" hangingPunct="0">
                <a:spcBef>
                  <a:spcPct val="50000"/>
                </a:spcBef>
              </a:pPr>
              <a:endParaRPr lang="en-GB" dirty="0"/>
            </a:p>
          </p:txBody>
        </p:sp>
        <p:sp>
          <p:nvSpPr>
            <p:cNvPr id="16388" name="Rectangle 4"/>
            <p:cNvSpPr>
              <a:spLocks noChangeArrowheads="1"/>
            </p:cNvSpPr>
            <p:nvPr/>
          </p:nvSpPr>
          <p:spPr bwMode="auto">
            <a:xfrm>
              <a:off x="5508909" y="2940050"/>
              <a:ext cx="909637" cy="438150"/>
            </a:xfrm>
            <a:prstGeom prst="rect">
              <a:avLst/>
            </a:prstGeom>
            <a:noFill/>
            <a:ln w="12700">
              <a:noFill/>
              <a:miter lim="800000"/>
              <a:headEnd/>
              <a:tailEnd/>
            </a:ln>
          </p:spPr>
          <p:txBody>
            <a:bodyPr wrap="none" anchor="ctr"/>
            <a:lstStyle/>
            <a:p>
              <a:pPr algn="ctr" eaLnBrk="0" hangingPunct="0">
                <a:spcBef>
                  <a:spcPct val="50000"/>
                </a:spcBef>
              </a:pPr>
              <a:r>
                <a:rPr lang="en-GB" sz="1600"/>
                <a:t>Ellipse</a:t>
              </a:r>
              <a:br>
                <a:rPr lang="en-GB" sz="1600"/>
              </a:br>
              <a:r>
                <a:rPr lang="en-GB" sz="1600"/>
                <a:t>Object</a:t>
              </a:r>
            </a:p>
          </p:txBody>
        </p:sp>
        <p:sp>
          <p:nvSpPr>
            <p:cNvPr id="16390" name="Oval 6"/>
            <p:cNvSpPr>
              <a:spLocks noChangeArrowheads="1"/>
            </p:cNvSpPr>
            <p:nvPr/>
          </p:nvSpPr>
          <p:spPr bwMode="auto">
            <a:xfrm>
              <a:off x="4491321" y="3403600"/>
              <a:ext cx="1435100" cy="1384300"/>
            </a:xfrm>
            <a:prstGeom prst="ellipse">
              <a:avLst/>
            </a:prstGeom>
            <a:solidFill>
              <a:srgbClr val="FFCCFF"/>
            </a:solidFill>
            <a:ln w="9525">
              <a:solidFill>
                <a:schemeClr val="tx1"/>
              </a:solidFill>
              <a:round/>
              <a:headEnd/>
              <a:tailEnd/>
            </a:ln>
          </p:spPr>
          <p:txBody>
            <a:bodyPr wrap="none" anchor="ctr">
              <a:spAutoFit/>
            </a:bodyPr>
            <a:lstStyle/>
            <a:p>
              <a:pPr eaLnBrk="0" hangingPunct="0">
                <a:spcBef>
                  <a:spcPct val="50000"/>
                </a:spcBef>
              </a:pPr>
              <a:endParaRPr lang="en-US"/>
            </a:p>
          </p:txBody>
        </p:sp>
        <p:sp>
          <p:nvSpPr>
            <p:cNvPr id="826375" name="Oval 7"/>
            <p:cNvSpPr>
              <a:spLocks noChangeArrowheads="1"/>
            </p:cNvSpPr>
            <p:nvPr/>
          </p:nvSpPr>
          <p:spPr bwMode="auto">
            <a:xfrm>
              <a:off x="4750084" y="3617913"/>
              <a:ext cx="939800" cy="920750"/>
            </a:xfrm>
            <a:prstGeom prst="ellipse">
              <a:avLst/>
            </a:prstGeom>
            <a:solidFill>
              <a:srgbClr val="DFFFCD"/>
            </a:solidFill>
            <a:ln w="9525">
              <a:solidFill>
                <a:schemeClr val="tx1"/>
              </a:solidFill>
              <a:round/>
              <a:headEnd/>
              <a:tailEnd/>
            </a:ln>
          </p:spPr>
          <p:txBody>
            <a:bodyPr anchor="ctr">
              <a:spAutoFit/>
            </a:bodyPr>
            <a:lstStyle/>
            <a:p>
              <a:pPr eaLnBrk="0" hangingPunct="0">
                <a:spcBef>
                  <a:spcPct val="50000"/>
                </a:spcBef>
              </a:pPr>
              <a:endParaRPr lang="en-US"/>
            </a:p>
          </p:txBody>
        </p:sp>
        <p:grpSp>
          <p:nvGrpSpPr>
            <p:cNvPr id="2" name="Group 8"/>
            <p:cNvGrpSpPr>
              <a:grpSpLocks/>
            </p:cNvGrpSpPr>
            <p:nvPr/>
          </p:nvGrpSpPr>
          <p:grpSpPr bwMode="auto">
            <a:xfrm>
              <a:off x="2875246" y="4048125"/>
              <a:ext cx="1982788" cy="569913"/>
              <a:chOff x="3302" y="2550"/>
              <a:chExt cx="1249" cy="359"/>
            </a:xfrm>
          </p:grpSpPr>
          <p:sp>
            <p:nvSpPr>
              <p:cNvPr id="16421" name="Text Box 9"/>
              <p:cNvSpPr txBox="1">
                <a:spLocks noChangeArrowheads="1"/>
              </p:cNvSpPr>
              <p:nvPr/>
            </p:nvSpPr>
            <p:spPr bwMode="auto">
              <a:xfrm>
                <a:off x="3302" y="2550"/>
                <a:ext cx="994" cy="359"/>
              </a:xfrm>
              <a:prstGeom prst="rect">
                <a:avLst/>
              </a:prstGeom>
              <a:noFill/>
              <a:ln w="9525">
                <a:noFill/>
                <a:miter lim="800000"/>
                <a:headEnd/>
                <a:tailEnd/>
              </a:ln>
            </p:spPr>
            <p:txBody>
              <a:bodyPr wrap="none">
                <a:spAutoFit/>
              </a:bodyPr>
              <a:lstStyle/>
              <a:p>
                <a:pPr eaLnBrk="0" hangingPunct="0">
                  <a:spcBef>
                    <a:spcPct val="50000"/>
                  </a:spcBef>
                </a:pPr>
                <a:r>
                  <a:rPr lang="en-GB" sz="1600"/>
                  <a:t>  sees part only</a:t>
                </a:r>
              </a:p>
              <a:p>
                <a:pPr eaLnBrk="0" hangingPunct="0">
                  <a:spcBef>
                    <a:spcPct val="50000"/>
                  </a:spcBef>
                </a:pPr>
                <a:endParaRPr lang="en-GB"/>
              </a:p>
            </p:txBody>
          </p:sp>
          <p:sp>
            <p:nvSpPr>
              <p:cNvPr id="16422" name="Line 10"/>
              <p:cNvSpPr>
                <a:spLocks noChangeShapeType="1"/>
              </p:cNvSpPr>
              <p:nvPr/>
            </p:nvSpPr>
            <p:spPr bwMode="auto">
              <a:xfrm>
                <a:off x="3304" y="2736"/>
                <a:ext cx="1247" cy="0"/>
              </a:xfrm>
              <a:prstGeom prst="line">
                <a:avLst/>
              </a:prstGeom>
              <a:noFill/>
              <a:ln w="9525">
                <a:solidFill>
                  <a:schemeClr val="tx1"/>
                </a:solidFill>
                <a:round/>
                <a:headEnd/>
                <a:tailEnd/>
              </a:ln>
            </p:spPr>
            <p:txBody>
              <a:bodyPr>
                <a:spAutoFit/>
              </a:bodyPr>
              <a:lstStyle/>
              <a:p>
                <a:endParaRPr lang="en-GB"/>
              </a:p>
            </p:txBody>
          </p:sp>
        </p:grpSp>
        <p:sp>
          <p:nvSpPr>
            <p:cNvPr id="16393" name="Oval 11"/>
            <p:cNvSpPr>
              <a:spLocks noChangeArrowheads="1"/>
            </p:cNvSpPr>
            <p:nvPr/>
          </p:nvSpPr>
          <p:spPr bwMode="auto">
            <a:xfrm>
              <a:off x="4967571" y="3832225"/>
              <a:ext cx="514350" cy="457200"/>
            </a:xfrm>
            <a:prstGeom prst="ellipse">
              <a:avLst/>
            </a:prstGeom>
            <a:solidFill>
              <a:schemeClr val="bg1"/>
            </a:solidFill>
            <a:ln w="9525">
              <a:solidFill>
                <a:schemeClr val="tx1"/>
              </a:solidFill>
              <a:round/>
              <a:headEnd/>
              <a:tailEnd/>
            </a:ln>
          </p:spPr>
          <p:txBody>
            <a:bodyPr wrap="none" anchor="ctr">
              <a:spAutoFit/>
            </a:bodyPr>
            <a:lstStyle/>
            <a:p>
              <a:pPr eaLnBrk="0" hangingPunct="0">
                <a:spcBef>
                  <a:spcPct val="50000"/>
                </a:spcBef>
              </a:pPr>
              <a:endParaRPr lang="en-US"/>
            </a:p>
          </p:txBody>
        </p:sp>
        <p:sp>
          <p:nvSpPr>
            <p:cNvPr id="16394" name="Text Box 12"/>
            <p:cNvSpPr txBox="1">
              <a:spLocks noChangeArrowheads="1"/>
            </p:cNvSpPr>
            <p:nvPr/>
          </p:nvSpPr>
          <p:spPr bwMode="auto">
            <a:xfrm>
              <a:off x="4913596" y="3870325"/>
              <a:ext cx="612775" cy="336550"/>
            </a:xfrm>
            <a:prstGeom prst="rect">
              <a:avLst/>
            </a:prstGeom>
            <a:noFill/>
            <a:ln w="9525">
              <a:noFill/>
              <a:miter lim="800000"/>
              <a:headEnd/>
              <a:tailEnd/>
            </a:ln>
          </p:spPr>
          <p:txBody>
            <a:bodyPr wrap="none">
              <a:spAutoFit/>
            </a:bodyPr>
            <a:lstStyle/>
            <a:p>
              <a:pPr eaLnBrk="0" hangingPunct="0">
                <a:spcBef>
                  <a:spcPct val="50000"/>
                </a:spcBef>
              </a:pPr>
              <a:r>
                <a:rPr lang="en-GB" sz="1600"/>
                <a:t>Data</a:t>
              </a:r>
            </a:p>
          </p:txBody>
        </p:sp>
        <p:grpSp>
          <p:nvGrpSpPr>
            <p:cNvPr id="3" name="Group 13"/>
            <p:cNvGrpSpPr>
              <a:grpSpLocks/>
            </p:cNvGrpSpPr>
            <p:nvPr/>
          </p:nvGrpSpPr>
          <p:grpSpPr bwMode="auto">
            <a:xfrm>
              <a:off x="581309" y="4152900"/>
              <a:ext cx="2303462" cy="366713"/>
              <a:chOff x="1815" y="3456"/>
              <a:chExt cx="1451" cy="231"/>
            </a:xfrm>
          </p:grpSpPr>
          <p:sp>
            <p:nvSpPr>
              <p:cNvPr id="16418" name="Text Box 14"/>
              <p:cNvSpPr txBox="1">
                <a:spLocks noChangeArrowheads="1"/>
              </p:cNvSpPr>
              <p:nvPr/>
            </p:nvSpPr>
            <p:spPr bwMode="auto">
              <a:xfrm>
                <a:off x="1815" y="3456"/>
                <a:ext cx="780" cy="231"/>
              </a:xfrm>
              <a:prstGeom prst="rect">
                <a:avLst/>
              </a:prstGeom>
              <a:noFill/>
              <a:ln w="9525">
                <a:noFill/>
                <a:miter lim="800000"/>
                <a:headEnd/>
                <a:tailEnd/>
              </a:ln>
            </p:spPr>
            <p:txBody>
              <a:bodyPr>
                <a:spAutoFit/>
              </a:bodyPr>
              <a:lstStyle/>
              <a:p>
                <a:pPr eaLnBrk="0" hangingPunct="0">
                  <a:spcBef>
                    <a:spcPct val="50000"/>
                  </a:spcBef>
                </a:pPr>
                <a:r>
                  <a:rPr lang="en-GB" sz="1800"/>
                  <a:t>Shape ‘s’</a:t>
                </a:r>
              </a:p>
            </p:txBody>
          </p:sp>
          <p:sp>
            <p:nvSpPr>
              <p:cNvPr id="16419" name="Rectangle 15"/>
              <p:cNvSpPr>
                <a:spLocks noChangeArrowheads="1"/>
              </p:cNvSpPr>
              <p:nvPr/>
            </p:nvSpPr>
            <p:spPr bwMode="auto">
              <a:xfrm>
                <a:off x="2802" y="3458"/>
                <a:ext cx="464" cy="216"/>
              </a:xfrm>
              <a:prstGeom prst="rect">
                <a:avLst/>
              </a:prstGeom>
              <a:solidFill>
                <a:srgbClr val="DFFFCD"/>
              </a:solidFill>
              <a:ln w="9525">
                <a:solidFill>
                  <a:schemeClr val="tx1"/>
                </a:solidFill>
                <a:miter lim="800000"/>
                <a:headEnd/>
                <a:tailEnd/>
              </a:ln>
            </p:spPr>
            <p:txBody>
              <a:bodyPr anchor="ctr">
                <a:spAutoFit/>
              </a:bodyPr>
              <a:lstStyle/>
              <a:p>
                <a:pPr eaLnBrk="0" hangingPunct="0">
                  <a:spcBef>
                    <a:spcPct val="50000"/>
                  </a:spcBef>
                </a:pPr>
                <a:endParaRPr lang="en-US"/>
              </a:p>
            </p:txBody>
          </p:sp>
          <p:sp>
            <p:nvSpPr>
              <p:cNvPr id="16420" name="Rectangle 16"/>
              <p:cNvSpPr>
                <a:spLocks noChangeArrowheads="1"/>
              </p:cNvSpPr>
              <p:nvPr/>
            </p:nvSpPr>
            <p:spPr bwMode="auto">
              <a:xfrm>
                <a:off x="2663" y="3457"/>
                <a:ext cx="140" cy="216"/>
              </a:xfrm>
              <a:prstGeom prst="rect">
                <a:avLst/>
              </a:prstGeom>
              <a:solidFill>
                <a:srgbClr val="DFFFCD"/>
              </a:solidFill>
              <a:ln w="9525">
                <a:solidFill>
                  <a:schemeClr val="tx1"/>
                </a:solidFill>
                <a:miter lim="800000"/>
                <a:headEnd/>
                <a:tailEnd/>
              </a:ln>
            </p:spPr>
            <p:txBody>
              <a:bodyPr anchor="ctr">
                <a:spAutoFit/>
              </a:bodyPr>
              <a:lstStyle/>
              <a:p>
                <a:pPr eaLnBrk="0" hangingPunct="0">
                  <a:spcBef>
                    <a:spcPct val="50000"/>
                  </a:spcBef>
                </a:pPr>
                <a:endParaRPr lang="en-US"/>
              </a:p>
            </p:txBody>
          </p:sp>
        </p:grpSp>
        <p:grpSp>
          <p:nvGrpSpPr>
            <p:cNvPr id="4" name="Group 17"/>
            <p:cNvGrpSpPr>
              <a:grpSpLocks/>
            </p:cNvGrpSpPr>
            <p:nvPr/>
          </p:nvGrpSpPr>
          <p:grpSpPr bwMode="auto">
            <a:xfrm>
              <a:off x="1879884" y="4160853"/>
              <a:ext cx="963612" cy="341313"/>
              <a:chOff x="2845" y="3279"/>
              <a:chExt cx="607" cy="215"/>
            </a:xfrm>
          </p:grpSpPr>
          <p:sp>
            <p:nvSpPr>
              <p:cNvPr id="16416" name="Text Box 18"/>
              <p:cNvSpPr txBox="1">
                <a:spLocks noChangeArrowheads="1"/>
              </p:cNvSpPr>
              <p:nvPr/>
            </p:nvSpPr>
            <p:spPr bwMode="auto">
              <a:xfrm>
                <a:off x="3038" y="3282"/>
                <a:ext cx="414" cy="212"/>
              </a:xfrm>
              <a:prstGeom prst="rect">
                <a:avLst/>
              </a:prstGeom>
              <a:noFill/>
              <a:ln w="9525">
                <a:noFill/>
                <a:miter lim="800000"/>
                <a:headEnd/>
                <a:tailEnd/>
              </a:ln>
            </p:spPr>
            <p:txBody>
              <a:bodyPr wrap="none">
                <a:spAutoFit/>
              </a:bodyPr>
              <a:lstStyle/>
              <a:p>
                <a:pPr eaLnBrk="0" hangingPunct="0">
                  <a:spcBef>
                    <a:spcPct val="50000"/>
                  </a:spcBef>
                </a:pPr>
                <a:r>
                  <a:rPr lang="en-GB" sz="1600"/>
                  <a:t>X123</a:t>
                </a:r>
              </a:p>
            </p:txBody>
          </p:sp>
          <p:sp>
            <p:nvSpPr>
              <p:cNvPr id="16417" name="Text Box 19"/>
              <p:cNvSpPr txBox="1">
                <a:spLocks noChangeArrowheads="1"/>
              </p:cNvSpPr>
              <p:nvPr/>
            </p:nvSpPr>
            <p:spPr bwMode="auto">
              <a:xfrm>
                <a:off x="2845" y="3279"/>
                <a:ext cx="232" cy="213"/>
              </a:xfrm>
              <a:prstGeom prst="rect">
                <a:avLst/>
              </a:prstGeom>
              <a:noFill/>
              <a:ln w="9525">
                <a:noFill/>
                <a:miter lim="800000"/>
                <a:headEnd/>
                <a:tailEnd/>
              </a:ln>
            </p:spPr>
            <p:txBody>
              <a:bodyPr wrap="square">
                <a:spAutoFit/>
              </a:bodyPr>
              <a:lstStyle/>
              <a:p>
                <a:pPr eaLnBrk="0" hangingPunct="0">
                  <a:spcBef>
                    <a:spcPct val="50000"/>
                  </a:spcBef>
                </a:pPr>
                <a:r>
                  <a:rPr lang="en-GB" sz="1600" dirty="0"/>
                  <a:t>S</a:t>
                </a:r>
              </a:p>
            </p:txBody>
          </p:sp>
        </p:grpSp>
        <p:grpSp>
          <p:nvGrpSpPr>
            <p:cNvPr id="5" name="Group 20"/>
            <p:cNvGrpSpPr>
              <a:grpSpLocks/>
            </p:cNvGrpSpPr>
            <p:nvPr/>
          </p:nvGrpSpPr>
          <p:grpSpPr bwMode="auto">
            <a:xfrm>
              <a:off x="525746" y="3440113"/>
              <a:ext cx="4137025" cy="366712"/>
              <a:chOff x="1830" y="3727"/>
              <a:chExt cx="2490" cy="231"/>
            </a:xfrm>
          </p:grpSpPr>
          <p:sp>
            <p:nvSpPr>
              <p:cNvPr id="16412" name="Rectangle 21"/>
              <p:cNvSpPr>
                <a:spLocks noChangeArrowheads="1"/>
              </p:cNvSpPr>
              <p:nvPr/>
            </p:nvSpPr>
            <p:spPr bwMode="auto">
              <a:xfrm>
                <a:off x="2809" y="3732"/>
                <a:ext cx="464" cy="216"/>
              </a:xfrm>
              <a:prstGeom prst="rect">
                <a:avLst/>
              </a:prstGeom>
              <a:solidFill>
                <a:srgbClr val="FF99FF"/>
              </a:solidFill>
              <a:ln w="9525">
                <a:solidFill>
                  <a:schemeClr val="tx1"/>
                </a:solidFill>
                <a:miter lim="800000"/>
                <a:headEnd/>
                <a:tailEnd/>
              </a:ln>
            </p:spPr>
            <p:txBody>
              <a:bodyPr anchor="ctr">
                <a:spAutoFit/>
              </a:bodyPr>
              <a:lstStyle/>
              <a:p>
                <a:pPr eaLnBrk="0" hangingPunct="0">
                  <a:spcBef>
                    <a:spcPct val="50000"/>
                  </a:spcBef>
                </a:pPr>
                <a:endParaRPr lang="en-US"/>
              </a:p>
            </p:txBody>
          </p:sp>
          <p:sp>
            <p:nvSpPr>
              <p:cNvPr id="16413" name="Text Box 22"/>
              <p:cNvSpPr txBox="1">
                <a:spLocks noChangeArrowheads="1"/>
              </p:cNvSpPr>
              <p:nvPr/>
            </p:nvSpPr>
            <p:spPr bwMode="auto">
              <a:xfrm>
                <a:off x="1830" y="3727"/>
                <a:ext cx="780" cy="231"/>
              </a:xfrm>
              <a:prstGeom prst="rect">
                <a:avLst/>
              </a:prstGeom>
              <a:noFill/>
              <a:ln w="9525">
                <a:noFill/>
                <a:miter lim="800000"/>
                <a:headEnd/>
                <a:tailEnd/>
              </a:ln>
            </p:spPr>
            <p:txBody>
              <a:bodyPr>
                <a:spAutoFit/>
              </a:bodyPr>
              <a:lstStyle/>
              <a:p>
                <a:pPr eaLnBrk="0" hangingPunct="0">
                  <a:spcBef>
                    <a:spcPct val="50000"/>
                  </a:spcBef>
                </a:pPr>
                <a:r>
                  <a:rPr lang="en-GB" sz="1800"/>
                  <a:t>Ellipse ‘e’ </a:t>
                </a:r>
              </a:p>
            </p:txBody>
          </p:sp>
          <p:sp>
            <p:nvSpPr>
              <p:cNvPr id="16414" name="Line 23"/>
              <p:cNvSpPr>
                <a:spLocks noChangeShapeType="1"/>
              </p:cNvSpPr>
              <p:nvPr/>
            </p:nvSpPr>
            <p:spPr bwMode="auto">
              <a:xfrm>
                <a:off x="3272" y="3848"/>
                <a:ext cx="1048" cy="0"/>
              </a:xfrm>
              <a:prstGeom prst="line">
                <a:avLst/>
              </a:prstGeom>
              <a:noFill/>
              <a:ln w="9525">
                <a:solidFill>
                  <a:schemeClr val="tx1"/>
                </a:solidFill>
                <a:round/>
                <a:headEnd/>
                <a:tailEnd/>
              </a:ln>
            </p:spPr>
            <p:txBody>
              <a:bodyPr>
                <a:spAutoFit/>
              </a:bodyPr>
              <a:lstStyle/>
              <a:p>
                <a:endParaRPr lang="en-GB"/>
              </a:p>
            </p:txBody>
          </p:sp>
          <p:sp>
            <p:nvSpPr>
              <p:cNvPr id="16415" name="Rectangle 24"/>
              <p:cNvSpPr>
                <a:spLocks noChangeArrowheads="1"/>
              </p:cNvSpPr>
              <p:nvPr/>
            </p:nvSpPr>
            <p:spPr bwMode="auto">
              <a:xfrm>
                <a:off x="2678" y="3732"/>
                <a:ext cx="134" cy="216"/>
              </a:xfrm>
              <a:prstGeom prst="rect">
                <a:avLst/>
              </a:prstGeom>
              <a:solidFill>
                <a:schemeClr val="folHlink"/>
              </a:solidFill>
              <a:ln w="9525">
                <a:solidFill>
                  <a:schemeClr val="tx1"/>
                </a:solidFill>
                <a:miter lim="800000"/>
                <a:headEnd/>
                <a:tailEnd/>
              </a:ln>
            </p:spPr>
            <p:txBody>
              <a:bodyPr anchor="ctr">
                <a:spAutoFit/>
              </a:bodyPr>
              <a:lstStyle/>
              <a:p>
                <a:pPr eaLnBrk="0" hangingPunct="0">
                  <a:spcBef>
                    <a:spcPct val="50000"/>
                  </a:spcBef>
                </a:pPr>
                <a:endParaRPr lang="en-US"/>
              </a:p>
            </p:txBody>
          </p:sp>
        </p:grpSp>
        <p:grpSp>
          <p:nvGrpSpPr>
            <p:cNvPr id="6" name="Group 25"/>
            <p:cNvGrpSpPr>
              <a:grpSpLocks/>
            </p:cNvGrpSpPr>
            <p:nvPr/>
          </p:nvGrpSpPr>
          <p:grpSpPr bwMode="auto">
            <a:xfrm>
              <a:off x="1887829" y="3448060"/>
              <a:ext cx="1031877" cy="339725"/>
              <a:chOff x="2840" y="3986"/>
              <a:chExt cx="650" cy="214"/>
            </a:xfrm>
          </p:grpSpPr>
          <p:sp>
            <p:nvSpPr>
              <p:cNvPr id="16410" name="Text Box 26"/>
              <p:cNvSpPr txBox="1">
                <a:spLocks noChangeArrowheads="1"/>
              </p:cNvSpPr>
              <p:nvPr/>
            </p:nvSpPr>
            <p:spPr bwMode="auto">
              <a:xfrm>
                <a:off x="3025" y="3987"/>
                <a:ext cx="465" cy="212"/>
              </a:xfrm>
              <a:prstGeom prst="rect">
                <a:avLst/>
              </a:prstGeom>
              <a:solidFill>
                <a:srgbClr val="FFCCFF"/>
              </a:solidFill>
              <a:ln w="12700">
                <a:solidFill>
                  <a:schemeClr val="tx1"/>
                </a:solidFill>
                <a:miter lim="800000"/>
                <a:headEnd/>
                <a:tailEnd/>
              </a:ln>
            </p:spPr>
            <p:txBody>
              <a:bodyPr wrap="square">
                <a:spAutoFit/>
              </a:bodyPr>
              <a:lstStyle/>
              <a:p>
                <a:pPr eaLnBrk="0" hangingPunct="0">
                  <a:spcBef>
                    <a:spcPct val="50000"/>
                  </a:spcBef>
                </a:pPr>
                <a:r>
                  <a:rPr lang="en-GB" sz="1600" dirty="0"/>
                  <a:t>X123</a:t>
                </a:r>
              </a:p>
            </p:txBody>
          </p:sp>
          <p:sp>
            <p:nvSpPr>
              <p:cNvPr id="16411" name="Text Box 27"/>
              <p:cNvSpPr txBox="1">
                <a:spLocks noChangeArrowheads="1"/>
              </p:cNvSpPr>
              <p:nvPr/>
            </p:nvSpPr>
            <p:spPr bwMode="auto">
              <a:xfrm>
                <a:off x="2840" y="3986"/>
                <a:ext cx="201" cy="214"/>
              </a:xfrm>
              <a:prstGeom prst="rect">
                <a:avLst/>
              </a:prstGeom>
              <a:solidFill>
                <a:srgbClr val="FFCCFF"/>
              </a:solidFill>
              <a:ln w="9525">
                <a:solidFill>
                  <a:schemeClr val="tx1"/>
                </a:solidFill>
                <a:miter lim="800000"/>
                <a:headEnd/>
                <a:tailEnd/>
              </a:ln>
            </p:spPr>
            <p:txBody>
              <a:bodyPr wrap="square">
                <a:spAutoFit/>
              </a:bodyPr>
              <a:lstStyle/>
              <a:p>
                <a:pPr eaLnBrk="0" hangingPunct="0">
                  <a:spcBef>
                    <a:spcPct val="50000"/>
                  </a:spcBef>
                </a:pPr>
                <a:r>
                  <a:rPr lang="en-GB" sz="1600" dirty="0"/>
                  <a:t>E</a:t>
                </a:r>
              </a:p>
            </p:txBody>
          </p:sp>
        </p:grpSp>
        <p:sp>
          <p:nvSpPr>
            <p:cNvPr id="16399" name="Text Box 28"/>
            <p:cNvSpPr txBox="1">
              <a:spLocks noChangeArrowheads="1"/>
            </p:cNvSpPr>
            <p:nvPr/>
          </p:nvSpPr>
          <p:spPr bwMode="auto">
            <a:xfrm>
              <a:off x="4787506" y="3392941"/>
              <a:ext cx="870751" cy="307777"/>
            </a:xfrm>
            <a:prstGeom prst="rect">
              <a:avLst/>
            </a:prstGeom>
            <a:noFill/>
            <a:ln w="9525">
              <a:noFill/>
              <a:miter lim="800000"/>
              <a:headEnd/>
              <a:tailEnd/>
            </a:ln>
          </p:spPr>
          <p:txBody>
            <a:bodyPr wrap="none">
              <a:spAutoFit/>
            </a:bodyPr>
            <a:lstStyle/>
            <a:p>
              <a:pPr eaLnBrk="0" hangingPunct="0">
                <a:spcBef>
                  <a:spcPct val="50000"/>
                </a:spcBef>
              </a:pPr>
              <a:r>
                <a:rPr lang="en-GB" sz="1400" dirty="0" smtClean="0"/>
                <a:t>Methods</a:t>
              </a:r>
              <a:endParaRPr lang="en-GB" sz="1400" dirty="0"/>
            </a:p>
          </p:txBody>
        </p:sp>
        <p:sp>
          <p:nvSpPr>
            <p:cNvPr id="826397" name="Text Box 29"/>
            <p:cNvSpPr txBox="1">
              <a:spLocks noChangeArrowheads="1"/>
            </p:cNvSpPr>
            <p:nvPr/>
          </p:nvSpPr>
          <p:spPr bwMode="auto">
            <a:xfrm>
              <a:off x="4803608" y="4200072"/>
              <a:ext cx="870751" cy="307777"/>
            </a:xfrm>
            <a:prstGeom prst="rect">
              <a:avLst/>
            </a:prstGeom>
            <a:noFill/>
            <a:ln w="9525">
              <a:noFill/>
              <a:miter lim="800000"/>
              <a:headEnd/>
              <a:tailEnd/>
            </a:ln>
          </p:spPr>
          <p:txBody>
            <a:bodyPr wrap="none">
              <a:spAutoFit/>
            </a:bodyPr>
            <a:lstStyle/>
            <a:p>
              <a:pPr eaLnBrk="0" hangingPunct="0">
                <a:spcBef>
                  <a:spcPct val="50000"/>
                </a:spcBef>
              </a:pPr>
              <a:r>
                <a:rPr lang="en-GB" sz="1400" dirty="0" smtClean="0"/>
                <a:t>Methods</a:t>
              </a:r>
              <a:endParaRPr lang="en-GB" sz="1400" dirty="0"/>
            </a:p>
          </p:txBody>
        </p:sp>
        <p:grpSp>
          <p:nvGrpSpPr>
            <p:cNvPr id="7" name="Group 30"/>
            <p:cNvGrpSpPr>
              <a:grpSpLocks/>
            </p:cNvGrpSpPr>
            <p:nvPr/>
          </p:nvGrpSpPr>
          <p:grpSpPr bwMode="auto">
            <a:xfrm>
              <a:off x="5558121" y="4406900"/>
              <a:ext cx="1128713" cy="496888"/>
              <a:chOff x="4992" y="3832"/>
              <a:chExt cx="711" cy="313"/>
            </a:xfrm>
          </p:grpSpPr>
          <p:sp>
            <p:nvSpPr>
              <p:cNvPr id="16408" name="Rectangle 31"/>
              <p:cNvSpPr>
                <a:spLocks noChangeArrowheads="1"/>
              </p:cNvSpPr>
              <p:nvPr/>
            </p:nvSpPr>
            <p:spPr bwMode="auto">
              <a:xfrm>
                <a:off x="5130" y="3869"/>
                <a:ext cx="573" cy="276"/>
              </a:xfrm>
              <a:prstGeom prst="rect">
                <a:avLst/>
              </a:prstGeom>
              <a:noFill/>
              <a:ln w="12700">
                <a:noFill/>
                <a:miter lim="800000"/>
                <a:headEnd/>
                <a:tailEnd/>
              </a:ln>
            </p:spPr>
            <p:txBody>
              <a:bodyPr wrap="none" anchor="ctr"/>
              <a:lstStyle/>
              <a:p>
                <a:pPr algn="ctr" eaLnBrk="0" hangingPunct="0">
                  <a:spcBef>
                    <a:spcPct val="50000"/>
                  </a:spcBef>
                </a:pPr>
                <a:r>
                  <a:rPr lang="en-GB" sz="1600"/>
                  <a:t>Shape</a:t>
                </a:r>
                <a:br>
                  <a:rPr lang="en-GB" sz="1600"/>
                </a:br>
                <a:r>
                  <a:rPr lang="en-GB" sz="1600"/>
                  <a:t>Object</a:t>
                </a:r>
              </a:p>
            </p:txBody>
          </p:sp>
          <p:sp>
            <p:nvSpPr>
              <p:cNvPr id="16409" name="Line 32"/>
              <p:cNvSpPr>
                <a:spLocks noChangeShapeType="1"/>
              </p:cNvSpPr>
              <p:nvPr/>
            </p:nvSpPr>
            <p:spPr bwMode="auto">
              <a:xfrm flipH="1" flipV="1">
                <a:off x="4992" y="3832"/>
                <a:ext cx="224" cy="104"/>
              </a:xfrm>
              <a:prstGeom prst="line">
                <a:avLst/>
              </a:prstGeom>
              <a:noFill/>
              <a:ln w="9525">
                <a:solidFill>
                  <a:schemeClr val="tx1"/>
                </a:solidFill>
                <a:round/>
                <a:headEnd/>
                <a:tailEnd/>
              </a:ln>
            </p:spPr>
            <p:txBody>
              <a:bodyPr>
                <a:spAutoFit/>
              </a:bodyPr>
              <a:lstStyle/>
              <a:p>
                <a:endParaRPr lang="en-GB"/>
              </a:p>
            </p:txBody>
          </p:sp>
        </p:grpSp>
        <p:sp>
          <p:nvSpPr>
            <p:cNvPr id="16402" name="Line 33"/>
            <p:cNvSpPr>
              <a:spLocks noChangeShapeType="1"/>
            </p:cNvSpPr>
            <p:nvPr/>
          </p:nvSpPr>
          <p:spPr bwMode="auto">
            <a:xfrm flipH="1">
              <a:off x="5697821" y="3390900"/>
              <a:ext cx="381000" cy="190500"/>
            </a:xfrm>
            <a:prstGeom prst="line">
              <a:avLst/>
            </a:prstGeom>
            <a:noFill/>
            <a:ln w="9525">
              <a:solidFill>
                <a:schemeClr val="tx1"/>
              </a:solidFill>
              <a:round/>
              <a:headEnd/>
              <a:tailEnd/>
            </a:ln>
          </p:spPr>
          <p:txBody>
            <a:bodyPr>
              <a:spAutoFit/>
            </a:bodyPr>
            <a:lstStyle/>
            <a:p>
              <a:endParaRPr lang="en-GB"/>
            </a:p>
          </p:txBody>
        </p:sp>
        <p:grpSp>
          <p:nvGrpSpPr>
            <p:cNvPr id="8" name="Group 34"/>
            <p:cNvGrpSpPr>
              <a:grpSpLocks/>
            </p:cNvGrpSpPr>
            <p:nvPr/>
          </p:nvGrpSpPr>
          <p:grpSpPr bwMode="auto">
            <a:xfrm>
              <a:off x="1757646" y="2549525"/>
              <a:ext cx="1154113" cy="828675"/>
              <a:chOff x="2598" y="1606"/>
              <a:chExt cx="727" cy="522"/>
            </a:xfrm>
          </p:grpSpPr>
          <p:sp>
            <p:nvSpPr>
              <p:cNvPr id="16404" name="Text Box 35"/>
              <p:cNvSpPr txBox="1">
                <a:spLocks noChangeArrowheads="1"/>
              </p:cNvSpPr>
              <p:nvPr/>
            </p:nvSpPr>
            <p:spPr bwMode="auto">
              <a:xfrm>
                <a:off x="2598" y="1614"/>
                <a:ext cx="400" cy="510"/>
              </a:xfrm>
              <a:prstGeom prst="rect">
                <a:avLst/>
              </a:prstGeom>
              <a:noFill/>
              <a:ln w="9525">
                <a:noFill/>
                <a:miter lim="800000"/>
                <a:headEnd/>
                <a:tailEnd/>
              </a:ln>
            </p:spPr>
            <p:txBody>
              <a:bodyPr wrap="none">
                <a:spAutoFit/>
              </a:bodyPr>
              <a:lstStyle/>
              <a:p>
                <a:pPr algn="ctr" eaLnBrk="0" hangingPunct="0">
                  <a:spcBef>
                    <a:spcPct val="50000"/>
                  </a:spcBef>
                </a:pPr>
                <a:r>
                  <a:rPr lang="en-GB" sz="1600"/>
                  <a:t>Ref</a:t>
                </a:r>
                <a:br>
                  <a:rPr lang="en-GB" sz="1600"/>
                </a:br>
                <a:r>
                  <a:rPr lang="en-GB" sz="1600"/>
                  <a:t>Type</a:t>
                </a:r>
              </a:p>
              <a:p>
                <a:pPr algn="ctr" eaLnBrk="0" hangingPunct="0">
                  <a:spcBef>
                    <a:spcPct val="50000"/>
                  </a:spcBef>
                </a:pPr>
                <a:endParaRPr lang="en-GB"/>
              </a:p>
            </p:txBody>
          </p:sp>
          <p:sp>
            <p:nvSpPr>
              <p:cNvPr id="16405" name="Text Box 36"/>
              <p:cNvSpPr txBox="1">
                <a:spLocks noChangeArrowheads="1"/>
              </p:cNvSpPr>
              <p:nvPr/>
            </p:nvSpPr>
            <p:spPr bwMode="auto">
              <a:xfrm>
                <a:off x="2926" y="1606"/>
                <a:ext cx="399" cy="366"/>
              </a:xfrm>
              <a:prstGeom prst="rect">
                <a:avLst/>
              </a:prstGeom>
              <a:noFill/>
              <a:ln w="9525">
                <a:noFill/>
                <a:miter lim="800000"/>
                <a:headEnd/>
                <a:tailEnd/>
              </a:ln>
            </p:spPr>
            <p:txBody>
              <a:bodyPr wrap="none">
                <a:spAutoFit/>
              </a:bodyPr>
              <a:lstStyle/>
              <a:p>
                <a:pPr algn="ctr" eaLnBrk="0" hangingPunct="0">
                  <a:spcBef>
                    <a:spcPct val="50000"/>
                  </a:spcBef>
                </a:pPr>
                <a:r>
                  <a:rPr lang="en-GB" sz="1600"/>
                  <a:t>‘Hex’</a:t>
                </a:r>
                <a:br>
                  <a:rPr lang="en-GB" sz="1600"/>
                </a:br>
                <a:r>
                  <a:rPr lang="en-GB" sz="1600"/>
                  <a:t>Addr</a:t>
                </a:r>
              </a:p>
            </p:txBody>
          </p:sp>
          <p:sp>
            <p:nvSpPr>
              <p:cNvPr id="16406" name="Line 37"/>
              <p:cNvSpPr>
                <a:spLocks noChangeShapeType="1"/>
              </p:cNvSpPr>
              <p:nvPr/>
            </p:nvSpPr>
            <p:spPr bwMode="auto">
              <a:xfrm>
                <a:off x="2792" y="1968"/>
                <a:ext cx="0" cy="160"/>
              </a:xfrm>
              <a:prstGeom prst="line">
                <a:avLst/>
              </a:prstGeom>
              <a:noFill/>
              <a:ln w="9525">
                <a:solidFill>
                  <a:schemeClr val="tx1"/>
                </a:solidFill>
                <a:round/>
                <a:headEnd/>
                <a:tailEnd/>
              </a:ln>
            </p:spPr>
            <p:txBody>
              <a:bodyPr>
                <a:spAutoFit/>
              </a:bodyPr>
              <a:lstStyle/>
              <a:p>
                <a:endParaRPr lang="en-GB"/>
              </a:p>
            </p:txBody>
          </p:sp>
          <p:sp>
            <p:nvSpPr>
              <p:cNvPr id="16407" name="Line 38"/>
              <p:cNvSpPr>
                <a:spLocks noChangeShapeType="1"/>
              </p:cNvSpPr>
              <p:nvPr/>
            </p:nvSpPr>
            <p:spPr bwMode="auto">
              <a:xfrm>
                <a:off x="3121" y="1961"/>
                <a:ext cx="0" cy="160"/>
              </a:xfrm>
              <a:prstGeom prst="line">
                <a:avLst/>
              </a:prstGeom>
              <a:noFill/>
              <a:ln w="9525">
                <a:solidFill>
                  <a:schemeClr val="tx1"/>
                </a:solidFill>
                <a:round/>
                <a:headEnd/>
                <a:tailEnd/>
              </a:ln>
            </p:spPr>
            <p:txBody>
              <a:bodyPr>
                <a:spAutoFit/>
              </a:bodyPr>
              <a:lstStyle/>
              <a:p>
                <a:endParaRPr lang="en-GB"/>
              </a:p>
            </p:txBody>
          </p:sp>
        </p:gr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dirty="0" smtClean="0"/>
              <a:t>Towards polymorphism..</a:t>
            </a:r>
          </a:p>
        </p:txBody>
      </p:sp>
      <p:sp>
        <p:nvSpPr>
          <p:cNvPr id="17411" name="Rectangle 3"/>
          <p:cNvSpPr>
            <a:spLocks noGrp="1" noChangeArrowheads="1"/>
          </p:cNvSpPr>
          <p:nvPr>
            <p:ph idx="1"/>
          </p:nvPr>
        </p:nvSpPr>
        <p:spPr/>
        <p:txBody>
          <a:bodyPr/>
          <a:lstStyle/>
          <a:p>
            <a:r>
              <a:rPr lang="en-GB" dirty="0" smtClean="0"/>
              <a:t>Hit testing in our vector graphics programming</a:t>
            </a:r>
          </a:p>
        </p:txBody>
      </p:sp>
      <p:sp>
        <p:nvSpPr>
          <p:cNvPr id="828420" name="Rectangle 4"/>
          <p:cNvSpPr>
            <a:spLocks noChangeArrowheads="1"/>
          </p:cNvSpPr>
          <p:nvPr/>
        </p:nvSpPr>
        <p:spPr bwMode="auto">
          <a:xfrm>
            <a:off x="2476500" y="5657464"/>
            <a:ext cx="1044575" cy="1041400"/>
          </a:xfrm>
          <a:prstGeom prst="rect">
            <a:avLst/>
          </a:prstGeom>
          <a:solidFill>
            <a:srgbClr val="92D050"/>
          </a:solidFill>
          <a:ln w="9525">
            <a:noFill/>
            <a:miter lim="800000"/>
            <a:headEnd/>
            <a:tailEnd/>
          </a:ln>
        </p:spPr>
        <p:txBody>
          <a:bodyPr wrap="none" anchor="ctr"/>
          <a:lstStyle/>
          <a:p>
            <a:pPr eaLnBrk="0" hangingPunct="0">
              <a:spcBef>
                <a:spcPct val="50000"/>
              </a:spcBef>
            </a:pPr>
            <a:endParaRPr lang="en-US"/>
          </a:p>
        </p:txBody>
      </p:sp>
      <p:sp>
        <p:nvSpPr>
          <p:cNvPr id="828421" name="Oval 5"/>
          <p:cNvSpPr>
            <a:spLocks noChangeArrowheads="1"/>
          </p:cNvSpPr>
          <p:nvPr/>
        </p:nvSpPr>
        <p:spPr bwMode="auto">
          <a:xfrm>
            <a:off x="3898900" y="5614601"/>
            <a:ext cx="1130300" cy="1127125"/>
          </a:xfrm>
          <a:prstGeom prst="ellipse">
            <a:avLst/>
          </a:prstGeom>
          <a:solidFill>
            <a:srgbClr val="539FD2"/>
          </a:solidFill>
          <a:ln w="9525">
            <a:noFill/>
            <a:round/>
            <a:headEnd/>
            <a:tailEnd/>
          </a:ln>
        </p:spPr>
        <p:txBody>
          <a:bodyPr wrap="none" anchor="ctr"/>
          <a:lstStyle/>
          <a:p>
            <a:pPr eaLnBrk="0" hangingPunct="0">
              <a:spcBef>
                <a:spcPct val="50000"/>
              </a:spcBef>
            </a:pPr>
            <a:endParaRPr lang="en-US"/>
          </a:p>
        </p:txBody>
      </p:sp>
      <p:sp>
        <p:nvSpPr>
          <p:cNvPr id="828422" name="AutoShape 6"/>
          <p:cNvSpPr>
            <a:spLocks noChangeArrowheads="1"/>
          </p:cNvSpPr>
          <p:nvPr/>
        </p:nvSpPr>
        <p:spPr bwMode="auto">
          <a:xfrm>
            <a:off x="5214938" y="5600314"/>
            <a:ext cx="1270000" cy="1098550"/>
          </a:xfrm>
          <a:prstGeom prst="triangle">
            <a:avLst>
              <a:gd name="adj" fmla="val 50000"/>
            </a:avLst>
          </a:prstGeom>
          <a:solidFill>
            <a:srgbClr val="EC881D"/>
          </a:solidFill>
          <a:ln w="9525">
            <a:noFill/>
            <a:miter lim="800000"/>
            <a:headEnd/>
            <a:tailEnd/>
          </a:ln>
        </p:spPr>
        <p:txBody>
          <a:bodyPr wrap="none" anchor="ctr"/>
          <a:lstStyle/>
          <a:p>
            <a:pPr eaLnBrk="0" hangingPunct="0">
              <a:spcBef>
                <a:spcPct val="50000"/>
              </a:spcBef>
            </a:pPr>
            <a:endParaRPr lang="en-US"/>
          </a:p>
        </p:txBody>
      </p:sp>
      <p:sp>
        <p:nvSpPr>
          <p:cNvPr id="828423" name="Rectangle 7"/>
          <p:cNvSpPr>
            <a:spLocks noChangeArrowheads="1"/>
          </p:cNvSpPr>
          <p:nvPr/>
        </p:nvSpPr>
        <p:spPr bwMode="auto">
          <a:xfrm>
            <a:off x="992188" y="1739900"/>
            <a:ext cx="7270750" cy="3690754"/>
          </a:xfrm>
          <a:prstGeom prst="rect">
            <a:avLst/>
          </a:prstGeom>
          <a:solidFill>
            <a:srgbClr val="FCFEB9"/>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FF"/>
                </a:solidFill>
                <a:latin typeface="Lucida Console" pitchFamily="49" charset="0"/>
                <a:cs typeface="+mn-cs"/>
              </a:rPr>
              <a:t>public class</a:t>
            </a:r>
            <a:r>
              <a:rPr lang="en-GB" sz="1800" dirty="0">
                <a:latin typeface="Lucida Console" pitchFamily="49" charset="0"/>
                <a:cs typeface="+mn-cs"/>
              </a:rPr>
              <a:t> </a:t>
            </a:r>
            <a:r>
              <a:rPr lang="en-GB" sz="1800" dirty="0">
                <a:solidFill>
                  <a:srgbClr val="000000"/>
                </a:solidFill>
                <a:latin typeface="Lucida Console" pitchFamily="49" charset="0"/>
                <a:cs typeface="+mn-cs"/>
              </a:rPr>
              <a:t>Canvas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a:solidFill>
                  <a:srgbClr val="0000FF"/>
                </a:solidFill>
                <a:latin typeface="Lucida Console" pitchFamily="49" charset="0"/>
                <a:cs typeface="+mn-cs"/>
              </a:rPr>
              <a:t>private</a:t>
            </a:r>
            <a:r>
              <a:rPr lang="en-GB" sz="1800" dirty="0">
                <a:solidFill>
                  <a:srgbClr val="000000"/>
                </a:solidFill>
                <a:latin typeface="Lucida Console" pitchFamily="49" charset="0"/>
                <a:cs typeface="+mn-cs"/>
              </a:rPr>
              <a:t> Shape[] shapes;</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a:solidFill>
                  <a:srgbClr val="0000FF"/>
                </a:solidFill>
                <a:latin typeface="Lucida Console" pitchFamily="49" charset="0"/>
                <a:cs typeface="+mn-cs"/>
              </a:rPr>
              <a:t>private </a:t>
            </a:r>
            <a:r>
              <a:rPr lang="en-GB" sz="1800" dirty="0">
                <a:solidFill>
                  <a:srgbClr val="FA3200"/>
                </a:solidFill>
                <a:latin typeface="Lucida Console" pitchFamily="49" charset="0"/>
                <a:cs typeface="+mn-cs"/>
              </a:rPr>
              <a:t>Shape</a:t>
            </a:r>
            <a:r>
              <a:rPr lang="en-GB" sz="1800" dirty="0">
                <a:solidFill>
                  <a:srgbClr val="000000"/>
                </a:solidFill>
                <a:latin typeface="Lucida Console" pitchFamily="49" charset="0"/>
                <a:cs typeface="+mn-cs"/>
              </a:rPr>
              <a:t> </a:t>
            </a:r>
            <a:r>
              <a:rPr lang="en-GB" sz="1800" dirty="0" err="1">
                <a:solidFill>
                  <a:srgbClr val="000000"/>
                </a:solidFill>
                <a:latin typeface="Lucida Console" pitchFamily="49" charset="0"/>
              </a:rPr>
              <a:t>g</a:t>
            </a:r>
            <a:r>
              <a:rPr lang="en-GB" sz="1800" dirty="0" err="1" smtClean="0">
                <a:solidFill>
                  <a:srgbClr val="000000"/>
                </a:solidFill>
                <a:latin typeface="Lucida Console" pitchFamily="49" charset="0"/>
                <a:cs typeface="+mn-cs"/>
              </a:rPr>
              <a:t>etShapeFromPoint</a:t>
            </a:r>
            <a:r>
              <a:rPr lang="en-GB" sz="1800" dirty="0">
                <a:solidFill>
                  <a:srgbClr val="000000"/>
                </a:solidFill>
                <a:latin typeface="Lucida Console" pitchFamily="49" charset="0"/>
                <a:cs typeface="+mn-cs"/>
              </a:rPr>
              <a:t>( Point p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Shape </a:t>
            </a:r>
            <a:r>
              <a:rPr lang="en-GB" sz="1800" dirty="0" err="1">
                <a:solidFill>
                  <a:srgbClr val="000000"/>
                </a:solidFill>
                <a:latin typeface="Lucida Console" pitchFamily="49" charset="0"/>
                <a:cs typeface="+mn-cs"/>
              </a:rPr>
              <a:t>aShape</a:t>
            </a:r>
            <a:r>
              <a:rPr lang="en-GB" sz="1800" dirty="0">
                <a:solidFill>
                  <a:srgbClr val="000000"/>
                </a:solidFill>
                <a:latin typeface="Lucida Console" pitchFamily="49" charset="0"/>
                <a:cs typeface="+mn-cs"/>
              </a:rPr>
              <a:t> = </a:t>
            </a:r>
            <a:r>
              <a:rPr lang="en-GB" sz="1800" dirty="0">
                <a:solidFill>
                  <a:srgbClr val="0000FF"/>
                </a:solidFill>
                <a:latin typeface="Lucida Console" pitchFamily="49" charset="0"/>
                <a:cs typeface="+mn-cs"/>
              </a:rPr>
              <a:t>null</a:t>
            </a:r>
            <a:r>
              <a:rPr lang="en-GB" sz="18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smtClean="0">
                <a:solidFill>
                  <a:srgbClr val="0000FF"/>
                </a:solidFill>
                <a:latin typeface="Lucida Console" pitchFamily="49" charset="0"/>
                <a:cs typeface="+mn-cs"/>
              </a:rPr>
              <a:t>for</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Shape </a:t>
            </a:r>
            <a:r>
              <a:rPr lang="en-GB" sz="1800" dirty="0" smtClean="0">
                <a:solidFill>
                  <a:srgbClr val="000000"/>
                </a:solidFill>
                <a:latin typeface="Lucida Console" pitchFamily="49" charset="0"/>
                <a:cs typeface="+mn-cs"/>
              </a:rPr>
              <a:t>s : </a:t>
            </a:r>
            <a:r>
              <a:rPr lang="en-GB" sz="1800" dirty="0">
                <a:solidFill>
                  <a:srgbClr val="000000"/>
                </a:solidFill>
                <a:latin typeface="Lucida Console" pitchFamily="49" charset="0"/>
                <a:cs typeface="+mn-cs"/>
              </a:rPr>
              <a:t>shapes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a:solidFill>
                  <a:srgbClr val="0000FF"/>
                </a:solidFill>
                <a:latin typeface="Lucida Console" pitchFamily="49" charset="0"/>
                <a:cs typeface="+mn-cs"/>
              </a:rPr>
              <a:t>if</a:t>
            </a:r>
            <a:r>
              <a:rPr lang="en-GB" sz="1800" dirty="0">
                <a:solidFill>
                  <a:srgbClr val="000000"/>
                </a:solidFill>
                <a:latin typeface="Lucida Console" pitchFamily="49" charset="0"/>
                <a:cs typeface="+mn-cs"/>
              </a:rPr>
              <a:t>( </a:t>
            </a:r>
            <a:r>
              <a:rPr lang="en-GB" sz="1800" dirty="0" err="1" smtClean="0">
                <a:solidFill>
                  <a:srgbClr val="000000"/>
                </a:solidFill>
                <a:latin typeface="Lucida Console" pitchFamily="49" charset="0"/>
                <a:cs typeface="+mn-cs"/>
              </a:rPr>
              <a:t>s.isPointInShape</a:t>
            </a:r>
            <a:r>
              <a:rPr lang="en-GB" sz="1800" dirty="0">
                <a:solidFill>
                  <a:srgbClr val="000000"/>
                </a:solidFill>
                <a:latin typeface="Lucida Console" pitchFamily="49" charset="0"/>
                <a:cs typeface="+mn-cs"/>
              </a:rPr>
              <a:t>( p )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err="1">
                <a:solidFill>
                  <a:srgbClr val="000000"/>
                </a:solidFill>
                <a:latin typeface="Lucida Console" pitchFamily="49" charset="0"/>
                <a:cs typeface="+mn-cs"/>
              </a:rPr>
              <a:t>aShape</a:t>
            </a:r>
            <a:r>
              <a:rPr lang="en-GB" sz="1800" dirty="0">
                <a:solidFill>
                  <a:srgbClr val="000000"/>
                </a:solidFill>
                <a:latin typeface="Lucida Console" pitchFamily="49" charset="0"/>
                <a:cs typeface="+mn-cs"/>
              </a:rPr>
              <a:t> = s;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a:solidFill>
                  <a:srgbClr val="0000FF"/>
                </a:solidFill>
                <a:latin typeface="Lucida Console" pitchFamily="49" charset="0"/>
                <a:cs typeface="+mn-cs"/>
              </a:rPr>
              <a:t>break</a:t>
            </a:r>
            <a:r>
              <a:rPr lang="en-GB" sz="18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FF"/>
                </a:solidFill>
                <a:latin typeface="Lucida Console" pitchFamily="49" charset="0"/>
                <a:cs typeface="+mn-cs"/>
              </a:rPr>
              <a:t>    return</a:t>
            </a:r>
            <a:r>
              <a:rPr lang="en-GB" sz="1800" dirty="0">
                <a:solidFill>
                  <a:srgbClr val="000000"/>
                </a:solidFill>
                <a:latin typeface="Lucida Console" pitchFamily="49" charset="0"/>
                <a:cs typeface="+mn-cs"/>
              </a:rPr>
              <a:t> </a:t>
            </a:r>
            <a:r>
              <a:rPr lang="en-GB" sz="1800" dirty="0" err="1">
                <a:solidFill>
                  <a:srgbClr val="000000"/>
                </a:solidFill>
                <a:latin typeface="Lucida Console" pitchFamily="49" charset="0"/>
                <a:cs typeface="+mn-cs"/>
              </a:rPr>
              <a:t>aShape</a:t>
            </a:r>
            <a:r>
              <a:rPr lang="en-GB" sz="18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endParaRPr lang="en-GB" sz="1800" dirty="0">
              <a:solidFill>
                <a:srgbClr val="000046"/>
              </a:solidFill>
              <a:latin typeface="Lucida Console" pitchFamily="49" charset="0"/>
              <a:cs typeface="+mn-cs"/>
            </a:endParaRPr>
          </a:p>
        </p:txBody>
      </p:sp>
      <p:sp>
        <p:nvSpPr>
          <p:cNvPr id="828424" name="Rectangle 8"/>
          <p:cNvSpPr>
            <a:spLocks noChangeArrowheads="1"/>
          </p:cNvSpPr>
          <p:nvPr/>
        </p:nvSpPr>
        <p:spPr bwMode="auto">
          <a:xfrm>
            <a:off x="3730170" y="3693431"/>
            <a:ext cx="5210629" cy="1751762"/>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FF"/>
                </a:solidFill>
                <a:latin typeface="Lucida Console" pitchFamily="49" charset="0"/>
                <a:cs typeface="+mn-cs"/>
              </a:rPr>
              <a:t>void </a:t>
            </a:r>
            <a:r>
              <a:rPr lang="en-GB" sz="1800" dirty="0" err="1">
                <a:solidFill>
                  <a:srgbClr val="000000"/>
                </a:solidFill>
                <a:latin typeface="Lucida Console" pitchFamily="49" charset="0"/>
              </a:rPr>
              <a:t>o</a:t>
            </a:r>
            <a:r>
              <a:rPr lang="en-GB" sz="1800" dirty="0" err="1" smtClean="0">
                <a:solidFill>
                  <a:srgbClr val="000000"/>
                </a:solidFill>
                <a:latin typeface="Lucida Console" pitchFamily="49" charset="0"/>
                <a:cs typeface="+mn-cs"/>
              </a:rPr>
              <a:t>nMouseDown</a:t>
            </a:r>
            <a:r>
              <a:rPr lang="en-GB" sz="1800" dirty="0">
                <a:solidFill>
                  <a:srgbClr val="000000"/>
                </a:solidFill>
                <a:latin typeface="Lucida Console" pitchFamily="49" charset="0"/>
                <a:cs typeface="+mn-cs"/>
              </a:rPr>
              <a:t>( Point p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rPr>
              <a:t> </a:t>
            </a:r>
            <a:r>
              <a:rPr lang="en-GB" sz="1800" dirty="0" smtClean="0">
                <a:solidFill>
                  <a:srgbClr val="000000"/>
                </a:solidFill>
                <a:latin typeface="Lucida Console" pitchFamily="49" charset="0"/>
              </a:rPr>
              <a:t> </a:t>
            </a:r>
            <a:r>
              <a:rPr lang="en-GB" sz="1800" dirty="0" smtClean="0">
                <a:solidFill>
                  <a:srgbClr val="FA3200"/>
                </a:solidFill>
                <a:latin typeface="Lucida Console" pitchFamily="49" charset="0"/>
                <a:cs typeface="+mn-cs"/>
              </a:rPr>
              <a:t>Shape</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s = </a:t>
            </a:r>
            <a:r>
              <a:rPr lang="en-GB" sz="1800" dirty="0" err="1" smtClean="0">
                <a:solidFill>
                  <a:srgbClr val="000000"/>
                </a:solidFill>
                <a:latin typeface="Lucida Console" pitchFamily="49" charset="0"/>
              </a:rPr>
              <a:t>g</a:t>
            </a:r>
            <a:r>
              <a:rPr lang="en-GB" sz="1800" dirty="0" err="1" smtClean="0">
                <a:solidFill>
                  <a:srgbClr val="000000"/>
                </a:solidFill>
                <a:latin typeface="Lucida Console" pitchFamily="49" charset="0"/>
                <a:cs typeface="+mn-cs"/>
              </a:rPr>
              <a:t>etShapeFromPoint</a:t>
            </a:r>
            <a:r>
              <a:rPr lang="en-GB" sz="1800" dirty="0">
                <a:solidFill>
                  <a:srgbClr val="000000"/>
                </a:solidFill>
                <a:latin typeface="Lucida Console" pitchFamily="49" charset="0"/>
                <a:cs typeface="+mn-cs"/>
              </a:rPr>
              <a:t>( p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rPr>
              <a:t> </a:t>
            </a:r>
            <a:r>
              <a:rPr lang="en-GB" sz="1800" dirty="0" smtClean="0">
                <a:solidFill>
                  <a:srgbClr val="000000"/>
                </a:solidFill>
                <a:latin typeface="Lucida Console" pitchFamily="49" charset="0"/>
              </a:rPr>
              <a:t> </a:t>
            </a:r>
            <a:r>
              <a:rPr lang="en-GB" sz="1800" dirty="0" smtClean="0">
                <a:solidFill>
                  <a:srgbClr val="0000FF"/>
                </a:solidFill>
                <a:latin typeface="Lucida Console" pitchFamily="49" charset="0"/>
                <a:cs typeface="+mn-cs"/>
              </a:rPr>
              <a:t>if</a:t>
            </a:r>
            <a:r>
              <a:rPr lang="en-GB" sz="1800" dirty="0">
                <a:solidFill>
                  <a:srgbClr val="000000"/>
                </a:solidFill>
                <a:latin typeface="Lucida Console" pitchFamily="49" charset="0"/>
                <a:cs typeface="+mn-cs"/>
              </a:rPr>
              <a:t>( s != </a:t>
            </a:r>
            <a:r>
              <a:rPr lang="en-GB" sz="1800" dirty="0">
                <a:solidFill>
                  <a:srgbClr val="0000FF"/>
                </a:solidFill>
                <a:latin typeface="Lucida Console" pitchFamily="49" charset="0"/>
                <a:cs typeface="+mn-cs"/>
              </a:rPr>
              <a:t>null</a:t>
            </a:r>
            <a:r>
              <a:rPr lang="en-GB" sz="1800" dirty="0">
                <a:solidFill>
                  <a:srgbClr val="000000"/>
                </a:solidFill>
                <a:latin typeface="Lucida Console" pitchFamily="49" charset="0"/>
                <a:cs typeface="+mn-cs"/>
              </a:rPr>
              <a:t> )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rPr>
              <a:t> </a:t>
            </a:r>
            <a:r>
              <a:rPr lang="en-GB" sz="1800" dirty="0" smtClean="0">
                <a:solidFill>
                  <a:srgbClr val="000000"/>
                </a:solidFill>
                <a:latin typeface="Lucida Console" pitchFamily="49" charset="0"/>
              </a:rPr>
              <a:t>   </a:t>
            </a:r>
            <a:r>
              <a:rPr lang="en-GB" sz="1800" dirty="0" err="1" smtClean="0">
                <a:solidFill>
                  <a:srgbClr val="000000"/>
                </a:solidFill>
                <a:latin typeface="Lucida Console" pitchFamily="49" charset="0"/>
                <a:cs typeface="+mn-cs"/>
              </a:rPr>
              <a:t>StatusBar.display</a:t>
            </a:r>
            <a:r>
              <a:rPr lang="en-GB" sz="1800" dirty="0">
                <a:solidFill>
                  <a:srgbClr val="000000"/>
                </a:solidFill>
                <a:latin typeface="Lucida Console" pitchFamily="49" charset="0"/>
                <a:cs typeface="+mn-cs"/>
              </a:rPr>
              <a:t>( </a:t>
            </a:r>
            <a:r>
              <a:rPr lang="en-GB" sz="1800" dirty="0" err="1" smtClean="0">
                <a:solidFill>
                  <a:srgbClr val="000000"/>
                </a:solidFill>
                <a:latin typeface="Lucida Console" pitchFamily="49" charset="0"/>
                <a:cs typeface="+mn-cs"/>
              </a:rPr>
              <a:t>s.getArea</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a:t>
            </a:r>
            <a:br>
              <a:rPr lang="en-GB" sz="1800" dirty="0">
                <a:solidFill>
                  <a:srgbClr val="000000"/>
                </a:solidFill>
                <a:latin typeface="Lucida Console" pitchFamily="49" charset="0"/>
                <a:cs typeface="+mn-cs"/>
              </a:rPr>
            </a:br>
            <a:r>
              <a:rPr lang="en-GB" sz="1800" dirty="0" smtClean="0">
                <a:solidFill>
                  <a:srgbClr val="000000"/>
                </a:solidFill>
                <a:latin typeface="Lucida Console" pitchFamily="49" charset="0"/>
                <a:cs typeface="+mn-cs"/>
              </a:rPr>
              <a:t>  }</a:t>
            </a: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endParaRPr lang="en-GB" sz="1800" dirty="0">
              <a:solidFill>
                <a:srgbClr val="000046"/>
              </a:solidFill>
              <a:latin typeface="Lucida Console" pitchFamily="49" charset="0"/>
              <a:cs typeface="+mn-cs"/>
            </a:endParaRPr>
          </a:p>
        </p:txBody>
      </p:sp>
      <p:sp>
        <p:nvSpPr>
          <p:cNvPr id="828425" name="Text Box 9"/>
          <p:cNvSpPr txBox="1">
            <a:spLocks noChangeArrowheads="1"/>
          </p:cNvSpPr>
          <p:nvPr/>
        </p:nvSpPr>
        <p:spPr bwMode="hidden">
          <a:xfrm>
            <a:off x="6723063" y="5568950"/>
            <a:ext cx="1708150" cy="396875"/>
          </a:xfrm>
          <a:prstGeom prst="rect">
            <a:avLst/>
          </a:prstGeom>
          <a:noFill/>
          <a:ln w="9525">
            <a:noFill/>
            <a:miter lim="800000"/>
            <a:headEnd/>
            <a:tailEnd/>
          </a:ln>
        </p:spPr>
        <p:txBody>
          <a:bodyPr wrap="none">
            <a:spAutoFit/>
          </a:bodyPr>
          <a:lstStyle/>
          <a:p>
            <a:pPr eaLnBrk="0" hangingPunct="0"/>
            <a:r>
              <a:rPr lang="en-GB" sz="2000"/>
              <a:t>width * height</a:t>
            </a:r>
          </a:p>
        </p:txBody>
      </p:sp>
      <p:sp>
        <p:nvSpPr>
          <p:cNvPr id="828426" name="Text Box 10"/>
          <p:cNvSpPr txBox="1">
            <a:spLocks noChangeArrowheads="1"/>
          </p:cNvSpPr>
          <p:nvPr/>
        </p:nvSpPr>
        <p:spPr bwMode="hidden">
          <a:xfrm>
            <a:off x="6723063" y="5583238"/>
            <a:ext cx="796925" cy="396875"/>
          </a:xfrm>
          <a:prstGeom prst="rect">
            <a:avLst/>
          </a:prstGeom>
          <a:noFill/>
          <a:ln w="9525">
            <a:noFill/>
            <a:miter lim="800000"/>
            <a:headEnd/>
            <a:tailEnd/>
          </a:ln>
        </p:spPr>
        <p:txBody>
          <a:bodyPr wrap="none">
            <a:spAutoFit/>
          </a:bodyPr>
          <a:lstStyle/>
          <a:p>
            <a:pPr eaLnBrk="0" hangingPunct="0"/>
            <a:r>
              <a:rPr lang="en-GB" sz="2000" dirty="0"/>
              <a:t>pi * r</a:t>
            </a:r>
            <a:r>
              <a:rPr lang="en-GB" sz="2000" baseline="30000" dirty="0"/>
              <a:t>2</a:t>
            </a:r>
          </a:p>
        </p:txBody>
      </p:sp>
      <p:sp>
        <p:nvSpPr>
          <p:cNvPr id="828427" name="Text Box 11"/>
          <p:cNvSpPr txBox="1">
            <a:spLocks noChangeArrowheads="1"/>
          </p:cNvSpPr>
          <p:nvPr/>
        </p:nvSpPr>
        <p:spPr bwMode="hidden">
          <a:xfrm>
            <a:off x="6723063" y="5568950"/>
            <a:ext cx="1946275" cy="396875"/>
          </a:xfrm>
          <a:prstGeom prst="rect">
            <a:avLst/>
          </a:prstGeom>
          <a:noFill/>
          <a:ln w="9525">
            <a:noFill/>
            <a:miter lim="800000"/>
            <a:headEnd/>
            <a:tailEnd/>
          </a:ln>
        </p:spPr>
        <p:txBody>
          <a:bodyPr wrap="none">
            <a:spAutoFit/>
          </a:bodyPr>
          <a:lstStyle/>
          <a:p>
            <a:pPr eaLnBrk="0" hangingPunct="0"/>
            <a:r>
              <a:rPr lang="en-GB" sz="2000" dirty="0"/>
              <a:t>½ base * height</a:t>
            </a:r>
            <a:endParaRPr lang="en-GB" sz="2000" baseline="30000" dirty="0"/>
          </a:p>
        </p:txBody>
      </p:sp>
      <p:sp>
        <p:nvSpPr>
          <p:cNvPr id="17420" name="Rectangle 13"/>
          <p:cNvSpPr>
            <a:spLocks noChangeArrowheads="1"/>
          </p:cNvSpPr>
          <p:nvPr/>
        </p:nvSpPr>
        <p:spPr bwMode="auto">
          <a:xfrm>
            <a:off x="6359525" y="4915806"/>
            <a:ext cx="2616200" cy="650875"/>
          </a:xfrm>
          <a:prstGeom prst="rect">
            <a:avLst/>
          </a:prstGeom>
          <a:solidFill>
            <a:srgbClr val="FFCCFF"/>
          </a:solidFill>
          <a:ln w="9525">
            <a:solidFill>
              <a:schemeClr val="tx1"/>
            </a:solidFill>
            <a:miter lim="800000"/>
            <a:headEnd/>
            <a:tailEnd/>
          </a:ln>
        </p:spPr>
        <p:txBody>
          <a:bodyPr anchor="ctr">
            <a:spAutoFit/>
          </a:bodyPr>
          <a:lstStyle/>
          <a:p>
            <a:pPr algn="ctr" eaLnBrk="0" hangingPunct="0">
              <a:spcBef>
                <a:spcPct val="50000"/>
              </a:spcBef>
            </a:pPr>
            <a:r>
              <a:rPr lang="en-GB" sz="1800"/>
              <a:t>Must be a visible member of class Shape</a:t>
            </a:r>
          </a:p>
        </p:txBody>
      </p:sp>
      <p:sp>
        <p:nvSpPr>
          <p:cNvPr id="17421" name="Line 14"/>
          <p:cNvSpPr>
            <a:spLocks noChangeShapeType="1"/>
          </p:cNvSpPr>
          <p:nvPr/>
        </p:nvSpPr>
        <p:spPr bwMode="auto">
          <a:xfrm flipH="1" flipV="1">
            <a:off x="8534399" y="4760685"/>
            <a:ext cx="275770" cy="188684"/>
          </a:xfrm>
          <a:prstGeom prst="line">
            <a:avLst/>
          </a:prstGeom>
          <a:noFill/>
          <a:ln w="9525">
            <a:solidFill>
              <a:schemeClr val="tx1"/>
            </a:solidFill>
            <a:round/>
            <a:headEnd/>
            <a:tailEnd/>
          </a:ln>
        </p:spPr>
        <p:txBody>
          <a:bodyPr wrap="square">
            <a:spAutoFit/>
          </a:bodyPr>
          <a:lstStyle/>
          <a:p>
            <a:endParaRPr lang="en-GB"/>
          </a:p>
        </p:txBody>
      </p:sp>
      <p:sp>
        <p:nvSpPr>
          <p:cNvPr id="2" name="Rectangle 1"/>
          <p:cNvSpPr/>
          <p:nvPr/>
        </p:nvSpPr>
        <p:spPr>
          <a:xfrm>
            <a:off x="6723063" y="5583238"/>
            <a:ext cx="2206655" cy="561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smtClean="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par>
                                <p:cTn id="8" presetID="1" presetClass="exit" presetSubtype="0" fill="hold" grpId="3" nodeType="withEffect">
                                  <p:stCondLst>
                                    <p:cond delay="0"/>
                                  </p:stCondLst>
                                  <p:childTnLst>
                                    <p:set>
                                      <p:cBhvr>
                                        <p:cTn id="9" dur="1" fill="hold">
                                          <p:stCondLst>
                                            <p:cond delay="0"/>
                                          </p:stCondLst>
                                        </p:cTn>
                                        <p:tgtEl>
                                          <p:spTgt spid="828427"/>
                                        </p:tgtEl>
                                        <p:attrNameLst>
                                          <p:attrName>style.visibility</p:attrName>
                                        </p:attrNameLst>
                                      </p:cBhvr>
                                      <p:to>
                                        <p:strVal val="hidden"/>
                                      </p:to>
                                    </p:set>
                                  </p:childTnLst>
                                </p:cTn>
                              </p:par>
                              <p:par>
                                <p:cTn id="10" presetID="1" presetClass="exit" presetSubtype="0" fill="hold" grpId="3" nodeType="withEffect">
                                  <p:stCondLst>
                                    <p:cond delay="0"/>
                                  </p:stCondLst>
                                  <p:childTnLst>
                                    <p:set>
                                      <p:cBhvr>
                                        <p:cTn id="11" dur="1" fill="hold">
                                          <p:stCondLst>
                                            <p:cond delay="0"/>
                                          </p:stCondLst>
                                        </p:cTn>
                                        <p:tgtEl>
                                          <p:spTgt spid="828426"/>
                                        </p:tgtEl>
                                        <p:attrNameLst>
                                          <p:attrName>style.visibility</p:attrName>
                                        </p:attrNameLst>
                                      </p:cBhvr>
                                      <p:to>
                                        <p:strVal val="hidden"/>
                                      </p:to>
                                    </p:set>
                                  </p:childTnLst>
                                </p:cTn>
                              </p:par>
                              <p:par>
                                <p:cTn id="12" presetID="1" presetClass="exit" presetSubtype="0" fill="hold" grpId="3" nodeType="withEffect">
                                  <p:stCondLst>
                                    <p:cond delay="0"/>
                                  </p:stCondLst>
                                  <p:childTnLst>
                                    <p:set>
                                      <p:cBhvr>
                                        <p:cTn id="13" dur="1" fill="hold">
                                          <p:stCondLst>
                                            <p:cond delay="0"/>
                                          </p:stCondLst>
                                        </p:cTn>
                                        <p:tgtEl>
                                          <p:spTgt spid="8284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4" restart="whenNotActive" fill="hold" evtFilter="cancelBubble" nodeType="interactiveSeq">
                <p:stCondLst>
                  <p:cond evt="onClick" delay="0">
                    <p:tgtEl>
                      <p:spTgt spid="828421"/>
                    </p:tgtEl>
                  </p:cond>
                </p:stCondLst>
                <p:endSync evt="end" delay="0">
                  <p:rtn val="all"/>
                </p:endSync>
                <p:childTnLst>
                  <p:par>
                    <p:cTn id="15" fill="hold">
                      <p:stCondLst>
                        <p:cond delay="0"/>
                      </p:stCondLst>
                      <p:childTnLst>
                        <p:par>
                          <p:cTn id="16" fill="hold">
                            <p:stCondLst>
                              <p:cond delay="0"/>
                            </p:stCondLst>
                            <p:childTnLst>
                              <p:par>
                                <p:cTn id="17" presetID="1" presetClass="entr" presetSubtype="0" fill="hold" grpId="0" nodeType="withEffect">
                                  <p:stCondLst>
                                    <p:cond delay="0"/>
                                  </p:stCondLst>
                                  <p:childTnLst>
                                    <p:set>
                                      <p:cBhvr>
                                        <p:cTn id="18" dur="1" fill="hold">
                                          <p:stCondLst>
                                            <p:cond delay="0"/>
                                          </p:stCondLst>
                                        </p:cTn>
                                        <p:tgtEl>
                                          <p:spTgt spid="828426"/>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828425"/>
                                        </p:tgtEl>
                                        <p:attrNameLst>
                                          <p:attrName>style.visibility</p:attrName>
                                        </p:attrNameLst>
                                      </p:cBhvr>
                                      <p:to>
                                        <p:strVal val="hidden"/>
                                      </p:to>
                                    </p:set>
                                  </p:childTnLst>
                                </p:cTn>
                              </p:par>
                              <p:par>
                                <p:cTn id="21" presetID="1" presetClass="exit" presetSubtype="0" fill="hold" grpId="2" nodeType="withEffect">
                                  <p:stCondLst>
                                    <p:cond delay="0"/>
                                  </p:stCondLst>
                                  <p:childTnLst>
                                    <p:set>
                                      <p:cBhvr>
                                        <p:cTn id="22" dur="1" fill="hold">
                                          <p:stCondLst>
                                            <p:cond delay="0"/>
                                          </p:stCondLst>
                                        </p:cTn>
                                        <p:tgtEl>
                                          <p:spTgt spid="828427"/>
                                        </p:tgtEl>
                                        <p:attrNameLst>
                                          <p:attrName>style.visibility</p:attrName>
                                        </p:attrNameLst>
                                      </p:cBhvr>
                                      <p:to>
                                        <p:strVal val="hidden"/>
                                      </p:to>
                                    </p:set>
                                  </p:childTnLst>
                                </p:cTn>
                              </p:par>
                            </p:childTnLst>
                          </p:cTn>
                        </p:par>
                      </p:childTnLst>
                    </p:cTn>
                  </p:par>
                </p:childTnLst>
              </p:cTn>
              <p:nextCondLst>
                <p:cond evt="onClick" delay="0">
                  <p:tgtEl>
                    <p:spTgt spid="828421"/>
                  </p:tgtEl>
                </p:cond>
              </p:nextCondLst>
            </p:seq>
            <p:seq concurrent="1" nextAc="seek">
              <p:cTn id="23" restart="whenNotActive" fill="hold" evtFilter="cancelBubble" nodeType="interactiveSeq">
                <p:stCondLst>
                  <p:cond evt="onClick" delay="0">
                    <p:tgtEl>
                      <p:spTgt spid="828422"/>
                    </p:tgtEl>
                  </p:cond>
                </p:stCondLst>
                <p:endSync evt="end" delay="0">
                  <p:rtn val="all"/>
                </p:endSync>
                <p:childTnLst>
                  <p:par>
                    <p:cTn id="24" fill="hold">
                      <p:stCondLst>
                        <p:cond delay="0"/>
                      </p:stCondLst>
                      <p:childTnLst>
                        <p:par>
                          <p:cTn id="25" fill="hold">
                            <p:stCondLst>
                              <p:cond delay="0"/>
                            </p:stCondLst>
                            <p:childTnLst>
                              <p:par>
                                <p:cTn id="26" presetID="1" presetClass="entr" presetSubtype="0" fill="hold" grpId="0" nodeType="withEffect">
                                  <p:stCondLst>
                                    <p:cond delay="0"/>
                                  </p:stCondLst>
                                  <p:childTnLst>
                                    <p:set>
                                      <p:cBhvr>
                                        <p:cTn id="27" dur="1" fill="hold">
                                          <p:stCondLst>
                                            <p:cond delay="0"/>
                                          </p:stCondLst>
                                        </p:cTn>
                                        <p:tgtEl>
                                          <p:spTgt spid="828427"/>
                                        </p:tgtEl>
                                        <p:attrNameLst>
                                          <p:attrName>style.visibility</p:attrName>
                                        </p:attrNameLst>
                                      </p:cBhvr>
                                      <p:to>
                                        <p:strVal val="visible"/>
                                      </p:to>
                                    </p:set>
                                  </p:childTnLst>
                                </p:cTn>
                              </p:par>
                              <p:par>
                                <p:cTn id="28" presetID="1" presetClass="exit" presetSubtype="0" fill="hold" grpId="2" nodeType="withEffect">
                                  <p:stCondLst>
                                    <p:cond delay="0"/>
                                  </p:stCondLst>
                                  <p:childTnLst>
                                    <p:set>
                                      <p:cBhvr>
                                        <p:cTn id="29" dur="1" fill="hold">
                                          <p:stCondLst>
                                            <p:cond delay="0"/>
                                          </p:stCondLst>
                                        </p:cTn>
                                        <p:tgtEl>
                                          <p:spTgt spid="828425"/>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828426"/>
                                        </p:tgtEl>
                                        <p:attrNameLst>
                                          <p:attrName>style.visibility</p:attrName>
                                        </p:attrNameLst>
                                      </p:cBhvr>
                                      <p:to>
                                        <p:strVal val="hidden"/>
                                      </p:to>
                                    </p:set>
                                  </p:childTnLst>
                                </p:cTn>
                              </p:par>
                            </p:childTnLst>
                          </p:cTn>
                        </p:par>
                      </p:childTnLst>
                    </p:cTn>
                  </p:par>
                </p:childTnLst>
              </p:cTn>
              <p:nextCondLst>
                <p:cond evt="onClick" delay="0">
                  <p:tgtEl>
                    <p:spTgt spid="828422"/>
                  </p:tgtEl>
                </p:cond>
              </p:nextCondLst>
            </p:seq>
            <p:seq concurrent="1" nextAc="seek">
              <p:cTn id="32" restart="whenNotActive" fill="hold" evtFilter="cancelBubble" nodeType="interactiveSeq">
                <p:stCondLst>
                  <p:cond evt="onClick" delay="0">
                    <p:tgtEl>
                      <p:spTgt spid="828420"/>
                    </p:tgtEl>
                  </p:cond>
                </p:stCondLst>
                <p:endSync evt="end" delay="0">
                  <p:rtn val="all"/>
                </p:endSync>
                <p:childTnLst>
                  <p:par>
                    <p:cTn id="33" fill="hold">
                      <p:stCondLst>
                        <p:cond delay="0"/>
                      </p:stCondLst>
                      <p:childTnLst>
                        <p:par>
                          <p:cTn id="34" fill="hold">
                            <p:stCondLst>
                              <p:cond delay="0"/>
                            </p:stCondLst>
                            <p:childTnLst>
                              <p:par>
                                <p:cTn id="35" presetID="1" presetClass="entr" presetSubtype="0" fill="hold" grpId="0" nodeType="withEffect">
                                  <p:stCondLst>
                                    <p:cond delay="0"/>
                                  </p:stCondLst>
                                  <p:childTnLst>
                                    <p:set>
                                      <p:cBhvr>
                                        <p:cTn id="36" dur="1" fill="hold">
                                          <p:stCondLst>
                                            <p:cond delay="0"/>
                                          </p:stCondLst>
                                        </p:cTn>
                                        <p:tgtEl>
                                          <p:spTgt spid="828425"/>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828427"/>
                                        </p:tgtEl>
                                        <p:attrNameLst>
                                          <p:attrName>style.visibility</p:attrName>
                                        </p:attrNameLst>
                                      </p:cBhvr>
                                      <p:to>
                                        <p:strVal val="hidden"/>
                                      </p:to>
                                    </p:set>
                                  </p:childTnLst>
                                </p:cTn>
                              </p:par>
                              <p:par>
                                <p:cTn id="39" presetID="1" presetClass="exit" presetSubtype="0" fill="hold" grpId="2" nodeType="withEffect">
                                  <p:stCondLst>
                                    <p:cond delay="0"/>
                                  </p:stCondLst>
                                  <p:childTnLst>
                                    <p:set>
                                      <p:cBhvr>
                                        <p:cTn id="40" dur="1" fill="hold">
                                          <p:stCondLst>
                                            <p:cond delay="0"/>
                                          </p:stCondLst>
                                        </p:cTn>
                                        <p:tgtEl>
                                          <p:spTgt spid="828426"/>
                                        </p:tgtEl>
                                        <p:attrNameLst>
                                          <p:attrName>style.visibility</p:attrName>
                                        </p:attrNameLst>
                                      </p:cBhvr>
                                      <p:to>
                                        <p:strVal val="hidden"/>
                                      </p:to>
                                    </p:set>
                                  </p:childTnLst>
                                </p:cTn>
                              </p:par>
                            </p:childTnLst>
                          </p:cTn>
                        </p:par>
                      </p:childTnLst>
                    </p:cTn>
                  </p:par>
                </p:childTnLst>
              </p:cTn>
              <p:nextCondLst>
                <p:cond evt="onClick" delay="0">
                  <p:tgtEl>
                    <p:spTgt spid="828420"/>
                  </p:tgtEl>
                </p:cond>
              </p:nextCondLst>
            </p:seq>
          </p:childTnLst>
        </p:cTn>
      </p:par>
    </p:tnLst>
    <p:bldLst>
      <p:bldP spid="828425" grpId="0"/>
      <p:bldP spid="828425" grpId="1"/>
      <p:bldP spid="828425" grpId="2"/>
      <p:bldP spid="828425" grpId="3"/>
      <p:bldP spid="828426" grpId="0"/>
      <p:bldP spid="828426" grpId="1"/>
      <p:bldP spid="828426" grpId="2"/>
      <p:bldP spid="828426" grpId="3"/>
      <p:bldP spid="828427" grpId="0"/>
      <p:bldP spid="828427" grpId="1"/>
      <p:bldP spid="828427" grpId="2"/>
      <p:bldP spid="828427" grpId="3"/>
      <p:bldP spid="2" grpId="0" animBg="1"/>
    </p:bldLst>
  </p:timing>
</p:sld>
</file>

<file path=ppt/theme/theme1.xml><?xml version="1.0" encoding="utf-8"?>
<a:theme xmlns:a="http://schemas.openxmlformats.org/drawingml/2006/main" name="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0DB1F68FD3F16A46B1E9E6F85F8892E1" ma:contentTypeVersion="0" ma:contentTypeDescription="Base content type which represents courseware documents" ma:contentTypeScope="" ma:versionID="2b8b2f2f878fff5a50bbfa681bcbf75c">
  <xsd:schema xmlns:xsd="http://www.w3.org/2001/XMLSchema" xmlns:xs="http://www.w3.org/2001/XMLSchema" xmlns:p="http://schemas.microsoft.com/office/2006/metadata/properties" xmlns:ns2="851B1AFE-BC03-421D-A91C-05023257746A" targetNamespace="http://schemas.microsoft.com/office/2006/metadata/properties" ma:root="true" ma:fieldsID="393c6134fbcb8b0deff742b4282b83b4" ns2:_="">
    <xsd:import namespace="851B1AFE-BC03-421D-A91C-05023257746A"/>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1AFE-BC03-421D-A91C-05023257746A"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ookTypeField0 xmlns="851B1AFE-BC03-421D-A91C-05023257746A">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IsBuildFile xmlns="851B1AFE-BC03-421D-A91C-05023257746A">false</IsBuildFile>
    <SequenceNumber xmlns="851B1AFE-BC03-421D-A91C-05023257746A">7</SequenceNumbe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6AB8BC-3E78-42E8-BEF3-A87583BE1BBA}"/>
</file>

<file path=customXml/itemProps2.xml><?xml version="1.0" encoding="utf-8"?>
<ds:datastoreItem xmlns:ds="http://schemas.openxmlformats.org/officeDocument/2006/customXml" ds:itemID="{33CE6195-490F-445D-A472-E0BEE0E4FE41}"/>
</file>

<file path=customXml/itemProps3.xml><?xml version="1.0" encoding="utf-8"?>
<ds:datastoreItem xmlns:ds="http://schemas.openxmlformats.org/officeDocument/2006/customXml" ds:itemID="{4F7D95E6-7479-45B3-A09A-AE71E6BC6D7F}"/>
</file>

<file path=docProps/app.xml><?xml version="1.0" encoding="utf-8"?>
<Properties xmlns="http://schemas.openxmlformats.org/officeDocument/2006/extended-properties" xmlns:vt="http://schemas.openxmlformats.org/officeDocument/2006/docPropsVTypes">
  <Template>IT_Slides_2013_v1.0</Template>
  <TotalTime>286</TotalTime>
  <Words>3087</Words>
  <Application>Microsoft Office PowerPoint</Application>
  <PresentationFormat>On-screen Show (4:3)</PresentationFormat>
  <Paragraphs>338</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Courier New</vt:lpstr>
      <vt:lpstr>Lucida Console</vt:lpstr>
      <vt:lpstr>Wingdings</vt:lpstr>
      <vt:lpstr>IT_Slides_2013_v1.0</vt:lpstr>
      <vt:lpstr>Inheritance – Towards Polymorphism</vt:lpstr>
      <vt:lpstr>Contents</vt:lpstr>
      <vt:lpstr>Constructing the derived objects</vt:lpstr>
      <vt:lpstr>Derived class .ctors – example</vt:lpstr>
      <vt:lpstr>The principle of substitutability</vt:lpstr>
      <vt:lpstr>Substitution of references</vt:lpstr>
      <vt:lpstr>Substitution of references – cont.</vt:lpstr>
      <vt:lpstr>The anatomy of a reference</vt:lpstr>
      <vt:lpstr>Towards polymorphism..</vt:lpstr>
      <vt:lpstr>Polymorphism (1)</vt:lpstr>
      <vt:lpstr>Polymorphism</vt:lpstr>
      <vt:lpstr>Polymorphism (1 step further)</vt:lpstr>
      <vt:lpstr>Recap – Enabling overriding</vt:lpstr>
      <vt:lpstr>Basics of casting (1) – downcasting</vt:lpstr>
      <vt:lpstr>Basics of casting (2) – downcasting safely</vt:lpstr>
      <vt:lpstr>Hands-on labs</vt:lpstr>
      <vt:lpstr>Inheritance and your exception types</vt:lpstr>
      <vt:lpstr>Review</vt:lpstr>
      <vt:lpstr>The object class</vt:lpstr>
    </vt:vector>
  </TitlesOfParts>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DG_05a_Inheritance - Towards polymorphism</dc:title>
  <dc:creator>Steve Potter</dc:creator>
  <cp:lastModifiedBy>Clarke, Alexis</cp:lastModifiedBy>
  <cp:revision>41</cp:revision>
  <dcterms:created xsi:type="dcterms:W3CDTF">2014-05-12T05:37:16Z</dcterms:created>
  <dcterms:modified xsi:type="dcterms:W3CDTF">2015-03-30T08:48:46Z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0x010100F0967B7CEE8D417F966757887D9466FB000DB1F68FD3F16A46B1E9E6F85F8892E1</vt:lpwstr>
  </property>
  <property fmtid="{D5CDD505-2E9C-101B-9397-08002B2CF9AE}" pid="4" name="Order">
    <vt:r8>700</vt:r8>
  </property>
  <property fmtid="{D5CDD505-2E9C-101B-9397-08002B2CF9AE}" pid="5" name="BookType">
    <vt:lpwstr>3</vt:lpwstr>
  </property>
</Properties>
</file>