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89" strictFirstAndLastChars="0" saveSubsetFonts="1">
  <p:sldMasterIdLst>
    <p:sldMasterId id="2147483695" r:id="rId4"/>
  </p:sldMasterIdLst>
  <p:notesMasterIdLst>
    <p:notesMasterId r:id="rId15"/>
  </p:notesMasterIdLst>
  <p:handoutMasterIdLst>
    <p:handoutMasterId r:id="rId16"/>
  </p:handoutMasterIdLst>
  <p:sldIdLst>
    <p:sldId id="263" r:id="rId5"/>
    <p:sldId id="264" r:id="rId6"/>
    <p:sldId id="265" r:id="rId7"/>
    <p:sldId id="266" r:id="rId8"/>
    <p:sldId id="267" r:id="rId9"/>
    <p:sldId id="268" r:id="rId10"/>
    <p:sldId id="270" r:id="rId11"/>
    <p:sldId id="271" r:id="rId12"/>
    <p:sldId id="272" r:id="rId13"/>
    <p:sldId id="273" r:id="rId14"/>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8"/>
    <a:srgbClr val="FFCCFF"/>
    <a:srgbClr val="0070C0"/>
    <a:srgbClr val="0070AB"/>
    <a:srgbClr val="FF70C0"/>
    <a:srgbClr val="005AAB"/>
    <a:srgbClr val="DFFFCD"/>
    <a:srgbClr val="C80000"/>
    <a:srgbClr val="134183"/>
    <a:srgbClr val="005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71448" autoAdjust="0"/>
  </p:normalViewPr>
  <p:slideViewPr>
    <p:cSldViewPr snapToGrid="0">
      <p:cViewPr varScale="1">
        <p:scale>
          <a:sx n="79" d="100"/>
          <a:sy n="79" d="100"/>
        </p:scale>
        <p:origin x="2478" y="96"/>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2022" y="5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95099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smtClean="0">
                <a:solidFill>
                  <a:schemeClr val="accent4"/>
                </a:solidFill>
                <a:latin typeface="Arial" pitchFamily="34" charset="0"/>
                <a:cs typeface="Arial" pitchFamily="34" charset="0"/>
              </a:rPr>
              <a:t>AEITJVOO</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639620246"/>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13447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122000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Rot="1" noChangeAspect="1" noChangeArrowheads="1" noTextEdit="1"/>
          </p:cNvSpPr>
          <p:nvPr>
            <p:ph type="sldImg"/>
          </p:nvPr>
        </p:nvSpPr>
        <p:spPr>
          <a:ln/>
        </p:spPr>
      </p:sp>
      <p:sp>
        <p:nvSpPr>
          <p:cNvPr id="35844" name="Rectangle 6"/>
          <p:cNvSpPr>
            <a:spLocks noGrp="1" noChangeArrowheads="1"/>
          </p:cNvSpPr>
          <p:nvPr>
            <p:ph type="body" idx="1"/>
          </p:nvPr>
        </p:nvSpPr>
        <p:spPr>
          <a:noFill/>
          <a:ln/>
        </p:spPr>
        <p:txBody>
          <a:bodyPr/>
          <a:lstStyle/>
          <a:p>
            <a:r>
              <a:rPr lang="en-GB" dirty="0" smtClean="0"/>
              <a:t>In this chapter we consolidate on our</a:t>
            </a:r>
            <a:r>
              <a:rPr lang="en-GB" baseline="0" dirty="0" smtClean="0"/>
              <a:t> inheritance and polymorphism skills by learning where keyword ‘protected’ is used;</a:t>
            </a:r>
            <a:r>
              <a:rPr lang="en-GB" dirty="0" smtClean="0"/>
              <a:t> learn</a:t>
            </a:r>
            <a:r>
              <a:rPr lang="en-GB" baseline="0" dirty="0" smtClean="0"/>
              <a:t> </a:t>
            </a:r>
            <a:r>
              <a:rPr lang="en-GB" dirty="0"/>
              <a:t>a</a:t>
            </a:r>
            <a:r>
              <a:rPr lang="en-GB" baseline="0" dirty="0" smtClean="0"/>
              <a:t>bout up and </a:t>
            </a:r>
            <a:r>
              <a:rPr lang="en-GB" baseline="0" dirty="0" err="1" smtClean="0"/>
              <a:t>downcasting</a:t>
            </a:r>
            <a:r>
              <a:rPr lang="en-GB" baseline="0" dirty="0" smtClean="0"/>
              <a:t>, why it is needed and doing it safely and invoking ‘base’ class functionality from a derived class.</a:t>
            </a:r>
            <a:endParaRPr lang="en-GB" dirty="0" smtClean="0"/>
          </a:p>
          <a:p>
            <a:r>
              <a:rPr lang="en-GB" dirty="0" smtClean="0"/>
              <a:t> </a:t>
            </a:r>
          </a:p>
          <a:p>
            <a:endParaRPr lang="en-GB" dirty="0" smtClean="0"/>
          </a:p>
        </p:txBody>
      </p:sp>
    </p:spTree>
    <p:extLst>
      <p:ext uri="{BB962C8B-B14F-4D97-AF65-F5344CB8AC3E}">
        <p14:creationId xmlns:p14="http://schemas.microsoft.com/office/powerpoint/2010/main" val="21615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r>
              <a:rPr lang="en-GB" dirty="0" smtClean="0"/>
              <a:t>While we're on the subject of visibility, it's worth reintroducing the protected modifier. When you declare a method  with the protected modifier, you are stating that it is only accessible to the declaring class, and any class that is derived from it. This is an incredibly powerful feature, because it means that you can add methods, and even constructors, that only deriving classes can see.</a:t>
            </a:r>
          </a:p>
          <a:p>
            <a:r>
              <a:rPr lang="en-GB" dirty="0" smtClean="0"/>
              <a:t>A good example of this is shown above. Many java graphical types raise events (we'll cover events in a later chapter). A very common pattern for raising events is to raise the event in a protected method. Doing it this way enables a deriving class to override the conditions which control whether the event should be raised or not. If you made the method public, then any piece of code could raise the event, and if you made it private the deriving class would have no opportunity to control it.</a:t>
            </a:r>
          </a:p>
          <a:p>
            <a:endParaRPr lang="en-GB" dirty="0" smtClean="0"/>
          </a:p>
        </p:txBody>
      </p:sp>
    </p:spTree>
    <p:extLst>
      <p:ext uri="{BB962C8B-B14F-4D97-AF65-F5344CB8AC3E}">
        <p14:creationId xmlns:p14="http://schemas.microsoft.com/office/powerpoint/2010/main" val="247947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
          <p:cNvSpPr>
            <a:spLocks noGrp="1" noRot="1" noChangeAspect="1" noChangeArrowheads="1" noTextEdit="1"/>
          </p:cNvSpPr>
          <p:nvPr>
            <p:ph type="sldImg"/>
          </p:nvPr>
        </p:nvSpPr>
        <p:spPr>
          <a:ln/>
        </p:spPr>
      </p:sp>
      <p:sp>
        <p:nvSpPr>
          <p:cNvPr id="55300" name="Rectangle 6"/>
          <p:cNvSpPr>
            <a:spLocks noGrp="1" noChangeArrowheads="1"/>
          </p:cNvSpPr>
          <p:nvPr>
            <p:ph type="body" idx="1"/>
          </p:nvPr>
        </p:nvSpPr>
        <p:spPr>
          <a:noFill/>
          <a:ln/>
        </p:spPr>
        <p:txBody>
          <a:bodyPr/>
          <a:lstStyle/>
          <a:p>
            <a:r>
              <a:rPr lang="en-GB" dirty="0" smtClean="0"/>
              <a:t>In many cases, when you override a method you will either want to access members of the base class or you will want to invoke the base class' code for the method that is being overridden. The most common overriding scenarios are:</a:t>
            </a:r>
          </a:p>
          <a:p>
            <a:pPr marL="619125" lvl="1" indent="-171450">
              <a:buFont typeface="Arial" panose="020B0604020202020204" pitchFamily="34" charset="0"/>
              <a:buChar char="•"/>
            </a:pPr>
            <a:r>
              <a:rPr lang="en-GB" dirty="0" smtClean="0"/>
              <a:t>Replace the overridden method completely</a:t>
            </a:r>
          </a:p>
          <a:p>
            <a:pPr marL="619125" lvl="1" indent="-171450">
              <a:buFont typeface="Arial" panose="020B0604020202020204" pitchFamily="34" charset="0"/>
              <a:buChar char="•"/>
            </a:pPr>
            <a:r>
              <a:rPr lang="en-GB" dirty="0" smtClean="0"/>
              <a:t>Call the base class‘s implementation first, then add a bit extra</a:t>
            </a:r>
          </a:p>
          <a:p>
            <a:pPr marL="619125" lvl="1" indent="-171450">
              <a:buFont typeface="Arial" panose="020B0604020202020204" pitchFamily="34" charset="0"/>
              <a:buChar char="•"/>
            </a:pPr>
            <a:r>
              <a:rPr lang="en-GB" dirty="0" smtClean="0"/>
              <a:t>Perform some of your own code and then call the base class' code</a:t>
            </a:r>
          </a:p>
          <a:p>
            <a:r>
              <a:rPr lang="en-GB" dirty="0" smtClean="0"/>
              <a:t>Whenever you want to specifically access the base class‘s implementation, you can use the ‘super’ reference. Note that this will call the matching method in the base class, or in one of its base classes if it is not overridden in the immediate base.</a:t>
            </a:r>
          </a:p>
          <a:p>
            <a:r>
              <a:rPr lang="en-GB" dirty="0" smtClean="0"/>
              <a:t>Note: if you omit the ‘super’ reference you can end up calling your derived method recursively, which will lead to a blown stack at run-time. You should also note that you cannot call </a:t>
            </a:r>
            <a:r>
              <a:rPr lang="en-GB" dirty="0" err="1" smtClean="0"/>
              <a:t>super.super</a:t>
            </a:r>
            <a:r>
              <a:rPr lang="en-GB" baseline="0" dirty="0" smtClean="0"/>
              <a:t> – just no need for that concept.</a:t>
            </a:r>
            <a:endParaRPr lang="en-GB" dirty="0" smtClean="0"/>
          </a:p>
          <a:p>
            <a:endParaRPr lang="en-GB" dirty="0" smtClean="0"/>
          </a:p>
          <a:p>
            <a:endParaRPr lang="en-GB" dirty="0" smtClean="0"/>
          </a:p>
        </p:txBody>
      </p:sp>
    </p:spTree>
    <p:extLst>
      <p:ext uri="{BB962C8B-B14F-4D97-AF65-F5344CB8AC3E}">
        <p14:creationId xmlns:p14="http://schemas.microsoft.com/office/powerpoint/2010/main" val="135521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r>
              <a:rPr lang="en-GB" dirty="0" smtClean="0"/>
              <a:t>You can only invoke methods of the base type when working with a base type reference. For example, in the code above, the compiler will check to make sure that the method draw() is defined in the base Shape class. But what happens when you want to call a method that is defined in the derived class, such as the </a:t>
            </a:r>
            <a:r>
              <a:rPr lang="en-GB" dirty="0" err="1" smtClean="0"/>
              <a:t>getCircumference</a:t>
            </a:r>
            <a:r>
              <a:rPr lang="en-GB" dirty="0" smtClean="0"/>
              <a:t>() method, shown in the example, that is defined in Ellipse?</a:t>
            </a:r>
          </a:p>
          <a:p>
            <a:r>
              <a:rPr lang="en-GB" dirty="0" smtClean="0"/>
              <a:t>In this case, you will need to perform a downcast (a cast down the inheritance tree) using the standard casting syntax. This, of course is fraught with danger. What happens if the </a:t>
            </a:r>
            <a:r>
              <a:rPr lang="en-GB" dirty="0" err="1" smtClean="0"/>
              <a:t>getShapeFromPoint</a:t>
            </a:r>
            <a:r>
              <a:rPr lang="en-GB" dirty="0" smtClean="0"/>
              <a:t>() method (shown on the previous slide) returned a Shape reference that actually referenced a Rectangle or a Triangle object? The cast to Ellipse would fail as Ellipse is NOT a kind of Rectangle in our inheritance tree and the JVM would thrown an exception.</a:t>
            </a:r>
          </a:p>
          <a:p>
            <a:r>
              <a:rPr lang="en-GB" dirty="0" smtClean="0"/>
              <a:t>So, to summarise, it is always possible to use a base reference to refer to a derived object (and to implicitly convert a derived reference to a base reference, which is known as an </a:t>
            </a:r>
            <a:r>
              <a:rPr lang="en-GB" dirty="0" err="1" smtClean="0"/>
              <a:t>upcast</a:t>
            </a:r>
            <a:r>
              <a:rPr lang="en-GB" dirty="0" smtClean="0"/>
              <a:t>). Downcasts, however, require explicit casts and extra checking, which is what the operator </a:t>
            </a:r>
            <a:r>
              <a:rPr lang="en-GB" dirty="0" err="1" smtClean="0"/>
              <a:t>instanceof</a:t>
            </a:r>
            <a:r>
              <a:rPr lang="en-GB" baseline="0" dirty="0" smtClean="0"/>
              <a:t> </a:t>
            </a:r>
            <a:r>
              <a:rPr lang="en-GB" dirty="0" smtClean="0"/>
              <a:t>provides, as shown on the next two pages.</a:t>
            </a:r>
          </a:p>
        </p:txBody>
      </p:sp>
    </p:spTree>
    <p:extLst>
      <p:ext uri="{BB962C8B-B14F-4D97-AF65-F5344CB8AC3E}">
        <p14:creationId xmlns:p14="http://schemas.microsoft.com/office/powerpoint/2010/main" val="3556047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GB" dirty="0" smtClean="0"/>
              <a:t>You can use the </a:t>
            </a:r>
            <a:r>
              <a:rPr lang="en-GB" dirty="0" err="1" smtClean="0"/>
              <a:t>instanceof</a:t>
            </a:r>
            <a:r>
              <a:rPr lang="en-GB" dirty="0" smtClean="0"/>
              <a:t> operator to check to see if the object that is being referenced is of a specific type (or is derived from that specific type). The </a:t>
            </a:r>
            <a:r>
              <a:rPr lang="en-GB" dirty="0" err="1" smtClean="0"/>
              <a:t>instanceof</a:t>
            </a:r>
            <a:r>
              <a:rPr lang="en-GB" dirty="0" smtClean="0"/>
              <a:t> operator returns true or false, so you can use it in a conditional check before making the cast. You can then guarantee that an exception won't be thrown, as shown above.</a:t>
            </a:r>
          </a:p>
        </p:txBody>
      </p:sp>
    </p:spTree>
    <p:extLst>
      <p:ext uri="{BB962C8B-B14F-4D97-AF65-F5344CB8AC3E}">
        <p14:creationId xmlns:p14="http://schemas.microsoft.com/office/powerpoint/2010/main" val="1498143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8"/>
          <p:cNvSpPr>
            <a:spLocks noGrp="1" noRot="1" noChangeAspect="1" noChangeArrowheads="1" noTextEdit="1"/>
          </p:cNvSpPr>
          <p:nvPr>
            <p:ph type="sldImg"/>
          </p:nvPr>
        </p:nvSpPr>
        <p:spPr>
          <a:ln/>
        </p:spPr>
      </p:sp>
      <p:sp>
        <p:nvSpPr>
          <p:cNvPr id="60421" name="Rectangle 9"/>
          <p:cNvSpPr>
            <a:spLocks noGrp="1" noChangeArrowheads="1"/>
          </p:cNvSpPr>
          <p:nvPr>
            <p:ph type="body" idx="1"/>
          </p:nvPr>
        </p:nvSpPr>
        <p:spPr>
          <a:noFill/>
          <a:ln/>
        </p:spPr>
        <p:txBody>
          <a:bodyPr/>
          <a:lstStyle/>
          <a:p>
            <a:pPr>
              <a:spcBef>
                <a:spcPts val="0"/>
              </a:spcBef>
            </a:pPr>
            <a:r>
              <a:rPr lang="en-US" dirty="0" smtClean="0"/>
              <a:t>You can ‘seal’ a class to prevent any other classes from deriving from it by using keyword ‘final’. Classes and methods are marked</a:t>
            </a:r>
            <a:r>
              <a:rPr lang="en-US" baseline="0" dirty="0" smtClean="0"/>
              <a:t> thus</a:t>
            </a:r>
            <a:r>
              <a:rPr lang="en-US" dirty="0" smtClean="0"/>
              <a:t> for two primary reasons: security and </a:t>
            </a:r>
            <a:r>
              <a:rPr lang="en-US" dirty="0" err="1" smtClean="0"/>
              <a:t>optimisation</a:t>
            </a:r>
            <a:r>
              <a:rPr lang="en-US" dirty="0" smtClean="0"/>
              <a:t>.</a:t>
            </a:r>
          </a:p>
          <a:p>
            <a:pPr>
              <a:spcBef>
                <a:spcPts val="0"/>
              </a:spcBef>
            </a:pPr>
            <a:r>
              <a:rPr lang="en-US" dirty="0" smtClean="0"/>
              <a:t>If the methods of a class are performing some vital functions, such as identity validation or </a:t>
            </a:r>
            <a:r>
              <a:rPr lang="en-US" dirty="0" err="1" smtClean="0"/>
              <a:t>authorisation</a:t>
            </a:r>
            <a:r>
              <a:rPr lang="en-US" dirty="0" smtClean="0"/>
              <a:t> checking, then it is a good idea to make the class final since you do not want someone creating a derived class and overriding the methods so that they do something naughty.</a:t>
            </a:r>
          </a:p>
          <a:p>
            <a:pPr>
              <a:spcBef>
                <a:spcPts val="0"/>
              </a:spcBef>
            </a:pPr>
            <a:r>
              <a:rPr lang="en-US" dirty="0" smtClean="0"/>
              <a:t>For example, if a </a:t>
            </a:r>
            <a:r>
              <a:rPr lang="en-US" dirty="0" err="1" smtClean="0"/>
              <a:t>validatePassword</a:t>
            </a:r>
            <a:r>
              <a:rPr lang="en-US" dirty="0" smtClean="0"/>
              <a:t>() method belongs to a class called </a:t>
            </a:r>
            <a:r>
              <a:rPr lang="en-US" dirty="0" err="1" smtClean="0"/>
              <a:t>SecurityChecker</a:t>
            </a:r>
            <a:r>
              <a:rPr lang="en-US" dirty="0" smtClean="0"/>
              <a:t>, then you need to guard against someone extending the </a:t>
            </a:r>
            <a:r>
              <a:rPr lang="en-US" dirty="0" err="1" smtClean="0"/>
              <a:t>SecurityChecker</a:t>
            </a:r>
            <a:r>
              <a:rPr lang="en-US" dirty="0" smtClean="0"/>
              <a:t> class. Suppose someone created a derived class called Insecurity, which overrides the </a:t>
            </a:r>
            <a:r>
              <a:rPr lang="en-US" dirty="0" err="1" smtClean="0"/>
              <a:t>validatePassword</a:t>
            </a:r>
            <a:r>
              <a:rPr lang="en-US" dirty="0" smtClean="0"/>
              <a:t>() method so that it always returns true. Now the danger is that through polymorphism, an Insecurity object could be passed into a method which expects a </a:t>
            </a:r>
            <a:r>
              <a:rPr lang="en-US" dirty="0" err="1" smtClean="0"/>
              <a:t>SecurityChecker</a:t>
            </a:r>
            <a:r>
              <a:rPr lang="en-US" dirty="0" smtClean="0"/>
              <a:t>. When the </a:t>
            </a:r>
            <a:r>
              <a:rPr lang="en-US" dirty="0" err="1" smtClean="0"/>
              <a:t>validatePassword</a:t>
            </a:r>
            <a:r>
              <a:rPr lang="en-US" dirty="0" smtClean="0"/>
              <a:t> method is called on that object, the insecure code would be called  in place of the original </a:t>
            </a:r>
            <a:r>
              <a:rPr lang="en-US" dirty="0" err="1" smtClean="0"/>
              <a:t>validatePassword</a:t>
            </a:r>
            <a:r>
              <a:rPr lang="en-US" dirty="0" smtClean="0"/>
              <a:t> code. </a:t>
            </a:r>
          </a:p>
          <a:p>
            <a:pPr>
              <a:spcBef>
                <a:spcPts val="0"/>
              </a:spcBef>
            </a:pPr>
            <a:r>
              <a:rPr lang="en-US" dirty="0" smtClean="0"/>
              <a:t>If a class is declared final the compiler knows that any declared references to objects of this type could not, at run-time, be references to derived classes (because there won't be any derived classes). In order to compile a program using a reference to this final class, the compiler will know about all that class’s base classes. Hence, at compile time, the compiler can determine exactly which method will be called when the reference is used and hence avoid the complexity of determining </a:t>
            </a:r>
            <a:r>
              <a:rPr lang="en-US" dirty="0" err="1" smtClean="0"/>
              <a:t>polymorphically</a:t>
            </a:r>
            <a:r>
              <a:rPr lang="en-US" dirty="0" smtClean="0"/>
              <a:t> which method to call. The simplest case of this is that the invocation of the method can be replaced with the method code itself. This is known as </a:t>
            </a:r>
            <a:r>
              <a:rPr lang="en-US" dirty="0" err="1" smtClean="0"/>
              <a:t>inlining</a:t>
            </a:r>
            <a:r>
              <a:rPr lang="en-US" dirty="0" smtClean="0"/>
              <a:t>.</a:t>
            </a:r>
            <a:endParaRPr lang="en-GB" dirty="0" smtClean="0"/>
          </a:p>
        </p:txBody>
      </p:sp>
    </p:spTree>
    <p:extLst>
      <p:ext uri="{BB962C8B-B14F-4D97-AF65-F5344CB8AC3E}">
        <p14:creationId xmlns:p14="http://schemas.microsoft.com/office/powerpoint/2010/main" val="86013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GB" dirty="0" smtClean="0"/>
              <a:t>Only use inheritance to model a genuine "is a kind of" relationship. In other words, don't use inheritance unless all of the inherited methods apply to the derived class. If you can't substitute an object of a derived class for an object of one of its base classes, you do not have a genuine "is a kind of" relationship, so do not try to use inheritance.</a:t>
            </a:r>
          </a:p>
          <a:p>
            <a:r>
              <a:rPr lang="en-GB" dirty="0" smtClean="0"/>
              <a:t>Also, if you do use inheritance, exploit the polymorphic nature of the instance methods in the inheritance hierarchy. For example, if you find that you need to test for the type of object in an inheritance tree, use polymorphism to avoid having to write separate code to handle objects of each class. This will maximise the reusability of your code and make your code easier to maintain in the future.</a:t>
            </a:r>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125107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246018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600830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1"/>
          <p:cNvSpPr>
            <a:spLocks noGrp="1" noChangeArrowheads="1"/>
          </p:cNvSpPr>
          <p:nvPr>
            <p:ph type="ctrTitle"/>
          </p:nvPr>
        </p:nvSpPr>
        <p:spPr/>
        <p:txBody>
          <a:bodyPr/>
          <a:lstStyle/>
          <a:p>
            <a:pPr eaLnBrk="1" hangingPunct="1"/>
            <a:r>
              <a:rPr lang="en-GB" sz="2800" dirty="0" smtClean="0"/>
              <a:t>Inheritance – The Need for </a:t>
            </a:r>
            <a:r>
              <a:rPr lang="en-GB" sz="2800" dirty="0"/>
              <a:t>C</a:t>
            </a:r>
            <a:r>
              <a:rPr lang="en-GB" sz="2800" dirty="0" smtClean="0"/>
              <a:t>asting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smtClean="0"/>
              <a:t>Review</a:t>
            </a:r>
          </a:p>
        </p:txBody>
      </p:sp>
      <p:sp>
        <p:nvSpPr>
          <p:cNvPr id="31747" name="Rectangle 3"/>
          <p:cNvSpPr>
            <a:spLocks noGrp="1" noChangeArrowheads="1"/>
          </p:cNvSpPr>
          <p:nvPr>
            <p:ph idx="1"/>
          </p:nvPr>
        </p:nvSpPr>
        <p:spPr/>
        <p:txBody>
          <a:bodyPr/>
          <a:lstStyle/>
          <a:p>
            <a:pPr>
              <a:spcBef>
                <a:spcPts val="1200"/>
              </a:spcBef>
            </a:pPr>
            <a:r>
              <a:rPr lang="en-GB" sz="2000" dirty="0" smtClean="0"/>
              <a:t>super&lt;dot&gt;</a:t>
            </a:r>
          </a:p>
          <a:p>
            <a:pPr>
              <a:spcBef>
                <a:spcPts val="1200"/>
              </a:spcBef>
            </a:pPr>
            <a:endParaRPr lang="en-GB" sz="2000" dirty="0" smtClean="0"/>
          </a:p>
          <a:p>
            <a:pPr>
              <a:spcBef>
                <a:spcPts val="1200"/>
              </a:spcBef>
            </a:pPr>
            <a:r>
              <a:rPr lang="en-GB" sz="2000" dirty="0" err="1" smtClean="0"/>
              <a:t>instanceof</a:t>
            </a:r>
            <a:endParaRPr lang="en-GB" sz="2000" dirty="0" smtClean="0"/>
          </a:p>
          <a:p>
            <a:pPr>
              <a:spcBef>
                <a:spcPts val="1200"/>
              </a:spcBef>
            </a:pPr>
            <a:endParaRPr lang="en-GB" sz="2000" dirty="0" smtClean="0"/>
          </a:p>
          <a:p>
            <a:pPr>
              <a:spcBef>
                <a:spcPts val="1200"/>
              </a:spcBef>
            </a:pPr>
            <a:r>
              <a:rPr lang="en-GB" sz="2000" dirty="0" smtClean="0"/>
              <a:t>final</a:t>
            </a:r>
          </a:p>
          <a:p>
            <a:pPr>
              <a:spcBef>
                <a:spcPts val="1200"/>
              </a:spcBef>
            </a:pPr>
            <a:endParaRPr lang="en-GB" sz="2000" dirty="0" smtClean="0"/>
          </a:p>
          <a:p>
            <a:pPr>
              <a:spcBef>
                <a:spcPts val="1200"/>
              </a:spcBef>
            </a:pPr>
            <a:r>
              <a:rPr lang="en-GB" sz="2000" dirty="0" smtClean="0"/>
              <a:t>protected</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154363"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6147" name="Rectangle 3"/>
          <p:cNvSpPr>
            <a:spLocks noGrp="1" noChangeArrowheads="1"/>
          </p:cNvSpPr>
          <p:nvPr>
            <p:ph type="title"/>
          </p:nvPr>
        </p:nvSpPr>
        <p:spPr/>
        <p:txBody>
          <a:bodyPr/>
          <a:lstStyle/>
          <a:p>
            <a:pPr eaLnBrk="1" hangingPunct="1"/>
            <a:r>
              <a:rPr lang="en-GB" smtClean="0"/>
              <a:t>Contents</a:t>
            </a:r>
          </a:p>
        </p:txBody>
      </p:sp>
      <p:sp>
        <p:nvSpPr>
          <p:cNvPr id="6148" name="Rectangle 4"/>
          <p:cNvSpPr>
            <a:spLocks noGrp="1" noChangeArrowheads="1"/>
          </p:cNvSpPr>
          <p:nvPr>
            <p:ph idx="1"/>
          </p:nvPr>
        </p:nvSpPr>
        <p:spPr/>
        <p:txBody>
          <a:bodyPr/>
          <a:lstStyle/>
          <a:p>
            <a:pPr>
              <a:spcBef>
                <a:spcPts val="1200"/>
              </a:spcBef>
            </a:pPr>
            <a:r>
              <a:rPr lang="en-GB" dirty="0" smtClean="0"/>
              <a:t>Objectives</a:t>
            </a:r>
          </a:p>
          <a:p>
            <a:pPr lvl="1">
              <a:spcBef>
                <a:spcPts val="1200"/>
              </a:spcBef>
            </a:pPr>
            <a:r>
              <a:rPr lang="en-GB" dirty="0" smtClean="0"/>
              <a:t>To add functionality to existing classes using inheritance</a:t>
            </a:r>
          </a:p>
          <a:p>
            <a:pPr lvl="1">
              <a:spcBef>
                <a:spcPts val="1200"/>
              </a:spcBef>
            </a:pPr>
            <a:r>
              <a:rPr lang="en-GB" dirty="0" smtClean="0"/>
              <a:t>To understand and use polymorphism</a:t>
            </a:r>
          </a:p>
          <a:p>
            <a:pPr>
              <a:spcBef>
                <a:spcPts val="1200"/>
              </a:spcBef>
            </a:pPr>
            <a:r>
              <a:rPr lang="en-GB" dirty="0" smtClean="0"/>
              <a:t>Contents</a:t>
            </a:r>
          </a:p>
          <a:p>
            <a:pPr lvl="1">
              <a:spcBef>
                <a:spcPts val="1200"/>
              </a:spcBef>
            </a:pPr>
            <a:r>
              <a:rPr lang="en-GB" dirty="0" smtClean="0"/>
              <a:t>Keyword – </a:t>
            </a:r>
            <a:r>
              <a:rPr lang="en-GB" dirty="0" smtClean="0">
                <a:latin typeface="Lucida Console" pitchFamily="49" charset="0"/>
              </a:rPr>
              <a:t>protected</a:t>
            </a:r>
          </a:p>
          <a:p>
            <a:pPr lvl="1">
              <a:spcBef>
                <a:spcPts val="1200"/>
              </a:spcBef>
            </a:pPr>
            <a:r>
              <a:rPr lang="en-GB" dirty="0" smtClean="0"/>
              <a:t>Invoking base class functionality</a:t>
            </a:r>
            <a:endParaRPr lang="en-GB" b="0" dirty="0" smtClean="0"/>
          </a:p>
          <a:p>
            <a:pPr lvl="1">
              <a:spcBef>
                <a:spcPts val="1200"/>
              </a:spcBef>
            </a:pPr>
            <a:r>
              <a:rPr lang="en-GB" dirty="0" smtClean="0"/>
              <a:t>Up and </a:t>
            </a:r>
            <a:r>
              <a:rPr lang="en-GB" dirty="0" err="1" smtClean="0"/>
              <a:t>downcasting</a:t>
            </a:r>
            <a:endParaRPr lang="en-GB" dirty="0" smtClean="0"/>
          </a:p>
          <a:p>
            <a:pPr lvl="2">
              <a:spcBef>
                <a:spcPts val="1200"/>
              </a:spcBef>
            </a:pPr>
            <a:r>
              <a:rPr lang="en-GB" dirty="0" smtClean="0"/>
              <a:t>Checking for safety (</a:t>
            </a:r>
            <a:r>
              <a:rPr lang="en-GB" dirty="0" err="1" smtClean="0"/>
              <a:t>instanceof</a:t>
            </a:r>
            <a:r>
              <a:rPr lang="en-GB" dirty="0" smtClean="0"/>
              <a:t>) </a:t>
            </a:r>
          </a:p>
          <a:p>
            <a:pPr lvl="1">
              <a:spcBef>
                <a:spcPts val="1200"/>
              </a:spcBef>
            </a:pPr>
            <a:r>
              <a:rPr lang="en-GB" dirty="0" smtClean="0"/>
              <a:t>Final classes</a:t>
            </a:r>
          </a:p>
          <a:p>
            <a:pPr lvl="1">
              <a:spcBef>
                <a:spcPts val="1200"/>
              </a:spcBef>
              <a:buNone/>
            </a:pPr>
            <a:endParaRPr lang="en-GB" dirty="0" smtClean="0"/>
          </a:p>
          <a:p>
            <a:pPr>
              <a:spcBef>
                <a:spcPts val="1200"/>
              </a:spcBef>
            </a:pPr>
            <a:r>
              <a:rPr lang="en-GB" dirty="0" smtClean="0"/>
              <a:t>Hands-on </a:t>
            </a:r>
            <a:r>
              <a:rPr lang="en-GB" dirty="0"/>
              <a:t>l</a:t>
            </a:r>
            <a:r>
              <a:rPr lang="en-GB" dirty="0" smtClean="0"/>
              <a:t>abs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smtClean="0"/>
              <a:t>protected</a:t>
            </a:r>
          </a:p>
        </p:txBody>
      </p:sp>
      <p:sp>
        <p:nvSpPr>
          <p:cNvPr id="22531" name="Rectangle 3"/>
          <p:cNvSpPr>
            <a:spLocks noGrp="1" noChangeArrowheads="1"/>
          </p:cNvSpPr>
          <p:nvPr>
            <p:ph idx="1"/>
          </p:nvPr>
        </p:nvSpPr>
        <p:spPr/>
        <p:txBody>
          <a:bodyPr/>
          <a:lstStyle/>
          <a:p>
            <a:pPr>
              <a:spcBef>
                <a:spcPts val="600"/>
              </a:spcBef>
            </a:pPr>
            <a:r>
              <a:rPr lang="en-GB" dirty="0" smtClean="0"/>
              <a:t>Modifier that allows access to deriving types only</a:t>
            </a:r>
          </a:p>
          <a:p>
            <a:pPr lvl="1">
              <a:spcBef>
                <a:spcPts val="600"/>
              </a:spcBef>
            </a:pPr>
            <a:r>
              <a:rPr lang="en-GB" dirty="0" smtClean="0"/>
              <a:t>Used to restrict access to methods</a:t>
            </a:r>
          </a:p>
          <a:p>
            <a:pPr lvl="2">
              <a:spcBef>
                <a:spcPts val="600"/>
              </a:spcBef>
            </a:pPr>
            <a:r>
              <a:rPr lang="en-GB" dirty="0" smtClean="0"/>
              <a:t>Fields should always be private, remember</a:t>
            </a:r>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buFontTx/>
              <a:buNone/>
            </a:pPr>
            <a:endParaRPr lang="en-GB" dirty="0" smtClean="0"/>
          </a:p>
        </p:txBody>
      </p:sp>
      <p:sp>
        <p:nvSpPr>
          <p:cNvPr id="844804" name="Rectangle 4"/>
          <p:cNvSpPr>
            <a:spLocks noChangeArrowheads="1"/>
          </p:cNvSpPr>
          <p:nvPr/>
        </p:nvSpPr>
        <p:spPr bwMode="auto">
          <a:xfrm>
            <a:off x="532264" y="2338388"/>
            <a:ext cx="7859262" cy="1474763"/>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Form </a:t>
            </a:r>
            <a:r>
              <a:rPr lang="en-GB" sz="1800" dirty="0" smtClean="0">
                <a:solidFill>
                  <a:srgbClr val="0000C8"/>
                </a:solidFill>
                <a:latin typeface="Lucida Console" pitchFamily="49" charset="0"/>
                <a:cs typeface="+mn-cs"/>
              </a:rPr>
              <a:t>extends</a:t>
            </a:r>
            <a:r>
              <a:rPr lang="en-GB" sz="1800" dirty="0" smtClean="0">
                <a:solidFill>
                  <a:srgbClr val="000000"/>
                </a:solidFill>
                <a:latin typeface="Lucida Console" pitchFamily="49" charset="0"/>
                <a:cs typeface="+mn-cs"/>
              </a:rPr>
              <a:t> </a:t>
            </a:r>
            <a:r>
              <a:rPr lang="en-GB" sz="1800" i="1" dirty="0">
                <a:solidFill>
                  <a:srgbClr val="000000"/>
                </a:solidFill>
                <a:latin typeface="Lucida Console" pitchFamily="49" charset="0"/>
                <a:cs typeface="+mn-cs"/>
              </a:rPr>
              <a:t>xxx</a:t>
            </a: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FF3300"/>
                </a:solidFill>
                <a:latin typeface="Lucida Console" pitchFamily="49" charset="0"/>
                <a:cs typeface="+mn-cs"/>
              </a:rPr>
              <a:t>protected</a:t>
            </a:r>
            <a:r>
              <a:rPr lang="en-GB" sz="1800" dirty="0">
                <a:solidFill>
                  <a:srgbClr val="0000FF"/>
                </a:solidFill>
                <a:latin typeface="Lucida Console" pitchFamily="49" charset="0"/>
                <a:cs typeface="+mn-cs"/>
              </a:rPr>
              <a:t> </a:t>
            </a:r>
            <a:r>
              <a:rPr lang="en-GB" sz="1800" dirty="0" smtClean="0">
                <a:solidFill>
                  <a:srgbClr val="0000C8"/>
                </a:solidFill>
                <a:latin typeface="Lucida Console" pitchFamily="49" charset="0"/>
                <a:cs typeface="+mn-cs"/>
              </a:rPr>
              <a:t>void</a:t>
            </a: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onClosing</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cs typeface="+mn-cs"/>
              </a:rPr>
              <a:t>CancelEventArgs</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8000"/>
                </a:solidFill>
                <a:latin typeface="Lucida Console" pitchFamily="49" charset="0"/>
                <a:cs typeface="+mn-cs"/>
              </a:rPr>
              <a:t>    // raises ‘Closing’ </a:t>
            </a:r>
            <a:r>
              <a:rPr lang="en-GB" sz="1800" dirty="0" smtClean="0">
                <a:solidFill>
                  <a:srgbClr val="008000"/>
                </a:solidFill>
                <a:latin typeface="Lucida Console" pitchFamily="49" charset="0"/>
                <a:cs typeface="+mn-cs"/>
              </a:rPr>
              <a:t>event</a:t>
            </a:r>
            <a:endParaRPr lang="en-GB" sz="1800" dirty="0">
              <a:solidFill>
                <a:srgbClr val="008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p:txBody>
      </p:sp>
      <p:sp>
        <p:nvSpPr>
          <p:cNvPr id="844805" name="Rectangle 5"/>
          <p:cNvSpPr>
            <a:spLocks noChangeArrowheads="1"/>
          </p:cNvSpPr>
          <p:nvPr/>
        </p:nvSpPr>
        <p:spPr bwMode="auto">
          <a:xfrm>
            <a:off x="545910" y="4197350"/>
            <a:ext cx="7871015" cy="1751762"/>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MyForm</a:t>
            </a: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rPr>
              <a:t>extends</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Form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FF3300"/>
                </a:solidFill>
                <a:latin typeface="Lucida Console" pitchFamily="49" charset="0"/>
                <a:cs typeface="+mn-cs"/>
              </a:rPr>
              <a:t>protected</a:t>
            </a:r>
            <a:r>
              <a:rPr lang="en-GB" sz="1800" dirty="0">
                <a:solidFill>
                  <a:srgbClr val="0000FF"/>
                </a:solidFill>
                <a:latin typeface="Lucida Console" pitchFamily="49" charset="0"/>
                <a:cs typeface="+mn-cs"/>
              </a:rPr>
              <a:t> </a:t>
            </a:r>
            <a:r>
              <a:rPr lang="en-GB" sz="1800" dirty="0" smtClean="0">
                <a:solidFill>
                  <a:srgbClr val="0000C8"/>
                </a:solidFill>
                <a:latin typeface="Lucida Console" pitchFamily="49" charset="0"/>
                <a:cs typeface="+mn-cs"/>
              </a:rPr>
              <a:t>void</a:t>
            </a:r>
            <a:r>
              <a:rPr lang="en-GB" sz="1800" dirty="0" smtClean="0">
                <a:solidFill>
                  <a:srgbClr val="000000"/>
                </a:solidFill>
                <a:latin typeface="Lucida Console" pitchFamily="49" charset="0"/>
                <a:cs typeface="+mn-cs"/>
              </a:rPr>
              <a:t> </a:t>
            </a:r>
            <a:r>
              <a:rPr lang="en-GB" sz="1800" dirty="0" err="1">
                <a:solidFill>
                  <a:srgbClr val="000000"/>
                </a:solidFill>
                <a:latin typeface="Lucida Console" pitchFamily="49" charset="0"/>
              </a:rPr>
              <a:t>o</a:t>
            </a:r>
            <a:r>
              <a:rPr lang="en-GB" sz="1800" dirty="0" err="1" smtClean="0">
                <a:solidFill>
                  <a:srgbClr val="000000"/>
                </a:solidFill>
                <a:latin typeface="Lucida Console" pitchFamily="49" charset="0"/>
                <a:cs typeface="+mn-cs"/>
              </a:rPr>
              <a:t>nClosing</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cs typeface="+mn-cs"/>
              </a:rPr>
              <a:t>CancelEventArgs</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    </a:t>
            </a:r>
            <a:r>
              <a:rPr lang="en-GB" sz="1800" dirty="0">
                <a:solidFill>
                  <a:srgbClr val="009900"/>
                </a:solidFill>
                <a:latin typeface="Lucida Console" pitchFamily="49" charset="0"/>
                <a:cs typeface="+mn-cs"/>
              </a:rPr>
              <a:t>// do something else first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8000"/>
                </a:solidFill>
                <a:latin typeface="Lucida Console" pitchFamily="49" charset="0"/>
                <a:cs typeface="+mn-cs"/>
              </a:rPr>
              <a:t>    // call the base class' method </a:t>
            </a:r>
            <a:r>
              <a:rPr lang="en-GB" sz="1800" dirty="0" smtClean="0">
                <a:solidFill>
                  <a:srgbClr val="008000"/>
                </a:solidFill>
                <a:latin typeface="Lucida Console" pitchFamily="49" charset="0"/>
                <a:cs typeface="+mn-cs"/>
              </a:rPr>
              <a:t>potentially</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p:txBody>
      </p:sp>
      <p:sp>
        <p:nvSpPr>
          <p:cNvPr id="22534" name="Rectangle 6"/>
          <p:cNvSpPr>
            <a:spLocks noChangeArrowheads="1"/>
          </p:cNvSpPr>
          <p:nvPr/>
        </p:nvSpPr>
        <p:spPr bwMode="auto">
          <a:xfrm>
            <a:off x="5581934" y="3316024"/>
            <a:ext cx="2850114" cy="646331"/>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dirty="0"/>
              <a:t>Whichever ‘hidden’ code is calling this method</a:t>
            </a:r>
          </a:p>
        </p:txBody>
      </p:sp>
      <p:sp>
        <p:nvSpPr>
          <p:cNvPr id="22535" name="Rectangle 7"/>
          <p:cNvSpPr>
            <a:spLocks noChangeArrowheads="1"/>
          </p:cNvSpPr>
          <p:nvPr/>
        </p:nvSpPr>
        <p:spPr bwMode="auto">
          <a:xfrm>
            <a:off x="5678637" y="5512243"/>
            <a:ext cx="2778503" cy="646331"/>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a:t>Polymorphically invokes this one (yours) instead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smtClean="0"/>
              <a:t>Invoking base class functionality</a:t>
            </a:r>
          </a:p>
        </p:txBody>
      </p:sp>
      <p:sp>
        <p:nvSpPr>
          <p:cNvPr id="23555" name="Rectangle 3"/>
          <p:cNvSpPr>
            <a:spLocks noGrp="1" noChangeArrowheads="1"/>
          </p:cNvSpPr>
          <p:nvPr>
            <p:ph idx="1"/>
          </p:nvPr>
        </p:nvSpPr>
        <p:spPr/>
        <p:txBody>
          <a:bodyPr/>
          <a:lstStyle/>
          <a:p>
            <a:pPr>
              <a:spcBef>
                <a:spcPts val="1200"/>
              </a:spcBef>
            </a:pPr>
            <a:r>
              <a:rPr lang="en-GB" dirty="0" smtClean="0"/>
              <a:t>A derived class can access base class members</a:t>
            </a:r>
          </a:p>
          <a:p>
            <a:pPr lvl="1">
              <a:spcBef>
                <a:spcPts val="1200"/>
              </a:spcBef>
            </a:pPr>
            <a:r>
              <a:rPr lang="en-GB" dirty="0" smtClean="0"/>
              <a:t>Avoids code duplication and access to private fields</a:t>
            </a:r>
          </a:p>
          <a:p>
            <a:pPr lvl="1">
              <a:spcBef>
                <a:spcPts val="1200"/>
              </a:spcBef>
            </a:pPr>
            <a:endParaRPr lang="en-GB" dirty="0" smtClean="0"/>
          </a:p>
          <a:p>
            <a:pPr>
              <a:spcBef>
                <a:spcPts val="1200"/>
              </a:spcBef>
            </a:pPr>
            <a:r>
              <a:rPr lang="en-GB" dirty="0" smtClean="0"/>
              <a:t>To call a base class member, use the </a:t>
            </a:r>
            <a:r>
              <a:rPr lang="en-GB" dirty="0" smtClean="0">
                <a:latin typeface="Lucida Console" pitchFamily="49" charset="0"/>
              </a:rPr>
              <a:t>super </a:t>
            </a:r>
            <a:r>
              <a:rPr lang="en-GB" dirty="0" smtClean="0"/>
              <a:t>reference</a:t>
            </a:r>
          </a:p>
          <a:p>
            <a:pPr lvl="1">
              <a:spcBef>
                <a:spcPts val="1200"/>
              </a:spcBef>
            </a:pPr>
            <a:r>
              <a:rPr lang="en-GB" dirty="0" smtClean="0"/>
              <a:t>Calls first method with matching signature up the inheritance hierarchy</a:t>
            </a:r>
          </a:p>
        </p:txBody>
      </p:sp>
      <p:sp>
        <p:nvSpPr>
          <p:cNvPr id="846852" name="Rectangle 4"/>
          <p:cNvSpPr>
            <a:spLocks noChangeArrowheads="1"/>
          </p:cNvSpPr>
          <p:nvPr/>
        </p:nvSpPr>
        <p:spPr bwMode="auto">
          <a:xfrm>
            <a:off x="715921" y="3652563"/>
            <a:ext cx="8213797" cy="2859757"/>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smtClean="0">
                <a:solidFill>
                  <a:srgbClr val="000000"/>
                </a:solidFill>
                <a:latin typeface="Lucida Console" pitchFamily="49" charset="0"/>
                <a:cs typeface="+mn-cs"/>
              </a:rPr>
              <a:t>Student </a:t>
            </a:r>
            <a:r>
              <a:rPr lang="en-GB" sz="1800" dirty="0" smtClean="0">
                <a:solidFill>
                  <a:srgbClr val="0000C8"/>
                </a:solidFill>
                <a:latin typeface="Lucida Console" pitchFamily="49" charset="0"/>
              </a:rPr>
              <a:t>extends</a:t>
            </a:r>
            <a:r>
              <a:rPr lang="en-GB" sz="1800" dirty="0" smtClean="0">
                <a:solidFill>
                  <a:srgbClr val="000000"/>
                </a:solidFill>
                <a:latin typeface="Lucida Console" pitchFamily="49" charset="0"/>
                <a:cs typeface="+mn-cs"/>
              </a:rPr>
              <a:t> Person </a:t>
            </a: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FF"/>
                </a:solidFill>
                <a:latin typeface="Lucida Console" pitchFamily="49" charset="0"/>
                <a:cs typeface="+mn-cs"/>
              </a:rPr>
              <a:t>  private </a:t>
            </a:r>
            <a:r>
              <a:rPr lang="en-GB" sz="1800" dirty="0" smtClean="0">
                <a:latin typeface="Lucida Console" pitchFamily="49" charset="0"/>
                <a:cs typeface="+mn-cs"/>
              </a:rPr>
              <a:t>String subject;</a:t>
            </a:r>
            <a:endParaRPr lang="en-GB" sz="1800" dirty="0">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  public </a:t>
            </a:r>
            <a:r>
              <a:rPr lang="en-GB" sz="1800" dirty="0" smtClean="0">
                <a:latin typeface="Lucida Console" pitchFamily="49" charset="0"/>
                <a:cs typeface="+mn-cs"/>
              </a:rPr>
              <a:t>String</a:t>
            </a:r>
            <a:r>
              <a:rPr lang="en-GB" sz="1800" dirty="0" smtClean="0">
                <a:solidFill>
                  <a:srgbClr val="0000FF"/>
                </a:solidFill>
                <a:latin typeface="Lucida Console" pitchFamily="49" charset="0"/>
                <a:cs typeface="+mn-cs"/>
              </a:rPr>
              <a:t> </a:t>
            </a:r>
            <a:r>
              <a:rPr lang="en-GB" sz="1800" dirty="0" err="1" smtClean="0">
                <a:solidFill>
                  <a:srgbClr val="000000"/>
                </a:solidFill>
                <a:latin typeface="Lucida Console" pitchFamily="49" charset="0"/>
              </a:rPr>
              <a:t>getDetails</a:t>
            </a:r>
            <a:r>
              <a:rPr lang="en-GB" sz="1800" dirty="0" smtClean="0">
                <a:solidFill>
                  <a:srgbClr val="000000"/>
                </a:solidFill>
                <a:latin typeface="Lucida Console" pitchFamily="49" charset="0"/>
              </a:rPr>
              <a:t>()</a:t>
            </a:r>
            <a:r>
              <a:rPr lang="en-GB" sz="1800" dirty="0" smtClean="0">
                <a:solidFill>
                  <a:srgbClr val="0000FF"/>
                </a:solidFill>
                <a:latin typeface="Lucida Console" pitchFamily="49" charset="0"/>
                <a:cs typeface="+mn-cs"/>
              </a:rPr>
              <a:t> </a:t>
            </a: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FF3300"/>
                </a:solidFill>
                <a:latin typeface="Lucida Console" pitchFamily="49" charset="0"/>
                <a:cs typeface="+mn-cs"/>
              </a:rPr>
              <a:t>    </a:t>
            </a:r>
            <a:r>
              <a:rPr lang="en-GB" sz="1800" dirty="0" smtClean="0">
                <a:latin typeface="Lucida Console" pitchFamily="49" charset="0"/>
                <a:cs typeface="+mn-cs"/>
              </a:rPr>
              <a:t>String data </a:t>
            </a:r>
            <a:r>
              <a:rPr lang="en-GB" sz="1800" dirty="0" smtClean="0">
                <a:solidFill>
                  <a:srgbClr val="FF3300"/>
                </a:solidFill>
                <a:latin typeface="Lucida Console" pitchFamily="49" charset="0"/>
                <a:cs typeface="+mn-cs"/>
              </a:rPr>
              <a:t>= </a:t>
            </a:r>
            <a:r>
              <a:rPr lang="en-GB" sz="1800" dirty="0" err="1" smtClean="0">
                <a:solidFill>
                  <a:srgbClr val="FF3300"/>
                </a:solidFill>
                <a:latin typeface="Lucida Console" pitchFamily="49" charset="0"/>
              </a:rPr>
              <a:t>super</a:t>
            </a:r>
            <a:r>
              <a:rPr lang="en-GB" sz="1800" b="1" dirty="0" err="1" smtClean="0">
                <a:solidFill>
                  <a:srgbClr val="FF3300"/>
                </a:solidFill>
                <a:latin typeface="Lucida Console" pitchFamily="49" charset="0"/>
                <a:cs typeface="+mn-cs"/>
              </a:rPr>
              <a:t>.</a:t>
            </a:r>
            <a:r>
              <a:rPr lang="en-GB" sz="1800" dirty="0" err="1" smtClean="0">
                <a:solidFill>
                  <a:srgbClr val="000000"/>
                </a:solidFill>
                <a:latin typeface="Lucida Console" pitchFamily="49" charset="0"/>
              </a:rPr>
              <a:t>getDetails</a:t>
            </a:r>
            <a:r>
              <a:rPr lang="en-GB" sz="1800" dirty="0" smtClean="0">
                <a:solidFill>
                  <a:srgbClr val="000000"/>
                </a:solidFill>
                <a:latin typeface="Lucida Console" pitchFamily="49" charset="0"/>
              </a:rPr>
              <a:t>()</a:t>
            </a:r>
            <a:r>
              <a:rPr lang="en-GB" sz="1800" dirty="0" smtClean="0">
                <a:solidFill>
                  <a:srgbClr val="000000"/>
                </a:solidFill>
                <a:latin typeface="Lucida Console" pitchFamily="49" charset="0"/>
                <a:cs typeface="+mn-cs"/>
              </a:rPr>
              <a:t>; </a:t>
            </a:r>
            <a:r>
              <a:rPr lang="en-GB" sz="1800" dirty="0">
                <a:solidFill>
                  <a:srgbClr val="008000"/>
                </a:solidFill>
                <a:latin typeface="Lucida Console" pitchFamily="49" charset="0"/>
                <a:cs typeface="+mn-cs"/>
              </a:rPr>
              <a:t>// </a:t>
            </a:r>
            <a:r>
              <a:rPr lang="en-GB" sz="1800" dirty="0" smtClean="0">
                <a:solidFill>
                  <a:srgbClr val="008000"/>
                </a:solidFill>
                <a:latin typeface="Lucida Console" pitchFamily="49" charset="0"/>
                <a:cs typeface="+mn-cs"/>
              </a:rPr>
              <a:t>call </a:t>
            </a:r>
            <a:r>
              <a:rPr lang="en-GB" sz="1800" dirty="0">
                <a:solidFill>
                  <a:srgbClr val="008000"/>
                </a:solidFill>
                <a:latin typeface="Lucida Console" pitchFamily="49" charset="0"/>
                <a:cs typeface="+mn-cs"/>
              </a:rPr>
              <a:t>base </a:t>
            </a:r>
            <a:r>
              <a:rPr lang="en-GB" sz="1800" dirty="0" smtClean="0">
                <a:solidFill>
                  <a:srgbClr val="008000"/>
                </a:solidFill>
                <a:latin typeface="Lucida Console" pitchFamily="49" charset="0"/>
                <a:cs typeface="+mn-cs"/>
              </a:rPr>
              <a:t>class</a:t>
            </a:r>
            <a:endParaRPr lang="en-GB" sz="1800" dirty="0">
              <a:solidFill>
                <a:srgbClr val="008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return</a:t>
            </a:r>
            <a:r>
              <a:rPr lang="en-GB" sz="1800" dirty="0" smtClean="0">
                <a:solidFill>
                  <a:srgbClr val="000000"/>
                </a:solidFill>
                <a:latin typeface="Lucida Console" pitchFamily="49" charset="0"/>
                <a:cs typeface="+mn-cs"/>
              </a:rPr>
              <a:t> data + “\t” + subject;</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endParaRPr lang="en-GB" sz="1800" dirty="0">
              <a:solidFill>
                <a:srgbClr val="000046"/>
              </a:solidFill>
              <a:latin typeface="Lucida Console" pitchFamily="49" charset="0"/>
              <a:cs typeface="+mn-c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mtClean="0"/>
              <a:t>Casting</a:t>
            </a:r>
          </a:p>
        </p:txBody>
      </p:sp>
      <p:sp>
        <p:nvSpPr>
          <p:cNvPr id="24579" name="Rectangle 3"/>
          <p:cNvSpPr>
            <a:spLocks noGrp="1" noChangeArrowheads="1"/>
          </p:cNvSpPr>
          <p:nvPr>
            <p:ph idx="1"/>
          </p:nvPr>
        </p:nvSpPr>
        <p:spPr/>
        <p:txBody>
          <a:bodyPr/>
          <a:lstStyle/>
          <a:p>
            <a:pPr>
              <a:spcBef>
                <a:spcPts val="1200"/>
              </a:spcBef>
            </a:pPr>
            <a:r>
              <a:rPr lang="en-GB" dirty="0" smtClean="0"/>
              <a:t>An object of a derived class can be treated as an object of a base class without explicit casting (</a:t>
            </a:r>
            <a:r>
              <a:rPr lang="en-GB" dirty="0" err="1" smtClean="0"/>
              <a:t>upcasting</a:t>
            </a:r>
            <a:r>
              <a:rPr lang="en-GB" dirty="0" smtClean="0"/>
              <a:t>)</a:t>
            </a:r>
          </a:p>
          <a:p>
            <a:pPr>
              <a:spcBef>
                <a:spcPts val="1200"/>
              </a:spcBef>
            </a:pPr>
            <a:r>
              <a:rPr lang="en-GB" dirty="0" smtClean="0"/>
              <a:t>Base type reference must be explicitly cast to use as a derived type</a:t>
            </a:r>
          </a:p>
          <a:p>
            <a:pPr lvl="1">
              <a:spcBef>
                <a:spcPts val="1200"/>
              </a:spcBef>
            </a:pPr>
            <a:r>
              <a:rPr lang="en-GB" dirty="0" smtClean="0"/>
              <a:t>Known as a </a:t>
            </a:r>
            <a:r>
              <a:rPr lang="en-GB" i="1" dirty="0" smtClean="0"/>
              <a:t>downcast</a:t>
            </a:r>
            <a:endParaRPr lang="en-GB" dirty="0" smtClean="0"/>
          </a:p>
        </p:txBody>
      </p:sp>
      <p:sp>
        <p:nvSpPr>
          <p:cNvPr id="852996" name="Rectangle 4"/>
          <p:cNvSpPr>
            <a:spLocks noChangeArrowheads="1"/>
          </p:cNvSpPr>
          <p:nvPr/>
        </p:nvSpPr>
        <p:spPr bwMode="auto">
          <a:xfrm>
            <a:off x="650874" y="2998835"/>
            <a:ext cx="5231766" cy="175176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a:solidFill>
                  <a:srgbClr val="000000"/>
                </a:solidFill>
                <a:latin typeface="Lucida Console" pitchFamily="49" charset="0"/>
                <a:cs typeface="+mn-cs"/>
              </a:rPr>
              <a:t>Ellipse </a:t>
            </a:r>
            <a:r>
              <a:rPr lang="en-GB" sz="1800" dirty="0" smtClean="0">
                <a:solidFill>
                  <a:srgbClr val="0000C8"/>
                </a:solidFill>
                <a:latin typeface="Lucida Console" pitchFamily="49" charset="0"/>
                <a:cs typeface="+mn-cs"/>
              </a:rPr>
              <a:t>extends</a:t>
            </a:r>
            <a:r>
              <a:rPr lang="en-GB" sz="1800" dirty="0" smtClean="0">
                <a:solidFill>
                  <a:srgbClr val="000000"/>
                </a:solidFill>
                <a:latin typeface="Lucida Console" pitchFamily="49" charset="0"/>
                <a:cs typeface="+mn-cs"/>
              </a:rPr>
              <a:t> Shape </a:t>
            </a: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p:txBody>
      </p:sp>
      <p:sp>
        <p:nvSpPr>
          <p:cNvPr id="852997" name="Rectangle 5"/>
          <p:cNvSpPr>
            <a:spLocks noChangeArrowheads="1"/>
          </p:cNvSpPr>
          <p:nvPr/>
        </p:nvSpPr>
        <p:spPr bwMode="auto">
          <a:xfrm>
            <a:off x="1691640" y="4283386"/>
            <a:ext cx="6947393" cy="1474763"/>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Shape s = </a:t>
            </a:r>
            <a:r>
              <a:rPr lang="en-GB" sz="1800" dirty="0" err="1">
                <a:solidFill>
                  <a:srgbClr val="000000"/>
                </a:solidFill>
                <a:latin typeface="Lucida Console" pitchFamily="49" charset="0"/>
              </a:rPr>
              <a:t>g</a:t>
            </a:r>
            <a:r>
              <a:rPr lang="en-GB" sz="1800" dirty="0" err="1" smtClean="0">
                <a:solidFill>
                  <a:srgbClr val="000000"/>
                </a:solidFill>
                <a:latin typeface="Lucida Console" pitchFamily="49" charset="0"/>
                <a:cs typeface="+mn-cs"/>
              </a:rPr>
              <a:t>etShapeFromPoint</a:t>
            </a: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err="1" smtClean="0">
                <a:solidFill>
                  <a:srgbClr val="000000"/>
                </a:solidFill>
                <a:latin typeface="Lucida Console" pitchFamily="49" charset="0"/>
                <a:cs typeface="+mn-cs"/>
              </a:rPr>
              <a:t>s.draw</a:t>
            </a:r>
            <a:r>
              <a:rPr lang="en-GB" sz="1800" dirty="0">
                <a:solidFill>
                  <a:srgbClr val="000000"/>
                </a:solidFill>
                <a:latin typeface="Lucida Console" pitchFamily="49" charset="0"/>
                <a:cs typeface="+mn-cs"/>
              </a:rPr>
              <a:t>(); </a:t>
            </a:r>
            <a:endParaRPr lang="en-GB" sz="1800" dirty="0">
              <a:solidFill>
                <a:srgbClr val="008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Ellipse e = </a:t>
            </a:r>
            <a:r>
              <a:rPr lang="en-GB" sz="1800" dirty="0">
                <a:solidFill>
                  <a:srgbClr val="FF3300"/>
                </a:solidFill>
                <a:latin typeface="Lucida Console" pitchFamily="49" charset="0"/>
                <a:cs typeface="+mn-cs"/>
              </a:rPr>
              <a:t>(Ellipse)</a:t>
            </a:r>
            <a:r>
              <a:rPr lang="en-GB" sz="1800" dirty="0">
                <a:solidFill>
                  <a:srgbClr val="000000"/>
                </a:solidFill>
                <a:latin typeface="Lucida Console" pitchFamily="49" charset="0"/>
                <a:cs typeface="+mn-cs"/>
              </a:rPr>
              <a:t> s;</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float f = </a:t>
            </a:r>
            <a:r>
              <a:rPr lang="en-GB" sz="1800" dirty="0" err="1" smtClean="0">
                <a:solidFill>
                  <a:srgbClr val="000000"/>
                </a:solidFill>
                <a:latin typeface="Lucida Console" pitchFamily="49" charset="0"/>
                <a:cs typeface="+mn-cs"/>
              </a:rPr>
              <a:t>e.getCircumference</a:t>
            </a:r>
            <a:r>
              <a:rPr lang="en-GB" sz="1800" dirty="0" smtClean="0">
                <a:solidFill>
                  <a:srgbClr val="000000"/>
                </a:solidFill>
                <a:latin typeface="Lucida Console" pitchFamily="49" charset="0"/>
                <a:cs typeface="+mn-cs"/>
              </a:rPr>
              <a:t>(); </a:t>
            </a:r>
            <a:endParaRPr lang="en-GB" sz="1800" dirty="0">
              <a:solidFill>
                <a:srgbClr val="008000"/>
              </a:solidFill>
              <a:latin typeface="Lucida Console" pitchFamily="49" charset="0"/>
              <a:cs typeface="+mn-cs"/>
            </a:endParaRPr>
          </a:p>
        </p:txBody>
      </p:sp>
      <p:sp>
        <p:nvSpPr>
          <p:cNvPr id="24582" name="Rectangle 6"/>
          <p:cNvSpPr>
            <a:spLocks noChangeArrowheads="1"/>
          </p:cNvSpPr>
          <p:nvPr/>
        </p:nvSpPr>
        <p:spPr bwMode="auto">
          <a:xfrm>
            <a:off x="6718299" y="4572612"/>
            <a:ext cx="1920733" cy="369332"/>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a:t>Shape member</a:t>
            </a:r>
          </a:p>
        </p:txBody>
      </p:sp>
      <p:sp>
        <p:nvSpPr>
          <p:cNvPr id="24583" name="Rectangle 7"/>
          <p:cNvSpPr>
            <a:spLocks noChangeArrowheads="1"/>
          </p:cNvSpPr>
          <p:nvPr/>
        </p:nvSpPr>
        <p:spPr bwMode="auto">
          <a:xfrm>
            <a:off x="6717351" y="5379348"/>
            <a:ext cx="1920733" cy="369332"/>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a:t>Ellipse member</a:t>
            </a:r>
          </a:p>
        </p:txBody>
      </p:sp>
      <p:sp>
        <p:nvSpPr>
          <p:cNvPr id="24584" name="Line 8"/>
          <p:cNvSpPr>
            <a:spLocks noChangeShapeType="1"/>
          </p:cNvSpPr>
          <p:nvPr/>
        </p:nvSpPr>
        <p:spPr bwMode="auto">
          <a:xfrm flipH="1">
            <a:off x="6318912" y="4774740"/>
            <a:ext cx="399387" cy="1975"/>
          </a:xfrm>
          <a:prstGeom prst="line">
            <a:avLst/>
          </a:prstGeom>
          <a:noFill/>
          <a:ln w="9525">
            <a:solidFill>
              <a:schemeClr val="tx1"/>
            </a:solidFill>
            <a:round/>
            <a:headEnd/>
            <a:tailEnd type="triangle" w="med" len="med"/>
          </a:ln>
        </p:spPr>
        <p:txBody>
          <a:bodyPr wrap="square">
            <a:spAutoFit/>
          </a:bodyPr>
          <a:lstStyle/>
          <a:p>
            <a:endParaRPr lang="en-GB"/>
          </a:p>
        </p:txBody>
      </p:sp>
      <p:sp>
        <p:nvSpPr>
          <p:cNvPr id="24585" name="Line 9"/>
          <p:cNvSpPr>
            <a:spLocks noChangeShapeType="1"/>
          </p:cNvSpPr>
          <p:nvPr/>
        </p:nvSpPr>
        <p:spPr bwMode="auto">
          <a:xfrm flipH="1">
            <a:off x="6318912" y="5581476"/>
            <a:ext cx="398439" cy="459"/>
          </a:xfrm>
          <a:prstGeom prst="line">
            <a:avLst/>
          </a:prstGeom>
          <a:noFill/>
          <a:ln w="9525">
            <a:solidFill>
              <a:schemeClr val="tx1"/>
            </a:solidFill>
            <a:round/>
            <a:headEnd/>
            <a:tailEnd type="triangle" w="med" len="med"/>
          </a:ln>
        </p:spPr>
        <p:txBody>
          <a:bodyPr wrap="square">
            <a:spAutoFit/>
          </a:bodyPr>
          <a:lstStyle/>
          <a:p>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dirty="0" smtClean="0"/>
              <a:t>Check before </a:t>
            </a:r>
            <a:r>
              <a:rPr lang="en-GB" dirty="0" err="1" smtClean="0"/>
              <a:t>downcasting</a:t>
            </a:r>
            <a:endParaRPr lang="en-GB" dirty="0" smtClean="0"/>
          </a:p>
        </p:txBody>
      </p:sp>
      <p:sp>
        <p:nvSpPr>
          <p:cNvPr id="25603" name="Rectangle 3"/>
          <p:cNvSpPr>
            <a:spLocks noGrp="1" noChangeArrowheads="1"/>
          </p:cNvSpPr>
          <p:nvPr>
            <p:ph idx="1"/>
          </p:nvPr>
        </p:nvSpPr>
        <p:spPr/>
        <p:txBody>
          <a:bodyPr/>
          <a:lstStyle/>
          <a:p>
            <a:pPr>
              <a:spcBef>
                <a:spcPts val="600"/>
              </a:spcBef>
            </a:pPr>
            <a:r>
              <a:rPr lang="en-GB" dirty="0" smtClean="0"/>
              <a:t>If the object is not an object of the derived class</a:t>
            </a:r>
          </a:p>
          <a:p>
            <a:pPr lvl="1">
              <a:spcBef>
                <a:spcPts val="600"/>
              </a:spcBef>
            </a:pPr>
            <a:r>
              <a:rPr lang="en-GB" dirty="0" err="1" smtClean="0">
                <a:latin typeface="Lucida Console" pitchFamily="49" charset="0"/>
              </a:rPr>
              <a:t>ClassCastException</a:t>
            </a:r>
            <a:r>
              <a:rPr lang="en-GB" dirty="0" smtClean="0"/>
              <a:t> is thrown</a:t>
            </a:r>
          </a:p>
          <a:p>
            <a:pPr lvl="1">
              <a:spcBef>
                <a:spcPts val="600"/>
              </a:spcBef>
            </a:pPr>
            <a:endParaRPr lang="en-GB" dirty="0" smtClean="0"/>
          </a:p>
          <a:p>
            <a:pPr>
              <a:spcBef>
                <a:spcPts val="600"/>
              </a:spcBef>
            </a:pPr>
            <a:r>
              <a:rPr lang="en-GB" dirty="0" smtClean="0"/>
              <a:t>The operator </a:t>
            </a:r>
            <a:r>
              <a:rPr lang="en-GB" dirty="0" err="1" smtClean="0">
                <a:latin typeface="Lucida Console" pitchFamily="49" charset="0"/>
              </a:rPr>
              <a:t>instanceof</a:t>
            </a:r>
            <a:r>
              <a:rPr lang="en-GB" dirty="0" smtClean="0"/>
              <a:t> enables type checking</a:t>
            </a:r>
          </a:p>
        </p:txBody>
      </p:sp>
      <p:sp>
        <p:nvSpPr>
          <p:cNvPr id="855045" name="Rectangle 5"/>
          <p:cNvSpPr>
            <a:spLocks noChangeArrowheads="1"/>
          </p:cNvSpPr>
          <p:nvPr/>
        </p:nvSpPr>
        <p:spPr bwMode="auto">
          <a:xfrm>
            <a:off x="545432" y="2708275"/>
            <a:ext cx="6622131" cy="2859757"/>
          </a:xfrm>
          <a:prstGeom prst="rect">
            <a:avLst/>
          </a:prstGeom>
          <a:solidFill>
            <a:srgbClr val="FCFEB9"/>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float</a:t>
            </a:r>
            <a:r>
              <a:rPr lang="en-GB" sz="1800" dirty="0">
                <a:solidFill>
                  <a:srgbClr val="0000FF"/>
                </a:solidFill>
                <a:latin typeface="Lucida Console" pitchFamily="49" charset="0"/>
                <a:cs typeface="+mn-cs"/>
              </a:rPr>
              <a:t> </a:t>
            </a:r>
            <a:r>
              <a:rPr lang="en-GB" sz="1800" dirty="0" err="1">
                <a:solidFill>
                  <a:srgbClr val="000000"/>
                </a:solidFill>
                <a:latin typeface="Lucida Console" pitchFamily="49" charset="0"/>
              </a:rPr>
              <a:t>g</a:t>
            </a:r>
            <a:r>
              <a:rPr lang="en-GB" sz="1800" dirty="0" err="1" smtClean="0">
                <a:solidFill>
                  <a:srgbClr val="000000"/>
                </a:solidFill>
                <a:latin typeface="Lucida Console" pitchFamily="49" charset="0"/>
                <a:cs typeface="+mn-cs"/>
              </a:rPr>
              <a:t>etCircumference</a:t>
            </a:r>
            <a:r>
              <a:rPr lang="en-GB" sz="1800" dirty="0">
                <a:solidFill>
                  <a:srgbClr val="000000"/>
                </a:solidFill>
                <a:latin typeface="Lucida Console" pitchFamily="49" charset="0"/>
                <a:cs typeface="+mn-cs"/>
              </a:rPr>
              <a:t>( Shape s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float</a:t>
            </a:r>
            <a:r>
              <a:rPr lang="en-GB" sz="1800" dirty="0">
                <a:solidFill>
                  <a:srgbClr val="000000"/>
                </a:solidFill>
                <a:latin typeface="Lucida Console" pitchFamily="49" charset="0"/>
                <a:cs typeface="+mn-cs"/>
              </a:rPr>
              <a:t> result = 0.0f;</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if </a:t>
            </a:r>
            <a:r>
              <a:rPr lang="en-GB" sz="1800" dirty="0">
                <a:solidFill>
                  <a:srgbClr val="000000"/>
                </a:solidFill>
                <a:latin typeface="Lucida Console" pitchFamily="49" charset="0"/>
                <a:cs typeface="+mn-cs"/>
              </a:rPr>
              <a:t>( s </a:t>
            </a:r>
            <a:r>
              <a:rPr lang="en-GB" sz="1800" dirty="0" err="1" smtClean="0">
                <a:solidFill>
                  <a:srgbClr val="FF3300"/>
                </a:solidFill>
                <a:latin typeface="Lucida Console" pitchFamily="49" charset="0"/>
                <a:cs typeface="+mn-cs"/>
              </a:rPr>
              <a:t>instanceof</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Ellipse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Ellipse e = (Ellipse) s;</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result = </a:t>
            </a:r>
            <a:r>
              <a:rPr lang="en-GB" sz="1800" dirty="0" err="1" smtClean="0">
                <a:solidFill>
                  <a:srgbClr val="000000"/>
                </a:solidFill>
                <a:latin typeface="Lucida Console" pitchFamily="49" charset="0"/>
                <a:cs typeface="+mn-cs"/>
              </a:rPr>
              <a:t>e.getCircumference</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return</a:t>
            </a:r>
            <a:r>
              <a:rPr lang="en-GB" sz="1800" dirty="0">
                <a:solidFill>
                  <a:srgbClr val="000000"/>
                </a:solidFill>
                <a:latin typeface="Lucida Console" pitchFamily="49" charset="0"/>
                <a:cs typeface="+mn-cs"/>
              </a:rPr>
              <a:t> result;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p:txBody>
      </p:sp>
      <p:sp>
        <p:nvSpPr>
          <p:cNvPr id="855046" name="Rectangle 6"/>
          <p:cNvSpPr>
            <a:spLocks noChangeArrowheads="1"/>
          </p:cNvSpPr>
          <p:nvPr/>
        </p:nvSpPr>
        <p:spPr bwMode="auto">
          <a:xfrm>
            <a:off x="545432" y="2712244"/>
            <a:ext cx="6637367" cy="2859757"/>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float</a:t>
            </a:r>
            <a:r>
              <a:rPr lang="en-GB" sz="1800" dirty="0">
                <a:solidFill>
                  <a:srgbClr val="0000FF"/>
                </a:solidFill>
                <a:latin typeface="Lucida Console" pitchFamily="49" charset="0"/>
                <a:cs typeface="+mn-cs"/>
              </a:rPr>
              <a:t> </a:t>
            </a:r>
            <a:r>
              <a:rPr lang="en-GB" sz="1800" dirty="0" err="1">
                <a:solidFill>
                  <a:srgbClr val="000000"/>
                </a:solidFill>
                <a:latin typeface="Lucida Console" pitchFamily="49" charset="0"/>
              </a:rPr>
              <a:t>g</a:t>
            </a:r>
            <a:r>
              <a:rPr lang="en-GB" sz="1800" dirty="0" err="1" smtClean="0">
                <a:solidFill>
                  <a:srgbClr val="000000"/>
                </a:solidFill>
                <a:latin typeface="Lucida Console" pitchFamily="49" charset="0"/>
                <a:cs typeface="+mn-cs"/>
              </a:rPr>
              <a:t>etCircumference</a:t>
            </a:r>
            <a:r>
              <a:rPr lang="en-GB" sz="1800" dirty="0">
                <a:solidFill>
                  <a:srgbClr val="000000"/>
                </a:solidFill>
                <a:latin typeface="Lucida Console" pitchFamily="49" charset="0"/>
                <a:cs typeface="+mn-cs"/>
              </a:rPr>
              <a:t>( Shape s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float</a:t>
            </a:r>
            <a:r>
              <a:rPr lang="en-GB" sz="1800" dirty="0">
                <a:solidFill>
                  <a:srgbClr val="000000"/>
                </a:solidFill>
                <a:latin typeface="Lucida Console" pitchFamily="49" charset="0"/>
                <a:cs typeface="+mn-cs"/>
              </a:rPr>
              <a:t> result = 0.0f;</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if </a:t>
            </a:r>
            <a:r>
              <a:rPr lang="en-GB" sz="1800" dirty="0">
                <a:solidFill>
                  <a:srgbClr val="000000"/>
                </a:solidFill>
                <a:latin typeface="Lucida Console" pitchFamily="49" charset="0"/>
                <a:cs typeface="+mn-cs"/>
              </a:rPr>
              <a:t>( s </a:t>
            </a:r>
            <a:r>
              <a:rPr lang="en-GB" sz="1800" dirty="0" err="1" smtClean="0">
                <a:solidFill>
                  <a:srgbClr val="FF3300"/>
                </a:solidFill>
                <a:latin typeface="Lucida Console" pitchFamily="49" charset="0"/>
                <a:cs typeface="+mn-cs"/>
              </a:rPr>
              <a:t>instanceof</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Ellipse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result = ((Ellipse)s</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cs typeface="+mn-cs"/>
              </a:rPr>
              <a:t>getCircumference</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return</a:t>
            </a:r>
            <a:r>
              <a:rPr lang="en-GB" sz="1800" dirty="0">
                <a:solidFill>
                  <a:srgbClr val="000000"/>
                </a:solidFill>
                <a:latin typeface="Lucida Console" pitchFamily="49" charset="0"/>
                <a:cs typeface="+mn-cs"/>
              </a:rPr>
              <a:t> result;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p:txBody>
      </p:sp>
      <p:sp>
        <p:nvSpPr>
          <p:cNvPr id="855047" name="Text Box 7"/>
          <p:cNvSpPr txBox="1">
            <a:spLocks noChangeArrowheads="1"/>
          </p:cNvSpPr>
          <p:nvPr/>
        </p:nvSpPr>
        <p:spPr bwMode="auto">
          <a:xfrm>
            <a:off x="7195053" y="3616325"/>
            <a:ext cx="1197764" cy="646331"/>
          </a:xfrm>
          <a:prstGeom prst="rect">
            <a:avLst/>
          </a:prstGeom>
          <a:solidFill>
            <a:srgbClr val="FFCCFF"/>
          </a:solidFill>
          <a:ln w="9525">
            <a:solidFill>
              <a:schemeClr val="tx1"/>
            </a:solidFill>
            <a:miter lim="800000"/>
            <a:headEnd/>
            <a:tailEnd/>
          </a:ln>
        </p:spPr>
        <p:txBody>
          <a:bodyPr wrap="none">
            <a:spAutoFit/>
          </a:bodyPr>
          <a:lstStyle/>
          <a:p>
            <a:pPr eaLnBrk="0" hangingPunct="0">
              <a:spcBef>
                <a:spcPct val="50000"/>
              </a:spcBef>
            </a:pPr>
            <a:r>
              <a:rPr lang="en-GB" sz="1800" dirty="0"/>
              <a:t>As one </a:t>
            </a:r>
            <a:br>
              <a:rPr lang="en-GB" sz="1800" dirty="0"/>
            </a:br>
            <a:r>
              <a:rPr lang="en-GB" sz="1800" dirty="0"/>
              <a:t>statement</a:t>
            </a:r>
          </a:p>
        </p:txBody>
      </p:sp>
      <p:grpSp>
        <p:nvGrpSpPr>
          <p:cNvPr id="2" name="Group 8"/>
          <p:cNvGrpSpPr>
            <a:grpSpLocks/>
          </p:cNvGrpSpPr>
          <p:nvPr/>
        </p:nvGrpSpPr>
        <p:grpSpPr bwMode="auto">
          <a:xfrm>
            <a:off x="476250" y="6334125"/>
            <a:ext cx="428625" cy="306388"/>
            <a:chOff x="4752" y="3840"/>
            <a:chExt cx="336" cy="240"/>
          </a:xfrm>
        </p:grpSpPr>
        <p:sp>
          <p:nvSpPr>
            <p:cNvPr id="25613" name="Rectangle 9"/>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25614" name="AutoShape 10"/>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55051" name="Text Box 11"/>
          <p:cNvSpPr txBox="1">
            <a:spLocks noChangeArrowheads="1"/>
          </p:cNvSpPr>
          <p:nvPr/>
        </p:nvSpPr>
        <p:spPr bwMode="auto">
          <a:xfrm>
            <a:off x="471488" y="6286500"/>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grpSp>
        <p:nvGrpSpPr>
          <p:cNvPr id="3" name="Group 16"/>
          <p:cNvGrpSpPr>
            <a:grpSpLocks/>
          </p:cNvGrpSpPr>
          <p:nvPr/>
        </p:nvGrpSpPr>
        <p:grpSpPr bwMode="auto">
          <a:xfrm>
            <a:off x="2602154" y="4174134"/>
            <a:ext cx="3276600" cy="990601"/>
            <a:chOff x="2096" y="2552"/>
            <a:chExt cx="2064" cy="624"/>
          </a:xfrm>
          <a:solidFill>
            <a:srgbClr val="FFCCFF"/>
          </a:solidFill>
        </p:grpSpPr>
        <p:sp>
          <p:nvSpPr>
            <p:cNvPr id="25610" name="Line 12"/>
            <p:cNvSpPr>
              <a:spLocks noChangeShapeType="1"/>
            </p:cNvSpPr>
            <p:nvPr/>
          </p:nvSpPr>
          <p:spPr bwMode="auto">
            <a:xfrm>
              <a:off x="2096" y="2552"/>
              <a:ext cx="912" cy="0"/>
            </a:xfrm>
            <a:prstGeom prst="line">
              <a:avLst/>
            </a:prstGeom>
            <a:grpFill/>
            <a:ln w="28575">
              <a:solidFill>
                <a:srgbClr val="FA3200"/>
              </a:solidFill>
              <a:round/>
              <a:headEnd/>
              <a:tailEnd/>
            </a:ln>
          </p:spPr>
          <p:txBody>
            <a:bodyPr>
              <a:spAutoFit/>
            </a:bodyPr>
            <a:lstStyle/>
            <a:p>
              <a:endParaRPr lang="en-GB" sz="1800"/>
            </a:p>
          </p:txBody>
        </p:sp>
        <p:sp>
          <p:nvSpPr>
            <p:cNvPr id="25611" name="Line 13"/>
            <p:cNvSpPr>
              <a:spLocks noChangeShapeType="1"/>
            </p:cNvSpPr>
            <p:nvPr/>
          </p:nvSpPr>
          <p:spPr bwMode="auto">
            <a:xfrm flipH="1" flipV="1">
              <a:off x="2808" y="2600"/>
              <a:ext cx="344" cy="280"/>
            </a:xfrm>
            <a:prstGeom prst="line">
              <a:avLst/>
            </a:prstGeom>
            <a:grpFill/>
            <a:ln w="9525">
              <a:solidFill>
                <a:schemeClr val="tx1"/>
              </a:solidFill>
              <a:round/>
              <a:headEnd/>
              <a:tailEnd type="triangle" w="med" len="med"/>
            </a:ln>
          </p:spPr>
          <p:txBody>
            <a:bodyPr>
              <a:spAutoFit/>
            </a:bodyPr>
            <a:lstStyle/>
            <a:p>
              <a:endParaRPr lang="en-GB" sz="1800"/>
            </a:p>
          </p:txBody>
        </p:sp>
        <p:sp>
          <p:nvSpPr>
            <p:cNvPr id="25612" name="Rectangle 15"/>
            <p:cNvSpPr>
              <a:spLocks noChangeArrowheads="1"/>
            </p:cNvSpPr>
            <p:nvPr/>
          </p:nvSpPr>
          <p:spPr bwMode="auto">
            <a:xfrm>
              <a:off x="3144" y="2769"/>
              <a:ext cx="1016" cy="407"/>
            </a:xfrm>
            <a:prstGeom prst="rect">
              <a:avLst/>
            </a:prstGeom>
            <a:grpFill/>
            <a:ln w="9525">
              <a:solidFill>
                <a:schemeClr val="tx1"/>
              </a:solidFill>
              <a:miter lim="800000"/>
              <a:headEnd/>
              <a:tailEnd/>
            </a:ln>
          </p:spPr>
          <p:txBody>
            <a:bodyPr anchor="ctr">
              <a:spAutoFit/>
            </a:bodyPr>
            <a:lstStyle/>
            <a:p>
              <a:pPr algn="ctr" eaLnBrk="0" hangingPunct="0">
                <a:spcBef>
                  <a:spcPct val="50000"/>
                </a:spcBef>
              </a:pPr>
              <a:r>
                <a:rPr lang="en-GB" sz="1800" dirty="0"/>
                <a:t>A ‘dynamic’ Ellipse ref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55045"/>
                                        </p:tgtEl>
                                      </p:cBhvr>
                                    </p:animEffect>
                                    <p:set>
                                      <p:cBhvr>
                                        <p:cTn id="7" dur="1" fill="hold">
                                          <p:stCondLst>
                                            <p:cond delay="499"/>
                                          </p:stCondLst>
                                        </p:cTn>
                                        <p:tgtEl>
                                          <p:spTgt spid="85504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55046"/>
                                        </p:tgtEl>
                                        <p:attrNameLst>
                                          <p:attrName>style.visibility</p:attrName>
                                        </p:attrNameLst>
                                      </p:cBhvr>
                                      <p:to>
                                        <p:strVal val="visible"/>
                                      </p:to>
                                    </p:set>
                                    <p:animEffect transition="in" filter="fade">
                                      <p:cBhvr>
                                        <p:cTn id="10" dur="500"/>
                                        <p:tgtEl>
                                          <p:spTgt spid="8550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5047"/>
                                        </p:tgtEl>
                                        <p:attrNameLst>
                                          <p:attrName>style.visibility</p:attrName>
                                        </p:attrNameLst>
                                      </p:cBhvr>
                                      <p:to>
                                        <p:strVal val="visible"/>
                                      </p:to>
                                    </p:set>
                                    <p:animEffect transition="in" filter="fade">
                                      <p:cBhvr>
                                        <p:cTn id="13" dur="500"/>
                                        <p:tgtEl>
                                          <p:spTgt spid="85504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855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5" grpId="0" animBg="1"/>
      <p:bldP spid="855046" grpId="0" animBg="1"/>
      <p:bldP spid="855047" grpId="0" animBg="1"/>
      <p:bldP spid="85505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74688"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8675" name="Rectangle 3"/>
          <p:cNvSpPr>
            <a:spLocks noChangeArrowheads="1"/>
          </p:cNvSpPr>
          <p:nvPr/>
        </p:nvSpPr>
        <p:spPr bwMode="auto">
          <a:xfrm>
            <a:off x="3154363"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8676" name="Rectangle 4"/>
          <p:cNvSpPr>
            <a:spLocks noChangeArrowheads="1"/>
          </p:cNvSpPr>
          <p:nvPr/>
        </p:nvSpPr>
        <p:spPr bwMode="auto">
          <a:xfrm>
            <a:off x="674688"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8677" name="Rectangle 5"/>
          <p:cNvSpPr>
            <a:spLocks noGrp="1" noChangeArrowheads="1"/>
          </p:cNvSpPr>
          <p:nvPr>
            <p:ph type="title"/>
          </p:nvPr>
        </p:nvSpPr>
        <p:spPr/>
        <p:txBody>
          <a:bodyPr/>
          <a:lstStyle/>
          <a:p>
            <a:pPr eaLnBrk="1" hangingPunct="1"/>
            <a:r>
              <a:rPr lang="en-US" dirty="0" smtClean="0"/>
              <a:t>final classes and methods</a:t>
            </a:r>
          </a:p>
        </p:txBody>
      </p:sp>
      <p:sp>
        <p:nvSpPr>
          <p:cNvPr id="28678" name="Rectangle 6"/>
          <p:cNvSpPr>
            <a:spLocks noGrp="1" noChangeArrowheads="1"/>
          </p:cNvSpPr>
          <p:nvPr>
            <p:ph idx="1"/>
          </p:nvPr>
        </p:nvSpPr>
        <p:spPr/>
        <p:txBody>
          <a:bodyPr>
            <a:normAutofit/>
          </a:bodyPr>
          <a:lstStyle/>
          <a:p>
            <a:pPr>
              <a:spcBef>
                <a:spcPts val="1200"/>
              </a:spcBef>
            </a:pPr>
            <a:r>
              <a:rPr lang="en-US" dirty="0" smtClean="0"/>
              <a:t>A class can be written with the </a:t>
            </a:r>
            <a:r>
              <a:rPr lang="en-US" dirty="0" smtClean="0">
                <a:latin typeface="Lucida Console" pitchFamily="49" charset="0"/>
              </a:rPr>
              <a:t>final </a:t>
            </a:r>
            <a:r>
              <a:rPr lang="en-US" dirty="0" smtClean="0"/>
              <a:t>modifier</a:t>
            </a:r>
          </a:p>
          <a:p>
            <a:pPr lvl="1">
              <a:spcBef>
                <a:spcPts val="1200"/>
              </a:spcBef>
            </a:pPr>
            <a:r>
              <a:rPr lang="en-US" dirty="0" smtClean="0"/>
              <a:t>Prevents it from being extended</a:t>
            </a:r>
          </a:p>
          <a:p>
            <a:pPr lvl="1">
              <a:spcBef>
                <a:spcPts val="1200"/>
              </a:spcBef>
            </a:pPr>
            <a:r>
              <a:rPr lang="en-US" dirty="0" smtClean="0"/>
              <a:t>class </a:t>
            </a:r>
            <a:r>
              <a:rPr lang="en-US" dirty="0" smtClean="0">
                <a:latin typeface="Lucida Console" pitchFamily="49" charset="0"/>
              </a:rPr>
              <a:t>String</a:t>
            </a:r>
            <a:r>
              <a:rPr lang="en-US" dirty="0" smtClean="0"/>
              <a:t> is marked </a:t>
            </a:r>
            <a:r>
              <a:rPr lang="en-US" dirty="0" smtClean="0">
                <a:latin typeface="Lucida Console" pitchFamily="49" charset="0"/>
              </a:rPr>
              <a:t>final</a:t>
            </a:r>
          </a:p>
          <a:p>
            <a:pPr lvl="2">
              <a:spcBef>
                <a:spcPts val="1200"/>
              </a:spcBef>
            </a:pPr>
            <a:r>
              <a:rPr lang="en-US" dirty="0" smtClean="0">
                <a:latin typeface="+mn-lt"/>
              </a:rPr>
              <a:t>Due to some internal </a:t>
            </a:r>
            <a:r>
              <a:rPr lang="en-US" dirty="0" err="1" smtClean="0">
                <a:latin typeface="+mn-lt"/>
              </a:rPr>
              <a:t>behaviours</a:t>
            </a:r>
            <a:r>
              <a:rPr lang="en-US" dirty="0" smtClean="0">
                <a:latin typeface="+mn-lt"/>
              </a:rPr>
              <a:t> you would possibly break</a:t>
            </a:r>
          </a:p>
          <a:p>
            <a:pPr lvl="2">
              <a:spcBef>
                <a:spcPts val="1200"/>
              </a:spcBef>
            </a:pPr>
            <a:endParaRPr lang="en-US" dirty="0" smtClean="0"/>
          </a:p>
          <a:p>
            <a:pPr lvl="1">
              <a:spcBef>
                <a:spcPts val="1200"/>
              </a:spcBef>
            </a:pPr>
            <a:endParaRPr lang="en-US" dirty="0" smtClean="0"/>
          </a:p>
          <a:p>
            <a:pPr lvl="1">
              <a:spcBef>
                <a:spcPts val="1200"/>
              </a:spcBef>
            </a:pPr>
            <a:endParaRPr lang="en-US" dirty="0" smtClean="0"/>
          </a:p>
          <a:p>
            <a:pPr lvl="1">
              <a:spcBef>
                <a:spcPts val="1200"/>
              </a:spcBef>
            </a:pPr>
            <a:r>
              <a:rPr lang="en-US" dirty="0" smtClean="0"/>
              <a:t>A method can be marked </a:t>
            </a:r>
            <a:r>
              <a:rPr lang="en-US" dirty="0" smtClean="0">
                <a:latin typeface="Lucida Console" pitchFamily="49" charset="0"/>
              </a:rPr>
              <a:t>final </a:t>
            </a:r>
            <a:r>
              <a:rPr lang="en-US" dirty="0" smtClean="0">
                <a:latin typeface="+mn-lt"/>
              </a:rPr>
              <a:t>to stop it being overridden</a:t>
            </a:r>
          </a:p>
          <a:p>
            <a:pPr lvl="1">
              <a:spcBef>
                <a:spcPts val="1200"/>
              </a:spcBef>
              <a:buNone/>
            </a:pPr>
            <a:r>
              <a:rPr lang="en-US" dirty="0" smtClean="0"/>
              <a:t/>
            </a:r>
            <a:br>
              <a:rPr lang="en-US" dirty="0" smtClean="0"/>
            </a:br>
            <a:endParaRPr lang="en-US" dirty="0" smtClean="0"/>
          </a:p>
        </p:txBody>
      </p:sp>
      <p:sp>
        <p:nvSpPr>
          <p:cNvPr id="859143" name="Rectangle 7"/>
          <p:cNvSpPr>
            <a:spLocks noChangeArrowheads="1"/>
          </p:cNvSpPr>
          <p:nvPr/>
        </p:nvSpPr>
        <p:spPr bwMode="auto">
          <a:xfrm>
            <a:off x="1436708" y="2863876"/>
            <a:ext cx="4366581" cy="920765"/>
          </a:xfrm>
          <a:prstGeom prst="rect">
            <a:avLst/>
          </a:prstGeom>
          <a:solidFill>
            <a:srgbClr val="FCFEB9"/>
          </a:solidFill>
          <a:ln w="12700">
            <a:noFill/>
            <a:miter lim="800000"/>
            <a:headEnd/>
            <a:tailEnd/>
          </a:ln>
          <a:effectLst>
            <a:outerShdw dist="53882" dir="2700000" algn="ctr" rotWithShape="0">
              <a:schemeClr val="bg2"/>
            </a:outerShdw>
          </a:effectLst>
        </p:spPr>
        <p:txBody>
          <a:bodyPr wrap="none" lIns="90488" tIns="44450" rIns="90488" bIns="44450">
            <a:spAutoFit/>
          </a:bodyPr>
          <a:lstStyle/>
          <a:p>
            <a:pPr defTabSz="739775" eaLnBrk="0" hangingPunct="0">
              <a:defRPr/>
            </a:pPr>
            <a:r>
              <a:rPr lang="en-US" sz="1800" dirty="0">
                <a:solidFill>
                  <a:srgbClr val="0000FF"/>
                </a:solidFill>
                <a:latin typeface="Lucida Console" pitchFamily="49" charset="0"/>
                <a:cs typeface="+mn-cs"/>
              </a:rPr>
              <a:t>public </a:t>
            </a:r>
            <a:r>
              <a:rPr lang="en-US" sz="1800" dirty="0" smtClean="0">
                <a:solidFill>
                  <a:srgbClr val="FF3300"/>
                </a:solidFill>
                <a:latin typeface="Lucida Console" pitchFamily="49" charset="0"/>
                <a:cs typeface="+mn-cs"/>
              </a:rPr>
              <a:t>final </a:t>
            </a:r>
            <a:r>
              <a:rPr lang="en-US" sz="1800" dirty="0" smtClean="0">
                <a:solidFill>
                  <a:srgbClr val="0000FF"/>
                </a:solidFill>
                <a:latin typeface="Lucida Console" pitchFamily="49" charset="0"/>
                <a:cs typeface="+mn-cs"/>
              </a:rPr>
              <a:t>class</a:t>
            </a:r>
            <a:r>
              <a:rPr lang="en-US" sz="1800" dirty="0" smtClean="0">
                <a:latin typeface="Lucida Console" pitchFamily="49" charset="0"/>
                <a:cs typeface="+mn-cs"/>
              </a:rPr>
              <a:t> String</a:t>
            </a:r>
            <a:r>
              <a:rPr lang="en-US" sz="1800" dirty="0" smtClean="0">
                <a:solidFill>
                  <a:srgbClr val="000000"/>
                </a:solidFill>
                <a:latin typeface="Lucida Console" pitchFamily="49" charset="0"/>
                <a:cs typeface="+mn-cs"/>
              </a:rPr>
              <a:t> </a:t>
            </a:r>
            <a:r>
              <a:rPr lang="en-US" sz="1800" dirty="0">
                <a:solidFill>
                  <a:srgbClr val="000000"/>
                </a:solidFill>
                <a:latin typeface="Lucida Console" pitchFamily="49" charset="0"/>
                <a:cs typeface="+mn-cs"/>
              </a:rPr>
              <a:t>{  </a:t>
            </a:r>
          </a:p>
          <a:p>
            <a:pPr defTabSz="739775" eaLnBrk="0" hangingPunct="0">
              <a:defRPr/>
            </a:pPr>
            <a:r>
              <a:rPr lang="en-US" sz="1800" dirty="0">
                <a:solidFill>
                  <a:srgbClr val="000000"/>
                </a:solidFill>
                <a:latin typeface="Lucida Console" pitchFamily="49" charset="0"/>
                <a:cs typeface="+mn-cs"/>
              </a:rPr>
              <a:t>  ...</a:t>
            </a:r>
          </a:p>
          <a:p>
            <a:pPr defTabSz="739775" eaLnBrk="0" hangingPunct="0">
              <a:defRPr/>
            </a:pPr>
            <a:r>
              <a:rPr lang="en-US" sz="1800" dirty="0">
                <a:solidFill>
                  <a:srgbClr val="000000"/>
                </a:solidFill>
                <a:latin typeface="Lucida Console" pitchFamily="49" charset="0"/>
                <a:cs typeface="+mn-cs"/>
              </a:rPr>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dirty="0" smtClean="0"/>
              <a:t>Best practice</a:t>
            </a:r>
          </a:p>
        </p:txBody>
      </p:sp>
      <p:sp>
        <p:nvSpPr>
          <p:cNvPr id="30723" name="Rectangle 3"/>
          <p:cNvSpPr>
            <a:spLocks noGrp="1" noChangeArrowheads="1"/>
          </p:cNvSpPr>
          <p:nvPr>
            <p:ph idx="1"/>
          </p:nvPr>
        </p:nvSpPr>
        <p:spPr/>
        <p:txBody>
          <a:bodyPr/>
          <a:lstStyle/>
          <a:p>
            <a:pPr>
              <a:spcBef>
                <a:spcPts val="1200"/>
              </a:spcBef>
            </a:pPr>
            <a:r>
              <a:rPr lang="en-GB" dirty="0" smtClean="0"/>
              <a:t>Use inheritance only for genuine "is a" relationships</a:t>
            </a:r>
          </a:p>
          <a:p>
            <a:pPr lvl="1">
              <a:spcBef>
                <a:spcPts val="1200"/>
              </a:spcBef>
            </a:pPr>
            <a:r>
              <a:rPr lang="en-GB" dirty="0" smtClean="0"/>
              <a:t>Logical to substitute object of derived class for object of base class</a:t>
            </a:r>
          </a:p>
          <a:p>
            <a:pPr lvl="1">
              <a:spcBef>
                <a:spcPts val="1200"/>
              </a:spcBef>
            </a:pPr>
            <a:r>
              <a:rPr lang="en-GB" dirty="0" smtClean="0"/>
              <a:t>All methods in base class should make sense in derived class</a:t>
            </a:r>
          </a:p>
          <a:p>
            <a:pPr lvl="1">
              <a:spcBef>
                <a:spcPts val="1200"/>
              </a:spcBef>
            </a:pPr>
            <a:endParaRPr lang="en-GB" dirty="0" smtClean="0"/>
          </a:p>
          <a:p>
            <a:pPr>
              <a:spcBef>
                <a:spcPts val="1200"/>
              </a:spcBef>
            </a:pPr>
            <a:r>
              <a:rPr lang="en-GB" dirty="0" smtClean="0"/>
              <a:t>Ad-hoc inheritance for short-term convenience tends to lead to future problems and surprises!</a:t>
            </a:r>
          </a:p>
          <a:p>
            <a:pPr>
              <a:spcBef>
                <a:spcPts val="1200"/>
              </a:spcBef>
            </a:pPr>
            <a:endParaRPr lang="en-GB" dirty="0" smtClean="0"/>
          </a:p>
          <a:p>
            <a:pPr>
              <a:spcBef>
                <a:spcPts val="1200"/>
              </a:spcBef>
            </a:pPr>
            <a:r>
              <a:rPr lang="en-GB" dirty="0" smtClean="0"/>
              <a:t>Java only supports single inheritance</a:t>
            </a:r>
          </a:p>
          <a:p>
            <a:pPr lvl="1">
              <a:spcBef>
                <a:spcPts val="1200"/>
              </a:spcBef>
            </a:pPr>
            <a:r>
              <a:rPr lang="en-GB" dirty="0" smtClean="0"/>
              <a:t>Choosing a base class is thus significant in lots of ways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dirty="0" smtClean="0"/>
              <a:t>Hands-On Labs</a:t>
            </a:r>
          </a:p>
        </p:txBody>
      </p:sp>
      <p:sp>
        <p:nvSpPr>
          <p:cNvPr id="26627" name="Rectangle 3"/>
          <p:cNvSpPr>
            <a:spLocks noGrp="1" noChangeArrowheads="1"/>
          </p:cNvSpPr>
          <p:nvPr>
            <p:ph idx="1"/>
          </p:nvPr>
        </p:nvSpPr>
        <p:spPr/>
        <p:txBody>
          <a:bodyPr/>
          <a:lstStyle/>
          <a:p>
            <a:pPr>
              <a:spcBef>
                <a:spcPts val="1200"/>
              </a:spcBef>
            </a:pPr>
            <a:r>
              <a:rPr lang="en-GB" dirty="0" smtClean="0"/>
              <a:t>Working with inheritance:</a:t>
            </a:r>
          </a:p>
          <a:p>
            <a:pPr lvl="1">
              <a:spcBef>
                <a:spcPts val="1200"/>
              </a:spcBef>
            </a:pPr>
            <a:r>
              <a:rPr lang="en-GB" dirty="0" smtClean="0"/>
              <a:t>More work with Circular Things</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7497" y="4498721"/>
            <a:ext cx="3162221" cy="2063483"/>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8</SequenceNumb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886A09-1472-4FDB-B698-26AE8B69E3E2}"/>
</file>

<file path=customXml/itemProps2.xml><?xml version="1.0" encoding="utf-8"?>
<ds:datastoreItem xmlns:ds="http://schemas.openxmlformats.org/officeDocument/2006/customXml" ds:itemID="{98DE3A07-4544-468D-8506-2F15BAFC04FB}"/>
</file>

<file path=customXml/itemProps3.xml><?xml version="1.0" encoding="utf-8"?>
<ds:datastoreItem xmlns:ds="http://schemas.openxmlformats.org/officeDocument/2006/customXml" ds:itemID="{62397FE8-C073-4FF5-A4C6-B048CA27B099}"/>
</file>

<file path=docProps/app.xml><?xml version="1.0" encoding="utf-8"?>
<Properties xmlns="http://schemas.openxmlformats.org/officeDocument/2006/extended-properties" xmlns:vt="http://schemas.openxmlformats.org/officeDocument/2006/docPropsVTypes">
  <Template>IT_Slides_2013_v1.0</Template>
  <TotalTime>89</TotalTime>
  <Words>1689</Words>
  <Application>Microsoft Office PowerPoint</Application>
  <PresentationFormat>On-screen Show (4:3)</PresentationFormat>
  <Paragraphs>155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Lucida Console</vt:lpstr>
      <vt:lpstr>Wingdings</vt:lpstr>
      <vt:lpstr>IT_Slides_2013_v1.0</vt:lpstr>
      <vt:lpstr>Inheritance – The Need for Casting</vt:lpstr>
      <vt:lpstr>Contents</vt:lpstr>
      <vt:lpstr>protected</vt:lpstr>
      <vt:lpstr>Invoking base class functionality</vt:lpstr>
      <vt:lpstr>Casting</vt:lpstr>
      <vt:lpstr>Check before downcasting</vt:lpstr>
      <vt:lpstr>final classes and methods</vt:lpstr>
      <vt:lpstr>Best practice</vt:lpstr>
      <vt:lpstr>Hands-On Labs</vt:lpstr>
      <vt:lpstr>Review</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DG_06a_Inheritance - The need for casting</dc:title>
  <dc:creator>Steve Potter</dc:creator>
  <cp:lastModifiedBy>Clarke, Alexis</cp:lastModifiedBy>
  <cp:revision>16</cp:revision>
  <dcterms:created xsi:type="dcterms:W3CDTF">2014-05-12T05:37:16Z</dcterms:created>
  <dcterms:modified xsi:type="dcterms:W3CDTF">2015-03-30T08:49:43Z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Order">
    <vt:r8>800</vt:r8>
  </property>
  <property fmtid="{D5CDD505-2E9C-101B-9397-08002B2CF9AE}" pid="5" name="BookType">
    <vt:lpwstr>3</vt:lpwstr>
  </property>
</Properties>
</file>