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99" strictFirstAndLastChars="0" saveSubsetFonts="1">
  <p:sldMasterIdLst>
    <p:sldMasterId id="2147483695" r:id="rId4"/>
  </p:sldMasterIdLst>
  <p:notesMasterIdLst>
    <p:notesMasterId r:id="rId21"/>
  </p:notesMasterIdLst>
  <p:handoutMasterIdLst>
    <p:handoutMasterId r:id="rId22"/>
  </p:handoutMasterIdLst>
  <p:sldIdLst>
    <p:sldId id="256" r:id="rId5"/>
    <p:sldId id="264" r:id="rId6"/>
    <p:sldId id="265" r:id="rId7"/>
    <p:sldId id="266" r:id="rId8"/>
    <p:sldId id="267" r:id="rId9"/>
    <p:sldId id="268" r:id="rId10"/>
    <p:sldId id="269" r:id="rId11"/>
    <p:sldId id="270" r:id="rId12"/>
    <p:sldId id="271" r:id="rId13"/>
    <p:sldId id="272" r:id="rId14"/>
    <p:sldId id="273" r:id="rId15"/>
    <p:sldId id="274" r:id="rId16"/>
    <p:sldId id="275" r:id="rId17"/>
    <p:sldId id="276" r:id="rId18"/>
    <p:sldId id="277" r:id="rId19"/>
    <p:sldId id="278" r:id="rId20"/>
  </p:sldIdLst>
  <p:sldSz cx="9144000" cy="6858000" type="screen4x3"/>
  <p:notesSz cx="6794500" cy="9921875"/>
  <p:defaultTextStyle>
    <a:defPPr>
      <a:defRPr lang="en-GB"/>
    </a:defPPr>
    <a:lvl1pPr algn="l" rtl="0" fontAlgn="base">
      <a:spcBef>
        <a:spcPct val="0"/>
      </a:spcBef>
      <a:spcAft>
        <a:spcPct val="0"/>
      </a:spcAft>
      <a:defRPr sz="1000" kern="1200">
        <a:solidFill>
          <a:schemeClr val="tx1"/>
        </a:solidFill>
        <a:latin typeface="Arial" charset="0"/>
        <a:ea typeface="+mn-ea"/>
        <a:cs typeface="+mn-cs"/>
      </a:defRPr>
    </a:lvl1pPr>
    <a:lvl2pPr marL="457200" algn="l" rtl="0" fontAlgn="base">
      <a:spcBef>
        <a:spcPct val="0"/>
      </a:spcBef>
      <a:spcAft>
        <a:spcPct val="0"/>
      </a:spcAft>
      <a:defRPr sz="1000" kern="1200">
        <a:solidFill>
          <a:schemeClr val="tx1"/>
        </a:solidFill>
        <a:latin typeface="Arial" charset="0"/>
        <a:ea typeface="+mn-ea"/>
        <a:cs typeface="+mn-cs"/>
      </a:defRPr>
    </a:lvl2pPr>
    <a:lvl3pPr marL="914400" algn="l" rtl="0" fontAlgn="base">
      <a:spcBef>
        <a:spcPct val="0"/>
      </a:spcBef>
      <a:spcAft>
        <a:spcPct val="0"/>
      </a:spcAft>
      <a:defRPr sz="1000" kern="1200">
        <a:solidFill>
          <a:schemeClr val="tx1"/>
        </a:solidFill>
        <a:latin typeface="Arial" charset="0"/>
        <a:ea typeface="+mn-ea"/>
        <a:cs typeface="+mn-cs"/>
      </a:defRPr>
    </a:lvl3pPr>
    <a:lvl4pPr marL="1371600" algn="l" rtl="0" fontAlgn="base">
      <a:spcBef>
        <a:spcPct val="0"/>
      </a:spcBef>
      <a:spcAft>
        <a:spcPct val="0"/>
      </a:spcAft>
      <a:defRPr sz="1000" kern="1200">
        <a:solidFill>
          <a:schemeClr val="tx1"/>
        </a:solidFill>
        <a:latin typeface="Arial" charset="0"/>
        <a:ea typeface="+mn-ea"/>
        <a:cs typeface="+mn-cs"/>
      </a:defRPr>
    </a:lvl4pPr>
    <a:lvl5pPr marL="1828800" algn="l" rtl="0" fontAlgn="base">
      <a:spcBef>
        <a:spcPct val="0"/>
      </a:spcBef>
      <a:spcAft>
        <a:spcPct val="0"/>
      </a:spcAft>
      <a:defRPr sz="1000" kern="1200">
        <a:solidFill>
          <a:schemeClr val="tx1"/>
        </a:solidFill>
        <a:latin typeface="Arial" charset="0"/>
        <a:ea typeface="+mn-ea"/>
        <a:cs typeface="+mn-cs"/>
      </a:defRPr>
    </a:lvl5pPr>
    <a:lvl6pPr marL="2286000" algn="l" defTabSz="914400" rtl="0" eaLnBrk="1" latinLnBrk="0" hangingPunct="1">
      <a:defRPr sz="1000" kern="1200">
        <a:solidFill>
          <a:schemeClr val="tx1"/>
        </a:solidFill>
        <a:latin typeface="Arial" charset="0"/>
        <a:ea typeface="+mn-ea"/>
        <a:cs typeface="+mn-cs"/>
      </a:defRPr>
    </a:lvl6pPr>
    <a:lvl7pPr marL="2743200" algn="l" defTabSz="914400" rtl="0" eaLnBrk="1" latinLnBrk="0" hangingPunct="1">
      <a:defRPr sz="1000" kern="1200">
        <a:solidFill>
          <a:schemeClr val="tx1"/>
        </a:solidFill>
        <a:latin typeface="Arial" charset="0"/>
        <a:ea typeface="+mn-ea"/>
        <a:cs typeface="+mn-cs"/>
      </a:defRPr>
    </a:lvl7pPr>
    <a:lvl8pPr marL="3200400" algn="l" defTabSz="914400" rtl="0" eaLnBrk="1" latinLnBrk="0" hangingPunct="1">
      <a:defRPr sz="1000" kern="1200">
        <a:solidFill>
          <a:schemeClr val="tx1"/>
        </a:solidFill>
        <a:latin typeface="Arial" charset="0"/>
        <a:ea typeface="+mn-ea"/>
        <a:cs typeface="+mn-cs"/>
      </a:defRPr>
    </a:lvl8pPr>
    <a:lvl9pPr marL="3657600" algn="l" defTabSz="914400" rtl="0" eaLnBrk="1" latinLnBrk="0" hangingPunct="1">
      <a:defRPr sz="10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5">
          <p15:clr>
            <a:srgbClr val="A4A3A4"/>
          </p15:clr>
        </p15:guide>
        <p15:guide id="2" pos="214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8"/>
    <a:srgbClr val="FFCCFF"/>
    <a:srgbClr val="0070C0"/>
    <a:srgbClr val="0070AB"/>
    <a:srgbClr val="FF70C0"/>
    <a:srgbClr val="005AAB"/>
    <a:srgbClr val="DFFFCD"/>
    <a:srgbClr val="C80000"/>
    <a:srgbClr val="134183"/>
    <a:srgbClr val="005AA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22" autoAdjust="0"/>
    <p:restoredTop sz="66963" autoAdjust="0"/>
  </p:normalViewPr>
  <p:slideViewPr>
    <p:cSldViewPr snapToGrid="0">
      <p:cViewPr varScale="1">
        <p:scale>
          <a:sx n="74" d="100"/>
          <a:sy n="74" d="100"/>
        </p:scale>
        <p:origin x="2598" y="66"/>
      </p:cViewPr>
      <p:guideLst>
        <p:guide orient="horz" pos="2160"/>
        <p:guide pos="2880"/>
      </p:guideLst>
    </p:cSldViewPr>
  </p:slideViewPr>
  <p:outlineViewPr>
    <p:cViewPr>
      <p:scale>
        <a:sx n="33" d="100"/>
        <a:sy n="33" d="100"/>
      </p:scale>
      <p:origin x="0" y="762"/>
    </p:cViewPr>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81" d="100"/>
          <a:sy n="81" d="100"/>
        </p:scale>
        <p:origin x="-2052" y="-72"/>
      </p:cViewPr>
      <p:guideLst>
        <p:guide orient="horz" pos="3125"/>
        <p:guide pos="214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TextBox 7"/>
          <p:cNvSpPr txBox="1"/>
          <p:nvPr/>
        </p:nvSpPr>
        <p:spPr>
          <a:xfrm>
            <a:off x="728663" y="90488"/>
            <a:ext cx="5400675" cy="276225"/>
          </a:xfrm>
          <a:prstGeom prst="rect">
            <a:avLst/>
          </a:prstGeom>
          <a:noFill/>
        </p:spPr>
        <p:txBody>
          <a:bodyPr lIns="0" rIns="0">
            <a:spAutoFit/>
          </a:bodyPr>
          <a:lstStyle/>
          <a:p>
            <a:pPr eaLnBrk="0" hangingPunct="0">
              <a:spcBef>
                <a:spcPct val="50000"/>
              </a:spcBef>
              <a:tabLst>
                <a:tab pos="8793163" algn="r"/>
              </a:tabLst>
              <a:defRPr/>
            </a:pPr>
            <a:r>
              <a:rPr lang="en-GB" sz="1200" dirty="0">
                <a:solidFill>
                  <a:schemeClr val="accent1"/>
                </a:solidFill>
                <a:latin typeface="Arial" pitchFamily="34" charset="0"/>
                <a:cs typeface="Arial" pitchFamily="34" charset="0"/>
              </a:rPr>
              <a:t>Edit course title here	</a:t>
            </a:r>
          </a:p>
        </p:txBody>
      </p:sp>
      <p:sp>
        <p:nvSpPr>
          <p:cNvPr id="9" name="TextBox 8"/>
          <p:cNvSpPr txBox="1"/>
          <p:nvPr/>
        </p:nvSpPr>
        <p:spPr>
          <a:xfrm>
            <a:off x="728663" y="9590088"/>
            <a:ext cx="5400675" cy="276225"/>
          </a:xfrm>
          <a:prstGeom prst="rect">
            <a:avLst/>
          </a:prstGeom>
          <a:noFill/>
        </p:spPr>
        <p:txBody>
          <a:bodyPr lIns="0" rIns="0">
            <a:spAutoFit/>
          </a:bodyPr>
          <a:lstStyle/>
          <a:p>
            <a:pPr algn="r" eaLnBrk="0" hangingPunct="0">
              <a:spcBef>
                <a:spcPct val="50000"/>
              </a:spcBef>
              <a:tabLst>
                <a:tab pos="8793163" algn="r"/>
              </a:tabLst>
              <a:defRPr/>
            </a:pPr>
            <a:r>
              <a:rPr lang="en-GB" sz="1200" dirty="0">
                <a:solidFill>
                  <a:schemeClr val="accent1"/>
                </a:solidFill>
                <a:latin typeface="Arial" pitchFamily="34" charset="0"/>
                <a:cs typeface="Arial" pitchFamily="34" charset="0"/>
              </a:rPr>
              <a:t>Page </a:t>
            </a:r>
            <a:fld id="{D8970E65-33FC-4939-995C-97864F22F032}" type="slidenum">
              <a:rPr lang="en-GB" sz="1200">
                <a:solidFill>
                  <a:schemeClr val="accent1"/>
                </a:solidFill>
                <a:latin typeface="Arial" pitchFamily="34" charset="0"/>
                <a:cs typeface="Arial" pitchFamily="34" charset="0"/>
              </a:rPr>
              <a:pPr algn="r" eaLnBrk="0" hangingPunct="0">
                <a:spcBef>
                  <a:spcPct val="50000"/>
                </a:spcBef>
                <a:tabLst>
                  <a:tab pos="8793163" algn="r"/>
                </a:tabLst>
                <a:defRPr/>
              </a:pPr>
              <a:t>‹#›</a:t>
            </a:fld>
            <a:endParaRPr lang="en-GB" sz="1200" dirty="0">
              <a:solidFill>
                <a:schemeClr val="accent1"/>
              </a:solidFill>
              <a:latin typeface="Arial" pitchFamily="34" charset="0"/>
              <a:cs typeface="Arial" pitchFamily="34" charset="0"/>
            </a:endParaRPr>
          </a:p>
        </p:txBody>
      </p:sp>
    </p:spTree>
    <p:extLst>
      <p:ext uri="{BB962C8B-B14F-4D97-AF65-F5344CB8AC3E}">
        <p14:creationId xmlns:p14="http://schemas.microsoft.com/office/powerpoint/2010/main" val="8946880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Slide Image Placeholder 3"/>
          <p:cNvSpPr>
            <a:spLocks noGrp="1" noRot="1" noChangeAspect="1"/>
          </p:cNvSpPr>
          <p:nvPr>
            <p:ph type="sldImg" idx="2"/>
          </p:nvPr>
        </p:nvSpPr>
        <p:spPr>
          <a:xfrm>
            <a:off x="728663" y="428625"/>
            <a:ext cx="5400675" cy="4049713"/>
          </a:xfrm>
          <a:prstGeom prst="rect">
            <a:avLst/>
          </a:prstGeom>
          <a:noFill/>
          <a:ln w="12700">
            <a:solidFill>
              <a:prstClr val="black"/>
            </a:solidFill>
          </a:ln>
        </p:spPr>
        <p:txBody>
          <a:bodyPr vert="horz" lIns="91440" tIns="45720" rIns="91440" bIns="45720" rtlCol="0" anchor="ctr"/>
          <a:lstStyle/>
          <a:p>
            <a:pPr lvl="0"/>
            <a:endParaRPr lang="en-GB" noProof="0"/>
          </a:p>
        </p:txBody>
      </p:sp>
      <p:sp>
        <p:nvSpPr>
          <p:cNvPr id="12" name="Notes Placeholder 4"/>
          <p:cNvSpPr>
            <a:spLocks noGrp="1"/>
          </p:cNvSpPr>
          <p:nvPr>
            <p:ph type="body" sz="quarter" idx="3"/>
          </p:nvPr>
        </p:nvSpPr>
        <p:spPr>
          <a:xfrm>
            <a:off x="728663" y="4679950"/>
            <a:ext cx="5400675" cy="4865688"/>
          </a:xfrm>
          <a:prstGeom prst="rect">
            <a:avLst/>
          </a:prstGeom>
        </p:spPr>
        <p:txBody>
          <a:bodyPr vert="horz" lIns="0" tIns="0" rIns="0" bIns="0" rtlCol="0">
            <a:no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GB" noProof="0" dirty="0"/>
          </a:p>
        </p:txBody>
      </p:sp>
      <p:sp>
        <p:nvSpPr>
          <p:cNvPr id="13" name="TextBox 12"/>
          <p:cNvSpPr txBox="1"/>
          <p:nvPr/>
        </p:nvSpPr>
        <p:spPr>
          <a:xfrm>
            <a:off x="728663" y="90488"/>
            <a:ext cx="5400675" cy="276225"/>
          </a:xfrm>
          <a:prstGeom prst="rect">
            <a:avLst/>
          </a:prstGeom>
          <a:noFill/>
        </p:spPr>
        <p:txBody>
          <a:bodyPr lIns="0" rIns="0">
            <a:spAutoFit/>
          </a:bodyPr>
          <a:lstStyle/>
          <a:p>
            <a:pPr eaLnBrk="0" hangingPunct="0">
              <a:spcBef>
                <a:spcPct val="50000"/>
              </a:spcBef>
              <a:tabLst>
                <a:tab pos="8793163" algn="r"/>
              </a:tabLst>
              <a:defRPr/>
            </a:pPr>
            <a:r>
              <a:rPr lang="en-GB" sz="1200" dirty="0" smtClean="0">
                <a:solidFill>
                  <a:schemeClr val="accent4"/>
                </a:solidFill>
                <a:latin typeface="Arial" pitchFamily="34" charset="0"/>
                <a:cs typeface="Arial" pitchFamily="34" charset="0"/>
              </a:rPr>
              <a:t>AEITJVOO</a:t>
            </a:r>
            <a:r>
              <a:rPr lang="en-GB" sz="1200" dirty="0">
                <a:solidFill>
                  <a:schemeClr val="accent1"/>
                </a:solidFill>
                <a:latin typeface="Arial" pitchFamily="34" charset="0"/>
                <a:cs typeface="Arial" pitchFamily="34" charset="0"/>
              </a:rPr>
              <a:t>	</a:t>
            </a:r>
          </a:p>
        </p:txBody>
      </p:sp>
      <p:sp>
        <p:nvSpPr>
          <p:cNvPr id="14" name="TextBox 13"/>
          <p:cNvSpPr txBox="1"/>
          <p:nvPr/>
        </p:nvSpPr>
        <p:spPr>
          <a:xfrm>
            <a:off x="728663" y="9590088"/>
            <a:ext cx="5400675" cy="276225"/>
          </a:xfrm>
          <a:prstGeom prst="rect">
            <a:avLst/>
          </a:prstGeom>
          <a:noFill/>
        </p:spPr>
        <p:txBody>
          <a:bodyPr lIns="0" rIns="0">
            <a:spAutoFit/>
          </a:bodyPr>
          <a:lstStyle/>
          <a:p>
            <a:pPr algn="r" eaLnBrk="0" hangingPunct="0">
              <a:spcBef>
                <a:spcPct val="50000"/>
              </a:spcBef>
              <a:tabLst>
                <a:tab pos="8793163" algn="r"/>
              </a:tabLst>
              <a:defRPr/>
            </a:pPr>
            <a:r>
              <a:rPr lang="en-GB" sz="1200" dirty="0">
                <a:solidFill>
                  <a:schemeClr val="accent4"/>
                </a:solidFill>
                <a:latin typeface="Arial" pitchFamily="34" charset="0"/>
                <a:cs typeface="Arial" pitchFamily="34" charset="0"/>
              </a:rPr>
              <a:t>Page </a:t>
            </a:r>
            <a:fld id="{5A994FC6-4CA0-47B1-908E-E307E7797130}" type="slidenum">
              <a:rPr lang="en-GB" sz="1200">
                <a:solidFill>
                  <a:schemeClr val="accent4"/>
                </a:solidFill>
                <a:latin typeface="Arial" pitchFamily="34" charset="0"/>
                <a:cs typeface="Arial" pitchFamily="34" charset="0"/>
              </a:rPr>
              <a:pPr algn="r" eaLnBrk="0" hangingPunct="0">
                <a:spcBef>
                  <a:spcPct val="50000"/>
                </a:spcBef>
                <a:tabLst>
                  <a:tab pos="8793163" algn="r"/>
                </a:tabLst>
                <a:defRPr/>
              </a:pPr>
              <a:t>‹#›</a:t>
            </a:fld>
            <a:endParaRPr lang="en-GB" sz="1200" dirty="0">
              <a:solidFill>
                <a:schemeClr val="accent4"/>
              </a:solidFill>
              <a:latin typeface="Arial" pitchFamily="34" charset="0"/>
              <a:cs typeface="Arial" pitchFamily="34" charset="0"/>
            </a:endParaRPr>
          </a:p>
        </p:txBody>
      </p:sp>
    </p:spTree>
    <p:extLst>
      <p:ext uri="{BB962C8B-B14F-4D97-AF65-F5344CB8AC3E}">
        <p14:creationId xmlns:p14="http://schemas.microsoft.com/office/powerpoint/2010/main" val="768986972"/>
      </p:ext>
    </p:extLst>
  </p:cSld>
  <p:clrMap bg1="lt1" tx1="dk1" bg2="lt2" tx2="dk2" accent1="accent1" accent2="accent2" accent3="accent3" accent4="accent4" accent5="accent5" accent6="accent6" hlink="hlink" folHlink="folHlink"/>
  <p:hf hdr="0" dt="0"/>
  <p:notesStyle>
    <a:lvl1pPr algn="l" rtl="0" eaLnBrk="0" fontAlgn="base" hangingPunct="0">
      <a:spcBef>
        <a:spcPct val="330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200" kern="1200">
        <a:solidFill>
          <a:schemeClr val="tx1"/>
        </a:solidFill>
        <a:latin typeface="Arial" pitchFamily="34" charset="0"/>
        <a:ea typeface="+mn-ea"/>
        <a:cs typeface="Arial" pitchFamily="34" charset="0"/>
      </a:defRPr>
    </a:lvl1pPr>
    <a:lvl2pPr marL="447675" indent="9525" algn="l" rtl="0" eaLnBrk="0" fontAlgn="base" hangingPunct="0">
      <a:spcBef>
        <a:spcPct val="330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200" kern="1200">
        <a:solidFill>
          <a:schemeClr val="tx1"/>
        </a:solidFill>
        <a:latin typeface="Arial" pitchFamily="34" charset="0"/>
        <a:ea typeface="+mn-ea"/>
        <a:cs typeface="Arial" pitchFamily="34" charset="0"/>
      </a:defRPr>
    </a:lvl2pPr>
    <a:lvl3pPr marL="914400" algn="l" rtl="0" eaLnBrk="0" fontAlgn="base" hangingPunct="0">
      <a:spcBef>
        <a:spcPct val="330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200" kern="1200">
        <a:solidFill>
          <a:schemeClr val="tx1"/>
        </a:solidFill>
        <a:latin typeface="Arial" pitchFamily="34" charset="0"/>
        <a:ea typeface="+mn-ea"/>
        <a:cs typeface="Arial" pitchFamily="34" charset="0"/>
      </a:defRPr>
    </a:lvl3pPr>
    <a:lvl4pPr marL="1343025" indent="28575" algn="l" rtl="0" eaLnBrk="0" fontAlgn="base" hangingPunct="0">
      <a:spcBef>
        <a:spcPct val="330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200" kern="1200">
        <a:solidFill>
          <a:schemeClr val="tx1"/>
        </a:solidFill>
        <a:latin typeface="Arial" pitchFamily="34" charset="0"/>
        <a:ea typeface="+mn-ea"/>
        <a:cs typeface="Arial" pitchFamily="34" charset="0"/>
      </a:defRPr>
    </a:lvl4pPr>
    <a:lvl5pPr marL="1828800" algn="l" rtl="0" eaLnBrk="0" fontAlgn="base" hangingPunct="0">
      <a:spcBef>
        <a:spcPct val="330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2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p:cNvSpPr>
            <a:spLocks noGrp="1" noRot="1" noChangeAspect="1" noTextEdit="1"/>
          </p:cNvSpPr>
          <p:nvPr>
            <p:ph type="sldImg"/>
          </p:nvPr>
        </p:nvSpPr>
        <p:spPr bwMode="auto">
          <a:xfrm>
            <a:off x="728663" y="428625"/>
            <a:ext cx="5400675" cy="4051300"/>
          </a:xfrm>
          <a:noFill/>
          <a:ln>
            <a:solidFill>
              <a:srgbClr val="000000"/>
            </a:solidFill>
            <a:miter lim="800000"/>
            <a:headEnd/>
            <a:tailEnd/>
          </a:ln>
        </p:spPr>
      </p:sp>
      <p:sp>
        <p:nvSpPr>
          <p:cNvPr id="1331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latin typeface="Arial" charset="0"/>
              <a:cs typeface="Arial" charset="0"/>
            </a:endParaRPr>
          </a:p>
        </p:txBody>
      </p:sp>
    </p:spTree>
    <p:extLst>
      <p:ext uri="{BB962C8B-B14F-4D97-AF65-F5344CB8AC3E}">
        <p14:creationId xmlns:p14="http://schemas.microsoft.com/office/powerpoint/2010/main" val="41518734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Rot="1" noChangeAspect="1" noChangeArrowheads="1" noTextEdit="1"/>
          </p:cNvSpPr>
          <p:nvPr>
            <p:ph type="sldImg"/>
          </p:nvPr>
        </p:nvSpPr>
        <p:spPr>
          <a:ln/>
        </p:spPr>
      </p:sp>
      <p:sp>
        <p:nvSpPr>
          <p:cNvPr id="27651" name="Rectangle 3"/>
          <p:cNvSpPr>
            <a:spLocks noGrp="1" noChangeArrowheads="1"/>
          </p:cNvSpPr>
          <p:nvPr>
            <p:ph type="body" idx="1"/>
          </p:nvPr>
        </p:nvSpPr>
        <p:spPr>
          <a:noFill/>
          <a:ln/>
        </p:spPr>
        <p:txBody>
          <a:bodyPr/>
          <a:lstStyle/>
          <a:p>
            <a:r>
              <a:rPr lang="en-GB" dirty="0" smtClean="0"/>
              <a:t>Remember that an object reference has a type, and that type may be either a class or an interface. If it is a class type, the reference may refer to an object of that class or any of its derived classes. If it is an interface, the reference may refer to an object of any class that implements the interface or any class that derives from that class, e.g. if a Rectangle is </a:t>
            </a:r>
            <a:r>
              <a:rPr lang="en-GB" dirty="0" err="1" smtClean="0"/>
              <a:t>Renderable</a:t>
            </a:r>
            <a:r>
              <a:rPr lang="en-GB" dirty="0" smtClean="0"/>
              <a:t> then so is a Square (a specialism of Rectangle). </a:t>
            </a:r>
          </a:p>
        </p:txBody>
      </p:sp>
    </p:spTree>
    <p:extLst>
      <p:ext uri="{BB962C8B-B14F-4D97-AF65-F5344CB8AC3E}">
        <p14:creationId xmlns:p14="http://schemas.microsoft.com/office/powerpoint/2010/main" val="2808354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a:ln/>
        </p:spPr>
        <p:txBody>
          <a:bodyPr/>
          <a:lstStyle/>
          <a:p>
            <a:r>
              <a:rPr lang="en-GB" smtClean="0"/>
              <a:t>Here's the big difference between implementing interfaces and performing inheritance. A type can only derive from one base class, but it can implement multiple interfaces. Of course, a base class can have implementation, whereas an interface provides no default implementation. </a:t>
            </a:r>
          </a:p>
          <a:p>
            <a:endParaRPr lang="en-GB" smtClean="0"/>
          </a:p>
        </p:txBody>
      </p:sp>
    </p:spTree>
    <p:extLst>
      <p:ext uri="{BB962C8B-B14F-4D97-AF65-F5344CB8AC3E}">
        <p14:creationId xmlns:p14="http://schemas.microsoft.com/office/powerpoint/2010/main" val="13156557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Rot="1" noChangeAspect="1" noChangeArrowheads="1" noTextEdit="1"/>
          </p:cNvSpPr>
          <p:nvPr>
            <p:ph type="sldImg"/>
          </p:nvPr>
        </p:nvSpPr>
        <p:spPr>
          <a:ln/>
        </p:spPr>
      </p:sp>
      <p:sp>
        <p:nvSpPr>
          <p:cNvPr id="29699" name="Rectangle 3"/>
          <p:cNvSpPr>
            <a:spLocks noGrp="1" noChangeArrowheads="1"/>
          </p:cNvSpPr>
          <p:nvPr>
            <p:ph type="body" idx="1"/>
          </p:nvPr>
        </p:nvSpPr>
        <p:spPr>
          <a:noFill/>
          <a:ln/>
        </p:spPr>
        <p:txBody>
          <a:bodyPr/>
          <a:lstStyle/>
          <a:p>
            <a:endParaRPr lang="en-US" dirty="0" smtClean="0"/>
          </a:p>
        </p:txBody>
      </p:sp>
    </p:spTree>
    <p:extLst>
      <p:ext uri="{BB962C8B-B14F-4D97-AF65-F5344CB8AC3E}">
        <p14:creationId xmlns:p14="http://schemas.microsoft.com/office/powerpoint/2010/main" val="29654928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spect="1" noChangeArrowheads="1" noTextEdit="1"/>
          </p:cNvSpPr>
          <p:nvPr>
            <p:ph type="sldImg"/>
          </p:nvPr>
        </p:nvSpPr>
        <p:spPr>
          <a:ln/>
        </p:spPr>
      </p:sp>
      <p:sp>
        <p:nvSpPr>
          <p:cNvPr id="30723"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16197707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a:ln/>
        </p:spPr>
      </p:sp>
      <p:sp>
        <p:nvSpPr>
          <p:cNvPr id="31747" name="Rectangle 3"/>
          <p:cNvSpPr>
            <a:spLocks noGrp="1" noChangeArrowheads="1"/>
          </p:cNvSpPr>
          <p:nvPr>
            <p:ph type="body" idx="1"/>
          </p:nvPr>
        </p:nvSpPr>
        <p:spPr>
          <a:noFill/>
          <a:ln/>
        </p:spPr>
        <p:txBody>
          <a:bodyPr/>
          <a:lstStyle/>
          <a:p>
            <a:r>
              <a:rPr lang="en-GB" dirty="0" smtClean="0"/>
              <a:t>A common question: does this language support multiple inheritance?  Well certainly pseudo-multiple inheritance.</a:t>
            </a:r>
          </a:p>
          <a:p>
            <a:r>
              <a:rPr lang="en-GB" dirty="0" smtClean="0"/>
              <a:t>The more you believe inheritance exists to provide </a:t>
            </a:r>
            <a:r>
              <a:rPr lang="en-GB" dirty="0" err="1" smtClean="0"/>
              <a:t>upcasting</a:t>
            </a:r>
            <a:r>
              <a:rPr lang="en-GB" dirty="0" smtClean="0"/>
              <a:t> of references to effect polymorphic behaviour, then the more you agree that it supports multiple inheritance.</a:t>
            </a:r>
          </a:p>
        </p:txBody>
      </p:sp>
    </p:spTree>
    <p:extLst>
      <p:ext uri="{BB962C8B-B14F-4D97-AF65-F5344CB8AC3E}">
        <p14:creationId xmlns:p14="http://schemas.microsoft.com/office/powerpoint/2010/main" val="33482242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a:ln/>
        </p:spPr>
      </p:sp>
      <p:sp>
        <p:nvSpPr>
          <p:cNvPr id="32771" name="Rectangle 3"/>
          <p:cNvSpPr>
            <a:spLocks noGrp="1" noChangeArrowheads="1"/>
          </p:cNvSpPr>
          <p:nvPr>
            <p:ph type="body" idx="1"/>
          </p:nvPr>
        </p:nvSpPr>
        <p:spPr>
          <a:noFill/>
          <a:ln/>
        </p:spPr>
        <p:txBody>
          <a:bodyPr/>
          <a:lstStyle/>
          <a:p>
            <a:r>
              <a:rPr lang="en-GB" dirty="0" smtClean="0"/>
              <a:t>An interface can inherit from another interface. This means that a class that currently implements Steerable , for example, can be retrofitted to implement </a:t>
            </a:r>
            <a:r>
              <a:rPr lang="en-GB" dirty="0" err="1" smtClean="0"/>
              <a:t>FullySteerable</a:t>
            </a:r>
            <a:r>
              <a:rPr lang="en-GB" dirty="0" smtClean="0"/>
              <a:t> – the original interface cannot be changed as this would break implementing classes. Instances of this class could still be passed to APIs whose parameter is of the old interface type. </a:t>
            </a:r>
          </a:p>
          <a:p>
            <a:endParaRPr lang="en-GB" dirty="0" smtClean="0"/>
          </a:p>
          <a:p>
            <a:r>
              <a:rPr lang="en-GB" dirty="0" smtClean="0"/>
              <a:t>An interface can actually inherit from multiple base interfaces. With the example above a class implementing </a:t>
            </a:r>
            <a:r>
              <a:rPr lang="en-GB" dirty="0" err="1" smtClean="0"/>
              <a:t>SingerSongWriter</a:t>
            </a:r>
            <a:r>
              <a:rPr lang="en-GB" dirty="0" smtClean="0"/>
              <a:t> would need to provide four methods. </a:t>
            </a:r>
          </a:p>
        </p:txBody>
      </p:sp>
    </p:spTree>
    <p:extLst>
      <p:ext uri="{BB962C8B-B14F-4D97-AF65-F5344CB8AC3E}">
        <p14:creationId xmlns:p14="http://schemas.microsoft.com/office/powerpoint/2010/main" val="29333374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spect="1" noChangeArrowheads="1" noTextEdit="1"/>
          </p:cNvSpPr>
          <p:nvPr>
            <p:ph type="sldImg"/>
          </p:nvPr>
        </p:nvSpPr>
        <p:spPr>
          <a:ln/>
        </p:spPr>
      </p:sp>
      <p:sp>
        <p:nvSpPr>
          <p:cNvPr id="33795" name="Rectangle 3"/>
          <p:cNvSpPr>
            <a:spLocks noGrp="1" noChangeArrowheads="1"/>
          </p:cNvSpPr>
          <p:nvPr>
            <p:ph type="body" idx="1"/>
          </p:nvPr>
        </p:nvSpPr>
        <p:spPr>
          <a:noFill/>
          <a:ln/>
        </p:spPr>
        <p:txBody>
          <a:bodyPr/>
          <a:lstStyle/>
          <a:p>
            <a:r>
              <a:rPr lang="en-GB" dirty="0" smtClean="0"/>
              <a:t>Abstract classes are base classes which can contain one or more abstract method definitions. These occur when the base class author has determined what functionality the deriving types must provide, but doesn't have any idea of what a default implementation should be.</a:t>
            </a:r>
          </a:p>
          <a:p>
            <a:r>
              <a:rPr lang="en-GB" dirty="0" smtClean="0"/>
              <a:t>Interfaces, on the other hand, are simply definitions of behaviour with no substance of their own. As a result, a class can implement multiple interfaces, whereas it can only be derived from a single class.</a:t>
            </a:r>
          </a:p>
        </p:txBody>
      </p:sp>
    </p:spTree>
    <p:extLst>
      <p:ext uri="{BB962C8B-B14F-4D97-AF65-F5344CB8AC3E}">
        <p14:creationId xmlns:p14="http://schemas.microsoft.com/office/powerpoint/2010/main" val="25066545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spect="1" noChangeArrowheads="1" noTextEdit="1"/>
          </p:cNvSpPr>
          <p:nvPr>
            <p:ph type="sldImg"/>
          </p:nvPr>
        </p:nvSpPr>
        <p:spPr>
          <a:ln/>
        </p:spPr>
      </p:sp>
      <p:sp>
        <p:nvSpPr>
          <p:cNvPr id="20483" name="Rectangle 3"/>
          <p:cNvSpPr>
            <a:spLocks noGrp="1" noChangeArrowheads="1"/>
          </p:cNvSpPr>
          <p:nvPr>
            <p:ph type="body" idx="1"/>
          </p:nvPr>
        </p:nvSpPr>
        <p:spPr>
          <a:noFill/>
          <a:ln/>
        </p:spPr>
        <p:txBody>
          <a:bodyPr/>
          <a:lstStyle/>
          <a:p>
            <a:r>
              <a:rPr lang="en-GB" dirty="0" smtClean="0"/>
              <a:t>So far, you have learned how to extend a class to provide more specialised derived classes with more functionality. In this chapter, we are going to look at how to design and implement higher-level abstract classes that derived classes can use. We will also look at interfaces, which are collections of abstract methods.</a:t>
            </a:r>
          </a:p>
          <a:p>
            <a:r>
              <a:rPr lang="en-GB" dirty="0" smtClean="0"/>
              <a:t>By the end of this chapter, you will be able to:</a:t>
            </a:r>
          </a:p>
          <a:p>
            <a:pPr marL="619125" lvl="1" indent="-171450">
              <a:buFont typeface="Arial" panose="020B0604020202020204" pitchFamily="34" charset="0"/>
              <a:buChar char="•"/>
            </a:pPr>
            <a:r>
              <a:rPr lang="en-GB" dirty="0" smtClean="0"/>
              <a:t>Design and implement an abstract class</a:t>
            </a:r>
          </a:p>
          <a:p>
            <a:pPr marL="619125" lvl="1" indent="-171450">
              <a:buFont typeface="Arial" panose="020B0604020202020204" pitchFamily="34" charset="0"/>
              <a:buChar char="•"/>
            </a:pPr>
            <a:r>
              <a:rPr lang="en-GB" dirty="0" smtClean="0"/>
              <a:t>Define and use an interface</a:t>
            </a:r>
          </a:p>
          <a:p>
            <a:r>
              <a:rPr lang="en-GB" dirty="0" smtClean="0"/>
              <a:t> </a:t>
            </a:r>
          </a:p>
        </p:txBody>
      </p:sp>
    </p:spTree>
    <p:extLst>
      <p:ext uri="{BB962C8B-B14F-4D97-AF65-F5344CB8AC3E}">
        <p14:creationId xmlns:p14="http://schemas.microsoft.com/office/powerpoint/2010/main" val="21339463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Rot="1" noChangeAspect="1" noChangeArrowheads="1" noTextEdit="1"/>
          </p:cNvSpPr>
          <p:nvPr>
            <p:ph type="sldImg"/>
          </p:nvPr>
        </p:nvSpPr>
        <p:spPr>
          <a:ln/>
        </p:spPr>
      </p:sp>
      <p:sp>
        <p:nvSpPr>
          <p:cNvPr id="21507" name="Rectangle 3"/>
          <p:cNvSpPr>
            <a:spLocks noGrp="1" noChangeArrowheads="1"/>
          </p:cNvSpPr>
          <p:nvPr>
            <p:ph type="body" idx="1"/>
          </p:nvPr>
        </p:nvSpPr>
        <p:spPr>
          <a:noFill/>
          <a:ln/>
        </p:spPr>
        <p:txBody>
          <a:bodyPr/>
          <a:lstStyle/>
          <a:p>
            <a:r>
              <a:rPr lang="en-GB" dirty="0" smtClean="0"/>
              <a:t>In the code above, </a:t>
            </a:r>
            <a:r>
              <a:rPr lang="en-GB" baseline="0" dirty="0" smtClean="0"/>
              <a:t>Account is initially defined without a </a:t>
            </a:r>
            <a:r>
              <a:rPr lang="en-GB" baseline="0" dirty="0" err="1" smtClean="0"/>
              <a:t>withDraw</a:t>
            </a:r>
            <a:r>
              <a:rPr lang="en-GB" baseline="0" dirty="0" smtClean="0"/>
              <a:t>(</a:t>
            </a:r>
            <a:r>
              <a:rPr lang="en-GB" baseline="0" dirty="0" err="1" smtClean="0"/>
              <a:t>int</a:t>
            </a:r>
            <a:r>
              <a:rPr lang="en-GB" baseline="0" dirty="0" smtClean="0"/>
              <a:t> amt) method.</a:t>
            </a:r>
          </a:p>
          <a:p>
            <a:r>
              <a:rPr lang="en-GB" baseline="0" dirty="0" smtClean="0"/>
              <a:t>The result of this is the derived classes would not actually be allowed to override (nothing to override) and the ‘</a:t>
            </a:r>
            <a:r>
              <a:rPr lang="en-GB" baseline="0" dirty="0" err="1" smtClean="0"/>
              <a:t>foreach</a:t>
            </a:r>
            <a:r>
              <a:rPr lang="en-GB" baseline="0" dirty="0" smtClean="0"/>
              <a:t>’ loop that processes the accounts is using a loop variable ‘a’ whose type is Account and therefore no </a:t>
            </a:r>
            <a:r>
              <a:rPr lang="en-GB" baseline="0" dirty="0" err="1" smtClean="0"/>
              <a:t>withDraw</a:t>
            </a:r>
            <a:r>
              <a:rPr lang="en-GB" baseline="0" dirty="0" smtClean="0"/>
              <a:t>() method is callable.</a:t>
            </a:r>
          </a:p>
          <a:p>
            <a:r>
              <a:rPr lang="en-GB" baseline="0" dirty="0" smtClean="0"/>
              <a:t>If the base class offered public void </a:t>
            </a:r>
            <a:r>
              <a:rPr lang="en-GB" baseline="0" dirty="0" err="1" smtClean="0"/>
              <a:t>withDraw</a:t>
            </a:r>
            <a:r>
              <a:rPr lang="en-GB" baseline="0" dirty="0" smtClean="0"/>
              <a:t>(</a:t>
            </a:r>
            <a:r>
              <a:rPr lang="en-GB" baseline="0" dirty="0" err="1" smtClean="0"/>
              <a:t>int</a:t>
            </a:r>
            <a:r>
              <a:rPr lang="en-GB" baseline="0" dirty="0" smtClean="0"/>
              <a:t> amt) {} then derived classes could override and provide a real implementation, but would not be forced to. A new sort of derived Account class could simply inherit the useless empty one in Account which would appear to ‘work’ but do nothing.</a:t>
            </a:r>
          </a:p>
          <a:p>
            <a:r>
              <a:rPr lang="en-GB" baseline="0" dirty="0" smtClean="0"/>
              <a:t>What we need is ‘must be overridden’ in all future derived types – bearing in mind that when Account is authored there cannot be any derived types in existence. This is achieved by defining methods with no implementation, no code block, simply a semi colon instead.</a:t>
            </a:r>
          </a:p>
          <a:p>
            <a:r>
              <a:rPr lang="en-GB" baseline="0" dirty="0" smtClean="0"/>
              <a:t>The compiler then demands that it is decorated with the ‘abstract’ modifier and then requires that the class itself is marked as abstract.</a:t>
            </a:r>
          </a:p>
          <a:p>
            <a:r>
              <a:rPr lang="en-GB" baseline="0" dirty="0" smtClean="0"/>
              <a:t>This then stops the class being instantiated – good, and forces all derived classes to either </a:t>
            </a:r>
            <a:r>
              <a:rPr lang="en-GB" dirty="0" smtClean="0"/>
              <a:t> </a:t>
            </a:r>
            <a:r>
              <a:rPr lang="en-GB" baseline="0" dirty="0" smtClean="0"/>
              <a:t>a) provide an implementation of every abstract method of their base classes or b) implement just some of them and mark themselves as abstract (although perhaps not as abstract as their base type was).</a:t>
            </a:r>
          </a:p>
          <a:p>
            <a:r>
              <a:rPr lang="en-GB" baseline="0" dirty="0" smtClean="0"/>
              <a:t>Anyone processing a collection of the base type is then 100% happy because of the type safety that whatever ends up being on the end of the base type reference is an instance of a class that derives from the base type and implements every method.</a:t>
            </a:r>
            <a:endParaRPr lang="en-GB" dirty="0" smtClean="0"/>
          </a:p>
        </p:txBody>
      </p:sp>
    </p:spTree>
    <p:extLst>
      <p:ext uri="{BB962C8B-B14F-4D97-AF65-F5344CB8AC3E}">
        <p14:creationId xmlns:p14="http://schemas.microsoft.com/office/powerpoint/2010/main" val="33502126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Rot="1" noChangeAspect="1" noChangeArrowheads="1" noTextEdit="1"/>
          </p:cNvSpPr>
          <p:nvPr>
            <p:ph type="sldImg"/>
          </p:nvPr>
        </p:nvSpPr>
        <p:spPr>
          <a:ln/>
        </p:spPr>
      </p:sp>
      <p:sp>
        <p:nvSpPr>
          <p:cNvPr id="21507" name="Rectangle 3"/>
          <p:cNvSpPr>
            <a:spLocks noGrp="1" noChangeArrowheads="1"/>
          </p:cNvSpPr>
          <p:nvPr>
            <p:ph type="body" idx="1"/>
          </p:nvPr>
        </p:nvSpPr>
        <p:spPr>
          <a:noFill/>
          <a:ln/>
        </p:spPr>
        <p:txBody>
          <a:bodyPr/>
          <a:lstStyle/>
          <a:p>
            <a:r>
              <a:rPr lang="en-GB" dirty="0" smtClean="0"/>
              <a:t>When you design a set of classes, it is often a good idea to factor out as much common data and behaviour as possible into a shared base class. If this base class becomes so general or abstract that it is used only as a framework by derived classes and is never instantiated, that class is known as an abstract class. </a:t>
            </a:r>
          </a:p>
          <a:p>
            <a:r>
              <a:rPr lang="en-GB" dirty="0" smtClean="0"/>
              <a:t>For example, the author of the Shape class that we were looking at in the last chapter has no real idea of how a specific shape will be drawn, nor can they possibly know how to calculate the area of a specific shape. However, they can determine that shapes can be drawn or have their area calculated. Thus, they can add an abstract definition of this behaviour without actually providing any implementation at all. The derived classes can then replace (by implementing) the abstract with a concrete implementation.</a:t>
            </a:r>
          </a:p>
          <a:p>
            <a:r>
              <a:rPr lang="en-GB" dirty="0" smtClean="0"/>
              <a:t>A class can be declared as abstract using the abstract keyword as shown in the example on the slide. It can contain anything a normal class can contain, such as instance variables and instance methods, plus usually some abstract methods. </a:t>
            </a:r>
          </a:p>
          <a:p>
            <a:endParaRPr lang="en-GB" dirty="0" smtClean="0"/>
          </a:p>
          <a:p>
            <a:endParaRPr lang="en-GB" dirty="0" smtClean="0"/>
          </a:p>
          <a:p>
            <a:endParaRPr lang="en-GB" dirty="0" smtClean="0"/>
          </a:p>
          <a:p>
            <a:endParaRPr lang="en-GB" dirty="0" smtClean="0"/>
          </a:p>
        </p:txBody>
      </p:sp>
    </p:spTree>
    <p:extLst>
      <p:ext uri="{BB962C8B-B14F-4D97-AF65-F5344CB8AC3E}">
        <p14:creationId xmlns:p14="http://schemas.microsoft.com/office/powerpoint/2010/main" val="35154729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p:spPr>
        <p:txBody>
          <a:bodyPr/>
          <a:lstStyle/>
          <a:p>
            <a:r>
              <a:rPr lang="en-GB" dirty="0" smtClean="0"/>
              <a:t>An abstract method is a method that cannot meaningfully be implemented by a class. Any class that contains one or more abstract methods is an abstract class and must be marked with the abstract keyword. A concrete derived class must implement all of the abstract methods of its base class; it can't ignore any of them. In other words, the declaration of an abstract method in an abstract base class forces all concrete descendants of that class to implement that method. Any derived class that does not implement all of the abstract methods of a base class is implicitly abstract and cannot be instantiated.</a:t>
            </a:r>
          </a:p>
          <a:p>
            <a:r>
              <a:rPr lang="en-GB" dirty="0" smtClean="0"/>
              <a:t>Note that an abstract method has no method body; just a signature that includes the keyword abstract.  Remember, a class that has one or more abstract methods must be explicitly declared as an abstract class.</a:t>
            </a:r>
          </a:p>
          <a:p>
            <a:r>
              <a:rPr lang="en-GB" dirty="0" smtClean="0"/>
              <a:t>Note: if class A is abstract, and class B that derives from A overrides all of A's abstract members (making B a concrete class), then any class that derives from B doesn't need to provide its own implementation for A's abstract methods. This is because B has overridden all the necessary members. Of course, any further deriving classes can override these members if they want to.</a:t>
            </a:r>
          </a:p>
        </p:txBody>
      </p:sp>
    </p:spTree>
    <p:extLst>
      <p:ext uri="{BB962C8B-B14F-4D97-AF65-F5344CB8AC3E}">
        <p14:creationId xmlns:p14="http://schemas.microsoft.com/office/powerpoint/2010/main" val="15990058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Rot="1" noChangeAspect="1" noChangeArrowheads="1" noTextEdit="1"/>
          </p:cNvSpPr>
          <p:nvPr>
            <p:ph type="sldImg"/>
          </p:nvPr>
        </p:nvSpPr>
        <p:spPr>
          <a:ln/>
        </p:spPr>
      </p:sp>
      <p:sp>
        <p:nvSpPr>
          <p:cNvPr id="23555" name="Rectangle 3"/>
          <p:cNvSpPr>
            <a:spLocks noGrp="1" noChangeArrowheads="1"/>
          </p:cNvSpPr>
          <p:nvPr>
            <p:ph type="body" idx="1"/>
          </p:nvPr>
        </p:nvSpPr>
        <p:spPr>
          <a:noFill/>
          <a:ln/>
        </p:spPr>
        <p:txBody>
          <a:bodyPr/>
          <a:lstStyle/>
          <a:p>
            <a:r>
              <a:rPr lang="en-GB" dirty="0" smtClean="0"/>
              <a:t>As you would expect, you can use a reference to an abstract base class to refer to objects of a concrete derived class. Remember that you cannot instantiate an abstract base class, but there is nothing to stop you invoking abstract methods </a:t>
            </a:r>
            <a:r>
              <a:rPr lang="en-GB" dirty="0" err="1" smtClean="0"/>
              <a:t>polymorphically</a:t>
            </a:r>
            <a:r>
              <a:rPr lang="en-GB" dirty="0" smtClean="0"/>
              <a:t>, as you know that the method from the concrete class will be called at run-time.</a:t>
            </a:r>
          </a:p>
          <a:p>
            <a:r>
              <a:rPr lang="en-GB" dirty="0" smtClean="0"/>
              <a:t>As you use the IDE you will note that when coding a method like </a:t>
            </a:r>
            <a:r>
              <a:rPr lang="en-GB" dirty="0" err="1" smtClean="0"/>
              <a:t>processShape</a:t>
            </a:r>
            <a:r>
              <a:rPr lang="en-GB" dirty="0" smtClean="0"/>
              <a:t> when you type the line s.&lt;dot&gt; and see ‘draw’ appear there is nothing in the </a:t>
            </a:r>
            <a:r>
              <a:rPr lang="en-GB" dirty="0" err="1" smtClean="0"/>
              <a:t>Intellisense</a:t>
            </a:r>
            <a:r>
              <a:rPr lang="en-GB" dirty="0" smtClean="0"/>
              <a:t> that suggests the method that you are invoking</a:t>
            </a:r>
            <a:r>
              <a:rPr lang="en-GB" baseline="0" dirty="0" smtClean="0"/>
              <a:t> is abstract. The reason being you, as the client code developer, just do not need to know. You can be 100% certain that if this code ever runs, the object on the end of the ‘s’ reference will have a draw() method or the class (of this unknown shape derived type) would never have compiled.  </a:t>
            </a:r>
            <a:endParaRPr lang="en-GB" dirty="0" smtClean="0"/>
          </a:p>
          <a:p>
            <a:endParaRPr lang="en-GB" dirty="0" smtClean="0"/>
          </a:p>
          <a:p>
            <a:endParaRPr lang="en-GB" dirty="0" smtClean="0"/>
          </a:p>
        </p:txBody>
      </p:sp>
    </p:spTree>
    <p:extLst>
      <p:ext uri="{BB962C8B-B14F-4D97-AF65-F5344CB8AC3E}">
        <p14:creationId xmlns:p14="http://schemas.microsoft.com/office/powerpoint/2010/main" val="8772074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a:noFill/>
          <a:ln/>
        </p:spPr>
        <p:txBody>
          <a:bodyPr/>
          <a:lstStyle/>
          <a:p>
            <a:r>
              <a:rPr lang="en-GB" dirty="0" smtClean="0"/>
              <a:t>An interface is conceptually similar to a abstract class, except that it cannot have any concrete methods or instance variables. In other words, it is simply a collection of abstract methods. Any class that implements an interface must implement all of the methods specified in that interface. The class can be marked abstract and can implement a method of the interface using the abstract keyword, thus delegating the implementation to its concrete derived classes.</a:t>
            </a:r>
          </a:p>
          <a:p>
            <a:r>
              <a:rPr lang="en-GB" dirty="0" smtClean="0"/>
              <a:t>Note: </a:t>
            </a:r>
            <a:r>
              <a:rPr lang="en-GB" dirty="0"/>
              <a:t>i</a:t>
            </a:r>
            <a:r>
              <a:rPr lang="en-GB" dirty="0" smtClean="0"/>
              <a:t>t is very important to remember the difference between an abstract base class and an interface. An abstract base class can have instance fields and can provide implementation for a number of methods. An interface does not have fields, and can never provide an implementation for any of its methods.</a:t>
            </a:r>
          </a:p>
        </p:txBody>
      </p:sp>
    </p:spTree>
    <p:extLst>
      <p:ext uri="{BB962C8B-B14F-4D97-AF65-F5344CB8AC3E}">
        <p14:creationId xmlns:p14="http://schemas.microsoft.com/office/powerpoint/2010/main" val="1849412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Rot="1" noChangeAspect="1" noChangeArrowheads="1" noTextEdit="1"/>
          </p:cNvSpPr>
          <p:nvPr>
            <p:ph type="sldImg"/>
          </p:nvPr>
        </p:nvSpPr>
        <p:spPr>
          <a:ln/>
        </p:spPr>
      </p:sp>
      <p:sp>
        <p:nvSpPr>
          <p:cNvPr id="25603" name="Rectangle 3"/>
          <p:cNvSpPr>
            <a:spLocks noGrp="1" noChangeArrowheads="1"/>
          </p:cNvSpPr>
          <p:nvPr>
            <p:ph type="body" idx="1"/>
          </p:nvPr>
        </p:nvSpPr>
        <p:spPr>
          <a:noFill/>
          <a:ln/>
        </p:spPr>
        <p:txBody>
          <a:bodyPr/>
          <a:lstStyle/>
          <a:p>
            <a:r>
              <a:rPr lang="en-GB" dirty="0" smtClean="0"/>
              <a:t>As shown on the slide, an interface is defined using the keyword interface. Any methods or properties are implicitly publicly accessible and abstract. Interface names often end with ‘able’ such as the standard java interfaces Comparable and </a:t>
            </a:r>
            <a:r>
              <a:rPr lang="en-GB" dirty="0" err="1" smtClean="0"/>
              <a:t>Serializable</a:t>
            </a:r>
            <a:r>
              <a:rPr lang="en-GB" dirty="0" smtClean="0"/>
              <a:t>.</a:t>
            </a:r>
          </a:p>
        </p:txBody>
      </p:sp>
    </p:spTree>
    <p:extLst>
      <p:ext uri="{BB962C8B-B14F-4D97-AF65-F5344CB8AC3E}">
        <p14:creationId xmlns:p14="http://schemas.microsoft.com/office/powerpoint/2010/main" val="21018595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spect="1" noChangeArrowheads="1" noTextEdit="1"/>
          </p:cNvSpPr>
          <p:nvPr>
            <p:ph type="sldImg"/>
          </p:nvPr>
        </p:nvSpPr>
        <p:spPr>
          <a:ln/>
        </p:spPr>
      </p:sp>
      <p:sp>
        <p:nvSpPr>
          <p:cNvPr id="26627" name="Rectangle 3"/>
          <p:cNvSpPr>
            <a:spLocks noGrp="1" noChangeArrowheads="1"/>
          </p:cNvSpPr>
          <p:nvPr>
            <p:ph type="body" idx="1"/>
          </p:nvPr>
        </p:nvSpPr>
        <p:spPr>
          <a:noFill/>
          <a:ln/>
        </p:spPr>
        <p:txBody>
          <a:bodyPr/>
          <a:lstStyle/>
          <a:p>
            <a:r>
              <a:rPr lang="en-GB" dirty="0" smtClean="0"/>
              <a:t>Both concrete and abstract classes can implement an interface, and both must implement all the methods defined in the interface (an abstract class can implement the methods abstractly).</a:t>
            </a:r>
          </a:p>
          <a:p>
            <a:r>
              <a:rPr lang="en-GB" dirty="0" smtClean="0"/>
              <a:t>A class specifies that it implements an interface after its base-class specification using keyword implements. A class can also implement more than one interface by specifying a list of interfaces, separated by commas. For example:</a:t>
            </a:r>
          </a:p>
          <a:p>
            <a:endParaRPr lang="en-GB" dirty="0" smtClean="0"/>
          </a:p>
          <a:p>
            <a:r>
              <a:rPr lang="en-GB" dirty="0" smtClean="0"/>
              <a:t>	public class Rectangle implements</a:t>
            </a:r>
            <a:r>
              <a:rPr lang="en-GB" baseline="0" dirty="0" smtClean="0"/>
              <a:t> </a:t>
            </a:r>
            <a:r>
              <a:rPr lang="en-GB" dirty="0" err="1" smtClean="0"/>
              <a:t>Renderable</a:t>
            </a:r>
            <a:r>
              <a:rPr lang="en-GB" dirty="0" smtClean="0"/>
              <a:t>, </a:t>
            </a:r>
            <a:r>
              <a:rPr lang="en-GB" dirty="0" err="1" smtClean="0"/>
              <a:t>Serializable</a:t>
            </a:r>
            <a:r>
              <a:rPr lang="en-GB" dirty="0" smtClean="0"/>
              <a:t> {</a:t>
            </a:r>
          </a:p>
          <a:p>
            <a:r>
              <a:rPr lang="en-GB" dirty="0" smtClean="0"/>
              <a:t>		...</a:t>
            </a:r>
          </a:p>
          <a:p>
            <a:r>
              <a:rPr lang="en-GB" dirty="0" smtClean="0"/>
              <a:t>	}</a:t>
            </a:r>
          </a:p>
          <a:p>
            <a:r>
              <a:rPr lang="en-GB" dirty="0" smtClean="0"/>
              <a:t>Any class can implement an interface, regardless of whether its base class does or not. However, you must implement all of the methods on the interface, otherwise you will get a compiler error.</a:t>
            </a:r>
          </a:p>
          <a:p>
            <a:endParaRPr lang="en-GB" dirty="0" smtClean="0"/>
          </a:p>
        </p:txBody>
      </p:sp>
    </p:spTree>
    <p:extLst>
      <p:ext uri="{BB962C8B-B14F-4D97-AF65-F5344CB8AC3E}">
        <p14:creationId xmlns:p14="http://schemas.microsoft.com/office/powerpoint/2010/main" val="131204825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QA Template_Title Slide">
    <p:spTree>
      <p:nvGrpSpPr>
        <p:cNvPr id="1" name=""/>
        <p:cNvGrpSpPr/>
        <p:nvPr/>
      </p:nvGrpSpPr>
      <p:grpSpPr>
        <a:xfrm>
          <a:off x="0" y="0"/>
          <a:ext cx="0" cy="0"/>
          <a:chOff x="0" y="0"/>
          <a:chExt cx="0" cy="0"/>
        </a:xfrm>
      </p:grpSpPr>
      <p:pic>
        <p:nvPicPr>
          <p:cNvPr id="5" name="Picture 4" descr="NewSwoop_Footer.jpg"/>
          <p:cNvPicPr>
            <a:picLocks noChangeAspect="1"/>
          </p:cNvPicPr>
          <p:nvPr userDrawn="1"/>
        </p:nvPicPr>
        <p:blipFill>
          <a:blip r:embed="rId2" cstate="print"/>
          <a:srcRect b="6922"/>
          <a:stretch>
            <a:fillRect/>
          </a:stretch>
        </p:blipFill>
        <p:spPr>
          <a:xfrm>
            <a:off x="0" y="4980439"/>
            <a:ext cx="9144000" cy="1775961"/>
          </a:xfrm>
          <a:prstGeom prst="rect">
            <a:avLst/>
          </a:prstGeom>
        </p:spPr>
      </p:pic>
      <p:sp>
        <p:nvSpPr>
          <p:cNvPr id="2" name="Title 1"/>
          <p:cNvSpPr>
            <a:spLocks noGrp="1"/>
          </p:cNvSpPr>
          <p:nvPr>
            <p:ph type="ctrTitle"/>
          </p:nvPr>
        </p:nvSpPr>
        <p:spPr>
          <a:xfrm>
            <a:off x="428599" y="2130431"/>
            <a:ext cx="8286808" cy="1470025"/>
          </a:xfrm>
        </p:spPr>
        <p:txBody>
          <a:bodyPr>
            <a:normAutofit/>
          </a:bodyPr>
          <a:lstStyle>
            <a:lvl1pPr algn="ctr">
              <a:defRPr sz="3600">
                <a:solidFill>
                  <a:srgbClr val="0070C0"/>
                </a:solidFill>
              </a:defRPr>
            </a:lvl1pPr>
          </a:lstStyle>
          <a:p>
            <a:r>
              <a:rPr lang="en-US" smtClean="0"/>
              <a:t>Click to edit Master title style</a:t>
            </a:r>
            <a:endParaRPr lang="en-GB" dirty="0"/>
          </a:p>
        </p:txBody>
      </p:sp>
      <p:sp>
        <p:nvSpPr>
          <p:cNvPr id="3" name="Subtitle 2"/>
          <p:cNvSpPr>
            <a:spLocks noGrp="1"/>
          </p:cNvSpPr>
          <p:nvPr>
            <p:ph type="subTitle" idx="1"/>
          </p:nvPr>
        </p:nvSpPr>
        <p:spPr>
          <a:xfrm>
            <a:off x="1371600" y="3886200"/>
            <a:ext cx="6400800" cy="1752600"/>
          </a:xfrm>
        </p:spPr>
        <p:txBody>
          <a:bodyPr>
            <a:normAutofit/>
          </a:bodyPr>
          <a:lstStyle>
            <a:lvl1pPr marL="0" indent="0" algn="ctr">
              <a:buNone/>
              <a:defRPr sz="2400" b="1">
                <a:solidFill>
                  <a:srgbClr val="AAAAAA"/>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dirty="0"/>
          </a:p>
        </p:txBody>
      </p:sp>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80224" y="785794"/>
            <a:ext cx="724383" cy="707136"/>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QA Template_Main Slide">
    <p:spTree>
      <p:nvGrpSpPr>
        <p:cNvPr id="1" name=""/>
        <p:cNvGrpSpPr/>
        <p:nvPr/>
      </p:nvGrpSpPr>
      <p:grpSpPr>
        <a:xfrm>
          <a:off x="0" y="0"/>
          <a:ext cx="0" cy="0"/>
          <a:chOff x="0" y="0"/>
          <a:chExt cx="0" cy="0"/>
        </a:xfrm>
      </p:grpSpPr>
      <p:sp>
        <p:nvSpPr>
          <p:cNvPr id="11" name="Text Placeholder 10"/>
          <p:cNvSpPr>
            <a:spLocks noGrp="1"/>
          </p:cNvSpPr>
          <p:nvPr>
            <p:ph type="body" sz="quarter" idx="15"/>
          </p:nvPr>
        </p:nvSpPr>
        <p:spPr>
          <a:xfrm>
            <a:off x="142847" y="928670"/>
            <a:ext cx="8786844" cy="5214974"/>
          </a:xfrm>
        </p:spPr>
        <p:txBody>
          <a:bodyPr/>
          <a:lstStyle>
            <a:lvl1pPr>
              <a:defRPr b="1"/>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5" name="Title 4"/>
          <p:cNvSpPr>
            <a:spLocks noGrp="1"/>
          </p:cNvSpPr>
          <p:nvPr>
            <p:ph type="title"/>
          </p:nvPr>
        </p:nvSpPr>
        <p:spPr>
          <a:xfrm>
            <a:off x="142844" y="357166"/>
            <a:ext cx="8786874" cy="500400"/>
          </a:xfrm>
        </p:spPr>
        <p:txBody>
          <a:bodyPr vert="horz" lIns="91440" tIns="45720" rIns="91440" bIns="45720" rtlCol="0">
            <a:normAutofit/>
          </a:bodyPr>
          <a:lstStyle>
            <a:lvl1pPr>
              <a:defRPr lang="en-GB" sz="2400" b="1" kern="1200" baseline="0" dirty="0" smtClean="0">
                <a:solidFill>
                  <a:srgbClr val="0070C0"/>
                </a:solidFill>
                <a:latin typeface="Arial" pitchFamily="34" charset="0"/>
                <a:ea typeface="+mn-ea"/>
                <a:cs typeface="Arial" pitchFamily="34" charset="0"/>
              </a:defRPr>
            </a:lvl1pPr>
          </a:lstStyle>
          <a:p>
            <a:pPr marL="342900" lvl="0" indent="-342900" algn="l" defTabSz="914400" rtl="0" eaLnBrk="1" latinLnBrk="0" hangingPunct="1">
              <a:spcBef>
                <a:spcPct val="20000"/>
              </a:spcBef>
              <a:buClr>
                <a:schemeClr val="accent1"/>
              </a:buClr>
              <a:buFont typeface="Wingdings" pitchFamily="2" charset="2"/>
              <a:buNone/>
            </a:pPr>
            <a:r>
              <a:rPr lang="en-US" smtClean="0"/>
              <a:t>Click to edit Master title style</a:t>
            </a:r>
            <a:endParaRPr lang="en-GB" dirty="0"/>
          </a:p>
        </p:txBody>
      </p:sp>
      <p:sp>
        <p:nvSpPr>
          <p:cNvPr id="6" name="Slide Number Placeholder 5"/>
          <p:cNvSpPr txBox="1">
            <a:spLocks/>
          </p:cNvSpPr>
          <p:nvPr userDrawn="1"/>
        </p:nvSpPr>
        <p:spPr>
          <a:xfrm>
            <a:off x="6796118" y="6492905"/>
            <a:ext cx="21336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Arial" pitchFamily="34" charset="0"/>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Arial" pitchFamily="34" charset="0"/>
              <a:ea typeface="+mn-ea"/>
              <a:cs typeface="Arial"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QA Template_Picture Page">
    <p:spTree>
      <p:nvGrpSpPr>
        <p:cNvPr id="1" name=""/>
        <p:cNvGrpSpPr/>
        <p:nvPr/>
      </p:nvGrpSpPr>
      <p:grpSpPr>
        <a:xfrm>
          <a:off x="0" y="0"/>
          <a:ext cx="0" cy="0"/>
          <a:chOff x="0" y="0"/>
          <a:chExt cx="0" cy="0"/>
        </a:xfrm>
      </p:grpSpPr>
      <p:sp>
        <p:nvSpPr>
          <p:cNvPr id="13" name="Content Placeholder 12"/>
          <p:cNvSpPr>
            <a:spLocks noGrp="1"/>
          </p:cNvSpPr>
          <p:nvPr>
            <p:ph sz="quarter" idx="15"/>
          </p:nvPr>
        </p:nvSpPr>
        <p:spPr>
          <a:xfrm>
            <a:off x="142847" y="928694"/>
            <a:ext cx="8786844" cy="5286375"/>
          </a:xfrm>
        </p:spPr>
        <p:txBody>
          <a:bodyPr/>
          <a:lstStyle>
            <a:lvl1pPr>
              <a:buNone/>
              <a:defRPr/>
            </a:lvl1pPr>
          </a:lstStyle>
          <a:p>
            <a:pPr lvl="0"/>
            <a:r>
              <a:rPr lang="en-US" smtClean="0"/>
              <a:t>Click to edit Master text styles</a:t>
            </a:r>
          </a:p>
        </p:txBody>
      </p:sp>
      <p:sp>
        <p:nvSpPr>
          <p:cNvPr id="5" name="Title 4"/>
          <p:cNvSpPr>
            <a:spLocks noGrp="1"/>
          </p:cNvSpPr>
          <p:nvPr>
            <p:ph type="title"/>
          </p:nvPr>
        </p:nvSpPr>
        <p:spPr>
          <a:xfrm>
            <a:off x="142844" y="357166"/>
            <a:ext cx="8786874" cy="500400"/>
          </a:xfrm>
        </p:spPr>
        <p:txBody>
          <a:bodyPr vert="horz" lIns="91440" tIns="45720" rIns="91440" bIns="45720" rtlCol="0">
            <a:normAutofit/>
          </a:bodyPr>
          <a:lstStyle>
            <a:lvl1pPr>
              <a:defRPr lang="en-GB" sz="2400" b="1" kern="1200" baseline="0" dirty="0" smtClean="0">
                <a:solidFill>
                  <a:srgbClr val="0070C0"/>
                </a:solidFill>
                <a:latin typeface="Arial" pitchFamily="34" charset="0"/>
                <a:ea typeface="+mn-ea"/>
                <a:cs typeface="Arial" pitchFamily="34" charset="0"/>
              </a:defRPr>
            </a:lvl1pPr>
          </a:lstStyle>
          <a:p>
            <a:pPr marL="342900" lvl="0" indent="-342900" algn="l" defTabSz="914400" rtl="0" eaLnBrk="1" latinLnBrk="0" hangingPunct="1">
              <a:spcBef>
                <a:spcPct val="20000"/>
              </a:spcBef>
              <a:buClr>
                <a:schemeClr val="accent1"/>
              </a:buClr>
              <a:buFont typeface="Wingdings" pitchFamily="2" charset="2"/>
              <a:buNone/>
            </a:pPr>
            <a:r>
              <a:rPr lang="en-US" smtClean="0"/>
              <a:t>Click to edit Master title style</a:t>
            </a:r>
            <a:endParaRPr lang="en-GB" dirty="0"/>
          </a:p>
        </p:txBody>
      </p:sp>
      <p:sp>
        <p:nvSpPr>
          <p:cNvPr id="6" name="Slide Number Placeholder 5"/>
          <p:cNvSpPr txBox="1">
            <a:spLocks/>
          </p:cNvSpPr>
          <p:nvPr userDrawn="1"/>
        </p:nvSpPr>
        <p:spPr>
          <a:xfrm>
            <a:off x="6796118" y="6492905"/>
            <a:ext cx="21336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Arial" pitchFamily="34" charset="0"/>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Arial" pitchFamily="34" charset="0"/>
              <a:ea typeface="+mn-ea"/>
              <a:cs typeface="Arial"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412945980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Slide Number Placeholder 5"/>
          <p:cNvSpPr txBox="1">
            <a:spLocks/>
          </p:cNvSpPr>
          <p:nvPr/>
        </p:nvSpPr>
        <p:spPr>
          <a:xfrm>
            <a:off x="6796118" y="6492905"/>
            <a:ext cx="21336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chemeClr val="bg1"/>
                </a:solidFill>
                <a:effectLst/>
                <a:uLnTx/>
                <a:uFillTx/>
                <a:latin typeface="Arial" pitchFamily="34" charset="0"/>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chemeClr val="bg1"/>
              </a:solidFill>
              <a:effectLst/>
              <a:uLnTx/>
              <a:uFillTx/>
              <a:latin typeface="Arial" pitchFamily="34" charset="0"/>
              <a:ea typeface="+mn-ea"/>
              <a:cs typeface="Arial" pitchFamily="34" charset="0"/>
            </a:endParaRPr>
          </a:p>
        </p:txBody>
      </p:sp>
      <p:sp>
        <p:nvSpPr>
          <p:cNvPr id="13" name="TextBox 12"/>
          <p:cNvSpPr txBox="1"/>
          <p:nvPr/>
        </p:nvSpPr>
        <p:spPr>
          <a:xfrm>
            <a:off x="0" y="39513"/>
            <a:ext cx="9144000" cy="400110"/>
          </a:xfrm>
          <a:prstGeom prst="rect">
            <a:avLst/>
          </a:prstGeom>
          <a:noFill/>
        </p:spPr>
        <p:txBody>
          <a:bodyPr wrap="square" rtlCol="0">
            <a:spAutoFit/>
          </a:bodyPr>
          <a:lstStyle/>
          <a:p>
            <a:pPr marL="0" marR="0" indent="0" algn="l" defTabSz="914400" rtl="0" eaLnBrk="1" fontAlgn="base" latinLnBrk="0" hangingPunct="1">
              <a:lnSpc>
                <a:spcPct val="100000"/>
              </a:lnSpc>
              <a:spcBef>
                <a:spcPct val="0"/>
              </a:spcBef>
              <a:spcAft>
                <a:spcPct val="0"/>
              </a:spcAft>
              <a:buClrTx/>
              <a:buSzTx/>
              <a:buFontTx/>
              <a:buNone/>
              <a:tabLst>
                <a:tab pos="8793163" algn="r"/>
              </a:tabLst>
              <a:defRPr/>
            </a:pPr>
            <a:endParaRPr lang="en-GB" sz="1000" dirty="0" smtClean="0">
              <a:solidFill>
                <a:srgbClr val="0070C0"/>
              </a:solidFill>
              <a:latin typeface="Arial" pitchFamily="34" charset="0"/>
              <a:cs typeface="Arial" pitchFamily="34" charset="0"/>
            </a:endParaRPr>
          </a:p>
          <a:p>
            <a:pPr>
              <a:tabLst>
                <a:tab pos="8793163" algn="r"/>
              </a:tabLst>
            </a:pPr>
            <a:endParaRPr lang="en-GB" sz="1000" dirty="0">
              <a:solidFill>
                <a:srgbClr val="0070C0"/>
              </a:solidFill>
              <a:latin typeface="Arial" pitchFamily="34" charset="0"/>
              <a:cs typeface="Arial" pitchFamily="34" charset="0"/>
            </a:endParaRPr>
          </a:p>
        </p:txBody>
      </p:sp>
      <p:sp>
        <p:nvSpPr>
          <p:cNvPr id="2" name="Title Placeholder 1"/>
          <p:cNvSpPr>
            <a:spLocks noGrp="1"/>
          </p:cNvSpPr>
          <p:nvPr>
            <p:ph type="title"/>
          </p:nvPr>
        </p:nvSpPr>
        <p:spPr>
          <a:xfrm>
            <a:off x="142844" y="356400"/>
            <a:ext cx="8786874" cy="500400"/>
          </a:xfrm>
          <a:prstGeom prst="rect">
            <a:avLst/>
          </a:prstGeom>
        </p:spPr>
        <p:txBody>
          <a:bodyPr vert="horz" lIns="91440" tIns="45720" rIns="91440" bIns="45720" rtlCol="0" anchor="ctr">
            <a:normAutofit/>
          </a:bodyPr>
          <a:lstStyle/>
          <a:p>
            <a:pPr marL="342900" marR="0" lvl="0" indent="-342900" defTabSz="914400" rtl="0" eaLnBrk="1" fontAlgn="auto" latinLnBrk="0" hangingPunct="1">
              <a:lnSpc>
                <a:spcPct val="100000"/>
              </a:lnSpc>
              <a:spcBef>
                <a:spcPct val="20000"/>
              </a:spcBef>
              <a:spcAft>
                <a:spcPts val="0"/>
              </a:spcAft>
              <a:tabLst/>
              <a:defRPr/>
            </a:pPr>
            <a:r>
              <a:rPr kumimoji="0" lang="en-US" sz="2400" b="1" i="0" u="none" strike="noStrike" kern="1200" cap="none" spc="0" normalizeH="0" baseline="0" noProof="0" smtClean="0">
                <a:ln>
                  <a:noFill/>
                </a:ln>
                <a:solidFill>
                  <a:srgbClr val="0070C0"/>
                </a:solidFill>
                <a:effectLst/>
                <a:uLnTx/>
                <a:uFillTx/>
                <a:latin typeface="Arial" pitchFamily="34" charset="0"/>
                <a:ea typeface="+mn-ea"/>
                <a:cs typeface="Arial" pitchFamily="34" charset="0"/>
              </a:rPr>
              <a:t>Click to edit Master title style</a:t>
            </a:r>
            <a:endParaRPr kumimoji="0" lang="en-GB" sz="2400" b="1" i="0" u="none" strike="noStrike" kern="1200" cap="none" spc="0" normalizeH="0" baseline="0" noProof="0" dirty="0">
              <a:ln>
                <a:noFill/>
              </a:ln>
              <a:solidFill>
                <a:srgbClr val="0070C0"/>
              </a:solidFill>
              <a:effectLst/>
              <a:uLnTx/>
              <a:uFillTx/>
              <a:latin typeface="Arial" pitchFamily="34" charset="0"/>
              <a:ea typeface="+mn-ea"/>
              <a:cs typeface="Arial" pitchFamily="34" charset="0"/>
            </a:endParaRPr>
          </a:p>
        </p:txBody>
      </p:sp>
      <p:sp>
        <p:nvSpPr>
          <p:cNvPr id="3" name="Text Placeholder 2"/>
          <p:cNvSpPr>
            <a:spLocks noGrp="1"/>
          </p:cNvSpPr>
          <p:nvPr>
            <p:ph type="body" idx="1"/>
          </p:nvPr>
        </p:nvSpPr>
        <p:spPr>
          <a:xfrm>
            <a:off x="142844" y="928800"/>
            <a:ext cx="8786874" cy="5216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cxnSp>
        <p:nvCxnSpPr>
          <p:cNvPr id="7" name="Straight Connector 6"/>
          <p:cNvCxnSpPr/>
          <p:nvPr/>
        </p:nvCxnSpPr>
        <p:spPr>
          <a:xfrm>
            <a:off x="117824" y="285728"/>
            <a:ext cx="8858280" cy="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
        <p:nvSpPr>
          <p:cNvPr id="14" name="Title 4"/>
          <p:cNvSpPr txBox="1">
            <a:spLocks/>
          </p:cNvSpPr>
          <p:nvPr/>
        </p:nvSpPr>
        <p:spPr>
          <a:xfrm>
            <a:off x="142844" y="357166"/>
            <a:ext cx="8786874" cy="500400"/>
          </a:xfrm>
          <a:prstGeom prst="rect">
            <a:avLst/>
          </a:prstGeom>
        </p:spPr>
        <p:txBody>
          <a:bodyPr vert="horz" lIns="91440" tIns="45720" rIns="91440" bIns="45720" rtlCol="0">
            <a:normAutofit/>
          </a:bodyPr>
          <a:lstStyle>
            <a:lvl1pPr>
              <a:defRPr lang="en-GB" sz="2400" b="1" kern="1200" baseline="0" dirty="0" smtClean="0">
                <a:solidFill>
                  <a:srgbClr val="0070C0"/>
                </a:solidFill>
                <a:latin typeface="Arial" pitchFamily="34" charset="0"/>
                <a:ea typeface="+mn-ea"/>
                <a:cs typeface="Arial" pitchFamily="34" charset="0"/>
              </a:defRPr>
            </a:lvl1pPr>
          </a:lstStyle>
          <a:p>
            <a:pPr marL="342900" marR="0" lvl="0" indent="-342900" algn="l" defTabSz="914400" rtl="0" eaLnBrk="1" fontAlgn="auto" latinLnBrk="0" hangingPunct="1">
              <a:lnSpc>
                <a:spcPct val="100000"/>
              </a:lnSpc>
              <a:spcBef>
                <a:spcPct val="20000"/>
              </a:spcBef>
              <a:spcAft>
                <a:spcPts val="0"/>
              </a:spcAft>
              <a:buClr>
                <a:schemeClr val="accent1"/>
              </a:buClr>
              <a:buSzTx/>
              <a:buFont typeface="Wingdings" pitchFamily="2" charset="2"/>
              <a:buNone/>
              <a:tabLst/>
              <a:defRPr/>
            </a:pPr>
            <a:endParaRPr kumimoji="0" lang="en-GB" sz="2400" b="1" i="0" u="none" strike="noStrike" kern="1200" cap="none" spc="0" normalizeH="0" baseline="0" noProof="0" dirty="0">
              <a:ln>
                <a:noFill/>
              </a:ln>
              <a:solidFill>
                <a:srgbClr val="0070C0"/>
              </a:solidFill>
              <a:effectLst/>
              <a:uLnTx/>
              <a:uFillTx/>
              <a:latin typeface="Arial" pitchFamily="34" charset="0"/>
              <a:ea typeface="+mn-ea"/>
              <a:cs typeface="Arial" pitchFamily="34" charset="0"/>
            </a:endParaRPr>
          </a:p>
        </p:txBody>
      </p:sp>
    </p:spTree>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Lst>
  <p:hf hdr="0" ftr="0" dt="0"/>
  <p:txStyles>
    <p:titleStyle>
      <a:lvl1pPr marL="342900" marR="0" indent="-342900" algn="l" defTabSz="914400" rtl="0" eaLnBrk="1" fontAlgn="auto" latinLnBrk="0" hangingPunct="1">
        <a:lnSpc>
          <a:spcPct val="100000"/>
        </a:lnSpc>
        <a:spcBef>
          <a:spcPct val="20000"/>
        </a:spcBef>
        <a:spcAft>
          <a:spcPts val="0"/>
        </a:spcAft>
        <a:buNone/>
        <a:tabLst/>
        <a:defRPr kumimoji="0" lang="en-GB" sz="2400" b="1" i="0" u="none" strike="noStrike" kern="1200" cap="none" spc="0" normalizeH="0" baseline="0" noProof="0">
          <a:ln>
            <a:noFill/>
          </a:ln>
          <a:solidFill>
            <a:srgbClr val="0070C0"/>
          </a:solidFill>
          <a:effectLst/>
          <a:uLnTx/>
          <a:uFillTx/>
          <a:latin typeface="Arial" pitchFamily="34" charset="0"/>
          <a:ea typeface="+mj-ea"/>
          <a:cs typeface="Arial" pitchFamily="34" charset="0"/>
        </a:defRPr>
      </a:lvl1pPr>
    </p:titleStyle>
    <p:bodyStyle>
      <a:lvl1pPr marL="342900" indent="-342900" algn="l" defTabSz="914400" rtl="0" eaLnBrk="1" latinLnBrk="0" hangingPunct="1">
        <a:spcBef>
          <a:spcPct val="20000"/>
        </a:spcBef>
        <a:buClr>
          <a:schemeClr val="accent1"/>
        </a:buClr>
        <a:buFont typeface="Wingdings" pitchFamily="2" charset="2"/>
        <a:buChar char="§"/>
        <a:defRPr sz="2000" b="1"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Clr>
          <a:schemeClr val="accent1"/>
        </a:buClr>
        <a:buFont typeface="Wingdings" pitchFamily="2" charset="2"/>
        <a:buChar char="§"/>
        <a:defRPr sz="20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Clr>
          <a:schemeClr val="accent1"/>
        </a:buClr>
        <a:buFont typeface="Wingdings" pitchFamily="2" charset="2"/>
        <a:buChar char="§"/>
        <a:defRPr sz="20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Clr>
          <a:schemeClr val="accent1"/>
        </a:buClr>
        <a:buFont typeface="Wingdings" pitchFamily="2" charset="2"/>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Clr>
          <a:schemeClr val="accent1"/>
        </a:buClr>
        <a:buFont typeface="Wingdings" pitchFamily="2" charset="2"/>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ctrTitle"/>
          </p:nvPr>
        </p:nvSpPr>
        <p:spPr/>
        <p:txBody>
          <a:bodyPr/>
          <a:lstStyle/>
          <a:p>
            <a:r>
              <a:rPr lang="en-GB" dirty="0" smtClean="0"/>
              <a:t>Abstract Classes &amp; Interfaces</a:t>
            </a:r>
            <a:endParaRPr lang="en-US" dirty="0" smtClean="0">
              <a:latin typeface="Arial" charset="0"/>
              <a:cs typeface="Arial" charset="0"/>
            </a:endParaRPr>
          </a:p>
        </p:txBody>
      </p:sp>
      <p:sp>
        <p:nvSpPr>
          <p:cNvPr id="4099" name="Subtitle 2"/>
          <p:cNvSpPr>
            <a:spLocks noGrp="1"/>
          </p:cNvSpPr>
          <p:nvPr>
            <p:ph type="subTitle" idx="1"/>
          </p:nvPr>
        </p:nvSpPr>
        <p:spPr/>
        <p:txBody>
          <a:bodyPr/>
          <a:lstStyle/>
          <a:p>
            <a:endParaRPr lang="en-US" smtClean="0">
              <a:latin typeface="Arial" charset="0"/>
              <a:cs typeface="Arial"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GB" dirty="0" smtClean="0"/>
              <a:t>Polymorphism again</a:t>
            </a:r>
          </a:p>
        </p:txBody>
      </p:sp>
      <p:sp>
        <p:nvSpPr>
          <p:cNvPr id="11267" name="Rectangle 3"/>
          <p:cNvSpPr>
            <a:spLocks noGrp="1" noChangeArrowheads="1"/>
          </p:cNvSpPr>
          <p:nvPr>
            <p:ph idx="1"/>
          </p:nvPr>
        </p:nvSpPr>
        <p:spPr/>
        <p:txBody>
          <a:bodyPr/>
          <a:lstStyle/>
          <a:p>
            <a:pPr>
              <a:spcBef>
                <a:spcPts val="1200"/>
              </a:spcBef>
            </a:pPr>
            <a:r>
              <a:rPr lang="en-GB" dirty="0" smtClean="0"/>
              <a:t>An interface defines a new type, just like a class</a:t>
            </a:r>
          </a:p>
          <a:p>
            <a:pPr lvl="1">
              <a:spcBef>
                <a:spcPts val="1200"/>
              </a:spcBef>
            </a:pPr>
            <a:r>
              <a:rPr lang="en-GB" dirty="0" smtClean="0"/>
              <a:t>If method has parameter of an interface type, it can be passed a reference to an object of any class that implements the interface</a:t>
            </a:r>
          </a:p>
          <a:p>
            <a:pPr lvl="1">
              <a:spcBef>
                <a:spcPts val="1200"/>
              </a:spcBef>
            </a:pPr>
            <a:r>
              <a:rPr lang="en-GB" dirty="0" smtClean="0"/>
              <a:t>Can also have collections of objects that implement a specific interface  </a:t>
            </a:r>
          </a:p>
        </p:txBody>
      </p:sp>
      <p:sp>
        <p:nvSpPr>
          <p:cNvPr id="818180" name="Rectangle 4"/>
          <p:cNvSpPr>
            <a:spLocks noChangeArrowheads="1"/>
          </p:cNvSpPr>
          <p:nvPr/>
        </p:nvSpPr>
        <p:spPr bwMode="auto">
          <a:xfrm>
            <a:off x="539750" y="3300413"/>
            <a:ext cx="5645150" cy="2301875"/>
          </a:xfrm>
          <a:prstGeom prst="rect">
            <a:avLst/>
          </a:prstGeom>
          <a:solidFill>
            <a:srgbClr val="DFFFCD"/>
          </a:solidFill>
          <a:ln w="12700">
            <a:noFill/>
            <a:miter lim="800000"/>
            <a:headEnd/>
            <a:tailEnd/>
          </a:ln>
          <a:effectLst>
            <a:outerShdw dist="53882" dir="2700000" algn="ctr" rotWithShape="0">
              <a:schemeClr val="bg2"/>
            </a:outerShdw>
          </a:effectLst>
        </p:spPr>
        <p:txBody>
          <a:bodyPr lIns="90488" tIns="44450" rIns="0" bIns="44450">
            <a:spAutoFit/>
          </a:bodyPr>
          <a:lstStyle/>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FF"/>
                </a:solidFill>
                <a:latin typeface="Lucida Console" pitchFamily="49" charset="0"/>
                <a:cs typeface="+mn-cs"/>
              </a:rPr>
              <a:t>public class</a:t>
            </a:r>
            <a:r>
              <a:rPr lang="en-GB" sz="1600" dirty="0">
                <a:latin typeface="Lucida Console" pitchFamily="49" charset="0"/>
                <a:cs typeface="+mn-cs"/>
              </a:rPr>
              <a:t> </a:t>
            </a:r>
            <a:r>
              <a:rPr lang="en-GB" sz="1600" dirty="0">
                <a:solidFill>
                  <a:srgbClr val="000000"/>
                </a:solidFill>
                <a:latin typeface="Lucida Console" pitchFamily="49" charset="0"/>
                <a:cs typeface="+mn-cs"/>
              </a:rPr>
              <a:t>Canvas {</a:t>
            </a: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00"/>
                </a:solidFill>
                <a:latin typeface="Lucida Console" pitchFamily="49" charset="0"/>
                <a:cs typeface="+mn-cs"/>
              </a:rPr>
              <a:t>  </a:t>
            </a:r>
            <a:r>
              <a:rPr lang="en-GB" sz="1600" dirty="0">
                <a:solidFill>
                  <a:srgbClr val="0000FF"/>
                </a:solidFill>
                <a:latin typeface="Lucida Console" pitchFamily="49" charset="0"/>
                <a:cs typeface="+mn-cs"/>
              </a:rPr>
              <a:t>private</a:t>
            </a:r>
            <a:r>
              <a:rPr lang="en-GB" sz="1600" dirty="0">
                <a:solidFill>
                  <a:srgbClr val="000000"/>
                </a:solidFill>
                <a:latin typeface="Lucida Console" pitchFamily="49" charset="0"/>
                <a:cs typeface="+mn-cs"/>
              </a:rPr>
              <a:t> Shape[] shapes;</a:t>
            </a:r>
            <a:endParaRPr lang="en-GB" sz="1600" dirty="0">
              <a:solidFill>
                <a:srgbClr val="008000"/>
              </a:solidFill>
              <a:latin typeface="Lucida Console" pitchFamily="49" charset="0"/>
              <a:cs typeface="+mn-cs"/>
            </a:endParaRP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00"/>
                </a:solidFill>
                <a:latin typeface="Lucida Console" pitchFamily="49" charset="0"/>
                <a:cs typeface="+mn-cs"/>
              </a:rPr>
              <a:t>  </a:t>
            </a:r>
            <a:r>
              <a:rPr lang="en-GB" sz="1600" dirty="0">
                <a:solidFill>
                  <a:srgbClr val="0000FF"/>
                </a:solidFill>
                <a:latin typeface="Lucida Console" pitchFamily="49" charset="0"/>
                <a:cs typeface="+mn-cs"/>
              </a:rPr>
              <a:t>private void</a:t>
            </a:r>
            <a:r>
              <a:rPr lang="en-GB" sz="1600" dirty="0">
                <a:solidFill>
                  <a:srgbClr val="000000"/>
                </a:solidFill>
                <a:latin typeface="Lucida Console" pitchFamily="49" charset="0"/>
                <a:cs typeface="+mn-cs"/>
              </a:rPr>
              <a:t> </a:t>
            </a:r>
            <a:r>
              <a:rPr lang="en-GB" sz="1600" dirty="0" err="1">
                <a:solidFill>
                  <a:srgbClr val="000000"/>
                </a:solidFill>
                <a:latin typeface="Lucida Console" pitchFamily="49" charset="0"/>
              </a:rPr>
              <a:t>r</a:t>
            </a:r>
            <a:r>
              <a:rPr lang="en-GB" sz="1600" dirty="0" err="1" smtClean="0">
                <a:solidFill>
                  <a:srgbClr val="000000"/>
                </a:solidFill>
                <a:latin typeface="Lucida Console" pitchFamily="49" charset="0"/>
                <a:cs typeface="+mn-cs"/>
              </a:rPr>
              <a:t>enderRenderables</a:t>
            </a:r>
            <a:r>
              <a:rPr lang="en-GB" sz="1600" dirty="0">
                <a:solidFill>
                  <a:srgbClr val="000000"/>
                </a:solidFill>
                <a:latin typeface="Lucida Console" pitchFamily="49" charset="0"/>
                <a:cs typeface="+mn-cs"/>
              </a:rPr>
              <a:t>() {</a:t>
            </a: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00"/>
                </a:solidFill>
                <a:latin typeface="Lucida Console" pitchFamily="49" charset="0"/>
                <a:cs typeface="+mn-cs"/>
              </a:rPr>
              <a:t>    </a:t>
            </a:r>
            <a:r>
              <a:rPr lang="en-GB" sz="1600" dirty="0" smtClean="0">
                <a:solidFill>
                  <a:srgbClr val="0000FF"/>
                </a:solidFill>
                <a:latin typeface="Lucida Console" pitchFamily="49" charset="0"/>
                <a:cs typeface="+mn-cs"/>
              </a:rPr>
              <a:t>for</a:t>
            </a:r>
            <a:r>
              <a:rPr lang="en-GB" sz="1600" dirty="0" smtClean="0">
                <a:solidFill>
                  <a:srgbClr val="000000"/>
                </a:solidFill>
                <a:latin typeface="Lucida Console" pitchFamily="49" charset="0"/>
                <a:cs typeface="+mn-cs"/>
              </a:rPr>
              <a:t>( </a:t>
            </a:r>
            <a:r>
              <a:rPr lang="en-GB" sz="1600" dirty="0">
                <a:solidFill>
                  <a:srgbClr val="FF0000"/>
                </a:solidFill>
                <a:latin typeface="Lucida Console" pitchFamily="49" charset="0"/>
                <a:cs typeface="+mn-cs"/>
              </a:rPr>
              <a:t>Shape</a:t>
            </a:r>
            <a:r>
              <a:rPr lang="en-GB" sz="1600" dirty="0">
                <a:solidFill>
                  <a:srgbClr val="000000"/>
                </a:solidFill>
                <a:latin typeface="Lucida Console" pitchFamily="49" charset="0"/>
                <a:cs typeface="+mn-cs"/>
              </a:rPr>
              <a:t> </a:t>
            </a:r>
            <a:r>
              <a:rPr lang="en-GB" sz="1600" dirty="0" smtClean="0">
                <a:solidFill>
                  <a:srgbClr val="000000"/>
                </a:solidFill>
                <a:latin typeface="Lucida Console" pitchFamily="49" charset="0"/>
                <a:cs typeface="+mn-cs"/>
              </a:rPr>
              <a:t>s : </a:t>
            </a:r>
            <a:r>
              <a:rPr lang="en-GB" sz="1600" dirty="0">
                <a:solidFill>
                  <a:srgbClr val="000000"/>
                </a:solidFill>
                <a:latin typeface="Lucida Console" pitchFamily="49" charset="0"/>
                <a:cs typeface="+mn-cs"/>
              </a:rPr>
              <a:t>shapes ) {</a:t>
            </a: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FF"/>
                </a:solidFill>
                <a:latin typeface="Lucida Console" pitchFamily="49" charset="0"/>
                <a:cs typeface="+mn-cs"/>
              </a:rPr>
              <a:t>      if</a:t>
            </a:r>
            <a:r>
              <a:rPr lang="en-GB" sz="1600" dirty="0">
                <a:solidFill>
                  <a:srgbClr val="000000"/>
                </a:solidFill>
                <a:latin typeface="Lucida Console" pitchFamily="49" charset="0"/>
                <a:cs typeface="+mn-cs"/>
              </a:rPr>
              <a:t> (s </a:t>
            </a:r>
            <a:r>
              <a:rPr lang="en-GB" sz="1600" dirty="0" err="1" smtClean="0">
                <a:solidFill>
                  <a:srgbClr val="0000FF"/>
                </a:solidFill>
                <a:latin typeface="Lucida Console" pitchFamily="49" charset="0"/>
                <a:cs typeface="+mn-cs"/>
              </a:rPr>
              <a:t>instancof</a:t>
            </a:r>
            <a:r>
              <a:rPr lang="en-GB" sz="1600" dirty="0" smtClean="0">
                <a:solidFill>
                  <a:srgbClr val="000000"/>
                </a:solidFill>
                <a:latin typeface="Lucida Console" pitchFamily="49" charset="0"/>
                <a:cs typeface="+mn-cs"/>
              </a:rPr>
              <a:t> </a:t>
            </a:r>
            <a:r>
              <a:rPr lang="en-GB" sz="1600" dirty="0" err="1" smtClean="0">
                <a:solidFill>
                  <a:srgbClr val="000000"/>
                </a:solidFill>
                <a:latin typeface="Lucida Console" pitchFamily="49" charset="0"/>
                <a:cs typeface="+mn-cs"/>
              </a:rPr>
              <a:t>Renderable</a:t>
            </a:r>
            <a:r>
              <a:rPr lang="en-GB" sz="1600" dirty="0">
                <a:solidFill>
                  <a:srgbClr val="000000"/>
                </a:solidFill>
                <a:latin typeface="Lucida Console" pitchFamily="49" charset="0"/>
                <a:cs typeface="+mn-cs"/>
              </a:rPr>
              <a:t>)</a:t>
            </a: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00"/>
                </a:solidFill>
                <a:latin typeface="Lucida Console" pitchFamily="49" charset="0"/>
                <a:cs typeface="+mn-cs"/>
              </a:rPr>
              <a:t>        </a:t>
            </a:r>
            <a:r>
              <a:rPr lang="en-GB" sz="1600" dirty="0" smtClean="0">
                <a:solidFill>
                  <a:srgbClr val="000000"/>
                </a:solidFill>
                <a:latin typeface="Lucida Console" pitchFamily="49" charset="0"/>
                <a:cs typeface="+mn-cs"/>
              </a:rPr>
              <a:t>((</a:t>
            </a:r>
            <a:r>
              <a:rPr lang="en-GB" sz="1600" dirty="0" err="1" smtClean="0">
                <a:solidFill>
                  <a:srgbClr val="000000"/>
                </a:solidFill>
                <a:latin typeface="Lucida Console" pitchFamily="49" charset="0"/>
                <a:cs typeface="+mn-cs"/>
              </a:rPr>
              <a:t>Renderable</a:t>
            </a:r>
            <a:r>
              <a:rPr lang="en-GB" sz="1600" dirty="0" smtClean="0">
                <a:solidFill>
                  <a:srgbClr val="000000"/>
                </a:solidFill>
                <a:latin typeface="Lucida Console" pitchFamily="49" charset="0"/>
                <a:cs typeface="+mn-cs"/>
              </a:rPr>
              <a:t>)s).draw</a:t>
            </a:r>
            <a:r>
              <a:rPr lang="en-GB" sz="1600" dirty="0">
                <a:solidFill>
                  <a:srgbClr val="000000"/>
                </a:solidFill>
                <a:latin typeface="Lucida Console" pitchFamily="49" charset="0"/>
                <a:cs typeface="+mn-cs"/>
              </a:rPr>
              <a:t>();</a:t>
            </a: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00"/>
                </a:solidFill>
                <a:latin typeface="Lucida Console" pitchFamily="49" charset="0"/>
                <a:cs typeface="+mn-cs"/>
              </a:rPr>
              <a:t>    }</a:t>
            </a: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00"/>
                </a:solidFill>
                <a:latin typeface="Lucida Console" pitchFamily="49" charset="0"/>
                <a:cs typeface="+mn-cs"/>
              </a:rPr>
              <a:t>  }</a:t>
            </a: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00"/>
                </a:solidFill>
                <a:latin typeface="Lucida Console" pitchFamily="49" charset="0"/>
                <a:cs typeface="+mn-cs"/>
              </a:rPr>
              <a:t>}</a:t>
            </a:r>
          </a:p>
        </p:txBody>
      </p:sp>
      <p:sp>
        <p:nvSpPr>
          <p:cNvPr id="818181" name="Rectangle 5"/>
          <p:cNvSpPr>
            <a:spLocks noChangeArrowheads="1"/>
          </p:cNvSpPr>
          <p:nvPr/>
        </p:nvSpPr>
        <p:spPr bwMode="auto">
          <a:xfrm>
            <a:off x="2289175" y="5089525"/>
            <a:ext cx="6394450" cy="1323975"/>
          </a:xfrm>
          <a:prstGeom prst="rect">
            <a:avLst/>
          </a:prstGeom>
          <a:solidFill>
            <a:srgbClr val="DFFFCD"/>
          </a:solidFill>
          <a:ln w="12700">
            <a:noFill/>
            <a:miter lim="800000"/>
            <a:headEnd/>
            <a:tailEnd/>
          </a:ln>
          <a:effectLst>
            <a:outerShdw dist="53882" dir="2700000" algn="ctr" rotWithShape="0">
              <a:schemeClr val="bg2"/>
            </a:outerShdw>
          </a:effectLst>
        </p:spPr>
        <p:txBody>
          <a:bodyPr lIns="90488" tIns="44450" rIns="0" bIns="44450">
            <a:spAutoFit/>
          </a:bodyPr>
          <a:lstStyle/>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FF"/>
                </a:solidFill>
                <a:latin typeface="Lucida Console" pitchFamily="49" charset="0"/>
                <a:cs typeface="+mn-cs"/>
              </a:rPr>
              <a:t>public class</a:t>
            </a:r>
            <a:r>
              <a:rPr lang="en-GB" sz="1600" dirty="0">
                <a:latin typeface="Lucida Console" pitchFamily="49" charset="0"/>
                <a:cs typeface="+mn-cs"/>
              </a:rPr>
              <a:t> </a:t>
            </a:r>
            <a:r>
              <a:rPr lang="en-GB" sz="1600" dirty="0">
                <a:solidFill>
                  <a:srgbClr val="000000"/>
                </a:solidFill>
                <a:latin typeface="Lucida Console" pitchFamily="49" charset="0"/>
                <a:cs typeface="+mn-cs"/>
              </a:rPr>
              <a:t>Canvas {</a:t>
            </a: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00"/>
                </a:solidFill>
                <a:latin typeface="Lucida Console" pitchFamily="49" charset="0"/>
                <a:cs typeface="+mn-cs"/>
              </a:rPr>
              <a:t>  </a:t>
            </a:r>
            <a:r>
              <a:rPr lang="en-GB" sz="1600" dirty="0">
                <a:solidFill>
                  <a:srgbClr val="0000FF"/>
                </a:solidFill>
                <a:latin typeface="Lucida Console" pitchFamily="49" charset="0"/>
                <a:cs typeface="+mn-cs"/>
              </a:rPr>
              <a:t>private void</a:t>
            </a:r>
            <a:r>
              <a:rPr lang="en-GB" sz="1600" dirty="0">
                <a:solidFill>
                  <a:srgbClr val="000000"/>
                </a:solidFill>
                <a:latin typeface="Lucida Console" pitchFamily="49" charset="0"/>
                <a:cs typeface="+mn-cs"/>
              </a:rPr>
              <a:t> </a:t>
            </a:r>
            <a:r>
              <a:rPr lang="en-GB" sz="1600" dirty="0" err="1" smtClean="0">
                <a:solidFill>
                  <a:srgbClr val="000000"/>
                </a:solidFill>
                <a:latin typeface="Lucida Console" pitchFamily="49" charset="0"/>
              </a:rPr>
              <a:t>p</a:t>
            </a:r>
            <a:r>
              <a:rPr lang="en-GB" sz="1600" dirty="0" err="1" smtClean="0">
                <a:solidFill>
                  <a:srgbClr val="000000"/>
                </a:solidFill>
                <a:latin typeface="Lucida Console" pitchFamily="49" charset="0"/>
                <a:cs typeface="+mn-cs"/>
              </a:rPr>
              <a:t>rocessRenderable</a:t>
            </a:r>
            <a:r>
              <a:rPr lang="en-GB" sz="1600" dirty="0" smtClean="0">
                <a:solidFill>
                  <a:srgbClr val="000000"/>
                </a:solidFill>
                <a:latin typeface="Lucida Console" pitchFamily="49" charset="0"/>
                <a:cs typeface="+mn-cs"/>
              </a:rPr>
              <a:t>(</a:t>
            </a:r>
            <a:r>
              <a:rPr lang="en-GB" sz="1600" dirty="0" err="1" smtClean="0">
                <a:solidFill>
                  <a:srgbClr val="000000"/>
                </a:solidFill>
                <a:latin typeface="Lucida Console" pitchFamily="49" charset="0"/>
                <a:cs typeface="+mn-cs"/>
              </a:rPr>
              <a:t>Renderable</a:t>
            </a:r>
            <a:r>
              <a:rPr lang="en-GB" sz="1600" dirty="0" smtClean="0">
                <a:solidFill>
                  <a:srgbClr val="000000"/>
                </a:solidFill>
                <a:latin typeface="Lucida Console" pitchFamily="49" charset="0"/>
                <a:cs typeface="+mn-cs"/>
              </a:rPr>
              <a:t> </a:t>
            </a:r>
            <a:r>
              <a:rPr lang="en-GB" sz="1600" dirty="0" err="1">
                <a:solidFill>
                  <a:srgbClr val="000000"/>
                </a:solidFill>
                <a:latin typeface="Lucida Console" pitchFamily="49" charset="0"/>
                <a:cs typeface="+mn-cs"/>
              </a:rPr>
              <a:t>ir</a:t>
            </a:r>
            <a:r>
              <a:rPr lang="en-GB" sz="1600" dirty="0">
                <a:solidFill>
                  <a:srgbClr val="000000"/>
                </a:solidFill>
                <a:latin typeface="Lucida Console" pitchFamily="49" charset="0"/>
                <a:cs typeface="+mn-cs"/>
              </a:rPr>
              <a:t>) {</a:t>
            </a: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FF"/>
                </a:solidFill>
                <a:latin typeface="Lucida Console" pitchFamily="49" charset="0"/>
                <a:cs typeface="+mn-cs"/>
              </a:rPr>
              <a:t>    </a:t>
            </a:r>
            <a:r>
              <a:rPr lang="en-GB" sz="1600" dirty="0" err="1" smtClean="0">
                <a:latin typeface="Lucida Console" pitchFamily="49" charset="0"/>
                <a:cs typeface="+mn-cs"/>
              </a:rPr>
              <a:t>ir.draw</a:t>
            </a:r>
            <a:r>
              <a:rPr lang="en-GB" sz="1600" dirty="0">
                <a:latin typeface="Lucida Console" pitchFamily="49" charset="0"/>
                <a:cs typeface="+mn-cs"/>
              </a:rPr>
              <a:t>();</a:t>
            </a: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00"/>
                </a:solidFill>
                <a:latin typeface="Lucida Console" pitchFamily="49" charset="0"/>
                <a:cs typeface="+mn-cs"/>
              </a:rPr>
              <a:t>  }</a:t>
            </a: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00"/>
                </a:solidFill>
                <a:latin typeface="Lucida Console" pitchFamily="49" charset="0"/>
                <a:cs typeface="+mn-cs"/>
              </a:rPr>
              <a:t>}</a:t>
            </a:r>
          </a:p>
        </p:txBody>
      </p:sp>
      <p:sp>
        <p:nvSpPr>
          <p:cNvPr id="818183" name="AutoShape 7"/>
          <p:cNvSpPr>
            <a:spLocks/>
          </p:cNvSpPr>
          <p:nvPr/>
        </p:nvSpPr>
        <p:spPr bwMode="auto">
          <a:xfrm>
            <a:off x="5486400" y="3127375"/>
            <a:ext cx="2689225" cy="384175"/>
          </a:xfrm>
          <a:prstGeom prst="borderCallout2">
            <a:avLst>
              <a:gd name="adj1" fmla="val 29750"/>
              <a:gd name="adj2" fmla="val -2833"/>
              <a:gd name="adj3" fmla="val 29750"/>
              <a:gd name="adj4" fmla="val -2833"/>
              <a:gd name="adj5" fmla="val 132231"/>
              <a:gd name="adj6" fmla="val -90556"/>
            </a:avLst>
          </a:prstGeom>
          <a:solidFill>
            <a:srgbClr val="FFCCFF"/>
          </a:solidFill>
          <a:ln w="12700">
            <a:solidFill>
              <a:schemeClr val="tx1"/>
            </a:solidFill>
            <a:miter lim="800000"/>
            <a:headEnd/>
            <a:tailEnd/>
          </a:ln>
          <a:effectLst>
            <a:outerShdw dist="53882" dir="2700000" algn="ctr" rotWithShape="0">
              <a:schemeClr val="bg2"/>
            </a:outerShdw>
          </a:effectLst>
        </p:spPr>
        <p:txBody>
          <a:bodyPr/>
          <a:lstStyle/>
          <a:p>
            <a:pPr eaLnBrk="0" hangingPunct="0">
              <a:defRPr/>
            </a:pPr>
            <a:r>
              <a:rPr lang="en-GB" sz="1800" dirty="0">
                <a:cs typeface="+mn-cs"/>
              </a:rPr>
              <a:t>Stores ‘shape’ refs</a:t>
            </a:r>
          </a:p>
        </p:txBody>
      </p:sp>
      <p:sp>
        <p:nvSpPr>
          <p:cNvPr id="818184" name="AutoShape 8"/>
          <p:cNvSpPr>
            <a:spLocks/>
          </p:cNvSpPr>
          <p:nvPr/>
        </p:nvSpPr>
        <p:spPr bwMode="auto">
          <a:xfrm>
            <a:off x="3967163" y="5956300"/>
            <a:ext cx="1919287" cy="358775"/>
          </a:xfrm>
          <a:prstGeom prst="borderCallout2">
            <a:avLst>
              <a:gd name="adj1" fmla="val 31856"/>
              <a:gd name="adj2" fmla="val 103972"/>
              <a:gd name="adj3" fmla="val 31856"/>
              <a:gd name="adj4" fmla="val 103972"/>
              <a:gd name="adj5" fmla="val -83630"/>
              <a:gd name="adj6" fmla="val 151116"/>
            </a:avLst>
          </a:prstGeom>
          <a:solidFill>
            <a:srgbClr val="FFCCFF"/>
          </a:solidFill>
          <a:ln w="12700">
            <a:solidFill>
              <a:schemeClr val="tx1"/>
            </a:solidFill>
            <a:miter lim="800000"/>
            <a:headEnd/>
            <a:tailEnd/>
          </a:ln>
          <a:effectLst>
            <a:outerShdw dist="53882" dir="2700000" algn="ctr" rotWithShape="0">
              <a:schemeClr val="bg2"/>
            </a:outerShdw>
          </a:effectLst>
        </p:spPr>
        <p:txBody>
          <a:bodyPr/>
          <a:lstStyle/>
          <a:p>
            <a:pPr eaLnBrk="0" hangingPunct="0">
              <a:defRPr/>
            </a:pPr>
            <a:r>
              <a:rPr lang="en-GB" sz="1800">
                <a:cs typeface="+mn-cs"/>
              </a:rPr>
              <a:t>Get used to this!</a:t>
            </a:r>
          </a:p>
        </p:txBody>
      </p:sp>
      <p:sp>
        <p:nvSpPr>
          <p:cNvPr id="9" name="AutoShape 7"/>
          <p:cNvSpPr>
            <a:spLocks/>
          </p:cNvSpPr>
          <p:nvPr/>
        </p:nvSpPr>
        <p:spPr bwMode="auto">
          <a:xfrm>
            <a:off x="5508625" y="4237038"/>
            <a:ext cx="3025775" cy="625475"/>
          </a:xfrm>
          <a:prstGeom prst="borderCallout2">
            <a:avLst>
              <a:gd name="adj1" fmla="val 29750"/>
              <a:gd name="adj2" fmla="val -2833"/>
              <a:gd name="adj3" fmla="val 29750"/>
              <a:gd name="adj4" fmla="val -2833"/>
              <a:gd name="adj5" fmla="val 61902"/>
              <a:gd name="adj6" fmla="val -31816"/>
            </a:avLst>
          </a:prstGeom>
          <a:solidFill>
            <a:srgbClr val="FFCCFF"/>
          </a:solidFill>
          <a:ln w="12700">
            <a:solidFill>
              <a:schemeClr val="tx1"/>
            </a:solidFill>
            <a:miter lim="800000"/>
            <a:headEnd/>
            <a:tailEnd/>
          </a:ln>
          <a:effectLst>
            <a:outerShdw dist="53882" dir="2700000" algn="ctr" rotWithShape="0">
              <a:schemeClr val="bg2"/>
            </a:outerShdw>
          </a:effectLst>
        </p:spPr>
        <p:txBody>
          <a:bodyPr/>
          <a:lstStyle/>
          <a:p>
            <a:pPr algn="ctr" eaLnBrk="0" hangingPunct="0">
              <a:defRPr/>
            </a:pPr>
            <a:r>
              <a:rPr lang="en-GB" sz="1800" dirty="0">
                <a:cs typeface="+mn-cs"/>
              </a:rPr>
              <a:t>‘Dynamic’ cast produces </a:t>
            </a:r>
            <a:br>
              <a:rPr lang="en-GB" sz="1800" dirty="0">
                <a:cs typeface="+mn-cs"/>
              </a:rPr>
            </a:br>
            <a:r>
              <a:rPr lang="en-GB" sz="1800" dirty="0">
                <a:cs typeface="+mn-cs"/>
              </a:rPr>
              <a:t>an </a:t>
            </a:r>
            <a:r>
              <a:rPr lang="en-GB" sz="1800" dirty="0" err="1" smtClean="0">
                <a:cs typeface="+mn-cs"/>
              </a:rPr>
              <a:t>Renderable</a:t>
            </a:r>
            <a:r>
              <a:rPr lang="en-GB" sz="1800" dirty="0" smtClean="0">
                <a:cs typeface="+mn-cs"/>
              </a:rPr>
              <a:t> </a:t>
            </a:r>
            <a:r>
              <a:rPr lang="en-GB" sz="1800" dirty="0">
                <a:cs typeface="+mn-cs"/>
              </a:rPr>
              <a:t>reference </a:t>
            </a: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GB" dirty="0" smtClean="0"/>
              <a:t>Multiple interfaces</a:t>
            </a:r>
          </a:p>
        </p:txBody>
      </p:sp>
      <p:sp>
        <p:nvSpPr>
          <p:cNvPr id="12291" name="Rectangle 3"/>
          <p:cNvSpPr>
            <a:spLocks noGrp="1" noChangeArrowheads="1"/>
          </p:cNvSpPr>
          <p:nvPr>
            <p:ph idx="1"/>
          </p:nvPr>
        </p:nvSpPr>
        <p:spPr/>
        <p:txBody>
          <a:bodyPr/>
          <a:lstStyle/>
          <a:p>
            <a:pPr>
              <a:spcBef>
                <a:spcPts val="1200"/>
              </a:spcBef>
            </a:pPr>
            <a:r>
              <a:rPr lang="en-GB" dirty="0" smtClean="0"/>
              <a:t>A class can implement multiple interfaces</a:t>
            </a:r>
          </a:p>
          <a:p>
            <a:pPr lvl="1">
              <a:spcBef>
                <a:spcPts val="1200"/>
              </a:spcBef>
            </a:pPr>
            <a:r>
              <a:rPr lang="en-GB" dirty="0" smtClean="0"/>
              <a:t>You do not </a:t>
            </a:r>
            <a:r>
              <a:rPr lang="en-GB" i="1" dirty="0" smtClean="0"/>
              <a:t>inherit</a:t>
            </a:r>
            <a:r>
              <a:rPr lang="en-GB" dirty="0" smtClean="0"/>
              <a:t> from an interface, you </a:t>
            </a:r>
            <a:r>
              <a:rPr lang="en-GB" i="1" dirty="0" smtClean="0"/>
              <a:t>implement</a:t>
            </a:r>
            <a:r>
              <a:rPr lang="en-GB" dirty="0" smtClean="0"/>
              <a:t> it</a:t>
            </a:r>
          </a:p>
        </p:txBody>
      </p:sp>
      <p:sp>
        <p:nvSpPr>
          <p:cNvPr id="820228" name="Rectangle 4"/>
          <p:cNvSpPr>
            <a:spLocks noChangeArrowheads="1"/>
          </p:cNvSpPr>
          <p:nvPr/>
        </p:nvSpPr>
        <p:spPr bwMode="auto">
          <a:xfrm>
            <a:off x="4730750" y="2224088"/>
            <a:ext cx="4076700" cy="835025"/>
          </a:xfrm>
          <a:prstGeom prst="rect">
            <a:avLst/>
          </a:prstGeom>
          <a:solidFill>
            <a:srgbClr val="FCFEB9"/>
          </a:solidFill>
          <a:ln w="12700">
            <a:noFill/>
            <a:miter lim="800000"/>
            <a:headEnd/>
            <a:tailEnd/>
          </a:ln>
          <a:effectLst>
            <a:outerShdw dist="53882" dir="2700000" algn="ctr" rotWithShape="0">
              <a:schemeClr val="bg2"/>
            </a:outerShdw>
          </a:effectLst>
        </p:spPr>
        <p:txBody>
          <a:bodyPr lIns="90488" tIns="44450" rIns="0" bIns="44450">
            <a:spAutoFit/>
          </a:bodyPr>
          <a:lstStyle/>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C8"/>
                </a:solidFill>
                <a:latin typeface="Lucida Console" pitchFamily="49" charset="0"/>
                <a:cs typeface="+mn-cs"/>
              </a:rPr>
              <a:t>public interface</a:t>
            </a:r>
            <a:r>
              <a:rPr lang="en-GB" sz="1600" dirty="0">
                <a:solidFill>
                  <a:srgbClr val="000000"/>
                </a:solidFill>
                <a:latin typeface="Lucida Console" pitchFamily="49" charset="0"/>
                <a:cs typeface="+mn-cs"/>
              </a:rPr>
              <a:t> </a:t>
            </a:r>
            <a:r>
              <a:rPr lang="en-GB" sz="1600" dirty="0" err="1" smtClean="0">
                <a:solidFill>
                  <a:srgbClr val="000000"/>
                </a:solidFill>
                <a:latin typeface="Lucida Console" pitchFamily="49" charset="0"/>
                <a:cs typeface="+mn-cs"/>
              </a:rPr>
              <a:t>Renderable</a:t>
            </a:r>
            <a:r>
              <a:rPr lang="en-GB" sz="1600" dirty="0" smtClean="0">
                <a:solidFill>
                  <a:srgbClr val="000000"/>
                </a:solidFill>
                <a:latin typeface="Lucida Console" pitchFamily="49" charset="0"/>
                <a:cs typeface="+mn-cs"/>
              </a:rPr>
              <a:t> </a:t>
            </a:r>
            <a:r>
              <a:rPr lang="en-GB" sz="1600" dirty="0">
                <a:solidFill>
                  <a:srgbClr val="000000"/>
                </a:solidFill>
                <a:latin typeface="Lucida Console" pitchFamily="49" charset="0"/>
                <a:cs typeface="+mn-cs"/>
              </a:rPr>
              <a:t>{</a:t>
            </a: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00"/>
                </a:solidFill>
                <a:latin typeface="Lucida Console" pitchFamily="49" charset="0"/>
                <a:cs typeface="+mn-cs"/>
              </a:rPr>
              <a:t>  </a:t>
            </a:r>
            <a:r>
              <a:rPr lang="en-GB" sz="1600" dirty="0">
                <a:solidFill>
                  <a:srgbClr val="0000C8"/>
                </a:solidFill>
                <a:latin typeface="Lucida Console" pitchFamily="49" charset="0"/>
                <a:cs typeface="+mn-cs"/>
              </a:rPr>
              <a:t>void</a:t>
            </a:r>
            <a:r>
              <a:rPr lang="en-GB" sz="1600" dirty="0">
                <a:solidFill>
                  <a:srgbClr val="000000"/>
                </a:solidFill>
                <a:latin typeface="Lucida Console" pitchFamily="49" charset="0"/>
                <a:cs typeface="+mn-cs"/>
              </a:rPr>
              <a:t> </a:t>
            </a:r>
            <a:r>
              <a:rPr lang="en-GB" sz="1600" dirty="0" smtClean="0">
                <a:solidFill>
                  <a:srgbClr val="000000"/>
                </a:solidFill>
                <a:latin typeface="Lucida Console" pitchFamily="49" charset="0"/>
                <a:cs typeface="+mn-cs"/>
              </a:rPr>
              <a:t>draw</a:t>
            </a:r>
            <a:r>
              <a:rPr lang="en-GB" sz="1600" dirty="0">
                <a:solidFill>
                  <a:srgbClr val="000000"/>
                </a:solidFill>
                <a:latin typeface="Lucida Console" pitchFamily="49" charset="0"/>
                <a:cs typeface="+mn-cs"/>
              </a:rPr>
              <a:t>();</a:t>
            </a: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00"/>
                </a:solidFill>
                <a:latin typeface="Lucida Console" pitchFamily="49" charset="0"/>
                <a:cs typeface="+mn-cs"/>
              </a:rPr>
              <a:t>}</a:t>
            </a:r>
            <a:endParaRPr lang="en-GB" sz="1600" dirty="0">
              <a:solidFill>
                <a:srgbClr val="000046"/>
              </a:solidFill>
              <a:latin typeface="Lucida Console" pitchFamily="49" charset="0"/>
              <a:cs typeface="+mn-cs"/>
            </a:endParaRPr>
          </a:p>
        </p:txBody>
      </p:sp>
      <p:sp>
        <p:nvSpPr>
          <p:cNvPr id="820229" name="Rectangle 5"/>
          <p:cNvSpPr>
            <a:spLocks noChangeArrowheads="1"/>
          </p:cNvSpPr>
          <p:nvPr/>
        </p:nvSpPr>
        <p:spPr bwMode="auto">
          <a:xfrm>
            <a:off x="922338" y="3314700"/>
            <a:ext cx="7392987" cy="3290644"/>
          </a:xfrm>
          <a:prstGeom prst="rect">
            <a:avLst/>
          </a:prstGeom>
          <a:solidFill>
            <a:schemeClr val="accent2"/>
          </a:solidFill>
          <a:ln w="12700">
            <a:noFill/>
            <a:miter lim="800000"/>
            <a:headEnd/>
            <a:tailEnd/>
          </a:ln>
          <a:effectLst>
            <a:outerShdw dist="53882" dir="2700000" algn="ctr" rotWithShape="0">
              <a:schemeClr val="bg2"/>
            </a:outerShdw>
          </a:effectLst>
        </p:spPr>
        <p:txBody>
          <a:bodyPr lIns="90488" tIns="44450" rIns="0" bIns="44450">
            <a:spAutoFit/>
          </a:bodyPr>
          <a:lstStyle/>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C8"/>
                </a:solidFill>
                <a:latin typeface="Lucida Console" pitchFamily="49" charset="0"/>
                <a:cs typeface="+mn-cs"/>
              </a:rPr>
              <a:t>public class</a:t>
            </a:r>
            <a:r>
              <a:rPr lang="en-GB" sz="1600" dirty="0">
                <a:solidFill>
                  <a:srgbClr val="000000"/>
                </a:solidFill>
                <a:latin typeface="Lucida Console" pitchFamily="49" charset="0"/>
                <a:cs typeface="+mn-cs"/>
              </a:rPr>
              <a:t> Rectangle </a:t>
            </a:r>
            <a:r>
              <a:rPr lang="en-GB" sz="1600" dirty="0" smtClean="0">
                <a:solidFill>
                  <a:srgbClr val="0000C8"/>
                </a:solidFill>
                <a:latin typeface="Lucida Console" pitchFamily="49" charset="0"/>
                <a:cs typeface="+mn-cs"/>
              </a:rPr>
              <a:t>extends</a:t>
            </a:r>
            <a:r>
              <a:rPr lang="en-GB" sz="1600" dirty="0" smtClean="0">
                <a:solidFill>
                  <a:srgbClr val="000000"/>
                </a:solidFill>
                <a:latin typeface="Lucida Console" pitchFamily="49" charset="0"/>
                <a:cs typeface="+mn-cs"/>
              </a:rPr>
              <a:t> Shape</a:t>
            </a:r>
            <a:br>
              <a:rPr lang="en-GB" sz="1600" dirty="0" smtClean="0">
                <a:solidFill>
                  <a:srgbClr val="000000"/>
                </a:solidFill>
                <a:latin typeface="Lucida Console" pitchFamily="49" charset="0"/>
                <a:cs typeface="+mn-cs"/>
              </a:rPr>
            </a:br>
            <a:r>
              <a:rPr lang="en-GB" sz="1600" dirty="0" smtClean="0">
                <a:solidFill>
                  <a:srgbClr val="000000"/>
                </a:solidFill>
                <a:latin typeface="Lucida Console" pitchFamily="49" charset="0"/>
                <a:cs typeface="+mn-cs"/>
              </a:rPr>
              <a:t>                        </a:t>
            </a:r>
            <a:r>
              <a:rPr lang="en-GB" sz="1600" dirty="0" smtClean="0">
                <a:solidFill>
                  <a:srgbClr val="0000C8"/>
                </a:solidFill>
                <a:latin typeface="Lucida Console" pitchFamily="49" charset="0"/>
                <a:cs typeface="+mn-cs"/>
              </a:rPr>
              <a:t>implements</a:t>
            </a:r>
            <a:r>
              <a:rPr lang="en-GB" sz="1600" dirty="0" smtClean="0">
                <a:solidFill>
                  <a:srgbClr val="000000"/>
                </a:solidFill>
                <a:latin typeface="Lucida Console" pitchFamily="49" charset="0"/>
                <a:cs typeface="+mn-cs"/>
              </a:rPr>
              <a:t> Comparable</a:t>
            </a:r>
            <a:r>
              <a:rPr lang="en-GB" sz="1600" dirty="0">
                <a:solidFill>
                  <a:srgbClr val="000000"/>
                </a:solidFill>
                <a:latin typeface="Lucida Console" pitchFamily="49" charset="0"/>
                <a:cs typeface="+mn-cs"/>
              </a:rPr>
              <a:t>, </a:t>
            </a:r>
            <a:r>
              <a:rPr lang="en-GB" sz="1600" dirty="0" err="1" smtClean="0">
                <a:solidFill>
                  <a:srgbClr val="000000"/>
                </a:solidFill>
                <a:latin typeface="Lucida Console" pitchFamily="49" charset="0"/>
                <a:cs typeface="+mn-cs"/>
              </a:rPr>
              <a:t>Renderable</a:t>
            </a:r>
            <a:r>
              <a:rPr lang="en-GB" sz="1600" dirty="0" smtClean="0">
                <a:solidFill>
                  <a:srgbClr val="000000"/>
                </a:solidFill>
                <a:latin typeface="Lucida Console" pitchFamily="49" charset="0"/>
                <a:cs typeface="+mn-cs"/>
              </a:rPr>
              <a:t> </a:t>
            </a:r>
            <a:r>
              <a:rPr lang="en-GB" sz="1600" dirty="0">
                <a:solidFill>
                  <a:srgbClr val="000000"/>
                </a:solidFill>
                <a:latin typeface="Lucida Console" pitchFamily="49" charset="0"/>
                <a:cs typeface="+mn-cs"/>
              </a:rPr>
              <a:t>{</a:t>
            </a: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00"/>
                </a:solidFill>
                <a:latin typeface="Lucida Console" pitchFamily="49" charset="0"/>
                <a:cs typeface="+mn-cs"/>
              </a:rPr>
              <a:t>  </a:t>
            </a:r>
            <a:r>
              <a:rPr lang="en-GB" sz="1600" dirty="0">
                <a:solidFill>
                  <a:srgbClr val="0000C8"/>
                </a:solidFill>
                <a:latin typeface="Lucida Console" pitchFamily="49" charset="0"/>
                <a:cs typeface="+mn-cs"/>
              </a:rPr>
              <a:t>private </a:t>
            </a:r>
            <a:r>
              <a:rPr lang="en-GB" sz="1600" dirty="0" err="1">
                <a:solidFill>
                  <a:srgbClr val="0000C8"/>
                </a:solidFill>
                <a:latin typeface="Lucida Console" pitchFamily="49" charset="0"/>
                <a:cs typeface="+mn-cs"/>
              </a:rPr>
              <a:t>int</a:t>
            </a:r>
            <a:r>
              <a:rPr lang="en-GB" sz="1600" dirty="0">
                <a:solidFill>
                  <a:srgbClr val="000000"/>
                </a:solidFill>
                <a:latin typeface="Lucida Console" pitchFamily="49" charset="0"/>
                <a:cs typeface="+mn-cs"/>
              </a:rPr>
              <a:t> </a:t>
            </a:r>
            <a:r>
              <a:rPr lang="en-GB" sz="1600" dirty="0" smtClean="0">
                <a:solidFill>
                  <a:srgbClr val="000000"/>
                </a:solidFill>
                <a:latin typeface="Lucida Console" pitchFamily="49" charset="0"/>
                <a:cs typeface="+mn-cs"/>
              </a:rPr>
              <a:t>height;</a:t>
            </a:r>
            <a:br>
              <a:rPr lang="en-GB" sz="1600" dirty="0" smtClean="0">
                <a:solidFill>
                  <a:srgbClr val="000000"/>
                </a:solidFill>
                <a:latin typeface="Lucida Console" pitchFamily="49" charset="0"/>
                <a:cs typeface="+mn-cs"/>
              </a:rPr>
            </a:br>
            <a:r>
              <a:rPr lang="en-GB" sz="1600" dirty="0" smtClean="0">
                <a:solidFill>
                  <a:srgbClr val="000000"/>
                </a:solidFill>
                <a:latin typeface="Lucida Console" pitchFamily="49" charset="0"/>
                <a:cs typeface="+mn-cs"/>
              </a:rPr>
              <a:t>  </a:t>
            </a:r>
            <a:r>
              <a:rPr lang="en-GB" sz="1600" dirty="0">
                <a:solidFill>
                  <a:srgbClr val="0000C8"/>
                </a:solidFill>
                <a:latin typeface="Lucida Console" pitchFamily="49" charset="0"/>
                <a:cs typeface="+mn-cs"/>
              </a:rPr>
              <a:t>private </a:t>
            </a:r>
            <a:r>
              <a:rPr lang="en-GB" sz="1600" dirty="0" err="1">
                <a:solidFill>
                  <a:srgbClr val="0000C8"/>
                </a:solidFill>
                <a:latin typeface="Lucida Console" pitchFamily="49" charset="0"/>
                <a:cs typeface="+mn-cs"/>
              </a:rPr>
              <a:t>int</a:t>
            </a:r>
            <a:r>
              <a:rPr lang="en-GB" sz="1600" dirty="0">
                <a:solidFill>
                  <a:srgbClr val="000000"/>
                </a:solidFill>
                <a:latin typeface="Lucida Console" pitchFamily="49" charset="0"/>
                <a:cs typeface="+mn-cs"/>
              </a:rPr>
              <a:t> </a:t>
            </a:r>
            <a:r>
              <a:rPr lang="en-GB" sz="1600" dirty="0" smtClean="0">
                <a:solidFill>
                  <a:srgbClr val="000000"/>
                </a:solidFill>
                <a:latin typeface="Lucida Console" pitchFamily="49" charset="0"/>
                <a:cs typeface="+mn-cs"/>
              </a:rPr>
              <a:t>width;</a:t>
            </a:r>
            <a:r>
              <a:rPr lang="en-GB" sz="1600" dirty="0">
                <a:solidFill>
                  <a:srgbClr val="000000"/>
                </a:solidFill>
                <a:latin typeface="Lucida Console" pitchFamily="49" charset="0"/>
                <a:cs typeface="+mn-cs"/>
              </a:rPr>
              <a:t/>
            </a:r>
            <a:br>
              <a:rPr lang="en-GB" sz="1600" dirty="0">
                <a:solidFill>
                  <a:srgbClr val="000000"/>
                </a:solidFill>
                <a:latin typeface="Lucida Console" pitchFamily="49" charset="0"/>
                <a:cs typeface="+mn-cs"/>
              </a:rPr>
            </a:br>
            <a:r>
              <a:rPr lang="en-GB" sz="1600" dirty="0">
                <a:solidFill>
                  <a:srgbClr val="000000"/>
                </a:solidFill>
                <a:latin typeface="Lucida Console" pitchFamily="49" charset="0"/>
                <a:cs typeface="+mn-cs"/>
              </a:rPr>
              <a:t/>
            </a:r>
            <a:br>
              <a:rPr lang="en-GB" sz="1600" dirty="0">
                <a:solidFill>
                  <a:srgbClr val="000000"/>
                </a:solidFill>
                <a:latin typeface="Lucida Console" pitchFamily="49" charset="0"/>
                <a:cs typeface="+mn-cs"/>
              </a:rPr>
            </a:br>
            <a:r>
              <a:rPr lang="en-GB" sz="1600" dirty="0">
                <a:solidFill>
                  <a:srgbClr val="0000FF"/>
                </a:solidFill>
                <a:latin typeface="Lucida Console" pitchFamily="49" charset="0"/>
                <a:cs typeface="+mn-cs"/>
              </a:rPr>
              <a:t>  </a:t>
            </a:r>
            <a:r>
              <a:rPr lang="en-GB" sz="1600" dirty="0">
                <a:solidFill>
                  <a:srgbClr val="0000C8"/>
                </a:solidFill>
                <a:latin typeface="Lucida Console" pitchFamily="49" charset="0"/>
                <a:cs typeface="+mn-cs"/>
              </a:rPr>
              <a:t>public void</a:t>
            </a:r>
            <a:r>
              <a:rPr lang="en-GB" sz="1600" dirty="0">
                <a:solidFill>
                  <a:srgbClr val="0000FF"/>
                </a:solidFill>
                <a:latin typeface="Lucida Console" pitchFamily="49" charset="0"/>
                <a:cs typeface="+mn-cs"/>
              </a:rPr>
              <a:t> </a:t>
            </a:r>
            <a:r>
              <a:rPr lang="en-GB" sz="1600" dirty="0">
                <a:solidFill>
                  <a:srgbClr val="FF0000"/>
                </a:solidFill>
                <a:latin typeface="Lucida Console" pitchFamily="49" charset="0"/>
              </a:rPr>
              <a:t>d</a:t>
            </a:r>
            <a:r>
              <a:rPr lang="en-GB" sz="1600" dirty="0" smtClean="0">
                <a:solidFill>
                  <a:srgbClr val="FF0000"/>
                </a:solidFill>
                <a:latin typeface="Lucida Console" pitchFamily="49" charset="0"/>
                <a:cs typeface="+mn-cs"/>
              </a:rPr>
              <a:t>raw</a:t>
            </a:r>
            <a:r>
              <a:rPr lang="en-GB" sz="1600" dirty="0">
                <a:solidFill>
                  <a:srgbClr val="000000"/>
                </a:solidFill>
                <a:latin typeface="Lucida Console" pitchFamily="49" charset="0"/>
                <a:cs typeface="+mn-cs"/>
              </a:rPr>
              <a:t>() { </a:t>
            </a: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00"/>
                </a:solidFill>
                <a:latin typeface="Lucida Console" pitchFamily="49" charset="0"/>
                <a:cs typeface="+mn-cs"/>
              </a:rPr>
              <a:t>    ... </a:t>
            </a: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00"/>
                </a:solidFill>
                <a:latin typeface="Lucida Console" pitchFamily="49" charset="0"/>
                <a:cs typeface="+mn-cs"/>
              </a:rPr>
              <a:t>  }</a:t>
            </a: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FF"/>
                </a:solidFill>
                <a:latin typeface="Lucida Console" pitchFamily="49" charset="0"/>
                <a:cs typeface="+mn-cs"/>
              </a:rPr>
              <a:t>  </a:t>
            </a:r>
            <a:r>
              <a:rPr lang="en-GB" sz="1600" dirty="0">
                <a:solidFill>
                  <a:srgbClr val="0000C8"/>
                </a:solidFill>
                <a:latin typeface="Lucida Console" pitchFamily="49" charset="0"/>
                <a:cs typeface="+mn-cs"/>
              </a:rPr>
              <a:t>public </a:t>
            </a:r>
            <a:r>
              <a:rPr lang="en-GB" sz="1600" dirty="0" err="1">
                <a:solidFill>
                  <a:srgbClr val="0000C8"/>
                </a:solidFill>
                <a:latin typeface="Lucida Console" pitchFamily="49" charset="0"/>
                <a:cs typeface="+mn-cs"/>
              </a:rPr>
              <a:t>int</a:t>
            </a:r>
            <a:r>
              <a:rPr lang="en-GB" sz="1600" dirty="0">
                <a:solidFill>
                  <a:srgbClr val="0000FF"/>
                </a:solidFill>
                <a:latin typeface="Lucida Console" pitchFamily="49" charset="0"/>
                <a:cs typeface="+mn-cs"/>
              </a:rPr>
              <a:t> </a:t>
            </a:r>
            <a:r>
              <a:rPr lang="en-GB" sz="1600" dirty="0" err="1">
                <a:solidFill>
                  <a:srgbClr val="FF0000"/>
                </a:solidFill>
                <a:latin typeface="Lucida Console" pitchFamily="49" charset="0"/>
              </a:rPr>
              <a:t>c</a:t>
            </a:r>
            <a:r>
              <a:rPr lang="en-GB" sz="1600" dirty="0" err="1" smtClean="0">
                <a:solidFill>
                  <a:srgbClr val="FF0000"/>
                </a:solidFill>
                <a:latin typeface="Lucida Console" pitchFamily="49" charset="0"/>
                <a:cs typeface="+mn-cs"/>
              </a:rPr>
              <a:t>ompareTo</a:t>
            </a:r>
            <a:r>
              <a:rPr lang="en-GB" sz="1600" dirty="0">
                <a:solidFill>
                  <a:srgbClr val="000000"/>
                </a:solidFill>
                <a:latin typeface="Lucida Console" pitchFamily="49" charset="0"/>
                <a:cs typeface="+mn-cs"/>
              </a:rPr>
              <a:t>( </a:t>
            </a:r>
            <a:r>
              <a:rPr lang="en-GB" sz="1600" dirty="0" smtClean="0">
                <a:latin typeface="Lucida Console" pitchFamily="49" charset="0"/>
                <a:cs typeface="+mn-cs"/>
              </a:rPr>
              <a:t>Object</a:t>
            </a:r>
            <a:r>
              <a:rPr lang="en-GB" sz="1600" dirty="0" smtClean="0">
                <a:solidFill>
                  <a:srgbClr val="000000"/>
                </a:solidFill>
                <a:latin typeface="Lucida Console" pitchFamily="49" charset="0"/>
                <a:cs typeface="+mn-cs"/>
              </a:rPr>
              <a:t> o </a:t>
            </a:r>
            <a:r>
              <a:rPr lang="en-GB" sz="1600" dirty="0">
                <a:solidFill>
                  <a:srgbClr val="000000"/>
                </a:solidFill>
                <a:latin typeface="Lucida Console" pitchFamily="49" charset="0"/>
                <a:cs typeface="+mn-cs"/>
              </a:rPr>
              <a:t>) { </a:t>
            </a: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00"/>
                </a:solidFill>
                <a:latin typeface="Lucida Console" pitchFamily="49" charset="0"/>
                <a:cs typeface="+mn-cs"/>
              </a:rPr>
              <a:t>    Rectangle</a:t>
            </a:r>
            <a:r>
              <a:rPr lang="en-GB" sz="1600" dirty="0">
                <a:solidFill>
                  <a:srgbClr val="0000FF"/>
                </a:solidFill>
                <a:latin typeface="Lucida Console" pitchFamily="49" charset="0"/>
                <a:cs typeface="+mn-cs"/>
              </a:rPr>
              <a:t> </a:t>
            </a:r>
            <a:r>
              <a:rPr lang="en-GB" sz="1600" dirty="0">
                <a:solidFill>
                  <a:srgbClr val="000000"/>
                </a:solidFill>
                <a:latin typeface="Lucida Console" pitchFamily="49" charset="0"/>
                <a:cs typeface="+mn-cs"/>
              </a:rPr>
              <a:t>r = (</a:t>
            </a:r>
            <a:r>
              <a:rPr lang="en-GB" sz="1600" dirty="0" smtClean="0">
                <a:solidFill>
                  <a:srgbClr val="000000"/>
                </a:solidFill>
                <a:latin typeface="Lucida Console" pitchFamily="49" charset="0"/>
                <a:cs typeface="+mn-cs"/>
              </a:rPr>
              <a:t>Rectangle)o;</a:t>
            </a:r>
            <a:endParaRPr lang="en-GB" sz="1600" dirty="0">
              <a:solidFill>
                <a:srgbClr val="000000"/>
              </a:solidFill>
              <a:latin typeface="Lucida Console" pitchFamily="49" charset="0"/>
              <a:cs typeface="+mn-cs"/>
            </a:endParaRP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FF"/>
                </a:solidFill>
                <a:latin typeface="Lucida Console" pitchFamily="49" charset="0"/>
                <a:cs typeface="+mn-cs"/>
              </a:rPr>
              <a:t>    </a:t>
            </a:r>
            <a:r>
              <a:rPr lang="en-GB" sz="1600" dirty="0">
                <a:solidFill>
                  <a:srgbClr val="0000C8"/>
                </a:solidFill>
                <a:latin typeface="Lucida Console" pitchFamily="49" charset="0"/>
                <a:cs typeface="+mn-cs"/>
              </a:rPr>
              <a:t>return</a:t>
            </a:r>
            <a:r>
              <a:rPr lang="en-GB" sz="1600" dirty="0">
                <a:solidFill>
                  <a:srgbClr val="0000FF"/>
                </a:solidFill>
                <a:latin typeface="Lucida Console" pitchFamily="49" charset="0"/>
                <a:cs typeface="+mn-cs"/>
              </a:rPr>
              <a:t> </a:t>
            </a:r>
            <a:r>
              <a:rPr lang="en-GB" sz="1600" dirty="0">
                <a:solidFill>
                  <a:srgbClr val="000000"/>
                </a:solidFill>
                <a:latin typeface="Lucida Console" pitchFamily="49" charset="0"/>
                <a:cs typeface="+mn-cs"/>
              </a:rPr>
              <a:t>...		</a:t>
            </a: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00"/>
                </a:solidFill>
                <a:latin typeface="Lucida Console" pitchFamily="49" charset="0"/>
                <a:cs typeface="+mn-cs"/>
              </a:rPr>
              <a:t>  }</a:t>
            </a: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00"/>
                </a:solidFill>
                <a:latin typeface="Lucida Console" pitchFamily="49" charset="0"/>
                <a:cs typeface="+mn-cs"/>
              </a:rPr>
              <a:t>}	</a:t>
            </a:r>
          </a:p>
        </p:txBody>
      </p:sp>
      <p:sp>
        <p:nvSpPr>
          <p:cNvPr id="820230" name="Rectangle 6"/>
          <p:cNvSpPr>
            <a:spLocks noChangeArrowheads="1"/>
          </p:cNvSpPr>
          <p:nvPr/>
        </p:nvSpPr>
        <p:spPr bwMode="auto">
          <a:xfrm>
            <a:off x="390525" y="2224088"/>
            <a:ext cx="4076700" cy="835025"/>
          </a:xfrm>
          <a:prstGeom prst="rect">
            <a:avLst/>
          </a:prstGeom>
          <a:solidFill>
            <a:srgbClr val="FCFEB9"/>
          </a:solidFill>
          <a:ln w="12700">
            <a:noFill/>
            <a:miter lim="800000"/>
            <a:headEnd/>
            <a:tailEnd/>
          </a:ln>
          <a:effectLst>
            <a:outerShdw dist="53882" dir="2700000" algn="ctr" rotWithShape="0">
              <a:schemeClr val="bg2"/>
            </a:outerShdw>
          </a:effectLst>
        </p:spPr>
        <p:txBody>
          <a:bodyPr lIns="90488" tIns="44450" rIns="0" bIns="44450">
            <a:spAutoFit/>
          </a:bodyPr>
          <a:lstStyle/>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C8"/>
                </a:solidFill>
                <a:latin typeface="Lucida Console" pitchFamily="49" charset="0"/>
                <a:cs typeface="+mn-cs"/>
              </a:rPr>
              <a:t>public interface</a:t>
            </a:r>
            <a:r>
              <a:rPr lang="en-GB" sz="1600" dirty="0">
                <a:solidFill>
                  <a:srgbClr val="000000"/>
                </a:solidFill>
                <a:latin typeface="Lucida Console" pitchFamily="49" charset="0"/>
                <a:cs typeface="+mn-cs"/>
              </a:rPr>
              <a:t> </a:t>
            </a:r>
            <a:r>
              <a:rPr lang="en-GB" sz="1600" dirty="0" smtClean="0">
                <a:solidFill>
                  <a:srgbClr val="000000"/>
                </a:solidFill>
                <a:latin typeface="Lucida Console" pitchFamily="49" charset="0"/>
                <a:cs typeface="+mn-cs"/>
              </a:rPr>
              <a:t>Comparable </a:t>
            </a:r>
            <a:r>
              <a:rPr lang="en-GB" sz="1600" dirty="0">
                <a:solidFill>
                  <a:srgbClr val="000000"/>
                </a:solidFill>
                <a:latin typeface="Lucida Console" pitchFamily="49" charset="0"/>
                <a:cs typeface="+mn-cs"/>
              </a:rPr>
              <a:t>{</a:t>
            </a: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00"/>
                </a:solidFill>
                <a:latin typeface="Lucida Console" pitchFamily="49" charset="0"/>
                <a:cs typeface="+mn-cs"/>
              </a:rPr>
              <a:t>  </a:t>
            </a:r>
            <a:r>
              <a:rPr lang="en-GB" sz="1600" dirty="0" err="1">
                <a:solidFill>
                  <a:srgbClr val="0000C8"/>
                </a:solidFill>
                <a:latin typeface="Lucida Console" pitchFamily="49" charset="0"/>
                <a:cs typeface="+mn-cs"/>
              </a:rPr>
              <a:t>int</a:t>
            </a:r>
            <a:r>
              <a:rPr lang="en-GB" sz="1600" dirty="0">
                <a:solidFill>
                  <a:srgbClr val="000000"/>
                </a:solidFill>
                <a:latin typeface="Lucida Console" pitchFamily="49" charset="0"/>
                <a:cs typeface="+mn-cs"/>
              </a:rPr>
              <a:t> </a:t>
            </a:r>
            <a:r>
              <a:rPr lang="en-GB" sz="1600" dirty="0" err="1">
                <a:solidFill>
                  <a:srgbClr val="000000"/>
                </a:solidFill>
                <a:latin typeface="Lucida Console" pitchFamily="49" charset="0"/>
              </a:rPr>
              <a:t>c</a:t>
            </a:r>
            <a:r>
              <a:rPr lang="en-GB" sz="1600" dirty="0" err="1" smtClean="0">
                <a:solidFill>
                  <a:srgbClr val="000000"/>
                </a:solidFill>
                <a:latin typeface="Lucida Console" pitchFamily="49" charset="0"/>
                <a:cs typeface="+mn-cs"/>
              </a:rPr>
              <a:t>ompareTo</a:t>
            </a:r>
            <a:r>
              <a:rPr lang="en-GB" sz="1600" dirty="0">
                <a:solidFill>
                  <a:srgbClr val="000000"/>
                </a:solidFill>
                <a:latin typeface="Lucida Console" pitchFamily="49" charset="0"/>
                <a:cs typeface="+mn-cs"/>
              </a:rPr>
              <a:t>( </a:t>
            </a:r>
            <a:r>
              <a:rPr lang="en-GB" sz="1600" dirty="0">
                <a:latin typeface="Lucida Console" pitchFamily="49" charset="0"/>
              </a:rPr>
              <a:t>O</a:t>
            </a:r>
            <a:r>
              <a:rPr lang="en-GB" sz="1600" dirty="0" smtClean="0">
                <a:latin typeface="Lucida Console" pitchFamily="49" charset="0"/>
                <a:cs typeface="+mn-cs"/>
              </a:rPr>
              <a:t>bject</a:t>
            </a:r>
            <a:r>
              <a:rPr lang="en-GB" sz="1600" dirty="0" smtClean="0">
                <a:solidFill>
                  <a:srgbClr val="000000"/>
                </a:solidFill>
                <a:latin typeface="Lucida Console" pitchFamily="49" charset="0"/>
                <a:cs typeface="+mn-cs"/>
              </a:rPr>
              <a:t> </a:t>
            </a:r>
            <a:r>
              <a:rPr lang="en-GB" sz="1600" dirty="0">
                <a:solidFill>
                  <a:srgbClr val="000000"/>
                </a:solidFill>
                <a:latin typeface="Lucida Console" pitchFamily="49" charset="0"/>
                <a:cs typeface="+mn-cs"/>
              </a:rPr>
              <a:t>o1 );</a:t>
            </a: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00"/>
                </a:solidFill>
                <a:latin typeface="Lucida Console" pitchFamily="49" charset="0"/>
                <a:cs typeface="+mn-cs"/>
              </a:rPr>
              <a:t>}</a:t>
            </a:r>
            <a:endParaRPr lang="en-GB" sz="1600" dirty="0">
              <a:solidFill>
                <a:srgbClr val="000046"/>
              </a:solidFill>
              <a:latin typeface="Lucida Console" pitchFamily="49" charset="0"/>
              <a:cs typeface="+mn-cs"/>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p:cNvSpPr>
            <a:spLocks noGrp="1" noChangeArrowheads="1"/>
          </p:cNvSpPr>
          <p:nvPr>
            <p:ph type="title"/>
          </p:nvPr>
        </p:nvSpPr>
        <p:spPr/>
        <p:txBody>
          <a:bodyPr/>
          <a:lstStyle/>
          <a:p>
            <a:pPr eaLnBrk="1" hangingPunct="1"/>
            <a:r>
              <a:rPr lang="en-GB" dirty="0" smtClean="0"/>
              <a:t>Lab preview</a:t>
            </a:r>
          </a:p>
        </p:txBody>
      </p:sp>
      <p:sp>
        <p:nvSpPr>
          <p:cNvPr id="13315" name="Rectangle 4"/>
          <p:cNvSpPr>
            <a:spLocks noChangeArrowheads="1"/>
          </p:cNvSpPr>
          <p:nvPr/>
        </p:nvSpPr>
        <p:spPr bwMode="auto">
          <a:xfrm>
            <a:off x="8012113" y="1568450"/>
            <a:ext cx="714375" cy="376238"/>
          </a:xfrm>
          <a:prstGeom prst="rect">
            <a:avLst/>
          </a:prstGeom>
          <a:solidFill>
            <a:srgbClr val="CCCCFF"/>
          </a:solidFill>
          <a:ln w="9525">
            <a:solidFill>
              <a:schemeClr val="tx1"/>
            </a:solidFill>
            <a:miter lim="800000"/>
            <a:headEnd/>
            <a:tailEnd/>
          </a:ln>
        </p:spPr>
        <p:txBody>
          <a:bodyPr wrap="none" anchor="ctr">
            <a:spAutoFit/>
          </a:bodyPr>
          <a:lstStyle/>
          <a:p>
            <a:pPr algn="ctr" eaLnBrk="0" hangingPunct="0">
              <a:spcBef>
                <a:spcPct val="50000"/>
              </a:spcBef>
            </a:pPr>
            <a:r>
              <a:rPr lang="en-GB" sz="1800"/>
              <a:t>class</a:t>
            </a:r>
          </a:p>
        </p:txBody>
      </p:sp>
      <p:sp>
        <p:nvSpPr>
          <p:cNvPr id="13316" name="Rectangle 5"/>
          <p:cNvSpPr>
            <a:spLocks noChangeArrowheads="1"/>
          </p:cNvSpPr>
          <p:nvPr/>
        </p:nvSpPr>
        <p:spPr bwMode="auto">
          <a:xfrm>
            <a:off x="7808913" y="2028825"/>
            <a:ext cx="1069975" cy="376238"/>
          </a:xfrm>
          <a:prstGeom prst="rect">
            <a:avLst/>
          </a:prstGeom>
          <a:solidFill>
            <a:schemeClr val="accent2"/>
          </a:solidFill>
          <a:ln w="9525">
            <a:solidFill>
              <a:schemeClr val="tx1"/>
            </a:solidFill>
            <a:miter lim="800000"/>
            <a:headEnd/>
            <a:tailEnd/>
          </a:ln>
        </p:spPr>
        <p:txBody>
          <a:bodyPr wrap="none" anchor="ctr">
            <a:spAutoFit/>
          </a:bodyPr>
          <a:lstStyle/>
          <a:p>
            <a:pPr algn="ctr" eaLnBrk="0" hangingPunct="0">
              <a:spcBef>
                <a:spcPct val="50000"/>
              </a:spcBef>
            </a:pPr>
            <a:r>
              <a:rPr lang="en-GB" sz="1800"/>
              <a:t>interface</a:t>
            </a:r>
          </a:p>
        </p:txBody>
      </p:sp>
      <p:sp>
        <p:nvSpPr>
          <p:cNvPr id="13317" name="Line 6"/>
          <p:cNvSpPr>
            <a:spLocks noChangeShapeType="1"/>
          </p:cNvSpPr>
          <p:nvPr/>
        </p:nvSpPr>
        <p:spPr bwMode="auto">
          <a:xfrm flipH="1" flipV="1">
            <a:off x="7553325" y="2460625"/>
            <a:ext cx="3175" cy="217488"/>
          </a:xfrm>
          <a:prstGeom prst="line">
            <a:avLst/>
          </a:prstGeom>
          <a:noFill/>
          <a:ln w="9525">
            <a:solidFill>
              <a:schemeClr val="tx1"/>
            </a:solidFill>
            <a:round/>
            <a:headEnd/>
            <a:tailEnd type="triangle" w="med" len="med"/>
          </a:ln>
        </p:spPr>
        <p:txBody>
          <a:bodyPr>
            <a:spAutoFit/>
          </a:bodyPr>
          <a:lstStyle/>
          <a:p>
            <a:endParaRPr lang="en-GB"/>
          </a:p>
        </p:txBody>
      </p:sp>
      <p:sp>
        <p:nvSpPr>
          <p:cNvPr id="13318" name="Text Box 7"/>
          <p:cNvSpPr txBox="1">
            <a:spLocks noChangeArrowheads="1"/>
          </p:cNvSpPr>
          <p:nvPr/>
        </p:nvSpPr>
        <p:spPr bwMode="auto">
          <a:xfrm>
            <a:off x="7781925" y="2371725"/>
            <a:ext cx="920750" cy="366713"/>
          </a:xfrm>
          <a:prstGeom prst="rect">
            <a:avLst/>
          </a:prstGeom>
          <a:noFill/>
          <a:ln w="9525">
            <a:noFill/>
            <a:miter lim="800000"/>
            <a:headEnd/>
            <a:tailEnd/>
          </a:ln>
        </p:spPr>
        <p:txBody>
          <a:bodyPr wrap="none">
            <a:spAutoFit/>
          </a:bodyPr>
          <a:lstStyle/>
          <a:p>
            <a:pPr eaLnBrk="0" hangingPunct="0">
              <a:spcBef>
                <a:spcPct val="50000"/>
              </a:spcBef>
            </a:pPr>
            <a:r>
              <a:rPr lang="en-GB" sz="1800" dirty="0"/>
              <a:t>inherits</a:t>
            </a:r>
          </a:p>
        </p:txBody>
      </p:sp>
      <p:sp>
        <p:nvSpPr>
          <p:cNvPr id="13319" name="Line 8"/>
          <p:cNvSpPr>
            <a:spLocks noChangeShapeType="1"/>
          </p:cNvSpPr>
          <p:nvPr/>
        </p:nvSpPr>
        <p:spPr bwMode="auto">
          <a:xfrm flipH="1">
            <a:off x="7556500" y="2709863"/>
            <a:ext cx="4763" cy="238125"/>
          </a:xfrm>
          <a:prstGeom prst="line">
            <a:avLst/>
          </a:prstGeom>
          <a:noFill/>
          <a:ln w="9525">
            <a:solidFill>
              <a:schemeClr val="tx1"/>
            </a:solidFill>
            <a:prstDash val="dashDot"/>
            <a:round/>
            <a:headEnd type="triangle" w="med" len="med"/>
            <a:tailEnd/>
          </a:ln>
        </p:spPr>
        <p:txBody>
          <a:bodyPr>
            <a:spAutoFit/>
          </a:bodyPr>
          <a:lstStyle/>
          <a:p>
            <a:endParaRPr lang="en-GB"/>
          </a:p>
        </p:txBody>
      </p:sp>
      <p:sp>
        <p:nvSpPr>
          <p:cNvPr id="13320" name="Text Box 9"/>
          <p:cNvSpPr txBox="1">
            <a:spLocks noChangeArrowheads="1"/>
          </p:cNvSpPr>
          <p:nvPr/>
        </p:nvSpPr>
        <p:spPr bwMode="auto">
          <a:xfrm>
            <a:off x="7769225" y="2638425"/>
            <a:ext cx="1352550" cy="366713"/>
          </a:xfrm>
          <a:prstGeom prst="rect">
            <a:avLst/>
          </a:prstGeom>
          <a:noFill/>
          <a:ln w="9525">
            <a:noFill/>
            <a:miter lim="800000"/>
            <a:headEnd/>
            <a:tailEnd/>
          </a:ln>
        </p:spPr>
        <p:txBody>
          <a:bodyPr wrap="none">
            <a:spAutoFit/>
          </a:bodyPr>
          <a:lstStyle/>
          <a:p>
            <a:pPr eaLnBrk="0" hangingPunct="0">
              <a:spcBef>
                <a:spcPct val="50000"/>
              </a:spcBef>
            </a:pPr>
            <a:r>
              <a:rPr lang="en-GB" sz="1800"/>
              <a:t>implements</a:t>
            </a:r>
          </a:p>
        </p:txBody>
      </p:sp>
      <p:sp>
        <p:nvSpPr>
          <p:cNvPr id="13321" name="Text Box 10"/>
          <p:cNvSpPr txBox="1">
            <a:spLocks noChangeArrowheads="1"/>
          </p:cNvSpPr>
          <p:nvPr/>
        </p:nvSpPr>
        <p:spPr bwMode="auto">
          <a:xfrm>
            <a:off x="2498725" y="1395413"/>
            <a:ext cx="851515" cy="369332"/>
          </a:xfrm>
          <a:prstGeom prst="rect">
            <a:avLst/>
          </a:prstGeom>
          <a:solidFill>
            <a:srgbClr val="CCCCFF"/>
          </a:solidFill>
          <a:ln w="9525">
            <a:solidFill>
              <a:schemeClr val="tx1"/>
            </a:solidFill>
            <a:miter lim="800000"/>
            <a:headEnd/>
            <a:tailEnd/>
          </a:ln>
        </p:spPr>
        <p:txBody>
          <a:bodyPr wrap="none">
            <a:spAutoFit/>
          </a:bodyPr>
          <a:lstStyle/>
          <a:p>
            <a:pPr eaLnBrk="0" hangingPunct="0">
              <a:spcBef>
                <a:spcPct val="50000"/>
              </a:spcBef>
            </a:pPr>
            <a:r>
              <a:rPr lang="en-GB" sz="1800" dirty="0"/>
              <a:t>O</a:t>
            </a:r>
            <a:r>
              <a:rPr lang="en-GB" sz="1800" dirty="0" smtClean="0"/>
              <a:t>bject</a:t>
            </a:r>
            <a:endParaRPr lang="en-GB" sz="1800" dirty="0"/>
          </a:p>
        </p:txBody>
      </p:sp>
      <p:sp>
        <p:nvSpPr>
          <p:cNvPr id="13322" name="Rectangle 11"/>
          <p:cNvSpPr>
            <a:spLocks noChangeArrowheads="1"/>
          </p:cNvSpPr>
          <p:nvPr/>
        </p:nvSpPr>
        <p:spPr bwMode="auto">
          <a:xfrm>
            <a:off x="7154863" y="1108075"/>
            <a:ext cx="1590675" cy="376238"/>
          </a:xfrm>
          <a:prstGeom prst="rect">
            <a:avLst/>
          </a:prstGeom>
          <a:solidFill>
            <a:schemeClr val="accent5">
              <a:lumMod val="90000"/>
            </a:schemeClr>
          </a:solidFill>
          <a:ln w="9525">
            <a:solidFill>
              <a:schemeClr val="tx1"/>
            </a:solidFill>
            <a:miter lim="800000"/>
            <a:headEnd/>
            <a:tailEnd/>
          </a:ln>
        </p:spPr>
        <p:txBody>
          <a:bodyPr wrap="none" anchor="ctr">
            <a:spAutoFit/>
          </a:bodyPr>
          <a:lstStyle/>
          <a:p>
            <a:pPr algn="ctr" eaLnBrk="0" hangingPunct="0">
              <a:spcBef>
                <a:spcPct val="50000"/>
              </a:spcBef>
            </a:pPr>
            <a:r>
              <a:rPr lang="en-GB" sz="1800"/>
              <a:t>abstract class</a:t>
            </a:r>
          </a:p>
        </p:txBody>
      </p:sp>
      <p:sp>
        <p:nvSpPr>
          <p:cNvPr id="13324" name="Text Box 13"/>
          <p:cNvSpPr txBox="1">
            <a:spLocks noChangeArrowheads="1"/>
          </p:cNvSpPr>
          <p:nvPr/>
        </p:nvSpPr>
        <p:spPr bwMode="auto">
          <a:xfrm>
            <a:off x="7359650" y="3771030"/>
            <a:ext cx="1835150" cy="366712"/>
          </a:xfrm>
          <a:prstGeom prst="rect">
            <a:avLst/>
          </a:prstGeom>
          <a:noFill/>
          <a:ln w="9525">
            <a:noFill/>
            <a:miter lim="800000"/>
            <a:headEnd/>
            <a:tailEnd/>
          </a:ln>
        </p:spPr>
        <p:txBody>
          <a:bodyPr wrap="none">
            <a:spAutoFit/>
          </a:bodyPr>
          <a:lstStyle/>
          <a:p>
            <a:pPr eaLnBrk="0" hangingPunct="0">
              <a:spcBef>
                <a:spcPct val="50000"/>
              </a:spcBef>
            </a:pPr>
            <a:r>
              <a:rPr lang="en-GB" sz="1800" dirty="0">
                <a:solidFill>
                  <a:srgbClr val="0000C8"/>
                </a:solidFill>
              </a:rPr>
              <a:t>override</a:t>
            </a:r>
            <a:r>
              <a:rPr lang="en-GB" sz="1800" dirty="0">
                <a:solidFill>
                  <a:srgbClr val="008000"/>
                </a:solidFill>
              </a:rPr>
              <a:t> </a:t>
            </a:r>
            <a:r>
              <a:rPr lang="en-GB" sz="1800" dirty="0">
                <a:solidFill>
                  <a:srgbClr val="0000C8"/>
                </a:solidFill>
              </a:rPr>
              <a:t>method</a:t>
            </a:r>
          </a:p>
        </p:txBody>
      </p:sp>
      <p:grpSp>
        <p:nvGrpSpPr>
          <p:cNvPr id="2" name="Group 14"/>
          <p:cNvGrpSpPr>
            <a:grpSpLocks/>
          </p:cNvGrpSpPr>
          <p:nvPr/>
        </p:nvGrpSpPr>
        <p:grpSpPr bwMode="auto">
          <a:xfrm>
            <a:off x="1673225" y="1765300"/>
            <a:ext cx="930275" cy="1416050"/>
            <a:chOff x="1054" y="1112"/>
            <a:chExt cx="586" cy="892"/>
          </a:xfrm>
        </p:grpSpPr>
        <p:sp>
          <p:nvSpPr>
            <p:cNvPr id="13370" name="Text Box 15"/>
            <p:cNvSpPr txBox="1">
              <a:spLocks noChangeArrowheads="1"/>
            </p:cNvSpPr>
            <p:nvPr/>
          </p:nvSpPr>
          <p:spPr bwMode="auto">
            <a:xfrm>
              <a:off x="1054" y="1767"/>
              <a:ext cx="378" cy="237"/>
            </a:xfrm>
            <a:prstGeom prst="rect">
              <a:avLst/>
            </a:prstGeom>
            <a:solidFill>
              <a:schemeClr val="accent5">
                <a:lumMod val="90000"/>
              </a:schemeClr>
            </a:solidFill>
            <a:ln w="9525">
              <a:solidFill>
                <a:schemeClr val="tx1"/>
              </a:solidFill>
              <a:miter lim="800000"/>
              <a:headEnd/>
              <a:tailEnd/>
            </a:ln>
          </p:spPr>
          <p:txBody>
            <a:bodyPr wrap="none">
              <a:spAutoFit/>
            </a:bodyPr>
            <a:lstStyle/>
            <a:p>
              <a:pPr eaLnBrk="0" hangingPunct="0">
                <a:spcBef>
                  <a:spcPct val="50000"/>
                </a:spcBef>
              </a:pPr>
              <a:r>
                <a:rPr lang="en-GB" sz="1800" dirty="0"/>
                <a:t>Bird</a:t>
              </a:r>
            </a:p>
          </p:txBody>
        </p:sp>
        <p:sp>
          <p:nvSpPr>
            <p:cNvPr id="13371" name="Line 16"/>
            <p:cNvSpPr>
              <a:spLocks noChangeShapeType="1"/>
            </p:cNvSpPr>
            <p:nvPr/>
          </p:nvSpPr>
          <p:spPr bwMode="auto">
            <a:xfrm flipH="1">
              <a:off x="1256" y="1112"/>
              <a:ext cx="384" cy="648"/>
            </a:xfrm>
            <a:prstGeom prst="line">
              <a:avLst/>
            </a:prstGeom>
            <a:noFill/>
            <a:ln w="9525">
              <a:solidFill>
                <a:schemeClr val="tx1"/>
              </a:solidFill>
              <a:round/>
              <a:headEnd type="triangle" w="med" len="med"/>
              <a:tailEnd/>
            </a:ln>
          </p:spPr>
          <p:txBody>
            <a:bodyPr>
              <a:spAutoFit/>
            </a:bodyPr>
            <a:lstStyle/>
            <a:p>
              <a:endParaRPr lang="en-GB"/>
            </a:p>
          </p:txBody>
        </p:sp>
      </p:grpSp>
      <p:sp>
        <p:nvSpPr>
          <p:cNvPr id="13326" name="Text Box 17"/>
          <p:cNvSpPr txBox="1">
            <a:spLocks noChangeArrowheads="1"/>
          </p:cNvSpPr>
          <p:nvPr/>
        </p:nvSpPr>
        <p:spPr bwMode="auto">
          <a:xfrm>
            <a:off x="7372350" y="3376613"/>
            <a:ext cx="1822450" cy="366712"/>
          </a:xfrm>
          <a:prstGeom prst="rect">
            <a:avLst/>
          </a:prstGeom>
          <a:noFill/>
          <a:ln w="9525">
            <a:noFill/>
            <a:miter lim="800000"/>
            <a:headEnd/>
            <a:tailEnd/>
          </a:ln>
        </p:spPr>
        <p:txBody>
          <a:bodyPr wrap="none">
            <a:spAutoFit/>
          </a:bodyPr>
          <a:lstStyle/>
          <a:p>
            <a:pPr eaLnBrk="0" hangingPunct="0">
              <a:spcBef>
                <a:spcPct val="50000"/>
              </a:spcBef>
            </a:pPr>
            <a:r>
              <a:rPr lang="en-GB" sz="1800"/>
              <a:t>abstract method</a:t>
            </a:r>
          </a:p>
        </p:txBody>
      </p:sp>
      <p:grpSp>
        <p:nvGrpSpPr>
          <p:cNvPr id="3" name="Group 18"/>
          <p:cNvGrpSpPr>
            <a:grpSpLocks/>
          </p:cNvGrpSpPr>
          <p:nvPr/>
        </p:nvGrpSpPr>
        <p:grpSpPr bwMode="auto">
          <a:xfrm>
            <a:off x="2778125" y="1765300"/>
            <a:ext cx="1692275" cy="1187450"/>
            <a:chOff x="1750" y="1112"/>
            <a:chExt cx="1066" cy="748"/>
          </a:xfrm>
        </p:grpSpPr>
        <p:sp>
          <p:nvSpPr>
            <p:cNvPr id="13367" name="Text Box 19"/>
            <p:cNvSpPr txBox="1">
              <a:spLocks noChangeArrowheads="1"/>
            </p:cNvSpPr>
            <p:nvPr/>
          </p:nvSpPr>
          <p:spPr bwMode="auto">
            <a:xfrm>
              <a:off x="1750" y="1623"/>
              <a:ext cx="1066" cy="237"/>
            </a:xfrm>
            <a:prstGeom prst="rect">
              <a:avLst/>
            </a:prstGeom>
            <a:solidFill>
              <a:schemeClr val="accent2"/>
            </a:solidFill>
            <a:ln w="9525">
              <a:solidFill>
                <a:schemeClr val="tx1"/>
              </a:solidFill>
              <a:miter lim="800000"/>
              <a:headEnd/>
              <a:tailEnd/>
            </a:ln>
          </p:spPr>
          <p:txBody>
            <a:bodyPr wrap="none">
              <a:spAutoFit/>
            </a:bodyPr>
            <a:lstStyle/>
            <a:p>
              <a:pPr eaLnBrk="0" hangingPunct="0">
                <a:spcBef>
                  <a:spcPct val="50000"/>
                </a:spcBef>
              </a:pPr>
              <a:r>
                <a:rPr lang="en-GB" sz="1800" dirty="0" smtClean="0"/>
                <a:t>Consumable</a:t>
              </a:r>
              <a:r>
                <a:rPr lang="en-GB" sz="1800" dirty="0"/>
                <a:t>()</a:t>
              </a:r>
            </a:p>
          </p:txBody>
        </p:sp>
        <p:sp>
          <p:nvSpPr>
            <p:cNvPr id="13368" name="Line 20"/>
            <p:cNvSpPr>
              <a:spLocks noChangeShapeType="1"/>
            </p:cNvSpPr>
            <p:nvPr/>
          </p:nvSpPr>
          <p:spPr bwMode="auto">
            <a:xfrm flipH="1" flipV="1">
              <a:off x="1880" y="1112"/>
              <a:ext cx="0" cy="496"/>
            </a:xfrm>
            <a:prstGeom prst="line">
              <a:avLst/>
            </a:prstGeom>
            <a:noFill/>
            <a:ln w="9525">
              <a:solidFill>
                <a:schemeClr val="tx1"/>
              </a:solidFill>
              <a:round/>
              <a:headEnd/>
              <a:tailEnd type="triangle" w="med" len="med"/>
            </a:ln>
          </p:spPr>
          <p:txBody>
            <a:bodyPr>
              <a:spAutoFit/>
            </a:bodyPr>
            <a:lstStyle/>
            <a:p>
              <a:endParaRPr lang="en-GB"/>
            </a:p>
          </p:txBody>
        </p:sp>
        <p:sp>
          <p:nvSpPr>
            <p:cNvPr id="13369" name="Text Box 21"/>
            <p:cNvSpPr txBox="1">
              <a:spLocks noChangeArrowheads="1"/>
            </p:cNvSpPr>
            <p:nvPr/>
          </p:nvSpPr>
          <p:spPr bwMode="auto">
            <a:xfrm>
              <a:off x="1910" y="1271"/>
              <a:ext cx="476" cy="368"/>
            </a:xfrm>
            <a:prstGeom prst="rect">
              <a:avLst/>
            </a:prstGeom>
            <a:noFill/>
            <a:ln w="9525">
              <a:noFill/>
              <a:miter lim="800000"/>
              <a:headEnd/>
              <a:tailEnd/>
            </a:ln>
          </p:spPr>
          <p:txBody>
            <a:bodyPr wrap="none">
              <a:spAutoFit/>
            </a:bodyPr>
            <a:lstStyle/>
            <a:p>
              <a:pPr eaLnBrk="0" hangingPunct="0">
                <a:spcBef>
                  <a:spcPct val="50000"/>
                </a:spcBef>
              </a:pPr>
              <a:r>
                <a:rPr lang="en-GB" sz="1600" dirty="0" err="1" smtClean="0"/>
                <a:t>dt</a:t>
              </a:r>
              <a:r>
                <a:rPr lang="en-GB" sz="1600" dirty="0" smtClean="0"/>
                <a:t>()</a:t>
              </a:r>
              <a:r>
                <a:rPr lang="en-GB" sz="1600" dirty="0"/>
                <a:t/>
              </a:r>
              <a:br>
                <a:rPr lang="en-GB" sz="1600" dirty="0"/>
              </a:br>
              <a:r>
                <a:rPr lang="en-GB" sz="1600" dirty="0" err="1" smtClean="0"/>
                <a:t>imcd</a:t>
              </a:r>
              <a:r>
                <a:rPr lang="en-GB" sz="1600" dirty="0" smtClean="0"/>
                <a:t>()</a:t>
              </a:r>
              <a:endParaRPr lang="en-GB" sz="1600" dirty="0"/>
            </a:p>
          </p:txBody>
        </p:sp>
      </p:grpSp>
      <p:grpSp>
        <p:nvGrpSpPr>
          <p:cNvPr id="4" name="Group 22"/>
          <p:cNvGrpSpPr>
            <a:grpSpLocks/>
          </p:cNvGrpSpPr>
          <p:nvPr/>
        </p:nvGrpSpPr>
        <p:grpSpPr bwMode="auto">
          <a:xfrm>
            <a:off x="1000125" y="2743200"/>
            <a:ext cx="1714500" cy="606425"/>
            <a:chOff x="630" y="1728"/>
            <a:chExt cx="1080" cy="382"/>
          </a:xfrm>
        </p:grpSpPr>
        <p:sp>
          <p:nvSpPr>
            <p:cNvPr id="13365" name="Line 23"/>
            <p:cNvSpPr>
              <a:spLocks noChangeShapeType="1"/>
            </p:cNvSpPr>
            <p:nvPr/>
          </p:nvSpPr>
          <p:spPr bwMode="auto">
            <a:xfrm flipV="1">
              <a:off x="1440" y="1728"/>
              <a:ext cx="270" cy="224"/>
            </a:xfrm>
            <a:prstGeom prst="line">
              <a:avLst/>
            </a:prstGeom>
            <a:noFill/>
            <a:ln w="9525">
              <a:solidFill>
                <a:schemeClr val="tx1"/>
              </a:solidFill>
              <a:prstDash val="dashDot"/>
              <a:round/>
              <a:headEnd/>
              <a:tailEnd type="triangle" w="med" len="med"/>
            </a:ln>
          </p:spPr>
          <p:txBody>
            <a:bodyPr wrap="square">
              <a:spAutoFit/>
            </a:bodyPr>
            <a:lstStyle/>
            <a:p>
              <a:endParaRPr lang="en-GB"/>
            </a:p>
          </p:txBody>
        </p:sp>
        <p:sp>
          <p:nvSpPr>
            <p:cNvPr id="13366" name="Text Box 24"/>
            <p:cNvSpPr txBox="1">
              <a:spLocks noChangeArrowheads="1"/>
            </p:cNvSpPr>
            <p:nvPr/>
          </p:nvSpPr>
          <p:spPr bwMode="auto">
            <a:xfrm>
              <a:off x="630" y="1742"/>
              <a:ext cx="476" cy="368"/>
            </a:xfrm>
            <a:prstGeom prst="rect">
              <a:avLst/>
            </a:prstGeom>
            <a:noFill/>
            <a:ln w="9525">
              <a:noFill/>
              <a:miter lim="800000"/>
              <a:headEnd/>
              <a:tailEnd/>
            </a:ln>
          </p:spPr>
          <p:txBody>
            <a:bodyPr wrap="none">
              <a:spAutoFit/>
            </a:bodyPr>
            <a:lstStyle/>
            <a:p>
              <a:pPr eaLnBrk="0" hangingPunct="0">
                <a:spcBef>
                  <a:spcPct val="50000"/>
                </a:spcBef>
              </a:pPr>
              <a:r>
                <a:rPr lang="en-GB" sz="1600" dirty="0" err="1" smtClean="0">
                  <a:solidFill>
                    <a:srgbClr val="008000"/>
                  </a:solidFill>
                </a:rPr>
                <a:t>dt</a:t>
              </a:r>
              <a:r>
                <a:rPr lang="en-GB" sz="1600" dirty="0" smtClean="0">
                  <a:solidFill>
                    <a:srgbClr val="008000"/>
                  </a:solidFill>
                </a:rPr>
                <a:t>()</a:t>
              </a:r>
              <a:r>
                <a:rPr lang="en-GB" sz="1600" dirty="0">
                  <a:solidFill>
                    <a:srgbClr val="008000"/>
                  </a:solidFill>
                </a:rPr>
                <a:t/>
              </a:r>
              <a:br>
                <a:rPr lang="en-GB" sz="1600" dirty="0">
                  <a:solidFill>
                    <a:srgbClr val="008000"/>
                  </a:solidFill>
                </a:rPr>
              </a:br>
              <a:r>
                <a:rPr lang="en-GB" sz="1600" dirty="0" err="1" smtClean="0">
                  <a:solidFill>
                    <a:srgbClr val="008000"/>
                  </a:solidFill>
                </a:rPr>
                <a:t>imcd</a:t>
              </a:r>
              <a:r>
                <a:rPr lang="en-GB" sz="1600" dirty="0" smtClean="0">
                  <a:solidFill>
                    <a:srgbClr val="008000"/>
                  </a:solidFill>
                </a:rPr>
                <a:t>()</a:t>
              </a:r>
              <a:endParaRPr lang="en-GB" sz="1600" dirty="0">
                <a:solidFill>
                  <a:srgbClr val="008000"/>
                </a:solidFill>
              </a:endParaRPr>
            </a:p>
          </p:txBody>
        </p:sp>
      </p:grpSp>
      <p:grpSp>
        <p:nvGrpSpPr>
          <p:cNvPr id="5" name="Group 25"/>
          <p:cNvGrpSpPr>
            <a:grpSpLocks/>
          </p:cNvGrpSpPr>
          <p:nvPr/>
        </p:nvGrpSpPr>
        <p:grpSpPr bwMode="auto">
          <a:xfrm>
            <a:off x="3213101" y="1765300"/>
            <a:ext cx="2792413" cy="1193800"/>
            <a:chOff x="2024" y="1112"/>
            <a:chExt cx="1759" cy="752"/>
          </a:xfrm>
        </p:grpSpPr>
        <p:sp>
          <p:nvSpPr>
            <p:cNvPr id="13362" name="Text Box 26"/>
            <p:cNvSpPr txBox="1">
              <a:spLocks noChangeArrowheads="1"/>
            </p:cNvSpPr>
            <p:nvPr/>
          </p:nvSpPr>
          <p:spPr bwMode="auto">
            <a:xfrm>
              <a:off x="2972" y="1631"/>
              <a:ext cx="811" cy="233"/>
            </a:xfrm>
            <a:prstGeom prst="rect">
              <a:avLst/>
            </a:prstGeom>
            <a:solidFill>
              <a:schemeClr val="accent2"/>
            </a:solidFill>
            <a:ln w="9525">
              <a:solidFill>
                <a:schemeClr val="tx1"/>
              </a:solidFill>
              <a:miter lim="800000"/>
              <a:headEnd/>
              <a:tailEnd/>
            </a:ln>
          </p:spPr>
          <p:txBody>
            <a:bodyPr wrap="none">
              <a:spAutoFit/>
            </a:bodyPr>
            <a:lstStyle/>
            <a:p>
              <a:pPr eaLnBrk="0" hangingPunct="0">
                <a:spcBef>
                  <a:spcPct val="50000"/>
                </a:spcBef>
              </a:pPr>
              <a:r>
                <a:rPr lang="en-GB" sz="1800" dirty="0" smtClean="0"/>
                <a:t>Insurable</a:t>
              </a:r>
              <a:r>
                <a:rPr lang="en-GB" sz="1800" dirty="0"/>
                <a:t>()</a:t>
              </a:r>
            </a:p>
          </p:txBody>
        </p:sp>
        <p:sp>
          <p:nvSpPr>
            <p:cNvPr id="13363" name="Line 27"/>
            <p:cNvSpPr>
              <a:spLocks noChangeShapeType="1"/>
            </p:cNvSpPr>
            <p:nvPr/>
          </p:nvSpPr>
          <p:spPr bwMode="auto">
            <a:xfrm flipH="1" flipV="1">
              <a:off x="2024" y="1112"/>
              <a:ext cx="1040" cy="496"/>
            </a:xfrm>
            <a:prstGeom prst="line">
              <a:avLst/>
            </a:prstGeom>
            <a:noFill/>
            <a:ln w="9525">
              <a:solidFill>
                <a:schemeClr val="tx1"/>
              </a:solidFill>
              <a:round/>
              <a:headEnd/>
              <a:tailEnd type="triangle" w="med" len="med"/>
            </a:ln>
          </p:spPr>
          <p:txBody>
            <a:bodyPr>
              <a:spAutoFit/>
            </a:bodyPr>
            <a:lstStyle/>
            <a:p>
              <a:endParaRPr lang="en-GB"/>
            </a:p>
          </p:txBody>
        </p:sp>
        <p:sp>
          <p:nvSpPr>
            <p:cNvPr id="13364" name="Text Box 28"/>
            <p:cNvSpPr txBox="1">
              <a:spLocks noChangeArrowheads="1"/>
            </p:cNvSpPr>
            <p:nvPr/>
          </p:nvSpPr>
          <p:spPr bwMode="auto">
            <a:xfrm>
              <a:off x="3078" y="1262"/>
              <a:ext cx="512" cy="368"/>
            </a:xfrm>
            <a:prstGeom prst="rect">
              <a:avLst/>
            </a:prstGeom>
            <a:noFill/>
            <a:ln w="9525">
              <a:noFill/>
              <a:miter lim="800000"/>
              <a:headEnd/>
              <a:tailEnd/>
            </a:ln>
          </p:spPr>
          <p:txBody>
            <a:bodyPr wrap="none">
              <a:spAutoFit/>
            </a:bodyPr>
            <a:lstStyle/>
            <a:p>
              <a:pPr eaLnBrk="0" hangingPunct="0">
                <a:spcBef>
                  <a:spcPct val="50000"/>
                </a:spcBef>
              </a:pPr>
              <a:r>
                <a:rPr lang="en-GB" sz="1600" dirty="0" err="1" smtClean="0"/>
                <a:t>getPr</a:t>
              </a:r>
              <a:r>
                <a:rPr lang="en-GB" sz="1600" dirty="0" smtClean="0"/>
                <a:t>()</a:t>
              </a:r>
              <a:r>
                <a:rPr lang="en-GB" sz="1600" dirty="0"/>
                <a:t/>
              </a:r>
              <a:br>
                <a:rPr lang="en-GB" sz="1600" dirty="0"/>
              </a:br>
              <a:r>
                <a:rPr lang="en-GB" sz="1600" dirty="0" smtClean="0"/>
                <a:t>exp</a:t>
              </a:r>
              <a:r>
                <a:rPr lang="en-GB" sz="1600" dirty="0"/>
                <a:t>()</a:t>
              </a:r>
            </a:p>
          </p:txBody>
        </p:sp>
      </p:grpSp>
      <p:sp>
        <p:nvSpPr>
          <p:cNvPr id="822301" name="Text Box 29"/>
          <p:cNvSpPr txBox="1">
            <a:spLocks noChangeArrowheads="1"/>
          </p:cNvSpPr>
          <p:nvPr/>
        </p:nvSpPr>
        <p:spPr bwMode="auto">
          <a:xfrm>
            <a:off x="987425" y="4708525"/>
            <a:ext cx="755335" cy="584775"/>
          </a:xfrm>
          <a:prstGeom prst="rect">
            <a:avLst/>
          </a:prstGeom>
          <a:noFill/>
          <a:ln w="9525">
            <a:noFill/>
            <a:miter lim="800000"/>
            <a:headEnd/>
            <a:tailEnd/>
          </a:ln>
        </p:spPr>
        <p:txBody>
          <a:bodyPr wrap="none">
            <a:spAutoFit/>
          </a:bodyPr>
          <a:lstStyle/>
          <a:p>
            <a:pPr eaLnBrk="0" hangingPunct="0">
              <a:spcBef>
                <a:spcPct val="50000"/>
              </a:spcBef>
            </a:pPr>
            <a:r>
              <a:rPr lang="en-GB" sz="1600" dirty="0" err="1" smtClean="0">
                <a:solidFill>
                  <a:srgbClr val="0000FF"/>
                </a:solidFill>
              </a:rPr>
              <a:t>dt</a:t>
            </a:r>
            <a:r>
              <a:rPr lang="en-GB" sz="1600" dirty="0" smtClean="0">
                <a:solidFill>
                  <a:srgbClr val="0000FF"/>
                </a:solidFill>
              </a:rPr>
              <a:t>()</a:t>
            </a:r>
            <a:r>
              <a:rPr lang="en-GB" sz="1600" dirty="0">
                <a:solidFill>
                  <a:srgbClr val="0000FF"/>
                </a:solidFill>
              </a:rPr>
              <a:t/>
            </a:r>
            <a:br>
              <a:rPr lang="en-GB" sz="1600" dirty="0">
                <a:solidFill>
                  <a:srgbClr val="0000FF"/>
                </a:solidFill>
              </a:rPr>
            </a:br>
            <a:r>
              <a:rPr lang="en-GB" sz="1600" dirty="0" err="1" smtClean="0">
                <a:solidFill>
                  <a:srgbClr val="0000FF"/>
                </a:solidFill>
              </a:rPr>
              <a:t>imcd</a:t>
            </a:r>
            <a:r>
              <a:rPr lang="en-GB" sz="1600" dirty="0" smtClean="0">
                <a:solidFill>
                  <a:srgbClr val="0000FF"/>
                </a:solidFill>
              </a:rPr>
              <a:t>()</a:t>
            </a:r>
            <a:endParaRPr lang="en-GB" sz="1600" dirty="0">
              <a:solidFill>
                <a:srgbClr val="0000FF"/>
              </a:solidFill>
            </a:endParaRPr>
          </a:p>
        </p:txBody>
      </p:sp>
      <p:grpSp>
        <p:nvGrpSpPr>
          <p:cNvPr id="6" name="Group 30"/>
          <p:cNvGrpSpPr>
            <a:grpSpLocks/>
          </p:cNvGrpSpPr>
          <p:nvPr/>
        </p:nvGrpSpPr>
        <p:grpSpPr bwMode="auto">
          <a:xfrm>
            <a:off x="657225" y="3175000"/>
            <a:ext cx="2644775" cy="1517650"/>
            <a:chOff x="414" y="2000"/>
            <a:chExt cx="1666" cy="956"/>
          </a:xfrm>
        </p:grpSpPr>
        <p:sp>
          <p:nvSpPr>
            <p:cNvPr id="13358" name="Text Box 31"/>
            <p:cNvSpPr txBox="1">
              <a:spLocks noChangeArrowheads="1"/>
            </p:cNvSpPr>
            <p:nvPr/>
          </p:nvSpPr>
          <p:spPr bwMode="auto">
            <a:xfrm>
              <a:off x="414" y="2719"/>
              <a:ext cx="650" cy="237"/>
            </a:xfrm>
            <a:prstGeom prst="rect">
              <a:avLst/>
            </a:prstGeom>
            <a:solidFill>
              <a:srgbClr val="CCCCFF"/>
            </a:solidFill>
            <a:ln w="9525">
              <a:solidFill>
                <a:schemeClr val="tx1"/>
              </a:solidFill>
              <a:miter lim="800000"/>
              <a:headEnd/>
              <a:tailEnd/>
            </a:ln>
          </p:spPr>
          <p:txBody>
            <a:bodyPr wrap="none">
              <a:spAutoFit/>
            </a:bodyPr>
            <a:lstStyle/>
            <a:p>
              <a:pPr eaLnBrk="0" hangingPunct="0">
                <a:spcBef>
                  <a:spcPct val="50000"/>
                </a:spcBef>
              </a:pPr>
              <a:r>
                <a:rPr lang="en-GB" sz="1800"/>
                <a:t>Penguin</a:t>
              </a:r>
            </a:p>
          </p:txBody>
        </p:sp>
        <p:sp>
          <p:nvSpPr>
            <p:cNvPr id="13359" name="Text Box 32"/>
            <p:cNvSpPr txBox="1">
              <a:spLocks noChangeArrowheads="1"/>
            </p:cNvSpPr>
            <p:nvPr/>
          </p:nvSpPr>
          <p:spPr bwMode="auto">
            <a:xfrm>
              <a:off x="1446" y="2719"/>
              <a:ext cx="634" cy="237"/>
            </a:xfrm>
            <a:prstGeom prst="rect">
              <a:avLst/>
            </a:prstGeom>
            <a:solidFill>
              <a:srgbClr val="CCCCFF"/>
            </a:solidFill>
            <a:ln w="9525">
              <a:solidFill>
                <a:schemeClr val="tx1"/>
              </a:solidFill>
              <a:miter lim="800000"/>
              <a:headEnd/>
              <a:tailEnd/>
            </a:ln>
          </p:spPr>
          <p:txBody>
            <a:bodyPr>
              <a:spAutoFit/>
            </a:bodyPr>
            <a:lstStyle/>
            <a:p>
              <a:pPr algn="ctr" eaLnBrk="0" hangingPunct="0">
                <a:spcBef>
                  <a:spcPct val="50000"/>
                </a:spcBef>
              </a:pPr>
              <a:r>
                <a:rPr lang="en-GB" sz="1800"/>
                <a:t>Duck</a:t>
              </a:r>
            </a:p>
          </p:txBody>
        </p:sp>
        <p:sp>
          <p:nvSpPr>
            <p:cNvPr id="13360" name="Line 33"/>
            <p:cNvSpPr>
              <a:spLocks noChangeShapeType="1"/>
            </p:cNvSpPr>
            <p:nvPr/>
          </p:nvSpPr>
          <p:spPr bwMode="auto">
            <a:xfrm flipV="1">
              <a:off x="936" y="2000"/>
              <a:ext cx="280" cy="704"/>
            </a:xfrm>
            <a:prstGeom prst="line">
              <a:avLst/>
            </a:prstGeom>
            <a:noFill/>
            <a:ln w="9525">
              <a:solidFill>
                <a:schemeClr val="tx1"/>
              </a:solidFill>
              <a:round/>
              <a:headEnd/>
              <a:tailEnd type="triangle" w="med" len="med"/>
            </a:ln>
          </p:spPr>
          <p:txBody>
            <a:bodyPr>
              <a:spAutoFit/>
            </a:bodyPr>
            <a:lstStyle/>
            <a:p>
              <a:endParaRPr lang="en-GB"/>
            </a:p>
          </p:txBody>
        </p:sp>
        <p:sp>
          <p:nvSpPr>
            <p:cNvPr id="13361" name="Line 34"/>
            <p:cNvSpPr>
              <a:spLocks noChangeShapeType="1"/>
            </p:cNvSpPr>
            <p:nvPr/>
          </p:nvSpPr>
          <p:spPr bwMode="auto">
            <a:xfrm flipH="1" flipV="1">
              <a:off x="1352" y="2000"/>
              <a:ext cx="216" cy="696"/>
            </a:xfrm>
            <a:prstGeom prst="line">
              <a:avLst/>
            </a:prstGeom>
            <a:noFill/>
            <a:ln w="9525">
              <a:solidFill>
                <a:schemeClr val="tx1"/>
              </a:solidFill>
              <a:round/>
              <a:headEnd/>
              <a:tailEnd type="triangle" w="med" len="med"/>
            </a:ln>
          </p:spPr>
          <p:txBody>
            <a:bodyPr>
              <a:spAutoFit/>
            </a:bodyPr>
            <a:lstStyle/>
            <a:p>
              <a:endParaRPr lang="en-GB"/>
            </a:p>
          </p:txBody>
        </p:sp>
      </p:grpSp>
      <p:grpSp>
        <p:nvGrpSpPr>
          <p:cNvPr id="7" name="Group 35"/>
          <p:cNvGrpSpPr>
            <a:grpSpLocks/>
          </p:cNvGrpSpPr>
          <p:nvPr/>
        </p:nvGrpSpPr>
        <p:grpSpPr bwMode="auto">
          <a:xfrm>
            <a:off x="2765425" y="2959100"/>
            <a:ext cx="2212975" cy="2320925"/>
            <a:chOff x="1742" y="1864"/>
            <a:chExt cx="1394" cy="1462"/>
          </a:xfrm>
        </p:grpSpPr>
        <p:sp>
          <p:nvSpPr>
            <p:cNvPr id="13356" name="Line 36"/>
            <p:cNvSpPr>
              <a:spLocks noChangeShapeType="1"/>
            </p:cNvSpPr>
            <p:nvPr/>
          </p:nvSpPr>
          <p:spPr bwMode="auto">
            <a:xfrm flipV="1">
              <a:off x="2016" y="1864"/>
              <a:ext cx="1120" cy="824"/>
            </a:xfrm>
            <a:prstGeom prst="line">
              <a:avLst/>
            </a:prstGeom>
            <a:noFill/>
            <a:ln w="9525">
              <a:solidFill>
                <a:schemeClr val="tx1"/>
              </a:solidFill>
              <a:prstDash val="dashDot"/>
              <a:round/>
              <a:headEnd/>
              <a:tailEnd type="triangle" w="med" len="med"/>
            </a:ln>
          </p:spPr>
          <p:txBody>
            <a:bodyPr>
              <a:spAutoFit/>
            </a:bodyPr>
            <a:lstStyle/>
            <a:p>
              <a:endParaRPr lang="en-GB"/>
            </a:p>
          </p:txBody>
        </p:sp>
        <p:sp>
          <p:nvSpPr>
            <p:cNvPr id="13357" name="Text Box 37"/>
            <p:cNvSpPr txBox="1">
              <a:spLocks noChangeArrowheads="1"/>
            </p:cNvSpPr>
            <p:nvPr/>
          </p:nvSpPr>
          <p:spPr bwMode="auto">
            <a:xfrm>
              <a:off x="1742" y="2958"/>
              <a:ext cx="512" cy="368"/>
            </a:xfrm>
            <a:prstGeom prst="rect">
              <a:avLst/>
            </a:prstGeom>
            <a:noFill/>
            <a:ln w="9525">
              <a:noFill/>
              <a:miter lim="800000"/>
              <a:headEnd/>
              <a:tailEnd/>
            </a:ln>
          </p:spPr>
          <p:txBody>
            <a:bodyPr wrap="none">
              <a:spAutoFit/>
            </a:bodyPr>
            <a:lstStyle/>
            <a:p>
              <a:pPr eaLnBrk="0" hangingPunct="0">
                <a:spcBef>
                  <a:spcPct val="50000"/>
                </a:spcBef>
              </a:pPr>
              <a:r>
                <a:rPr lang="en-GB" sz="1600" dirty="0" err="1" smtClean="0">
                  <a:solidFill>
                    <a:srgbClr val="0000FF"/>
                  </a:solidFill>
                </a:rPr>
                <a:t>getPr</a:t>
              </a:r>
              <a:r>
                <a:rPr lang="en-GB" sz="1600" dirty="0" smtClean="0">
                  <a:solidFill>
                    <a:srgbClr val="0000FF"/>
                  </a:solidFill>
                </a:rPr>
                <a:t>()</a:t>
              </a:r>
              <a:r>
                <a:rPr lang="en-GB" sz="1600" dirty="0">
                  <a:solidFill>
                    <a:srgbClr val="0000FF"/>
                  </a:solidFill>
                </a:rPr>
                <a:t/>
              </a:r>
              <a:br>
                <a:rPr lang="en-GB" sz="1600" dirty="0">
                  <a:solidFill>
                    <a:srgbClr val="0000FF"/>
                  </a:solidFill>
                </a:rPr>
              </a:br>
              <a:r>
                <a:rPr lang="en-GB" sz="1600" dirty="0" smtClean="0">
                  <a:solidFill>
                    <a:srgbClr val="0000FF"/>
                  </a:solidFill>
                </a:rPr>
                <a:t>exp</a:t>
              </a:r>
              <a:r>
                <a:rPr lang="en-GB" sz="1600" dirty="0">
                  <a:solidFill>
                    <a:srgbClr val="0000FF"/>
                  </a:solidFill>
                </a:rPr>
                <a:t>()</a:t>
              </a:r>
            </a:p>
          </p:txBody>
        </p:sp>
      </p:grpSp>
      <p:grpSp>
        <p:nvGrpSpPr>
          <p:cNvPr id="8" name="Group 38"/>
          <p:cNvGrpSpPr>
            <a:grpSpLocks/>
          </p:cNvGrpSpPr>
          <p:nvPr/>
        </p:nvGrpSpPr>
        <p:grpSpPr bwMode="auto">
          <a:xfrm>
            <a:off x="3657600" y="2959100"/>
            <a:ext cx="2209800" cy="3095625"/>
            <a:chOff x="2304" y="1864"/>
            <a:chExt cx="1392" cy="1950"/>
          </a:xfrm>
        </p:grpSpPr>
        <p:sp>
          <p:nvSpPr>
            <p:cNvPr id="13351" name="Text Box 39"/>
            <p:cNvSpPr txBox="1">
              <a:spLocks noChangeArrowheads="1"/>
            </p:cNvSpPr>
            <p:nvPr/>
          </p:nvSpPr>
          <p:spPr bwMode="auto">
            <a:xfrm>
              <a:off x="3062" y="2719"/>
              <a:ext cx="634" cy="237"/>
            </a:xfrm>
            <a:prstGeom prst="rect">
              <a:avLst/>
            </a:prstGeom>
            <a:solidFill>
              <a:srgbClr val="CCCCFF"/>
            </a:solidFill>
            <a:ln w="9525">
              <a:solidFill>
                <a:schemeClr val="tx1"/>
              </a:solidFill>
              <a:prstDash val="dashDot"/>
              <a:miter lim="800000"/>
              <a:headEnd/>
              <a:tailEnd/>
            </a:ln>
          </p:spPr>
          <p:txBody>
            <a:bodyPr>
              <a:spAutoFit/>
            </a:bodyPr>
            <a:lstStyle/>
            <a:p>
              <a:pPr algn="ctr" eaLnBrk="0" hangingPunct="0">
                <a:spcBef>
                  <a:spcPct val="50000"/>
                </a:spcBef>
              </a:pPr>
              <a:r>
                <a:rPr lang="en-GB" sz="1800"/>
                <a:t>Fish</a:t>
              </a:r>
            </a:p>
          </p:txBody>
        </p:sp>
        <p:sp>
          <p:nvSpPr>
            <p:cNvPr id="13352" name="Line 40"/>
            <p:cNvSpPr>
              <a:spLocks noChangeShapeType="1"/>
            </p:cNvSpPr>
            <p:nvPr/>
          </p:nvSpPr>
          <p:spPr bwMode="auto">
            <a:xfrm flipH="1" flipV="1">
              <a:off x="2304" y="1864"/>
              <a:ext cx="904" cy="832"/>
            </a:xfrm>
            <a:prstGeom prst="line">
              <a:avLst/>
            </a:prstGeom>
            <a:noFill/>
            <a:ln w="9525">
              <a:solidFill>
                <a:schemeClr val="tx1"/>
              </a:solidFill>
              <a:prstDash val="dashDot"/>
              <a:round/>
              <a:headEnd/>
              <a:tailEnd type="triangle" w="med" len="med"/>
            </a:ln>
          </p:spPr>
          <p:txBody>
            <a:bodyPr>
              <a:spAutoFit/>
            </a:bodyPr>
            <a:lstStyle/>
            <a:p>
              <a:endParaRPr lang="en-GB"/>
            </a:p>
          </p:txBody>
        </p:sp>
        <p:sp>
          <p:nvSpPr>
            <p:cNvPr id="13353" name="Line 41"/>
            <p:cNvSpPr>
              <a:spLocks noChangeShapeType="1"/>
            </p:cNvSpPr>
            <p:nvPr/>
          </p:nvSpPr>
          <p:spPr bwMode="auto">
            <a:xfrm flipH="1" flipV="1">
              <a:off x="3480" y="1880"/>
              <a:ext cx="0" cy="832"/>
            </a:xfrm>
            <a:prstGeom prst="line">
              <a:avLst/>
            </a:prstGeom>
            <a:noFill/>
            <a:ln w="9525">
              <a:solidFill>
                <a:schemeClr val="tx1"/>
              </a:solidFill>
              <a:prstDash val="dashDot"/>
              <a:round/>
              <a:headEnd/>
              <a:tailEnd type="triangle" w="med" len="med"/>
            </a:ln>
          </p:spPr>
          <p:txBody>
            <a:bodyPr>
              <a:spAutoFit/>
            </a:bodyPr>
            <a:lstStyle/>
            <a:p>
              <a:endParaRPr lang="en-GB"/>
            </a:p>
          </p:txBody>
        </p:sp>
        <p:sp>
          <p:nvSpPr>
            <p:cNvPr id="13354" name="Text Box 42"/>
            <p:cNvSpPr txBox="1">
              <a:spLocks noChangeArrowheads="1"/>
            </p:cNvSpPr>
            <p:nvPr/>
          </p:nvSpPr>
          <p:spPr bwMode="auto">
            <a:xfrm>
              <a:off x="3110" y="2990"/>
              <a:ext cx="476" cy="368"/>
            </a:xfrm>
            <a:prstGeom prst="rect">
              <a:avLst/>
            </a:prstGeom>
            <a:noFill/>
            <a:ln w="9525">
              <a:noFill/>
              <a:prstDash val="dashDot"/>
              <a:miter lim="800000"/>
              <a:headEnd/>
              <a:tailEnd/>
            </a:ln>
          </p:spPr>
          <p:txBody>
            <a:bodyPr wrap="none">
              <a:spAutoFit/>
            </a:bodyPr>
            <a:lstStyle/>
            <a:p>
              <a:pPr eaLnBrk="0" hangingPunct="0">
                <a:spcBef>
                  <a:spcPct val="50000"/>
                </a:spcBef>
              </a:pPr>
              <a:r>
                <a:rPr lang="en-GB" sz="1600" dirty="0" err="1" smtClean="0">
                  <a:solidFill>
                    <a:srgbClr val="0000FF"/>
                  </a:solidFill>
                </a:rPr>
                <a:t>dt</a:t>
              </a:r>
              <a:r>
                <a:rPr lang="en-GB" sz="1600" dirty="0" smtClean="0">
                  <a:solidFill>
                    <a:srgbClr val="0000FF"/>
                  </a:solidFill>
                </a:rPr>
                <a:t>()</a:t>
              </a:r>
              <a:r>
                <a:rPr lang="en-GB" sz="1600" dirty="0">
                  <a:solidFill>
                    <a:srgbClr val="0000FF"/>
                  </a:solidFill>
                </a:rPr>
                <a:t/>
              </a:r>
              <a:br>
                <a:rPr lang="en-GB" sz="1600" dirty="0">
                  <a:solidFill>
                    <a:srgbClr val="0000FF"/>
                  </a:solidFill>
                </a:rPr>
              </a:br>
              <a:r>
                <a:rPr lang="en-GB" sz="1600" dirty="0" err="1" smtClean="0">
                  <a:solidFill>
                    <a:srgbClr val="0000FF"/>
                  </a:solidFill>
                </a:rPr>
                <a:t>imcd</a:t>
              </a:r>
              <a:r>
                <a:rPr lang="en-GB" sz="1600" dirty="0" smtClean="0">
                  <a:solidFill>
                    <a:srgbClr val="0000FF"/>
                  </a:solidFill>
                </a:rPr>
                <a:t>()</a:t>
              </a:r>
              <a:endParaRPr lang="en-GB" sz="1600" dirty="0">
                <a:solidFill>
                  <a:srgbClr val="0000FF"/>
                </a:solidFill>
              </a:endParaRPr>
            </a:p>
          </p:txBody>
        </p:sp>
        <p:sp>
          <p:nvSpPr>
            <p:cNvPr id="13355" name="Text Box 43"/>
            <p:cNvSpPr txBox="1">
              <a:spLocks noChangeArrowheads="1"/>
            </p:cNvSpPr>
            <p:nvPr/>
          </p:nvSpPr>
          <p:spPr bwMode="auto">
            <a:xfrm>
              <a:off x="3102" y="3446"/>
              <a:ext cx="512" cy="368"/>
            </a:xfrm>
            <a:prstGeom prst="rect">
              <a:avLst/>
            </a:prstGeom>
            <a:noFill/>
            <a:ln w="9525">
              <a:noFill/>
              <a:prstDash val="dashDot"/>
              <a:miter lim="800000"/>
              <a:headEnd/>
              <a:tailEnd/>
            </a:ln>
          </p:spPr>
          <p:txBody>
            <a:bodyPr wrap="none">
              <a:spAutoFit/>
            </a:bodyPr>
            <a:lstStyle/>
            <a:p>
              <a:pPr eaLnBrk="0" hangingPunct="0">
                <a:spcBef>
                  <a:spcPct val="50000"/>
                </a:spcBef>
              </a:pPr>
              <a:r>
                <a:rPr lang="en-GB" sz="1600" dirty="0" err="1" smtClean="0">
                  <a:solidFill>
                    <a:srgbClr val="0000FF"/>
                  </a:solidFill>
                </a:rPr>
                <a:t>getPr</a:t>
              </a:r>
              <a:r>
                <a:rPr lang="en-GB" sz="1600" dirty="0" smtClean="0">
                  <a:solidFill>
                    <a:srgbClr val="0000FF"/>
                  </a:solidFill>
                </a:rPr>
                <a:t>()</a:t>
              </a:r>
              <a:r>
                <a:rPr lang="en-GB" sz="1600" dirty="0">
                  <a:solidFill>
                    <a:srgbClr val="0000FF"/>
                  </a:solidFill>
                </a:rPr>
                <a:t/>
              </a:r>
              <a:br>
                <a:rPr lang="en-GB" sz="1600" dirty="0">
                  <a:solidFill>
                    <a:srgbClr val="0000FF"/>
                  </a:solidFill>
                </a:rPr>
              </a:br>
              <a:r>
                <a:rPr lang="en-GB" sz="1600" dirty="0" smtClean="0">
                  <a:solidFill>
                    <a:srgbClr val="0000FF"/>
                  </a:solidFill>
                </a:rPr>
                <a:t>exp</a:t>
              </a:r>
              <a:r>
                <a:rPr lang="en-GB" sz="1600" dirty="0">
                  <a:solidFill>
                    <a:srgbClr val="0000FF"/>
                  </a:solidFill>
                </a:rPr>
                <a:t>()</a:t>
              </a:r>
            </a:p>
          </p:txBody>
        </p:sp>
      </p:grpSp>
      <p:sp>
        <p:nvSpPr>
          <p:cNvPr id="822317" name="Text Box 45"/>
          <p:cNvSpPr txBox="1">
            <a:spLocks noChangeArrowheads="1"/>
          </p:cNvSpPr>
          <p:nvPr/>
        </p:nvSpPr>
        <p:spPr bwMode="auto">
          <a:xfrm>
            <a:off x="254000" y="5507257"/>
            <a:ext cx="3606800" cy="584200"/>
          </a:xfrm>
          <a:prstGeom prst="rect">
            <a:avLst/>
          </a:prstGeom>
          <a:noFill/>
          <a:ln w="12700">
            <a:solidFill>
              <a:schemeClr val="tx1"/>
            </a:solidFill>
            <a:miter lim="800000"/>
            <a:headEnd/>
            <a:tailEnd/>
          </a:ln>
        </p:spPr>
        <p:txBody>
          <a:bodyPr>
            <a:spAutoFit/>
          </a:bodyPr>
          <a:lstStyle/>
          <a:p>
            <a:pPr eaLnBrk="0" hangingPunct="0">
              <a:spcBef>
                <a:spcPct val="50000"/>
              </a:spcBef>
            </a:pPr>
            <a:r>
              <a:rPr lang="en-GB" sz="1600" dirty="0"/>
              <a:t>O</a:t>
            </a:r>
            <a:r>
              <a:rPr lang="en-GB" sz="1600" dirty="0" smtClean="0"/>
              <a:t>bject</a:t>
            </a:r>
            <a:r>
              <a:rPr lang="en-GB" sz="1600" dirty="0"/>
              <a:t>[] things = {new Penguin(“..”),</a:t>
            </a:r>
            <a:br>
              <a:rPr lang="en-GB" sz="1600" dirty="0"/>
            </a:br>
            <a:r>
              <a:rPr lang="en-GB" sz="1600" dirty="0"/>
              <a:t>                            new Duck(“...”)};</a:t>
            </a:r>
          </a:p>
        </p:txBody>
      </p:sp>
      <p:grpSp>
        <p:nvGrpSpPr>
          <p:cNvPr id="9" name="Group 46"/>
          <p:cNvGrpSpPr>
            <a:grpSpLocks/>
          </p:cNvGrpSpPr>
          <p:nvPr/>
        </p:nvGrpSpPr>
        <p:grpSpPr bwMode="auto">
          <a:xfrm>
            <a:off x="463550" y="6372225"/>
            <a:ext cx="428625" cy="306388"/>
            <a:chOff x="4752" y="3840"/>
            <a:chExt cx="336" cy="240"/>
          </a:xfrm>
        </p:grpSpPr>
        <p:sp>
          <p:nvSpPr>
            <p:cNvPr id="13349" name="Rectangle 47"/>
            <p:cNvSpPr>
              <a:spLocks noChangeArrowheads="1"/>
            </p:cNvSpPr>
            <p:nvPr/>
          </p:nvSpPr>
          <p:spPr bwMode="auto">
            <a:xfrm>
              <a:off x="4752" y="3840"/>
              <a:ext cx="336" cy="240"/>
            </a:xfrm>
            <a:prstGeom prst="rect">
              <a:avLst/>
            </a:prstGeom>
            <a:solidFill>
              <a:srgbClr val="EAEAEA"/>
            </a:solidFill>
            <a:ln w="9525">
              <a:solidFill>
                <a:schemeClr val="tx1"/>
              </a:solidFill>
              <a:miter lim="800000"/>
              <a:headEnd/>
              <a:tailEnd/>
            </a:ln>
          </p:spPr>
          <p:txBody>
            <a:bodyPr wrap="none" anchor="ctr"/>
            <a:lstStyle/>
            <a:p>
              <a:pPr eaLnBrk="0" hangingPunct="0">
                <a:spcBef>
                  <a:spcPct val="50000"/>
                </a:spcBef>
              </a:pPr>
              <a:endParaRPr lang="en-US"/>
            </a:p>
          </p:txBody>
        </p:sp>
        <p:sp>
          <p:nvSpPr>
            <p:cNvPr id="13350" name="AutoShape 48"/>
            <p:cNvSpPr>
              <a:spLocks noChangeArrowheads="1"/>
            </p:cNvSpPr>
            <p:nvPr/>
          </p:nvSpPr>
          <p:spPr bwMode="auto">
            <a:xfrm>
              <a:off x="4776" y="3857"/>
              <a:ext cx="288" cy="206"/>
            </a:xfrm>
            <a:prstGeom prst="roundRect">
              <a:avLst>
                <a:gd name="adj" fmla="val 28157"/>
              </a:avLst>
            </a:prstGeom>
            <a:solidFill>
              <a:schemeClr val="bg1"/>
            </a:solidFill>
            <a:ln w="9525">
              <a:solidFill>
                <a:schemeClr val="tx1"/>
              </a:solidFill>
              <a:round/>
              <a:headEnd/>
              <a:tailEnd/>
            </a:ln>
          </p:spPr>
          <p:txBody>
            <a:bodyPr wrap="none" anchor="ctr"/>
            <a:lstStyle/>
            <a:p>
              <a:pPr eaLnBrk="0" hangingPunct="0">
                <a:spcBef>
                  <a:spcPct val="50000"/>
                </a:spcBef>
              </a:pPr>
              <a:endParaRPr lang="en-US"/>
            </a:p>
          </p:txBody>
        </p:sp>
      </p:grpSp>
      <p:sp>
        <p:nvSpPr>
          <p:cNvPr id="822321" name="Text Box 49"/>
          <p:cNvSpPr txBox="1">
            <a:spLocks noChangeArrowheads="1"/>
          </p:cNvSpPr>
          <p:nvPr/>
        </p:nvSpPr>
        <p:spPr bwMode="auto">
          <a:xfrm>
            <a:off x="427946" y="6339114"/>
            <a:ext cx="423862" cy="457200"/>
          </a:xfrm>
          <a:prstGeom prst="rect">
            <a:avLst/>
          </a:prstGeom>
          <a:noFill/>
          <a:ln w="9525">
            <a:noFill/>
            <a:miter lim="800000"/>
            <a:headEnd/>
            <a:tailEnd/>
          </a:ln>
        </p:spPr>
        <p:txBody>
          <a:bodyPr wrap="none">
            <a:spAutoFit/>
          </a:bodyPr>
          <a:lstStyle/>
          <a:p>
            <a:r>
              <a:rPr lang="en-GB" sz="2400" b="1" dirty="0">
                <a:solidFill>
                  <a:srgbClr val="008000"/>
                </a:solidFill>
                <a:latin typeface="Wingdings" pitchFamily="2" charset="2"/>
              </a:rPr>
              <a:t>ü</a:t>
            </a:r>
            <a:endParaRPr lang="en-GB" sz="2400" b="1" dirty="0"/>
          </a:p>
        </p:txBody>
      </p:sp>
      <p:sp>
        <p:nvSpPr>
          <p:cNvPr id="13337" name="Text Box 50"/>
          <p:cNvSpPr txBox="1">
            <a:spLocks noChangeArrowheads="1"/>
          </p:cNvSpPr>
          <p:nvPr/>
        </p:nvSpPr>
        <p:spPr bwMode="auto">
          <a:xfrm>
            <a:off x="6952891" y="3035300"/>
            <a:ext cx="2243498" cy="369332"/>
          </a:xfrm>
          <a:prstGeom prst="rect">
            <a:avLst/>
          </a:prstGeom>
          <a:noFill/>
          <a:ln w="9525">
            <a:noFill/>
            <a:miter lim="800000"/>
            <a:headEnd/>
            <a:tailEnd/>
          </a:ln>
        </p:spPr>
        <p:txBody>
          <a:bodyPr wrap="square">
            <a:spAutoFit/>
          </a:bodyPr>
          <a:lstStyle/>
          <a:p>
            <a:pPr eaLnBrk="0" hangingPunct="0">
              <a:spcBef>
                <a:spcPct val="50000"/>
              </a:spcBef>
            </a:pPr>
            <a:r>
              <a:rPr lang="en-GB" sz="1800" dirty="0" smtClean="0">
                <a:solidFill>
                  <a:srgbClr val="008000"/>
                </a:solidFill>
              </a:rPr>
              <a:t>‘</a:t>
            </a:r>
            <a:r>
              <a:rPr lang="en-GB" sz="1800" dirty="0" err="1" smtClean="0">
                <a:solidFill>
                  <a:srgbClr val="008000"/>
                </a:solidFill>
              </a:rPr>
              <a:t>overidable</a:t>
            </a:r>
            <a:r>
              <a:rPr lang="en-GB" sz="1800" dirty="0">
                <a:solidFill>
                  <a:srgbClr val="008000"/>
                </a:solidFill>
              </a:rPr>
              <a:t>’ method</a:t>
            </a:r>
          </a:p>
        </p:txBody>
      </p:sp>
      <p:sp>
        <p:nvSpPr>
          <p:cNvPr id="822333" name="Text Box 61"/>
          <p:cNvSpPr txBox="1">
            <a:spLocks noChangeArrowheads="1"/>
          </p:cNvSpPr>
          <p:nvPr/>
        </p:nvSpPr>
        <p:spPr bwMode="auto">
          <a:xfrm>
            <a:off x="6162675" y="4429125"/>
            <a:ext cx="2752725" cy="1968500"/>
          </a:xfrm>
          <a:prstGeom prst="rect">
            <a:avLst/>
          </a:prstGeom>
          <a:noFill/>
          <a:ln w="12700">
            <a:solidFill>
              <a:schemeClr val="tx1"/>
            </a:solidFill>
            <a:miter lim="800000"/>
            <a:headEnd/>
            <a:tailEnd/>
          </a:ln>
        </p:spPr>
        <p:txBody>
          <a:bodyPr>
            <a:spAutoFit/>
          </a:bodyPr>
          <a:lstStyle/>
          <a:p>
            <a:pPr eaLnBrk="0" hangingPunct="0">
              <a:spcBef>
                <a:spcPct val="50000"/>
              </a:spcBef>
            </a:pPr>
            <a:r>
              <a:rPr lang="en-GB" sz="1600" b="1" u="sng"/>
              <a:t>Output</a:t>
            </a:r>
            <a:r>
              <a:rPr lang="en-GB" sz="1600" b="1"/>
              <a:t/>
            </a:r>
            <a:br>
              <a:rPr lang="en-GB" sz="1600" b="1"/>
            </a:br>
            <a:r>
              <a:rPr lang="en-GB" sz="1600" b="1"/>
              <a:t>### Consumables ###</a:t>
            </a:r>
            <a:br>
              <a:rPr lang="en-GB" sz="1600" b="1"/>
            </a:br>
            <a:r>
              <a:rPr lang="en-GB" sz="1600" b="1"/>
              <a:t>….</a:t>
            </a:r>
            <a:br>
              <a:rPr lang="en-GB" sz="1600" b="1"/>
            </a:br>
            <a:r>
              <a:rPr lang="en-GB" sz="1600" b="1"/>
              <a:t>….</a:t>
            </a:r>
            <a:br>
              <a:rPr lang="en-GB" sz="1600" b="1"/>
            </a:br>
            <a:r>
              <a:rPr lang="en-GB" sz="1600" b="1"/>
              <a:t/>
            </a:r>
            <a:br>
              <a:rPr lang="en-GB" sz="1600" b="1"/>
            </a:br>
            <a:r>
              <a:rPr lang="en-GB" sz="1600" b="1"/>
              <a:t/>
            </a:r>
            <a:br>
              <a:rPr lang="en-GB" sz="1600" b="1"/>
            </a:br>
            <a:r>
              <a:rPr lang="en-GB" sz="1600" b="1"/>
              <a:t/>
            </a:r>
            <a:br>
              <a:rPr lang="en-GB" sz="1600" b="1"/>
            </a:br>
            <a:endParaRPr lang="en-GB"/>
          </a:p>
        </p:txBody>
      </p:sp>
      <p:sp>
        <p:nvSpPr>
          <p:cNvPr id="822334" name="Text Box 62"/>
          <p:cNvSpPr txBox="1">
            <a:spLocks noChangeArrowheads="1"/>
          </p:cNvSpPr>
          <p:nvPr/>
        </p:nvSpPr>
        <p:spPr bwMode="auto">
          <a:xfrm>
            <a:off x="6162675" y="4429125"/>
            <a:ext cx="2752725" cy="1968500"/>
          </a:xfrm>
          <a:prstGeom prst="rect">
            <a:avLst/>
          </a:prstGeom>
          <a:noFill/>
          <a:ln w="12700">
            <a:solidFill>
              <a:schemeClr val="tx1"/>
            </a:solidFill>
            <a:miter lim="800000"/>
            <a:headEnd/>
            <a:tailEnd/>
          </a:ln>
        </p:spPr>
        <p:txBody>
          <a:bodyPr>
            <a:spAutoFit/>
          </a:bodyPr>
          <a:lstStyle/>
          <a:p>
            <a:pPr eaLnBrk="0" hangingPunct="0">
              <a:spcBef>
                <a:spcPct val="50000"/>
              </a:spcBef>
            </a:pPr>
            <a:r>
              <a:rPr lang="en-GB" sz="1600" b="1" u="sng"/>
              <a:t>Output</a:t>
            </a:r>
            <a:r>
              <a:rPr lang="en-GB" sz="1600" b="1"/>
              <a:t/>
            </a:r>
            <a:br>
              <a:rPr lang="en-GB" sz="1600" b="1"/>
            </a:br>
            <a:r>
              <a:rPr lang="en-GB" sz="1600" b="1"/>
              <a:t>### Consumables ###</a:t>
            </a:r>
            <a:br>
              <a:rPr lang="en-GB" sz="1600" b="1"/>
            </a:br>
            <a:r>
              <a:rPr lang="en-GB" sz="1600" b="1"/>
              <a:t>….</a:t>
            </a:r>
            <a:br>
              <a:rPr lang="en-GB" sz="1600" b="1"/>
            </a:br>
            <a:r>
              <a:rPr lang="en-GB" sz="1600" b="1"/>
              <a:t>….</a:t>
            </a:r>
            <a:br>
              <a:rPr lang="en-GB" sz="1600" b="1"/>
            </a:br>
            <a:r>
              <a:rPr lang="en-GB" sz="1600" b="1"/>
              <a:t/>
            </a:r>
            <a:br>
              <a:rPr lang="en-GB" sz="1600" b="1"/>
            </a:br>
            <a:r>
              <a:rPr lang="en-GB" sz="1600" b="1"/>
              <a:t>### Insurables ###</a:t>
            </a:r>
            <a:br>
              <a:rPr lang="en-GB" sz="1600" b="1"/>
            </a:br>
            <a:r>
              <a:rPr lang="en-GB" sz="1600" b="1"/>
              <a:t/>
            </a:r>
            <a:br>
              <a:rPr lang="en-GB" sz="1600" b="1"/>
            </a:br>
            <a:endParaRPr lang="en-GB"/>
          </a:p>
        </p:txBody>
      </p:sp>
      <p:sp>
        <p:nvSpPr>
          <p:cNvPr id="822335" name="Text Box 63"/>
          <p:cNvSpPr txBox="1">
            <a:spLocks noChangeArrowheads="1"/>
          </p:cNvSpPr>
          <p:nvPr/>
        </p:nvSpPr>
        <p:spPr bwMode="auto">
          <a:xfrm>
            <a:off x="6164263" y="4432300"/>
            <a:ext cx="2752725" cy="1968500"/>
          </a:xfrm>
          <a:prstGeom prst="rect">
            <a:avLst/>
          </a:prstGeom>
          <a:noFill/>
          <a:ln w="12700">
            <a:solidFill>
              <a:schemeClr val="tx1"/>
            </a:solidFill>
            <a:miter lim="800000"/>
            <a:headEnd/>
            <a:tailEnd/>
          </a:ln>
        </p:spPr>
        <p:txBody>
          <a:bodyPr>
            <a:spAutoFit/>
          </a:bodyPr>
          <a:lstStyle/>
          <a:p>
            <a:pPr eaLnBrk="0" hangingPunct="0">
              <a:spcBef>
                <a:spcPct val="50000"/>
              </a:spcBef>
            </a:pPr>
            <a:r>
              <a:rPr lang="en-GB" sz="1600" b="1" u="sng"/>
              <a:t>Output</a:t>
            </a:r>
            <a:r>
              <a:rPr lang="en-GB" sz="1600" b="1"/>
              <a:t/>
            </a:r>
            <a:br>
              <a:rPr lang="en-GB" sz="1600" b="1"/>
            </a:br>
            <a:r>
              <a:rPr lang="en-GB" sz="1600" b="1"/>
              <a:t>### Consumables ###</a:t>
            </a:r>
            <a:br>
              <a:rPr lang="en-GB" sz="1600" b="1"/>
            </a:br>
            <a:r>
              <a:rPr lang="en-GB" sz="1600" b="1"/>
              <a:t>….</a:t>
            </a:r>
            <a:br>
              <a:rPr lang="en-GB" sz="1600" b="1"/>
            </a:br>
            <a:r>
              <a:rPr lang="en-GB" sz="1600" b="1"/>
              <a:t>….</a:t>
            </a:r>
            <a:br>
              <a:rPr lang="en-GB" sz="1600" b="1"/>
            </a:br>
            <a:r>
              <a:rPr lang="en-GB" sz="1600" b="1"/>
              <a:t/>
            </a:r>
            <a:br>
              <a:rPr lang="en-GB" sz="1600" b="1"/>
            </a:br>
            <a:r>
              <a:rPr lang="en-GB" sz="1600" b="1"/>
              <a:t>### Insurables ###</a:t>
            </a:r>
            <a:br>
              <a:rPr lang="en-GB" sz="1600" b="1"/>
            </a:br>
            <a:r>
              <a:rPr lang="en-GB" sz="1600" b="1"/>
              <a:t>….</a:t>
            </a:r>
            <a:br>
              <a:rPr lang="en-GB" sz="1600" b="1"/>
            </a:br>
            <a:endParaRPr lang="en-GB"/>
          </a:p>
        </p:txBody>
      </p:sp>
      <p:sp>
        <p:nvSpPr>
          <p:cNvPr id="822337" name="Rectangle 65"/>
          <p:cNvSpPr>
            <a:spLocks noChangeArrowheads="1"/>
          </p:cNvSpPr>
          <p:nvPr/>
        </p:nvSpPr>
        <p:spPr bwMode="auto">
          <a:xfrm>
            <a:off x="5813425" y="4300538"/>
            <a:ext cx="3148013" cy="2249487"/>
          </a:xfrm>
          <a:prstGeom prst="rect">
            <a:avLst/>
          </a:prstGeom>
          <a:solidFill>
            <a:schemeClr val="bg1"/>
          </a:solidFill>
          <a:ln w="9525" cap="rnd">
            <a:noFill/>
            <a:prstDash val="sysDot"/>
            <a:miter lim="800000"/>
            <a:headEnd/>
            <a:tailEnd/>
          </a:ln>
        </p:spPr>
        <p:txBody>
          <a:bodyPr anchor="ctr">
            <a:spAutoFit/>
          </a:bodyPr>
          <a:lstStyle/>
          <a:p>
            <a:pPr eaLnBrk="0" hangingPunct="0">
              <a:spcBef>
                <a:spcPct val="50000"/>
              </a:spcBef>
            </a:pPr>
            <a:endParaRPr lang="en-US"/>
          </a:p>
        </p:txBody>
      </p:sp>
      <p:sp>
        <p:nvSpPr>
          <p:cNvPr id="60" name="TextBox 59"/>
          <p:cNvSpPr txBox="1"/>
          <p:nvPr/>
        </p:nvSpPr>
        <p:spPr>
          <a:xfrm>
            <a:off x="0" y="5358895"/>
            <a:ext cx="4122058" cy="861774"/>
          </a:xfrm>
          <a:prstGeom prst="rect">
            <a:avLst/>
          </a:prstGeom>
          <a:solidFill>
            <a:schemeClr val="bg1"/>
          </a:solidFill>
          <a:ln>
            <a:noFill/>
          </a:ln>
        </p:spPr>
        <p:txBody>
          <a:bodyPr>
            <a:spAutoFit/>
          </a:bodyPr>
          <a:lstStyle/>
          <a:p>
            <a:pPr eaLnBrk="0" hangingPunct="0">
              <a:spcBef>
                <a:spcPct val="50000"/>
              </a:spcBef>
              <a:defRPr/>
            </a:pPr>
            <a:r>
              <a:rPr lang="en-GB" dirty="0">
                <a:noFill/>
                <a:cs typeface="+mn-cs"/>
              </a:rPr>
              <a:t/>
            </a:r>
            <a:br>
              <a:rPr lang="en-GB" dirty="0">
                <a:noFill/>
                <a:cs typeface="+mn-cs"/>
              </a:rPr>
            </a:br>
            <a:r>
              <a:rPr lang="en-GB" dirty="0">
                <a:noFill/>
                <a:cs typeface="+mn-cs"/>
              </a:rPr>
              <a:t/>
            </a:r>
            <a:br>
              <a:rPr lang="en-GB" dirty="0">
                <a:noFill/>
                <a:cs typeface="+mn-cs"/>
              </a:rPr>
            </a:br>
            <a:r>
              <a:rPr lang="en-GB" dirty="0">
                <a:noFill/>
                <a:cs typeface="+mn-cs"/>
              </a:rPr>
              <a:t/>
            </a:r>
            <a:br>
              <a:rPr lang="en-GB" dirty="0">
                <a:noFill/>
                <a:cs typeface="+mn-cs"/>
              </a:rPr>
            </a:br>
            <a:r>
              <a:rPr lang="en-GB" dirty="0">
                <a:noFill/>
                <a:cs typeface="+mn-cs"/>
              </a:rPr>
              <a:t/>
            </a:r>
            <a:br>
              <a:rPr lang="en-GB" dirty="0">
                <a:noFill/>
                <a:cs typeface="+mn-cs"/>
              </a:rPr>
            </a:br>
            <a:r>
              <a:rPr lang="en-GB" dirty="0">
                <a:noFill/>
                <a:cs typeface="+mn-cs"/>
              </a:rPr>
              <a:t> </a:t>
            </a:r>
          </a:p>
        </p:txBody>
      </p:sp>
      <p:sp>
        <p:nvSpPr>
          <p:cNvPr id="822336" name="Text Box 64"/>
          <p:cNvSpPr txBox="1">
            <a:spLocks noChangeArrowheads="1"/>
          </p:cNvSpPr>
          <p:nvPr/>
        </p:nvSpPr>
        <p:spPr bwMode="auto">
          <a:xfrm>
            <a:off x="6096000" y="4464276"/>
            <a:ext cx="2752725" cy="1860323"/>
          </a:xfrm>
          <a:prstGeom prst="rect">
            <a:avLst/>
          </a:prstGeom>
          <a:noFill/>
          <a:ln w="12700">
            <a:solidFill>
              <a:schemeClr val="tx1"/>
            </a:solidFill>
            <a:miter lim="800000"/>
            <a:headEnd/>
            <a:tailEnd/>
          </a:ln>
        </p:spPr>
        <p:txBody>
          <a:bodyPr wrap="square">
            <a:spAutoFit/>
          </a:bodyPr>
          <a:lstStyle/>
          <a:p>
            <a:pPr eaLnBrk="0" hangingPunct="0">
              <a:spcBef>
                <a:spcPct val="50000"/>
              </a:spcBef>
            </a:pPr>
            <a:r>
              <a:rPr lang="en-GB" sz="1600" b="1" u="sng" dirty="0"/>
              <a:t>Output</a:t>
            </a:r>
            <a:r>
              <a:rPr lang="en-GB" sz="1600" b="1" dirty="0"/>
              <a:t/>
            </a:r>
            <a:br>
              <a:rPr lang="en-GB" sz="1600" b="1" dirty="0"/>
            </a:br>
            <a:r>
              <a:rPr lang="en-GB" sz="1600" b="1" dirty="0"/>
              <a:t>### Consumables ###</a:t>
            </a:r>
            <a:br>
              <a:rPr lang="en-GB" sz="1600" b="1" dirty="0"/>
            </a:br>
            <a:r>
              <a:rPr lang="en-GB" sz="1600" b="1" dirty="0"/>
              <a:t>…. all 3 appear here</a:t>
            </a:r>
            <a:br>
              <a:rPr lang="en-GB" sz="1600" b="1" dirty="0"/>
            </a:br>
            <a:r>
              <a:rPr lang="en-GB" sz="1600" b="1" dirty="0"/>
              <a:t/>
            </a:r>
            <a:br>
              <a:rPr lang="en-GB" sz="1600" b="1" dirty="0"/>
            </a:br>
            <a:r>
              <a:rPr lang="en-GB" sz="1600" b="1" dirty="0"/>
              <a:t/>
            </a:r>
            <a:br>
              <a:rPr lang="en-GB" sz="1600" b="1" dirty="0"/>
            </a:br>
            <a:r>
              <a:rPr lang="en-GB" sz="1600" b="1" dirty="0"/>
              <a:t>### </a:t>
            </a:r>
            <a:r>
              <a:rPr lang="en-GB" sz="1600" b="1" dirty="0" err="1"/>
              <a:t>Insurables</a:t>
            </a:r>
            <a:r>
              <a:rPr lang="en-GB" sz="1600" b="1" dirty="0"/>
              <a:t> ###</a:t>
            </a:r>
            <a:br>
              <a:rPr lang="en-GB" sz="1600" b="1" dirty="0"/>
            </a:br>
            <a:r>
              <a:rPr lang="en-GB" sz="1600" b="1" dirty="0"/>
              <a:t>…. only 2 appear </a:t>
            </a:r>
            <a:r>
              <a:rPr lang="en-GB" sz="1600" b="1" dirty="0" smtClean="0"/>
              <a:t>here</a:t>
            </a:r>
            <a:endParaRPr lang="en-GB" dirty="0"/>
          </a:p>
        </p:txBody>
      </p:sp>
      <p:sp>
        <p:nvSpPr>
          <p:cNvPr id="58" name="Text Box 45"/>
          <p:cNvSpPr txBox="1">
            <a:spLocks noChangeArrowheads="1"/>
          </p:cNvSpPr>
          <p:nvPr/>
        </p:nvSpPr>
        <p:spPr bwMode="auto">
          <a:xfrm>
            <a:off x="261938" y="5509923"/>
            <a:ext cx="3613150" cy="585788"/>
          </a:xfrm>
          <a:prstGeom prst="rect">
            <a:avLst/>
          </a:prstGeom>
          <a:noFill/>
          <a:ln w="12700">
            <a:solidFill>
              <a:schemeClr val="tx1"/>
            </a:solidFill>
            <a:miter lim="800000"/>
            <a:headEnd/>
            <a:tailEnd/>
          </a:ln>
        </p:spPr>
        <p:txBody>
          <a:bodyPr>
            <a:spAutoFit/>
          </a:bodyPr>
          <a:lstStyle/>
          <a:p>
            <a:pPr eaLnBrk="0" hangingPunct="0">
              <a:spcBef>
                <a:spcPct val="50000"/>
              </a:spcBef>
            </a:pPr>
            <a:r>
              <a:rPr lang="en-GB" sz="1600" dirty="0"/>
              <a:t>O</a:t>
            </a:r>
            <a:r>
              <a:rPr lang="en-GB" sz="1600" dirty="0" smtClean="0"/>
              <a:t>bject</a:t>
            </a:r>
            <a:r>
              <a:rPr lang="en-GB" sz="1600" dirty="0"/>
              <a:t>[] things = {new Penguin(“..”),</a:t>
            </a:r>
            <a:br>
              <a:rPr lang="en-GB" sz="1600" dirty="0"/>
            </a:br>
            <a:r>
              <a:rPr lang="en-GB" sz="1600" dirty="0"/>
              <a:t>         new Duck(“...”), new Fish(“...”)};</a:t>
            </a:r>
          </a:p>
        </p:txBody>
      </p:sp>
      <p:sp>
        <p:nvSpPr>
          <p:cNvPr id="62" name="Text Box 64"/>
          <p:cNvSpPr txBox="1">
            <a:spLocks noChangeArrowheads="1"/>
          </p:cNvSpPr>
          <p:nvPr/>
        </p:nvSpPr>
        <p:spPr bwMode="auto">
          <a:xfrm>
            <a:off x="6096007" y="4462009"/>
            <a:ext cx="2752725" cy="1846659"/>
          </a:xfrm>
          <a:prstGeom prst="rect">
            <a:avLst/>
          </a:prstGeom>
          <a:noFill/>
          <a:ln w="12700">
            <a:solidFill>
              <a:schemeClr val="tx1"/>
            </a:solidFill>
            <a:miter lim="800000"/>
            <a:headEnd/>
            <a:tailEnd/>
          </a:ln>
        </p:spPr>
        <p:txBody>
          <a:bodyPr wrap="square">
            <a:spAutoFit/>
          </a:bodyPr>
          <a:lstStyle/>
          <a:p>
            <a:pPr eaLnBrk="0" hangingPunct="0">
              <a:spcBef>
                <a:spcPct val="50000"/>
              </a:spcBef>
            </a:pPr>
            <a:r>
              <a:rPr lang="en-GB" sz="1600" b="1" u="sng" dirty="0"/>
              <a:t>Output</a:t>
            </a:r>
            <a:r>
              <a:rPr lang="en-GB" sz="1600" b="1" dirty="0"/>
              <a:t/>
            </a:r>
            <a:br>
              <a:rPr lang="en-GB" sz="1600" b="1" dirty="0"/>
            </a:br>
            <a:r>
              <a:rPr lang="en-GB" sz="1600" b="1" dirty="0"/>
              <a:t>### Consumables </a:t>
            </a:r>
            <a:r>
              <a:rPr lang="en-GB" sz="1600" b="1" dirty="0" smtClean="0"/>
              <a:t>###</a:t>
            </a:r>
            <a:endParaRPr lang="en-GB" sz="1600" b="1" dirty="0"/>
          </a:p>
          <a:p>
            <a:pPr eaLnBrk="0" hangingPunct="0">
              <a:spcBef>
                <a:spcPct val="50000"/>
              </a:spcBef>
            </a:pPr>
            <a:endParaRPr lang="en-GB" sz="1600" b="1" dirty="0" smtClean="0"/>
          </a:p>
          <a:p>
            <a:pPr eaLnBrk="0" hangingPunct="0">
              <a:spcBef>
                <a:spcPct val="50000"/>
              </a:spcBef>
            </a:pPr>
            <a:endParaRPr lang="en-GB" sz="1600" b="1" dirty="0" smtClean="0"/>
          </a:p>
          <a:p>
            <a:pPr eaLnBrk="0" hangingPunct="0">
              <a:spcBef>
                <a:spcPct val="50000"/>
              </a:spcBef>
            </a:pPr>
            <a:r>
              <a:rPr lang="en-GB" sz="1600" b="1" dirty="0"/>
              <a:t/>
            </a:r>
            <a:br>
              <a:rPr lang="en-GB" sz="1600" b="1" dirty="0"/>
            </a:br>
            <a:endParaRPr lang="en-GB" dirty="0"/>
          </a:p>
        </p:txBody>
      </p:sp>
      <p:sp>
        <p:nvSpPr>
          <p:cNvPr id="61" name="TextBox 60"/>
          <p:cNvSpPr txBox="1"/>
          <p:nvPr/>
        </p:nvSpPr>
        <p:spPr>
          <a:xfrm>
            <a:off x="116116" y="1117599"/>
            <a:ext cx="2339102" cy="523220"/>
          </a:xfrm>
          <a:prstGeom prst="rect">
            <a:avLst/>
          </a:prstGeom>
          <a:noFill/>
        </p:spPr>
        <p:txBody>
          <a:bodyPr wrap="none" rtlCol="0">
            <a:spAutoFit/>
          </a:bodyPr>
          <a:lstStyle/>
          <a:p>
            <a:r>
              <a:rPr lang="en-GB" sz="1400" dirty="0" smtClean="0"/>
              <a:t>     </a:t>
            </a:r>
            <a:r>
              <a:rPr lang="en-GB" sz="1400" dirty="0" err="1" smtClean="0"/>
              <a:t>dt</a:t>
            </a:r>
            <a:r>
              <a:rPr lang="en-GB" sz="1400" dirty="0" smtClean="0"/>
              <a:t>() = </a:t>
            </a:r>
            <a:r>
              <a:rPr lang="en-GB" sz="1400" dirty="0" err="1" smtClean="0"/>
              <a:t>describeTaste</a:t>
            </a:r>
            <a:r>
              <a:rPr lang="en-GB" sz="1400" dirty="0" smtClean="0"/>
              <a:t/>
            </a:r>
            <a:br>
              <a:rPr lang="en-GB" sz="1400" dirty="0" smtClean="0"/>
            </a:br>
            <a:r>
              <a:rPr lang="en-GB" sz="1400" dirty="0" err="1" smtClean="0"/>
              <a:t>imcd</a:t>
            </a:r>
            <a:r>
              <a:rPr lang="en-GB" sz="1400" dirty="0" smtClean="0"/>
              <a:t>() = </a:t>
            </a:r>
            <a:r>
              <a:rPr lang="en-GB" sz="1400" dirty="0" err="1" smtClean="0"/>
              <a:t>isMainCourseDish</a:t>
            </a:r>
            <a:endParaRPr lang="en-GB" sz="1400" dirty="0"/>
          </a:p>
        </p:txBody>
      </p:sp>
      <p:sp>
        <p:nvSpPr>
          <p:cNvPr id="63" name="TextBox 62"/>
          <p:cNvSpPr txBox="1"/>
          <p:nvPr/>
        </p:nvSpPr>
        <p:spPr>
          <a:xfrm>
            <a:off x="4259933" y="1153886"/>
            <a:ext cx="1989647" cy="523220"/>
          </a:xfrm>
          <a:prstGeom prst="rect">
            <a:avLst/>
          </a:prstGeom>
          <a:noFill/>
        </p:spPr>
        <p:txBody>
          <a:bodyPr wrap="none" rtlCol="0">
            <a:spAutoFit/>
          </a:bodyPr>
          <a:lstStyle/>
          <a:p>
            <a:r>
              <a:rPr lang="en-GB" sz="1400" dirty="0" smtClean="0"/>
              <a:t> </a:t>
            </a:r>
            <a:r>
              <a:rPr lang="en-GB" sz="1400" dirty="0" err="1" smtClean="0"/>
              <a:t>getPr</a:t>
            </a:r>
            <a:r>
              <a:rPr lang="en-GB" sz="1400" dirty="0" smtClean="0"/>
              <a:t>() = </a:t>
            </a:r>
            <a:r>
              <a:rPr lang="en-GB" sz="1400" dirty="0" err="1" smtClean="0"/>
              <a:t>GetPremium</a:t>
            </a:r>
            <a:r>
              <a:rPr lang="en-GB" sz="1400" dirty="0" smtClean="0"/>
              <a:t/>
            </a:r>
            <a:br>
              <a:rPr lang="en-GB" sz="1400" dirty="0" smtClean="0"/>
            </a:br>
            <a:r>
              <a:rPr lang="en-GB" sz="1400" dirty="0" smtClean="0"/>
              <a:t>    exp() = Expires</a:t>
            </a:r>
            <a:endParaRPr lang="en-GB" sz="14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1"/>
                                        </p:tgtEl>
                                        <p:attrNameLst>
                                          <p:attrName>style.visibility</p:attrName>
                                        </p:attrNameLst>
                                      </p:cBhvr>
                                      <p:to>
                                        <p:strVal val="visible"/>
                                      </p:to>
                                    </p:set>
                                    <p:animEffect transition="in" filter="fade">
                                      <p:cBhvr>
                                        <p:cTn id="10" dur="500"/>
                                        <p:tgtEl>
                                          <p:spTgt spid="61"/>
                                        </p:tgtEl>
                                      </p:cBhvr>
                                    </p:animEffect>
                                  </p:childTnLst>
                                </p:cTn>
                              </p:par>
                              <p:par>
                                <p:cTn id="11" presetID="10"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nodeType="with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fade">
                                      <p:cBhvr>
                                        <p:cTn id="16" dur="500"/>
                                        <p:tgtEl>
                                          <p:spTgt spid="3"/>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822317"/>
                                        </p:tgtEl>
                                        <p:attrNameLst>
                                          <p:attrName>style.visibility</p:attrName>
                                        </p:attrNameLst>
                                      </p:cBhvr>
                                      <p:to>
                                        <p:strVal val="visible"/>
                                      </p:to>
                                    </p:set>
                                    <p:animEffect transition="in" filter="fade">
                                      <p:cBhvr>
                                        <p:cTn id="21" dur="500"/>
                                        <p:tgtEl>
                                          <p:spTgt spid="822317"/>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62"/>
                                        </p:tgtEl>
                                        <p:attrNameLst>
                                          <p:attrName>style.visibility</p:attrName>
                                        </p:attrNameLst>
                                      </p:cBhvr>
                                      <p:to>
                                        <p:strVal val="visible"/>
                                      </p:to>
                                    </p:set>
                                    <p:animEffect transition="in" filter="fade">
                                      <p:cBhvr>
                                        <p:cTn id="26" dur="500"/>
                                        <p:tgtEl>
                                          <p:spTgt spid="62"/>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fade">
                                      <p:cBhvr>
                                        <p:cTn id="31" dur="500"/>
                                        <p:tgtEl>
                                          <p:spTgt spid="4"/>
                                        </p:tgtEl>
                                      </p:cBhvr>
                                    </p:animEffect>
                                  </p:childTnLst>
                                </p:cTn>
                              </p:par>
                              <p:par>
                                <p:cTn id="32" presetID="10" presetClass="exit" presetSubtype="0" fill="hold" grpId="1" nodeType="withEffect">
                                  <p:stCondLst>
                                    <p:cond delay="0"/>
                                  </p:stCondLst>
                                  <p:childTnLst>
                                    <p:animEffect transition="out" filter="fade">
                                      <p:cBhvr>
                                        <p:cTn id="33" dur="500"/>
                                        <p:tgtEl>
                                          <p:spTgt spid="62"/>
                                        </p:tgtEl>
                                      </p:cBhvr>
                                    </p:animEffect>
                                    <p:set>
                                      <p:cBhvr>
                                        <p:cTn id="34" dur="1" fill="hold">
                                          <p:stCondLst>
                                            <p:cond delay="499"/>
                                          </p:stCondLst>
                                        </p:cTn>
                                        <p:tgtEl>
                                          <p:spTgt spid="62"/>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822301"/>
                                        </p:tgtEl>
                                        <p:attrNameLst>
                                          <p:attrName>style.visibility</p:attrName>
                                        </p:attrNameLst>
                                      </p:cBhvr>
                                      <p:to>
                                        <p:strVal val="visible"/>
                                      </p:to>
                                    </p:set>
                                    <p:animEffect transition="in" filter="fade">
                                      <p:cBhvr>
                                        <p:cTn id="39" dur="500"/>
                                        <p:tgtEl>
                                          <p:spTgt spid="822301"/>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822333"/>
                                        </p:tgtEl>
                                        <p:attrNameLst>
                                          <p:attrName>style.visibility</p:attrName>
                                        </p:attrNameLst>
                                      </p:cBhvr>
                                      <p:to>
                                        <p:strVal val="visible"/>
                                      </p:to>
                                    </p:set>
                                    <p:animEffect transition="in" filter="fade">
                                      <p:cBhvr>
                                        <p:cTn id="42" dur="500"/>
                                        <p:tgtEl>
                                          <p:spTgt spid="822333"/>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5"/>
                                        </p:tgtEl>
                                        <p:attrNameLst>
                                          <p:attrName>style.visibility</p:attrName>
                                        </p:attrNameLst>
                                      </p:cBhvr>
                                      <p:to>
                                        <p:strVal val="visible"/>
                                      </p:to>
                                    </p:set>
                                    <p:animEffect transition="in" filter="fade">
                                      <p:cBhvr>
                                        <p:cTn id="47" dur="500"/>
                                        <p:tgtEl>
                                          <p:spTgt spid="5"/>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822334"/>
                                        </p:tgtEl>
                                        <p:attrNameLst>
                                          <p:attrName>style.visibility</p:attrName>
                                        </p:attrNameLst>
                                      </p:cBhvr>
                                      <p:to>
                                        <p:strVal val="visible"/>
                                      </p:to>
                                    </p:set>
                                    <p:animEffect transition="in" filter="fade">
                                      <p:cBhvr>
                                        <p:cTn id="50" dur="500"/>
                                        <p:tgtEl>
                                          <p:spTgt spid="822334"/>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63"/>
                                        </p:tgtEl>
                                        <p:attrNameLst>
                                          <p:attrName>style.visibility</p:attrName>
                                        </p:attrNameLst>
                                      </p:cBhvr>
                                      <p:to>
                                        <p:strVal val="visible"/>
                                      </p:to>
                                    </p:set>
                                    <p:animEffect transition="in" filter="fade">
                                      <p:cBhvr>
                                        <p:cTn id="53" dur="500"/>
                                        <p:tgtEl>
                                          <p:spTgt spid="63"/>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7"/>
                                        </p:tgtEl>
                                        <p:attrNameLst>
                                          <p:attrName>style.visibility</p:attrName>
                                        </p:attrNameLst>
                                      </p:cBhvr>
                                      <p:to>
                                        <p:strVal val="visible"/>
                                      </p:to>
                                    </p:set>
                                    <p:animEffect transition="in" filter="fade">
                                      <p:cBhvr>
                                        <p:cTn id="58" dur="500"/>
                                        <p:tgtEl>
                                          <p:spTgt spid="7"/>
                                        </p:tgtEl>
                                      </p:cBhvr>
                                    </p:animEffect>
                                  </p:childTnLst>
                                </p:cTn>
                              </p:par>
                              <p:par>
                                <p:cTn id="59" presetID="10" presetClass="exit" presetSubtype="0" fill="hold" grpId="1" nodeType="withEffect">
                                  <p:stCondLst>
                                    <p:cond delay="0"/>
                                  </p:stCondLst>
                                  <p:childTnLst>
                                    <p:animEffect transition="out" filter="fade">
                                      <p:cBhvr>
                                        <p:cTn id="60" dur="500"/>
                                        <p:tgtEl>
                                          <p:spTgt spid="822334"/>
                                        </p:tgtEl>
                                      </p:cBhvr>
                                    </p:animEffect>
                                    <p:set>
                                      <p:cBhvr>
                                        <p:cTn id="61" dur="1" fill="hold">
                                          <p:stCondLst>
                                            <p:cond delay="499"/>
                                          </p:stCondLst>
                                        </p:cTn>
                                        <p:tgtEl>
                                          <p:spTgt spid="822334"/>
                                        </p:tgtEl>
                                        <p:attrNameLst>
                                          <p:attrName>style.visibility</p:attrName>
                                        </p:attrNameLst>
                                      </p:cBhvr>
                                      <p:to>
                                        <p:strVal val="hidden"/>
                                      </p:to>
                                    </p:set>
                                  </p:childTnLst>
                                </p:cTn>
                              </p:par>
                              <p:par>
                                <p:cTn id="62" presetID="10" presetClass="entr" presetSubtype="0" fill="hold" grpId="0" nodeType="withEffect">
                                  <p:stCondLst>
                                    <p:cond delay="0"/>
                                  </p:stCondLst>
                                  <p:childTnLst>
                                    <p:set>
                                      <p:cBhvr>
                                        <p:cTn id="63" dur="1" fill="hold">
                                          <p:stCondLst>
                                            <p:cond delay="0"/>
                                          </p:stCondLst>
                                        </p:cTn>
                                        <p:tgtEl>
                                          <p:spTgt spid="822335"/>
                                        </p:tgtEl>
                                        <p:attrNameLst>
                                          <p:attrName>style.visibility</p:attrName>
                                        </p:attrNameLst>
                                      </p:cBhvr>
                                      <p:to>
                                        <p:strVal val="visible"/>
                                      </p:to>
                                    </p:set>
                                    <p:animEffect transition="in" filter="fade">
                                      <p:cBhvr>
                                        <p:cTn id="64" dur="500"/>
                                        <p:tgtEl>
                                          <p:spTgt spid="822335"/>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nodeType="clickEffect">
                                  <p:stCondLst>
                                    <p:cond delay="0"/>
                                  </p:stCondLst>
                                  <p:childTnLst>
                                    <p:set>
                                      <p:cBhvr>
                                        <p:cTn id="68" dur="1" fill="hold">
                                          <p:stCondLst>
                                            <p:cond delay="0"/>
                                          </p:stCondLst>
                                        </p:cTn>
                                        <p:tgtEl>
                                          <p:spTgt spid="8"/>
                                        </p:tgtEl>
                                        <p:attrNameLst>
                                          <p:attrName>style.visibility</p:attrName>
                                        </p:attrNameLst>
                                      </p:cBhvr>
                                      <p:to>
                                        <p:strVal val="visible"/>
                                      </p:to>
                                    </p:set>
                                    <p:animEffect transition="in" filter="fade">
                                      <p:cBhvr>
                                        <p:cTn id="69" dur="500"/>
                                        <p:tgtEl>
                                          <p:spTgt spid="8"/>
                                        </p:tgtEl>
                                      </p:cBhvr>
                                    </p:animEffect>
                                  </p:childTnLst>
                                </p:cTn>
                              </p:par>
                              <p:par>
                                <p:cTn id="70" presetID="10" presetClass="exit" presetSubtype="0" fill="hold" grpId="1" nodeType="withEffect">
                                  <p:stCondLst>
                                    <p:cond delay="0"/>
                                  </p:stCondLst>
                                  <p:childTnLst>
                                    <p:animEffect transition="out" filter="fade">
                                      <p:cBhvr>
                                        <p:cTn id="71" dur="500"/>
                                        <p:tgtEl>
                                          <p:spTgt spid="822317"/>
                                        </p:tgtEl>
                                      </p:cBhvr>
                                    </p:animEffect>
                                    <p:set>
                                      <p:cBhvr>
                                        <p:cTn id="72" dur="1" fill="hold">
                                          <p:stCondLst>
                                            <p:cond delay="499"/>
                                          </p:stCondLst>
                                        </p:cTn>
                                        <p:tgtEl>
                                          <p:spTgt spid="822317"/>
                                        </p:tgtEl>
                                        <p:attrNameLst>
                                          <p:attrName>style.visibility</p:attrName>
                                        </p:attrNameLst>
                                      </p:cBhvr>
                                      <p:to>
                                        <p:strVal val="hidden"/>
                                      </p:to>
                                    </p:set>
                                  </p:childTnLst>
                                </p:cTn>
                              </p:par>
                              <p:par>
                                <p:cTn id="73" presetID="10" presetClass="entr" presetSubtype="0" fill="hold" nodeType="withEffect">
                                  <p:stCondLst>
                                    <p:cond delay="0"/>
                                  </p:stCondLst>
                                  <p:childTnLst>
                                    <p:set>
                                      <p:cBhvr>
                                        <p:cTn id="74" dur="1" fill="hold">
                                          <p:stCondLst>
                                            <p:cond delay="0"/>
                                          </p:stCondLst>
                                        </p:cTn>
                                        <p:tgtEl>
                                          <p:spTgt spid="60"/>
                                        </p:tgtEl>
                                        <p:attrNameLst>
                                          <p:attrName>style.visibility</p:attrName>
                                        </p:attrNameLst>
                                      </p:cBhvr>
                                      <p:to>
                                        <p:strVal val="visible"/>
                                      </p:to>
                                    </p:set>
                                    <p:animEffect transition="in" filter="fade">
                                      <p:cBhvr>
                                        <p:cTn id="75" dur="500"/>
                                        <p:tgtEl>
                                          <p:spTgt spid="60"/>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58"/>
                                        </p:tgtEl>
                                        <p:attrNameLst>
                                          <p:attrName>style.visibility</p:attrName>
                                        </p:attrNameLst>
                                      </p:cBhvr>
                                      <p:to>
                                        <p:strVal val="visible"/>
                                      </p:to>
                                    </p:set>
                                    <p:animEffect transition="in" filter="fade">
                                      <p:cBhvr>
                                        <p:cTn id="78" dur="500"/>
                                        <p:tgtEl>
                                          <p:spTgt spid="58"/>
                                        </p:tgtEl>
                                      </p:cBhvr>
                                    </p:animEffect>
                                  </p:childTnLst>
                                </p:cTn>
                              </p:par>
                              <p:par>
                                <p:cTn id="79" presetID="10" presetClass="exit" presetSubtype="0" fill="hold" grpId="1" nodeType="withEffect">
                                  <p:stCondLst>
                                    <p:cond delay="0"/>
                                  </p:stCondLst>
                                  <p:childTnLst>
                                    <p:animEffect transition="out" filter="fade">
                                      <p:cBhvr>
                                        <p:cTn id="80" dur="500"/>
                                        <p:tgtEl>
                                          <p:spTgt spid="822335"/>
                                        </p:tgtEl>
                                      </p:cBhvr>
                                    </p:animEffect>
                                    <p:set>
                                      <p:cBhvr>
                                        <p:cTn id="81" dur="1" fill="hold">
                                          <p:stCondLst>
                                            <p:cond delay="499"/>
                                          </p:stCondLst>
                                        </p:cTn>
                                        <p:tgtEl>
                                          <p:spTgt spid="822335"/>
                                        </p:tgtEl>
                                        <p:attrNameLst>
                                          <p:attrName>style.visibility</p:attrName>
                                        </p:attrNameLst>
                                      </p:cBhvr>
                                      <p:to>
                                        <p:strVal val="hidden"/>
                                      </p:to>
                                    </p:set>
                                  </p:childTnLst>
                                </p:cTn>
                              </p:par>
                              <p:par>
                                <p:cTn id="82" presetID="10" presetClass="entr" presetSubtype="0" fill="hold" grpId="0" nodeType="withEffect">
                                  <p:stCondLst>
                                    <p:cond delay="0"/>
                                  </p:stCondLst>
                                  <p:childTnLst>
                                    <p:set>
                                      <p:cBhvr>
                                        <p:cTn id="83" dur="1" fill="hold">
                                          <p:stCondLst>
                                            <p:cond delay="0"/>
                                          </p:stCondLst>
                                        </p:cTn>
                                        <p:tgtEl>
                                          <p:spTgt spid="822337"/>
                                        </p:tgtEl>
                                        <p:attrNameLst>
                                          <p:attrName>style.visibility</p:attrName>
                                        </p:attrNameLst>
                                      </p:cBhvr>
                                      <p:to>
                                        <p:strVal val="visible"/>
                                      </p:to>
                                    </p:set>
                                    <p:animEffect transition="in" filter="fade">
                                      <p:cBhvr>
                                        <p:cTn id="84" dur="500"/>
                                        <p:tgtEl>
                                          <p:spTgt spid="822337"/>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822336"/>
                                        </p:tgtEl>
                                        <p:attrNameLst>
                                          <p:attrName>style.visibility</p:attrName>
                                        </p:attrNameLst>
                                      </p:cBhvr>
                                      <p:to>
                                        <p:strVal val="visible"/>
                                      </p:to>
                                    </p:set>
                                    <p:animEffect transition="in" filter="fade">
                                      <p:cBhvr>
                                        <p:cTn id="87" dur="500"/>
                                        <p:tgtEl>
                                          <p:spTgt spid="822336"/>
                                        </p:tgtEl>
                                      </p:cBhvr>
                                    </p:animEffect>
                                  </p:childTnLst>
                                </p:cTn>
                              </p:par>
                            </p:childTnLst>
                          </p:cTn>
                        </p:par>
                        <p:par>
                          <p:cTn id="88" fill="hold">
                            <p:stCondLst>
                              <p:cond delay="500"/>
                            </p:stCondLst>
                            <p:childTnLst>
                              <p:par>
                                <p:cTn id="89" presetID="1" presetClass="entr" presetSubtype="0" fill="hold" grpId="0" nodeType="afterEffect">
                                  <p:stCondLst>
                                    <p:cond delay="0"/>
                                  </p:stCondLst>
                                  <p:childTnLst>
                                    <p:set>
                                      <p:cBhvr>
                                        <p:cTn id="90" dur="1" fill="hold">
                                          <p:stCondLst>
                                            <p:cond delay="499"/>
                                          </p:stCondLst>
                                        </p:cTn>
                                        <p:tgtEl>
                                          <p:spTgt spid="8223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2301" grpId="0"/>
      <p:bldP spid="822317" grpId="0" animBg="1"/>
      <p:bldP spid="822317" grpId="1" animBg="1"/>
      <p:bldP spid="822321" grpId="0" autoUpdateAnimBg="0"/>
      <p:bldP spid="822333" grpId="0" animBg="1"/>
      <p:bldP spid="822334" grpId="0" animBg="1"/>
      <p:bldP spid="822334" grpId="1" animBg="1"/>
      <p:bldP spid="822335" grpId="0" animBg="1"/>
      <p:bldP spid="822335" grpId="1" animBg="1"/>
      <p:bldP spid="822337" grpId="0" animBg="1"/>
      <p:bldP spid="822336" grpId="0" animBg="1"/>
      <p:bldP spid="58" grpId="0" animBg="1"/>
      <p:bldP spid="62" grpId="0" animBg="1"/>
      <p:bldP spid="62" grpId="1" animBg="1"/>
      <p:bldP spid="61" grpId="0"/>
      <p:bldP spid="6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GB" dirty="0" smtClean="0"/>
              <a:t>Hands-on labs</a:t>
            </a:r>
          </a:p>
        </p:txBody>
      </p:sp>
      <p:sp>
        <p:nvSpPr>
          <p:cNvPr id="14339" name="Rectangle 3"/>
          <p:cNvSpPr>
            <a:spLocks noGrp="1" noChangeArrowheads="1"/>
          </p:cNvSpPr>
          <p:nvPr>
            <p:ph idx="1"/>
          </p:nvPr>
        </p:nvSpPr>
        <p:spPr/>
        <p:txBody>
          <a:bodyPr/>
          <a:lstStyle/>
          <a:p>
            <a:r>
              <a:rPr lang="en-GB" dirty="0" smtClean="0"/>
              <a:t>Implementing interfaces</a:t>
            </a:r>
          </a:p>
        </p:txBody>
      </p:sp>
      <p:pic>
        <p:nvPicPr>
          <p:cNvPr id="24" name="Picture 2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20426" y="4786783"/>
            <a:ext cx="2909292" cy="1898436"/>
          </a:xfrm>
          <a:prstGeom prst="rect">
            <a:avLst/>
          </a:prstGeom>
        </p:spPr>
      </p:pic>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GB" dirty="0" smtClean="0"/>
              <a:t>Multiple inheritance?</a:t>
            </a:r>
          </a:p>
        </p:txBody>
      </p:sp>
      <p:sp>
        <p:nvSpPr>
          <p:cNvPr id="15363" name="Rectangle 3"/>
          <p:cNvSpPr>
            <a:spLocks noGrp="1" noChangeArrowheads="1"/>
          </p:cNvSpPr>
          <p:nvPr>
            <p:ph idx="1"/>
          </p:nvPr>
        </p:nvSpPr>
        <p:spPr/>
        <p:txBody>
          <a:bodyPr/>
          <a:lstStyle/>
          <a:p>
            <a:pPr>
              <a:spcBef>
                <a:spcPts val="600"/>
              </a:spcBef>
            </a:pPr>
            <a:r>
              <a:rPr lang="en-GB" dirty="0" smtClean="0"/>
              <a:t>Does C# support Multiple Inheritance?</a:t>
            </a:r>
          </a:p>
          <a:p>
            <a:pPr lvl="1">
              <a:spcBef>
                <a:spcPts val="600"/>
              </a:spcBef>
            </a:pPr>
            <a:r>
              <a:rPr lang="en-GB" dirty="0" smtClean="0"/>
              <a:t>A class can have multiple base types</a:t>
            </a:r>
          </a:p>
          <a:p>
            <a:pPr lvl="1">
              <a:spcBef>
                <a:spcPts val="600"/>
              </a:spcBef>
            </a:pPr>
            <a:endParaRPr lang="en-GB" dirty="0" smtClean="0"/>
          </a:p>
          <a:p>
            <a:pPr>
              <a:spcBef>
                <a:spcPts val="600"/>
              </a:spcBef>
            </a:pPr>
            <a:r>
              <a:rPr lang="en-GB" dirty="0" smtClean="0"/>
              <a:t>But…</a:t>
            </a:r>
          </a:p>
          <a:p>
            <a:pPr lvl="1">
              <a:spcBef>
                <a:spcPts val="600"/>
              </a:spcBef>
            </a:pPr>
            <a:r>
              <a:rPr lang="en-GB" dirty="0" smtClean="0"/>
              <a:t>It supports only single inheritance of implementation </a:t>
            </a:r>
          </a:p>
          <a:p>
            <a:pPr lvl="1">
              <a:spcBef>
                <a:spcPts val="600"/>
              </a:spcBef>
            </a:pPr>
            <a:r>
              <a:rPr lang="en-GB" dirty="0" smtClean="0"/>
              <a:t>Inherit (coded method blocks) via a single base class</a:t>
            </a:r>
          </a:p>
          <a:p>
            <a:pPr lvl="1">
              <a:spcBef>
                <a:spcPts val="600"/>
              </a:spcBef>
            </a:pPr>
            <a:r>
              <a:rPr lang="en-GB" dirty="0" smtClean="0"/>
              <a:t>Supports multiple inheritance of interface (what can I do to it)</a:t>
            </a:r>
          </a:p>
          <a:p>
            <a:pPr lvl="1">
              <a:spcBef>
                <a:spcPts val="600"/>
              </a:spcBef>
            </a:pPr>
            <a:r>
              <a:rPr lang="en-GB" dirty="0" smtClean="0"/>
              <a:t>Crucially can be </a:t>
            </a:r>
            <a:r>
              <a:rPr lang="en-GB" dirty="0" err="1" smtClean="0"/>
              <a:t>upcast</a:t>
            </a:r>
            <a:r>
              <a:rPr lang="en-GB" dirty="0" smtClean="0"/>
              <a:t> to multiple base types</a:t>
            </a:r>
          </a:p>
          <a:p>
            <a:pPr lvl="1">
              <a:spcBef>
                <a:spcPts val="600"/>
              </a:spcBef>
            </a:pPr>
            <a:r>
              <a:rPr lang="en-GB" dirty="0" smtClean="0"/>
              <a:t>The main reason for doing inheritance!</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GB" smtClean="0"/>
              <a:t>Other interface issues</a:t>
            </a:r>
          </a:p>
        </p:txBody>
      </p:sp>
      <p:sp>
        <p:nvSpPr>
          <p:cNvPr id="16387" name="Rectangle 3"/>
          <p:cNvSpPr>
            <a:spLocks noGrp="1" noChangeArrowheads="1"/>
          </p:cNvSpPr>
          <p:nvPr>
            <p:ph idx="1"/>
          </p:nvPr>
        </p:nvSpPr>
        <p:spPr>
          <a:xfrm>
            <a:off x="142844" y="974520"/>
            <a:ext cx="8786874" cy="1020015"/>
          </a:xfrm>
        </p:spPr>
        <p:txBody>
          <a:bodyPr>
            <a:normAutofit/>
          </a:bodyPr>
          <a:lstStyle/>
          <a:p>
            <a:pPr>
              <a:lnSpc>
                <a:spcPct val="110000"/>
              </a:lnSpc>
              <a:spcBef>
                <a:spcPts val="1200"/>
              </a:spcBef>
            </a:pPr>
            <a:r>
              <a:rPr lang="en-GB" dirty="0" smtClean="0"/>
              <a:t>Can an interface inherit from an interface?</a:t>
            </a:r>
          </a:p>
          <a:p>
            <a:pPr lvl="1">
              <a:lnSpc>
                <a:spcPct val="100000"/>
              </a:lnSpc>
              <a:spcBef>
                <a:spcPts val="1200"/>
              </a:spcBef>
            </a:pPr>
            <a:r>
              <a:rPr lang="en-GB" dirty="0" smtClean="0"/>
              <a:t>Yes and from more than one!</a:t>
            </a:r>
          </a:p>
          <a:p>
            <a:pPr>
              <a:lnSpc>
                <a:spcPct val="110000"/>
              </a:lnSpc>
              <a:spcBef>
                <a:spcPts val="1200"/>
              </a:spcBef>
            </a:pPr>
            <a:endParaRPr lang="en-GB" dirty="0" smtClean="0"/>
          </a:p>
          <a:p>
            <a:pPr>
              <a:lnSpc>
                <a:spcPct val="110000"/>
              </a:lnSpc>
              <a:spcBef>
                <a:spcPts val="1200"/>
              </a:spcBef>
            </a:pPr>
            <a:endParaRPr lang="en-GB" dirty="0"/>
          </a:p>
          <a:p>
            <a:pPr>
              <a:lnSpc>
                <a:spcPct val="110000"/>
              </a:lnSpc>
              <a:spcBef>
                <a:spcPts val="1200"/>
              </a:spcBef>
            </a:pPr>
            <a:endParaRPr lang="en-GB" dirty="0" smtClean="0"/>
          </a:p>
          <a:p>
            <a:pPr>
              <a:lnSpc>
                <a:spcPct val="110000"/>
              </a:lnSpc>
              <a:spcBef>
                <a:spcPts val="1200"/>
              </a:spcBef>
            </a:pPr>
            <a:endParaRPr lang="en-GB" dirty="0" smtClean="0"/>
          </a:p>
          <a:p>
            <a:pPr>
              <a:lnSpc>
                <a:spcPct val="110000"/>
              </a:lnSpc>
              <a:spcBef>
                <a:spcPts val="1200"/>
              </a:spcBef>
            </a:pPr>
            <a:endParaRPr lang="en-GB" dirty="0" smtClean="0"/>
          </a:p>
          <a:p>
            <a:pPr>
              <a:lnSpc>
                <a:spcPct val="110000"/>
              </a:lnSpc>
              <a:spcBef>
                <a:spcPts val="1200"/>
              </a:spcBef>
            </a:pPr>
            <a:endParaRPr lang="en-GB" dirty="0" smtClean="0"/>
          </a:p>
          <a:p>
            <a:pPr>
              <a:lnSpc>
                <a:spcPct val="110000"/>
              </a:lnSpc>
              <a:spcBef>
                <a:spcPts val="1200"/>
              </a:spcBef>
            </a:pPr>
            <a:endParaRPr lang="en-GB" dirty="0" smtClean="0"/>
          </a:p>
        </p:txBody>
      </p:sp>
      <p:sp>
        <p:nvSpPr>
          <p:cNvPr id="832516" name="Rectangle 4"/>
          <p:cNvSpPr>
            <a:spLocks noChangeArrowheads="1"/>
          </p:cNvSpPr>
          <p:nvPr/>
        </p:nvSpPr>
        <p:spPr bwMode="auto">
          <a:xfrm>
            <a:off x="239713" y="1873885"/>
            <a:ext cx="4281487" cy="1079500"/>
          </a:xfrm>
          <a:prstGeom prst="rect">
            <a:avLst/>
          </a:prstGeom>
          <a:solidFill>
            <a:schemeClr val="accent5">
              <a:lumMod val="90000"/>
            </a:schemeClr>
          </a:solidFill>
          <a:ln w="12700">
            <a:noFill/>
            <a:miter lim="800000"/>
            <a:headEnd/>
            <a:tailEnd/>
          </a:ln>
          <a:effectLst>
            <a:outerShdw dist="53882" dir="2700000" algn="ctr" rotWithShape="0">
              <a:schemeClr val="bg2"/>
            </a:outerShdw>
          </a:effectLst>
        </p:spPr>
        <p:txBody>
          <a:bodyPr lIns="90488" tIns="44450" rIns="0" bIns="44450">
            <a:spAutoFit/>
          </a:bodyPr>
          <a:lstStyle/>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FF"/>
                </a:solidFill>
                <a:latin typeface="Lucida Console" pitchFamily="49" charset="0"/>
                <a:cs typeface="+mn-cs"/>
              </a:rPr>
              <a:t>public</a:t>
            </a:r>
            <a:r>
              <a:rPr lang="en-GB" sz="1600" dirty="0">
                <a:solidFill>
                  <a:srgbClr val="000000"/>
                </a:solidFill>
                <a:latin typeface="Lucida Console" pitchFamily="49" charset="0"/>
                <a:cs typeface="+mn-cs"/>
              </a:rPr>
              <a:t> </a:t>
            </a:r>
            <a:r>
              <a:rPr lang="en-GB" sz="1600" dirty="0">
                <a:solidFill>
                  <a:srgbClr val="0000FF"/>
                </a:solidFill>
                <a:latin typeface="Lucida Console" pitchFamily="49" charset="0"/>
                <a:cs typeface="+mn-cs"/>
              </a:rPr>
              <a:t>interface </a:t>
            </a:r>
            <a:r>
              <a:rPr lang="en-GB" sz="1600" dirty="0" smtClean="0">
                <a:solidFill>
                  <a:srgbClr val="000000"/>
                </a:solidFill>
                <a:latin typeface="Lucida Console" pitchFamily="49" charset="0"/>
                <a:cs typeface="+mn-cs"/>
              </a:rPr>
              <a:t>Steerable </a:t>
            </a:r>
            <a:r>
              <a:rPr lang="en-GB" sz="1600" dirty="0">
                <a:solidFill>
                  <a:srgbClr val="000000"/>
                </a:solidFill>
                <a:latin typeface="Lucida Console" pitchFamily="49" charset="0"/>
                <a:cs typeface="+mn-cs"/>
              </a:rPr>
              <a:t>{</a:t>
            </a: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00"/>
                </a:solidFill>
                <a:latin typeface="Lucida Console" pitchFamily="49" charset="0"/>
                <a:cs typeface="+mn-cs"/>
              </a:rPr>
              <a:t>  </a:t>
            </a:r>
            <a:r>
              <a:rPr lang="en-GB" sz="1600" dirty="0">
                <a:solidFill>
                  <a:srgbClr val="0000FF"/>
                </a:solidFill>
                <a:latin typeface="Lucida Console" pitchFamily="49" charset="0"/>
                <a:cs typeface="+mn-cs"/>
              </a:rPr>
              <a:t>void</a:t>
            </a:r>
            <a:r>
              <a:rPr lang="en-GB" sz="1600" b="1" dirty="0">
                <a:solidFill>
                  <a:srgbClr val="FF0000"/>
                </a:solidFill>
                <a:latin typeface="Lucida Console" pitchFamily="49" charset="0"/>
                <a:cs typeface="+mn-cs"/>
              </a:rPr>
              <a:t> </a:t>
            </a:r>
            <a:r>
              <a:rPr lang="en-GB" sz="1600" dirty="0" err="1">
                <a:latin typeface="Lucida Console" pitchFamily="49" charset="0"/>
              </a:rPr>
              <a:t>t</a:t>
            </a:r>
            <a:r>
              <a:rPr lang="en-GB" sz="1600" dirty="0" err="1" smtClean="0">
                <a:latin typeface="Lucida Console" pitchFamily="49" charset="0"/>
                <a:cs typeface="+mn-cs"/>
              </a:rPr>
              <a:t>urnLeft</a:t>
            </a:r>
            <a:r>
              <a:rPr lang="en-GB" sz="1600" dirty="0">
                <a:latin typeface="Lucida Console" pitchFamily="49" charset="0"/>
                <a:cs typeface="+mn-cs"/>
              </a:rPr>
              <a:t>();</a:t>
            </a:r>
            <a:endParaRPr lang="en-GB" sz="1600" dirty="0">
              <a:solidFill>
                <a:srgbClr val="000000"/>
              </a:solidFill>
              <a:latin typeface="Lucida Console" pitchFamily="49" charset="0"/>
              <a:cs typeface="+mn-cs"/>
            </a:endParaRP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FF"/>
                </a:solidFill>
                <a:latin typeface="Lucida Console" pitchFamily="49" charset="0"/>
                <a:cs typeface="+mn-cs"/>
              </a:rPr>
              <a:t>  void</a:t>
            </a:r>
            <a:r>
              <a:rPr lang="en-GB" sz="1600" b="1" dirty="0">
                <a:solidFill>
                  <a:srgbClr val="FF0000"/>
                </a:solidFill>
                <a:latin typeface="Lucida Console" pitchFamily="49" charset="0"/>
                <a:cs typeface="+mn-cs"/>
              </a:rPr>
              <a:t> </a:t>
            </a:r>
            <a:r>
              <a:rPr lang="en-GB" sz="1600" dirty="0" err="1">
                <a:latin typeface="Lucida Console" pitchFamily="49" charset="0"/>
              </a:rPr>
              <a:t>t</a:t>
            </a:r>
            <a:r>
              <a:rPr lang="en-GB" sz="1600" dirty="0" err="1" smtClean="0">
                <a:latin typeface="Lucida Console" pitchFamily="49" charset="0"/>
                <a:cs typeface="+mn-cs"/>
              </a:rPr>
              <a:t>urnRight</a:t>
            </a:r>
            <a:r>
              <a:rPr lang="en-GB" sz="1600" dirty="0">
                <a:latin typeface="Lucida Console" pitchFamily="49" charset="0"/>
                <a:cs typeface="+mn-cs"/>
              </a:rPr>
              <a:t>();</a:t>
            </a:r>
            <a:r>
              <a:rPr lang="en-GB" sz="1600" dirty="0">
                <a:solidFill>
                  <a:srgbClr val="000000"/>
                </a:solidFill>
                <a:latin typeface="Lucida Console" pitchFamily="49" charset="0"/>
                <a:cs typeface="+mn-cs"/>
              </a:rPr>
              <a:t/>
            </a:r>
            <a:br>
              <a:rPr lang="en-GB" sz="1600" dirty="0">
                <a:solidFill>
                  <a:srgbClr val="000000"/>
                </a:solidFill>
                <a:latin typeface="Lucida Console" pitchFamily="49" charset="0"/>
                <a:cs typeface="+mn-cs"/>
              </a:rPr>
            </a:br>
            <a:r>
              <a:rPr lang="en-GB" sz="1600" dirty="0">
                <a:solidFill>
                  <a:srgbClr val="000000"/>
                </a:solidFill>
                <a:latin typeface="Lucida Console" pitchFamily="49" charset="0"/>
                <a:cs typeface="+mn-cs"/>
              </a:rPr>
              <a:t>}</a:t>
            </a:r>
          </a:p>
        </p:txBody>
      </p:sp>
      <p:sp>
        <p:nvSpPr>
          <p:cNvPr id="832517" name="Rectangle 5"/>
          <p:cNvSpPr>
            <a:spLocks noChangeArrowheads="1"/>
          </p:cNvSpPr>
          <p:nvPr/>
        </p:nvSpPr>
        <p:spPr bwMode="auto">
          <a:xfrm>
            <a:off x="249238" y="3139123"/>
            <a:ext cx="4265612" cy="1320874"/>
          </a:xfrm>
          <a:prstGeom prst="rect">
            <a:avLst/>
          </a:prstGeom>
          <a:solidFill>
            <a:schemeClr val="accent5">
              <a:lumMod val="90000"/>
            </a:schemeClr>
          </a:solidFill>
          <a:ln w="12700">
            <a:noFill/>
            <a:miter lim="800000"/>
            <a:headEnd/>
            <a:tailEnd/>
          </a:ln>
          <a:effectLst>
            <a:outerShdw dist="53882" dir="2700000" algn="ctr" rotWithShape="0">
              <a:schemeClr val="bg2"/>
            </a:outerShdw>
          </a:effectLst>
        </p:spPr>
        <p:txBody>
          <a:bodyPr lIns="90488" tIns="44450" rIns="0" bIns="44450">
            <a:spAutoFit/>
          </a:bodyPr>
          <a:lstStyle/>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FF"/>
                </a:solidFill>
                <a:latin typeface="Lucida Console" pitchFamily="49" charset="0"/>
                <a:cs typeface="+mn-cs"/>
              </a:rPr>
              <a:t>public</a:t>
            </a:r>
            <a:r>
              <a:rPr lang="en-GB" sz="1600" dirty="0">
                <a:solidFill>
                  <a:srgbClr val="000000"/>
                </a:solidFill>
                <a:latin typeface="Lucida Console" pitchFamily="49" charset="0"/>
                <a:cs typeface="+mn-cs"/>
              </a:rPr>
              <a:t> </a:t>
            </a:r>
            <a:r>
              <a:rPr lang="en-GB" sz="1600" dirty="0">
                <a:solidFill>
                  <a:srgbClr val="0000FF"/>
                </a:solidFill>
                <a:latin typeface="Lucida Console" pitchFamily="49" charset="0"/>
                <a:cs typeface="+mn-cs"/>
              </a:rPr>
              <a:t>interface </a:t>
            </a:r>
            <a:r>
              <a:rPr lang="en-GB" sz="1600" dirty="0" err="1" smtClean="0">
                <a:solidFill>
                  <a:srgbClr val="000000"/>
                </a:solidFill>
                <a:latin typeface="Lucida Console" pitchFamily="49" charset="0"/>
                <a:cs typeface="+mn-cs"/>
              </a:rPr>
              <a:t>FullySteerable</a:t>
            </a:r>
            <a:r>
              <a:rPr lang="en-GB" sz="1600" dirty="0" smtClean="0">
                <a:solidFill>
                  <a:srgbClr val="000000"/>
                </a:solidFill>
                <a:latin typeface="Lucida Console" pitchFamily="49" charset="0"/>
                <a:cs typeface="+mn-cs"/>
              </a:rPr>
              <a:t> </a:t>
            </a:r>
            <a:r>
              <a:rPr lang="en-GB" sz="1600" dirty="0">
                <a:solidFill>
                  <a:srgbClr val="000000"/>
                </a:solidFill>
                <a:latin typeface="Lucida Console" pitchFamily="49" charset="0"/>
                <a:cs typeface="+mn-cs"/>
              </a:rPr>
              <a:t/>
            </a:r>
            <a:br>
              <a:rPr lang="en-GB" sz="1600" dirty="0">
                <a:solidFill>
                  <a:srgbClr val="000000"/>
                </a:solidFill>
                <a:latin typeface="Lucida Console" pitchFamily="49" charset="0"/>
                <a:cs typeface="+mn-cs"/>
              </a:rPr>
            </a:br>
            <a:r>
              <a:rPr lang="en-GB" sz="1600" dirty="0">
                <a:solidFill>
                  <a:srgbClr val="000000"/>
                </a:solidFill>
                <a:latin typeface="Lucida Console" pitchFamily="49" charset="0"/>
                <a:cs typeface="+mn-cs"/>
              </a:rPr>
              <a:t>				</a:t>
            </a:r>
            <a:r>
              <a:rPr lang="en-GB" sz="1600" dirty="0" smtClean="0">
                <a:solidFill>
                  <a:srgbClr val="0000C8"/>
                </a:solidFill>
                <a:latin typeface="Lucida Console" pitchFamily="49" charset="0"/>
                <a:cs typeface="+mn-cs"/>
              </a:rPr>
              <a:t>extends</a:t>
            </a:r>
            <a:r>
              <a:rPr lang="en-GB" sz="1600" dirty="0" smtClean="0">
                <a:solidFill>
                  <a:srgbClr val="000000"/>
                </a:solidFill>
                <a:latin typeface="Lucida Console" pitchFamily="49" charset="0"/>
                <a:cs typeface="+mn-cs"/>
              </a:rPr>
              <a:t> </a:t>
            </a:r>
            <a:r>
              <a:rPr lang="en-GB" sz="1600" dirty="0" smtClean="0">
                <a:solidFill>
                  <a:srgbClr val="FF0000"/>
                </a:solidFill>
                <a:latin typeface="Lucida Console" pitchFamily="49" charset="0"/>
                <a:cs typeface="+mn-cs"/>
              </a:rPr>
              <a:t>Steerable</a:t>
            </a:r>
            <a:r>
              <a:rPr lang="en-GB" sz="1600" dirty="0" smtClean="0">
                <a:solidFill>
                  <a:srgbClr val="000000"/>
                </a:solidFill>
                <a:latin typeface="Lucida Console" pitchFamily="49" charset="0"/>
                <a:cs typeface="+mn-cs"/>
              </a:rPr>
              <a:t> </a:t>
            </a:r>
            <a:r>
              <a:rPr lang="en-GB" sz="1600" dirty="0">
                <a:solidFill>
                  <a:srgbClr val="000000"/>
                </a:solidFill>
                <a:latin typeface="Lucida Console" pitchFamily="49" charset="0"/>
                <a:cs typeface="+mn-cs"/>
              </a:rPr>
              <a:t>{</a:t>
            </a: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00"/>
                </a:solidFill>
                <a:latin typeface="Lucida Console" pitchFamily="49" charset="0"/>
                <a:cs typeface="+mn-cs"/>
              </a:rPr>
              <a:t>  </a:t>
            </a:r>
            <a:r>
              <a:rPr lang="en-GB" sz="1600" dirty="0">
                <a:solidFill>
                  <a:srgbClr val="0000FF"/>
                </a:solidFill>
                <a:latin typeface="Lucida Console" pitchFamily="49" charset="0"/>
                <a:cs typeface="+mn-cs"/>
              </a:rPr>
              <a:t>void</a:t>
            </a:r>
            <a:r>
              <a:rPr lang="en-GB" sz="1600" b="1" dirty="0">
                <a:solidFill>
                  <a:srgbClr val="FF0000"/>
                </a:solidFill>
                <a:latin typeface="Lucida Console" pitchFamily="49" charset="0"/>
                <a:cs typeface="+mn-cs"/>
              </a:rPr>
              <a:t> </a:t>
            </a:r>
            <a:r>
              <a:rPr lang="en-GB" sz="1600" dirty="0" err="1" smtClean="0">
                <a:latin typeface="Lucida Console" pitchFamily="49" charset="0"/>
              </a:rPr>
              <a:t>g</a:t>
            </a:r>
            <a:r>
              <a:rPr lang="en-GB" sz="1600" dirty="0" err="1" smtClean="0">
                <a:latin typeface="Lucida Console" pitchFamily="49" charset="0"/>
                <a:cs typeface="+mn-cs"/>
              </a:rPr>
              <a:t>oUp</a:t>
            </a:r>
            <a:r>
              <a:rPr lang="en-GB" sz="1600" dirty="0" smtClean="0">
                <a:latin typeface="Lucida Console" pitchFamily="49" charset="0"/>
                <a:cs typeface="+mn-cs"/>
              </a:rPr>
              <a:t>();</a:t>
            </a:r>
            <a:r>
              <a:rPr lang="en-GB" sz="1600" dirty="0">
                <a:solidFill>
                  <a:srgbClr val="000000"/>
                </a:solidFill>
                <a:latin typeface="Lucida Console" pitchFamily="49" charset="0"/>
                <a:cs typeface="+mn-cs"/>
              </a:rPr>
              <a:t/>
            </a:r>
            <a:br>
              <a:rPr lang="en-GB" sz="1600" dirty="0">
                <a:solidFill>
                  <a:srgbClr val="000000"/>
                </a:solidFill>
                <a:latin typeface="Lucida Console" pitchFamily="49" charset="0"/>
                <a:cs typeface="+mn-cs"/>
              </a:rPr>
            </a:br>
            <a:r>
              <a:rPr lang="en-GB" sz="1600" dirty="0">
                <a:solidFill>
                  <a:srgbClr val="000000"/>
                </a:solidFill>
                <a:latin typeface="Lucida Console" pitchFamily="49" charset="0"/>
                <a:cs typeface="+mn-cs"/>
              </a:rPr>
              <a:t>  </a:t>
            </a:r>
            <a:r>
              <a:rPr lang="en-GB" sz="1600" dirty="0">
                <a:solidFill>
                  <a:srgbClr val="0000FF"/>
                </a:solidFill>
                <a:latin typeface="Lucida Console" pitchFamily="49" charset="0"/>
                <a:cs typeface="+mn-cs"/>
              </a:rPr>
              <a:t>void</a:t>
            </a:r>
            <a:r>
              <a:rPr lang="en-GB" sz="1600" b="1" dirty="0">
                <a:solidFill>
                  <a:srgbClr val="FF0000"/>
                </a:solidFill>
                <a:latin typeface="Lucida Console" pitchFamily="49" charset="0"/>
                <a:cs typeface="+mn-cs"/>
              </a:rPr>
              <a:t> </a:t>
            </a:r>
            <a:r>
              <a:rPr lang="en-GB" sz="1600" dirty="0" err="1" smtClean="0">
                <a:latin typeface="Lucida Console" pitchFamily="49" charset="0"/>
              </a:rPr>
              <a:t>g</a:t>
            </a:r>
            <a:r>
              <a:rPr lang="en-GB" sz="1600" dirty="0" err="1" smtClean="0">
                <a:latin typeface="Lucida Console" pitchFamily="49" charset="0"/>
                <a:cs typeface="+mn-cs"/>
              </a:rPr>
              <a:t>oDown</a:t>
            </a:r>
            <a:r>
              <a:rPr lang="en-GB" sz="1600" dirty="0" smtClean="0">
                <a:latin typeface="Lucida Console" pitchFamily="49" charset="0"/>
                <a:cs typeface="+mn-cs"/>
              </a:rPr>
              <a:t>();</a:t>
            </a:r>
            <a:r>
              <a:rPr lang="en-GB" sz="1600" dirty="0">
                <a:solidFill>
                  <a:srgbClr val="000000"/>
                </a:solidFill>
                <a:latin typeface="Lucida Console" pitchFamily="49" charset="0"/>
                <a:cs typeface="+mn-cs"/>
              </a:rPr>
              <a:t/>
            </a:r>
            <a:br>
              <a:rPr lang="en-GB" sz="1600" dirty="0">
                <a:solidFill>
                  <a:srgbClr val="000000"/>
                </a:solidFill>
                <a:latin typeface="Lucida Console" pitchFamily="49" charset="0"/>
                <a:cs typeface="+mn-cs"/>
              </a:rPr>
            </a:br>
            <a:r>
              <a:rPr lang="en-GB" sz="1600" dirty="0">
                <a:solidFill>
                  <a:srgbClr val="000000"/>
                </a:solidFill>
                <a:latin typeface="Lucida Console" pitchFamily="49" charset="0"/>
                <a:cs typeface="+mn-cs"/>
              </a:rPr>
              <a:t>}</a:t>
            </a:r>
          </a:p>
        </p:txBody>
      </p:sp>
      <p:sp>
        <p:nvSpPr>
          <p:cNvPr id="832518" name="Rectangle 6"/>
          <p:cNvSpPr>
            <a:spLocks noChangeArrowheads="1"/>
          </p:cNvSpPr>
          <p:nvPr/>
        </p:nvSpPr>
        <p:spPr bwMode="auto">
          <a:xfrm>
            <a:off x="6594268" y="2229795"/>
            <a:ext cx="1552575" cy="346075"/>
          </a:xfrm>
          <a:prstGeom prst="rect">
            <a:avLst/>
          </a:prstGeom>
          <a:solidFill>
            <a:schemeClr val="accent5">
              <a:lumMod val="90000"/>
            </a:schemeClr>
          </a:solidFill>
          <a:ln w="12700">
            <a:noFill/>
            <a:miter lim="800000"/>
            <a:headEnd/>
            <a:tailEnd/>
          </a:ln>
          <a:effectLst>
            <a:outerShdw dist="53882" dir="2700000" algn="ctr" rotWithShape="0">
              <a:schemeClr val="bg2"/>
            </a:outerShdw>
          </a:effectLst>
        </p:spPr>
        <p:txBody>
          <a:bodyPr lIns="90488" tIns="44450" rIns="0" bIns="44450">
            <a:spAutoFit/>
          </a:bodyPr>
          <a:lstStyle/>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err="1" smtClean="0">
                <a:solidFill>
                  <a:srgbClr val="000000"/>
                </a:solidFill>
                <a:latin typeface="Lucida Console" pitchFamily="49" charset="0"/>
                <a:cs typeface="+mn-cs"/>
              </a:rPr>
              <a:t>SongWriter</a:t>
            </a:r>
            <a:endParaRPr lang="en-GB" sz="1600" dirty="0">
              <a:solidFill>
                <a:srgbClr val="000000"/>
              </a:solidFill>
              <a:latin typeface="Lucida Console" pitchFamily="49" charset="0"/>
              <a:cs typeface="+mn-cs"/>
            </a:endParaRPr>
          </a:p>
        </p:txBody>
      </p:sp>
      <p:sp>
        <p:nvSpPr>
          <p:cNvPr id="832519" name="Rectangle 7"/>
          <p:cNvSpPr>
            <a:spLocks noChangeArrowheads="1"/>
          </p:cNvSpPr>
          <p:nvPr/>
        </p:nvSpPr>
        <p:spPr bwMode="auto">
          <a:xfrm>
            <a:off x="5343318" y="3280720"/>
            <a:ext cx="2262188" cy="346075"/>
          </a:xfrm>
          <a:prstGeom prst="rect">
            <a:avLst/>
          </a:prstGeom>
          <a:solidFill>
            <a:schemeClr val="accent5">
              <a:lumMod val="90000"/>
            </a:schemeClr>
          </a:solidFill>
          <a:ln w="12700">
            <a:noFill/>
            <a:miter lim="800000"/>
            <a:headEnd/>
            <a:tailEnd/>
          </a:ln>
          <a:effectLst>
            <a:outerShdw dist="53882" dir="2700000" algn="ctr" rotWithShape="0">
              <a:schemeClr val="bg2"/>
            </a:outerShdw>
          </a:effectLst>
        </p:spPr>
        <p:txBody>
          <a:bodyPr lIns="90488" tIns="44450" rIns="0" bIns="44450">
            <a:spAutoFit/>
          </a:bodyPr>
          <a:lstStyle/>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err="1" smtClean="0">
                <a:solidFill>
                  <a:srgbClr val="000000"/>
                </a:solidFill>
                <a:latin typeface="Lucida Console" pitchFamily="49" charset="0"/>
                <a:cs typeface="+mn-cs"/>
              </a:rPr>
              <a:t>SingerSongWriter</a:t>
            </a:r>
            <a:endParaRPr lang="en-GB" sz="1600" dirty="0">
              <a:solidFill>
                <a:srgbClr val="000000"/>
              </a:solidFill>
              <a:latin typeface="Lucida Console" pitchFamily="49" charset="0"/>
              <a:cs typeface="+mn-cs"/>
            </a:endParaRPr>
          </a:p>
        </p:txBody>
      </p:sp>
      <p:sp>
        <p:nvSpPr>
          <p:cNvPr id="832520" name="Rectangle 8"/>
          <p:cNvSpPr>
            <a:spLocks noChangeArrowheads="1"/>
          </p:cNvSpPr>
          <p:nvPr/>
        </p:nvSpPr>
        <p:spPr bwMode="auto">
          <a:xfrm>
            <a:off x="4928981" y="2236145"/>
            <a:ext cx="1065212" cy="346075"/>
          </a:xfrm>
          <a:prstGeom prst="rect">
            <a:avLst/>
          </a:prstGeom>
          <a:solidFill>
            <a:schemeClr val="accent5">
              <a:lumMod val="90000"/>
            </a:schemeClr>
          </a:solidFill>
          <a:ln w="12700">
            <a:noFill/>
            <a:miter lim="800000"/>
            <a:headEnd/>
            <a:tailEnd/>
          </a:ln>
          <a:effectLst>
            <a:outerShdw dist="53882" dir="2700000" algn="ctr" rotWithShape="0">
              <a:schemeClr val="bg2"/>
            </a:outerShdw>
          </a:effectLst>
        </p:spPr>
        <p:txBody>
          <a:bodyPr lIns="90488" tIns="44450" rIns="0" bIns="44450">
            <a:spAutoFit/>
          </a:bodyPr>
          <a:lstStyle/>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smtClean="0">
                <a:solidFill>
                  <a:srgbClr val="000000"/>
                </a:solidFill>
                <a:latin typeface="Lucida Console" pitchFamily="49" charset="0"/>
                <a:cs typeface="+mn-cs"/>
              </a:rPr>
              <a:t>Singer</a:t>
            </a:r>
            <a:endParaRPr lang="en-GB" sz="1600" dirty="0">
              <a:solidFill>
                <a:srgbClr val="000000"/>
              </a:solidFill>
              <a:latin typeface="Lucida Console" pitchFamily="49" charset="0"/>
              <a:cs typeface="+mn-cs"/>
            </a:endParaRPr>
          </a:p>
        </p:txBody>
      </p:sp>
      <p:sp>
        <p:nvSpPr>
          <p:cNvPr id="16393" name="Line 9"/>
          <p:cNvSpPr>
            <a:spLocks noChangeShapeType="1"/>
          </p:cNvSpPr>
          <p:nvPr/>
        </p:nvSpPr>
        <p:spPr bwMode="auto">
          <a:xfrm>
            <a:off x="5510006" y="2609208"/>
            <a:ext cx="873125" cy="663575"/>
          </a:xfrm>
          <a:prstGeom prst="line">
            <a:avLst/>
          </a:prstGeom>
          <a:noFill/>
          <a:ln w="9525">
            <a:solidFill>
              <a:schemeClr val="tx1"/>
            </a:solidFill>
            <a:round/>
            <a:headEnd/>
            <a:tailEnd/>
          </a:ln>
        </p:spPr>
        <p:txBody>
          <a:bodyPr>
            <a:spAutoFit/>
          </a:bodyPr>
          <a:lstStyle/>
          <a:p>
            <a:endParaRPr lang="en-GB"/>
          </a:p>
        </p:txBody>
      </p:sp>
      <p:sp>
        <p:nvSpPr>
          <p:cNvPr id="16394" name="Line 10"/>
          <p:cNvSpPr>
            <a:spLocks noChangeShapeType="1"/>
          </p:cNvSpPr>
          <p:nvPr/>
        </p:nvSpPr>
        <p:spPr bwMode="auto">
          <a:xfrm flipH="1">
            <a:off x="6397418" y="2593333"/>
            <a:ext cx="877888" cy="685800"/>
          </a:xfrm>
          <a:prstGeom prst="line">
            <a:avLst/>
          </a:prstGeom>
          <a:noFill/>
          <a:ln w="9525">
            <a:solidFill>
              <a:schemeClr val="tx1"/>
            </a:solidFill>
            <a:round/>
            <a:headEnd/>
            <a:tailEnd/>
          </a:ln>
        </p:spPr>
        <p:txBody>
          <a:bodyPr>
            <a:spAutoFit/>
          </a:bodyPr>
          <a:lstStyle/>
          <a:p>
            <a:endParaRPr lang="en-GB"/>
          </a:p>
        </p:txBody>
      </p:sp>
      <p:sp>
        <p:nvSpPr>
          <p:cNvPr id="16395" name="Line 11"/>
          <p:cNvSpPr>
            <a:spLocks noChangeShapeType="1"/>
          </p:cNvSpPr>
          <p:nvPr/>
        </p:nvSpPr>
        <p:spPr bwMode="auto">
          <a:xfrm>
            <a:off x="2374900" y="2972435"/>
            <a:ext cx="0" cy="177800"/>
          </a:xfrm>
          <a:prstGeom prst="line">
            <a:avLst/>
          </a:prstGeom>
          <a:noFill/>
          <a:ln w="9525">
            <a:solidFill>
              <a:schemeClr val="tx1"/>
            </a:solidFill>
            <a:prstDash val="dashDot"/>
            <a:round/>
            <a:headEnd/>
            <a:tailEnd/>
          </a:ln>
        </p:spPr>
        <p:txBody>
          <a:bodyPr>
            <a:spAutoFit/>
          </a:bodyPr>
          <a:lstStyle/>
          <a:p>
            <a:endParaRPr lang="en-GB"/>
          </a:p>
        </p:txBody>
      </p:sp>
      <p:sp>
        <p:nvSpPr>
          <p:cNvPr id="16396" name="Text Box 12"/>
          <p:cNvSpPr txBox="1">
            <a:spLocks noChangeArrowheads="1"/>
          </p:cNvSpPr>
          <p:nvPr/>
        </p:nvSpPr>
        <p:spPr bwMode="auto">
          <a:xfrm>
            <a:off x="5305218" y="1944045"/>
            <a:ext cx="744114" cy="338554"/>
          </a:xfrm>
          <a:prstGeom prst="rect">
            <a:avLst/>
          </a:prstGeom>
          <a:noFill/>
          <a:ln w="9525">
            <a:noFill/>
            <a:miter lim="800000"/>
            <a:headEnd/>
            <a:tailEnd/>
          </a:ln>
        </p:spPr>
        <p:txBody>
          <a:bodyPr wrap="none">
            <a:spAutoFit/>
          </a:bodyPr>
          <a:lstStyle/>
          <a:p>
            <a:pPr eaLnBrk="0" hangingPunct="0">
              <a:spcBef>
                <a:spcPct val="50000"/>
              </a:spcBef>
            </a:pPr>
            <a:r>
              <a:rPr lang="en-GB" sz="1600" b="1" dirty="0"/>
              <a:t>s</a:t>
            </a:r>
            <a:r>
              <a:rPr lang="en-GB" sz="1600" b="1" dirty="0" smtClean="0"/>
              <a:t>ing</a:t>
            </a:r>
            <a:r>
              <a:rPr lang="en-GB" sz="1600" b="1" dirty="0"/>
              <a:t>()</a:t>
            </a:r>
          </a:p>
        </p:txBody>
      </p:sp>
      <p:sp>
        <p:nvSpPr>
          <p:cNvPr id="16397" name="Text Box 13"/>
          <p:cNvSpPr txBox="1">
            <a:spLocks noChangeArrowheads="1"/>
          </p:cNvSpPr>
          <p:nvPr/>
        </p:nvSpPr>
        <p:spPr bwMode="auto">
          <a:xfrm>
            <a:off x="6829218" y="1944045"/>
            <a:ext cx="1314784" cy="338554"/>
          </a:xfrm>
          <a:prstGeom prst="rect">
            <a:avLst/>
          </a:prstGeom>
          <a:noFill/>
          <a:ln w="9525">
            <a:noFill/>
            <a:miter lim="800000"/>
            <a:headEnd/>
            <a:tailEnd/>
          </a:ln>
        </p:spPr>
        <p:txBody>
          <a:bodyPr wrap="none">
            <a:spAutoFit/>
          </a:bodyPr>
          <a:lstStyle/>
          <a:p>
            <a:pPr eaLnBrk="0" hangingPunct="0">
              <a:spcBef>
                <a:spcPct val="50000"/>
              </a:spcBef>
            </a:pPr>
            <a:r>
              <a:rPr lang="en-GB" sz="1600" b="1" dirty="0" err="1" smtClean="0"/>
              <a:t>writeSong</a:t>
            </a:r>
            <a:r>
              <a:rPr lang="en-GB" sz="1600" b="1" dirty="0"/>
              <a:t>()</a:t>
            </a:r>
          </a:p>
        </p:txBody>
      </p:sp>
      <p:sp>
        <p:nvSpPr>
          <p:cNvPr id="16398" name="Text Box 14"/>
          <p:cNvSpPr txBox="1">
            <a:spLocks noChangeArrowheads="1"/>
          </p:cNvSpPr>
          <p:nvPr/>
        </p:nvSpPr>
        <p:spPr bwMode="auto">
          <a:xfrm>
            <a:off x="6922881" y="3658545"/>
            <a:ext cx="1495922" cy="584775"/>
          </a:xfrm>
          <a:prstGeom prst="rect">
            <a:avLst/>
          </a:prstGeom>
          <a:noFill/>
          <a:ln w="9525">
            <a:noFill/>
            <a:miter lim="800000"/>
            <a:headEnd/>
            <a:tailEnd/>
          </a:ln>
        </p:spPr>
        <p:txBody>
          <a:bodyPr wrap="none">
            <a:spAutoFit/>
          </a:bodyPr>
          <a:lstStyle/>
          <a:p>
            <a:pPr eaLnBrk="0" hangingPunct="0">
              <a:spcBef>
                <a:spcPct val="50000"/>
              </a:spcBef>
            </a:pPr>
            <a:r>
              <a:rPr lang="en-GB" sz="1600" b="1" dirty="0" smtClean="0"/>
              <a:t>perform</a:t>
            </a:r>
            <a:r>
              <a:rPr lang="en-GB" sz="1600" b="1" dirty="0"/>
              <a:t>()</a:t>
            </a:r>
            <a:br>
              <a:rPr lang="en-GB" sz="1600" b="1" dirty="0"/>
            </a:br>
            <a:r>
              <a:rPr lang="en-GB" sz="1600" b="1" dirty="0" err="1"/>
              <a:t>m</a:t>
            </a:r>
            <a:r>
              <a:rPr lang="en-GB" sz="1600" b="1" dirty="0" err="1" smtClean="0"/>
              <a:t>akeMoney</a:t>
            </a:r>
            <a:r>
              <a:rPr lang="en-GB" sz="1600" b="1" dirty="0"/>
              <a:t>()</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GB" smtClean="0"/>
              <a:t>Review</a:t>
            </a:r>
          </a:p>
        </p:txBody>
      </p:sp>
      <p:sp>
        <p:nvSpPr>
          <p:cNvPr id="17411" name="Rectangle 3"/>
          <p:cNvSpPr>
            <a:spLocks noGrp="1" noChangeArrowheads="1"/>
          </p:cNvSpPr>
          <p:nvPr>
            <p:ph idx="1"/>
          </p:nvPr>
        </p:nvSpPr>
        <p:spPr/>
        <p:txBody>
          <a:bodyPr/>
          <a:lstStyle/>
          <a:p>
            <a:r>
              <a:rPr lang="en-GB" dirty="0" smtClean="0"/>
              <a:t>An abstract class cannot be instantiated</a:t>
            </a:r>
          </a:p>
          <a:p>
            <a:pPr lvl="1"/>
            <a:r>
              <a:rPr lang="en-GB" dirty="0" smtClean="0"/>
              <a:t>Represents a generalisation of some concept</a:t>
            </a:r>
          </a:p>
          <a:p>
            <a:pPr lvl="1"/>
            <a:r>
              <a:rPr lang="en-GB" dirty="0" smtClean="0"/>
              <a:t>May contain abstract methods</a:t>
            </a:r>
          </a:p>
          <a:p>
            <a:pPr lvl="1"/>
            <a:endParaRPr lang="en-GB" dirty="0" smtClean="0"/>
          </a:p>
          <a:p>
            <a:r>
              <a:rPr lang="en-GB" dirty="0" smtClean="0"/>
              <a:t>An abstract member has a signature, but no code</a:t>
            </a:r>
          </a:p>
          <a:p>
            <a:pPr lvl="1"/>
            <a:r>
              <a:rPr lang="en-GB" dirty="0" smtClean="0"/>
              <a:t>To be implemented by derived classes</a:t>
            </a:r>
          </a:p>
          <a:p>
            <a:pPr lvl="1"/>
            <a:endParaRPr lang="en-GB" dirty="0" smtClean="0"/>
          </a:p>
          <a:p>
            <a:r>
              <a:rPr lang="en-GB" dirty="0" smtClean="0"/>
              <a:t>An interface is a collection of abstract methods</a:t>
            </a:r>
          </a:p>
          <a:p>
            <a:pPr lvl="1"/>
            <a:r>
              <a:rPr lang="en-GB" dirty="0" smtClean="0"/>
              <a:t>To be implemented by a class that implements the interface</a:t>
            </a:r>
          </a:p>
          <a:p>
            <a:pPr lvl="1"/>
            <a:endParaRPr lang="en-GB" dirty="0" smtClean="0"/>
          </a:p>
          <a:p>
            <a:r>
              <a:rPr lang="en-GB" dirty="0" smtClean="0"/>
              <a:t>A class can implement more than one interface</a:t>
            </a:r>
          </a:p>
          <a:p>
            <a:pPr lvl="1"/>
            <a:r>
              <a:rPr lang="en-GB" dirty="0" smtClean="0"/>
              <a:t>Provides many of the benefits of multiple inheritances</a:t>
            </a:r>
          </a:p>
          <a:p>
            <a:pPr lvl="1"/>
            <a:endParaRPr lang="en-GB" dirty="0" smtClean="0"/>
          </a:p>
          <a:p>
            <a:r>
              <a:rPr lang="en-GB" dirty="0" smtClean="0"/>
              <a:t>Abstract classes and interfaces are both polymorphic</a:t>
            </a: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GB" dirty="0" smtClean="0"/>
              <a:t>Abstract Classes and Interfaces</a:t>
            </a:r>
          </a:p>
        </p:txBody>
      </p:sp>
      <p:sp>
        <p:nvSpPr>
          <p:cNvPr id="4099" name="Rectangle 3"/>
          <p:cNvSpPr>
            <a:spLocks noGrp="1" noChangeArrowheads="1"/>
          </p:cNvSpPr>
          <p:nvPr>
            <p:ph idx="1"/>
          </p:nvPr>
        </p:nvSpPr>
        <p:spPr/>
        <p:txBody>
          <a:bodyPr/>
          <a:lstStyle/>
          <a:p>
            <a:pPr>
              <a:spcBef>
                <a:spcPts val="1200"/>
              </a:spcBef>
            </a:pPr>
            <a:r>
              <a:rPr lang="en-GB" dirty="0" smtClean="0"/>
              <a:t>Objectives</a:t>
            </a:r>
          </a:p>
          <a:p>
            <a:pPr lvl="1">
              <a:spcBef>
                <a:spcPts val="1200"/>
              </a:spcBef>
            </a:pPr>
            <a:r>
              <a:rPr lang="en-GB" dirty="0" smtClean="0"/>
              <a:t>Improve design by using abstract classes</a:t>
            </a:r>
          </a:p>
          <a:p>
            <a:pPr lvl="1">
              <a:spcBef>
                <a:spcPts val="1200"/>
              </a:spcBef>
            </a:pPr>
            <a:r>
              <a:rPr lang="en-GB" dirty="0" smtClean="0"/>
              <a:t>Define and implement an interface</a:t>
            </a:r>
          </a:p>
          <a:p>
            <a:pPr>
              <a:spcBef>
                <a:spcPts val="1200"/>
              </a:spcBef>
            </a:pPr>
            <a:r>
              <a:rPr lang="en-GB" dirty="0" smtClean="0"/>
              <a:t>Contents</a:t>
            </a:r>
          </a:p>
          <a:p>
            <a:pPr lvl="1">
              <a:spcBef>
                <a:spcPts val="1200"/>
              </a:spcBef>
            </a:pPr>
            <a:r>
              <a:rPr lang="en-GB" dirty="0" smtClean="0"/>
              <a:t>The problem if we have no abstract classes</a:t>
            </a:r>
          </a:p>
          <a:p>
            <a:pPr lvl="1">
              <a:spcBef>
                <a:spcPts val="1200"/>
              </a:spcBef>
            </a:pPr>
            <a:r>
              <a:rPr lang="en-GB" dirty="0" smtClean="0"/>
              <a:t>Abstract classes with abstract members</a:t>
            </a:r>
          </a:p>
          <a:p>
            <a:pPr lvl="1">
              <a:spcBef>
                <a:spcPts val="1200"/>
              </a:spcBef>
            </a:pPr>
            <a:r>
              <a:rPr lang="en-GB" dirty="0" smtClean="0"/>
              <a:t>Polymorphism</a:t>
            </a:r>
          </a:p>
          <a:p>
            <a:pPr lvl="1">
              <a:spcBef>
                <a:spcPts val="1200"/>
              </a:spcBef>
            </a:pPr>
            <a:r>
              <a:rPr lang="en-GB" dirty="0" smtClean="0"/>
              <a:t>Interfaces</a:t>
            </a:r>
          </a:p>
          <a:p>
            <a:pPr lvl="1">
              <a:spcBef>
                <a:spcPts val="1200"/>
              </a:spcBef>
            </a:pPr>
            <a:r>
              <a:rPr lang="en-GB" dirty="0" smtClean="0"/>
              <a:t>Multiple Interfaces</a:t>
            </a:r>
          </a:p>
          <a:p>
            <a:pPr>
              <a:spcBef>
                <a:spcPts val="1200"/>
              </a:spcBef>
            </a:pPr>
            <a:r>
              <a:rPr lang="en-GB" dirty="0" smtClean="0"/>
              <a:t>Hands-on labs</a:t>
            </a:r>
          </a:p>
          <a:p>
            <a:pPr lvl="1">
              <a:spcBef>
                <a:spcPts val="1200"/>
              </a:spcBef>
            </a:pPr>
            <a:r>
              <a:rPr lang="en-GB" dirty="0" smtClean="0"/>
              <a:t>Implementing interfaces</a:t>
            </a: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6"/>
          <p:cNvGrpSpPr>
            <a:grpSpLocks/>
          </p:cNvGrpSpPr>
          <p:nvPr/>
        </p:nvGrpSpPr>
        <p:grpSpPr bwMode="auto">
          <a:xfrm>
            <a:off x="463550" y="6372225"/>
            <a:ext cx="428625" cy="306388"/>
            <a:chOff x="4752" y="3840"/>
            <a:chExt cx="336" cy="240"/>
          </a:xfrm>
        </p:grpSpPr>
        <p:sp>
          <p:nvSpPr>
            <p:cNvPr id="23" name="Rectangle 47"/>
            <p:cNvSpPr>
              <a:spLocks noChangeArrowheads="1"/>
            </p:cNvSpPr>
            <p:nvPr/>
          </p:nvSpPr>
          <p:spPr bwMode="auto">
            <a:xfrm>
              <a:off x="4752" y="3840"/>
              <a:ext cx="336" cy="240"/>
            </a:xfrm>
            <a:prstGeom prst="rect">
              <a:avLst/>
            </a:prstGeom>
            <a:solidFill>
              <a:srgbClr val="EAEAEA"/>
            </a:solidFill>
            <a:ln w="9525">
              <a:solidFill>
                <a:schemeClr val="tx1"/>
              </a:solidFill>
              <a:miter lim="800000"/>
              <a:headEnd/>
              <a:tailEnd/>
            </a:ln>
          </p:spPr>
          <p:txBody>
            <a:bodyPr wrap="none" anchor="ctr"/>
            <a:lstStyle/>
            <a:p>
              <a:pPr eaLnBrk="0" hangingPunct="0">
                <a:spcBef>
                  <a:spcPct val="50000"/>
                </a:spcBef>
              </a:pPr>
              <a:endParaRPr lang="en-US"/>
            </a:p>
          </p:txBody>
        </p:sp>
        <p:sp>
          <p:nvSpPr>
            <p:cNvPr id="25" name="AutoShape 48"/>
            <p:cNvSpPr>
              <a:spLocks noChangeArrowheads="1"/>
            </p:cNvSpPr>
            <p:nvPr/>
          </p:nvSpPr>
          <p:spPr bwMode="auto">
            <a:xfrm>
              <a:off x="4776" y="3857"/>
              <a:ext cx="288" cy="206"/>
            </a:xfrm>
            <a:prstGeom prst="roundRect">
              <a:avLst>
                <a:gd name="adj" fmla="val 28157"/>
              </a:avLst>
            </a:prstGeom>
            <a:solidFill>
              <a:schemeClr val="bg1"/>
            </a:solidFill>
            <a:ln w="9525">
              <a:solidFill>
                <a:schemeClr val="tx1"/>
              </a:solidFill>
              <a:round/>
              <a:headEnd/>
              <a:tailEnd/>
            </a:ln>
          </p:spPr>
          <p:txBody>
            <a:bodyPr wrap="none" anchor="ctr"/>
            <a:lstStyle/>
            <a:p>
              <a:pPr eaLnBrk="0" hangingPunct="0">
                <a:spcBef>
                  <a:spcPct val="50000"/>
                </a:spcBef>
              </a:pPr>
              <a:endParaRPr lang="en-US"/>
            </a:p>
          </p:txBody>
        </p:sp>
      </p:grpSp>
      <p:sp>
        <p:nvSpPr>
          <p:cNvPr id="5122" name="Rectangle 2"/>
          <p:cNvSpPr>
            <a:spLocks noGrp="1" noChangeArrowheads="1"/>
          </p:cNvSpPr>
          <p:nvPr>
            <p:ph type="title"/>
          </p:nvPr>
        </p:nvSpPr>
        <p:spPr/>
        <p:txBody>
          <a:bodyPr/>
          <a:lstStyle/>
          <a:p>
            <a:pPr eaLnBrk="1" hangingPunct="1"/>
            <a:r>
              <a:rPr lang="en-GB" dirty="0" smtClean="0"/>
              <a:t>Problem if base type is a ‘concrete’ class</a:t>
            </a:r>
          </a:p>
        </p:txBody>
      </p:sp>
      <p:sp>
        <p:nvSpPr>
          <p:cNvPr id="5123" name="Rectangle 3"/>
          <p:cNvSpPr>
            <a:spLocks noGrp="1" noChangeArrowheads="1"/>
          </p:cNvSpPr>
          <p:nvPr>
            <p:ph idx="1"/>
          </p:nvPr>
        </p:nvSpPr>
        <p:spPr/>
        <p:txBody>
          <a:bodyPr/>
          <a:lstStyle/>
          <a:p>
            <a:r>
              <a:rPr lang="en-GB" dirty="0" smtClean="0"/>
              <a:t>What is wrong with this code sample?</a:t>
            </a:r>
            <a:endParaRPr lang="en-GB" dirty="0" smtClean="0">
              <a:latin typeface="Lucida Console" pitchFamily="49" charset="0"/>
            </a:endParaRPr>
          </a:p>
        </p:txBody>
      </p:sp>
      <p:sp>
        <p:nvSpPr>
          <p:cNvPr id="805892" name="Rectangle 4"/>
          <p:cNvSpPr>
            <a:spLocks noChangeArrowheads="1"/>
          </p:cNvSpPr>
          <p:nvPr/>
        </p:nvSpPr>
        <p:spPr bwMode="auto">
          <a:xfrm>
            <a:off x="281215" y="1664607"/>
            <a:ext cx="2969985" cy="335989"/>
          </a:xfrm>
          <a:prstGeom prst="rect">
            <a:avLst/>
          </a:prstGeom>
          <a:solidFill>
            <a:srgbClr val="FCFEB9"/>
          </a:solidFill>
          <a:ln w="12700">
            <a:noFill/>
            <a:miter lim="800000"/>
            <a:headEnd/>
            <a:tailEnd/>
          </a:ln>
          <a:effectLst>
            <a:outerShdw dist="53882" dir="2700000" algn="ctr" rotWithShape="0">
              <a:schemeClr val="bg2"/>
            </a:outerShdw>
          </a:effectLst>
        </p:spPr>
        <p:txBody>
          <a:bodyPr wrap="square" lIns="90488" tIns="44450" rIns="0" bIns="44450">
            <a:spAutoFit/>
          </a:bodyPr>
          <a:lstStyle/>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C8"/>
                </a:solidFill>
                <a:latin typeface="Lucida Console" pitchFamily="49" charset="0"/>
                <a:cs typeface="+mn-cs"/>
              </a:rPr>
              <a:t>public</a:t>
            </a:r>
            <a:r>
              <a:rPr lang="en-GB" sz="1600" dirty="0">
                <a:solidFill>
                  <a:srgbClr val="0000FF"/>
                </a:solidFill>
                <a:latin typeface="Lucida Console" pitchFamily="49" charset="0"/>
                <a:cs typeface="+mn-cs"/>
              </a:rPr>
              <a:t> </a:t>
            </a:r>
            <a:r>
              <a:rPr lang="en-GB" sz="1600" dirty="0" smtClean="0">
                <a:solidFill>
                  <a:srgbClr val="0000C8"/>
                </a:solidFill>
                <a:latin typeface="Lucida Console" pitchFamily="49" charset="0"/>
                <a:cs typeface="+mn-cs"/>
              </a:rPr>
              <a:t>class</a:t>
            </a:r>
            <a:r>
              <a:rPr lang="en-GB" sz="1600" dirty="0" smtClean="0">
                <a:latin typeface="Lucida Console" pitchFamily="49" charset="0"/>
                <a:cs typeface="+mn-cs"/>
              </a:rPr>
              <a:t> </a:t>
            </a:r>
            <a:r>
              <a:rPr lang="en-GB" sz="1600" dirty="0" smtClean="0">
                <a:solidFill>
                  <a:srgbClr val="000000"/>
                </a:solidFill>
                <a:latin typeface="Lucida Console" pitchFamily="49" charset="0"/>
                <a:cs typeface="+mn-cs"/>
              </a:rPr>
              <a:t>Account {}</a:t>
            </a:r>
            <a:endParaRPr lang="en-GB" sz="1600" dirty="0">
              <a:solidFill>
                <a:srgbClr val="000046"/>
              </a:solidFill>
              <a:latin typeface="Lucida Console" pitchFamily="49" charset="0"/>
              <a:cs typeface="+mn-cs"/>
            </a:endParaRPr>
          </a:p>
        </p:txBody>
      </p:sp>
      <p:sp>
        <p:nvSpPr>
          <p:cNvPr id="7" name="Rectangle 5"/>
          <p:cNvSpPr>
            <a:spLocks noChangeArrowheads="1"/>
          </p:cNvSpPr>
          <p:nvPr/>
        </p:nvSpPr>
        <p:spPr bwMode="auto">
          <a:xfrm>
            <a:off x="6794504" y="1055015"/>
            <a:ext cx="970643" cy="335989"/>
          </a:xfrm>
          <a:prstGeom prst="rect">
            <a:avLst/>
          </a:prstGeom>
          <a:solidFill>
            <a:schemeClr val="tx2">
              <a:lumMod val="20000"/>
              <a:lumOff val="80000"/>
            </a:schemeClr>
          </a:solidFill>
          <a:ln w="12700">
            <a:solidFill>
              <a:schemeClr val="tx1"/>
            </a:solidFill>
            <a:miter lim="800000"/>
            <a:headEnd/>
            <a:tailEnd/>
          </a:ln>
          <a:effectLst>
            <a:outerShdw dist="53882" dir="2700000" algn="ctr" rotWithShape="0">
              <a:schemeClr val="bg2"/>
            </a:outerShdw>
          </a:effectLst>
        </p:spPr>
        <p:txBody>
          <a:bodyPr wrap="square" lIns="90488" tIns="44450" rIns="0" bIns="44450">
            <a:spAutoFit/>
          </a:bodyPr>
          <a:lstStyle/>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smtClean="0">
                <a:solidFill>
                  <a:schemeClr val="accent4"/>
                </a:solidFill>
                <a:latin typeface="Lucida Console" pitchFamily="49" charset="0"/>
                <a:cs typeface="+mn-cs"/>
              </a:rPr>
              <a:t>Account</a:t>
            </a:r>
            <a:endParaRPr lang="en-GB" sz="1600" dirty="0">
              <a:solidFill>
                <a:schemeClr val="accent4"/>
              </a:solidFill>
              <a:latin typeface="Lucida Console" pitchFamily="49" charset="0"/>
              <a:cs typeface="+mn-cs"/>
            </a:endParaRPr>
          </a:p>
        </p:txBody>
      </p:sp>
      <p:sp>
        <p:nvSpPr>
          <p:cNvPr id="10" name="Rectangle 5"/>
          <p:cNvSpPr>
            <a:spLocks noChangeArrowheads="1"/>
          </p:cNvSpPr>
          <p:nvPr/>
        </p:nvSpPr>
        <p:spPr bwMode="auto">
          <a:xfrm>
            <a:off x="6228422" y="1795245"/>
            <a:ext cx="970643" cy="582211"/>
          </a:xfrm>
          <a:prstGeom prst="rect">
            <a:avLst/>
          </a:prstGeom>
          <a:solidFill>
            <a:schemeClr val="tx2">
              <a:lumMod val="20000"/>
              <a:lumOff val="80000"/>
            </a:schemeClr>
          </a:solidFill>
          <a:ln w="12700">
            <a:solidFill>
              <a:schemeClr val="tx1"/>
            </a:solidFill>
            <a:miter lim="800000"/>
            <a:headEnd/>
            <a:tailEnd/>
          </a:ln>
          <a:effectLst>
            <a:outerShdw dist="53882" dir="2700000" algn="ctr" rotWithShape="0">
              <a:schemeClr val="bg2"/>
            </a:outerShdw>
          </a:effectLst>
        </p:spPr>
        <p:txBody>
          <a:bodyPr wrap="square" lIns="90488" tIns="44450" rIns="0" bIns="44450">
            <a:spAutoFit/>
          </a:bodyPr>
          <a:lstStyle/>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smtClean="0">
                <a:solidFill>
                  <a:schemeClr val="accent4"/>
                </a:solidFill>
                <a:latin typeface="Lucida Console" pitchFamily="49" charset="0"/>
                <a:cs typeface="+mn-cs"/>
              </a:rPr>
              <a:t>Current</a:t>
            </a:r>
            <a:br>
              <a:rPr lang="en-GB" sz="1600" dirty="0" smtClean="0">
                <a:solidFill>
                  <a:schemeClr val="accent4"/>
                </a:solidFill>
                <a:latin typeface="Lucida Console" pitchFamily="49" charset="0"/>
                <a:cs typeface="+mn-cs"/>
              </a:rPr>
            </a:br>
            <a:r>
              <a:rPr lang="en-GB" sz="1600" dirty="0" smtClean="0">
                <a:solidFill>
                  <a:schemeClr val="accent4"/>
                </a:solidFill>
                <a:latin typeface="Lucida Console" pitchFamily="49" charset="0"/>
                <a:cs typeface="+mn-cs"/>
              </a:rPr>
              <a:t>Account</a:t>
            </a:r>
            <a:endParaRPr lang="en-GB" sz="1600" dirty="0">
              <a:solidFill>
                <a:schemeClr val="accent4"/>
              </a:solidFill>
              <a:latin typeface="Lucida Console" pitchFamily="49" charset="0"/>
              <a:cs typeface="+mn-cs"/>
            </a:endParaRPr>
          </a:p>
        </p:txBody>
      </p:sp>
      <p:sp>
        <p:nvSpPr>
          <p:cNvPr id="12" name="Rectangle 5"/>
          <p:cNvSpPr>
            <a:spLocks noChangeArrowheads="1"/>
          </p:cNvSpPr>
          <p:nvPr/>
        </p:nvSpPr>
        <p:spPr bwMode="auto">
          <a:xfrm>
            <a:off x="7491146" y="1795251"/>
            <a:ext cx="970643" cy="582211"/>
          </a:xfrm>
          <a:prstGeom prst="rect">
            <a:avLst/>
          </a:prstGeom>
          <a:solidFill>
            <a:schemeClr val="tx2">
              <a:lumMod val="20000"/>
              <a:lumOff val="80000"/>
            </a:schemeClr>
          </a:solidFill>
          <a:ln w="12700">
            <a:solidFill>
              <a:schemeClr val="tx1"/>
            </a:solidFill>
            <a:miter lim="800000"/>
            <a:headEnd/>
            <a:tailEnd/>
          </a:ln>
          <a:effectLst>
            <a:outerShdw dist="53882" dir="2700000" algn="ctr" rotWithShape="0">
              <a:schemeClr val="bg2"/>
            </a:outerShdw>
          </a:effectLst>
        </p:spPr>
        <p:txBody>
          <a:bodyPr wrap="square" lIns="90488" tIns="44450" rIns="0" bIns="44450">
            <a:spAutoFit/>
          </a:bodyPr>
          <a:lstStyle/>
          <a:p>
            <a:pPr algn="ctr" defTabSz="739775" eaLnBrk="0" hangingPunct="0">
              <a:tabLst>
                <a:tab pos="347663" algn="l"/>
                <a:tab pos="685800" algn="l"/>
                <a:tab pos="1033463" algn="l"/>
                <a:tab pos="1371600" algn="l"/>
                <a:tab pos="1719263" algn="l"/>
                <a:tab pos="2057400" algn="l"/>
                <a:tab pos="2405063" algn="l"/>
                <a:tab pos="2743200" algn="l"/>
              </a:tabLst>
              <a:defRPr/>
            </a:pPr>
            <a:r>
              <a:rPr lang="en-GB" sz="1600" dirty="0" smtClean="0">
                <a:solidFill>
                  <a:schemeClr val="accent4"/>
                </a:solidFill>
                <a:latin typeface="Lucida Console" pitchFamily="49" charset="0"/>
                <a:cs typeface="+mn-cs"/>
              </a:rPr>
              <a:t>Savings</a:t>
            </a:r>
            <a:br>
              <a:rPr lang="en-GB" sz="1600" dirty="0" smtClean="0">
                <a:solidFill>
                  <a:schemeClr val="accent4"/>
                </a:solidFill>
                <a:latin typeface="Lucida Console" pitchFamily="49" charset="0"/>
                <a:cs typeface="+mn-cs"/>
              </a:rPr>
            </a:br>
            <a:r>
              <a:rPr lang="en-GB" sz="1600" dirty="0" smtClean="0">
                <a:solidFill>
                  <a:schemeClr val="accent4"/>
                </a:solidFill>
                <a:latin typeface="Lucida Console" pitchFamily="49" charset="0"/>
                <a:cs typeface="+mn-cs"/>
              </a:rPr>
              <a:t>Account</a:t>
            </a:r>
            <a:endParaRPr lang="en-GB" sz="1600" dirty="0">
              <a:solidFill>
                <a:schemeClr val="accent4"/>
              </a:solidFill>
              <a:latin typeface="Lucida Console" pitchFamily="49" charset="0"/>
              <a:cs typeface="+mn-cs"/>
            </a:endParaRPr>
          </a:p>
        </p:txBody>
      </p:sp>
      <p:cxnSp>
        <p:nvCxnSpPr>
          <p:cNvPr id="20" name="Straight Connector 19"/>
          <p:cNvCxnSpPr>
            <a:stCxn id="10" idx="0"/>
            <a:endCxn id="7" idx="2"/>
          </p:cNvCxnSpPr>
          <p:nvPr/>
        </p:nvCxnSpPr>
        <p:spPr bwMode="auto">
          <a:xfrm rot="5400000" flipH="1" flipV="1">
            <a:off x="6794665" y="1310084"/>
            <a:ext cx="404241" cy="566082"/>
          </a:xfrm>
          <a:prstGeom prst="line">
            <a:avLst/>
          </a:prstGeom>
          <a:solidFill>
            <a:schemeClr val="accent1"/>
          </a:solidFill>
          <a:ln w="9525" cap="flat" cmpd="sng" algn="ctr">
            <a:solidFill>
              <a:schemeClr val="tx1"/>
            </a:solidFill>
            <a:prstDash val="dash"/>
            <a:round/>
            <a:headEnd type="none" w="med" len="med"/>
            <a:tailEnd type="none" w="med" len="med"/>
          </a:ln>
          <a:effectLst/>
        </p:spPr>
      </p:cxnSp>
      <p:cxnSp>
        <p:nvCxnSpPr>
          <p:cNvPr id="24" name="Straight Connector 23"/>
          <p:cNvCxnSpPr>
            <a:stCxn id="12" idx="0"/>
          </p:cNvCxnSpPr>
          <p:nvPr/>
        </p:nvCxnSpPr>
        <p:spPr bwMode="auto">
          <a:xfrm rot="16200000" flipV="1">
            <a:off x="7433282" y="1252064"/>
            <a:ext cx="404246" cy="682127"/>
          </a:xfrm>
          <a:prstGeom prst="line">
            <a:avLst/>
          </a:prstGeom>
          <a:solidFill>
            <a:schemeClr val="accent1"/>
          </a:solidFill>
          <a:ln w="9525" cap="flat" cmpd="sng" algn="ctr">
            <a:solidFill>
              <a:schemeClr val="tx1"/>
            </a:solidFill>
            <a:prstDash val="dash"/>
            <a:round/>
            <a:headEnd type="none" w="med" len="med"/>
            <a:tailEnd type="none" w="med" len="med"/>
          </a:ln>
          <a:effectLst/>
        </p:spPr>
      </p:cxnSp>
      <p:sp>
        <p:nvSpPr>
          <p:cNvPr id="28" name="Rectangle 4"/>
          <p:cNvSpPr>
            <a:spLocks noChangeArrowheads="1"/>
          </p:cNvSpPr>
          <p:nvPr/>
        </p:nvSpPr>
        <p:spPr bwMode="auto">
          <a:xfrm>
            <a:off x="273961" y="2179857"/>
            <a:ext cx="5641064" cy="1320874"/>
          </a:xfrm>
          <a:prstGeom prst="rect">
            <a:avLst/>
          </a:prstGeom>
          <a:solidFill>
            <a:srgbClr val="FCFEB9"/>
          </a:solidFill>
          <a:ln w="12700">
            <a:noFill/>
            <a:miter lim="800000"/>
            <a:headEnd/>
            <a:tailEnd/>
          </a:ln>
          <a:effectLst>
            <a:outerShdw dist="53882" dir="2700000" algn="ctr" rotWithShape="0">
              <a:schemeClr val="bg2"/>
            </a:outerShdw>
          </a:effectLst>
        </p:spPr>
        <p:txBody>
          <a:bodyPr wrap="square" lIns="90488" tIns="44450" rIns="0" bIns="44450">
            <a:spAutoFit/>
          </a:bodyPr>
          <a:lstStyle/>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C8"/>
                </a:solidFill>
                <a:latin typeface="Lucida Console" pitchFamily="49" charset="0"/>
                <a:cs typeface="+mn-cs"/>
              </a:rPr>
              <a:t>public</a:t>
            </a:r>
            <a:r>
              <a:rPr lang="en-GB" sz="1600" dirty="0">
                <a:solidFill>
                  <a:srgbClr val="0000FF"/>
                </a:solidFill>
                <a:latin typeface="Lucida Console" pitchFamily="49" charset="0"/>
                <a:cs typeface="+mn-cs"/>
              </a:rPr>
              <a:t> </a:t>
            </a:r>
            <a:r>
              <a:rPr lang="en-GB" sz="1600" dirty="0" smtClean="0">
                <a:solidFill>
                  <a:srgbClr val="0000C8"/>
                </a:solidFill>
                <a:latin typeface="Lucida Console" pitchFamily="49" charset="0"/>
                <a:cs typeface="+mn-cs"/>
              </a:rPr>
              <a:t>class</a:t>
            </a:r>
            <a:r>
              <a:rPr lang="en-GB" sz="1600" dirty="0" smtClean="0">
                <a:latin typeface="Lucida Console" pitchFamily="49" charset="0"/>
                <a:cs typeface="+mn-cs"/>
              </a:rPr>
              <a:t> </a:t>
            </a:r>
            <a:r>
              <a:rPr lang="en-GB" sz="1600" dirty="0" err="1" smtClean="0">
                <a:latin typeface="Lucida Console" pitchFamily="49" charset="0"/>
                <a:cs typeface="+mn-cs"/>
              </a:rPr>
              <a:t>Current</a:t>
            </a:r>
            <a:r>
              <a:rPr lang="en-GB" sz="1600" dirty="0" err="1" smtClean="0">
                <a:solidFill>
                  <a:srgbClr val="000000"/>
                </a:solidFill>
                <a:latin typeface="Lucida Console" pitchFamily="49" charset="0"/>
                <a:cs typeface="+mn-cs"/>
              </a:rPr>
              <a:t>Account</a:t>
            </a:r>
            <a:r>
              <a:rPr lang="en-GB" sz="1600" dirty="0" smtClean="0">
                <a:solidFill>
                  <a:srgbClr val="000000"/>
                </a:solidFill>
                <a:latin typeface="Lucida Console" pitchFamily="49" charset="0"/>
                <a:cs typeface="+mn-cs"/>
              </a:rPr>
              <a:t> </a:t>
            </a:r>
            <a:r>
              <a:rPr lang="en-GB" sz="1600" dirty="0" smtClean="0">
                <a:solidFill>
                  <a:srgbClr val="0000C8"/>
                </a:solidFill>
                <a:latin typeface="Lucida Console" pitchFamily="49" charset="0"/>
                <a:cs typeface="+mn-cs"/>
              </a:rPr>
              <a:t>extends</a:t>
            </a:r>
            <a:r>
              <a:rPr lang="en-GB" sz="1600" dirty="0" smtClean="0">
                <a:solidFill>
                  <a:srgbClr val="000000"/>
                </a:solidFill>
                <a:latin typeface="Lucida Console" pitchFamily="49" charset="0"/>
                <a:cs typeface="+mn-cs"/>
              </a:rPr>
              <a:t> Account {</a:t>
            </a:r>
            <a:br>
              <a:rPr lang="en-GB" sz="1600" dirty="0" smtClean="0">
                <a:solidFill>
                  <a:srgbClr val="000000"/>
                </a:solidFill>
                <a:latin typeface="Lucida Console" pitchFamily="49" charset="0"/>
                <a:cs typeface="+mn-cs"/>
              </a:rPr>
            </a:br>
            <a:r>
              <a:rPr lang="en-GB" sz="1600" dirty="0" smtClean="0">
                <a:solidFill>
                  <a:srgbClr val="000000"/>
                </a:solidFill>
                <a:latin typeface="Lucida Console" pitchFamily="49" charset="0"/>
                <a:cs typeface="+mn-cs"/>
              </a:rPr>
              <a:t>  </a:t>
            </a:r>
            <a:r>
              <a:rPr lang="en-GB" sz="1600" dirty="0" smtClean="0">
                <a:solidFill>
                  <a:srgbClr val="0000C8"/>
                </a:solidFill>
                <a:latin typeface="Lucida Console" pitchFamily="49" charset="0"/>
                <a:cs typeface="+mn-cs"/>
              </a:rPr>
              <a:t>public void </a:t>
            </a:r>
            <a:r>
              <a:rPr lang="en-GB" sz="1600" dirty="0" err="1" smtClean="0">
                <a:solidFill>
                  <a:srgbClr val="000000"/>
                </a:solidFill>
                <a:latin typeface="Lucida Console" pitchFamily="49" charset="0"/>
              </a:rPr>
              <a:t>w</a:t>
            </a:r>
            <a:r>
              <a:rPr lang="en-GB" sz="1600" dirty="0" err="1" smtClean="0">
                <a:solidFill>
                  <a:srgbClr val="000000"/>
                </a:solidFill>
                <a:latin typeface="Lucida Console" pitchFamily="49" charset="0"/>
                <a:cs typeface="+mn-cs"/>
              </a:rPr>
              <a:t>ithDraw</a:t>
            </a:r>
            <a:r>
              <a:rPr lang="en-GB" sz="1600" dirty="0" smtClean="0">
                <a:solidFill>
                  <a:srgbClr val="000000"/>
                </a:solidFill>
                <a:latin typeface="Lucida Console" pitchFamily="49" charset="0"/>
                <a:cs typeface="+mn-cs"/>
              </a:rPr>
              <a:t>(</a:t>
            </a:r>
            <a:r>
              <a:rPr lang="en-GB" sz="1600" dirty="0" err="1" smtClean="0">
                <a:solidFill>
                  <a:srgbClr val="0000C8"/>
                </a:solidFill>
                <a:latin typeface="Lucida Console" pitchFamily="49" charset="0"/>
                <a:cs typeface="+mn-cs"/>
              </a:rPr>
              <a:t>int</a:t>
            </a:r>
            <a:r>
              <a:rPr lang="en-GB" sz="1600" dirty="0" smtClean="0">
                <a:solidFill>
                  <a:srgbClr val="000000"/>
                </a:solidFill>
                <a:latin typeface="Lucida Console" pitchFamily="49" charset="0"/>
                <a:cs typeface="+mn-cs"/>
              </a:rPr>
              <a:t> amt) {</a:t>
            </a:r>
            <a:br>
              <a:rPr lang="en-GB" sz="1600" dirty="0" smtClean="0">
                <a:solidFill>
                  <a:srgbClr val="000000"/>
                </a:solidFill>
                <a:latin typeface="Lucida Console" pitchFamily="49" charset="0"/>
                <a:cs typeface="+mn-cs"/>
              </a:rPr>
            </a:br>
            <a:r>
              <a:rPr lang="en-GB" sz="1600" dirty="0" smtClean="0">
                <a:solidFill>
                  <a:srgbClr val="000000"/>
                </a:solidFill>
                <a:latin typeface="Lucida Console" pitchFamily="49" charset="0"/>
                <a:cs typeface="+mn-cs"/>
              </a:rPr>
              <a:t>  ...</a:t>
            </a:r>
            <a:r>
              <a:rPr lang="en-GB" sz="1600" dirty="0" smtClean="0">
                <a:solidFill>
                  <a:schemeClr val="accent6">
                    <a:lumMod val="50000"/>
                  </a:schemeClr>
                </a:solidFill>
                <a:latin typeface="Lucida Console" pitchFamily="49" charset="0"/>
                <a:cs typeface="+mn-cs"/>
              </a:rPr>
              <a:t>// consider overdraft limit</a:t>
            </a:r>
            <a:r>
              <a:rPr lang="en-GB" sz="1600" dirty="0" smtClean="0">
                <a:solidFill>
                  <a:srgbClr val="000000"/>
                </a:solidFill>
                <a:latin typeface="Lucida Console" pitchFamily="49" charset="0"/>
                <a:cs typeface="+mn-cs"/>
              </a:rPr>
              <a:t/>
            </a:r>
            <a:br>
              <a:rPr lang="en-GB" sz="1600" dirty="0" smtClean="0">
                <a:solidFill>
                  <a:srgbClr val="000000"/>
                </a:solidFill>
                <a:latin typeface="Lucida Console" pitchFamily="49" charset="0"/>
                <a:cs typeface="+mn-cs"/>
              </a:rPr>
            </a:br>
            <a:r>
              <a:rPr lang="en-GB" sz="1600" dirty="0" smtClean="0">
                <a:solidFill>
                  <a:srgbClr val="000000"/>
                </a:solidFill>
                <a:latin typeface="Lucida Console" pitchFamily="49" charset="0"/>
                <a:cs typeface="+mn-cs"/>
              </a:rPr>
              <a:t>  }</a:t>
            </a:r>
            <a:br>
              <a:rPr lang="en-GB" sz="1600" dirty="0" smtClean="0">
                <a:solidFill>
                  <a:srgbClr val="000000"/>
                </a:solidFill>
                <a:latin typeface="Lucida Console" pitchFamily="49" charset="0"/>
                <a:cs typeface="+mn-cs"/>
              </a:rPr>
            </a:br>
            <a:r>
              <a:rPr lang="en-GB" sz="1600" dirty="0" smtClean="0">
                <a:solidFill>
                  <a:srgbClr val="000000"/>
                </a:solidFill>
                <a:latin typeface="Lucida Console" pitchFamily="49" charset="0"/>
                <a:cs typeface="+mn-cs"/>
              </a:rPr>
              <a:t>}</a:t>
            </a:r>
            <a:endParaRPr lang="en-GB" sz="1600" dirty="0">
              <a:solidFill>
                <a:srgbClr val="000046"/>
              </a:solidFill>
              <a:latin typeface="Lucida Console" pitchFamily="49" charset="0"/>
              <a:cs typeface="+mn-cs"/>
            </a:endParaRPr>
          </a:p>
        </p:txBody>
      </p:sp>
      <p:sp>
        <p:nvSpPr>
          <p:cNvPr id="29" name="Rectangle 4"/>
          <p:cNvSpPr>
            <a:spLocks noChangeArrowheads="1"/>
          </p:cNvSpPr>
          <p:nvPr/>
        </p:nvSpPr>
        <p:spPr bwMode="auto">
          <a:xfrm>
            <a:off x="700090" y="2970862"/>
            <a:ext cx="5586412" cy="1320874"/>
          </a:xfrm>
          <a:prstGeom prst="rect">
            <a:avLst/>
          </a:prstGeom>
          <a:solidFill>
            <a:srgbClr val="FCFEB9"/>
          </a:solidFill>
          <a:ln w="12700">
            <a:noFill/>
            <a:miter lim="800000"/>
            <a:headEnd/>
            <a:tailEnd/>
          </a:ln>
          <a:effectLst>
            <a:outerShdw dist="53882" dir="2700000" algn="ctr" rotWithShape="0">
              <a:schemeClr val="bg2"/>
            </a:outerShdw>
          </a:effectLst>
        </p:spPr>
        <p:txBody>
          <a:bodyPr wrap="square" lIns="90488" tIns="44450" rIns="0" bIns="44450">
            <a:spAutoFit/>
          </a:bodyPr>
          <a:lstStyle/>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C8"/>
                </a:solidFill>
                <a:latin typeface="Lucida Console" pitchFamily="49" charset="0"/>
                <a:cs typeface="+mn-cs"/>
              </a:rPr>
              <a:t>public</a:t>
            </a:r>
            <a:r>
              <a:rPr lang="en-GB" sz="1600" dirty="0">
                <a:solidFill>
                  <a:srgbClr val="0000FF"/>
                </a:solidFill>
                <a:latin typeface="Lucida Console" pitchFamily="49" charset="0"/>
                <a:cs typeface="+mn-cs"/>
              </a:rPr>
              <a:t> </a:t>
            </a:r>
            <a:r>
              <a:rPr lang="en-GB" sz="1600" dirty="0" smtClean="0">
                <a:solidFill>
                  <a:srgbClr val="0000C8"/>
                </a:solidFill>
                <a:latin typeface="Lucida Console" pitchFamily="49" charset="0"/>
                <a:cs typeface="+mn-cs"/>
              </a:rPr>
              <a:t>class</a:t>
            </a:r>
            <a:r>
              <a:rPr lang="en-GB" sz="1600" dirty="0" smtClean="0">
                <a:latin typeface="Lucida Console" pitchFamily="49" charset="0"/>
                <a:cs typeface="+mn-cs"/>
              </a:rPr>
              <a:t> </a:t>
            </a:r>
            <a:r>
              <a:rPr lang="en-GB" sz="1600" dirty="0" err="1" smtClean="0">
                <a:latin typeface="Lucida Console" pitchFamily="49" charset="0"/>
                <a:cs typeface="+mn-cs"/>
              </a:rPr>
              <a:t>Savings</a:t>
            </a:r>
            <a:r>
              <a:rPr lang="en-GB" sz="1600" dirty="0" err="1" smtClean="0">
                <a:solidFill>
                  <a:srgbClr val="000000"/>
                </a:solidFill>
                <a:latin typeface="Lucida Console" pitchFamily="49" charset="0"/>
                <a:cs typeface="+mn-cs"/>
              </a:rPr>
              <a:t>Account</a:t>
            </a:r>
            <a:r>
              <a:rPr lang="en-GB" sz="1600" dirty="0" smtClean="0">
                <a:solidFill>
                  <a:srgbClr val="000000"/>
                </a:solidFill>
                <a:latin typeface="Lucida Console" pitchFamily="49" charset="0"/>
                <a:cs typeface="+mn-cs"/>
              </a:rPr>
              <a:t> </a:t>
            </a:r>
            <a:r>
              <a:rPr lang="en-GB" sz="1600" dirty="0" smtClean="0">
                <a:solidFill>
                  <a:srgbClr val="0000C8"/>
                </a:solidFill>
                <a:latin typeface="Lucida Console" pitchFamily="49" charset="0"/>
              </a:rPr>
              <a:t>extends</a:t>
            </a:r>
            <a:r>
              <a:rPr lang="en-GB" sz="1600" dirty="0" smtClean="0">
                <a:solidFill>
                  <a:srgbClr val="000000"/>
                </a:solidFill>
                <a:latin typeface="Lucida Console" pitchFamily="49" charset="0"/>
                <a:cs typeface="+mn-cs"/>
              </a:rPr>
              <a:t> Account{</a:t>
            </a:r>
            <a:br>
              <a:rPr lang="en-GB" sz="1600" dirty="0" smtClean="0">
                <a:solidFill>
                  <a:srgbClr val="000000"/>
                </a:solidFill>
                <a:latin typeface="Lucida Console" pitchFamily="49" charset="0"/>
                <a:cs typeface="+mn-cs"/>
              </a:rPr>
            </a:br>
            <a:r>
              <a:rPr lang="en-GB" sz="1600" dirty="0" smtClean="0">
                <a:solidFill>
                  <a:srgbClr val="000000"/>
                </a:solidFill>
                <a:latin typeface="Lucida Console" pitchFamily="49" charset="0"/>
                <a:cs typeface="+mn-cs"/>
              </a:rPr>
              <a:t>  </a:t>
            </a:r>
            <a:r>
              <a:rPr lang="en-GB" sz="1600" dirty="0" smtClean="0">
                <a:solidFill>
                  <a:srgbClr val="0000C8"/>
                </a:solidFill>
                <a:latin typeface="Lucida Console" pitchFamily="49" charset="0"/>
                <a:cs typeface="+mn-cs"/>
              </a:rPr>
              <a:t>public void </a:t>
            </a:r>
            <a:r>
              <a:rPr lang="en-GB" sz="1600" dirty="0" err="1" smtClean="0">
                <a:solidFill>
                  <a:srgbClr val="000000"/>
                </a:solidFill>
                <a:latin typeface="Lucida Console" pitchFamily="49" charset="0"/>
              </a:rPr>
              <a:t>w</a:t>
            </a:r>
            <a:r>
              <a:rPr lang="en-GB" sz="1600" dirty="0" err="1" smtClean="0">
                <a:solidFill>
                  <a:srgbClr val="000000"/>
                </a:solidFill>
                <a:latin typeface="Lucida Console" pitchFamily="49" charset="0"/>
                <a:cs typeface="+mn-cs"/>
              </a:rPr>
              <a:t>ithDraw</a:t>
            </a:r>
            <a:r>
              <a:rPr lang="en-GB" sz="1600" dirty="0" smtClean="0">
                <a:solidFill>
                  <a:srgbClr val="000000"/>
                </a:solidFill>
                <a:latin typeface="Lucida Console" pitchFamily="49" charset="0"/>
                <a:cs typeface="+mn-cs"/>
              </a:rPr>
              <a:t>(</a:t>
            </a:r>
            <a:r>
              <a:rPr lang="en-GB" sz="1600" dirty="0" err="1" smtClean="0">
                <a:solidFill>
                  <a:srgbClr val="0000C8"/>
                </a:solidFill>
                <a:latin typeface="Lucida Console" pitchFamily="49" charset="0"/>
                <a:cs typeface="+mn-cs"/>
              </a:rPr>
              <a:t>int</a:t>
            </a:r>
            <a:r>
              <a:rPr lang="en-GB" sz="1600" dirty="0" smtClean="0">
                <a:solidFill>
                  <a:srgbClr val="000000"/>
                </a:solidFill>
                <a:latin typeface="Lucida Console" pitchFamily="49" charset="0"/>
                <a:cs typeface="+mn-cs"/>
              </a:rPr>
              <a:t> amt) {</a:t>
            </a:r>
            <a:br>
              <a:rPr lang="en-GB" sz="1600" dirty="0" smtClean="0">
                <a:solidFill>
                  <a:srgbClr val="000000"/>
                </a:solidFill>
                <a:latin typeface="Lucida Console" pitchFamily="49" charset="0"/>
                <a:cs typeface="+mn-cs"/>
              </a:rPr>
            </a:br>
            <a:r>
              <a:rPr lang="en-GB" sz="1600" dirty="0" smtClean="0">
                <a:solidFill>
                  <a:srgbClr val="000000"/>
                </a:solidFill>
                <a:latin typeface="Lucida Console" pitchFamily="49" charset="0"/>
                <a:cs typeface="+mn-cs"/>
              </a:rPr>
              <a:t>  ...</a:t>
            </a:r>
            <a:r>
              <a:rPr lang="en-GB" sz="1600" dirty="0" smtClean="0">
                <a:solidFill>
                  <a:schemeClr val="accent6">
                    <a:lumMod val="50000"/>
                  </a:schemeClr>
                </a:solidFill>
                <a:latin typeface="Lucida Console" pitchFamily="49" charset="0"/>
                <a:cs typeface="+mn-cs"/>
              </a:rPr>
              <a:t>// warn of notice period etc ...</a:t>
            </a:r>
            <a:r>
              <a:rPr lang="en-GB" sz="1600" dirty="0" smtClean="0">
                <a:solidFill>
                  <a:srgbClr val="000000"/>
                </a:solidFill>
                <a:latin typeface="Lucida Console" pitchFamily="49" charset="0"/>
                <a:cs typeface="+mn-cs"/>
              </a:rPr>
              <a:t/>
            </a:r>
            <a:br>
              <a:rPr lang="en-GB" sz="1600" dirty="0" smtClean="0">
                <a:solidFill>
                  <a:srgbClr val="000000"/>
                </a:solidFill>
                <a:latin typeface="Lucida Console" pitchFamily="49" charset="0"/>
                <a:cs typeface="+mn-cs"/>
              </a:rPr>
            </a:br>
            <a:r>
              <a:rPr lang="en-GB" sz="1600" dirty="0" smtClean="0">
                <a:solidFill>
                  <a:srgbClr val="000000"/>
                </a:solidFill>
                <a:latin typeface="Lucida Console" pitchFamily="49" charset="0"/>
                <a:cs typeface="+mn-cs"/>
              </a:rPr>
              <a:t>  }</a:t>
            </a:r>
            <a:br>
              <a:rPr lang="en-GB" sz="1600" dirty="0" smtClean="0">
                <a:solidFill>
                  <a:srgbClr val="000000"/>
                </a:solidFill>
                <a:latin typeface="Lucida Console" pitchFamily="49" charset="0"/>
                <a:cs typeface="+mn-cs"/>
              </a:rPr>
            </a:br>
            <a:r>
              <a:rPr lang="en-GB" sz="1600" dirty="0" smtClean="0">
                <a:solidFill>
                  <a:srgbClr val="000000"/>
                </a:solidFill>
                <a:latin typeface="Lucida Console" pitchFamily="49" charset="0"/>
                <a:cs typeface="+mn-cs"/>
              </a:rPr>
              <a:t>}</a:t>
            </a:r>
            <a:endParaRPr lang="en-GB" sz="1600" dirty="0">
              <a:solidFill>
                <a:srgbClr val="000046"/>
              </a:solidFill>
              <a:latin typeface="Lucida Console" pitchFamily="49" charset="0"/>
              <a:cs typeface="+mn-cs"/>
            </a:endParaRPr>
          </a:p>
        </p:txBody>
      </p:sp>
      <p:sp>
        <p:nvSpPr>
          <p:cNvPr id="805893" name="Rectangle 5"/>
          <p:cNvSpPr>
            <a:spLocks noChangeArrowheads="1"/>
          </p:cNvSpPr>
          <p:nvPr/>
        </p:nvSpPr>
        <p:spPr bwMode="auto">
          <a:xfrm>
            <a:off x="1297441" y="3788713"/>
            <a:ext cx="6961188" cy="1074653"/>
          </a:xfrm>
          <a:prstGeom prst="rect">
            <a:avLst/>
          </a:prstGeom>
          <a:solidFill>
            <a:schemeClr val="accent2"/>
          </a:solidFill>
          <a:ln w="12700">
            <a:noFill/>
            <a:miter lim="800000"/>
            <a:headEnd/>
            <a:tailEnd/>
          </a:ln>
          <a:effectLst>
            <a:outerShdw dist="53882" dir="2700000" algn="ctr" rotWithShape="0">
              <a:schemeClr val="bg2"/>
            </a:outerShdw>
          </a:effectLst>
        </p:spPr>
        <p:txBody>
          <a:bodyPr wrap="square" lIns="90488" tIns="44450" rIns="0" bIns="44450">
            <a:spAutoFit/>
          </a:bodyPr>
          <a:lstStyle/>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smtClean="0">
                <a:solidFill>
                  <a:srgbClr val="000000"/>
                </a:solidFill>
                <a:latin typeface="Lucida Console" pitchFamily="49" charset="0"/>
                <a:cs typeface="+mn-cs"/>
              </a:rPr>
              <a:t>Account[] </a:t>
            </a:r>
            <a:r>
              <a:rPr lang="en-GB" sz="1600" dirty="0" err="1" smtClean="0">
                <a:solidFill>
                  <a:srgbClr val="000000"/>
                </a:solidFill>
                <a:latin typeface="Lucida Console" pitchFamily="49" charset="0"/>
                <a:cs typeface="+mn-cs"/>
              </a:rPr>
              <a:t>myAccs</a:t>
            </a:r>
            <a:r>
              <a:rPr lang="en-GB" sz="1600" dirty="0" smtClean="0">
                <a:solidFill>
                  <a:srgbClr val="000000"/>
                </a:solidFill>
                <a:latin typeface="Lucida Console" pitchFamily="49" charset="0"/>
                <a:cs typeface="+mn-cs"/>
              </a:rPr>
              <a:t> = </a:t>
            </a:r>
            <a:br>
              <a:rPr lang="en-GB" sz="1600" dirty="0" smtClean="0">
                <a:solidFill>
                  <a:srgbClr val="000000"/>
                </a:solidFill>
                <a:latin typeface="Lucida Console" pitchFamily="49" charset="0"/>
                <a:cs typeface="+mn-cs"/>
              </a:rPr>
            </a:br>
            <a:r>
              <a:rPr lang="en-GB" sz="1600" dirty="0" smtClean="0">
                <a:solidFill>
                  <a:srgbClr val="000000"/>
                </a:solidFill>
                <a:latin typeface="Lucida Console" pitchFamily="49" charset="0"/>
                <a:cs typeface="+mn-cs"/>
              </a:rPr>
              <a:t>   { </a:t>
            </a:r>
            <a:r>
              <a:rPr lang="en-GB" sz="1600" dirty="0" smtClean="0">
                <a:solidFill>
                  <a:srgbClr val="0000C8"/>
                </a:solidFill>
                <a:latin typeface="Lucida Console" pitchFamily="49" charset="0"/>
                <a:cs typeface="+mn-cs"/>
              </a:rPr>
              <a:t>new </a:t>
            </a:r>
            <a:r>
              <a:rPr lang="en-GB" sz="1600" dirty="0" err="1" smtClean="0">
                <a:solidFill>
                  <a:srgbClr val="000000"/>
                </a:solidFill>
                <a:latin typeface="Lucida Console" pitchFamily="49" charset="0"/>
                <a:cs typeface="+mn-cs"/>
              </a:rPr>
              <a:t>CurrentAccount</a:t>
            </a:r>
            <a:r>
              <a:rPr lang="en-GB" sz="1600" dirty="0" smtClean="0">
                <a:solidFill>
                  <a:srgbClr val="000000"/>
                </a:solidFill>
                <a:latin typeface="Lucida Console" pitchFamily="49" charset="0"/>
                <a:cs typeface="+mn-cs"/>
              </a:rPr>
              <a:t>(100), </a:t>
            </a:r>
            <a:r>
              <a:rPr lang="en-GB" sz="1600" dirty="0" smtClean="0">
                <a:solidFill>
                  <a:srgbClr val="0000C8"/>
                </a:solidFill>
                <a:latin typeface="Lucida Console" pitchFamily="49" charset="0"/>
                <a:cs typeface="+mn-cs"/>
              </a:rPr>
              <a:t>new </a:t>
            </a:r>
            <a:r>
              <a:rPr lang="en-GB" sz="1600" dirty="0" err="1" smtClean="0">
                <a:solidFill>
                  <a:srgbClr val="000000"/>
                </a:solidFill>
                <a:latin typeface="Lucida Console" pitchFamily="49" charset="0"/>
                <a:cs typeface="+mn-cs"/>
              </a:rPr>
              <a:t>SavingsAccount</a:t>
            </a:r>
            <a:r>
              <a:rPr lang="en-GB" sz="1600" dirty="0" smtClean="0">
                <a:solidFill>
                  <a:srgbClr val="000000"/>
                </a:solidFill>
                <a:latin typeface="Lucida Console" pitchFamily="49" charset="0"/>
                <a:cs typeface="+mn-cs"/>
              </a:rPr>
              <a:t>(250) }; </a:t>
            </a:r>
            <a:br>
              <a:rPr lang="en-GB" sz="1600" dirty="0" smtClean="0">
                <a:solidFill>
                  <a:srgbClr val="000000"/>
                </a:solidFill>
                <a:latin typeface="Lucida Console" pitchFamily="49" charset="0"/>
                <a:cs typeface="+mn-cs"/>
              </a:rPr>
            </a:br>
            <a:r>
              <a:rPr lang="en-GB" sz="1600" dirty="0" smtClean="0">
                <a:solidFill>
                  <a:srgbClr val="0000C8"/>
                </a:solidFill>
                <a:latin typeface="Lucida Console" pitchFamily="49" charset="0"/>
                <a:cs typeface="+mn-cs"/>
              </a:rPr>
              <a:t>for</a:t>
            </a:r>
            <a:r>
              <a:rPr lang="en-GB" sz="1600" dirty="0" smtClean="0">
                <a:solidFill>
                  <a:schemeClr val="tx1">
                    <a:lumMod val="60000"/>
                    <a:lumOff val="40000"/>
                  </a:schemeClr>
                </a:solidFill>
                <a:latin typeface="Lucida Console" pitchFamily="49" charset="0"/>
                <a:cs typeface="+mn-cs"/>
              </a:rPr>
              <a:t> </a:t>
            </a:r>
            <a:r>
              <a:rPr lang="en-GB" sz="1600" dirty="0" smtClean="0">
                <a:solidFill>
                  <a:srgbClr val="000000"/>
                </a:solidFill>
                <a:latin typeface="Lucida Console" pitchFamily="49" charset="0"/>
                <a:cs typeface="+mn-cs"/>
              </a:rPr>
              <a:t>( Account a : </a:t>
            </a:r>
            <a:r>
              <a:rPr lang="en-GB" sz="1600" dirty="0" err="1" smtClean="0">
                <a:solidFill>
                  <a:srgbClr val="000000"/>
                </a:solidFill>
                <a:latin typeface="Lucida Console" pitchFamily="49" charset="0"/>
                <a:cs typeface="+mn-cs"/>
              </a:rPr>
              <a:t>myAccs</a:t>
            </a:r>
            <a:r>
              <a:rPr lang="en-GB" sz="1600" dirty="0" smtClean="0">
                <a:solidFill>
                  <a:srgbClr val="000000"/>
                </a:solidFill>
                <a:latin typeface="Lucida Console" pitchFamily="49" charset="0"/>
                <a:cs typeface="+mn-cs"/>
              </a:rPr>
              <a:t> ) { </a:t>
            </a:r>
            <a:r>
              <a:rPr lang="en-GB" sz="1600" dirty="0" err="1" smtClean="0">
                <a:solidFill>
                  <a:srgbClr val="000000"/>
                </a:solidFill>
                <a:latin typeface="Lucida Console" pitchFamily="49" charset="0"/>
                <a:cs typeface="+mn-cs"/>
              </a:rPr>
              <a:t>a.withDraw</a:t>
            </a:r>
            <a:r>
              <a:rPr lang="en-GB" sz="1600" dirty="0" smtClean="0">
                <a:solidFill>
                  <a:srgbClr val="000000"/>
                </a:solidFill>
                <a:latin typeface="Lucida Console" pitchFamily="49" charset="0"/>
                <a:cs typeface="+mn-cs"/>
              </a:rPr>
              <a:t>(50); } </a:t>
            </a:r>
            <a:br>
              <a:rPr lang="en-GB" sz="1600" dirty="0" smtClean="0">
                <a:solidFill>
                  <a:srgbClr val="000000"/>
                </a:solidFill>
                <a:latin typeface="Lucida Console" pitchFamily="49" charset="0"/>
                <a:cs typeface="+mn-cs"/>
              </a:rPr>
            </a:br>
            <a:r>
              <a:rPr lang="en-GB" sz="1600" dirty="0" smtClean="0">
                <a:solidFill>
                  <a:schemeClr val="accent6">
                    <a:lumMod val="50000"/>
                  </a:schemeClr>
                </a:solidFill>
                <a:latin typeface="Lucida Console" pitchFamily="49" charset="0"/>
                <a:cs typeface="+mn-cs"/>
              </a:rPr>
              <a:t>// now go off and spend the £100</a:t>
            </a:r>
            <a:endParaRPr lang="en-GB" sz="1600" dirty="0">
              <a:solidFill>
                <a:schemeClr val="accent6">
                  <a:lumMod val="50000"/>
                </a:schemeClr>
              </a:solidFill>
              <a:latin typeface="Lucida Console" pitchFamily="49" charset="0"/>
              <a:cs typeface="+mn-cs"/>
            </a:endParaRPr>
          </a:p>
        </p:txBody>
      </p:sp>
      <p:sp>
        <p:nvSpPr>
          <p:cNvPr id="33" name="Text Box 7"/>
          <p:cNvSpPr txBox="1">
            <a:spLocks noChangeArrowheads="1"/>
          </p:cNvSpPr>
          <p:nvPr/>
        </p:nvSpPr>
        <p:spPr bwMode="auto">
          <a:xfrm>
            <a:off x="6299200" y="2667454"/>
            <a:ext cx="2293257" cy="369332"/>
          </a:xfrm>
          <a:prstGeom prst="rect">
            <a:avLst/>
          </a:prstGeom>
          <a:solidFill>
            <a:srgbClr val="FFCCFF"/>
          </a:solidFill>
          <a:ln w="9525">
            <a:solidFill>
              <a:schemeClr val="tx1"/>
            </a:solidFill>
            <a:miter lim="800000"/>
            <a:headEnd/>
            <a:tailEnd/>
          </a:ln>
        </p:spPr>
        <p:txBody>
          <a:bodyPr wrap="square">
            <a:spAutoFit/>
          </a:bodyPr>
          <a:lstStyle/>
          <a:p>
            <a:pPr eaLnBrk="0" hangingPunct="0">
              <a:spcBef>
                <a:spcPct val="50000"/>
              </a:spcBef>
            </a:pPr>
            <a:r>
              <a:rPr lang="en-GB" sz="1800" dirty="0" smtClean="0"/>
              <a:t>It does not compile!!</a:t>
            </a:r>
            <a:endParaRPr lang="en-GB" sz="1800" dirty="0"/>
          </a:p>
        </p:txBody>
      </p:sp>
      <p:sp>
        <p:nvSpPr>
          <p:cNvPr id="34" name="Text Box 7"/>
          <p:cNvSpPr txBox="1">
            <a:spLocks noChangeArrowheads="1"/>
          </p:cNvSpPr>
          <p:nvPr/>
        </p:nvSpPr>
        <p:spPr bwMode="auto">
          <a:xfrm>
            <a:off x="6291946" y="2674948"/>
            <a:ext cx="2293257" cy="923330"/>
          </a:xfrm>
          <a:prstGeom prst="rect">
            <a:avLst/>
          </a:prstGeom>
          <a:solidFill>
            <a:srgbClr val="FFCCFF"/>
          </a:solidFill>
          <a:ln w="9525">
            <a:solidFill>
              <a:schemeClr val="tx1"/>
            </a:solidFill>
            <a:miter lim="800000"/>
            <a:headEnd/>
            <a:tailEnd/>
          </a:ln>
        </p:spPr>
        <p:txBody>
          <a:bodyPr wrap="square">
            <a:spAutoFit/>
          </a:bodyPr>
          <a:lstStyle/>
          <a:p>
            <a:pPr algn="ctr" eaLnBrk="0" hangingPunct="0">
              <a:spcBef>
                <a:spcPct val="50000"/>
              </a:spcBef>
            </a:pPr>
            <a:r>
              <a:rPr lang="en-GB" sz="1800" dirty="0" smtClean="0"/>
              <a:t>Account </a:t>
            </a:r>
            <a:r>
              <a:rPr lang="en-GB" sz="1800" dirty="0" err="1" smtClean="0"/>
              <a:t>does’nt</a:t>
            </a:r>
            <a:r>
              <a:rPr lang="en-GB" sz="1800" dirty="0" smtClean="0"/>
              <a:t/>
            </a:r>
            <a:br>
              <a:rPr lang="en-GB" sz="1800" dirty="0" smtClean="0"/>
            </a:br>
            <a:r>
              <a:rPr lang="en-GB" sz="1800" dirty="0" smtClean="0"/>
              <a:t>offer a </a:t>
            </a:r>
            <a:br>
              <a:rPr lang="en-GB" sz="1800" dirty="0" smtClean="0"/>
            </a:br>
            <a:r>
              <a:rPr lang="en-GB" sz="1800" dirty="0" err="1" smtClean="0"/>
              <a:t>withDraw</a:t>
            </a:r>
            <a:r>
              <a:rPr lang="en-GB" sz="1800" dirty="0" smtClean="0"/>
              <a:t> method!!</a:t>
            </a:r>
            <a:endParaRPr lang="en-GB" sz="1800" dirty="0"/>
          </a:p>
        </p:txBody>
      </p:sp>
      <p:sp>
        <p:nvSpPr>
          <p:cNvPr id="35" name="Text Box 7"/>
          <p:cNvSpPr txBox="1">
            <a:spLocks noChangeArrowheads="1"/>
          </p:cNvSpPr>
          <p:nvPr/>
        </p:nvSpPr>
        <p:spPr bwMode="auto">
          <a:xfrm>
            <a:off x="6299206" y="2681342"/>
            <a:ext cx="2293257" cy="646331"/>
          </a:xfrm>
          <a:prstGeom prst="rect">
            <a:avLst/>
          </a:prstGeom>
          <a:solidFill>
            <a:srgbClr val="FFCCFF"/>
          </a:solidFill>
          <a:ln w="9525">
            <a:solidFill>
              <a:schemeClr val="tx1"/>
            </a:solidFill>
            <a:miter lim="800000"/>
            <a:headEnd/>
            <a:tailEnd/>
          </a:ln>
        </p:spPr>
        <p:txBody>
          <a:bodyPr wrap="square">
            <a:spAutoFit/>
          </a:bodyPr>
          <a:lstStyle/>
          <a:p>
            <a:pPr algn="ctr" eaLnBrk="0" hangingPunct="0">
              <a:spcBef>
                <a:spcPct val="50000"/>
              </a:spcBef>
            </a:pPr>
            <a:r>
              <a:rPr lang="en-GB" sz="1800" dirty="0" smtClean="0"/>
              <a:t>What is the </a:t>
            </a:r>
            <a:br>
              <a:rPr lang="en-GB" sz="1800" dirty="0" smtClean="0"/>
            </a:br>
            <a:r>
              <a:rPr lang="en-GB" sz="1800" dirty="0" smtClean="0"/>
              <a:t>problem now?</a:t>
            </a:r>
            <a:endParaRPr lang="en-GB" sz="1800" dirty="0"/>
          </a:p>
        </p:txBody>
      </p:sp>
      <p:sp>
        <p:nvSpPr>
          <p:cNvPr id="36" name="Rectangle 4"/>
          <p:cNvSpPr>
            <a:spLocks noChangeArrowheads="1"/>
          </p:cNvSpPr>
          <p:nvPr/>
        </p:nvSpPr>
        <p:spPr bwMode="auto">
          <a:xfrm>
            <a:off x="273958" y="4995636"/>
            <a:ext cx="5415642" cy="828432"/>
          </a:xfrm>
          <a:prstGeom prst="rect">
            <a:avLst/>
          </a:prstGeom>
          <a:solidFill>
            <a:srgbClr val="FCFEB9"/>
          </a:solidFill>
          <a:ln w="12700">
            <a:noFill/>
            <a:miter lim="800000"/>
            <a:headEnd/>
            <a:tailEnd/>
          </a:ln>
          <a:effectLst>
            <a:outerShdw dist="53882" dir="2700000" algn="ctr" rotWithShape="0">
              <a:schemeClr val="bg2"/>
            </a:outerShdw>
          </a:effectLst>
        </p:spPr>
        <p:txBody>
          <a:bodyPr wrap="square" lIns="90488" tIns="44450" rIns="0" bIns="44450">
            <a:spAutoFit/>
          </a:bodyPr>
          <a:lstStyle/>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C8"/>
                </a:solidFill>
                <a:latin typeface="Lucida Console" pitchFamily="49" charset="0"/>
                <a:cs typeface="+mn-cs"/>
              </a:rPr>
              <a:t>public</a:t>
            </a:r>
            <a:r>
              <a:rPr lang="en-GB" sz="1600" dirty="0">
                <a:solidFill>
                  <a:srgbClr val="0000FF"/>
                </a:solidFill>
                <a:latin typeface="Lucida Console" pitchFamily="49" charset="0"/>
                <a:cs typeface="+mn-cs"/>
              </a:rPr>
              <a:t> </a:t>
            </a:r>
            <a:r>
              <a:rPr lang="en-GB" sz="1600" dirty="0" smtClean="0">
                <a:solidFill>
                  <a:srgbClr val="0000C8"/>
                </a:solidFill>
                <a:latin typeface="Lucida Console" pitchFamily="49" charset="0"/>
                <a:cs typeface="+mn-cs"/>
              </a:rPr>
              <a:t>class</a:t>
            </a:r>
            <a:r>
              <a:rPr lang="en-GB" sz="1600" dirty="0" smtClean="0">
                <a:latin typeface="Lucida Console" pitchFamily="49" charset="0"/>
                <a:cs typeface="+mn-cs"/>
              </a:rPr>
              <a:t> </a:t>
            </a:r>
            <a:r>
              <a:rPr lang="en-GB" sz="1600" dirty="0" smtClean="0">
                <a:solidFill>
                  <a:srgbClr val="000000"/>
                </a:solidFill>
                <a:latin typeface="Lucida Console" pitchFamily="49" charset="0"/>
                <a:cs typeface="+mn-cs"/>
              </a:rPr>
              <a:t>Account {</a:t>
            </a:r>
            <a:br>
              <a:rPr lang="en-GB" sz="1600" dirty="0" smtClean="0">
                <a:solidFill>
                  <a:srgbClr val="000000"/>
                </a:solidFill>
                <a:latin typeface="Lucida Console" pitchFamily="49" charset="0"/>
                <a:cs typeface="+mn-cs"/>
              </a:rPr>
            </a:br>
            <a:r>
              <a:rPr lang="en-GB" sz="1600" dirty="0" smtClean="0">
                <a:solidFill>
                  <a:srgbClr val="000000"/>
                </a:solidFill>
                <a:latin typeface="Lucida Console" pitchFamily="49" charset="0"/>
                <a:cs typeface="+mn-cs"/>
              </a:rPr>
              <a:t>  </a:t>
            </a:r>
            <a:r>
              <a:rPr lang="en-GB" sz="1600" dirty="0" smtClean="0">
                <a:solidFill>
                  <a:srgbClr val="0000C8"/>
                </a:solidFill>
                <a:latin typeface="Lucida Console" pitchFamily="49" charset="0"/>
                <a:cs typeface="+mn-cs"/>
              </a:rPr>
              <a:t>public void </a:t>
            </a:r>
            <a:r>
              <a:rPr lang="en-GB" sz="1600" dirty="0" err="1" smtClean="0">
                <a:solidFill>
                  <a:srgbClr val="000000"/>
                </a:solidFill>
                <a:latin typeface="Lucida Console" pitchFamily="49" charset="0"/>
              </a:rPr>
              <a:t>w</a:t>
            </a:r>
            <a:r>
              <a:rPr lang="en-GB" sz="1600" dirty="0" err="1" smtClean="0">
                <a:solidFill>
                  <a:srgbClr val="000000"/>
                </a:solidFill>
                <a:latin typeface="Lucida Console" pitchFamily="49" charset="0"/>
                <a:cs typeface="+mn-cs"/>
              </a:rPr>
              <a:t>ithDraw</a:t>
            </a:r>
            <a:r>
              <a:rPr lang="en-GB" sz="1600" dirty="0" smtClean="0">
                <a:solidFill>
                  <a:srgbClr val="000000"/>
                </a:solidFill>
                <a:latin typeface="Lucida Console" pitchFamily="49" charset="0"/>
                <a:cs typeface="+mn-cs"/>
              </a:rPr>
              <a:t>(</a:t>
            </a:r>
            <a:r>
              <a:rPr lang="en-GB" sz="1600" dirty="0" err="1" smtClean="0">
                <a:solidFill>
                  <a:srgbClr val="0000C8"/>
                </a:solidFill>
                <a:latin typeface="Lucida Console" pitchFamily="49" charset="0"/>
                <a:cs typeface="+mn-cs"/>
              </a:rPr>
              <a:t>int</a:t>
            </a:r>
            <a:r>
              <a:rPr lang="en-GB" sz="1600" dirty="0" smtClean="0">
                <a:solidFill>
                  <a:srgbClr val="000000"/>
                </a:solidFill>
                <a:latin typeface="Lucida Console" pitchFamily="49" charset="0"/>
                <a:cs typeface="+mn-cs"/>
              </a:rPr>
              <a:t> amt){ }</a:t>
            </a:r>
            <a:br>
              <a:rPr lang="en-GB" sz="1600" dirty="0" smtClean="0">
                <a:solidFill>
                  <a:srgbClr val="000000"/>
                </a:solidFill>
                <a:latin typeface="Lucida Console" pitchFamily="49" charset="0"/>
                <a:cs typeface="+mn-cs"/>
              </a:rPr>
            </a:br>
            <a:r>
              <a:rPr lang="en-GB" sz="1600" dirty="0" smtClean="0">
                <a:solidFill>
                  <a:srgbClr val="000000"/>
                </a:solidFill>
                <a:latin typeface="Lucida Console" pitchFamily="49" charset="0"/>
                <a:cs typeface="+mn-cs"/>
              </a:rPr>
              <a:t>}</a:t>
            </a:r>
            <a:endParaRPr lang="en-GB" sz="1600" dirty="0">
              <a:solidFill>
                <a:srgbClr val="000046"/>
              </a:solidFill>
              <a:latin typeface="Lucida Console" pitchFamily="49" charset="0"/>
              <a:cs typeface="+mn-cs"/>
            </a:endParaRPr>
          </a:p>
        </p:txBody>
      </p:sp>
      <p:sp>
        <p:nvSpPr>
          <p:cNvPr id="37" name="Text Box 7"/>
          <p:cNvSpPr txBox="1">
            <a:spLocks noChangeArrowheads="1"/>
          </p:cNvSpPr>
          <p:nvPr/>
        </p:nvSpPr>
        <p:spPr bwMode="auto">
          <a:xfrm>
            <a:off x="6291952" y="2674964"/>
            <a:ext cx="2293257" cy="923330"/>
          </a:xfrm>
          <a:prstGeom prst="rect">
            <a:avLst/>
          </a:prstGeom>
          <a:solidFill>
            <a:srgbClr val="FFCCFF"/>
          </a:solidFill>
          <a:ln w="9525">
            <a:solidFill>
              <a:schemeClr val="tx1"/>
            </a:solidFill>
            <a:miter lim="800000"/>
            <a:headEnd/>
            <a:tailEnd/>
          </a:ln>
        </p:spPr>
        <p:txBody>
          <a:bodyPr wrap="square">
            <a:spAutoFit/>
          </a:bodyPr>
          <a:lstStyle/>
          <a:p>
            <a:pPr algn="ctr" eaLnBrk="0" hangingPunct="0">
              <a:spcBef>
                <a:spcPct val="50000"/>
              </a:spcBef>
            </a:pPr>
            <a:r>
              <a:rPr lang="en-GB" sz="1800" dirty="0" smtClean="0"/>
              <a:t>You can override </a:t>
            </a:r>
            <a:br>
              <a:rPr lang="en-GB" sz="1800" dirty="0" smtClean="0"/>
            </a:br>
            <a:r>
              <a:rPr lang="en-GB" sz="1800" dirty="0" smtClean="0"/>
              <a:t>but don’t </a:t>
            </a:r>
            <a:br>
              <a:rPr lang="en-GB" sz="1800" dirty="0" smtClean="0"/>
            </a:br>
            <a:r>
              <a:rPr lang="en-GB" sz="1800" dirty="0" smtClean="0"/>
              <a:t>have to</a:t>
            </a:r>
            <a:endParaRPr lang="en-GB" sz="1800" dirty="0"/>
          </a:p>
        </p:txBody>
      </p:sp>
      <p:sp>
        <p:nvSpPr>
          <p:cNvPr id="38" name="Rectangle 4"/>
          <p:cNvSpPr>
            <a:spLocks noChangeArrowheads="1"/>
          </p:cNvSpPr>
          <p:nvPr/>
        </p:nvSpPr>
        <p:spPr bwMode="auto">
          <a:xfrm>
            <a:off x="294866" y="5003536"/>
            <a:ext cx="5415642" cy="828432"/>
          </a:xfrm>
          <a:prstGeom prst="rect">
            <a:avLst/>
          </a:prstGeom>
          <a:solidFill>
            <a:srgbClr val="FCFEB9"/>
          </a:solidFill>
          <a:ln w="12700">
            <a:noFill/>
            <a:miter lim="800000"/>
            <a:headEnd/>
            <a:tailEnd/>
          </a:ln>
          <a:effectLst>
            <a:outerShdw dist="53882" dir="2700000" algn="ctr" rotWithShape="0">
              <a:schemeClr val="bg2"/>
            </a:outerShdw>
          </a:effectLst>
        </p:spPr>
        <p:txBody>
          <a:bodyPr wrap="square" lIns="90488" tIns="44450" rIns="0" bIns="44450">
            <a:spAutoFit/>
          </a:bodyPr>
          <a:lstStyle/>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C8"/>
                </a:solidFill>
                <a:latin typeface="Lucida Console" pitchFamily="49" charset="0"/>
                <a:cs typeface="+mn-cs"/>
              </a:rPr>
              <a:t>public</a:t>
            </a:r>
            <a:r>
              <a:rPr lang="en-GB" sz="1600" dirty="0">
                <a:solidFill>
                  <a:srgbClr val="0000FF"/>
                </a:solidFill>
                <a:latin typeface="Lucida Console" pitchFamily="49" charset="0"/>
                <a:cs typeface="+mn-cs"/>
              </a:rPr>
              <a:t> </a:t>
            </a:r>
            <a:r>
              <a:rPr lang="en-GB" sz="1600" dirty="0" smtClean="0">
                <a:solidFill>
                  <a:srgbClr val="FF0000"/>
                </a:solidFill>
                <a:latin typeface="Lucida Console" pitchFamily="49" charset="0"/>
                <a:cs typeface="+mn-cs"/>
              </a:rPr>
              <a:t>abstract</a:t>
            </a:r>
            <a:r>
              <a:rPr lang="en-GB" sz="1600" dirty="0" smtClean="0">
                <a:solidFill>
                  <a:srgbClr val="0000FF"/>
                </a:solidFill>
                <a:latin typeface="Lucida Console" pitchFamily="49" charset="0"/>
                <a:cs typeface="+mn-cs"/>
              </a:rPr>
              <a:t> </a:t>
            </a:r>
            <a:r>
              <a:rPr lang="en-GB" sz="1600" dirty="0" smtClean="0">
                <a:solidFill>
                  <a:srgbClr val="0000C8"/>
                </a:solidFill>
                <a:latin typeface="Lucida Console" pitchFamily="49" charset="0"/>
                <a:cs typeface="+mn-cs"/>
              </a:rPr>
              <a:t>class</a:t>
            </a:r>
            <a:r>
              <a:rPr lang="en-GB" sz="1600" dirty="0" smtClean="0">
                <a:latin typeface="Lucida Console" pitchFamily="49" charset="0"/>
                <a:cs typeface="+mn-cs"/>
              </a:rPr>
              <a:t> </a:t>
            </a:r>
            <a:r>
              <a:rPr lang="en-GB" sz="1600" dirty="0" smtClean="0">
                <a:solidFill>
                  <a:srgbClr val="000000"/>
                </a:solidFill>
                <a:latin typeface="Lucida Console" pitchFamily="49" charset="0"/>
                <a:cs typeface="+mn-cs"/>
              </a:rPr>
              <a:t>Account {</a:t>
            </a:r>
            <a:br>
              <a:rPr lang="en-GB" sz="1600" dirty="0" smtClean="0">
                <a:solidFill>
                  <a:srgbClr val="000000"/>
                </a:solidFill>
                <a:latin typeface="Lucida Console" pitchFamily="49" charset="0"/>
                <a:cs typeface="+mn-cs"/>
              </a:rPr>
            </a:br>
            <a:r>
              <a:rPr lang="en-GB" sz="1600" dirty="0" smtClean="0">
                <a:solidFill>
                  <a:srgbClr val="000000"/>
                </a:solidFill>
                <a:latin typeface="Lucida Console" pitchFamily="49" charset="0"/>
                <a:cs typeface="+mn-cs"/>
              </a:rPr>
              <a:t>  </a:t>
            </a:r>
            <a:r>
              <a:rPr lang="en-GB" sz="1600" dirty="0" smtClean="0">
                <a:solidFill>
                  <a:srgbClr val="0000C8"/>
                </a:solidFill>
                <a:latin typeface="Lucida Console" pitchFamily="49" charset="0"/>
                <a:cs typeface="+mn-cs"/>
              </a:rPr>
              <a:t>public</a:t>
            </a:r>
            <a:r>
              <a:rPr lang="en-GB" sz="1600" dirty="0" smtClean="0">
                <a:solidFill>
                  <a:schemeClr val="tx1">
                    <a:lumMod val="60000"/>
                    <a:lumOff val="40000"/>
                  </a:schemeClr>
                </a:solidFill>
                <a:latin typeface="Lucida Console" pitchFamily="49" charset="0"/>
                <a:cs typeface="+mn-cs"/>
              </a:rPr>
              <a:t> </a:t>
            </a:r>
            <a:r>
              <a:rPr lang="en-GB" sz="1600" dirty="0" smtClean="0">
                <a:solidFill>
                  <a:srgbClr val="FF0000"/>
                </a:solidFill>
                <a:latin typeface="Lucida Console" pitchFamily="49" charset="0"/>
              </a:rPr>
              <a:t>abstract </a:t>
            </a:r>
            <a:r>
              <a:rPr lang="en-GB" sz="1600" dirty="0" smtClean="0">
                <a:solidFill>
                  <a:srgbClr val="0000C8"/>
                </a:solidFill>
                <a:latin typeface="Lucida Console" pitchFamily="49" charset="0"/>
                <a:cs typeface="+mn-cs"/>
              </a:rPr>
              <a:t>void</a:t>
            </a:r>
            <a:r>
              <a:rPr lang="en-GB" sz="1600" dirty="0" smtClean="0">
                <a:solidFill>
                  <a:schemeClr val="tx1">
                    <a:lumMod val="60000"/>
                    <a:lumOff val="40000"/>
                  </a:schemeClr>
                </a:solidFill>
                <a:latin typeface="Lucida Console" pitchFamily="49" charset="0"/>
                <a:cs typeface="+mn-cs"/>
              </a:rPr>
              <a:t> </a:t>
            </a:r>
            <a:r>
              <a:rPr lang="en-GB" sz="1600" dirty="0" err="1" smtClean="0">
                <a:solidFill>
                  <a:srgbClr val="000000"/>
                </a:solidFill>
                <a:latin typeface="Lucida Console" pitchFamily="49" charset="0"/>
              </a:rPr>
              <a:t>w</a:t>
            </a:r>
            <a:r>
              <a:rPr lang="en-GB" sz="1600" dirty="0" err="1" smtClean="0">
                <a:solidFill>
                  <a:srgbClr val="000000"/>
                </a:solidFill>
                <a:latin typeface="Lucida Console" pitchFamily="49" charset="0"/>
                <a:cs typeface="+mn-cs"/>
              </a:rPr>
              <a:t>ithDraw</a:t>
            </a:r>
            <a:r>
              <a:rPr lang="en-GB" sz="1600" dirty="0" smtClean="0">
                <a:solidFill>
                  <a:srgbClr val="000000"/>
                </a:solidFill>
                <a:latin typeface="Lucida Console" pitchFamily="49" charset="0"/>
                <a:cs typeface="+mn-cs"/>
              </a:rPr>
              <a:t>(</a:t>
            </a:r>
            <a:r>
              <a:rPr lang="en-GB" sz="1600" dirty="0" err="1" smtClean="0">
                <a:solidFill>
                  <a:srgbClr val="0000C8"/>
                </a:solidFill>
                <a:latin typeface="Lucida Console" pitchFamily="49" charset="0"/>
                <a:cs typeface="+mn-cs"/>
              </a:rPr>
              <a:t>int</a:t>
            </a:r>
            <a:r>
              <a:rPr lang="en-GB" sz="1600" dirty="0" smtClean="0">
                <a:solidFill>
                  <a:srgbClr val="000000"/>
                </a:solidFill>
                <a:latin typeface="Lucida Console" pitchFamily="49" charset="0"/>
                <a:cs typeface="+mn-cs"/>
              </a:rPr>
              <a:t> amt)</a:t>
            </a:r>
            <a:r>
              <a:rPr lang="en-GB" sz="1600" dirty="0" smtClean="0">
                <a:solidFill>
                  <a:srgbClr val="FF0000"/>
                </a:solidFill>
                <a:latin typeface="Lucida Console" pitchFamily="49" charset="0"/>
                <a:cs typeface="+mn-cs"/>
              </a:rPr>
              <a:t>;</a:t>
            </a:r>
            <a:r>
              <a:rPr lang="en-GB" sz="1600" dirty="0" smtClean="0">
                <a:solidFill>
                  <a:srgbClr val="000000"/>
                </a:solidFill>
                <a:latin typeface="Lucida Console" pitchFamily="49" charset="0"/>
                <a:cs typeface="+mn-cs"/>
              </a:rPr>
              <a:t/>
            </a:r>
            <a:br>
              <a:rPr lang="en-GB" sz="1600" dirty="0" smtClean="0">
                <a:solidFill>
                  <a:srgbClr val="000000"/>
                </a:solidFill>
                <a:latin typeface="Lucida Console" pitchFamily="49" charset="0"/>
                <a:cs typeface="+mn-cs"/>
              </a:rPr>
            </a:br>
            <a:r>
              <a:rPr lang="en-GB" sz="1600" dirty="0" smtClean="0">
                <a:solidFill>
                  <a:srgbClr val="000000"/>
                </a:solidFill>
                <a:latin typeface="Lucida Console" pitchFamily="49" charset="0"/>
                <a:cs typeface="+mn-cs"/>
              </a:rPr>
              <a:t>}</a:t>
            </a:r>
            <a:endParaRPr lang="en-GB" sz="1600" dirty="0">
              <a:solidFill>
                <a:srgbClr val="000046"/>
              </a:solidFill>
              <a:latin typeface="Lucida Console" pitchFamily="49" charset="0"/>
              <a:cs typeface="+mn-cs"/>
            </a:endParaRPr>
          </a:p>
        </p:txBody>
      </p:sp>
      <p:sp>
        <p:nvSpPr>
          <p:cNvPr id="39" name="Text Box 7"/>
          <p:cNvSpPr txBox="1">
            <a:spLocks noChangeArrowheads="1"/>
          </p:cNvSpPr>
          <p:nvPr/>
        </p:nvSpPr>
        <p:spPr bwMode="auto">
          <a:xfrm>
            <a:off x="6270181" y="4989759"/>
            <a:ext cx="2293257" cy="1477328"/>
          </a:xfrm>
          <a:prstGeom prst="rect">
            <a:avLst/>
          </a:prstGeom>
          <a:solidFill>
            <a:srgbClr val="FFCCFF"/>
          </a:solidFill>
          <a:ln w="9525">
            <a:solidFill>
              <a:schemeClr val="tx1"/>
            </a:solidFill>
            <a:miter lim="800000"/>
            <a:headEnd/>
            <a:tailEnd/>
          </a:ln>
        </p:spPr>
        <p:txBody>
          <a:bodyPr wrap="square">
            <a:spAutoFit/>
          </a:bodyPr>
          <a:lstStyle/>
          <a:p>
            <a:pPr algn="ctr" eaLnBrk="0" hangingPunct="0">
              <a:spcBef>
                <a:spcPct val="50000"/>
              </a:spcBef>
            </a:pPr>
            <a:r>
              <a:rPr lang="en-GB" sz="1800" dirty="0" smtClean="0"/>
              <a:t>‘abstract’ methods live in ‘abstract’ classes and must be overridden in every derived class</a:t>
            </a:r>
            <a:endParaRPr lang="en-GB" sz="1800" dirty="0"/>
          </a:p>
        </p:txBody>
      </p:sp>
      <p:sp>
        <p:nvSpPr>
          <p:cNvPr id="40" name="Text Box 7"/>
          <p:cNvSpPr txBox="1">
            <a:spLocks noChangeArrowheads="1"/>
          </p:cNvSpPr>
          <p:nvPr/>
        </p:nvSpPr>
        <p:spPr bwMode="auto">
          <a:xfrm>
            <a:off x="188700" y="5896896"/>
            <a:ext cx="6023416" cy="369332"/>
          </a:xfrm>
          <a:prstGeom prst="rect">
            <a:avLst/>
          </a:prstGeom>
          <a:solidFill>
            <a:srgbClr val="FFCCFF"/>
          </a:solidFill>
          <a:ln w="9525">
            <a:solidFill>
              <a:schemeClr val="tx1"/>
            </a:solidFill>
            <a:miter lim="800000"/>
            <a:headEnd/>
            <a:tailEnd/>
          </a:ln>
        </p:spPr>
        <p:txBody>
          <a:bodyPr wrap="square">
            <a:spAutoFit/>
          </a:bodyPr>
          <a:lstStyle/>
          <a:p>
            <a:pPr algn="ctr" eaLnBrk="0" hangingPunct="0">
              <a:spcBef>
                <a:spcPct val="50000"/>
              </a:spcBef>
            </a:pPr>
            <a:r>
              <a:rPr lang="en-GB" sz="1800" dirty="0" smtClean="0"/>
              <a:t>So what do derived classes actually inherit from Account?</a:t>
            </a:r>
            <a:endParaRPr lang="en-GB" sz="1800" dirty="0"/>
          </a:p>
        </p:txBody>
      </p:sp>
      <p:sp>
        <p:nvSpPr>
          <p:cNvPr id="21" name="Text Box 49"/>
          <p:cNvSpPr txBox="1">
            <a:spLocks noChangeArrowheads="1"/>
          </p:cNvSpPr>
          <p:nvPr/>
        </p:nvSpPr>
        <p:spPr bwMode="auto">
          <a:xfrm>
            <a:off x="471488" y="6324600"/>
            <a:ext cx="423862" cy="457200"/>
          </a:xfrm>
          <a:prstGeom prst="rect">
            <a:avLst/>
          </a:prstGeom>
          <a:noFill/>
          <a:ln w="9525">
            <a:noFill/>
            <a:miter lim="800000"/>
            <a:headEnd/>
            <a:tailEnd/>
          </a:ln>
        </p:spPr>
        <p:txBody>
          <a:bodyPr wrap="none">
            <a:spAutoFit/>
          </a:bodyPr>
          <a:lstStyle/>
          <a:p>
            <a:r>
              <a:rPr lang="en-GB" sz="2400" b="1" dirty="0">
                <a:solidFill>
                  <a:srgbClr val="008000"/>
                </a:solidFill>
                <a:latin typeface="Wingdings" pitchFamily="2" charset="2"/>
              </a:rPr>
              <a:t>ü</a:t>
            </a:r>
            <a:endParaRPr lang="en-GB" sz="2400" b="1"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1" nodeType="with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animEffect transition="in" filter="fade">
                                      <p:cBhvr>
                                        <p:cTn id="7" dur="500"/>
                                        <p:tgtEl>
                                          <p:spTgt spid="51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fade">
                                      <p:cBhvr>
                                        <p:cTn id="12" dur="500"/>
                                        <p:tgtEl>
                                          <p:spTgt spid="3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1" nodeType="clickEffect">
                                  <p:stCondLst>
                                    <p:cond delay="0"/>
                                  </p:stCondLst>
                                  <p:childTnLst>
                                    <p:animEffect transition="out" filter="fade">
                                      <p:cBhvr>
                                        <p:cTn id="16" dur="500"/>
                                        <p:tgtEl>
                                          <p:spTgt spid="33"/>
                                        </p:tgtEl>
                                      </p:cBhvr>
                                    </p:animEffect>
                                    <p:set>
                                      <p:cBhvr>
                                        <p:cTn id="17" dur="1" fill="hold">
                                          <p:stCondLst>
                                            <p:cond delay="499"/>
                                          </p:stCondLst>
                                        </p:cTn>
                                        <p:tgtEl>
                                          <p:spTgt spid="33"/>
                                        </p:tgtEl>
                                        <p:attrNameLst>
                                          <p:attrName>style.visibility</p:attrName>
                                        </p:attrNameLst>
                                      </p:cBhvr>
                                      <p:to>
                                        <p:strVal val="hidden"/>
                                      </p:to>
                                    </p:set>
                                  </p:childTnLst>
                                </p:cTn>
                              </p:par>
                              <p:par>
                                <p:cTn id="18" presetID="10" presetClass="entr" presetSubtype="0" fill="hold" grpId="0" nodeType="withEffect">
                                  <p:stCondLst>
                                    <p:cond delay="0"/>
                                  </p:stCondLst>
                                  <p:childTnLst>
                                    <p:set>
                                      <p:cBhvr>
                                        <p:cTn id="19" dur="1" fill="hold">
                                          <p:stCondLst>
                                            <p:cond delay="0"/>
                                          </p:stCondLst>
                                        </p:cTn>
                                        <p:tgtEl>
                                          <p:spTgt spid="34"/>
                                        </p:tgtEl>
                                        <p:attrNameLst>
                                          <p:attrName>style.visibility</p:attrName>
                                        </p:attrNameLst>
                                      </p:cBhvr>
                                      <p:to>
                                        <p:strVal val="visible"/>
                                      </p:to>
                                    </p:set>
                                    <p:animEffect transition="in" filter="fade">
                                      <p:cBhvr>
                                        <p:cTn id="20" dur="500"/>
                                        <p:tgtEl>
                                          <p:spTgt spid="34"/>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5"/>
                                        </p:tgtEl>
                                        <p:attrNameLst>
                                          <p:attrName>style.visibility</p:attrName>
                                        </p:attrNameLst>
                                      </p:cBhvr>
                                      <p:to>
                                        <p:strVal val="visible"/>
                                      </p:to>
                                    </p:set>
                                    <p:animEffect transition="in" filter="fade">
                                      <p:cBhvr>
                                        <p:cTn id="25" dur="500"/>
                                        <p:tgtEl>
                                          <p:spTgt spid="35"/>
                                        </p:tgtEl>
                                      </p:cBhvr>
                                    </p:animEffect>
                                  </p:childTnLst>
                                </p:cTn>
                              </p:par>
                              <p:par>
                                <p:cTn id="26" presetID="10" presetClass="exit" presetSubtype="0" fill="hold" grpId="1" nodeType="withEffect">
                                  <p:stCondLst>
                                    <p:cond delay="0"/>
                                  </p:stCondLst>
                                  <p:childTnLst>
                                    <p:animEffect transition="out" filter="fade">
                                      <p:cBhvr>
                                        <p:cTn id="27" dur="500"/>
                                        <p:tgtEl>
                                          <p:spTgt spid="34"/>
                                        </p:tgtEl>
                                      </p:cBhvr>
                                    </p:animEffect>
                                    <p:set>
                                      <p:cBhvr>
                                        <p:cTn id="28" dur="1" fill="hold">
                                          <p:stCondLst>
                                            <p:cond delay="499"/>
                                          </p:stCondLst>
                                        </p:cTn>
                                        <p:tgtEl>
                                          <p:spTgt spid="34"/>
                                        </p:tgtEl>
                                        <p:attrNameLst>
                                          <p:attrName>style.visibility</p:attrName>
                                        </p:attrNameLst>
                                      </p:cBhvr>
                                      <p:to>
                                        <p:strVal val="hidden"/>
                                      </p:to>
                                    </p:set>
                                  </p:childTnLst>
                                </p:cTn>
                              </p:par>
                              <p:par>
                                <p:cTn id="29" presetID="10" presetClass="entr" presetSubtype="0" fill="hold" grpId="0" nodeType="withEffect">
                                  <p:stCondLst>
                                    <p:cond delay="0"/>
                                  </p:stCondLst>
                                  <p:childTnLst>
                                    <p:set>
                                      <p:cBhvr>
                                        <p:cTn id="30" dur="1" fill="hold">
                                          <p:stCondLst>
                                            <p:cond delay="0"/>
                                          </p:stCondLst>
                                        </p:cTn>
                                        <p:tgtEl>
                                          <p:spTgt spid="36"/>
                                        </p:tgtEl>
                                        <p:attrNameLst>
                                          <p:attrName>style.visibility</p:attrName>
                                        </p:attrNameLst>
                                      </p:cBhvr>
                                      <p:to>
                                        <p:strVal val="visible"/>
                                      </p:to>
                                    </p:set>
                                    <p:animEffect transition="in" filter="fade">
                                      <p:cBhvr>
                                        <p:cTn id="31" dur="500"/>
                                        <p:tgtEl>
                                          <p:spTgt spid="36"/>
                                        </p:tgtEl>
                                      </p:cBhvr>
                                    </p:animEffect>
                                  </p:childTnLst>
                                </p:cTn>
                              </p:par>
                              <p:par>
                                <p:cTn id="32" presetID="3" presetClass="emph" presetSubtype="2" fill="hold" grpId="0" nodeType="withEffect">
                                  <p:stCondLst>
                                    <p:cond delay="0"/>
                                  </p:stCondLst>
                                  <p:childTnLst>
                                    <p:animClr clrSpc="rgb" dir="cw">
                                      <p:cBhvr override="childStyle">
                                        <p:cTn id="33" dur="500" fill="hold"/>
                                        <p:tgtEl>
                                          <p:spTgt spid="805892"/>
                                        </p:tgtEl>
                                        <p:attrNameLst>
                                          <p:attrName>style.color</p:attrName>
                                        </p:attrNameLst>
                                      </p:cBhvr>
                                      <p:to>
                                        <a:schemeClr val="hlink"/>
                                      </p:to>
                                    </p:animClr>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37"/>
                                        </p:tgtEl>
                                        <p:attrNameLst>
                                          <p:attrName>style.visibility</p:attrName>
                                        </p:attrNameLst>
                                      </p:cBhvr>
                                      <p:to>
                                        <p:strVal val="visible"/>
                                      </p:to>
                                    </p:set>
                                    <p:animEffect transition="in" filter="fade">
                                      <p:cBhvr>
                                        <p:cTn id="38" dur="500"/>
                                        <p:tgtEl>
                                          <p:spTgt spid="37"/>
                                        </p:tgtEl>
                                      </p:cBhvr>
                                    </p:animEffect>
                                  </p:childTnLst>
                                </p:cTn>
                              </p:par>
                              <p:par>
                                <p:cTn id="39" presetID="10" presetClass="exit" presetSubtype="0" fill="hold" grpId="1" nodeType="withEffect">
                                  <p:stCondLst>
                                    <p:cond delay="0"/>
                                  </p:stCondLst>
                                  <p:childTnLst>
                                    <p:animEffect transition="out" filter="fade">
                                      <p:cBhvr>
                                        <p:cTn id="40" dur="500"/>
                                        <p:tgtEl>
                                          <p:spTgt spid="35"/>
                                        </p:tgtEl>
                                      </p:cBhvr>
                                    </p:animEffect>
                                    <p:set>
                                      <p:cBhvr>
                                        <p:cTn id="41" dur="1" fill="hold">
                                          <p:stCondLst>
                                            <p:cond delay="499"/>
                                          </p:stCondLst>
                                        </p:cTn>
                                        <p:tgtEl>
                                          <p:spTgt spid="35"/>
                                        </p:tgtEl>
                                        <p:attrNameLst>
                                          <p:attrName>style.visibility</p:attrName>
                                        </p:attrNameLst>
                                      </p:cBhvr>
                                      <p:to>
                                        <p:strVal val="hidden"/>
                                      </p:to>
                                    </p:se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38"/>
                                        </p:tgtEl>
                                        <p:attrNameLst>
                                          <p:attrName>style.visibility</p:attrName>
                                        </p:attrNameLst>
                                      </p:cBhvr>
                                      <p:to>
                                        <p:strVal val="visible"/>
                                      </p:to>
                                    </p:set>
                                    <p:animEffect transition="in" filter="fade">
                                      <p:cBhvr>
                                        <p:cTn id="46" dur="500"/>
                                        <p:tgtEl>
                                          <p:spTgt spid="38"/>
                                        </p:tgtEl>
                                      </p:cBhvr>
                                    </p:animEffect>
                                  </p:childTnLst>
                                </p:cTn>
                              </p:par>
                              <p:par>
                                <p:cTn id="47" presetID="10" presetClass="exit" presetSubtype="0" fill="hold" grpId="1" nodeType="withEffect">
                                  <p:stCondLst>
                                    <p:cond delay="0"/>
                                  </p:stCondLst>
                                  <p:childTnLst>
                                    <p:animEffect transition="out" filter="fade">
                                      <p:cBhvr>
                                        <p:cTn id="48" dur="500"/>
                                        <p:tgtEl>
                                          <p:spTgt spid="36"/>
                                        </p:tgtEl>
                                      </p:cBhvr>
                                    </p:animEffect>
                                    <p:set>
                                      <p:cBhvr>
                                        <p:cTn id="49" dur="1" fill="hold">
                                          <p:stCondLst>
                                            <p:cond delay="499"/>
                                          </p:stCondLst>
                                        </p:cTn>
                                        <p:tgtEl>
                                          <p:spTgt spid="36"/>
                                        </p:tgtEl>
                                        <p:attrNameLst>
                                          <p:attrName>style.visibility</p:attrName>
                                        </p:attrNameLst>
                                      </p:cBhvr>
                                      <p:to>
                                        <p:strVal val="hidden"/>
                                      </p:to>
                                    </p:set>
                                  </p:childTnLst>
                                </p:cTn>
                              </p:par>
                              <p:par>
                                <p:cTn id="50" presetID="10" presetClass="entr" presetSubtype="0" fill="hold" grpId="0" nodeType="withEffect">
                                  <p:stCondLst>
                                    <p:cond delay="0"/>
                                  </p:stCondLst>
                                  <p:childTnLst>
                                    <p:set>
                                      <p:cBhvr>
                                        <p:cTn id="51" dur="1" fill="hold">
                                          <p:stCondLst>
                                            <p:cond delay="0"/>
                                          </p:stCondLst>
                                        </p:cTn>
                                        <p:tgtEl>
                                          <p:spTgt spid="39"/>
                                        </p:tgtEl>
                                        <p:attrNameLst>
                                          <p:attrName>style.visibility</p:attrName>
                                        </p:attrNameLst>
                                      </p:cBhvr>
                                      <p:to>
                                        <p:strVal val="visible"/>
                                      </p:to>
                                    </p:set>
                                    <p:animEffect transition="in" filter="fade">
                                      <p:cBhvr>
                                        <p:cTn id="52" dur="500"/>
                                        <p:tgtEl>
                                          <p:spTgt spid="39"/>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40"/>
                                        </p:tgtEl>
                                        <p:attrNameLst>
                                          <p:attrName>style.visibility</p:attrName>
                                        </p:attrNameLst>
                                      </p:cBhvr>
                                      <p:to>
                                        <p:strVal val="visible"/>
                                      </p:to>
                                    </p:set>
                                    <p:animEffect transition="in" filter="fade">
                                      <p:cBhvr>
                                        <p:cTn id="57" dur="500"/>
                                        <p:tgtEl>
                                          <p:spTgt spid="40"/>
                                        </p:tgtEl>
                                      </p:cBhvr>
                                    </p:animEffect>
                                  </p:childTnLst>
                                </p:cTn>
                              </p:par>
                              <p:par>
                                <p:cTn id="58" presetID="10" presetClass="exit" presetSubtype="0" fill="hold" grpId="0" nodeType="withEffect">
                                  <p:stCondLst>
                                    <p:cond delay="0"/>
                                  </p:stCondLst>
                                  <p:childTnLst>
                                    <p:animEffect transition="out" filter="fade">
                                      <p:cBhvr>
                                        <p:cTn id="59" dur="500"/>
                                        <p:tgtEl>
                                          <p:spTgt spid="5123">
                                            <p:txEl>
                                              <p:pRg st="0" end="0"/>
                                            </p:txEl>
                                          </p:spTgt>
                                        </p:tgtEl>
                                      </p:cBhvr>
                                    </p:animEffect>
                                    <p:set>
                                      <p:cBhvr>
                                        <p:cTn id="60" dur="1" fill="hold">
                                          <p:stCondLst>
                                            <p:cond delay="499"/>
                                          </p:stCondLst>
                                        </p:cTn>
                                        <p:tgtEl>
                                          <p:spTgt spid="5123">
                                            <p:txEl>
                                              <p:pRg st="0" end="0"/>
                                            </p:txEl>
                                          </p:spTgt>
                                        </p:tgtEl>
                                        <p:attrNameLst>
                                          <p:attrName>style.visibility</p:attrName>
                                        </p:attrNameLst>
                                      </p:cBhvr>
                                      <p:to>
                                        <p:strVal val="hidden"/>
                                      </p:to>
                                    </p:set>
                                  </p:childTnLst>
                                </p:cTn>
                              </p:par>
                            </p:childTnLst>
                          </p:cTn>
                        </p:par>
                        <p:par>
                          <p:cTn id="61" fill="hold">
                            <p:stCondLst>
                              <p:cond delay="500"/>
                            </p:stCondLst>
                            <p:childTnLst>
                              <p:par>
                                <p:cTn id="62" presetID="1" presetClass="entr" presetSubtype="0" fill="hold" grpId="0" nodeType="afterEffect">
                                  <p:stCondLst>
                                    <p:cond delay="0"/>
                                  </p:stCondLst>
                                  <p:childTnLst>
                                    <p:set>
                                      <p:cBhvr>
                                        <p:cTn id="63" dur="1" fill="hold">
                                          <p:stCondLst>
                                            <p:cond delay="499"/>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build="p"/>
      <p:bldP spid="5123" grpId="1" build="p"/>
      <p:bldP spid="805892" grpId="0" animBg="1"/>
      <p:bldP spid="33" grpId="0" animBg="1"/>
      <p:bldP spid="33" grpId="1" animBg="1"/>
      <p:bldP spid="34" grpId="0" animBg="1"/>
      <p:bldP spid="34" grpId="1" animBg="1"/>
      <p:bldP spid="35" grpId="0" animBg="1"/>
      <p:bldP spid="35" grpId="1" animBg="1"/>
      <p:bldP spid="36" grpId="0" animBg="1"/>
      <p:bldP spid="36" grpId="1" animBg="1"/>
      <p:bldP spid="37" grpId="0" animBg="1"/>
      <p:bldP spid="38" grpId="0" animBg="1"/>
      <p:bldP spid="39" grpId="0" animBg="1"/>
      <p:bldP spid="40" grpId="0" animBg="1"/>
      <p:bldP spid="21"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GB" dirty="0" smtClean="0"/>
              <a:t>Abstract classes</a:t>
            </a:r>
          </a:p>
        </p:txBody>
      </p:sp>
      <p:sp>
        <p:nvSpPr>
          <p:cNvPr id="5123" name="Rectangle 3"/>
          <p:cNvSpPr>
            <a:spLocks noGrp="1" noChangeArrowheads="1"/>
          </p:cNvSpPr>
          <p:nvPr>
            <p:ph idx="1"/>
          </p:nvPr>
        </p:nvSpPr>
        <p:spPr/>
        <p:txBody>
          <a:bodyPr/>
          <a:lstStyle/>
          <a:p>
            <a:pPr>
              <a:spcBef>
                <a:spcPts val="1200"/>
              </a:spcBef>
            </a:pPr>
            <a:r>
              <a:rPr lang="en-GB" dirty="0" smtClean="0"/>
              <a:t>A high-level implementation of a concept</a:t>
            </a:r>
          </a:p>
          <a:p>
            <a:pPr lvl="1">
              <a:spcBef>
                <a:spcPts val="1200"/>
              </a:spcBef>
            </a:pPr>
            <a:r>
              <a:rPr lang="en-GB" dirty="0" smtClean="0"/>
              <a:t>Can’t be instantiated, designed to be sub-classed</a:t>
            </a:r>
          </a:p>
          <a:p>
            <a:pPr lvl="1">
              <a:spcBef>
                <a:spcPts val="1200"/>
              </a:spcBef>
            </a:pPr>
            <a:r>
              <a:rPr lang="en-GB" dirty="0" smtClean="0"/>
              <a:t>Sets a contract that each subclass must meet</a:t>
            </a:r>
          </a:p>
          <a:p>
            <a:pPr>
              <a:spcBef>
                <a:spcPts val="1200"/>
              </a:spcBef>
            </a:pPr>
            <a:r>
              <a:rPr lang="en-GB" dirty="0" smtClean="0"/>
              <a:t>Derived classes receive:</a:t>
            </a:r>
          </a:p>
          <a:p>
            <a:pPr lvl="1">
              <a:spcBef>
                <a:spcPts val="1200"/>
              </a:spcBef>
            </a:pPr>
            <a:r>
              <a:rPr lang="en-GB" u="sng" dirty="0" smtClean="0"/>
              <a:t>Zero</a:t>
            </a:r>
            <a:r>
              <a:rPr lang="en-GB" dirty="0" smtClean="0"/>
              <a:t> or more </a:t>
            </a:r>
            <a:r>
              <a:rPr lang="en-GB" i="1" dirty="0" smtClean="0"/>
              <a:t>concrete</a:t>
            </a:r>
            <a:r>
              <a:rPr lang="en-GB" dirty="0" smtClean="0"/>
              <a:t> methods that they inherit</a:t>
            </a:r>
          </a:p>
          <a:p>
            <a:pPr lvl="1">
              <a:spcBef>
                <a:spcPts val="1200"/>
              </a:spcBef>
            </a:pPr>
            <a:r>
              <a:rPr lang="en-GB" u="sng" dirty="0" smtClean="0"/>
              <a:t>Zero</a:t>
            </a:r>
            <a:r>
              <a:rPr lang="en-GB" dirty="0" smtClean="0"/>
              <a:t> or more </a:t>
            </a:r>
            <a:r>
              <a:rPr lang="en-GB" i="1" dirty="0" smtClean="0"/>
              <a:t>abstract</a:t>
            </a:r>
            <a:r>
              <a:rPr lang="en-GB" dirty="0" smtClean="0"/>
              <a:t> methods that they inherit</a:t>
            </a:r>
          </a:p>
          <a:p>
            <a:pPr>
              <a:spcBef>
                <a:spcPts val="1200"/>
              </a:spcBef>
            </a:pPr>
            <a:r>
              <a:rPr lang="en-GB" dirty="0" smtClean="0"/>
              <a:t>A concrete class fully implements all abstract members</a:t>
            </a:r>
            <a:endParaRPr lang="en-GB" dirty="0" smtClean="0">
              <a:latin typeface="Lucida Console" pitchFamily="49" charset="0"/>
            </a:endParaRPr>
          </a:p>
        </p:txBody>
      </p:sp>
      <p:sp>
        <p:nvSpPr>
          <p:cNvPr id="805892" name="Rectangle 4"/>
          <p:cNvSpPr>
            <a:spLocks noChangeArrowheads="1"/>
          </p:cNvSpPr>
          <p:nvPr/>
        </p:nvSpPr>
        <p:spPr bwMode="auto">
          <a:xfrm>
            <a:off x="368300" y="4296044"/>
            <a:ext cx="4076700" cy="1079500"/>
          </a:xfrm>
          <a:prstGeom prst="rect">
            <a:avLst/>
          </a:prstGeom>
          <a:solidFill>
            <a:srgbClr val="FCFEB9"/>
          </a:solidFill>
          <a:ln w="12700">
            <a:noFill/>
            <a:miter lim="800000"/>
            <a:headEnd/>
            <a:tailEnd/>
          </a:ln>
          <a:effectLst>
            <a:outerShdw dist="53882" dir="2700000" algn="ctr" rotWithShape="0">
              <a:schemeClr val="bg2"/>
            </a:outerShdw>
          </a:effectLst>
        </p:spPr>
        <p:txBody>
          <a:bodyPr lIns="90488" tIns="44450" rIns="0" bIns="44450">
            <a:spAutoFit/>
          </a:bodyPr>
          <a:lstStyle/>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C8"/>
                </a:solidFill>
                <a:latin typeface="Lucida Console" pitchFamily="49" charset="0"/>
                <a:cs typeface="+mn-cs"/>
              </a:rPr>
              <a:t>public</a:t>
            </a:r>
            <a:r>
              <a:rPr lang="en-GB" sz="1600" dirty="0">
                <a:solidFill>
                  <a:srgbClr val="0000FF"/>
                </a:solidFill>
                <a:latin typeface="Lucida Console" pitchFamily="49" charset="0"/>
                <a:cs typeface="+mn-cs"/>
              </a:rPr>
              <a:t> </a:t>
            </a:r>
            <a:r>
              <a:rPr lang="en-GB" sz="1600" dirty="0">
                <a:solidFill>
                  <a:srgbClr val="FA3200"/>
                </a:solidFill>
                <a:latin typeface="Lucida Console" pitchFamily="49" charset="0"/>
                <a:cs typeface="+mn-cs"/>
              </a:rPr>
              <a:t>abstract</a:t>
            </a:r>
            <a:r>
              <a:rPr lang="en-GB" sz="1600" dirty="0">
                <a:solidFill>
                  <a:srgbClr val="0000FF"/>
                </a:solidFill>
                <a:latin typeface="Lucida Console" pitchFamily="49" charset="0"/>
                <a:cs typeface="+mn-cs"/>
              </a:rPr>
              <a:t> </a:t>
            </a:r>
            <a:r>
              <a:rPr lang="en-GB" sz="1600" dirty="0">
                <a:solidFill>
                  <a:srgbClr val="0000C8"/>
                </a:solidFill>
                <a:latin typeface="Lucida Console" pitchFamily="49" charset="0"/>
                <a:cs typeface="+mn-cs"/>
              </a:rPr>
              <a:t>class</a:t>
            </a:r>
            <a:r>
              <a:rPr lang="en-GB" sz="1600" dirty="0">
                <a:latin typeface="Lucida Console" pitchFamily="49" charset="0"/>
                <a:cs typeface="+mn-cs"/>
              </a:rPr>
              <a:t> </a:t>
            </a:r>
            <a:r>
              <a:rPr lang="en-GB" sz="1600" dirty="0">
                <a:solidFill>
                  <a:srgbClr val="000000"/>
                </a:solidFill>
                <a:latin typeface="Lucida Console" pitchFamily="49" charset="0"/>
                <a:cs typeface="+mn-cs"/>
              </a:rPr>
              <a:t>Shape {</a:t>
            </a: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00"/>
                </a:solidFill>
                <a:latin typeface="Lucida Console" pitchFamily="49" charset="0"/>
                <a:cs typeface="+mn-cs"/>
              </a:rPr>
              <a:t>  ...</a:t>
            </a: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00"/>
                </a:solidFill>
                <a:latin typeface="Lucida Console" pitchFamily="49" charset="0"/>
                <a:cs typeface="+mn-cs"/>
              </a:rPr>
              <a:t>  </a:t>
            </a:r>
            <a:r>
              <a:rPr lang="en-GB" sz="1600" dirty="0">
                <a:solidFill>
                  <a:srgbClr val="0000C8"/>
                </a:solidFill>
                <a:latin typeface="Lucida Console" pitchFamily="49" charset="0"/>
                <a:cs typeface="+mn-cs"/>
              </a:rPr>
              <a:t>public</a:t>
            </a:r>
            <a:r>
              <a:rPr lang="en-GB" sz="1600" dirty="0">
                <a:solidFill>
                  <a:srgbClr val="0000FF"/>
                </a:solidFill>
                <a:latin typeface="Lucida Console" pitchFamily="49" charset="0"/>
                <a:cs typeface="+mn-cs"/>
              </a:rPr>
              <a:t> </a:t>
            </a:r>
            <a:r>
              <a:rPr lang="en-GB" sz="1600" dirty="0">
                <a:solidFill>
                  <a:srgbClr val="FA3200"/>
                </a:solidFill>
                <a:latin typeface="Lucida Console" pitchFamily="49" charset="0"/>
                <a:cs typeface="+mn-cs"/>
              </a:rPr>
              <a:t>abstract</a:t>
            </a:r>
            <a:r>
              <a:rPr lang="en-GB" sz="1600" dirty="0">
                <a:solidFill>
                  <a:srgbClr val="0000FF"/>
                </a:solidFill>
                <a:latin typeface="Lucida Console" pitchFamily="49" charset="0"/>
                <a:cs typeface="+mn-cs"/>
              </a:rPr>
              <a:t> </a:t>
            </a:r>
            <a:r>
              <a:rPr lang="en-GB" sz="1600" dirty="0">
                <a:solidFill>
                  <a:srgbClr val="0000C8"/>
                </a:solidFill>
                <a:latin typeface="Lucida Console" pitchFamily="49" charset="0"/>
                <a:cs typeface="+mn-cs"/>
              </a:rPr>
              <a:t>void</a:t>
            </a:r>
            <a:r>
              <a:rPr lang="en-GB" sz="1600" dirty="0">
                <a:solidFill>
                  <a:srgbClr val="000000"/>
                </a:solidFill>
                <a:latin typeface="Lucida Console" pitchFamily="49" charset="0"/>
                <a:cs typeface="+mn-cs"/>
              </a:rPr>
              <a:t> </a:t>
            </a:r>
            <a:r>
              <a:rPr lang="en-GB" sz="1600" dirty="0" smtClean="0">
                <a:solidFill>
                  <a:srgbClr val="000000"/>
                </a:solidFill>
                <a:latin typeface="Lucida Console" pitchFamily="49" charset="0"/>
                <a:cs typeface="+mn-cs"/>
              </a:rPr>
              <a:t>draw</a:t>
            </a:r>
            <a:r>
              <a:rPr lang="en-GB" sz="1600" dirty="0">
                <a:solidFill>
                  <a:srgbClr val="000000"/>
                </a:solidFill>
                <a:latin typeface="Lucida Console" pitchFamily="49" charset="0"/>
                <a:cs typeface="+mn-cs"/>
              </a:rPr>
              <a:t>();</a:t>
            </a: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00"/>
                </a:solidFill>
                <a:latin typeface="Lucida Console" pitchFamily="49" charset="0"/>
                <a:cs typeface="+mn-cs"/>
              </a:rPr>
              <a:t>}</a:t>
            </a:r>
            <a:endParaRPr lang="en-GB" sz="1600" dirty="0">
              <a:solidFill>
                <a:srgbClr val="000046"/>
              </a:solidFill>
              <a:latin typeface="Lucida Console" pitchFamily="49" charset="0"/>
              <a:cs typeface="+mn-cs"/>
            </a:endParaRPr>
          </a:p>
        </p:txBody>
      </p:sp>
      <p:sp>
        <p:nvSpPr>
          <p:cNvPr id="805893" name="Rectangle 5"/>
          <p:cNvSpPr>
            <a:spLocks noChangeArrowheads="1"/>
          </p:cNvSpPr>
          <p:nvPr/>
        </p:nvSpPr>
        <p:spPr bwMode="auto">
          <a:xfrm>
            <a:off x="2578120" y="5147510"/>
            <a:ext cx="5141814" cy="1320874"/>
          </a:xfrm>
          <a:prstGeom prst="rect">
            <a:avLst/>
          </a:prstGeom>
          <a:solidFill>
            <a:schemeClr val="accent2"/>
          </a:solidFill>
          <a:ln w="12700">
            <a:noFill/>
            <a:miter lim="800000"/>
            <a:headEnd/>
            <a:tailEnd/>
          </a:ln>
          <a:effectLst>
            <a:outerShdw dist="53882" dir="2700000" algn="ctr" rotWithShape="0">
              <a:schemeClr val="bg2"/>
            </a:outerShdw>
          </a:effectLst>
        </p:spPr>
        <p:txBody>
          <a:bodyPr wrap="square" lIns="90488" tIns="44450" rIns="0" bIns="44450">
            <a:spAutoFit/>
          </a:bodyPr>
          <a:lstStyle/>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C8"/>
                </a:solidFill>
                <a:latin typeface="Lucida Console" pitchFamily="49" charset="0"/>
                <a:cs typeface="+mn-cs"/>
              </a:rPr>
              <a:t>public class</a:t>
            </a:r>
            <a:r>
              <a:rPr lang="en-GB" sz="1600" dirty="0">
                <a:latin typeface="Lucida Console" pitchFamily="49" charset="0"/>
                <a:cs typeface="+mn-cs"/>
              </a:rPr>
              <a:t> </a:t>
            </a:r>
            <a:r>
              <a:rPr lang="en-GB" sz="1600" dirty="0">
                <a:solidFill>
                  <a:srgbClr val="000000"/>
                </a:solidFill>
                <a:latin typeface="Lucida Console" pitchFamily="49" charset="0"/>
                <a:cs typeface="+mn-cs"/>
              </a:rPr>
              <a:t>Rectangle </a:t>
            </a:r>
            <a:r>
              <a:rPr lang="en-GB" sz="1600" dirty="0" smtClean="0">
                <a:solidFill>
                  <a:srgbClr val="0000C8"/>
                </a:solidFill>
                <a:latin typeface="Lucida Console" pitchFamily="49" charset="0"/>
                <a:cs typeface="+mn-cs"/>
              </a:rPr>
              <a:t>extends</a:t>
            </a:r>
            <a:r>
              <a:rPr lang="en-GB" sz="1600" dirty="0" smtClean="0">
                <a:solidFill>
                  <a:srgbClr val="000000"/>
                </a:solidFill>
                <a:latin typeface="Lucida Console" pitchFamily="49" charset="0"/>
                <a:cs typeface="+mn-cs"/>
              </a:rPr>
              <a:t> </a:t>
            </a:r>
            <a:r>
              <a:rPr lang="en-GB" sz="1600" dirty="0">
                <a:solidFill>
                  <a:srgbClr val="000000"/>
                </a:solidFill>
                <a:latin typeface="Lucida Console" pitchFamily="49" charset="0"/>
                <a:cs typeface="+mn-cs"/>
              </a:rPr>
              <a:t>Shape {</a:t>
            </a: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FF"/>
                </a:solidFill>
                <a:latin typeface="Lucida Console" pitchFamily="49" charset="0"/>
                <a:cs typeface="+mn-cs"/>
              </a:rPr>
              <a:t>  </a:t>
            </a:r>
            <a:r>
              <a:rPr lang="en-GB" sz="1600" dirty="0">
                <a:solidFill>
                  <a:srgbClr val="0000C8"/>
                </a:solidFill>
                <a:latin typeface="Lucida Console" pitchFamily="49" charset="0"/>
                <a:cs typeface="+mn-cs"/>
              </a:rPr>
              <a:t>public </a:t>
            </a:r>
            <a:r>
              <a:rPr lang="en-GB" sz="1600" dirty="0" smtClean="0">
                <a:solidFill>
                  <a:srgbClr val="0000C8"/>
                </a:solidFill>
                <a:latin typeface="Lucida Console" pitchFamily="49" charset="0"/>
                <a:cs typeface="+mn-cs"/>
              </a:rPr>
              <a:t>void</a:t>
            </a:r>
            <a:r>
              <a:rPr lang="en-GB" sz="1600" dirty="0" smtClean="0">
                <a:solidFill>
                  <a:srgbClr val="000000"/>
                </a:solidFill>
                <a:latin typeface="Lucida Console" pitchFamily="49" charset="0"/>
                <a:cs typeface="+mn-cs"/>
              </a:rPr>
              <a:t> draw</a:t>
            </a:r>
            <a:r>
              <a:rPr lang="en-GB" sz="1600" dirty="0">
                <a:solidFill>
                  <a:srgbClr val="000000"/>
                </a:solidFill>
                <a:latin typeface="Lucida Console" pitchFamily="49" charset="0"/>
                <a:cs typeface="+mn-cs"/>
              </a:rPr>
              <a:t>() {</a:t>
            </a: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00"/>
                </a:solidFill>
                <a:latin typeface="Lucida Console" pitchFamily="49" charset="0"/>
                <a:cs typeface="+mn-cs"/>
              </a:rPr>
              <a:t>		...</a:t>
            </a: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00"/>
                </a:solidFill>
                <a:latin typeface="Lucida Console" pitchFamily="49" charset="0"/>
                <a:cs typeface="+mn-cs"/>
              </a:rPr>
              <a:t>  }</a:t>
            </a: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00"/>
                </a:solidFill>
                <a:latin typeface="Lucida Console" pitchFamily="49" charset="0"/>
                <a:cs typeface="+mn-cs"/>
              </a:rPr>
              <a:t>}</a:t>
            </a:r>
            <a:endParaRPr lang="en-GB" sz="1600" dirty="0">
              <a:solidFill>
                <a:srgbClr val="000046"/>
              </a:solidFill>
              <a:latin typeface="Lucida Console" pitchFamily="49" charset="0"/>
              <a:cs typeface="+mn-cs"/>
            </a:endParaRPr>
          </a:p>
        </p:txBody>
      </p:sp>
      <p:sp>
        <p:nvSpPr>
          <p:cNvPr id="805894" name="AutoShape 6"/>
          <p:cNvSpPr>
            <a:spLocks/>
          </p:cNvSpPr>
          <p:nvPr/>
        </p:nvSpPr>
        <p:spPr bwMode="auto">
          <a:xfrm>
            <a:off x="5232190" y="4380862"/>
            <a:ext cx="3490896" cy="659947"/>
          </a:xfrm>
          <a:prstGeom prst="borderCallout2">
            <a:avLst>
              <a:gd name="adj1" fmla="val 11940"/>
              <a:gd name="adj2" fmla="val -2727"/>
              <a:gd name="adj3" fmla="val 12240"/>
              <a:gd name="adj4" fmla="val -17212"/>
              <a:gd name="adj5" fmla="val 68248"/>
              <a:gd name="adj6" fmla="val -32043"/>
            </a:avLst>
          </a:prstGeom>
          <a:solidFill>
            <a:srgbClr val="FFCCFF"/>
          </a:solidFill>
          <a:ln w="12700">
            <a:solidFill>
              <a:schemeClr val="tx1"/>
            </a:solidFill>
            <a:miter lim="800000"/>
            <a:headEnd/>
            <a:tailEnd/>
          </a:ln>
          <a:effectLst>
            <a:outerShdw dist="53882" dir="2700000" algn="ctr" rotWithShape="0">
              <a:schemeClr val="bg2"/>
            </a:outerShdw>
          </a:effectLst>
        </p:spPr>
        <p:txBody>
          <a:bodyPr/>
          <a:lstStyle/>
          <a:p>
            <a:pPr algn="ctr" eaLnBrk="0" hangingPunct="0">
              <a:defRPr/>
            </a:pPr>
            <a:r>
              <a:rPr lang="en-GB" sz="1800" dirty="0">
                <a:cs typeface="+mn-cs"/>
              </a:rPr>
              <a:t>Can’t call yourself a Shape unless you can </a:t>
            </a:r>
            <a:r>
              <a:rPr lang="en-GB" sz="1800" dirty="0" smtClean="0">
                <a:cs typeface="+mn-cs"/>
              </a:rPr>
              <a:t>draw() yourself</a:t>
            </a:r>
            <a:r>
              <a:rPr lang="en-GB" sz="1800" dirty="0">
                <a:cs typeface="+mn-cs"/>
              </a:rPr>
              <a:t>!</a:t>
            </a: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GB" dirty="0" smtClean="0"/>
              <a:t>Abstract methods</a:t>
            </a:r>
          </a:p>
        </p:txBody>
      </p:sp>
      <p:sp>
        <p:nvSpPr>
          <p:cNvPr id="6147" name="Rectangle 3"/>
          <p:cNvSpPr>
            <a:spLocks noGrp="1" noChangeArrowheads="1"/>
          </p:cNvSpPr>
          <p:nvPr>
            <p:ph idx="1"/>
          </p:nvPr>
        </p:nvSpPr>
        <p:spPr/>
        <p:txBody>
          <a:bodyPr/>
          <a:lstStyle/>
          <a:p>
            <a:pPr>
              <a:spcBef>
                <a:spcPts val="1200"/>
              </a:spcBef>
            </a:pPr>
            <a:r>
              <a:rPr lang="en-GB" dirty="0" smtClean="0"/>
              <a:t>An abstract member cannot meaningfully be implemented in the abstract class</a:t>
            </a:r>
          </a:p>
          <a:p>
            <a:pPr lvl="1">
              <a:spcBef>
                <a:spcPts val="1200"/>
              </a:spcBef>
            </a:pPr>
            <a:r>
              <a:rPr lang="en-GB" dirty="0" smtClean="0"/>
              <a:t>Each deriving class can/will provide their own implementation</a:t>
            </a:r>
          </a:p>
          <a:p>
            <a:pPr marL="457200" lvl="1" indent="0">
              <a:spcBef>
                <a:spcPts val="1200"/>
              </a:spcBef>
              <a:buNone/>
            </a:pPr>
            <a:endParaRPr lang="en-GB" dirty="0" smtClean="0"/>
          </a:p>
          <a:p>
            <a:pPr>
              <a:spcBef>
                <a:spcPts val="1200"/>
              </a:spcBef>
            </a:pPr>
            <a:r>
              <a:rPr lang="en-GB" dirty="0" smtClean="0"/>
              <a:t>Abstract members are defined in the abstract class</a:t>
            </a:r>
          </a:p>
          <a:p>
            <a:pPr lvl="1">
              <a:spcBef>
                <a:spcPts val="1200"/>
              </a:spcBef>
            </a:pPr>
            <a:r>
              <a:rPr lang="en-GB" dirty="0" smtClean="0"/>
              <a:t>Declare as abstract with </a:t>
            </a:r>
            <a:r>
              <a:rPr lang="en-GB" i="1" dirty="0" smtClean="0"/>
              <a:t>signature only</a:t>
            </a:r>
          </a:p>
          <a:p>
            <a:pPr lvl="1">
              <a:spcBef>
                <a:spcPts val="1200"/>
              </a:spcBef>
            </a:pPr>
            <a:r>
              <a:rPr lang="en-GB" dirty="0" smtClean="0"/>
              <a:t>A single abstract member makes the class abstract</a:t>
            </a:r>
          </a:p>
          <a:p>
            <a:pPr lvl="1">
              <a:spcBef>
                <a:spcPts val="1200"/>
              </a:spcBef>
            </a:pPr>
            <a:r>
              <a:rPr lang="en-GB" dirty="0" smtClean="0"/>
              <a:t>The class itself is then decorated with the </a:t>
            </a:r>
            <a:r>
              <a:rPr lang="en-GB" dirty="0" smtClean="0">
                <a:latin typeface="Lucida Console" pitchFamily="49" charset="0"/>
              </a:rPr>
              <a:t>abstract</a:t>
            </a:r>
            <a:r>
              <a:rPr lang="en-GB" dirty="0" smtClean="0"/>
              <a:t> modifier</a:t>
            </a:r>
          </a:p>
        </p:txBody>
      </p:sp>
      <p:sp>
        <p:nvSpPr>
          <p:cNvPr id="807940" name="Rectangle 4"/>
          <p:cNvSpPr>
            <a:spLocks noChangeArrowheads="1"/>
          </p:cNvSpPr>
          <p:nvPr/>
        </p:nvSpPr>
        <p:spPr bwMode="auto">
          <a:xfrm>
            <a:off x="1236663" y="4829998"/>
            <a:ext cx="4849812" cy="1320874"/>
          </a:xfrm>
          <a:prstGeom prst="rect">
            <a:avLst/>
          </a:prstGeom>
          <a:solidFill>
            <a:srgbClr val="FCFEB9"/>
          </a:solidFill>
          <a:ln w="12700">
            <a:noFill/>
            <a:miter lim="800000"/>
            <a:headEnd/>
            <a:tailEnd/>
          </a:ln>
          <a:effectLst>
            <a:outerShdw dist="53882" dir="2700000" algn="ctr" rotWithShape="0">
              <a:schemeClr val="bg2"/>
            </a:outerShdw>
          </a:effectLst>
        </p:spPr>
        <p:txBody>
          <a:bodyPr lIns="90488" tIns="44450" rIns="0" bIns="44450">
            <a:spAutoFit/>
          </a:bodyPr>
          <a:lstStyle/>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C8"/>
                </a:solidFill>
                <a:latin typeface="Lucida Console" pitchFamily="49" charset="0"/>
                <a:cs typeface="+mn-cs"/>
              </a:rPr>
              <a:t>public</a:t>
            </a:r>
            <a:r>
              <a:rPr lang="en-GB" sz="1600" dirty="0">
                <a:solidFill>
                  <a:srgbClr val="0000FF"/>
                </a:solidFill>
                <a:latin typeface="Lucida Console" pitchFamily="49" charset="0"/>
                <a:cs typeface="+mn-cs"/>
              </a:rPr>
              <a:t> </a:t>
            </a:r>
            <a:r>
              <a:rPr lang="en-GB" sz="1600" dirty="0">
                <a:solidFill>
                  <a:srgbClr val="FF3300"/>
                </a:solidFill>
                <a:latin typeface="Lucida Console" pitchFamily="49" charset="0"/>
                <a:cs typeface="+mn-cs"/>
              </a:rPr>
              <a:t>abstract</a:t>
            </a:r>
            <a:r>
              <a:rPr lang="en-GB" sz="1600" dirty="0">
                <a:solidFill>
                  <a:srgbClr val="0000FF"/>
                </a:solidFill>
                <a:latin typeface="Lucida Console" pitchFamily="49" charset="0"/>
                <a:cs typeface="+mn-cs"/>
              </a:rPr>
              <a:t> </a:t>
            </a:r>
            <a:r>
              <a:rPr lang="en-GB" sz="1600" dirty="0">
                <a:solidFill>
                  <a:srgbClr val="0000C8"/>
                </a:solidFill>
                <a:latin typeface="Lucida Console" pitchFamily="49" charset="0"/>
                <a:cs typeface="+mn-cs"/>
              </a:rPr>
              <a:t>class</a:t>
            </a:r>
            <a:r>
              <a:rPr lang="en-GB" sz="1600" dirty="0">
                <a:latin typeface="Lucida Console" pitchFamily="49" charset="0"/>
                <a:cs typeface="+mn-cs"/>
              </a:rPr>
              <a:t> </a:t>
            </a:r>
            <a:r>
              <a:rPr lang="en-GB" sz="1600" dirty="0">
                <a:solidFill>
                  <a:srgbClr val="000000"/>
                </a:solidFill>
                <a:latin typeface="Lucida Console" pitchFamily="49" charset="0"/>
                <a:cs typeface="+mn-cs"/>
              </a:rPr>
              <a:t>Shape {</a:t>
            </a: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00"/>
                </a:solidFill>
                <a:latin typeface="Lucida Console" pitchFamily="49" charset="0"/>
                <a:cs typeface="+mn-cs"/>
              </a:rPr>
              <a:t>  ...</a:t>
            </a: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00"/>
                </a:solidFill>
                <a:latin typeface="Lucida Console" pitchFamily="49" charset="0"/>
                <a:cs typeface="+mn-cs"/>
              </a:rPr>
              <a:t>  </a:t>
            </a:r>
            <a:r>
              <a:rPr lang="en-GB" sz="1600" dirty="0">
                <a:solidFill>
                  <a:srgbClr val="0000C8"/>
                </a:solidFill>
                <a:latin typeface="Lucida Console" pitchFamily="49" charset="0"/>
                <a:cs typeface="+mn-cs"/>
              </a:rPr>
              <a:t>public</a:t>
            </a:r>
            <a:r>
              <a:rPr lang="en-GB" sz="1600" dirty="0">
                <a:solidFill>
                  <a:srgbClr val="0000FF"/>
                </a:solidFill>
                <a:latin typeface="Lucida Console" pitchFamily="49" charset="0"/>
                <a:cs typeface="+mn-cs"/>
              </a:rPr>
              <a:t> </a:t>
            </a:r>
            <a:r>
              <a:rPr lang="en-GB" sz="1600" dirty="0">
                <a:solidFill>
                  <a:srgbClr val="FA3200"/>
                </a:solidFill>
                <a:latin typeface="Lucida Console" pitchFamily="49" charset="0"/>
                <a:cs typeface="+mn-cs"/>
              </a:rPr>
              <a:t>abstract</a:t>
            </a:r>
            <a:r>
              <a:rPr lang="en-GB" sz="1600" dirty="0">
                <a:solidFill>
                  <a:srgbClr val="0000FF"/>
                </a:solidFill>
                <a:latin typeface="Lucida Console" pitchFamily="49" charset="0"/>
                <a:cs typeface="+mn-cs"/>
              </a:rPr>
              <a:t> </a:t>
            </a:r>
            <a:r>
              <a:rPr lang="en-GB" sz="1600" dirty="0">
                <a:solidFill>
                  <a:srgbClr val="0000C8"/>
                </a:solidFill>
                <a:latin typeface="Lucida Console" pitchFamily="49" charset="0"/>
                <a:cs typeface="+mn-cs"/>
              </a:rPr>
              <a:t>void</a:t>
            </a:r>
            <a:r>
              <a:rPr lang="en-GB" sz="1600" dirty="0">
                <a:solidFill>
                  <a:srgbClr val="000000"/>
                </a:solidFill>
                <a:latin typeface="Lucida Console" pitchFamily="49" charset="0"/>
                <a:cs typeface="+mn-cs"/>
              </a:rPr>
              <a:t> </a:t>
            </a:r>
            <a:r>
              <a:rPr lang="en-GB" sz="1600" dirty="0" smtClean="0">
                <a:solidFill>
                  <a:srgbClr val="000000"/>
                </a:solidFill>
                <a:latin typeface="Lucida Console" pitchFamily="49" charset="0"/>
                <a:cs typeface="+mn-cs"/>
              </a:rPr>
              <a:t>draw</a:t>
            </a:r>
            <a:r>
              <a:rPr lang="en-GB" sz="1600" dirty="0">
                <a:solidFill>
                  <a:srgbClr val="000000"/>
                </a:solidFill>
                <a:latin typeface="Lucida Console" pitchFamily="49" charset="0"/>
                <a:cs typeface="+mn-cs"/>
              </a:rPr>
              <a:t>();</a:t>
            </a: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00"/>
                </a:solidFill>
                <a:latin typeface="Lucida Console" pitchFamily="49" charset="0"/>
                <a:cs typeface="+mn-cs"/>
              </a:rPr>
              <a:t>  </a:t>
            </a:r>
            <a:r>
              <a:rPr lang="en-GB" sz="1600" dirty="0">
                <a:solidFill>
                  <a:srgbClr val="0000C8"/>
                </a:solidFill>
                <a:latin typeface="Lucida Console" pitchFamily="49" charset="0"/>
                <a:cs typeface="+mn-cs"/>
              </a:rPr>
              <a:t>public</a:t>
            </a:r>
            <a:r>
              <a:rPr lang="en-GB" sz="1600" dirty="0">
                <a:solidFill>
                  <a:srgbClr val="000000"/>
                </a:solidFill>
                <a:latin typeface="Lucida Console" pitchFamily="49" charset="0"/>
                <a:cs typeface="+mn-cs"/>
              </a:rPr>
              <a:t> </a:t>
            </a:r>
            <a:r>
              <a:rPr lang="en-GB" sz="1600" dirty="0">
                <a:solidFill>
                  <a:srgbClr val="FA3200"/>
                </a:solidFill>
                <a:latin typeface="Lucida Console" pitchFamily="49" charset="0"/>
                <a:cs typeface="+mn-cs"/>
              </a:rPr>
              <a:t>abstract</a:t>
            </a:r>
            <a:r>
              <a:rPr lang="en-GB" sz="1600" dirty="0">
                <a:solidFill>
                  <a:srgbClr val="000000"/>
                </a:solidFill>
                <a:latin typeface="Lucida Console" pitchFamily="49" charset="0"/>
                <a:cs typeface="+mn-cs"/>
              </a:rPr>
              <a:t> </a:t>
            </a:r>
            <a:r>
              <a:rPr lang="en-GB" sz="1600" dirty="0">
                <a:solidFill>
                  <a:srgbClr val="0000C8"/>
                </a:solidFill>
                <a:latin typeface="Lucida Console" pitchFamily="49" charset="0"/>
                <a:cs typeface="+mn-cs"/>
              </a:rPr>
              <a:t>float</a:t>
            </a:r>
            <a:r>
              <a:rPr lang="en-GB" sz="1600" dirty="0">
                <a:solidFill>
                  <a:srgbClr val="000000"/>
                </a:solidFill>
                <a:latin typeface="Lucida Console" pitchFamily="49" charset="0"/>
                <a:cs typeface="+mn-cs"/>
              </a:rPr>
              <a:t> </a:t>
            </a:r>
            <a:r>
              <a:rPr lang="en-GB" sz="1600" dirty="0" err="1" smtClean="0">
                <a:solidFill>
                  <a:srgbClr val="000000"/>
                </a:solidFill>
                <a:latin typeface="Lucida Console" pitchFamily="49" charset="0"/>
                <a:cs typeface="+mn-cs"/>
              </a:rPr>
              <a:t>getArea</a:t>
            </a:r>
            <a:r>
              <a:rPr lang="en-GB" sz="1600" dirty="0" smtClean="0">
                <a:solidFill>
                  <a:srgbClr val="000000"/>
                </a:solidFill>
                <a:latin typeface="Lucida Console" pitchFamily="49" charset="0"/>
                <a:cs typeface="+mn-cs"/>
              </a:rPr>
              <a:t>();</a:t>
            </a:r>
            <a:endParaRPr lang="en-GB" sz="1600" dirty="0">
              <a:solidFill>
                <a:srgbClr val="000000"/>
              </a:solidFill>
              <a:latin typeface="Lucida Console" pitchFamily="49" charset="0"/>
              <a:cs typeface="+mn-cs"/>
            </a:endParaRP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00"/>
                </a:solidFill>
                <a:latin typeface="Lucida Console" pitchFamily="49" charset="0"/>
                <a:cs typeface="+mn-cs"/>
              </a:rPr>
              <a:t>}</a:t>
            </a:r>
            <a:endParaRPr lang="en-GB" sz="1600" dirty="0">
              <a:solidFill>
                <a:srgbClr val="000046"/>
              </a:solidFill>
              <a:latin typeface="Lucida Console" pitchFamily="49" charset="0"/>
              <a:cs typeface="+mn-cs"/>
            </a:endParaRPr>
          </a:p>
        </p:txBody>
      </p:sp>
      <p:sp>
        <p:nvSpPr>
          <p:cNvPr id="6149" name="Rectangle 5"/>
          <p:cNvSpPr>
            <a:spLocks noChangeArrowheads="1"/>
          </p:cNvSpPr>
          <p:nvPr/>
        </p:nvSpPr>
        <p:spPr bwMode="auto">
          <a:xfrm>
            <a:off x="7426325" y="5342761"/>
            <a:ext cx="1185863" cy="577850"/>
          </a:xfrm>
          <a:prstGeom prst="rect">
            <a:avLst/>
          </a:prstGeom>
          <a:noFill/>
          <a:ln w="12700">
            <a:noFill/>
            <a:miter lim="800000"/>
            <a:headEnd/>
            <a:tailEnd/>
          </a:ln>
        </p:spPr>
        <p:txBody>
          <a:bodyPr wrap="none" lIns="90488" tIns="44450" rIns="90488" bIns="44450">
            <a:spAutoFit/>
          </a:bodyPr>
          <a:lstStyle/>
          <a:p>
            <a:pPr defTabSz="739775" eaLnBrk="0" hangingPunct="0"/>
            <a:r>
              <a:rPr lang="en-GB" sz="1600" b="1" i="1"/>
              <a:t>Note the</a:t>
            </a:r>
          </a:p>
          <a:p>
            <a:pPr defTabSz="739775" eaLnBrk="0" hangingPunct="0"/>
            <a:r>
              <a:rPr lang="en-GB" sz="1600" b="1" i="1"/>
              <a:t>semicolon</a:t>
            </a:r>
          </a:p>
        </p:txBody>
      </p:sp>
      <p:sp>
        <p:nvSpPr>
          <p:cNvPr id="6150" name="Line 6"/>
          <p:cNvSpPr>
            <a:spLocks noChangeShapeType="1"/>
          </p:cNvSpPr>
          <p:nvPr/>
        </p:nvSpPr>
        <p:spPr bwMode="auto">
          <a:xfrm flipH="1">
            <a:off x="5187950" y="5507861"/>
            <a:ext cx="2224088" cy="0"/>
          </a:xfrm>
          <a:prstGeom prst="line">
            <a:avLst/>
          </a:prstGeom>
          <a:noFill/>
          <a:ln w="12700">
            <a:solidFill>
              <a:schemeClr val="tx1"/>
            </a:solidFill>
            <a:round/>
            <a:headEnd/>
            <a:tailEnd type="triangle" w="med" len="med"/>
          </a:ln>
        </p:spPr>
        <p:txBody>
          <a:bodyPr wrap="none" anchor="ctr"/>
          <a:lstStyle/>
          <a:p>
            <a:endParaRPr lang="en-GB"/>
          </a:p>
        </p:txBody>
      </p:sp>
      <p:cxnSp>
        <p:nvCxnSpPr>
          <p:cNvPr id="6151" name="Straight Arrow Connector 7"/>
          <p:cNvCxnSpPr>
            <a:cxnSpLocks noChangeShapeType="1"/>
          </p:cNvCxnSpPr>
          <p:nvPr/>
        </p:nvCxnSpPr>
        <p:spPr bwMode="auto">
          <a:xfrm flipV="1">
            <a:off x="3018971" y="4298407"/>
            <a:ext cx="812800" cy="464456"/>
          </a:xfrm>
          <a:prstGeom prst="straightConnector1">
            <a:avLst/>
          </a:prstGeom>
          <a:noFill/>
          <a:ln w="9525" algn="ctr">
            <a:solidFill>
              <a:schemeClr val="tx1"/>
            </a:solidFill>
            <a:round/>
            <a:headEnd type="triangle" w="med" len="med"/>
            <a:tailEnd type="none" w="med" len="med"/>
          </a:ln>
        </p:spPr>
      </p:cxn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GB" dirty="0" smtClean="0"/>
              <a:t>Polymorphism with abstract classes</a:t>
            </a:r>
          </a:p>
        </p:txBody>
      </p:sp>
      <p:sp>
        <p:nvSpPr>
          <p:cNvPr id="7171" name="Rectangle 3"/>
          <p:cNvSpPr>
            <a:spLocks noGrp="1" noChangeArrowheads="1"/>
          </p:cNvSpPr>
          <p:nvPr>
            <p:ph idx="1"/>
          </p:nvPr>
        </p:nvSpPr>
        <p:spPr/>
        <p:txBody>
          <a:bodyPr/>
          <a:lstStyle/>
          <a:p>
            <a:pPr>
              <a:spcBef>
                <a:spcPts val="1200"/>
              </a:spcBef>
            </a:pPr>
            <a:r>
              <a:rPr lang="en-GB" dirty="0" smtClean="0"/>
              <a:t>Abstract class is still a valid data type</a:t>
            </a:r>
          </a:p>
          <a:p>
            <a:pPr lvl="1">
              <a:spcBef>
                <a:spcPts val="1200"/>
              </a:spcBef>
            </a:pPr>
            <a:r>
              <a:rPr lang="en-GB" dirty="0" smtClean="0"/>
              <a:t>You can therefore use a variable to refer to a derived object</a:t>
            </a:r>
          </a:p>
          <a:p>
            <a:pPr lvl="2">
              <a:spcBef>
                <a:spcPts val="1200"/>
              </a:spcBef>
            </a:pPr>
            <a:r>
              <a:rPr lang="en-GB" dirty="0" smtClean="0"/>
              <a:t>E.g. method </a:t>
            </a:r>
            <a:r>
              <a:rPr lang="en-GB" dirty="0" err="1" smtClean="0"/>
              <a:t>args</a:t>
            </a:r>
            <a:r>
              <a:rPr lang="en-GB" dirty="0" smtClean="0"/>
              <a:t>, method return type, collections, etc.</a:t>
            </a:r>
          </a:p>
        </p:txBody>
      </p:sp>
      <p:sp>
        <p:nvSpPr>
          <p:cNvPr id="809988" name="Rectangle 4"/>
          <p:cNvSpPr>
            <a:spLocks noChangeArrowheads="1"/>
          </p:cNvSpPr>
          <p:nvPr/>
        </p:nvSpPr>
        <p:spPr bwMode="auto">
          <a:xfrm>
            <a:off x="444500" y="2319792"/>
            <a:ext cx="4076700" cy="1079500"/>
          </a:xfrm>
          <a:prstGeom prst="rect">
            <a:avLst/>
          </a:prstGeom>
          <a:solidFill>
            <a:srgbClr val="FCFEB9"/>
          </a:solidFill>
          <a:ln w="12700">
            <a:noFill/>
            <a:miter lim="800000"/>
            <a:headEnd/>
            <a:tailEnd/>
          </a:ln>
          <a:effectLst>
            <a:outerShdw dist="53882" dir="2700000" algn="ctr" rotWithShape="0">
              <a:schemeClr val="bg2"/>
            </a:outerShdw>
          </a:effectLst>
        </p:spPr>
        <p:txBody>
          <a:bodyPr lIns="90488" tIns="44450" rIns="0" bIns="44450">
            <a:spAutoFit/>
          </a:bodyPr>
          <a:lstStyle/>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C8"/>
                </a:solidFill>
                <a:latin typeface="Lucida Console" pitchFamily="49" charset="0"/>
                <a:cs typeface="+mn-cs"/>
              </a:rPr>
              <a:t>public abstract class</a:t>
            </a:r>
            <a:r>
              <a:rPr lang="en-GB" sz="1600" dirty="0">
                <a:latin typeface="Lucida Console" pitchFamily="49" charset="0"/>
                <a:cs typeface="+mn-cs"/>
              </a:rPr>
              <a:t> </a:t>
            </a:r>
            <a:r>
              <a:rPr lang="en-GB" sz="1600" dirty="0">
                <a:solidFill>
                  <a:srgbClr val="000000"/>
                </a:solidFill>
                <a:latin typeface="Lucida Console" pitchFamily="49" charset="0"/>
                <a:cs typeface="+mn-cs"/>
              </a:rPr>
              <a:t>Shape {</a:t>
            </a: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00"/>
                </a:solidFill>
                <a:latin typeface="Lucida Console" pitchFamily="49" charset="0"/>
                <a:cs typeface="+mn-cs"/>
              </a:rPr>
              <a:t>  ...</a:t>
            </a: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00"/>
                </a:solidFill>
                <a:latin typeface="Lucida Console" pitchFamily="49" charset="0"/>
                <a:cs typeface="+mn-cs"/>
              </a:rPr>
              <a:t>  </a:t>
            </a:r>
            <a:r>
              <a:rPr lang="en-GB" sz="1600" dirty="0">
                <a:solidFill>
                  <a:srgbClr val="0000C8"/>
                </a:solidFill>
                <a:latin typeface="Lucida Console" pitchFamily="49" charset="0"/>
                <a:cs typeface="+mn-cs"/>
              </a:rPr>
              <a:t>public abstract void</a:t>
            </a:r>
            <a:r>
              <a:rPr lang="en-GB" sz="1600" dirty="0">
                <a:solidFill>
                  <a:srgbClr val="000000"/>
                </a:solidFill>
                <a:latin typeface="Lucida Console" pitchFamily="49" charset="0"/>
                <a:cs typeface="+mn-cs"/>
              </a:rPr>
              <a:t> </a:t>
            </a:r>
            <a:r>
              <a:rPr lang="en-GB" sz="1600" dirty="0" smtClean="0">
                <a:solidFill>
                  <a:srgbClr val="000000"/>
                </a:solidFill>
                <a:latin typeface="Lucida Console" pitchFamily="49" charset="0"/>
                <a:cs typeface="+mn-cs"/>
              </a:rPr>
              <a:t>draw</a:t>
            </a:r>
            <a:r>
              <a:rPr lang="en-GB" sz="1600" dirty="0">
                <a:solidFill>
                  <a:srgbClr val="000000"/>
                </a:solidFill>
                <a:latin typeface="Lucida Console" pitchFamily="49" charset="0"/>
                <a:cs typeface="+mn-cs"/>
              </a:rPr>
              <a:t>();</a:t>
            </a: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00"/>
                </a:solidFill>
                <a:latin typeface="Lucida Console" pitchFamily="49" charset="0"/>
                <a:cs typeface="+mn-cs"/>
              </a:rPr>
              <a:t>}</a:t>
            </a:r>
            <a:endParaRPr lang="en-GB" sz="1600" dirty="0">
              <a:solidFill>
                <a:srgbClr val="000046"/>
              </a:solidFill>
              <a:latin typeface="Lucida Console" pitchFamily="49" charset="0"/>
              <a:cs typeface="+mn-cs"/>
            </a:endParaRPr>
          </a:p>
        </p:txBody>
      </p:sp>
      <p:sp>
        <p:nvSpPr>
          <p:cNvPr id="809990" name="Rectangle 6"/>
          <p:cNvSpPr>
            <a:spLocks noChangeArrowheads="1"/>
          </p:cNvSpPr>
          <p:nvPr/>
        </p:nvSpPr>
        <p:spPr bwMode="auto">
          <a:xfrm>
            <a:off x="4393974" y="2553161"/>
            <a:ext cx="4368800" cy="1813317"/>
          </a:xfrm>
          <a:prstGeom prst="rect">
            <a:avLst/>
          </a:prstGeom>
          <a:solidFill>
            <a:srgbClr val="FCFEB9"/>
          </a:solidFill>
          <a:ln w="12700">
            <a:noFill/>
            <a:miter lim="800000"/>
            <a:headEnd/>
            <a:tailEnd/>
          </a:ln>
          <a:effectLst>
            <a:outerShdw dist="53882" dir="2700000" algn="ctr" rotWithShape="0">
              <a:schemeClr val="bg2"/>
            </a:outerShdw>
          </a:effectLst>
        </p:spPr>
        <p:txBody>
          <a:bodyPr lIns="90488" tIns="44450" rIns="0" bIns="44450">
            <a:spAutoFit/>
          </a:bodyPr>
          <a:lstStyle/>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C8"/>
                </a:solidFill>
                <a:latin typeface="Lucida Console" pitchFamily="49" charset="0"/>
                <a:cs typeface="+mn-cs"/>
              </a:rPr>
              <a:t>public class</a:t>
            </a:r>
            <a:r>
              <a:rPr lang="en-GB" sz="1600" dirty="0">
                <a:latin typeface="Lucida Console" pitchFamily="49" charset="0"/>
                <a:cs typeface="+mn-cs"/>
              </a:rPr>
              <a:t> </a:t>
            </a:r>
            <a:r>
              <a:rPr lang="en-GB" sz="1600" dirty="0">
                <a:solidFill>
                  <a:srgbClr val="000000"/>
                </a:solidFill>
                <a:latin typeface="Lucida Console" pitchFamily="49" charset="0"/>
                <a:cs typeface="+mn-cs"/>
              </a:rPr>
              <a:t>Rectangle </a:t>
            </a:r>
            <a:r>
              <a:rPr lang="en-GB" sz="1600" dirty="0" smtClean="0">
                <a:solidFill>
                  <a:srgbClr val="000000"/>
                </a:solidFill>
                <a:latin typeface="Lucida Console" pitchFamily="49" charset="0"/>
                <a:cs typeface="+mn-cs"/>
              </a:rPr>
              <a:t/>
            </a:r>
            <a:br>
              <a:rPr lang="en-GB" sz="1600" dirty="0" smtClean="0">
                <a:solidFill>
                  <a:srgbClr val="000000"/>
                </a:solidFill>
                <a:latin typeface="Lucida Console" pitchFamily="49" charset="0"/>
                <a:cs typeface="+mn-cs"/>
              </a:rPr>
            </a:br>
            <a:r>
              <a:rPr lang="en-GB" sz="1600" dirty="0" smtClean="0">
                <a:solidFill>
                  <a:srgbClr val="000000"/>
                </a:solidFill>
                <a:latin typeface="Lucida Console" pitchFamily="49" charset="0"/>
                <a:cs typeface="+mn-cs"/>
              </a:rPr>
              <a:t>                   </a:t>
            </a:r>
            <a:r>
              <a:rPr lang="en-GB" sz="1600" dirty="0" smtClean="0">
                <a:solidFill>
                  <a:srgbClr val="0000C8"/>
                </a:solidFill>
                <a:latin typeface="Lucida Console" pitchFamily="49" charset="0"/>
                <a:cs typeface="+mn-cs"/>
              </a:rPr>
              <a:t>extends</a:t>
            </a:r>
            <a:r>
              <a:rPr lang="en-GB" sz="1600" dirty="0" smtClean="0">
                <a:solidFill>
                  <a:srgbClr val="000000"/>
                </a:solidFill>
                <a:latin typeface="Lucida Console" pitchFamily="49" charset="0"/>
                <a:cs typeface="+mn-cs"/>
              </a:rPr>
              <a:t> </a:t>
            </a:r>
            <a:r>
              <a:rPr lang="en-GB" sz="1600" dirty="0">
                <a:solidFill>
                  <a:srgbClr val="000000"/>
                </a:solidFill>
                <a:latin typeface="Lucida Console" pitchFamily="49" charset="0"/>
                <a:cs typeface="+mn-cs"/>
              </a:rPr>
              <a:t>Shape {</a:t>
            </a: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00"/>
                </a:solidFill>
                <a:latin typeface="Lucida Console" pitchFamily="49" charset="0"/>
                <a:cs typeface="+mn-cs"/>
              </a:rPr>
              <a:t>  ...</a:t>
            </a: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00"/>
                </a:solidFill>
                <a:latin typeface="Lucida Console" pitchFamily="49" charset="0"/>
                <a:cs typeface="+mn-cs"/>
              </a:rPr>
              <a:t>  </a:t>
            </a:r>
            <a:r>
              <a:rPr lang="en-GB" sz="1600" dirty="0">
                <a:solidFill>
                  <a:srgbClr val="0000C8"/>
                </a:solidFill>
                <a:latin typeface="Lucida Console" pitchFamily="49" charset="0"/>
                <a:cs typeface="+mn-cs"/>
              </a:rPr>
              <a:t>public </a:t>
            </a:r>
            <a:r>
              <a:rPr lang="en-GB" sz="1600" dirty="0" smtClean="0">
                <a:solidFill>
                  <a:srgbClr val="0000C8"/>
                </a:solidFill>
                <a:latin typeface="Lucida Console" pitchFamily="49" charset="0"/>
                <a:cs typeface="+mn-cs"/>
              </a:rPr>
              <a:t>void</a:t>
            </a:r>
            <a:r>
              <a:rPr lang="en-GB" sz="1600" dirty="0" smtClean="0">
                <a:solidFill>
                  <a:srgbClr val="000000"/>
                </a:solidFill>
                <a:latin typeface="Lucida Console" pitchFamily="49" charset="0"/>
                <a:cs typeface="+mn-cs"/>
              </a:rPr>
              <a:t> draw</a:t>
            </a:r>
            <a:r>
              <a:rPr lang="en-GB" sz="1600" dirty="0">
                <a:solidFill>
                  <a:srgbClr val="000000"/>
                </a:solidFill>
                <a:latin typeface="Lucida Console" pitchFamily="49" charset="0"/>
                <a:cs typeface="+mn-cs"/>
              </a:rPr>
              <a:t>() {</a:t>
            </a: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00"/>
                </a:solidFill>
                <a:latin typeface="Lucida Console" pitchFamily="49" charset="0"/>
                <a:cs typeface="+mn-cs"/>
              </a:rPr>
              <a:t>    </a:t>
            </a:r>
            <a:r>
              <a:rPr lang="en-GB" sz="1600" dirty="0" smtClean="0">
                <a:solidFill>
                  <a:schemeClr val="accent6">
                    <a:lumMod val="50000"/>
                  </a:schemeClr>
                </a:solidFill>
                <a:latin typeface="Lucida Console" pitchFamily="49" charset="0"/>
                <a:cs typeface="+mn-cs"/>
              </a:rPr>
              <a:t>// rectangle draws itself</a:t>
            </a:r>
            <a:endParaRPr lang="en-GB" sz="1600" dirty="0">
              <a:solidFill>
                <a:schemeClr val="accent6">
                  <a:lumMod val="50000"/>
                </a:schemeClr>
              </a:solidFill>
              <a:latin typeface="Lucida Console" pitchFamily="49" charset="0"/>
              <a:cs typeface="+mn-cs"/>
            </a:endParaRP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00"/>
                </a:solidFill>
                <a:latin typeface="Lucida Console" pitchFamily="49" charset="0"/>
                <a:cs typeface="+mn-cs"/>
              </a:rPr>
              <a:t>  }</a:t>
            </a: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00"/>
                </a:solidFill>
                <a:latin typeface="Lucida Console" pitchFamily="49" charset="0"/>
                <a:cs typeface="+mn-cs"/>
              </a:rPr>
              <a:t>}</a:t>
            </a:r>
            <a:endParaRPr lang="en-GB" sz="1600" dirty="0">
              <a:solidFill>
                <a:srgbClr val="000046"/>
              </a:solidFill>
              <a:latin typeface="Lucida Console" pitchFamily="49" charset="0"/>
              <a:cs typeface="+mn-cs"/>
            </a:endParaRPr>
          </a:p>
        </p:txBody>
      </p:sp>
      <p:sp>
        <p:nvSpPr>
          <p:cNvPr id="14" name="Rectangle 4"/>
          <p:cNvSpPr>
            <a:spLocks noChangeArrowheads="1"/>
          </p:cNvSpPr>
          <p:nvPr/>
        </p:nvSpPr>
        <p:spPr bwMode="auto">
          <a:xfrm>
            <a:off x="451756" y="4341922"/>
            <a:ext cx="4221843" cy="828432"/>
          </a:xfrm>
          <a:prstGeom prst="rect">
            <a:avLst/>
          </a:prstGeom>
          <a:solidFill>
            <a:srgbClr val="FCFEB9"/>
          </a:solidFill>
          <a:ln w="12700">
            <a:noFill/>
            <a:miter lim="800000"/>
            <a:headEnd/>
            <a:tailEnd/>
          </a:ln>
          <a:effectLst>
            <a:outerShdw dist="53882" dir="2700000" algn="ctr" rotWithShape="0">
              <a:schemeClr val="bg2"/>
            </a:outerShdw>
          </a:effectLst>
        </p:spPr>
        <p:txBody>
          <a:bodyPr wrap="square" lIns="90488" tIns="44450" rIns="0" bIns="44450">
            <a:spAutoFit/>
          </a:bodyPr>
          <a:lstStyle/>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C8"/>
                </a:solidFill>
                <a:latin typeface="Lucida Console" pitchFamily="49" charset="0"/>
                <a:cs typeface="+mn-cs"/>
              </a:rPr>
              <a:t>public </a:t>
            </a:r>
            <a:r>
              <a:rPr lang="en-GB" sz="1600" dirty="0" smtClean="0">
                <a:solidFill>
                  <a:srgbClr val="0000C8"/>
                </a:solidFill>
                <a:latin typeface="Lucida Console" pitchFamily="49" charset="0"/>
                <a:cs typeface="+mn-cs"/>
              </a:rPr>
              <a:t>void </a:t>
            </a:r>
            <a:r>
              <a:rPr lang="en-GB" sz="1600" dirty="0" err="1" smtClean="0">
                <a:solidFill>
                  <a:srgbClr val="000000"/>
                </a:solidFill>
                <a:latin typeface="Lucida Console" pitchFamily="49" charset="0"/>
              </a:rPr>
              <a:t>p</a:t>
            </a:r>
            <a:r>
              <a:rPr lang="en-GB" sz="1600" dirty="0" err="1" smtClean="0">
                <a:solidFill>
                  <a:srgbClr val="000000"/>
                </a:solidFill>
                <a:latin typeface="Lucida Console" pitchFamily="49" charset="0"/>
                <a:cs typeface="+mn-cs"/>
              </a:rPr>
              <a:t>rocesshape</a:t>
            </a:r>
            <a:r>
              <a:rPr lang="en-GB" sz="1600" dirty="0" smtClean="0">
                <a:solidFill>
                  <a:srgbClr val="000000"/>
                </a:solidFill>
                <a:latin typeface="Lucida Console" pitchFamily="49" charset="0"/>
                <a:cs typeface="+mn-cs"/>
              </a:rPr>
              <a:t>(Shape s){</a:t>
            </a:r>
            <a:endParaRPr lang="en-GB" sz="1600" dirty="0">
              <a:solidFill>
                <a:srgbClr val="000000"/>
              </a:solidFill>
              <a:latin typeface="Lucida Console" pitchFamily="49" charset="0"/>
              <a:cs typeface="+mn-cs"/>
            </a:endParaRP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smtClean="0">
                <a:solidFill>
                  <a:srgbClr val="000000"/>
                </a:solidFill>
                <a:latin typeface="Lucida Console" pitchFamily="49" charset="0"/>
                <a:cs typeface="+mn-cs"/>
              </a:rPr>
              <a:t>  </a:t>
            </a:r>
            <a:r>
              <a:rPr lang="en-GB" sz="1600" dirty="0" err="1" smtClean="0">
                <a:solidFill>
                  <a:srgbClr val="000000"/>
                </a:solidFill>
                <a:latin typeface="Lucida Console" pitchFamily="49" charset="0"/>
                <a:cs typeface="+mn-cs"/>
              </a:rPr>
              <a:t>s.draw</a:t>
            </a:r>
            <a:r>
              <a:rPr lang="en-GB" sz="1600" dirty="0">
                <a:solidFill>
                  <a:srgbClr val="000000"/>
                </a:solidFill>
                <a:latin typeface="Lucida Console" pitchFamily="49" charset="0"/>
                <a:cs typeface="+mn-cs"/>
              </a:rPr>
              <a:t>();</a:t>
            </a: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00"/>
                </a:solidFill>
                <a:latin typeface="Lucida Console" pitchFamily="49" charset="0"/>
                <a:cs typeface="+mn-cs"/>
              </a:rPr>
              <a:t>}</a:t>
            </a:r>
            <a:endParaRPr lang="en-GB" sz="1600" dirty="0">
              <a:solidFill>
                <a:srgbClr val="000046"/>
              </a:solidFill>
              <a:latin typeface="Lucida Console" pitchFamily="49" charset="0"/>
              <a:cs typeface="+mn-cs"/>
            </a:endParaRPr>
          </a:p>
        </p:txBody>
      </p:sp>
      <p:sp>
        <p:nvSpPr>
          <p:cNvPr id="13" name="Text Box 7"/>
          <p:cNvSpPr txBox="1">
            <a:spLocks noChangeArrowheads="1"/>
          </p:cNvSpPr>
          <p:nvPr/>
        </p:nvSpPr>
        <p:spPr bwMode="auto">
          <a:xfrm>
            <a:off x="5152571" y="4561582"/>
            <a:ext cx="3628571" cy="1477328"/>
          </a:xfrm>
          <a:prstGeom prst="rect">
            <a:avLst/>
          </a:prstGeom>
          <a:solidFill>
            <a:srgbClr val="FFCCFF"/>
          </a:solidFill>
          <a:ln w="9525">
            <a:solidFill>
              <a:schemeClr val="tx1"/>
            </a:solidFill>
            <a:miter lim="800000"/>
            <a:headEnd/>
            <a:tailEnd/>
          </a:ln>
        </p:spPr>
        <p:txBody>
          <a:bodyPr wrap="square">
            <a:spAutoFit/>
          </a:bodyPr>
          <a:lstStyle/>
          <a:p>
            <a:pPr algn="ctr" eaLnBrk="0" hangingPunct="0">
              <a:spcBef>
                <a:spcPct val="50000"/>
              </a:spcBef>
            </a:pPr>
            <a:r>
              <a:rPr lang="en-GB" sz="1800" dirty="0" smtClean="0"/>
              <a:t>The code ostensibly sent to the </a:t>
            </a:r>
            <a:br>
              <a:rPr lang="en-GB" sz="1800" dirty="0" smtClean="0"/>
            </a:br>
            <a:r>
              <a:rPr lang="en-GB" sz="1800" dirty="0" smtClean="0"/>
              <a:t>base type is handled by the derived type, and in the future could be handled by as yet unwritten derived types </a:t>
            </a:r>
            <a:endParaRPr lang="en-GB" sz="1800" dirty="0"/>
          </a:p>
        </p:txBody>
      </p:sp>
      <p:grpSp>
        <p:nvGrpSpPr>
          <p:cNvPr id="2" name="Group 14"/>
          <p:cNvGrpSpPr/>
          <p:nvPr/>
        </p:nvGrpSpPr>
        <p:grpSpPr>
          <a:xfrm>
            <a:off x="454256" y="4985782"/>
            <a:ext cx="4772708" cy="1374088"/>
            <a:chOff x="454256" y="4656598"/>
            <a:chExt cx="4772708" cy="1374088"/>
          </a:xfrm>
        </p:grpSpPr>
        <p:sp>
          <p:nvSpPr>
            <p:cNvPr id="7178" name="Line 10"/>
            <p:cNvSpPr>
              <a:spLocks noChangeShapeType="1"/>
            </p:cNvSpPr>
            <p:nvPr/>
          </p:nvSpPr>
          <p:spPr bwMode="auto">
            <a:xfrm flipH="1" flipV="1">
              <a:off x="2032000" y="4659086"/>
              <a:ext cx="992421" cy="195952"/>
            </a:xfrm>
            <a:prstGeom prst="line">
              <a:avLst/>
            </a:prstGeom>
            <a:noFill/>
            <a:ln w="9525">
              <a:solidFill>
                <a:schemeClr val="tx1"/>
              </a:solidFill>
              <a:round/>
              <a:headEnd/>
              <a:tailEnd type="triangle" w="med" len="med"/>
            </a:ln>
          </p:spPr>
          <p:txBody>
            <a:bodyPr wrap="square">
              <a:spAutoFit/>
            </a:bodyPr>
            <a:lstStyle/>
            <a:p>
              <a:endParaRPr lang="en-GB"/>
            </a:p>
          </p:txBody>
        </p:sp>
        <p:sp>
          <p:nvSpPr>
            <p:cNvPr id="809989" name="Rectangle 5"/>
            <p:cNvSpPr>
              <a:spLocks noChangeArrowheads="1"/>
            </p:cNvSpPr>
            <p:nvPr/>
          </p:nvSpPr>
          <p:spPr bwMode="auto">
            <a:xfrm>
              <a:off x="454256" y="5195444"/>
              <a:ext cx="3827457" cy="582211"/>
            </a:xfrm>
            <a:prstGeom prst="rect">
              <a:avLst/>
            </a:prstGeom>
            <a:solidFill>
              <a:schemeClr val="accent2"/>
            </a:solidFill>
            <a:ln w="12700">
              <a:noFill/>
              <a:miter lim="800000"/>
              <a:headEnd/>
              <a:tailEnd/>
            </a:ln>
            <a:effectLst>
              <a:outerShdw dist="53882" dir="2700000" algn="ctr" rotWithShape="0">
                <a:schemeClr val="bg2"/>
              </a:outerShdw>
            </a:effectLst>
          </p:spPr>
          <p:txBody>
            <a:bodyPr wrap="square" lIns="90488" tIns="44450" rIns="0" bIns="44450">
              <a:spAutoFit/>
            </a:bodyPr>
            <a:lstStyle/>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err="1" smtClean="0">
                  <a:solidFill>
                    <a:srgbClr val="000000"/>
                  </a:solidFill>
                  <a:latin typeface="Lucida Console" pitchFamily="49" charset="0"/>
                </a:rPr>
                <a:t>p</a:t>
              </a:r>
              <a:r>
                <a:rPr lang="en-GB" sz="1600" dirty="0" err="1" smtClean="0">
                  <a:solidFill>
                    <a:srgbClr val="000000"/>
                  </a:solidFill>
                  <a:latin typeface="Lucida Console" pitchFamily="49" charset="0"/>
                  <a:cs typeface="+mn-cs"/>
                </a:rPr>
                <a:t>rocessShape</a:t>
              </a:r>
              <a:r>
                <a:rPr lang="en-GB" sz="1600" dirty="0" smtClean="0">
                  <a:solidFill>
                    <a:srgbClr val="000000"/>
                  </a:solidFill>
                  <a:latin typeface="Lucida Console" pitchFamily="49" charset="0"/>
                  <a:cs typeface="+mn-cs"/>
                </a:rPr>
                <a:t>(</a:t>
              </a:r>
              <a:r>
                <a:rPr lang="en-GB" sz="1600" dirty="0" smtClean="0">
                  <a:solidFill>
                    <a:srgbClr val="0000C8"/>
                  </a:solidFill>
                  <a:latin typeface="Lucida Console" pitchFamily="49" charset="0"/>
                  <a:cs typeface="+mn-cs"/>
                </a:rPr>
                <a:t>new</a:t>
              </a:r>
              <a:r>
                <a:rPr lang="en-GB" sz="1600" dirty="0" smtClean="0">
                  <a:solidFill>
                    <a:srgbClr val="000000"/>
                  </a:solidFill>
                  <a:latin typeface="Lucida Console" pitchFamily="49" charset="0"/>
                  <a:cs typeface="+mn-cs"/>
                </a:rPr>
                <a:t> </a:t>
              </a:r>
              <a:r>
                <a:rPr lang="en-GB" sz="1600" dirty="0">
                  <a:solidFill>
                    <a:srgbClr val="000000"/>
                  </a:solidFill>
                  <a:latin typeface="Lucida Console" pitchFamily="49" charset="0"/>
                  <a:cs typeface="+mn-cs"/>
                </a:rPr>
                <a:t>Shape</a:t>
              </a:r>
              <a:r>
                <a:rPr lang="en-GB" sz="1600" dirty="0" smtClean="0">
                  <a:solidFill>
                    <a:srgbClr val="000000"/>
                  </a:solidFill>
                  <a:latin typeface="Lucida Console" pitchFamily="49" charset="0"/>
                  <a:cs typeface="+mn-cs"/>
                </a:rPr>
                <a:t>());</a:t>
              </a:r>
              <a:endParaRPr lang="en-GB" sz="1600" dirty="0">
                <a:solidFill>
                  <a:srgbClr val="000000"/>
                </a:solidFill>
                <a:latin typeface="Lucida Console" pitchFamily="49" charset="0"/>
                <a:cs typeface="+mn-cs"/>
              </a:endParaRP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err="1" smtClean="0">
                  <a:solidFill>
                    <a:srgbClr val="000000"/>
                  </a:solidFill>
                  <a:latin typeface="Lucida Console" pitchFamily="49" charset="0"/>
                </a:rPr>
                <a:t>p</a:t>
              </a:r>
              <a:r>
                <a:rPr lang="en-GB" sz="1600" dirty="0" err="1" smtClean="0">
                  <a:solidFill>
                    <a:srgbClr val="000000"/>
                  </a:solidFill>
                  <a:latin typeface="Lucida Console" pitchFamily="49" charset="0"/>
                  <a:cs typeface="+mn-cs"/>
                </a:rPr>
                <a:t>rocessShape</a:t>
              </a:r>
              <a:r>
                <a:rPr lang="en-GB" sz="1600" dirty="0" smtClean="0">
                  <a:solidFill>
                    <a:srgbClr val="000000"/>
                  </a:solidFill>
                  <a:latin typeface="Lucida Console" pitchFamily="49" charset="0"/>
                  <a:cs typeface="+mn-cs"/>
                </a:rPr>
                <a:t>(</a:t>
              </a:r>
              <a:r>
                <a:rPr lang="en-GB" sz="1600" dirty="0" smtClean="0">
                  <a:solidFill>
                    <a:srgbClr val="0000C8"/>
                  </a:solidFill>
                  <a:latin typeface="Lucida Console" pitchFamily="49" charset="0"/>
                  <a:cs typeface="+mn-cs"/>
                </a:rPr>
                <a:t>new</a:t>
              </a:r>
              <a:r>
                <a:rPr lang="en-GB" sz="1600" dirty="0" smtClean="0">
                  <a:solidFill>
                    <a:srgbClr val="000000"/>
                  </a:solidFill>
                  <a:latin typeface="Lucida Console" pitchFamily="49" charset="0"/>
                  <a:cs typeface="+mn-cs"/>
                </a:rPr>
                <a:t> </a:t>
              </a:r>
              <a:r>
                <a:rPr lang="en-GB" sz="1600" dirty="0">
                  <a:solidFill>
                    <a:srgbClr val="000000"/>
                  </a:solidFill>
                  <a:latin typeface="Lucida Console" pitchFamily="49" charset="0"/>
                  <a:cs typeface="+mn-cs"/>
                </a:rPr>
                <a:t>Rectangle</a:t>
              </a:r>
              <a:r>
                <a:rPr lang="en-GB" sz="1600" dirty="0" smtClean="0">
                  <a:solidFill>
                    <a:srgbClr val="000000"/>
                  </a:solidFill>
                  <a:latin typeface="Lucida Console" pitchFamily="49" charset="0"/>
                  <a:cs typeface="+mn-cs"/>
                </a:rPr>
                <a:t>()); </a:t>
              </a:r>
              <a:endParaRPr lang="en-GB" sz="1600" dirty="0">
                <a:solidFill>
                  <a:srgbClr val="008000"/>
                </a:solidFill>
                <a:latin typeface="Lucida Console" pitchFamily="49" charset="0"/>
                <a:cs typeface="+mn-cs"/>
              </a:endParaRPr>
            </a:p>
          </p:txBody>
        </p:sp>
        <p:sp>
          <p:nvSpPr>
            <p:cNvPr id="7179" name="Rectangle 11"/>
            <p:cNvSpPr>
              <a:spLocks noChangeArrowheads="1"/>
            </p:cNvSpPr>
            <p:nvPr/>
          </p:nvSpPr>
          <p:spPr bwMode="auto">
            <a:xfrm>
              <a:off x="4176039" y="5332186"/>
              <a:ext cx="1050925" cy="698500"/>
            </a:xfrm>
            <a:prstGeom prst="rect">
              <a:avLst/>
            </a:prstGeom>
            <a:noFill/>
            <a:ln w="12700">
              <a:noFill/>
              <a:miter lim="800000"/>
              <a:headEnd/>
              <a:tailEnd/>
            </a:ln>
          </p:spPr>
          <p:txBody>
            <a:bodyPr lIns="90488" tIns="44450" rIns="90488" bIns="44450">
              <a:spAutoFit/>
            </a:bodyPr>
            <a:lstStyle/>
            <a:p>
              <a:pPr defTabSz="739775" eaLnBrk="0" hangingPunct="0">
                <a:buClr>
                  <a:srgbClr val="0000FF"/>
                </a:buClr>
                <a:buFont typeface="Wingdings" pitchFamily="2" charset="2"/>
                <a:buChar char="ü"/>
              </a:pPr>
              <a:r>
                <a:rPr lang="en-GB" sz="4000" b="1" dirty="0">
                  <a:latin typeface="Courier New" pitchFamily="49" charset="0"/>
                </a:rPr>
                <a:t> </a:t>
              </a:r>
            </a:p>
          </p:txBody>
        </p:sp>
        <p:sp>
          <p:nvSpPr>
            <p:cNvPr id="7176" name="Rectangle 8"/>
            <p:cNvSpPr>
              <a:spLocks noChangeArrowheads="1"/>
            </p:cNvSpPr>
            <p:nvPr/>
          </p:nvSpPr>
          <p:spPr bwMode="auto">
            <a:xfrm>
              <a:off x="4178757" y="4919664"/>
              <a:ext cx="738188" cy="820738"/>
            </a:xfrm>
            <a:prstGeom prst="rect">
              <a:avLst/>
            </a:prstGeom>
            <a:noFill/>
            <a:ln w="12700">
              <a:noFill/>
              <a:miter lim="800000"/>
              <a:headEnd/>
              <a:tailEnd/>
            </a:ln>
          </p:spPr>
          <p:txBody>
            <a:bodyPr wrap="none" lIns="90488" tIns="44450" rIns="90488" bIns="44450">
              <a:spAutoFit/>
            </a:bodyPr>
            <a:lstStyle/>
            <a:p>
              <a:pPr defTabSz="739775" eaLnBrk="0" hangingPunct="0">
                <a:buClr>
                  <a:srgbClr val="FF0000"/>
                </a:buClr>
                <a:buFont typeface="Wingdings" pitchFamily="2" charset="2"/>
                <a:buChar char="û"/>
              </a:pPr>
              <a:r>
                <a:rPr lang="en-GB" sz="4800" b="1" dirty="0"/>
                <a:t> </a:t>
              </a:r>
            </a:p>
          </p:txBody>
        </p:sp>
        <p:sp>
          <p:nvSpPr>
            <p:cNvPr id="7177" name="Text Box 9"/>
            <p:cNvSpPr txBox="1">
              <a:spLocks noChangeArrowheads="1"/>
            </p:cNvSpPr>
            <p:nvPr/>
          </p:nvSpPr>
          <p:spPr bwMode="auto">
            <a:xfrm>
              <a:off x="3021474" y="4656598"/>
              <a:ext cx="1641475" cy="376237"/>
            </a:xfrm>
            <a:prstGeom prst="rect">
              <a:avLst/>
            </a:prstGeom>
            <a:solidFill>
              <a:srgbClr val="FFCCFF"/>
            </a:solidFill>
            <a:ln w="9525">
              <a:solidFill>
                <a:schemeClr val="tx1"/>
              </a:solidFill>
              <a:miter lim="800000"/>
              <a:headEnd/>
              <a:tailEnd/>
            </a:ln>
          </p:spPr>
          <p:txBody>
            <a:bodyPr wrap="none">
              <a:spAutoFit/>
            </a:bodyPr>
            <a:lstStyle/>
            <a:p>
              <a:pPr eaLnBrk="0" hangingPunct="0">
                <a:spcBef>
                  <a:spcPct val="50000"/>
                </a:spcBef>
              </a:pPr>
              <a:r>
                <a:rPr lang="en-GB" sz="1800" dirty="0"/>
                <a:t>Polymorphism</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GB" smtClean="0"/>
              <a:t>Interfaces</a:t>
            </a:r>
          </a:p>
        </p:txBody>
      </p:sp>
      <p:sp>
        <p:nvSpPr>
          <p:cNvPr id="8195" name="Rectangle 3"/>
          <p:cNvSpPr>
            <a:spLocks noGrp="1" noChangeArrowheads="1"/>
          </p:cNvSpPr>
          <p:nvPr>
            <p:ph idx="1"/>
          </p:nvPr>
        </p:nvSpPr>
        <p:spPr/>
        <p:txBody>
          <a:bodyPr>
            <a:normAutofit/>
          </a:bodyPr>
          <a:lstStyle/>
          <a:p>
            <a:pPr>
              <a:spcBef>
                <a:spcPts val="1000"/>
              </a:spcBef>
            </a:pPr>
            <a:r>
              <a:rPr lang="en-GB" dirty="0" smtClean="0"/>
              <a:t>An interface is similar to a fully abstract class</a:t>
            </a:r>
          </a:p>
          <a:p>
            <a:pPr lvl="1">
              <a:spcBef>
                <a:spcPts val="1000"/>
              </a:spcBef>
            </a:pPr>
            <a:r>
              <a:rPr lang="en-GB" dirty="0" smtClean="0"/>
              <a:t>All of its members are abstract, no implementation code </a:t>
            </a:r>
          </a:p>
          <a:p>
            <a:pPr lvl="1">
              <a:spcBef>
                <a:spcPts val="1000"/>
              </a:spcBef>
            </a:pPr>
            <a:r>
              <a:rPr lang="en-GB" dirty="0" smtClean="0"/>
              <a:t>Can have no instance fields, although static finals (constants) allowed</a:t>
            </a:r>
            <a:endParaRPr lang="en-GB" dirty="0" smtClean="0">
              <a:latin typeface="Lucida Console" pitchFamily="49" charset="0"/>
            </a:endParaRPr>
          </a:p>
          <a:p>
            <a:pPr lvl="1">
              <a:spcBef>
                <a:spcPts val="1000"/>
              </a:spcBef>
            </a:pPr>
            <a:endParaRPr lang="en-GB" dirty="0" smtClean="0"/>
          </a:p>
          <a:p>
            <a:pPr marL="457200" lvl="1" indent="0">
              <a:spcBef>
                <a:spcPts val="1000"/>
              </a:spcBef>
              <a:buNone/>
            </a:pPr>
            <a:endParaRPr lang="en-GB" dirty="0" smtClean="0"/>
          </a:p>
          <a:p>
            <a:pPr lvl="1">
              <a:spcBef>
                <a:spcPts val="1000"/>
              </a:spcBef>
            </a:pPr>
            <a:r>
              <a:rPr lang="en-GB" dirty="0" smtClean="0"/>
              <a:t>Clearly cannot be instantiated</a:t>
            </a:r>
          </a:p>
          <a:p>
            <a:pPr>
              <a:spcBef>
                <a:spcPts val="1000"/>
              </a:spcBef>
            </a:pPr>
            <a:r>
              <a:rPr lang="en-GB" dirty="0" smtClean="0"/>
              <a:t>A definition of a logical related group of members</a:t>
            </a:r>
          </a:p>
          <a:p>
            <a:pPr lvl="1">
              <a:spcBef>
                <a:spcPts val="1000"/>
              </a:spcBef>
            </a:pPr>
            <a:r>
              <a:rPr lang="en-GB" dirty="0" smtClean="0"/>
              <a:t>Many types will want to implement</a:t>
            </a:r>
          </a:p>
          <a:p>
            <a:pPr lvl="1">
              <a:spcBef>
                <a:spcPts val="1000"/>
              </a:spcBef>
            </a:pPr>
            <a:r>
              <a:rPr lang="en-GB" dirty="0" smtClean="0"/>
              <a:t>Useful if you want to define a role that could be played by any number of (otherwise) unrelated classes </a:t>
            </a:r>
          </a:p>
          <a:p>
            <a:pPr lvl="1">
              <a:spcBef>
                <a:spcPts val="1000"/>
              </a:spcBef>
            </a:pPr>
            <a:endParaRPr lang="en-GB" dirty="0" smtClean="0"/>
          </a:p>
        </p:txBody>
      </p:sp>
      <p:grpSp>
        <p:nvGrpSpPr>
          <p:cNvPr id="2" name="Group 4"/>
          <p:cNvGrpSpPr>
            <a:grpSpLocks/>
          </p:cNvGrpSpPr>
          <p:nvPr/>
        </p:nvGrpSpPr>
        <p:grpSpPr bwMode="auto">
          <a:xfrm>
            <a:off x="322263" y="5704011"/>
            <a:ext cx="3394075" cy="431800"/>
            <a:chOff x="1031" y="3355"/>
            <a:chExt cx="3130" cy="404"/>
          </a:xfrm>
        </p:grpSpPr>
        <p:sp>
          <p:nvSpPr>
            <p:cNvPr id="812037" name="AutoShape 5"/>
            <p:cNvSpPr>
              <a:spLocks noChangeArrowheads="1"/>
            </p:cNvSpPr>
            <p:nvPr/>
          </p:nvSpPr>
          <p:spPr bwMode="auto">
            <a:xfrm>
              <a:off x="1031" y="3355"/>
              <a:ext cx="517" cy="404"/>
            </a:xfrm>
            <a:prstGeom prst="bevel">
              <a:avLst>
                <a:gd name="adj" fmla="val 6236"/>
              </a:avLst>
            </a:prstGeom>
            <a:gradFill rotWithShape="1">
              <a:gsLst>
                <a:gs pos="0">
                  <a:schemeClr val="bg1"/>
                </a:gs>
                <a:gs pos="100000">
                  <a:schemeClr val="bg1">
                    <a:gamma/>
                    <a:shade val="46275"/>
                    <a:invGamma/>
                  </a:schemeClr>
                </a:gs>
              </a:gsLst>
              <a:lin ang="2700000" scaled="1"/>
            </a:gradFill>
            <a:ln w="9525">
              <a:solidFill>
                <a:schemeClr val="tx1"/>
              </a:solidFill>
              <a:miter lim="800000"/>
              <a:headEnd/>
              <a:tailEnd/>
            </a:ln>
            <a:effectLst/>
          </p:spPr>
          <p:txBody>
            <a:bodyPr wrap="none" anchor="ctr"/>
            <a:lstStyle/>
            <a:p>
              <a:pPr eaLnBrk="0" hangingPunct="0">
                <a:spcBef>
                  <a:spcPct val="50000"/>
                </a:spcBef>
                <a:defRPr/>
              </a:pPr>
              <a:endParaRPr lang="en-GB">
                <a:cs typeface="+mn-cs"/>
              </a:endParaRPr>
            </a:p>
          </p:txBody>
        </p:sp>
        <p:sp>
          <p:nvSpPr>
            <p:cNvPr id="8199" name="AutoShape 6"/>
            <p:cNvSpPr>
              <a:spLocks noChangeArrowheads="1"/>
            </p:cNvSpPr>
            <p:nvPr/>
          </p:nvSpPr>
          <p:spPr bwMode="auto">
            <a:xfrm rot="5400000">
              <a:off x="1197" y="3452"/>
              <a:ext cx="242" cy="209"/>
            </a:xfrm>
            <a:prstGeom prst="triangle">
              <a:avLst>
                <a:gd name="adj" fmla="val 50000"/>
              </a:avLst>
            </a:prstGeom>
            <a:gradFill rotWithShape="0">
              <a:gsLst>
                <a:gs pos="0">
                  <a:srgbClr val="33CC33"/>
                </a:gs>
                <a:gs pos="100000">
                  <a:srgbClr val="185E18"/>
                </a:gs>
              </a:gsLst>
              <a:lin ang="2700000" scaled="1"/>
            </a:gradFill>
            <a:ln w="9525">
              <a:solidFill>
                <a:schemeClr val="tx1"/>
              </a:solidFill>
              <a:miter lim="800000"/>
              <a:headEnd/>
              <a:tailEnd/>
            </a:ln>
          </p:spPr>
          <p:txBody>
            <a:bodyPr wrap="none" anchor="ctr"/>
            <a:lstStyle/>
            <a:p>
              <a:pPr eaLnBrk="0" hangingPunct="0">
                <a:spcBef>
                  <a:spcPct val="50000"/>
                </a:spcBef>
              </a:pPr>
              <a:endParaRPr lang="en-US"/>
            </a:p>
          </p:txBody>
        </p:sp>
        <p:sp>
          <p:nvSpPr>
            <p:cNvPr id="812039" name="AutoShape 7"/>
            <p:cNvSpPr>
              <a:spLocks noChangeArrowheads="1"/>
            </p:cNvSpPr>
            <p:nvPr/>
          </p:nvSpPr>
          <p:spPr bwMode="auto">
            <a:xfrm>
              <a:off x="2076" y="3355"/>
              <a:ext cx="517" cy="404"/>
            </a:xfrm>
            <a:prstGeom prst="bevel">
              <a:avLst>
                <a:gd name="adj" fmla="val 6236"/>
              </a:avLst>
            </a:prstGeom>
            <a:gradFill rotWithShape="1">
              <a:gsLst>
                <a:gs pos="0">
                  <a:schemeClr val="bg1"/>
                </a:gs>
                <a:gs pos="100000">
                  <a:schemeClr val="bg1">
                    <a:gamma/>
                    <a:shade val="46275"/>
                    <a:invGamma/>
                  </a:schemeClr>
                </a:gs>
              </a:gsLst>
              <a:lin ang="2700000" scaled="1"/>
            </a:gradFill>
            <a:ln w="9525">
              <a:solidFill>
                <a:schemeClr val="tx1"/>
              </a:solidFill>
              <a:miter lim="800000"/>
              <a:headEnd/>
              <a:tailEnd/>
            </a:ln>
            <a:effectLst/>
          </p:spPr>
          <p:txBody>
            <a:bodyPr wrap="none" anchor="ctr"/>
            <a:lstStyle/>
            <a:p>
              <a:pPr eaLnBrk="0" hangingPunct="0">
                <a:spcBef>
                  <a:spcPct val="50000"/>
                </a:spcBef>
                <a:defRPr/>
              </a:pPr>
              <a:endParaRPr lang="en-GB">
                <a:cs typeface="+mn-cs"/>
              </a:endParaRPr>
            </a:p>
          </p:txBody>
        </p:sp>
        <p:sp>
          <p:nvSpPr>
            <p:cNvPr id="8201" name="Rectangle 8"/>
            <p:cNvSpPr>
              <a:spLocks noChangeArrowheads="1"/>
            </p:cNvSpPr>
            <p:nvPr/>
          </p:nvSpPr>
          <p:spPr bwMode="auto">
            <a:xfrm>
              <a:off x="2237" y="3444"/>
              <a:ext cx="64" cy="226"/>
            </a:xfrm>
            <a:prstGeom prst="rect">
              <a:avLst/>
            </a:prstGeom>
            <a:gradFill rotWithShape="1">
              <a:gsLst>
                <a:gs pos="0">
                  <a:srgbClr val="0000C8"/>
                </a:gs>
                <a:gs pos="100000">
                  <a:srgbClr val="00005D"/>
                </a:gs>
              </a:gsLst>
              <a:lin ang="2700000" scaled="1"/>
            </a:gradFill>
            <a:ln w="9525">
              <a:solidFill>
                <a:schemeClr val="tx1"/>
              </a:solidFill>
              <a:miter lim="800000"/>
              <a:headEnd/>
              <a:tailEnd/>
            </a:ln>
          </p:spPr>
          <p:txBody>
            <a:bodyPr wrap="none" anchor="ctr"/>
            <a:lstStyle/>
            <a:p>
              <a:pPr eaLnBrk="0" hangingPunct="0">
                <a:spcBef>
                  <a:spcPct val="50000"/>
                </a:spcBef>
              </a:pPr>
              <a:endParaRPr lang="en-US"/>
            </a:p>
          </p:txBody>
        </p:sp>
        <p:sp>
          <p:nvSpPr>
            <p:cNvPr id="8202" name="Rectangle 9"/>
            <p:cNvSpPr>
              <a:spLocks noChangeArrowheads="1"/>
            </p:cNvSpPr>
            <p:nvPr/>
          </p:nvSpPr>
          <p:spPr bwMode="auto">
            <a:xfrm>
              <a:off x="2356" y="3444"/>
              <a:ext cx="64" cy="226"/>
            </a:xfrm>
            <a:prstGeom prst="rect">
              <a:avLst/>
            </a:prstGeom>
            <a:gradFill rotWithShape="1">
              <a:gsLst>
                <a:gs pos="0">
                  <a:srgbClr val="0000C8"/>
                </a:gs>
                <a:gs pos="100000">
                  <a:srgbClr val="00005D"/>
                </a:gs>
              </a:gsLst>
              <a:lin ang="2700000" scaled="1"/>
            </a:gradFill>
            <a:ln w="9525">
              <a:solidFill>
                <a:schemeClr val="tx1"/>
              </a:solidFill>
              <a:miter lim="800000"/>
              <a:headEnd/>
              <a:tailEnd/>
            </a:ln>
          </p:spPr>
          <p:txBody>
            <a:bodyPr wrap="none" anchor="ctr"/>
            <a:lstStyle/>
            <a:p>
              <a:pPr eaLnBrk="0" hangingPunct="0">
                <a:spcBef>
                  <a:spcPct val="50000"/>
                </a:spcBef>
              </a:pPr>
              <a:endParaRPr lang="en-US"/>
            </a:p>
          </p:txBody>
        </p:sp>
        <p:sp>
          <p:nvSpPr>
            <p:cNvPr id="812042" name="AutoShape 10"/>
            <p:cNvSpPr>
              <a:spLocks noChangeArrowheads="1"/>
            </p:cNvSpPr>
            <p:nvPr/>
          </p:nvSpPr>
          <p:spPr bwMode="auto">
            <a:xfrm>
              <a:off x="2599" y="3355"/>
              <a:ext cx="517" cy="404"/>
            </a:xfrm>
            <a:prstGeom prst="bevel">
              <a:avLst>
                <a:gd name="adj" fmla="val 6236"/>
              </a:avLst>
            </a:prstGeom>
            <a:gradFill rotWithShape="1">
              <a:gsLst>
                <a:gs pos="0">
                  <a:schemeClr val="bg1"/>
                </a:gs>
                <a:gs pos="100000">
                  <a:schemeClr val="bg1">
                    <a:gamma/>
                    <a:shade val="46275"/>
                    <a:invGamma/>
                  </a:schemeClr>
                </a:gs>
              </a:gsLst>
              <a:lin ang="2700000" scaled="1"/>
            </a:gradFill>
            <a:ln w="9525">
              <a:solidFill>
                <a:schemeClr val="tx1"/>
              </a:solidFill>
              <a:miter lim="800000"/>
              <a:headEnd/>
              <a:tailEnd/>
            </a:ln>
            <a:effectLst/>
          </p:spPr>
          <p:txBody>
            <a:bodyPr wrap="none" anchor="ctr"/>
            <a:lstStyle/>
            <a:p>
              <a:pPr eaLnBrk="0" hangingPunct="0">
                <a:spcBef>
                  <a:spcPct val="50000"/>
                </a:spcBef>
                <a:defRPr/>
              </a:pPr>
              <a:endParaRPr lang="en-GB">
                <a:cs typeface="+mn-cs"/>
              </a:endParaRPr>
            </a:p>
          </p:txBody>
        </p:sp>
        <p:sp>
          <p:nvSpPr>
            <p:cNvPr id="8204" name="Rectangle 11"/>
            <p:cNvSpPr>
              <a:spLocks noChangeArrowheads="1"/>
            </p:cNvSpPr>
            <p:nvPr/>
          </p:nvSpPr>
          <p:spPr bwMode="auto">
            <a:xfrm>
              <a:off x="2743" y="3444"/>
              <a:ext cx="212" cy="226"/>
            </a:xfrm>
            <a:prstGeom prst="rect">
              <a:avLst/>
            </a:prstGeom>
            <a:gradFill rotWithShape="1">
              <a:gsLst>
                <a:gs pos="0">
                  <a:srgbClr val="0000C8"/>
                </a:gs>
                <a:gs pos="100000">
                  <a:srgbClr val="00005D"/>
                </a:gs>
              </a:gsLst>
              <a:lin ang="2700000" scaled="1"/>
            </a:gradFill>
            <a:ln w="9525">
              <a:solidFill>
                <a:schemeClr val="tx1"/>
              </a:solidFill>
              <a:miter lim="800000"/>
              <a:headEnd/>
              <a:tailEnd/>
            </a:ln>
          </p:spPr>
          <p:txBody>
            <a:bodyPr wrap="none" anchor="ctr"/>
            <a:lstStyle/>
            <a:p>
              <a:pPr eaLnBrk="0" hangingPunct="0">
                <a:spcBef>
                  <a:spcPct val="50000"/>
                </a:spcBef>
              </a:pPr>
              <a:endParaRPr lang="en-US"/>
            </a:p>
          </p:txBody>
        </p:sp>
        <p:sp>
          <p:nvSpPr>
            <p:cNvPr id="812044" name="AutoShape 12"/>
            <p:cNvSpPr>
              <a:spLocks noChangeArrowheads="1"/>
            </p:cNvSpPr>
            <p:nvPr/>
          </p:nvSpPr>
          <p:spPr bwMode="auto">
            <a:xfrm>
              <a:off x="3644" y="3355"/>
              <a:ext cx="517" cy="404"/>
            </a:xfrm>
            <a:prstGeom prst="bevel">
              <a:avLst>
                <a:gd name="adj" fmla="val 6236"/>
              </a:avLst>
            </a:prstGeom>
            <a:gradFill rotWithShape="1">
              <a:gsLst>
                <a:gs pos="0">
                  <a:schemeClr val="bg1"/>
                </a:gs>
                <a:gs pos="100000">
                  <a:schemeClr val="bg1">
                    <a:gamma/>
                    <a:shade val="46275"/>
                    <a:invGamma/>
                  </a:schemeClr>
                </a:gs>
              </a:gsLst>
              <a:lin ang="2700000" scaled="1"/>
            </a:gradFill>
            <a:ln w="9525">
              <a:solidFill>
                <a:schemeClr val="tx1"/>
              </a:solidFill>
              <a:miter lim="800000"/>
              <a:headEnd/>
              <a:tailEnd/>
            </a:ln>
            <a:effectLst/>
          </p:spPr>
          <p:txBody>
            <a:bodyPr wrap="none" anchor="ctr"/>
            <a:lstStyle/>
            <a:p>
              <a:pPr eaLnBrk="0" hangingPunct="0">
                <a:spcBef>
                  <a:spcPct val="50000"/>
                </a:spcBef>
                <a:defRPr/>
              </a:pPr>
              <a:endParaRPr lang="en-GB">
                <a:cs typeface="+mn-cs"/>
              </a:endParaRPr>
            </a:p>
          </p:txBody>
        </p:sp>
        <p:grpSp>
          <p:nvGrpSpPr>
            <p:cNvPr id="3" name="Group 13"/>
            <p:cNvGrpSpPr>
              <a:grpSpLocks/>
            </p:cNvGrpSpPr>
            <p:nvPr/>
          </p:nvGrpSpPr>
          <p:grpSpPr bwMode="auto">
            <a:xfrm>
              <a:off x="3753" y="3472"/>
              <a:ext cx="314" cy="171"/>
              <a:chOff x="2514" y="2985"/>
              <a:chExt cx="314" cy="171"/>
            </a:xfrm>
          </p:grpSpPr>
          <p:sp>
            <p:nvSpPr>
              <p:cNvPr id="8213" name="AutoShape 14"/>
              <p:cNvSpPr>
                <a:spLocks noChangeArrowheads="1"/>
              </p:cNvSpPr>
              <p:nvPr/>
            </p:nvSpPr>
            <p:spPr bwMode="auto">
              <a:xfrm rot="5400000">
                <a:off x="2502" y="2997"/>
                <a:ext cx="171" cy="148"/>
              </a:xfrm>
              <a:prstGeom prst="triangle">
                <a:avLst>
                  <a:gd name="adj" fmla="val 50000"/>
                </a:avLst>
              </a:prstGeom>
              <a:gradFill rotWithShape="0">
                <a:gsLst>
                  <a:gs pos="0">
                    <a:srgbClr val="33CC33"/>
                  </a:gs>
                  <a:gs pos="100000">
                    <a:srgbClr val="185E18"/>
                  </a:gs>
                </a:gsLst>
                <a:lin ang="2700000" scaled="1"/>
              </a:gradFill>
              <a:ln w="9525">
                <a:solidFill>
                  <a:schemeClr val="tx1"/>
                </a:solidFill>
                <a:miter lim="800000"/>
                <a:headEnd/>
                <a:tailEnd/>
              </a:ln>
            </p:spPr>
            <p:txBody>
              <a:bodyPr wrap="none" anchor="ctr"/>
              <a:lstStyle/>
              <a:p>
                <a:pPr eaLnBrk="0" hangingPunct="0">
                  <a:spcBef>
                    <a:spcPct val="50000"/>
                  </a:spcBef>
                </a:pPr>
                <a:endParaRPr lang="en-US"/>
              </a:p>
            </p:txBody>
          </p:sp>
          <p:sp>
            <p:nvSpPr>
              <p:cNvPr id="8214" name="AutoShape 15"/>
              <p:cNvSpPr>
                <a:spLocks noChangeArrowheads="1"/>
              </p:cNvSpPr>
              <p:nvPr/>
            </p:nvSpPr>
            <p:spPr bwMode="auto">
              <a:xfrm rot="5400000">
                <a:off x="2668" y="2997"/>
                <a:ext cx="171" cy="148"/>
              </a:xfrm>
              <a:prstGeom prst="triangle">
                <a:avLst>
                  <a:gd name="adj" fmla="val 50000"/>
                </a:avLst>
              </a:prstGeom>
              <a:gradFill rotWithShape="0">
                <a:gsLst>
                  <a:gs pos="0">
                    <a:srgbClr val="33CC33"/>
                  </a:gs>
                  <a:gs pos="100000">
                    <a:srgbClr val="185E18"/>
                  </a:gs>
                </a:gsLst>
                <a:lin ang="2700000" scaled="1"/>
              </a:gradFill>
              <a:ln w="9525">
                <a:solidFill>
                  <a:schemeClr val="tx1"/>
                </a:solidFill>
                <a:miter lim="800000"/>
                <a:headEnd/>
                <a:tailEnd/>
              </a:ln>
            </p:spPr>
            <p:txBody>
              <a:bodyPr wrap="none" anchor="ctr"/>
              <a:lstStyle/>
              <a:p>
                <a:pPr eaLnBrk="0" hangingPunct="0">
                  <a:spcBef>
                    <a:spcPct val="50000"/>
                  </a:spcBef>
                </a:pPr>
                <a:endParaRPr lang="en-US"/>
              </a:p>
            </p:txBody>
          </p:sp>
        </p:grpSp>
        <p:sp>
          <p:nvSpPr>
            <p:cNvPr id="812048" name="AutoShape 16"/>
            <p:cNvSpPr>
              <a:spLocks noChangeArrowheads="1"/>
            </p:cNvSpPr>
            <p:nvPr/>
          </p:nvSpPr>
          <p:spPr bwMode="auto">
            <a:xfrm>
              <a:off x="3119" y="3355"/>
              <a:ext cx="517" cy="404"/>
            </a:xfrm>
            <a:prstGeom prst="bevel">
              <a:avLst>
                <a:gd name="adj" fmla="val 6236"/>
              </a:avLst>
            </a:prstGeom>
            <a:gradFill rotWithShape="1">
              <a:gsLst>
                <a:gs pos="0">
                  <a:schemeClr val="bg1"/>
                </a:gs>
                <a:gs pos="100000">
                  <a:schemeClr val="bg1">
                    <a:gamma/>
                    <a:shade val="46275"/>
                    <a:invGamma/>
                  </a:schemeClr>
                </a:gs>
              </a:gsLst>
              <a:lin ang="2700000" scaled="1"/>
            </a:gradFill>
            <a:ln w="9525">
              <a:solidFill>
                <a:schemeClr val="tx1"/>
              </a:solidFill>
              <a:miter lim="800000"/>
              <a:headEnd/>
              <a:tailEnd/>
            </a:ln>
            <a:effectLst/>
          </p:spPr>
          <p:txBody>
            <a:bodyPr wrap="none" anchor="ctr"/>
            <a:lstStyle/>
            <a:p>
              <a:pPr eaLnBrk="0" hangingPunct="0">
                <a:spcBef>
                  <a:spcPct val="50000"/>
                </a:spcBef>
                <a:defRPr/>
              </a:pPr>
              <a:endParaRPr lang="en-GB">
                <a:cs typeface="+mn-cs"/>
              </a:endParaRPr>
            </a:p>
          </p:txBody>
        </p:sp>
        <p:grpSp>
          <p:nvGrpSpPr>
            <p:cNvPr id="4" name="Group 17"/>
            <p:cNvGrpSpPr>
              <a:grpSpLocks/>
            </p:cNvGrpSpPr>
            <p:nvPr/>
          </p:nvGrpSpPr>
          <p:grpSpPr bwMode="auto">
            <a:xfrm>
              <a:off x="3227" y="3472"/>
              <a:ext cx="314" cy="171"/>
              <a:chOff x="3031" y="2985"/>
              <a:chExt cx="314" cy="171"/>
            </a:xfrm>
          </p:grpSpPr>
          <p:sp>
            <p:nvSpPr>
              <p:cNvPr id="8211" name="AutoShape 18"/>
              <p:cNvSpPr>
                <a:spLocks noChangeArrowheads="1"/>
              </p:cNvSpPr>
              <p:nvPr/>
            </p:nvSpPr>
            <p:spPr bwMode="auto">
              <a:xfrm rot="16200000" flipH="1">
                <a:off x="3019" y="2997"/>
                <a:ext cx="171" cy="148"/>
              </a:xfrm>
              <a:prstGeom prst="triangle">
                <a:avLst>
                  <a:gd name="adj" fmla="val 50000"/>
                </a:avLst>
              </a:prstGeom>
              <a:gradFill rotWithShape="0">
                <a:gsLst>
                  <a:gs pos="0">
                    <a:srgbClr val="33CC33"/>
                  </a:gs>
                  <a:gs pos="100000">
                    <a:srgbClr val="185E18"/>
                  </a:gs>
                </a:gsLst>
                <a:lin ang="2700000" scaled="1"/>
              </a:gradFill>
              <a:ln w="9525">
                <a:solidFill>
                  <a:schemeClr val="tx1"/>
                </a:solidFill>
                <a:miter lim="800000"/>
                <a:headEnd/>
                <a:tailEnd/>
              </a:ln>
            </p:spPr>
            <p:txBody>
              <a:bodyPr wrap="none" anchor="ctr"/>
              <a:lstStyle/>
              <a:p>
                <a:pPr eaLnBrk="0" hangingPunct="0">
                  <a:spcBef>
                    <a:spcPct val="50000"/>
                  </a:spcBef>
                </a:pPr>
                <a:endParaRPr lang="en-US"/>
              </a:p>
            </p:txBody>
          </p:sp>
          <p:sp>
            <p:nvSpPr>
              <p:cNvPr id="8212" name="AutoShape 19"/>
              <p:cNvSpPr>
                <a:spLocks noChangeArrowheads="1"/>
              </p:cNvSpPr>
              <p:nvPr/>
            </p:nvSpPr>
            <p:spPr bwMode="auto">
              <a:xfrm rot="16200000" flipH="1">
                <a:off x="3185" y="2997"/>
                <a:ext cx="171" cy="148"/>
              </a:xfrm>
              <a:prstGeom prst="triangle">
                <a:avLst>
                  <a:gd name="adj" fmla="val 50000"/>
                </a:avLst>
              </a:prstGeom>
              <a:gradFill rotWithShape="0">
                <a:gsLst>
                  <a:gs pos="0">
                    <a:srgbClr val="33CC33"/>
                  </a:gs>
                  <a:gs pos="100000">
                    <a:srgbClr val="185E18"/>
                  </a:gs>
                </a:gsLst>
                <a:lin ang="2700000" scaled="1"/>
              </a:gradFill>
              <a:ln w="9525">
                <a:solidFill>
                  <a:schemeClr val="tx1"/>
                </a:solidFill>
                <a:miter lim="800000"/>
                <a:headEnd/>
                <a:tailEnd/>
              </a:ln>
            </p:spPr>
            <p:txBody>
              <a:bodyPr wrap="none" anchor="ctr"/>
              <a:lstStyle/>
              <a:p>
                <a:pPr eaLnBrk="0" hangingPunct="0">
                  <a:spcBef>
                    <a:spcPct val="50000"/>
                  </a:spcBef>
                </a:pPr>
                <a:endParaRPr lang="en-US"/>
              </a:p>
            </p:txBody>
          </p:sp>
        </p:grpSp>
        <p:sp>
          <p:nvSpPr>
            <p:cNvPr id="812052" name="AutoShape 20"/>
            <p:cNvSpPr>
              <a:spLocks noChangeArrowheads="1"/>
            </p:cNvSpPr>
            <p:nvPr/>
          </p:nvSpPr>
          <p:spPr bwMode="auto">
            <a:xfrm>
              <a:off x="1548" y="3355"/>
              <a:ext cx="517" cy="404"/>
            </a:xfrm>
            <a:prstGeom prst="bevel">
              <a:avLst>
                <a:gd name="adj" fmla="val 6236"/>
              </a:avLst>
            </a:prstGeom>
            <a:gradFill rotWithShape="1">
              <a:gsLst>
                <a:gs pos="0">
                  <a:schemeClr val="bg1"/>
                </a:gs>
                <a:gs pos="100000">
                  <a:schemeClr val="bg1">
                    <a:gamma/>
                    <a:shade val="46275"/>
                    <a:invGamma/>
                  </a:schemeClr>
                </a:gs>
              </a:gsLst>
              <a:lin ang="2700000" scaled="1"/>
            </a:gradFill>
            <a:ln w="9525">
              <a:solidFill>
                <a:schemeClr val="tx1"/>
              </a:solidFill>
              <a:miter lim="800000"/>
              <a:headEnd/>
              <a:tailEnd/>
            </a:ln>
            <a:effectLst/>
          </p:spPr>
          <p:txBody>
            <a:bodyPr wrap="none" anchor="ctr"/>
            <a:lstStyle/>
            <a:p>
              <a:pPr eaLnBrk="0" hangingPunct="0">
                <a:spcBef>
                  <a:spcPct val="50000"/>
                </a:spcBef>
                <a:defRPr/>
              </a:pPr>
              <a:endParaRPr lang="en-GB">
                <a:cs typeface="+mn-cs"/>
              </a:endParaRPr>
            </a:p>
          </p:txBody>
        </p:sp>
        <p:sp>
          <p:nvSpPr>
            <p:cNvPr id="8210" name="Oval 21"/>
            <p:cNvSpPr>
              <a:spLocks noChangeArrowheads="1"/>
            </p:cNvSpPr>
            <p:nvPr/>
          </p:nvSpPr>
          <p:spPr bwMode="auto">
            <a:xfrm>
              <a:off x="1680" y="3431"/>
              <a:ext cx="236" cy="252"/>
            </a:xfrm>
            <a:prstGeom prst="ellipse">
              <a:avLst/>
            </a:prstGeom>
            <a:gradFill rotWithShape="1">
              <a:gsLst>
                <a:gs pos="0">
                  <a:srgbClr val="C80000"/>
                </a:gs>
                <a:gs pos="100000">
                  <a:srgbClr val="5D0000"/>
                </a:gs>
              </a:gsLst>
              <a:lin ang="2700000" scaled="1"/>
            </a:gradFill>
            <a:ln w="9525">
              <a:solidFill>
                <a:schemeClr val="tx1"/>
              </a:solidFill>
              <a:round/>
              <a:headEnd/>
              <a:tailEnd/>
            </a:ln>
          </p:spPr>
          <p:txBody>
            <a:bodyPr wrap="none" anchor="ctr"/>
            <a:lstStyle/>
            <a:p>
              <a:pPr eaLnBrk="0" hangingPunct="0">
                <a:spcBef>
                  <a:spcPct val="50000"/>
                </a:spcBef>
              </a:pPr>
              <a:endParaRPr lang="en-US"/>
            </a:p>
          </p:txBody>
        </p:sp>
      </p:grpSp>
      <p:sp>
        <p:nvSpPr>
          <p:cNvPr id="812054" name="AutoShape 22"/>
          <p:cNvSpPr>
            <a:spLocks/>
          </p:cNvSpPr>
          <p:nvPr/>
        </p:nvSpPr>
        <p:spPr bwMode="auto">
          <a:xfrm>
            <a:off x="2582863" y="5086925"/>
            <a:ext cx="5213350" cy="404812"/>
          </a:xfrm>
          <a:prstGeom prst="borderCallout2">
            <a:avLst>
              <a:gd name="adj1" fmla="val 28236"/>
              <a:gd name="adj2" fmla="val -1463"/>
              <a:gd name="adj3" fmla="val 28236"/>
              <a:gd name="adj4" fmla="val -8556"/>
              <a:gd name="adj5" fmla="val 153333"/>
              <a:gd name="adj6" fmla="val -15986"/>
            </a:avLst>
          </a:prstGeom>
          <a:solidFill>
            <a:srgbClr val="FFCCFF"/>
          </a:solidFill>
          <a:ln w="12700">
            <a:solidFill>
              <a:schemeClr val="tx1"/>
            </a:solidFill>
            <a:miter lim="800000"/>
            <a:headEnd/>
            <a:tailEnd/>
          </a:ln>
          <a:effectLst>
            <a:outerShdw dist="53882" dir="2700000" algn="ctr" rotWithShape="0">
              <a:schemeClr val="bg2"/>
            </a:outerShdw>
          </a:effectLst>
        </p:spPr>
        <p:txBody>
          <a:bodyPr/>
          <a:lstStyle/>
          <a:p>
            <a:pPr eaLnBrk="0" hangingPunct="0">
              <a:defRPr/>
            </a:pPr>
            <a:r>
              <a:rPr lang="en-GB" sz="1800" dirty="0">
                <a:cs typeface="+mn-cs"/>
              </a:rPr>
              <a:t>One of the most common interfaces on the </a:t>
            </a:r>
            <a:r>
              <a:rPr lang="en-GB" sz="1800" dirty="0" smtClean="0">
                <a:cs typeface="+mn-cs"/>
              </a:rPr>
              <a:t>planet                                          </a:t>
            </a:r>
            <a:endParaRPr lang="en-GB" sz="1800" dirty="0">
              <a:cs typeface="+mn-cs"/>
            </a:endParaRPr>
          </a:p>
        </p:txBody>
      </p:sp>
      <p:sp>
        <p:nvSpPr>
          <p:cNvPr id="23" name="Rectangle 6"/>
          <p:cNvSpPr>
            <a:spLocks noChangeArrowheads="1"/>
          </p:cNvSpPr>
          <p:nvPr/>
        </p:nvSpPr>
        <p:spPr bwMode="auto">
          <a:xfrm>
            <a:off x="1163191" y="2253704"/>
            <a:ext cx="6354185" cy="828432"/>
          </a:xfrm>
          <a:prstGeom prst="rect">
            <a:avLst/>
          </a:prstGeom>
          <a:solidFill>
            <a:srgbClr val="FCFEB9"/>
          </a:solidFill>
          <a:ln w="12700">
            <a:noFill/>
            <a:miter lim="800000"/>
            <a:headEnd/>
            <a:tailEnd/>
          </a:ln>
          <a:effectLst>
            <a:outerShdw dist="53882" dir="2700000" algn="ctr" rotWithShape="0">
              <a:schemeClr val="bg2"/>
            </a:outerShdw>
          </a:effectLst>
        </p:spPr>
        <p:txBody>
          <a:bodyPr wrap="square" lIns="90488" tIns="44450" rIns="0" bIns="44450">
            <a:spAutoFit/>
          </a:bodyPr>
          <a:lstStyle/>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C8"/>
                </a:solidFill>
                <a:latin typeface="Lucida Console" pitchFamily="49" charset="0"/>
                <a:cs typeface="+mn-cs"/>
              </a:rPr>
              <a:t>public </a:t>
            </a:r>
            <a:r>
              <a:rPr lang="en-GB" sz="1600" dirty="0" smtClean="0">
                <a:solidFill>
                  <a:srgbClr val="0000C8"/>
                </a:solidFill>
                <a:latin typeface="Lucida Console" pitchFamily="49" charset="0"/>
                <a:cs typeface="+mn-cs"/>
              </a:rPr>
              <a:t>interface </a:t>
            </a:r>
            <a:r>
              <a:rPr lang="en-GB" sz="1600" dirty="0" smtClean="0">
                <a:solidFill>
                  <a:srgbClr val="000000"/>
                </a:solidFill>
                <a:latin typeface="Lucida Console" pitchFamily="49" charset="0"/>
                <a:cs typeface="+mn-cs"/>
              </a:rPr>
              <a:t>OlympicMedal {</a:t>
            </a:r>
            <a:endParaRPr lang="en-GB" sz="1600" dirty="0">
              <a:solidFill>
                <a:srgbClr val="000000"/>
              </a:solidFill>
              <a:latin typeface="Lucida Console" pitchFamily="49" charset="0"/>
              <a:cs typeface="+mn-cs"/>
            </a:endParaRP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smtClean="0">
                <a:solidFill>
                  <a:srgbClr val="000000"/>
                </a:solidFill>
                <a:latin typeface="Lucida Console" pitchFamily="49" charset="0"/>
                <a:cs typeface="+mn-cs"/>
              </a:rPr>
              <a:t>  </a:t>
            </a:r>
            <a:r>
              <a:rPr lang="en-GB" sz="1600" dirty="0" smtClean="0">
                <a:solidFill>
                  <a:srgbClr val="0000C8"/>
                </a:solidFill>
                <a:latin typeface="Lucida Console" pitchFamily="49" charset="0"/>
                <a:cs typeface="+mn-cs"/>
              </a:rPr>
              <a:t>public static final </a:t>
            </a:r>
            <a:r>
              <a:rPr lang="en-GB" sz="1600" dirty="0" smtClean="0">
                <a:latin typeface="Lucida Console" pitchFamily="49" charset="0"/>
                <a:cs typeface="+mn-cs"/>
              </a:rPr>
              <a:t>String GOLD </a:t>
            </a:r>
            <a:r>
              <a:rPr lang="en-GB" sz="1600" dirty="0" smtClean="0">
                <a:solidFill>
                  <a:srgbClr val="0000C8"/>
                </a:solidFill>
                <a:latin typeface="Lucida Console" pitchFamily="49" charset="0"/>
                <a:cs typeface="+mn-cs"/>
              </a:rPr>
              <a:t>= </a:t>
            </a:r>
            <a:r>
              <a:rPr lang="en-GB" sz="1600" dirty="0" smtClean="0">
                <a:latin typeface="Lucida Console" pitchFamily="49" charset="0"/>
                <a:cs typeface="+mn-cs"/>
              </a:rPr>
              <a:t>“Gold”; </a:t>
            </a:r>
            <a:r>
              <a:rPr lang="en-GB" sz="1600" dirty="0" smtClean="0">
                <a:solidFill>
                  <a:schemeClr val="accent6">
                    <a:lumMod val="50000"/>
                  </a:schemeClr>
                </a:solidFill>
                <a:latin typeface="Lucida Console" pitchFamily="49" charset="0"/>
                <a:cs typeface="+mn-cs"/>
              </a:rPr>
              <a:t>//etc</a:t>
            </a:r>
            <a:r>
              <a:rPr lang="en-GB" sz="1600" dirty="0" smtClean="0">
                <a:solidFill>
                  <a:srgbClr val="0000C8"/>
                </a:solidFill>
                <a:latin typeface="Lucida Console" pitchFamily="49" charset="0"/>
                <a:cs typeface="+mn-cs"/>
              </a:rPr>
              <a:t/>
            </a:r>
            <a:br>
              <a:rPr lang="en-GB" sz="1600" dirty="0" smtClean="0">
                <a:solidFill>
                  <a:srgbClr val="0000C8"/>
                </a:solidFill>
                <a:latin typeface="Lucida Console" pitchFamily="49" charset="0"/>
                <a:cs typeface="+mn-cs"/>
              </a:rPr>
            </a:br>
            <a:r>
              <a:rPr lang="en-GB" sz="1600" dirty="0" smtClean="0">
                <a:solidFill>
                  <a:srgbClr val="0000C8"/>
                </a:solidFill>
                <a:latin typeface="Lucida Console" pitchFamily="49" charset="0"/>
                <a:cs typeface="+mn-cs"/>
              </a:rPr>
              <a:t>}</a:t>
            </a:r>
            <a:endParaRPr lang="en-GB" sz="1600" dirty="0">
              <a:solidFill>
                <a:srgbClr val="000046"/>
              </a:solidFill>
              <a:latin typeface="Lucida Console" pitchFamily="49" charset="0"/>
              <a:cs typeface="+mn-cs"/>
            </a:endParaRP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GB" dirty="0" smtClean="0"/>
              <a:t>Defining an interface type</a:t>
            </a:r>
          </a:p>
        </p:txBody>
      </p:sp>
      <p:sp>
        <p:nvSpPr>
          <p:cNvPr id="9219" name="Rectangle 3"/>
          <p:cNvSpPr>
            <a:spLocks noGrp="1" noChangeArrowheads="1"/>
          </p:cNvSpPr>
          <p:nvPr>
            <p:ph idx="1"/>
          </p:nvPr>
        </p:nvSpPr>
        <p:spPr/>
        <p:txBody>
          <a:bodyPr/>
          <a:lstStyle/>
          <a:p>
            <a:pPr>
              <a:spcBef>
                <a:spcPts val="1200"/>
              </a:spcBef>
            </a:pPr>
            <a:r>
              <a:rPr lang="en-GB" dirty="0" smtClean="0"/>
              <a:t>Interface defined using keyword </a:t>
            </a:r>
            <a:r>
              <a:rPr lang="en-GB" dirty="0" smtClean="0">
                <a:latin typeface="Lucida Console" pitchFamily="49" charset="0"/>
              </a:rPr>
              <a:t>interface</a:t>
            </a:r>
          </a:p>
          <a:p>
            <a:pPr lvl="1">
              <a:spcBef>
                <a:spcPts val="1200"/>
              </a:spcBef>
            </a:pPr>
            <a:r>
              <a:rPr lang="en-GB" dirty="0" smtClean="0"/>
              <a:t>Often end in ‘...able’ no specific naming convention otherwise</a:t>
            </a:r>
          </a:p>
          <a:p>
            <a:pPr lvl="1">
              <a:spcBef>
                <a:spcPts val="1200"/>
              </a:spcBef>
            </a:pPr>
            <a:endParaRPr lang="en-GB" dirty="0" smtClean="0"/>
          </a:p>
          <a:p>
            <a:pPr>
              <a:spcBef>
                <a:spcPts val="1200"/>
              </a:spcBef>
            </a:pPr>
            <a:r>
              <a:rPr lang="en-GB" dirty="0" smtClean="0"/>
              <a:t>Interface members</a:t>
            </a:r>
          </a:p>
          <a:p>
            <a:pPr lvl="1">
              <a:spcBef>
                <a:spcPts val="1200"/>
              </a:spcBef>
            </a:pPr>
            <a:r>
              <a:rPr lang="en-GB" dirty="0" smtClean="0"/>
              <a:t>All methods are implicitly </a:t>
            </a:r>
            <a:r>
              <a:rPr lang="en-GB" dirty="0" smtClean="0">
                <a:latin typeface="Lucida Console" pitchFamily="49" charset="0"/>
              </a:rPr>
              <a:t>public</a:t>
            </a:r>
            <a:r>
              <a:rPr lang="en-GB" dirty="0" smtClean="0"/>
              <a:t> , </a:t>
            </a:r>
            <a:r>
              <a:rPr lang="en-GB" dirty="0" smtClean="0">
                <a:latin typeface="Lucida Console" pitchFamily="49" charset="0"/>
              </a:rPr>
              <a:t>abstract and </a:t>
            </a:r>
            <a:r>
              <a:rPr lang="en-GB" dirty="0" smtClean="0"/>
              <a:t>non-</a:t>
            </a:r>
            <a:r>
              <a:rPr lang="en-GB" dirty="0" smtClean="0">
                <a:latin typeface="Lucida Console" pitchFamily="49" charset="0"/>
              </a:rPr>
              <a:t>static</a:t>
            </a:r>
          </a:p>
          <a:p>
            <a:pPr>
              <a:spcBef>
                <a:spcPts val="1200"/>
              </a:spcBef>
              <a:buFontTx/>
              <a:buNone/>
            </a:pPr>
            <a:endParaRPr lang="en-GB" dirty="0" smtClean="0"/>
          </a:p>
          <a:p>
            <a:pPr>
              <a:spcBef>
                <a:spcPts val="1200"/>
              </a:spcBef>
              <a:buFontTx/>
              <a:buNone/>
            </a:pPr>
            <a:r>
              <a:rPr lang="en-GB" dirty="0" smtClean="0"/>
              <a:t/>
            </a:r>
            <a:br>
              <a:rPr lang="en-GB" dirty="0" smtClean="0"/>
            </a:br>
            <a:endParaRPr lang="en-GB" dirty="0" smtClean="0"/>
          </a:p>
          <a:p>
            <a:pPr>
              <a:spcBef>
                <a:spcPts val="1200"/>
              </a:spcBef>
            </a:pPr>
            <a:endParaRPr lang="en-GB" dirty="0" smtClean="0"/>
          </a:p>
        </p:txBody>
      </p:sp>
      <p:sp>
        <p:nvSpPr>
          <p:cNvPr id="814084" name="Rectangle 4"/>
          <p:cNvSpPr>
            <a:spLocks noChangeArrowheads="1"/>
          </p:cNvSpPr>
          <p:nvPr/>
        </p:nvSpPr>
        <p:spPr bwMode="auto">
          <a:xfrm>
            <a:off x="2460625" y="4040188"/>
            <a:ext cx="4076700" cy="835025"/>
          </a:xfrm>
          <a:prstGeom prst="rect">
            <a:avLst/>
          </a:prstGeom>
          <a:solidFill>
            <a:srgbClr val="FCFEB9"/>
          </a:solidFill>
          <a:ln w="12700">
            <a:noFill/>
            <a:miter lim="800000"/>
            <a:headEnd/>
            <a:tailEnd/>
          </a:ln>
          <a:effectLst>
            <a:outerShdw dist="53882" dir="2700000" algn="ctr" rotWithShape="0">
              <a:schemeClr val="bg2"/>
            </a:outerShdw>
          </a:effectLst>
        </p:spPr>
        <p:txBody>
          <a:bodyPr lIns="90488" tIns="44450" rIns="0" bIns="44450">
            <a:spAutoFit/>
          </a:bodyPr>
          <a:lstStyle/>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C8"/>
                </a:solidFill>
                <a:latin typeface="Lucida Console" pitchFamily="49" charset="0"/>
                <a:cs typeface="+mn-cs"/>
              </a:rPr>
              <a:t>public</a:t>
            </a:r>
            <a:r>
              <a:rPr lang="en-GB" sz="1600" dirty="0">
                <a:solidFill>
                  <a:srgbClr val="0000FF"/>
                </a:solidFill>
                <a:latin typeface="Lucida Console" pitchFamily="49" charset="0"/>
                <a:cs typeface="+mn-cs"/>
              </a:rPr>
              <a:t> </a:t>
            </a:r>
            <a:r>
              <a:rPr lang="en-GB" sz="1600" dirty="0">
                <a:solidFill>
                  <a:srgbClr val="FF0000"/>
                </a:solidFill>
                <a:latin typeface="Lucida Console" pitchFamily="49" charset="0"/>
                <a:cs typeface="+mn-cs"/>
              </a:rPr>
              <a:t>interface </a:t>
            </a:r>
            <a:r>
              <a:rPr lang="en-GB" sz="1600" dirty="0" err="1" smtClean="0">
                <a:solidFill>
                  <a:srgbClr val="FF0000"/>
                </a:solidFill>
                <a:latin typeface="Lucida Console" pitchFamily="49" charset="0"/>
                <a:cs typeface="+mn-cs"/>
              </a:rPr>
              <a:t>Renderable</a:t>
            </a:r>
            <a:r>
              <a:rPr lang="en-GB" sz="1600" dirty="0" smtClean="0">
                <a:solidFill>
                  <a:srgbClr val="000000"/>
                </a:solidFill>
                <a:latin typeface="Lucida Console" pitchFamily="49" charset="0"/>
                <a:cs typeface="+mn-cs"/>
              </a:rPr>
              <a:t> </a:t>
            </a:r>
            <a:r>
              <a:rPr lang="en-GB" sz="1600" dirty="0">
                <a:solidFill>
                  <a:srgbClr val="000000"/>
                </a:solidFill>
                <a:latin typeface="Lucida Console" pitchFamily="49" charset="0"/>
                <a:cs typeface="+mn-cs"/>
              </a:rPr>
              <a:t>{</a:t>
            </a: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00"/>
                </a:solidFill>
                <a:latin typeface="Lucida Console" pitchFamily="49" charset="0"/>
                <a:cs typeface="+mn-cs"/>
              </a:rPr>
              <a:t>  </a:t>
            </a:r>
            <a:r>
              <a:rPr lang="en-GB" sz="1600" dirty="0">
                <a:solidFill>
                  <a:srgbClr val="0000C8"/>
                </a:solidFill>
                <a:latin typeface="Lucida Console" pitchFamily="49" charset="0"/>
                <a:cs typeface="+mn-cs"/>
              </a:rPr>
              <a:t>void</a:t>
            </a:r>
            <a:r>
              <a:rPr lang="en-GB" sz="1600" dirty="0">
                <a:solidFill>
                  <a:srgbClr val="000000"/>
                </a:solidFill>
                <a:latin typeface="Lucida Console" pitchFamily="49" charset="0"/>
                <a:cs typeface="+mn-cs"/>
              </a:rPr>
              <a:t> </a:t>
            </a:r>
            <a:r>
              <a:rPr lang="en-GB" sz="1600" dirty="0" smtClean="0">
                <a:solidFill>
                  <a:srgbClr val="000000"/>
                </a:solidFill>
                <a:latin typeface="Lucida Console" pitchFamily="49" charset="0"/>
                <a:cs typeface="+mn-cs"/>
              </a:rPr>
              <a:t>draw</a:t>
            </a:r>
            <a:r>
              <a:rPr lang="en-GB" sz="1600" dirty="0">
                <a:solidFill>
                  <a:srgbClr val="000000"/>
                </a:solidFill>
                <a:latin typeface="Lucida Console" pitchFamily="49" charset="0"/>
                <a:cs typeface="+mn-cs"/>
              </a:rPr>
              <a:t>();</a:t>
            </a: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00"/>
                </a:solidFill>
                <a:latin typeface="Lucida Console" pitchFamily="49" charset="0"/>
                <a:cs typeface="+mn-cs"/>
              </a:rPr>
              <a:t>}</a:t>
            </a:r>
            <a:endParaRPr lang="en-GB" sz="1600" dirty="0">
              <a:solidFill>
                <a:srgbClr val="000046"/>
              </a:solidFill>
              <a:latin typeface="Lucida Console" pitchFamily="49" charset="0"/>
              <a:cs typeface="+mn-cs"/>
            </a:endParaRP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GB" smtClean="0"/>
              <a:t>Implementing an interface</a:t>
            </a:r>
          </a:p>
        </p:txBody>
      </p:sp>
      <p:sp>
        <p:nvSpPr>
          <p:cNvPr id="10243" name="Rectangle 3"/>
          <p:cNvSpPr>
            <a:spLocks noGrp="1" noChangeArrowheads="1"/>
          </p:cNvSpPr>
          <p:nvPr>
            <p:ph idx="1"/>
          </p:nvPr>
        </p:nvSpPr>
        <p:spPr/>
        <p:txBody>
          <a:bodyPr/>
          <a:lstStyle/>
          <a:p>
            <a:pPr>
              <a:spcBef>
                <a:spcPts val="1200"/>
              </a:spcBef>
            </a:pPr>
            <a:r>
              <a:rPr lang="en-GB" dirty="0" smtClean="0"/>
              <a:t>List interfaces after the base class (if any) via keyword implements </a:t>
            </a:r>
          </a:p>
          <a:p>
            <a:pPr lvl="1">
              <a:spcBef>
                <a:spcPts val="1200"/>
              </a:spcBef>
            </a:pPr>
            <a:r>
              <a:rPr lang="en-GB" dirty="0" smtClean="0"/>
              <a:t>All members must be implemented</a:t>
            </a:r>
          </a:p>
        </p:txBody>
      </p:sp>
      <p:sp>
        <p:nvSpPr>
          <p:cNvPr id="816132" name="Rectangle 4"/>
          <p:cNvSpPr>
            <a:spLocks noChangeArrowheads="1"/>
          </p:cNvSpPr>
          <p:nvPr/>
        </p:nvSpPr>
        <p:spPr bwMode="auto">
          <a:xfrm>
            <a:off x="368300" y="2651125"/>
            <a:ext cx="4322970" cy="828432"/>
          </a:xfrm>
          <a:prstGeom prst="rect">
            <a:avLst/>
          </a:prstGeom>
          <a:solidFill>
            <a:srgbClr val="FCFEB9"/>
          </a:solidFill>
          <a:ln w="12700">
            <a:noFill/>
            <a:miter lim="800000"/>
            <a:headEnd/>
            <a:tailEnd/>
          </a:ln>
          <a:effectLst>
            <a:outerShdw dist="53882" dir="2700000" algn="ctr" rotWithShape="0">
              <a:schemeClr val="bg2"/>
            </a:outerShdw>
          </a:effectLst>
        </p:spPr>
        <p:txBody>
          <a:bodyPr wrap="square" lIns="90488" tIns="44450" rIns="0" bIns="44450">
            <a:spAutoFit/>
          </a:bodyPr>
          <a:lstStyle/>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C8"/>
                </a:solidFill>
                <a:latin typeface="Lucida Console" pitchFamily="49" charset="0"/>
                <a:cs typeface="+mn-cs"/>
              </a:rPr>
              <a:t>public abstract class</a:t>
            </a:r>
            <a:r>
              <a:rPr lang="en-GB" sz="1600" dirty="0">
                <a:latin typeface="Lucida Console" pitchFamily="49" charset="0"/>
                <a:cs typeface="+mn-cs"/>
              </a:rPr>
              <a:t> </a:t>
            </a:r>
            <a:r>
              <a:rPr lang="en-GB" sz="1600" dirty="0">
                <a:solidFill>
                  <a:srgbClr val="000000"/>
                </a:solidFill>
                <a:latin typeface="Lucida Console" pitchFamily="49" charset="0"/>
                <a:cs typeface="+mn-cs"/>
              </a:rPr>
              <a:t>Shape {</a:t>
            </a: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00"/>
                </a:solidFill>
                <a:latin typeface="Lucida Console" pitchFamily="49" charset="0"/>
                <a:cs typeface="+mn-cs"/>
              </a:rPr>
              <a:t>  </a:t>
            </a:r>
            <a:r>
              <a:rPr lang="en-GB" sz="1600" dirty="0">
                <a:solidFill>
                  <a:srgbClr val="0000C8"/>
                </a:solidFill>
                <a:latin typeface="Lucida Console" pitchFamily="49" charset="0"/>
                <a:cs typeface="+mn-cs"/>
              </a:rPr>
              <a:t>public abstract float</a:t>
            </a:r>
            <a:r>
              <a:rPr lang="en-GB" sz="1600" dirty="0">
                <a:solidFill>
                  <a:srgbClr val="000000"/>
                </a:solidFill>
                <a:latin typeface="Lucida Console" pitchFamily="49" charset="0"/>
                <a:cs typeface="+mn-cs"/>
              </a:rPr>
              <a:t> </a:t>
            </a:r>
            <a:r>
              <a:rPr lang="en-GB" sz="1600" dirty="0" err="1" smtClean="0">
                <a:solidFill>
                  <a:srgbClr val="000000"/>
                </a:solidFill>
                <a:latin typeface="Lucida Console" pitchFamily="49" charset="0"/>
                <a:cs typeface="+mn-cs"/>
              </a:rPr>
              <a:t>getArea</a:t>
            </a:r>
            <a:r>
              <a:rPr lang="en-GB" sz="1600" dirty="0" smtClean="0">
                <a:solidFill>
                  <a:srgbClr val="000000"/>
                </a:solidFill>
                <a:latin typeface="Lucida Console" pitchFamily="49" charset="0"/>
                <a:cs typeface="+mn-cs"/>
              </a:rPr>
              <a:t>();</a:t>
            </a:r>
            <a:endParaRPr lang="en-GB" sz="1600" dirty="0">
              <a:solidFill>
                <a:srgbClr val="000000"/>
              </a:solidFill>
              <a:latin typeface="Lucida Console" pitchFamily="49" charset="0"/>
              <a:cs typeface="+mn-cs"/>
            </a:endParaRP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00"/>
                </a:solidFill>
                <a:latin typeface="Lucida Console" pitchFamily="49" charset="0"/>
                <a:cs typeface="+mn-cs"/>
              </a:rPr>
              <a:t>}</a:t>
            </a:r>
          </a:p>
        </p:txBody>
      </p:sp>
      <p:sp>
        <p:nvSpPr>
          <p:cNvPr id="816133" name="Rectangle 5"/>
          <p:cNvSpPr>
            <a:spLocks noChangeArrowheads="1"/>
          </p:cNvSpPr>
          <p:nvPr/>
        </p:nvSpPr>
        <p:spPr bwMode="auto">
          <a:xfrm>
            <a:off x="4919663" y="2651125"/>
            <a:ext cx="4076700" cy="835025"/>
          </a:xfrm>
          <a:prstGeom prst="rect">
            <a:avLst/>
          </a:prstGeom>
          <a:solidFill>
            <a:srgbClr val="FCFEB9"/>
          </a:solidFill>
          <a:ln w="12700">
            <a:noFill/>
            <a:miter lim="800000"/>
            <a:headEnd/>
            <a:tailEnd/>
          </a:ln>
          <a:effectLst>
            <a:outerShdw dist="53882" dir="2700000" algn="ctr" rotWithShape="0">
              <a:schemeClr val="bg2"/>
            </a:outerShdw>
          </a:effectLst>
        </p:spPr>
        <p:txBody>
          <a:bodyPr lIns="90488" tIns="44450" rIns="0" bIns="44450">
            <a:spAutoFit/>
          </a:bodyPr>
          <a:lstStyle/>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C8"/>
                </a:solidFill>
                <a:latin typeface="Lucida Console" pitchFamily="49" charset="0"/>
                <a:cs typeface="+mn-cs"/>
              </a:rPr>
              <a:t>public interface</a:t>
            </a:r>
            <a:r>
              <a:rPr lang="en-GB" sz="1600" dirty="0">
                <a:solidFill>
                  <a:srgbClr val="000000"/>
                </a:solidFill>
                <a:latin typeface="Lucida Console" pitchFamily="49" charset="0"/>
                <a:cs typeface="+mn-cs"/>
              </a:rPr>
              <a:t> </a:t>
            </a:r>
            <a:r>
              <a:rPr lang="en-GB" sz="1600" dirty="0" err="1" smtClean="0">
                <a:solidFill>
                  <a:srgbClr val="000000"/>
                </a:solidFill>
                <a:latin typeface="Lucida Console" pitchFamily="49" charset="0"/>
                <a:cs typeface="+mn-cs"/>
              </a:rPr>
              <a:t>Renderable</a:t>
            </a:r>
            <a:r>
              <a:rPr lang="en-GB" sz="1600" dirty="0" smtClean="0">
                <a:solidFill>
                  <a:srgbClr val="000000"/>
                </a:solidFill>
                <a:latin typeface="Lucida Console" pitchFamily="49" charset="0"/>
                <a:cs typeface="+mn-cs"/>
              </a:rPr>
              <a:t> </a:t>
            </a:r>
            <a:r>
              <a:rPr lang="en-GB" sz="1600" dirty="0">
                <a:solidFill>
                  <a:srgbClr val="000000"/>
                </a:solidFill>
                <a:latin typeface="Lucida Console" pitchFamily="49" charset="0"/>
                <a:cs typeface="+mn-cs"/>
              </a:rPr>
              <a:t>{</a:t>
            </a: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00"/>
                </a:solidFill>
                <a:latin typeface="Lucida Console" pitchFamily="49" charset="0"/>
                <a:cs typeface="+mn-cs"/>
              </a:rPr>
              <a:t>  </a:t>
            </a:r>
            <a:r>
              <a:rPr lang="en-GB" sz="1600" dirty="0">
                <a:solidFill>
                  <a:srgbClr val="0000C8"/>
                </a:solidFill>
                <a:latin typeface="Lucida Console" pitchFamily="49" charset="0"/>
                <a:cs typeface="+mn-cs"/>
              </a:rPr>
              <a:t>void</a:t>
            </a:r>
            <a:r>
              <a:rPr lang="en-GB" sz="1600" dirty="0">
                <a:solidFill>
                  <a:srgbClr val="000000"/>
                </a:solidFill>
                <a:latin typeface="Lucida Console" pitchFamily="49" charset="0"/>
                <a:cs typeface="+mn-cs"/>
              </a:rPr>
              <a:t> </a:t>
            </a:r>
            <a:r>
              <a:rPr lang="en-GB" sz="1600" dirty="0" smtClean="0">
                <a:solidFill>
                  <a:srgbClr val="000000"/>
                </a:solidFill>
                <a:latin typeface="Lucida Console" pitchFamily="49" charset="0"/>
                <a:cs typeface="+mn-cs"/>
              </a:rPr>
              <a:t>draw</a:t>
            </a:r>
            <a:r>
              <a:rPr lang="en-GB" sz="1600" dirty="0">
                <a:solidFill>
                  <a:srgbClr val="000000"/>
                </a:solidFill>
                <a:latin typeface="Lucida Console" pitchFamily="49" charset="0"/>
                <a:cs typeface="+mn-cs"/>
              </a:rPr>
              <a:t>();</a:t>
            </a: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00"/>
                </a:solidFill>
                <a:latin typeface="Lucida Console" pitchFamily="49" charset="0"/>
                <a:cs typeface="+mn-cs"/>
              </a:rPr>
              <a:t>}</a:t>
            </a:r>
            <a:endParaRPr lang="en-GB" sz="1600" dirty="0">
              <a:solidFill>
                <a:srgbClr val="000046"/>
              </a:solidFill>
              <a:latin typeface="Lucida Console" pitchFamily="49" charset="0"/>
              <a:cs typeface="+mn-cs"/>
            </a:endParaRPr>
          </a:p>
        </p:txBody>
      </p:sp>
      <p:sp>
        <p:nvSpPr>
          <p:cNvPr id="816134" name="Rectangle 6"/>
          <p:cNvSpPr>
            <a:spLocks noChangeArrowheads="1"/>
          </p:cNvSpPr>
          <p:nvPr/>
        </p:nvSpPr>
        <p:spPr bwMode="auto">
          <a:xfrm>
            <a:off x="735495" y="3919538"/>
            <a:ext cx="7593495" cy="2551981"/>
          </a:xfrm>
          <a:prstGeom prst="rect">
            <a:avLst/>
          </a:prstGeom>
          <a:solidFill>
            <a:schemeClr val="accent2"/>
          </a:solidFill>
          <a:ln w="12700">
            <a:noFill/>
            <a:miter lim="800000"/>
            <a:headEnd/>
            <a:tailEnd/>
          </a:ln>
          <a:effectLst>
            <a:outerShdw dist="53882" dir="2700000" algn="ctr" rotWithShape="0">
              <a:schemeClr val="bg2"/>
            </a:outerShdw>
          </a:effectLst>
        </p:spPr>
        <p:txBody>
          <a:bodyPr wrap="square" lIns="90488" tIns="44450" rIns="0" bIns="44450">
            <a:spAutoFit/>
          </a:bodyPr>
          <a:lstStyle/>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C8"/>
                </a:solidFill>
                <a:latin typeface="Lucida Console" pitchFamily="49" charset="0"/>
                <a:cs typeface="+mn-cs"/>
              </a:rPr>
              <a:t>public class</a:t>
            </a:r>
            <a:r>
              <a:rPr lang="en-GB" sz="1600" dirty="0">
                <a:solidFill>
                  <a:srgbClr val="000000"/>
                </a:solidFill>
                <a:latin typeface="Lucida Console" pitchFamily="49" charset="0"/>
                <a:cs typeface="+mn-cs"/>
              </a:rPr>
              <a:t> Rectangle </a:t>
            </a:r>
            <a:r>
              <a:rPr lang="en-GB" sz="1600" dirty="0" smtClean="0">
                <a:solidFill>
                  <a:srgbClr val="0000C8"/>
                </a:solidFill>
                <a:latin typeface="Lucida Console" pitchFamily="49" charset="0"/>
                <a:cs typeface="+mn-cs"/>
              </a:rPr>
              <a:t>extends</a:t>
            </a:r>
            <a:r>
              <a:rPr lang="en-GB" sz="1600" dirty="0" smtClean="0">
                <a:solidFill>
                  <a:srgbClr val="000000"/>
                </a:solidFill>
                <a:latin typeface="Lucida Console" pitchFamily="49" charset="0"/>
                <a:cs typeface="+mn-cs"/>
              </a:rPr>
              <a:t> </a:t>
            </a:r>
            <a:r>
              <a:rPr lang="en-GB" sz="1600" dirty="0" smtClean="0">
                <a:solidFill>
                  <a:srgbClr val="FF0000"/>
                </a:solidFill>
                <a:latin typeface="Lucida Console" pitchFamily="49" charset="0"/>
                <a:cs typeface="+mn-cs"/>
              </a:rPr>
              <a:t>Shape </a:t>
            </a:r>
            <a:r>
              <a:rPr lang="en-GB" sz="1600" dirty="0" smtClean="0">
                <a:solidFill>
                  <a:srgbClr val="0000C8"/>
                </a:solidFill>
                <a:latin typeface="Lucida Console" pitchFamily="49" charset="0"/>
                <a:cs typeface="+mn-cs"/>
              </a:rPr>
              <a:t>implements</a:t>
            </a:r>
            <a:r>
              <a:rPr lang="en-GB" sz="1600" dirty="0" smtClean="0">
                <a:solidFill>
                  <a:srgbClr val="FF0000"/>
                </a:solidFill>
                <a:latin typeface="Lucida Console" pitchFamily="49" charset="0"/>
                <a:cs typeface="+mn-cs"/>
              </a:rPr>
              <a:t> </a:t>
            </a:r>
            <a:r>
              <a:rPr lang="en-GB" sz="1600" dirty="0" err="1" smtClean="0">
                <a:solidFill>
                  <a:srgbClr val="FF0000"/>
                </a:solidFill>
                <a:latin typeface="Lucida Console" pitchFamily="49" charset="0"/>
                <a:cs typeface="+mn-cs"/>
              </a:rPr>
              <a:t>Renderable</a:t>
            </a:r>
            <a:r>
              <a:rPr lang="en-GB" sz="1600" dirty="0" smtClean="0">
                <a:solidFill>
                  <a:srgbClr val="000000"/>
                </a:solidFill>
                <a:latin typeface="Lucida Console" pitchFamily="49" charset="0"/>
                <a:cs typeface="+mn-cs"/>
              </a:rPr>
              <a:t> {</a:t>
            </a:r>
            <a:endParaRPr lang="en-GB" sz="1600" dirty="0">
              <a:solidFill>
                <a:srgbClr val="000000"/>
              </a:solidFill>
              <a:latin typeface="Lucida Console" pitchFamily="49" charset="0"/>
              <a:cs typeface="+mn-cs"/>
            </a:endParaRP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00"/>
                </a:solidFill>
                <a:latin typeface="Lucida Console" pitchFamily="49" charset="0"/>
                <a:cs typeface="+mn-cs"/>
              </a:rPr>
              <a:t>  </a:t>
            </a:r>
            <a:r>
              <a:rPr lang="en-GB" sz="1600" dirty="0" smtClean="0">
                <a:solidFill>
                  <a:srgbClr val="0000C8"/>
                </a:solidFill>
                <a:latin typeface="Lucida Console" pitchFamily="49" charset="0"/>
                <a:cs typeface="+mn-cs"/>
              </a:rPr>
              <a:t>private </a:t>
            </a:r>
            <a:r>
              <a:rPr lang="en-GB" sz="1600" dirty="0" err="1" smtClean="0">
                <a:solidFill>
                  <a:srgbClr val="0000C8"/>
                </a:solidFill>
                <a:latin typeface="Lucida Console" pitchFamily="49" charset="0"/>
                <a:cs typeface="+mn-cs"/>
              </a:rPr>
              <a:t>int</a:t>
            </a:r>
            <a:r>
              <a:rPr lang="en-GB" sz="1600" dirty="0" smtClean="0">
                <a:solidFill>
                  <a:srgbClr val="000000"/>
                </a:solidFill>
                <a:latin typeface="Lucida Console" pitchFamily="49" charset="0"/>
                <a:cs typeface="+mn-cs"/>
              </a:rPr>
              <a:t> height;</a:t>
            </a:r>
            <a:endParaRPr lang="en-GB" sz="1600" dirty="0">
              <a:solidFill>
                <a:srgbClr val="000000"/>
              </a:solidFill>
              <a:latin typeface="Lucida Console" pitchFamily="49" charset="0"/>
              <a:cs typeface="+mn-cs"/>
            </a:endParaRP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FF"/>
                </a:solidFill>
                <a:latin typeface="Lucida Console" pitchFamily="49" charset="0"/>
                <a:cs typeface="+mn-cs"/>
              </a:rPr>
              <a:t>  </a:t>
            </a:r>
            <a:r>
              <a:rPr lang="en-GB" sz="1600" dirty="0" smtClean="0">
                <a:solidFill>
                  <a:srgbClr val="0000C8"/>
                </a:solidFill>
                <a:latin typeface="Lucida Console" pitchFamily="49" charset="0"/>
                <a:cs typeface="+mn-cs"/>
              </a:rPr>
              <a:t>private </a:t>
            </a:r>
            <a:r>
              <a:rPr lang="en-GB" sz="1600" dirty="0" err="1" smtClean="0">
                <a:solidFill>
                  <a:srgbClr val="0000C8"/>
                </a:solidFill>
                <a:latin typeface="Lucida Console" pitchFamily="49" charset="0"/>
                <a:cs typeface="+mn-cs"/>
              </a:rPr>
              <a:t>int</a:t>
            </a:r>
            <a:r>
              <a:rPr lang="en-GB" sz="1600" dirty="0" smtClean="0">
                <a:solidFill>
                  <a:srgbClr val="000000"/>
                </a:solidFill>
                <a:latin typeface="Lucida Console" pitchFamily="49" charset="0"/>
                <a:cs typeface="+mn-cs"/>
              </a:rPr>
              <a:t> </a:t>
            </a:r>
            <a:r>
              <a:rPr lang="en-GB" sz="1600" dirty="0" smtClean="0">
                <a:solidFill>
                  <a:srgbClr val="000000"/>
                </a:solidFill>
                <a:latin typeface="Lucida Console" pitchFamily="49" charset="0"/>
              </a:rPr>
              <a:t>wi</a:t>
            </a:r>
            <a:r>
              <a:rPr lang="en-GB" sz="1600" dirty="0" smtClean="0">
                <a:solidFill>
                  <a:srgbClr val="000000"/>
                </a:solidFill>
                <a:latin typeface="Lucida Console" pitchFamily="49" charset="0"/>
                <a:cs typeface="+mn-cs"/>
              </a:rPr>
              <a:t>dth;</a:t>
            </a:r>
            <a:endParaRPr lang="en-GB" sz="1600" dirty="0">
              <a:solidFill>
                <a:srgbClr val="000000"/>
              </a:solidFill>
              <a:latin typeface="Lucida Console" pitchFamily="49" charset="0"/>
              <a:cs typeface="+mn-cs"/>
            </a:endParaRP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00"/>
                </a:solidFill>
                <a:latin typeface="Lucida Console" pitchFamily="49" charset="0"/>
                <a:cs typeface="+mn-cs"/>
              </a:rPr>
              <a:t>  </a:t>
            </a:r>
            <a:r>
              <a:rPr lang="en-GB" sz="1600" dirty="0">
                <a:solidFill>
                  <a:srgbClr val="FF0000"/>
                </a:solidFill>
                <a:latin typeface="Lucida Console" pitchFamily="49" charset="0"/>
                <a:cs typeface="+mn-cs"/>
              </a:rPr>
              <a:t>public void </a:t>
            </a:r>
            <a:r>
              <a:rPr lang="en-GB" sz="1600" dirty="0" smtClean="0">
                <a:solidFill>
                  <a:srgbClr val="FF0000"/>
                </a:solidFill>
                <a:latin typeface="Lucida Console" pitchFamily="49" charset="0"/>
                <a:cs typeface="+mn-cs"/>
              </a:rPr>
              <a:t>draw</a:t>
            </a:r>
            <a:r>
              <a:rPr lang="en-GB" sz="1600" dirty="0">
                <a:solidFill>
                  <a:srgbClr val="FF0000"/>
                </a:solidFill>
                <a:latin typeface="Lucida Console" pitchFamily="49" charset="0"/>
                <a:cs typeface="+mn-cs"/>
              </a:rPr>
              <a:t>() { </a:t>
            </a: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FF0000"/>
                </a:solidFill>
                <a:latin typeface="Lucida Console" pitchFamily="49" charset="0"/>
                <a:cs typeface="+mn-cs"/>
              </a:rPr>
              <a:t>    ... </a:t>
            </a: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FF0000"/>
                </a:solidFill>
                <a:latin typeface="Lucida Console" pitchFamily="49" charset="0"/>
                <a:cs typeface="+mn-cs"/>
              </a:rPr>
              <a:t>  }</a:t>
            </a: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00"/>
                </a:solidFill>
                <a:latin typeface="Lucida Console" pitchFamily="49" charset="0"/>
                <a:cs typeface="+mn-cs"/>
              </a:rPr>
              <a:t>  </a:t>
            </a:r>
            <a:r>
              <a:rPr lang="en-GB" sz="1600" dirty="0">
                <a:solidFill>
                  <a:srgbClr val="0000C8"/>
                </a:solidFill>
                <a:latin typeface="Lucida Console" pitchFamily="49" charset="0"/>
                <a:cs typeface="+mn-cs"/>
              </a:rPr>
              <a:t>public </a:t>
            </a:r>
            <a:r>
              <a:rPr lang="en-GB" sz="1600" dirty="0" smtClean="0">
                <a:solidFill>
                  <a:srgbClr val="0000C8"/>
                </a:solidFill>
                <a:latin typeface="Lucida Console" pitchFamily="49" charset="0"/>
                <a:cs typeface="+mn-cs"/>
              </a:rPr>
              <a:t>float</a:t>
            </a:r>
            <a:r>
              <a:rPr lang="en-GB" sz="1600" dirty="0" smtClean="0">
                <a:solidFill>
                  <a:srgbClr val="000000"/>
                </a:solidFill>
                <a:latin typeface="Lucida Console" pitchFamily="49" charset="0"/>
                <a:cs typeface="+mn-cs"/>
              </a:rPr>
              <a:t> </a:t>
            </a:r>
            <a:r>
              <a:rPr lang="en-GB" sz="1600" dirty="0" err="1" smtClean="0">
                <a:solidFill>
                  <a:srgbClr val="000000"/>
                </a:solidFill>
                <a:latin typeface="Lucida Console" pitchFamily="49" charset="0"/>
                <a:cs typeface="+mn-cs"/>
              </a:rPr>
              <a:t>getArea</a:t>
            </a:r>
            <a:r>
              <a:rPr lang="en-GB" sz="1600" dirty="0" smtClean="0">
                <a:solidFill>
                  <a:srgbClr val="000000"/>
                </a:solidFill>
                <a:latin typeface="Lucida Console" pitchFamily="49" charset="0"/>
                <a:cs typeface="+mn-cs"/>
              </a:rPr>
              <a:t>() </a:t>
            </a:r>
            <a:r>
              <a:rPr lang="en-GB" sz="1600" dirty="0">
                <a:solidFill>
                  <a:srgbClr val="000000"/>
                </a:solidFill>
                <a:latin typeface="Lucida Console" pitchFamily="49" charset="0"/>
                <a:cs typeface="+mn-cs"/>
              </a:rPr>
              <a:t>{ </a:t>
            </a: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00"/>
                </a:solidFill>
                <a:latin typeface="Lucida Console" pitchFamily="49" charset="0"/>
                <a:cs typeface="+mn-cs"/>
              </a:rPr>
              <a:t>    </a:t>
            </a:r>
            <a:r>
              <a:rPr lang="en-GB" sz="1600" dirty="0">
                <a:solidFill>
                  <a:srgbClr val="0000C8"/>
                </a:solidFill>
                <a:latin typeface="Lucida Console" pitchFamily="49" charset="0"/>
                <a:cs typeface="+mn-cs"/>
              </a:rPr>
              <a:t>get</a:t>
            </a:r>
            <a:r>
              <a:rPr lang="en-GB" sz="1600" dirty="0">
                <a:solidFill>
                  <a:srgbClr val="000000"/>
                </a:solidFill>
                <a:latin typeface="Lucida Console" pitchFamily="49" charset="0"/>
                <a:cs typeface="+mn-cs"/>
              </a:rPr>
              <a:t> { </a:t>
            </a:r>
            <a:r>
              <a:rPr lang="en-GB" sz="1600" dirty="0">
                <a:solidFill>
                  <a:srgbClr val="0000C8"/>
                </a:solidFill>
                <a:latin typeface="Lucida Console" pitchFamily="49" charset="0"/>
                <a:cs typeface="+mn-cs"/>
              </a:rPr>
              <a:t>return</a:t>
            </a:r>
            <a:r>
              <a:rPr lang="en-GB" sz="1600" dirty="0">
                <a:solidFill>
                  <a:srgbClr val="000000"/>
                </a:solidFill>
                <a:latin typeface="Lucida Console" pitchFamily="49" charset="0"/>
                <a:cs typeface="+mn-cs"/>
              </a:rPr>
              <a:t> </a:t>
            </a:r>
            <a:r>
              <a:rPr lang="en-GB" sz="1600" dirty="0" smtClean="0">
                <a:solidFill>
                  <a:srgbClr val="000000"/>
                </a:solidFill>
                <a:latin typeface="Lucida Console" pitchFamily="49" charset="0"/>
                <a:cs typeface="+mn-cs"/>
              </a:rPr>
              <a:t>height </a:t>
            </a:r>
            <a:r>
              <a:rPr lang="en-GB" sz="1600" dirty="0">
                <a:solidFill>
                  <a:srgbClr val="000000"/>
                </a:solidFill>
                <a:latin typeface="Lucida Console" pitchFamily="49" charset="0"/>
                <a:cs typeface="+mn-cs"/>
              </a:rPr>
              <a:t>* </a:t>
            </a:r>
            <a:r>
              <a:rPr lang="en-GB" sz="1600" dirty="0" smtClean="0">
                <a:solidFill>
                  <a:srgbClr val="000000"/>
                </a:solidFill>
                <a:latin typeface="Lucida Console" pitchFamily="49" charset="0"/>
                <a:cs typeface="+mn-cs"/>
              </a:rPr>
              <a:t>width</a:t>
            </a:r>
            <a:r>
              <a:rPr lang="en-GB" sz="1600" dirty="0">
                <a:solidFill>
                  <a:srgbClr val="000000"/>
                </a:solidFill>
                <a:latin typeface="Lucida Console" pitchFamily="49" charset="0"/>
                <a:cs typeface="+mn-cs"/>
              </a:rPr>
              <a:t>; }</a:t>
            </a: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00"/>
                </a:solidFill>
                <a:latin typeface="Lucida Console" pitchFamily="49" charset="0"/>
                <a:cs typeface="+mn-cs"/>
              </a:rPr>
              <a:t>  }</a:t>
            </a: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00"/>
                </a:solidFill>
                <a:latin typeface="Lucida Console" pitchFamily="49" charset="0"/>
                <a:cs typeface="+mn-cs"/>
              </a:rPr>
              <a:t>}	</a:t>
            </a:r>
          </a:p>
        </p:txBody>
      </p:sp>
      <p:sp>
        <p:nvSpPr>
          <p:cNvPr id="816135" name="AutoShape 7"/>
          <p:cNvSpPr>
            <a:spLocks/>
          </p:cNvSpPr>
          <p:nvPr/>
        </p:nvSpPr>
        <p:spPr bwMode="auto">
          <a:xfrm>
            <a:off x="6122988" y="3516313"/>
            <a:ext cx="1395412" cy="404812"/>
          </a:xfrm>
          <a:prstGeom prst="borderCallout2">
            <a:avLst>
              <a:gd name="adj1" fmla="val 28236"/>
              <a:gd name="adj2" fmla="val -5463"/>
              <a:gd name="adj3" fmla="val 28236"/>
              <a:gd name="adj4" fmla="val -57338"/>
              <a:gd name="adj5" fmla="val 101176"/>
              <a:gd name="adj6" fmla="val -90218"/>
            </a:avLst>
          </a:prstGeom>
          <a:solidFill>
            <a:srgbClr val="FFCCFF"/>
          </a:solidFill>
          <a:ln w="12700">
            <a:solidFill>
              <a:schemeClr val="tx1"/>
            </a:solidFill>
            <a:miter lim="800000"/>
            <a:headEnd/>
            <a:tailEnd/>
          </a:ln>
          <a:effectLst>
            <a:outerShdw dist="53882" dir="2700000" algn="ctr" rotWithShape="0">
              <a:schemeClr val="bg2"/>
            </a:outerShdw>
          </a:effectLst>
        </p:spPr>
        <p:txBody>
          <a:bodyPr/>
          <a:lstStyle/>
          <a:p>
            <a:pPr eaLnBrk="0" hangingPunct="0">
              <a:defRPr/>
            </a:pPr>
            <a:r>
              <a:rPr lang="en-GB" sz="1800">
                <a:cs typeface="+mn-cs"/>
              </a:rPr>
              <a:t>Base class</a:t>
            </a:r>
          </a:p>
        </p:txBody>
      </p:sp>
      <p:sp>
        <p:nvSpPr>
          <p:cNvPr id="816136" name="AutoShape 8"/>
          <p:cNvSpPr>
            <a:spLocks/>
          </p:cNvSpPr>
          <p:nvPr/>
        </p:nvSpPr>
        <p:spPr bwMode="auto">
          <a:xfrm>
            <a:off x="7639947" y="4465638"/>
            <a:ext cx="1309687" cy="404812"/>
          </a:xfrm>
          <a:prstGeom prst="borderCallout2">
            <a:avLst>
              <a:gd name="adj1" fmla="val 28236"/>
              <a:gd name="adj2" fmla="val -5819"/>
              <a:gd name="adj3" fmla="val 28236"/>
              <a:gd name="adj4" fmla="val -28606"/>
              <a:gd name="adj5" fmla="val -41943"/>
              <a:gd name="adj6" fmla="val -50684"/>
            </a:avLst>
          </a:prstGeom>
          <a:solidFill>
            <a:srgbClr val="FFCCFF"/>
          </a:solidFill>
          <a:ln w="12700">
            <a:solidFill>
              <a:schemeClr val="tx1"/>
            </a:solidFill>
            <a:miter lim="800000"/>
            <a:headEnd/>
            <a:tailEnd/>
          </a:ln>
          <a:effectLst>
            <a:outerShdw dist="53882" dir="2700000" algn="ctr" rotWithShape="0">
              <a:schemeClr val="bg2"/>
            </a:outerShdw>
          </a:effectLst>
        </p:spPr>
        <p:txBody>
          <a:bodyPr/>
          <a:lstStyle/>
          <a:p>
            <a:pPr eaLnBrk="0" hangingPunct="0">
              <a:defRPr/>
            </a:pPr>
            <a:r>
              <a:rPr lang="en-GB" sz="1800">
                <a:cs typeface="+mn-cs"/>
              </a:rPr>
              <a:t>Interface</a:t>
            </a:r>
          </a:p>
        </p:txBody>
      </p:sp>
      <p:sp>
        <p:nvSpPr>
          <p:cNvPr id="816137" name="AutoShape 9"/>
          <p:cNvSpPr>
            <a:spLocks/>
          </p:cNvSpPr>
          <p:nvPr/>
        </p:nvSpPr>
        <p:spPr bwMode="auto">
          <a:xfrm>
            <a:off x="3389313" y="2009775"/>
            <a:ext cx="5319712" cy="414338"/>
          </a:xfrm>
          <a:prstGeom prst="borderCallout2">
            <a:avLst>
              <a:gd name="adj1" fmla="val 27588"/>
              <a:gd name="adj2" fmla="val -1431"/>
              <a:gd name="adj3" fmla="val 27588"/>
              <a:gd name="adj4" fmla="val -3731"/>
              <a:gd name="adj5" fmla="val 167051"/>
              <a:gd name="adj6" fmla="val -4833"/>
            </a:avLst>
          </a:prstGeom>
          <a:solidFill>
            <a:srgbClr val="FFCCFF"/>
          </a:solidFill>
          <a:ln w="12700">
            <a:solidFill>
              <a:schemeClr val="tx1"/>
            </a:solidFill>
            <a:miter lim="800000"/>
            <a:headEnd/>
            <a:tailEnd/>
          </a:ln>
          <a:effectLst>
            <a:outerShdw dist="53882" dir="2700000" algn="ctr" rotWithShape="0">
              <a:schemeClr val="bg2"/>
            </a:outerShdw>
          </a:effectLst>
        </p:spPr>
        <p:txBody>
          <a:bodyPr/>
          <a:lstStyle/>
          <a:p>
            <a:pPr algn="ctr" eaLnBrk="0" hangingPunct="0">
              <a:defRPr/>
            </a:pPr>
            <a:r>
              <a:rPr lang="en-GB" sz="1800" dirty="0">
                <a:cs typeface="+mn-cs"/>
              </a:rPr>
              <a:t>Being able to </a:t>
            </a:r>
            <a:r>
              <a:rPr lang="en-GB" sz="1800" dirty="0" smtClean="0">
                <a:cs typeface="+mn-cs"/>
              </a:rPr>
              <a:t>draw</a:t>
            </a:r>
            <a:r>
              <a:rPr lang="en-GB" sz="1800" dirty="0">
                <a:cs typeface="+mn-cs"/>
              </a:rPr>
              <a:t>() is now optional for a Shape</a:t>
            </a: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IT_Slides_2013_v1.0">
  <a:themeElements>
    <a:clrScheme name="Custom 1">
      <a:dk1>
        <a:srgbClr val="000000"/>
      </a:dk1>
      <a:lt1>
        <a:srgbClr val="FFFFFF"/>
      </a:lt1>
      <a:dk2>
        <a:srgbClr val="4F81BD"/>
      </a:dk2>
      <a:lt2>
        <a:srgbClr val="AAAAAA"/>
      </a:lt2>
      <a:accent1>
        <a:srgbClr val="B8CCE4"/>
      </a:accent1>
      <a:accent2>
        <a:srgbClr val="E1FFE1"/>
      </a:accent2>
      <a:accent3>
        <a:srgbClr val="FFFFFF"/>
      </a:accent3>
      <a:accent4>
        <a:srgbClr val="0070C0"/>
      </a:accent4>
      <a:accent5>
        <a:srgbClr val="FFFFD9"/>
      </a:accent5>
      <a:accent6>
        <a:srgbClr val="CCE7CC"/>
      </a:accent6>
      <a:hlink>
        <a:srgbClr val="AAAAAA"/>
      </a:hlink>
      <a:folHlink>
        <a:srgbClr val="000066"/>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Mod val="20000"/>
            <a:lumOff val="80000"/>
          </a:schemeClr>
        </a:solidFill>
      </a:spPr>
      <a:bodyPr rtlCol="0" anchor="ctr"/>
      <a:lstStyle>
        <a:defPPr algn="ctr">
          <a:defRPr sz="1600" dirty="0" smtClean="0">
            <a:solidFill>
              <a:schemeClr val="tx1"/>
            </a:solidFill>
            <a:latin typeface="Arial" pitchFamily="34" charset="0"/>
            <a:cs typeface="Arial"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solidFill>
          <a:schemeClr val="accent1">
            <a:lumMod val="40000"/>
            <a:lumOff val="60000"/>
          </a:schemeClr>
        </a:solidFill>
      </a:spPr>
      <a:bodyPr wrap="square" rtlCol="0">
        <a:spAutoFit/>
      </a:bodyPr>
      <a:lstStyle>
        <a:defPPr>
          <a:defRPr sz="2000" dirty="0" smtClean="0">
            <a:latin typeface="Courier New" pitchFamily="49" charset="0"/>
            <a:cs typeface="Courier New" pitchFamily="49" charset="0"/>
          </a:defRPr>
        </a:defPPr>
      </a:lstStyle>
    </a:txDef>
  </a:objectDefaults>
  <a:extraClrSchemeLst/>
</a:theme>
</file>

<file path=ppt/theme/theme2.xml><?xml version="1.0" encoding="utf-8"?>
<a:theme xmlns:a="http://schemas.openxmlformats.org/drawingml/2006/main" name="Office Theme">
  <a:themeElements>
    <a:clrScheme name="Custom 1">
      <a:dk1>
        <a:srgbClr val="000000"/>
      </a:dk1>
      <a:lt1>
        <a:srgbClr val="FFFFFF"/>
      </a:lt1>
      <a:dk2>
        <a:srgbClr val="4F81BD"/>
      </a:dk2>
      <a:lt2>
        <a:srgbClr val="AAAAAA"/>
      </a:lt2>
      <a:accent1>
        <a:srgbClr val="B8CCE4"/>
      </a:accent1>
      <a:accent2>
        <a:srgbClr val="E1FFE1"/>
      </a:accent2>
      <a:accent3>
        <a:srgbClr val="FFFFFF"/>
      </a:accent3>
      <a:accent4>
        <a:srgbClr val="0070C0"/>
      </a:accent4>
      <a:accent5>
        <a:srgbClr val="FFFFD9"/>
      </a:accent5>
      <a:accent6>
        <a:srgbClr val="CCE7CC"/>
      </a:accent6>
      <a:hlink>
        <a:srgbClr val="AAAAAA"/>
      </a:hlink>
      <a:folHlink>
        <a:srgbClr val="00006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Courseware" ma:contentTypeID="0x010100F0967B7CEE8D417F966757887D9466FB000DB1F68FD3F16A46B1E9E6F85F8892E1" ma:contentTypeVersion="0" ma:contentTypeDescription="Base content type which represents courseware documents" ma:contentTypeScope="" ma:versionID="2b8b2f2f878fff5a50bbfa681bcbf75c">
  <xsd:schema xmlns:xsd="http://www.w3.org/2001/XMLSchema" xmlns:xs="http://www.w3.org/2001/XMLSchema" xmlns:p="http://schemas.microsoft.com/office/2006/metadata/properties" xmlns:ns2="851B1AFE-BC03-421D-A91C-05023257746A" targetNamespace="http://schemas.microsoft.com/office/2006/metadata/properties" ma:root="true" ma:fieldsID="393c6134fbcb8b0deff742b4282b83b4" ns2:_="">
    <xsd:import namespace="851B1AFE-BC03-421D-A91C-05023257746A"/>
    <xsd:element name="properties">
      <xsd:complexType>
        <xsd:sequence>
          <xsd:element name="documentManagement">
            <xsd:complexType>
              <xsd:all>
                <xsd:element ref="ns2:BookTypeField0" minOccurs="0"/>
                <xsd:element ref="ns2:SequenceNumber" minOccurs="0"/>
                <xsd:element ref="ns2:IsBuildFil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51B1AFE-BC03-421D-A91C-05023257746A" elementFormDefault="qualified">
    <xsd:import namespace="http://schemas.microsoft.com/office/2006/documentManagement/types"/>
    <xsd:import namespace="http://schemas.microsoft.com/office/infopath/2007/PartnerControls"/>
    <xsd:element name="BookTypeField0" ma:index="9" nillable="true" ma:taxonomy="true" ma:internalName="BookTypeField0" ma:taxonomyFieldName="BookType" ma:displayName="Book Type" ma:fieldId="{e7c6b654-e04e-4e45-9cfd-676dbef3a3c6}" ma:sspId="63102202-80dd-4165-b1ca-d09cf2756dc1" ma:termSetId="3300959e-7346-4208-831a-90b552f1677b" ma:anchorId="00000000-0000-0000-0000-000000000000" ma:open="false" ma:isKeyword="false">
      <xsd:complexType>
        <xsd:sequence>
          <xsd:element ref="pc:Terms" minOccurs="0" maxOccurs="1"/>
        </xsd:sequence>
      </xsd:complexType>
    </xsd:element>
    <xsd:element name="SequenceNumber" ma:index="10" nillable="true" ma:displayName="Sequence Number" ma:decimals="0" ma:internalName="SequenceNumber">
      <xsd:simpleType>
        <xsd:restriction base="dms:Number"/>
      </xsd:simpleType>
    </xsd:element>
    <xsd:element name="IsBuildFile" ma:index="11" nillable="true" ma:displayName="Is Build File" ma:hidden="true" ma:internalName="IsBuildFil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BookTypeField0 xmlns="851B1AFE-BC03-421D-A91C-05023257746A">
      <Terms xmlns="http://schemas.microsoft.com/office/infopath/2007/PartnerControls">
        <TermInfo xmlns="http://schemas.microsoft.com/office/infopath/2007/PartnerControls">
          <TermName xmlns="http://schemas.microsoft.com/office/infopath/2007/PartnerControls">DG</TermName>
          <TermId xmlns="http://schemas.microsoft.com/office/infopath/2007/PartnerControls">702cfa80-7586-4db3-97c2-9bf08f1b4133</TermId>
        </TermInfo>
      </Terms>
    </BookTypeField0>
    <IsBuildFile xmlns="851B1AFE-BC03-421D-A91C-05023257746A">false</IsBuildFile>
    <SequenceNumber xmlns="851B1AFE-BC03-421D-A91C-05023257746A">9</SequenceNumber>
  </documentManagement>
</p:properties>
</file>

<file path=customXml/itemProps1.xml><?xml version="1.0" encoding="utf-8"?>
<ds:datastoreItem xmlns:ds="http://schemas.openxmlformats.org/officeDocument/2006/customXml" ds:itemID="{D7568785-66C1-4201-BF01-C635F3B93ED9}"/>
</file>

<file path=customXml/itemProps2.xml><?xml version="1.0" encoding="utf-8"?>
<ds:datastoreItem xmlns:ds="http://schemas.openxmlformats.org/officeDocument/2006/customXml" ds:itemID="{E32910C0-4247-488B-A96A-F7CF57E49E6B}"/>
</file>

<file path=customXml/itemProps3.xml><?xml version="1.0" encoding="utf-8"?>
<ds:datastoreItem xmlns:ds="http://schemas.openxmlformats.org/officeDocument/2006/customXml" ds:itemID="{0FCFEA69-C6BE-481F-84B6-3FF6BA524EDA}"/>
</file>

<file path=docProps/app.xml><?xml version="1.0" encoding="utf-8"?>
<Properties xmlns="http://schemas.openxmlformats.org/officeDocument/2006/extended-properties" xmlns:vt="http://schemas.openxmlformats.org/officeDocument/2006/docPropsVTypes">
  <Template>IT_Slides_2013_v1.0</Template>
  <TotalTime>99</TotalTime>
  <Words>2639</Words>
  <Application>Microsoft Office PowerPoint</Application>
  <PresentationFormat>On-screen Show (4:3)</PresentationFormat>
  <Paragraphs>296</Paragraphs>
  <Slides>16</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Courier New</vt:lpstr>
      <vt:lpstr>Lucida Console</vt:lpstr>
      <vt:lpstr>Wingdings</vt:lpstr>
      <vt:lpstr>IT_Slides_2013_v1.0</vt:lpstr>
      <vt:lpstr>Abstract Classes &amp; Interfaces</vt:lpstr>
      <vt:lpstr>Abstract Classes and Interfaces</vt:lpstr>
      <vt:lpstr>Problem if base type is a ‘concrete’ class</vt:lpstr>
      <vt:lpstr>Abstract classes</vt:lpstr>
      <vt:lpstr>Abstract methods</vt:lpstr>
      <vt:lpstr>Polymorphism with abstract classes</vt:lpstr>
      <vt:lpstr>Interfaces</vt:lpstr>
      <vt:lpstr>Defining an interface type</vt:lpstr>
      <vt:lpstr>Implementing an interface</vt:lpstr>
      <vt:lpstr>Polymorphism again</vt:lpstr>
      <vt:lpstr>Multiple interfaces</vt:lpstr>
      <vt:lpstr>Lab preview</vt:lpstr>
      <vt:lpstr>Hands-on labs</vt:lpstr>
      <vt:lpstr>Multiple inheritance?</vt:lpstr>
      <vt:lpstr>Other interface issues</vt:lpstr>
      <vt:lpstr>Review</vt:lpstr>
    </vt:vector>
  </TitlesOfParts>
  <Company>QA Ltd</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DG_07a_Abstract classes and interfaces</dc:title>
  <dc:creator>Steve Potter</dc:creator>
  <cp:lastModifiedBy>Clarke, Alexis</cp:lastModifiedBy>
  <cp:revision>23</cp:revision>
  <dcterms:created xsi:type="dcterms:W3CDTF">2014-05-12T05:37:16Z</dcterms:created>
  <dcterms:modified xsi:type="dcterms:W3CDTF">2015-03-30T08:51:13Z</dcterms:modified>
  <cp:category>Chapter</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hapter">
    <vt:lpwstr>1</vt:lpwstr>
  </property>
  <property fmtid="{D5CDD505-2E9C-101B-9397-08002B2CF9AE}" pid="3" name="ContentTypeId">
    <vt:lpwstr>0x010100F0967B7CEE8D417F966757887D9466FB000DB1F68FD3F16A46B1E9E6F85F8892E1</vt:lpwstr>
  </property>
  <property fmtid="{D5CDD505-2E9C-101B-9397-08002B2CF9AE}" pid="4" name="Order">
    <vt:r8>900</vt:r8>
  </property>
  <property fmtid="{D5CDD505-2E9C-101B-9397-08002B2CF9AE}" pid="5" name="BookType">
    <vt:lpwstr>3</vt:lpwstr>
  </property>
</Properties>
</file>