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Lst>
  <p:notesMasterIdLst>
    <p:notesMasterId r:id="rId13"/>
  </p:notesMasterIdLst>
  <p:handoutMasterIdLst>
    <p:handoutMasterId r:id="rId14"/>
  </p:handoutMasterIdLst>
  <p:sldIdLst>
    <p:sldId id="263" r:id="rId5"/>
    <p:sldId id="264" r:id="rId6"/>
    <p:sldId id="265" r:id="rId7"/>
    <p:sldId id="266" r:id="rId8"/>
    <p:sldId id="267" r:id="rId9"/>
    <p:sldId id="269" r:id="rId10"/>
    <p:sldId id="270" r:id="rId11"/>
    <p:sldId id="271" r:id="rId12"/>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0AB"/>
    <a:srgbClr val="FF70C0"/>
    <a:srgbClr val="005AAB"/>
    <a:srgbClr val="DFFFCD"/>
    <a:srgbClr val="C80000"/>
    <a:srgbClr val="0000C8"/>
    <a:srgbClr val="134183"/>
    <a:srgbClr val="005AA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2" autoAdjust="0"/>
    <p:restoredTop sz="54039" autoAdjust="0"/>
  </p:normalViewPr>
  <p:slideViewPr>
    <p:cSldViewPr snapToGrid="0">
      <p:cViewPr varScale="1">
        <p:scale>
          <a:sx n="58" d="100"/>
          <a:sy n="58" d="100"/>
        </p:scale>
        <p:origin x="1536" y="66"/>
      </p:cViewPr>
      <p:guideLst>
        <p:guide orient="horz" pos="2160"/>
        <p:guide pos="2880"/>
      </p:guideLst>
    </p:cSldViewPr>
  </p:slideViewPr>
  <p:outlineViewPr>
    <p:cViewPr>
      <p:scale>
        <a:sx n="33" d="100"/>
        <a:sy n="33" d="100"/>
      </p:scale>
      <p:origin x="0" y="76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50" d="100"/>
          <a:sy n="150" d="100"/>
        </p:scale>
        <p:origin x="414" y="-324"/>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4119669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3" name="TextBox 12"/>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smtClean="0">
                <a:solidFill>
                  <a:schemeClr val="accent4"/>
                </a:solidFill>
                <a:latin typeface="Arial" pitchFamily="34" charset="0"/>
                <a:cs typeface="Arial" pitchFamily="34" charset="0"/>
              </a:rPr>
              <a:t>AEITJVOO</a:t>
            </a:r>
            <a:r>
              <a:rPr lang="en-GB" sz="1200" dirty="0">
                <a:solidFill>
                  <a:schemeClr val="accent1"/>
                </a:solidFill>
                <a:latin typeface="Arial" pitchFamily="34" charset="0"/>
                <a:cs typeface="Arial" pitchFamily="34" charset="0"/>
              </a:rPr>
              <a:t>	</a:t>
            </a:r>
          </a:p>
        </p:txBody>
      </p:sp>
      <p:sp>
        <p:nvSpPr>
          <p:cNvPr id="14" name="TextBox 13"/>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673196805"/>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965237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959978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212289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r>
              <a:rPr lang="en-GB" dirty="0" smtClean="0"/>
              <a:t>This course is designed to complete your knowledge of the Java language syntax and keywords, whilst introducing the OO concepts</a:t>
            </a:r>
            <a:r>
              <a:rPr lang="en-GB" baseline="0" dirty="0" smtClean="0"/>
              <a:t> of Inheritance and Polymorphism. It follows on from the three week </a:t>
            </a:r>
            <a:r>
              <a:rPr lang="en-GB" dirty="0" smtClean="0"/>
              <a:t>Java</a:t>
            </a:r>
            <a:r>
              <a:rPr lang="en-GB" baseline="0" dirty="0" smtClean="0"/>
              <a:t> fundamentals course as a </a:t>
            </a:r>
            <a:r>
              <a:rPr lang="en-GB" baseline="0" dirty="0" err="1" smtClean="0"/>
              <a:t>self contained</a:t>
            </a:r>
            <a:r>
              <a:rPr lang="en-GB" baseline="0" dirty="0" smtClean="0"/>
              <a:t> two week block. At this stage you should be confident on the definition of classes and enums. This course will introduce interfaces and see their role in the framework.</a:t>
            </a:r>
            <a:endParaRPr lang="en-GB" dirty="0" smtClean="0"/>
          </a:p>
          <a:p>
            <a:endParaRPr lang="en-GB" dirty="0" smtClean="0"/>
          </a:p>
        </p:txBody>
      </p:sp>
    </p:spTree>
    <p:extLst>
      <p:ext uri="{BB962C8B-B14F-4D97-AF65-F5344CB8AC3E}">
        <p14:creationId xmlns:p14="http://schemas.microsoft.com/office/powerpoint/2010/main" val="425524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r>
              <a:rPr lang="en-GB" dirty="0" smtClean="0"/>
              <a:t>Pretty self-explanatory.</a:t>
            </a:r>
            <a:r>
              <a:rPr lang="en-GB" baseline="0" dirty="0" smtClean="0"/>
              <a:t> From your exposure so far there may be a number of unanswered questions in your head. This week, whilst covering lots of new material should, enable you to consolidate further on language and Java framework basics learnt during the previous course.</a:t>
            </a:r>
            <a:endParaRPr lang="en-GB" dirty="0" smtClean="0"/>
          </a:p>
        </p:txBody>
      </p:sp>
    </p:spTree>
    <p:extLst>
      <p:ext uri="{BB962C8B-B14F-4D97-AF65-F5344CB8AC3E}">
        <p14:creationId xmlns:p14="http://schemas.microsoft.com/office/powerpoint/2010/main" val="1754805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r>
              <a:rPr lang="en-GB" dirty="0" smtClean="0"/>
              <a:t>This course is presented as an Instructor Led Training (ILT) course, which means that it is comprised of:</a:t>
            </a:r>
          </a:p>
          <a:p>
            <a:endParaRPr lang="en-GB" dirty="0" smtClean="0"/>
          </a:p>
          <a:p>
            <a:pPr marL="619125" lvl="1" indent="-171450">
              <a:buFont typeface="Arial" panose="020B0604020202020204" pitchFamily="34" charset="0"/>
              <a:buChar char="•"/>
            </a:pPr>
            <a:r>
              <a:rPr lang="en-GB" dirty="0" smtClean="0"/>
              <a:t>Teaching sessions, where the instructor will explain aspects of the Java language and Java framework and technology.</a:t>
            </a:r>
          </a:p>
          <a:p>
            <a:pPr marL="619125" lvl="1" indent="-171450">
              <a:buFont typeface="Arial" panose="020B0604020202020204" pitchFamily="34" charset="0"/>
              <a:buChar char="•"/>
            </a:pPr>
            <a:r>
              <a:rPr lang="en-GB" dirty="0" smtClean="0"/>
              <a:t>Hands on labs, where you have the opportunity to put your new knowledge into practice, but you will be led step by step</a:t>
            </a:r>
          </a:p>
          <a:p>
            <a:pPr marL="619125" lvl="1" indent="-171450">
              <a:buFont typeface="Arial" panose="020B0604020202020204" pitchFamily="34" charset="0"/>
              <a:buChar char="•"/>
            </a:pPr>
            <a:r>
              <a:rPr lang="en-GB" dirty="0" smtClean="0"/>
              <a:t>Interspersed with labs will be ‘Coding Practices’,</a:t>
            </a:r>
            <a:r>
              <a:rPr lang="en-GB" baseline="0" dirty="0" smtClean="0"/>
              <a:t> get this problem solved, here are some hints and tips</a:t>
            </a:r>
            <a:endParaRPr lang="en-GB" dirty="0" smtClean="0"/>
          </a:p>
          <a:p>
            <a:pPr lvl="2"/>
            <a:endParaRPr lang="en-GB" dirty="0" smtClean="0"/>
          </a:p>
          <a:p>
            <a:r>
              <a:rPr lang="en-GB" dirty="0" smtClean="0"/>
              <a:t>You also have all of the slides, with some additional commentary, to take away with you (you're reading this at the moment). You also have a Hands on Lab guide book, which provides you with instructions for the Labs.</a:t>
            </a:r>
          </a:p>
        </p:txBody>
      </p:sp>
    </p:spTree>
    <p:extLst>
      <p:ext uri="{BB962C8B-B14F-4D97-AF65-F5344CB8AC3E}">
        <p14:creationId xmlns:p14="http://schemas.microsoft.com/office/powerpoint/2010/main" val="2081032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r>
              <a:rPr lang="en-GB" dirty="0" smtClean="0"/>
              <a:t>The Hands On Labs are a vitally important learning tool, as they enable you to get to grips with the material. This experimenting reinforces the learning and maximises the retention of information for when you return to work. You will be using Eclipse as the development tool when working on the labs, as this is the main development tool for Java development.</a:t>
            </a:r>
          </a:p>
          <a:p>
            <a:endParaRPr lang="en-GB" dirty="0" smtClean="0"/>
          </a:p>
        </p:txBody>
      </p:sp>
    </p:spTree>
    <p:extLst>
      <p:ext uri="{BB962C8B-B14F-4D97-AF65-F5344CB8AC3E}">
        <p14:creationId xmlns:p14="http://schemas.microsoft.com/office/powerpoint/2010/main" val="424062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smtClean="0"/>
              <a:t>Questions, both from you and your</a:t>
            </a:r>
            <a:r>
              <a:rPr lang="en-GB" baseline="0" dirty="0" smtClean="0"/>
              <a:t> tutor</a:t>
            </a:r>
            <a:r>
              <a:rPr lang="en-GB" dirty="0" smtClean="0"/>
              <a:t>, form the backbone of the course. Please use the opportunity of having a tutor in the room to ask questions. Please also note that he or she might not be able to instantly answer every question (they are human, after all), so bear with them if they need a little bit of time to think about the answer.</a:t>
            </a:r>
          </a:p>
          <a:p>
            <a:endParaRPr lang="en-GB" dirty="0" smtClean="0"/>
          </a:p>
          <a:p>
            <a:r>
              <a:rPr lang="en-GB" dirty="0" smtClean="0"/>
              <a:t>Similarly, questions are an important tool for the instructor to confirm that you are gathering in the material, so please participate during Q&amp;A sessions.</a:t>
            </a:r>
          </a:p>
          <a:p>
            <a:endParaRPr lang="en-GB" dirty="0" smtClean="0"/>
          </a:p>
          <a:p>
            <a:r>
              <a:rPr lang="en-GB" dirty="0" smtClean="0"/>
              <a:t>Our experience shows us that it is common for course apprentices to quietly sit there, desperately wishing to ask a question but feeling that they might be holding up the course for other delegates. Don't worry! You would be surprised the number of times that a whole group of people will say "I was going to ask that!" after a question has been raised.</a:t>
            </a:r>
          </a:p>
          <a:p>
            <a:endParaRPr lang="en-GB" dirty="0" smtClean="0"/>
          </a:p>
        </p:txBody>
      </p:sp>
    </p:spTree>
    <p:extLst>
      <p:ext uri="{BB962C8B-B14F-4D97-AF65-F5344CB8AC3E}">
        <p14:creationId xmlns:p14="http://schemas.microsoft.com/office/powerpoint/2010/main" val="39704648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0224" y="785794"/>
            <a:ext cx="724383" cy="707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47410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3137492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ike.baradaran@q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Grp="1" noChangeArrowheads="1"/>
          </p:cNvSpPr>
          <p:nvPr>
            <p:ph type="ctrTitle"/>
          </p:nvPr>
        </p:nvSpPr>
        <p:spPr>
          <a:xfrm>
            <a:off x="428599" y="1365663"/>
            <a:ext cx="8286808" cy="1470025"/>
          </a:xfrm>
        </p:spPr>
        <p:txBody>
          <a:bodyPr/>
          <a:lstStyle/>
          <a:p>
            <a:pPr eaLnBrk="1" hangingPunct="1"/>
            <a:r>
              <a:rPr lang="en-GB" dirty="0" smtClean="0"/>
              <a:t>Introduction</a:t>
            </a:r>
          </a:p>
        </p:txBody>
      </p:sp>
      <p:sp>
        <p:nvSpPr>
          <p:cNvPr id="2" name="Subtitle 1"/>
          <p:cNvSpPr>
            <a:spLocks noGrp="1"/>
          </p:cNvSpPr>
          <p:nvPr>
            <p:ph type="subTitle" idx="1"/>
          </p:nvPr>
        </p:nvSpPr>
        <p:spPr>
          <a:xfrm>
            <a:off x="1371603" y="2835688"/>
            <a:ext cx="6400800" cy="1752600"/>
          </a:xfrm>
        </p:spPr>
        <p:txBody>
          <a:bodyPr/>
          <a:lstStyle/>
          <a:p>
            <a:r>
              <a:rPr lang="en-GB" dirty="0" smtClean="0"/>
              <a:t>Mike </a:t>
            </a:r>
            <a:r>
              <a:rPr lang="en-GB" dirty="0" err="1" smtClean="0"/>
              <a:t>Baradaran</a:t>
            </a:r>
            <a:endParaRPr lang="en-GB" dirty="0" smtClean="0"/>
          </a:p>
          <a:p>
            <a:r>
              <a:rPr lang="en-GB" dirty="0" smtClean="0">
                <a:hlinkClick r:id="rId3"/>
              </a:rPr>
              <a:t>mike.baradaran@qa.com</a:t>
            </a:r>
            <a:endParaRPr lang="en-GB" dirty="0" smtClean="0"/>
          </a:p>
          <a:p>
            <a:r>
              <a:rPr lang="en-GB" dirty="0" smtClean="0"/>
              <a:t>\\instructor\share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smtClean="0"/>
              <a:t>Contents</a:t>
            </a:r>
          </a:p>
        </p:txBody>
      </p:sp>
      <p:sp>
        <p:nvSpPr>
          <p:cNvPr id="4099" name="Rectangle 3"/>
          <p:cNvSpPr>
            <a:spLocks noGrp="1" noChangeArrowheads="1"/>
          </p:cNvSpPr>
          <p:nvPr>
            <p:ph idx="1"/>
          </p:nvPr>
        </p:nvSpPr>
        <p:spPr/>
        <p:txBody>
          <a:bodyPr/>
          <a:lstStyle/>
          <a:p>
            <a:r>
              <a:rPr lang="en-GB" dirty="0" smtClean="0"/>
              <a:t>Objectives</a:t>
            </a:r>
          </a:p>
          <a:p>
            <a:pPr lvl="1"/>
            <a:r>
              <a:rPr lang="en-GB" dirty="0" smtClean="0"/>
              <a:t>To explain the aims and objectives of the course</a:t>
            </a:r>
          </a:p>
          <a:p>
            <a:r>
              <a:rPr lang="en-GB" dirty="0" smtClean="0"/>
              <a:t>Contents</a:t>
            </a:r>
          </a:p>
          <a:p>
            <a:pPr lvl="1"/>
            <a:r>
              <a:rPr lang="en-GB" dirty="0" smtClean="0"/>
              <a:t>Course administration</a:t>
            </a:r>
          </a:p>
          <a:p>
            <a:pPr lvl="1"/>
            <a:r>
              <a:rPr lang="en-GB" dirty="0" smtClean="0"/>
              <a:t>Course objectives and assumptions</a:t>
            </a:r>
          </a:p>
          <a:p>
            <a:pPr lvl="1"/>
            <a:r>
              <a:rPr lang="en-GB" dirty="0" smtClean="0"/>
              <a:t>Introductions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smtClean="0"/>
              <a:t>Safety, health and environment</a:t>
            </a:r>
          </a:p>
        </p:txBody>
      </p:sp>
      <p:grpSp>
        <p:nvGrpSpPr>
          <p:cNvPr id="111" name="Group 110"/>
          <p:cNvGrpSpPr/>
          <p:nvPr/>
        </p:nvGrpSpPr>
        <p:grpSpPr>
          <a:xfrm>
            <a:off x="1133712" y="925561"/>
            <a:ext cx="1296987" cy="1672610"/>
            <a:chOff x="1590756" y="934065"/>
            <a:chExt cx="1296987" cy="1672610"/>
          </a:xfrm>
        </p:grpSpPr>
        <p:sp>
          <p:nvSpPr>
            <p:cNvPr id="112" name="Text Box 47"/>
            <p:cNvSpPr txBox="1">
              <a:spLocks noChangeArrowheads="1"/>
            </p:cNvSpPr>
            <p:nvPr/>
          </p:nvSpPr>
          <p:spPr bwMode="auto">
            <a:xfrm>
              <a:off x="1590756" y="2209800"/>
              <a:ext cx="1296987" cy="396875"/>
            </a:xfrm>
            <a:prstGeom prst="rect">
              <a:avLst/>
            </a:prstGeom>
            <a:noFill/>
            <a:ln w="9525">
              <a:noFill/>
              <a:miter lim="800000"/>
              <a:headEnd/>
              <a:tailEnd/>
            </a:ln>
          </p:spPr>
          <p:txBody>
            <a:bodyPr wrap="none">
              <a:spAutoFit/>
            </a:bodyPr>
            <a:lstStyle/>
            <a:p>
              <a:r>
                <a:rPr lang="en-GB" sz="2000" b="1" dirty="0">
                  <a:solidFill>
                    <a:srgbClr val="002142"/>
                  </a:solidFill>
                </a:rPr>
                <a:t>Fire exits</a:t>
              </a:r>
            </a:p>
          </p:txBody>
        </p:sp>
        <p:pic>
          <p:nvPicPr>
            <p:cNvPr id="113" name="Picture 1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9168" y="934065"/>
              <a:ext cx="1280163" cy="1280163"/>
            </a:xfrm>
            <a:prstGeom prst="rect">
              <a:avLst/>
            </a:prstGeom>
          </p:spPr>
        </p:pic>
      </p:grpSp>
      <p:grpSp>
        <p:nvGrpSpPr>
          <p:cNvPr id="114" name="Group 113"/>
          <p:cNvGrpSpPr/>
          <p:nvPr/>
        </p:nvGrpSpPr>
        <p:grpSpPr>
          <a:xfrm>
            <a:off x="6531831" y="2742562"/>
            <a:ext cx="1314450" cy="1677038"/>
            <a:chOff x="6611044" y="2742562"/>
            <a:chExt cx="1314450" cy="1677038"/>
          </a:xfrm>
        </p:grpSpPr>
        <p:sp>
          <p:nvSpPr>
            <p:cNvPr id="115" name="Text Box 69"/>
            <p:cNvSpPr txBox="1">
              <a:spLocks noChangeArrowheads="1"/>
            </p:cNvSpPr>
            <p:nvPr/>
          </p:nvSpPr>
          <p:spPr bwMode="auto">
            <a:xfrm>
              <a:off x="6611044" y="4022725"/>
              <a:ext cx="1314450" cy="396875"/>
            </a:xfrm>
            <a:prstGeom prst="rect">
              <a:avLst/>
            </a:prstGeom>
            <a:noFill/>
            <a:ln w="9525">
              <a:noFill/>
              <a:miter lim="800000"/>
              <a:headEnd/>
              <a:tailEnd/>
            </a:ln>
          </p:spPr>
          <p:txBody>
            <a:bodyPr wrap="none">
              <a:spAutoFit/>
            </a:bodyPr>
            <a:lstStyle/>
            <a:p>
              <a:r>
                <a:rPr lang="en-GB" sz="2000" b="1">
                  <a:solidFill>
                    <a:srgbClr val="002142"/>
                  </a:solidFill>
                </a:rPr>
                <a:t>Helpdesk</a:t>
              </a:r>
            </a:p>
          </p:txBody>
        </p:sp>
        <p:pic>
          <p:nvPicPr>
            <p:cNvPr id="116" name="Picture 1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8188" y="2742562"/>
              <a:ext cx="1280163" cy="1280163"/>
            </a:xfrm>
            <a:prstGeom prst="rect">
              <a:avLst/>
            </a:prstGeom>
          </p:spPr>
        </p:pic>
      </p:grpSp>
      <p:grpSp>
        <p:nvGrpSpPr>
          <p:cNvPr id="117" name="Group 116"/>
          <p:cNvGrpSpPr/>
          <p:nvPr/>
        </p:nvGrpSpPr>
        <p:grpSpPr>
          <a:xfrm>
            <a:off x="4983193" y="4698074"/>
            <a:ext cx="1280163" cy="1755964"/>
            <a:chOff x="4983193" y="4721036"/>
            <a:chExt cx="1280163" cy="1755964"/>
          </a:xfrm>
        </p:grpSpPr>
        <p:sp>
          <p:nvSpPr>
            <p:cNvPr id="118" name="Text Box 70"/>
            <p:cNvSpPr txBox="1">
              <a:spLocks noChangeArrowheads="1"/>
            </p:cNvSpPr>
            <p:nvPr/>
          </p:nvSpPr>
          <p:spPr bwMode="auto">
            <a:xfrm>
              <a:off x="5149405" y="6080125"/>
              <a:ext cx="947738" cy="396875"/>
            </a:xfrm>
            <a:prstGeom prst="rect">
              <a:avLst/>
            </a:prstGeom>
            <a:noFill/>
            <a:ln w="9525">
              <a:noFill/>
              <a:miter lim="800000"/>
              <a:headEnd/>
              <a:tailEnd/>
            </a:ln>
          </p:spPr>
          <p:txBody>
            <a:bodyPr wrap="none">
              <a:spAutoFit/>
            </a:bodyPr>
            <a:lstStyle/>
            <a:p>
              <a:r>
                <a:rPr lang="en-GB" sz="2000" b="1">
                  <a:solidFill>
                    <a:srgbClr val="002142"/>
                  </a:solidFill>
                </a:rPr>
                <a:t>Lunch</a:t>
              </a:r>
            </a:p>
          </p:txBody>
        </p:sp>
        <p:pic>
          <p:nvPicPr>
            <p:cNvPr id="119" name="Picture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83193" y="4721036"/>
              <a:ext cx="1280163" cy="1280163"/>
            </a:xfrm>
            <a:prstGeom prst="rect">
              <a:avLst/>
            </a:prstGeom>
          </p:spPr>
        </p:pic>
      </p:grpSp>
      <p:grpSp>
        <p:nvGrpSpPr>
          <p:cNvPr id="120" name="Group 119"/>
          <p:cNvGrpSpPr/>
          <p:nvPr/>
        </p:nvGrpSpPr>
        <p:grpSpPr>
          <a:xfrm>
            <a:off x="3872706" y="2742562"/>
            <a:ext cx="1398588" cy="1677038"/>
            <a:chOff x="4089480" y="2742562"/>
            <a:chExt cx="1398588" cy="1677038"/>
          </a:xfrm>
        </p:grpSpPr>
        <p:sp>
          <p:nvSpPr>
            <p:cNvPr id="121" name="Text Box 49"/>
            <p:cNvSpPr txBox="1">
              <a:spLocks noChangeArrowheads="1"/>
            </p:cNvSpPr>
            <p:nvPr/>
          </p:nvSpPr>
          <p:spPr bwMode="auto">
            <a:xfrm>
              <a:off x="4089480" y="4022725"/>
              <a:ext cx="1398588" cy="396875"/>
            </a:xfrm>
            <a:prstGeom prst="rect">
              <a:avLst/>
            </a:prstGeom>
            <a:noFill/>
            <a:ln w="9525">
              <a:noFill/>
              <a:miter lim="800000"/>
              <a:headEnd/>
              <a:tailEnd/>
            </a:ln>
          </p:spPr>
          <p:txBody>
            <a:bodyPr wrap="none">
              <a:spAutoFit/>
            </a:bodyPr>
            <a:lstStyle/>
            <a:p>
              <a:r>
                <a:rPr lang="en-GB" sz="2000" b="1">
                  <a:solidFill>
                    <a:srgbClr val="002142"/>
                  </a:solidFill>
                </a:rPr>
                <a:t>Messages</a:t>
              </a:r>
            </a:p>
          </p:txBody>
        </p:sp>
        <p:pic>
          <p:nvPicPr>
            <p:cNvPr id="122" name="Picture 1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48693" y="2742562"/>
              <a:ext cx="1280163" cy="1280163"/>
            </a:xfrm>
            <a:prstGeom prst="rect">
              <a:avLst/>
            </a:prstGeom>
          </p:spPr>
        </p:pic>
      </p:grpSp>
      <p:grpSp>
        <p:nvGrpSpPr>
          <p:cNvPr id="123" name="Group 122"/>
          <p:cNvGrpSpPr/>
          <p:nvPr/>
        </p:nvGrpSpPr>
        <p:grpSpPr>
          <a:xfrm>
            <a:off x="682964" y="2769709"/>
            <a:ext cx="2271713" cy="1622744"/>
            <a:chOff x="1392635" y="2796856"/>
            <a:chExt cx="2271713" cy="1622744"/>
          </a:xfrm>
        </p:grpSpPr>
        <p:sp>
          <p:nvSpPr>
            <p:cNvPr id="124" name="Text Box 51"/>
            <p:cNvSpPr txBox="1">
              <a:spLocks noChangeArrowheads="1"/>
            </p:cNvSpPr>
            <p:nvPr/>
          </p:nvSpPr>
          <p:spPr bwMode="auto">
            <a:xfrm>
              <a:off x="1392635" y="4022725"/>
              <a:ext cx="2271713" cy="396875"/>
            </a:xfrm>
            <a:prstGeom prst="rect">
              <a:avLst/>
            </a:prstGeom>
            <a:noFill/>
            <a:ln w="9525">
              <a:noFill/>
              <a:miter lim="800000"/>
              <a:headEnd/>
              <a:tailEnd/>
            </a:ln>
          </p:spPr>
          <p:txBody>
            <a:bodyPr wrap="none">
              <a:spAutoFit/>
            </a:bodyPr>
            <a:lstStyle/>
            <a:p>
              <a:r>
                <a:rPr lang="en-GB" sz="2000" b="1" dirty="0">
                  <a:solidFill>
                    <a:srgbClr val="002142"/>
                  </a:solidFill>
                </a:rPr>
                <a:t>Phones / mobiles</a:t>
              </a:r>
            </a:p>
          </p:txBody>
        </p:sp>
        <p:pic>
          <p:nvPicPr>
            <p:cNvPr id="125" name="Picture 1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88410" y="2796856"/>
              <a:ext cx="1280163" cy="1280163"/>
            </a:xfrm>
            <a:prstGeom prst="rect">
              <a:avLst/>
            </a:prstGeom>
          </p:spPr>
        </p:pic>
      </p:grpSp>
      <p:grpSp>
        <p:nvGrpSpPr>
          <p:cNvPr id="126" name="Group 125"/>
          <p:cNvGrpSpPr/>
          <p:nvPr/>
        </p:nvGrpSpPr>
        <p:grpSpPr>
          <a:xfrm>
            <a:off x="3931919" y="919833"/>
            <a:ext cx="1280163" cy="1684066"/>
            <a:chOff x="4038045" y="957778"/>
            <a:chExt cx="1280163" cy="1684066"/>
          </a:xfrm>
        </p:grpSpPr>
        <p:sp>
          <p:nvSpPr>
            <p:cNvPr id="127" name="Text Box 52"/>
            <p:cNvSpPr txBox="1">
              <a:spLocks noChangeArrowheads="1"/>
            </p:cNvSpPr>
            <p:nvPr/>
          </p:nvSpPr>
          <p:spPr bwMode="auto">
            <a:xfrm>
              <a:off x="4085195" y="2244969"/>
              <a:ext cx="1185863" cy="396875"/>
            </a:xfrm>
            <a:prstGeom prst="rect">
              <a:avLst/>
            </a:prstGeom>
            <a:noFill/>
            <a:ln w="9525">
              <a:noFill/>
              <a:miter lim="800000"/>
              <a:headEnd/>
              <a:tailEnd/>
            </a:ln>
          </p:spPr>
          <p:txBody>
            <a:bodyPr wrap="none">
              <a:spAutoFit/>
            </a:bodyPr>
            <a:lstStyle/>
            <a:p>
              <a:r>
                <a:rPr lang="en-GB" sz="2000" b="1" dirty="0">
                  <a:solidFill>
                    <a:srgbClr val="002142"/>
                  </a:solidFill>
                </a:rPr>
                <a:t>Security</a:t>
              </a:r>
            </a:p>
          </p:txBody>
        </p:sp>
        <p:pic>
          <p:nvPicPr>
            <p:cNvPr id="128" name="Picture 1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38045" y="957778"/>
              <a:ext cx="1280163" cy="1280163"/>
            </a:xfrm>
            <a:prstGeom prst="rect">
              <a:avLst/>
            </a:prstGeom>
          </p:spPr>
        </p:pic>
      </p:grpSp>
      <p:grpSp>
        <p:nvGrpSpPr>
          <p:cNvPr id="129" name="Group 128"/>
          <p:cNvGrpSpPr/>
          <p:nvPr/>
        </p:nvGrpSpPr>
        <p:grpSpPr>
          <a:xfrm>
            <a:off x="719042" y="4676145"/>
            <a:ext cx="1280163" cy="1799823"/>
            <a:chOff x="719042" y="4677177"/>
            <a:chExt cx="1280163" cy="1799823"/>
          </a:xfrm>
        </p:grpSpPr>
        <p:sp>
          <p:nvSpPr>
            <p:cNvPr id="130" name="Text Box 48"/>
            <p:cNvSpPr txBox="1">
              <a:spLocks noChangeArrowheads="1"/>
            </p:cNvSpPr>
            <p:nvPr/>
          </p:nvSpPr>
          <p:spPr bwMode="auto">
            <a:xfrm>
              <a:off x="780480" y="6080125"/>
              <a:ext cx="1157287" cy="396875"/>
            </a:xfrm>
            <a:prstGeom prst="rect">
              <a:avLst/>
            </a:prstGeom>
            <a:noFill/>
            <a:ln w="9525">
              <a:noFill/>
              <a:miter lim="800000"/>
              <a:headEnd/>
              <a:tailEnd/>
            </a:ln>
          </p:spPr>
          <p:txBody>
            <a:bodyPr wrap="none">
              <a:spAutoFit/>
            </a:bodyPr>
            <a:lstStyle/>
            <a:p>
              <a:r>
                <a:rPr lang="en-GB" sz="2000" b="1">
                  <a:solidFill>
                    <a:srgbClr val="002142"/>
                  </a:solidFill>
                </a:rPr>
                <a:t>Timings</a:t>
              </a:r>
            </a:p>
          </p:txBody>
        </p:sp>
        <p:pic>
          <p:nvPicPr>
            <p:cNvPr id="131" name="Picture 1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9042" y="4677177"/>
              <a:ext cx="1280163" cy="1280163"/>
            </a:xfrm>
            <a:prstGeom prst="rect">
              <a:avLst/>
            </a:prstGeom>
          </p:spPr>
        </p:pic>
      </p:grpSp>
      <p:grpSp>
        <p:nvGrpSpPr>
          <p:cNvPr id="132" name="Group 131"/>
          <p:cNvGrpSpPr/>
          <p:nvPr/>
        </p:nvGrpSpPr>
        <p:grpSpPr>
          <a:xfrm>
            <a:off x="7074153" y="4642447"/>
            <a:ext cx="1280163" cy="1867219"/>
            <a:chOff x="7074153" y="4609781"/>
            <a:chExt cx="1280163" cy="1867219"/>
          </a:xfrm>
        </p:grpSpPr>
        <p:sp>
          <p:nvSpPr>
            <p:cNvPr id="133" name="Text Box 75"/>
            <p:cNvSpPr txBox="1">
              <a:spLocks noChangeArrowheads="1"/>
            </p:cNvSpPr>
            <p:nvPr/>
          </p:nvSpPr>
          <p:spPr bwMode="auto">
            <a:xfrm>
              <a:off x="7213378" y="6080125"/>
              <a:ext cx="1001712" cy="396875"/>
            </a:xfrm>
            <a:prstGeom prst="rect">
              <a:avLst/>
            </a:prstGeom>
            <a:noFill/>
            <a:ln w="9525">
              <a:noFill/>
              <a:miter lim="800000"/>
              <a:headEnd/>
              <a:tailEnd/>
            </a:ln>
          </p:spPr>
          <p:txBody>
            <a:bodyPr wrap="none">
              <a:spAutoFit/>
            </a:bodyPr>
            <a:lstStyle/>
            <a:p>
              <a:r>
                <a:rPr lang="en-GB" sz="2000" b="1">
                  <a:solidFill>
                    <a:srgbClr val="002142"/>
                  </a:solidFill>
                </a:rPr>
                <a:t>Toilets</a:t>
              </a:r>
            </a:p>
          </p:txBody>
        </p:sp>
        <p:pic>
          <p:nvPicPr>
            <p:cNvPr id="134" name="Picture 1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74153" y="4609781"/>
              <a:ext cx="1280163" cy="1280163"/>
            </a:xfrm>
            <a:prstGeom prst="rect">
              <a:avLst/>
            </a:prstGeom>
          </p:spPr>
        </p:pic>
      </p:grpSp>
      <p:grpSp>
        <p:nvGrpSpPr>
          <p:cNvPr id="135" name="Group 134"/>
          <p:cNvGrpSpPr/>
          <p:nvPr/>
        </p:nvGrpSpPr>
        <p:grpSpPr>
          <a:xfrm>
            <a:off x="6095516" y="907411"/>
            <a:ext cx="2032000" cy="1708911"/>
            <a:chOff x="6586995" y="881889"/>
            <a:chExt cx="2032000" cy="1708911"/>
          </a:xfrm>
        </p:grpSpPr>
        <p:sp>
          <p:nvSpPr>
            <p:cNvPr id="136" name="Text Box 74"/>
            <p:cNvSpPr txBox="1">
              <a:spLocks noChangeArrowheads="1"/>
            </p:cNvSpPr>
            <p:nvPr/>
          </p:nvSpPr>
          <p:spPr bwMode="auto">
            <a:xfrm>
              <a:off x="6586995" y="2193925"/>
              <a:ext cx="2032000" cy="396875"/>
            </a:xfrm>
            <a:prstGeom prst="rect">
              <a:avLst/>
            </a:prstGeom>
            <a:noFill/>
            <a:ln w="9525">
              <a:noFill/>
              <a:miter lim="800000"/>
              <a:headEnd/>
              <a:tailEnd/>
            </a:ln>
          </p:spPr>
          <p:txBody>
            <a:bodyPr wrap="none">
              <a:spAutoFit/>
            </a:bodyPr>
            <a:lstStyle/>
            <a:p>
              <a:r>
                <a:rPr lang="en-GB" sz="2000" b="1">
                  <a:solidFill>
                    <a:srgbClr val="002142"/>
                  </a:solidFill>
                </a:rPr>
                <a:t>Internet access</a:t>
              </a:r>
            </a:p>
          </p:txBody>
        </p:sp>
        <p:pic>
          <p:nvPicPr>
            <p:cNvPr id="137" name="Picture 13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62914" y="881889"/>
              <a:ext cx="1280163" cy="1280163"/>
            </a:xfrm>
            <a:prstGeom prst="rect">
              <a:avLst/>
            </a:prstGeom>
          </p:spPr>
        </p:pic>
      </p:grpSp>
      <p:grpSp>
        <p:nvGrpSpPr>
          <p:cNvPr id="138" name="Group 137"/>
          <p:cNvGrpSpPr/>
          <p:nvPr/>
        </p:nvGrpSpPr>
        <p:grpSpPr>
          <a:xfrm>
            <a:off x="2889503" y="4707592"/>
            <a:ext cx="1280163" cy="1736929"/>
            <a:chOff x="2889503" y="4805402"/>
            <a:chExt cx="1280163" cy="1736929"/>
          </a:xfrm>
        </p:grpSpPr>
        <p:sp>
          <p:nvSpPr>
            <p:cNvPr id="139" name="Text Box 50"/>
            <p:cNvSpPr txBox="1">
              <a:spLocks noChangeArrowheads="1"/>
            </p:cNvSpPr>
            <p:nvPr/>
          </p:nvSpPr>
          <p:spPr bwMode="auto">
            <a:xfrm>
              <a:off x="3013647" y="6145456"/>
              <a:ext cx="1031875" cy="396875"/>
            </a:xfrm>
            <a:prstGeom prst="rect">
              <a:avLst/>
            </a:prstGeom>
            <a:noFill/>
            <a:ln w="9525">
              <a:noFill/>
              <a:miter lim="800000"/>
              <a:headEnd/>
              <a:tailEnd/>
            </a:ln>
          </p:spPr>
          <p:txBody>
            <a:bodyPr wrap="none">
              <a:spAutoFit/>
            </a:bodyPr>
            <a:lstStyle/>
            <a:p>
              <a:r>
                <a:rPr lang="en-GB" sz="2000" b="1">
                  <a:solidFill>
                    <a:srgbClr val="002142"/>
                  </a:solidFill>
                </a:rPr>
                <a:t>Breaks</a:t>
              </a:r>
            </a:p>
          </p:txBody>
        </p:sp>
        <p:pic>
          <p:nvPicPr>
            <p:cNvPr id="140" name="Picture 1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889503" y="4805402"/>
              <a:ext cx="1280163" cy="1280163"/>
            </a:xfrm>
            <a:prstGeom prst="rect">
              <a:avLst/>
            </a:prstGeom>
          </p:spPr>
        </p:pic>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smtClean="0"/>
              <a:t>Course objectives – 2 week</a:t>
            </a:r>
          </a:p>
        </p:txBody>
      </p:sp>
      <p:sp>
        <p:nvSpPr>
          <p:cNvPr id="6147" name="Rectangle 3"/>
          <p:cNvSpPr>
            <a:spLocks noGrp="1" noChangeArrowheads="1"/>
          </p:cNvSpPr>
          <p:nvPr>
            <p:ph idx="1"/>
          </p:nvPr>
        </p:nvSpPr>
        <p:spPr/>
        <p:txBody>
          <a:bodyPr>
            <a:normAutofit lnSpcReduction="10000"/>
          </a:bodyPr>
          <a:lstStyle/>
          <a:p>
            <a:pPr>
              <a:lnSpc>
                <a:spcPct val="110000"/>
              </a:lnSpc>
              <a:spcBef>
                <a:spcPts val="1200"/>
              </a:spcBef>
            </a:pPr>
            <a:r>
              <a:rPr lang="en-GB" dirty="0" smtClean="0"/>
              <a:t>Revision of Java language and Java Framework fundamentals</a:t>
            </a:r>
          </a:p>
          <a:p>
            <a:pPr>
              <a:lnSpc>
                <a:spcPct val="110000"/>
              </a:lnSpc>
              <a:spcBef>
                <a:spcPts val="1200"/>
              </a:spcBef>
            </a:pPr>
            <a:r>
              <a:rPr lang="en-GB" dirty="0" smtClean="0"/>
              <a:t>Formal programming assessment (if not already done)</a:t>
            </a:r>
          </a:p>
          <a:p>
            <a:pPr lvl="1">
              <a:lnSpc>
                <a:spcPct val="110000"/>
              </a:lnSpc>
              <a:spcBef>
                <a:spcPts val="1200"/>
              </a:spcBef>
            </a:pPr>
            <a:r>
              <a:rPr lang="en-GB" dirty="0" smtClean="0"/>
              <a:t>(Do a ‘mock’ assessment first)</a:t>
            </a:r>
          </a:p>
          <a:p>
            <a:pPr>
              <a:lnSpc>
                <a:spcPct val="110000"/>
              </a:lnSpc>
              <a:spcBef>
                <a:spcPts val="1200"/>
              </a:spcBef>
            </a:pPr>
            <a:r>
              <a:rPr lang="en-GB" dirty="0" smtClean="0"/>
              <a:t>Consolidate on understanding of statics (new material)</a:t>
            </a:r>
          </a:p>
          <a:p>
            <a:pPr>
              <a:lnSpc>
                <a:spcPct val="110000"/>
              </a:lnSpc>
              <a:spcBef>
                <a:spcPts val="1200"/>
              </a:spcBef>
            </a:pPr>
            <a:r>
              <a:rPr lang="en-GB" dirty="0" smtClean="0"/>
              <a:t>Appreciate the role of exception objects in Java</a:t>
            </a:r>
          </a:p>
          <a:p>
            <a:pPr lvl="1">
              <a:lnSpc>
                <a:spcPct val="110000"/>
              </a:lnSpc>
              <a:spcBef>
                <a:spcPts val="1200"/>
              </a:spcBef>
            </a:pPr>
            <a:r>
              <a:rPr lang="en-GB" dirty="0" smtClean="0"/>
              <a:t>Practice using Java exception handling syntax (try/catch/catch ...)</a:t>
            </a:r>
          </a:p>
          <a:p>
            <a:pPr>
              <a:lnSpc>
                <a:spcPct val="110000"/>
              </a:lnSpc>
              <a:spcBef>
                <a:spcPts val="1200"/>
              </a:spcBef>
            </a:pPr>
            <a:r>
              <a:rPr lang="en-GB" dirty="0" smtClean="0"/>
              <a:t>Learn about inheritance and polymorphism (several new keywords)</a:t>
            </a:r>
          </a:p>
          <a:p>
            <a:pPr>
              <a:spcBef>
                <a:spcPts val="1200"/>
              </a:spcBef>
            </a:pPr>
            <a:r>
              <a:rPr lang="en-GB" dirty="0" smtClean="0"/>
              <a:t>Beef up our understanding of ‘types’ by introducing ...</a:t>
            </a:r>
          </a:p>
          <a:p>
            <a:pPr lvl="1">
              <a:spcBef>
                <a:spcPts val="1200"/>
              </a:spcBef>
            </a:pPr>
            <a:r>
              <a:rPr lang="en-GB" dirty="0" smtClean="0"/>
              <a:t>Abstract classes and interfaces</a:t>
            </a:r>
          </a:p>
          <a:p>
            <a:pPr>
              <a:lnSpc>
                <a:spcPct val="110000"/>
              </a:lnSpc>
              <a:spcBef>
                <a:spcPts val="1200"/>
              </a:spcBef>
            </a:pPr>
            <a:r>
              <a:rPr lang="en-GB" dirty="0" smtClean="0"/>
              <a:t>Take your understanding of generics to the next level</a:t>
            </a:r>
          </a:p>
          <a:p>
            <a:pPr>
              <a:lnSpc>
                <a:spcPct val="110000"/>
              </a:lnSpc>
              <a:spcBef>
                <a:spcPts val="1200"/>
              </a:spcBef>
            </a:pPr>
            <a:r>
              <a:rPr lang="en-GB" dirty="0" smtClean="0"/>
              <a:t>Class design and patterns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smtClean="0"/>
              <a:t>Course prerequisites</a:t>
            </a:r>
          </a:p>
        </p:txBody>
      </p:sp>
      <p:sp>
        <p:nvSpPr>
          <p:cNvPr id="7171" name="Rectangle 3"/>
          <p:cNvSpPr>
            <a:spLocks noGrp="1" noChangeArrowheads="1"/>
          </p:cNvSpPr>
          <p:nvPr>
            <p:ph idx="1"/>
          </p:nvPr>
        </p:nvSpPr>
        <p:spPr/>
        <p:txBody>
          <a:bodyPr>
            <a:normAutofit fontScale="92500" lnSpcReduction="10000"/>
          </a:bodyPr>
          <a:lstStyle/>
          <a:p>
            <a:pPr>
              <a:spcBef>
                <a:spcPts val="1200"/>
              </a:spcBef>
            </a:pPr>
            <a:r>
              <a:rPr lang="en-GB" dirty="0" smtClean="0"/>
              <a:t>Good understanding of basic Java language syntax</a:t>
            </a:r>
          </a:p>
          <a:p>
            <a:pPr lvl="1">
              <a:spcBef>
                <a:spcPts val="1200"/>
              </a:spcBef>
            </a:pPr>
            <a:r>
              <a:rPr lang="en-GB" dirty="0" smtClean="0"/>
              <a:t>Difference between get and set methods, static and non-static</a:t>
            </a:r>
          </a:p>
          <a:p>
            <a:pPr lvl="1">
              <a:spcBef>
                <a:spcPts val="1200"/>
              </a:spcBef>
            </a:pPr>
            <a:r>
              <a:rPr lang="en-GB" dirty="0" smtClean="0"/>
              <a:t>Loops, arrays, how parameter passing works</a:t>
            </a:r>
          </a:p>
          <a:p>
            <a:pPr>
              <a:spcBef>
                <a:spcPts val="1200"/>
              </a:spcBef>
            </a:pPr>
            <a:r>
              <a:rPr lang="en-GB" dirty="0" smtClean="0"/>
              <a:t>Knowledge of the Java basics, including:</a:t>
            </a:r>
          </a:p>
          <a:p>
            <a:pPr lvl="1">
              <a:spcBef>
                <a:spcPts val="1200"/>
              </a:spcBef>
            </a:pPr>
            <a:r>
              <a:rPr lang="en-GB" dirty="0" smtClean="0"/>
              <a:t>Value type (primitives) and reference type behaviour</a:t>
            </a:r>
          </a:p>
          <a:p>
            <a:pPr lvl="1">
              <a:spcBef>
                <a:spcPts val="1200"/>
              </a:spcBef>
            </a:pPr>
            <a:r>
              <a:rPr lang="en-GB" dirty="0" smtClean="0"/>
              <a:t>Behaviours of String objects (immutable, implicitly created, equals())</a:t>
            </a:r>
          </a:p>
          <a:p>
            <a:pPr lvl="1">
              <a:spcBef>
                <a:spcPts val="1200"/>
              </a:spcBef>
            </a:pPr>
            <a:r>
              <a:rPr lang="en-GB" dirty="0" smtClean="0"/>
              <a:t>Generic types like </a:t>
            </a:r>
            <a:r>
              <a:rPr lang="en-GB" dirty="0" err="1" smtClean="0"/>
              <a:t>ArrayList</a:t>
            </a:r>
            <a:r>
              <a:rPr lang="en-GB" dirty="0" smtClean="0"/>
              <a:t>&lt;E&gt;, File I-O classes</a:t>
            </a:r>
          </a:p>
          <a:p>
            <a:pPr lvl="1">
              <a:spcBef>
                <a:spcPts val="1200"/>
              </a:spcBef>
            </a:pPr>
            <a:r>
              <a:rPr lang="en-GB" dirty="0" smtClean="0"/>
              <a:t>Testing concepts</a:t>
            </a:r>
          </a:p>
          <a:p>
            <a:pPr>
              <a:spcBef>
                <a:spcPts val="1200"/>
              </a:spcBef>
            </a:pPr>
            <a:r>
              <a:rPr lang="en-GB" dirty="0" smtClean="0"/>
              <a:t>Decent ‘basic’ Eclipse navigation skills</a:t>
            </a:r>
          </a:p>
          <a:p>
            <a:pPr lvl="1">
              <a:spcBef>
                <a:spcPts val="1200"/>
              </a:spcBef>
            </a:pPr>
            <a:r>
              <a:rPr lang="en-GB" dirty="0" smtClean="0"/>
              <a:t>Know how to ‘carefully’ read </a:t>
            </a:r>
            <a:r>
              <a:rPr lang="en-GB" dirty="0" err="1" smtClean="0"/>
              <a:t>Intellisense</a:t>
            </a:r>
            <a:r>
              <a:rPr lang="en-GB" dirty="0" smtClean="0"/>
              <a:t> and error messages</a:t>
            </a:r>
          </a:p>
          <a:p>
            <a:pPr>
              <a:spcBef>
                <a:spcPts val="1200"/>
              </a:spcBef>
            </a:pPr>
            <a:r>
              <a:rPr lang="en-GB" dirty="0" smtClean="0"/>
              <a:t>Next chapter is a short recap of the Java Fundamentals course</a:t>
            </a:r>
          </a:p>
          <a:p>
            <a:pPr lvl="1">
              <a:spcBef>
                <a:spcPts val="1200"/>
              </a:spcBef>
            </a:pPr>
            <a:r>
              <a:rPr lang="en-GB" dirty="0" smtClean="0"/>
              <a:t>With quiz!</a:t>
            </a:r>
          </a:p>
          <a:p>
            <a:pPr lvl="1">
              <a:spcBef>
                <a:spcPts val="1200"/>
              </a:spcBef>
            </a:pPr>
            <a:endParaRPr lang="en-GB"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smtClean="0"/>
              <a:t>Course delivery</a:t>
            </a:r>
          </a:p>
        </p:txBody>
      </p:sp>
      <p:sp>
        <p:nvSpPr>
          <p:cNvPr id="9219" name="Rectangle 3"/>
          <p:cNvSpPr>
            <a:spLocks noGrp="1" noChangeArrowheads="1"/>
          </p:cNvSpPr>
          <p:nvPr>
            <p:ph idx="1"/>
          </p:nvPr>
        </p:nvSpPr>
        <p:spPr/>
        <p:txBody>
          <a:bodyPr/>
          <a:lstStyle/>
          <a:p>
            <a:pPr>
              <a:spcBef>
                <a:spcPts val="800"/>
              </a:spcBef>
            </a:pPr>
            <a:r>
              <a:rPr lang="en-GB" dirty="0" smtClean="0"/>
              <a:t>An Instructor Led Training (ILT) course</a:t>
            </a:r>
          </a:p>
          <a:p>
            <a:pPr lvl="1">
              <a:spcBef>
                <a:spcPts val="800"/>
              </a:spcBef>
            </a:pPr>
            <a:r>
              <a:rPr lang="en-GB" dirty="0" smtClean="0"/>
              <a:t>Chalk and talk (using the whiteboard!), demonstrations</a:t>
            </a:r>
          </a:p>
          <a:p>
            <a:pPr lvl="1">
              <a:spcBef>
                <a:spcPts val="800"/>
              </a:spcBef>
            </a:pPr>
            <a:r>
              <a:rPr lang="en-GB" dirty="0" smtClean="0"/>
              <a:t>Hands-on labs (do this, do this, do this)</a:t>
            </a:r>
          </a:p>
          <a:p>
            <a:pPr lvl="1">
              <a:spcBef>
                <a:spcPts val="800"/>
              </a:spcBef>
            </a:pPr>
            <a:r>
              <a:rPr lang="en-GB" dirty="0" smtClean="0"/>
              <a:t>Coding practices (solve this problem)</a:t>
            </a:r>
          </a:p>
          <a:p>
            <a:pPr lvl="1">
              <a:spcBef>
                <a:spcPts val="800"/>
              </a:spcBef>
            </a:pPr>
            <a:r>
              <a:rPr lang="en-GB" dirty="0" smtClean="0"/>
              <a:t>Question and exercise sessions</a:t>
            </a:r>
          </a:p>
          <a:p>
            <a:pPr lvl="1">
              <a:spcBef>
                <a:spcPts val="800"/>
              </a:spcBef>
            </a:pPr>
            <a:r>
              <a:rPr lang="en-GB" dirty="0" smtClean="0"/>
              <a:t>Review sessions</a:t>
            </a:r>
          </a:p>
          <a:p>
            <a:pPr lvl="1">
              <a:spcBef>
                <a:spcPts val="800"/>
              </a:spcBef>
            </a:pPr>
            <a:r>
              <a:rPr lang="en-GB" dirty="0" smtClean="0"/>
              <a:t>Self-teach moments</a:t>
            </a:r>
          </a:p>
          <a:p>
            <a:pPr lvl="1">
              <a:spcBef>
                <a:spcPts val="800"/>
              </a:spcBef>
            </a:pPr>
            <a:r>
              <a:rPr lang="en-GB" dirty="0" smtClean="0"/>
              <a:t>Assignments</a:t>
            </a:r>
          </a:p>
          <a:p>
            <a:pPr lvl="1">
              <a:spcBef>
                <a:spcPts val="800"/>
              </a:spcBef>
            </a:pPr>
            <a:endParaRPr lang="en-GB" dirty="0" smtClean="0"/>
          </a:p>
          <a:p>
            <a:pPr>
              <a:spcBef>
                <a:spcPts val="800"/>
              </a:spcBef>
            </a:pPr>
            <a:r>
              <a:rPr lang="en-GB" dirty="0" smtClean="0"/>
              <a:t>Course literature</a:t>
            </a:r>
          </a:p>
          <a:p>
            <a:pPr lvl="1">
              <a:spcBef>
                <a:spcPts val="800"/>
              </a:spcBef>
            </a:pPr>
            <a:r>
              <a:rPr lang="en-GB" dirty="0" smtClean="0"/>
              <a:t>Course delegate guides</a:t>
            </a:r>
          </a:p>
          <a:p>
            <a:pPr lvl="1">
              <a:spcBef>
                <a:spcPts val="800"/>
              </a:spcBef>
            </a:pPr>
            <a:r>
              <a:rPr lang="en-GB" dirty="0" smtClean="0"/>
              <a:t>Hands-on lab guides</a:t>
            </a:r>
          </a:p>
          <a:p>
            <a:pPr lvl="2">
              <a:spcBef>
                <a:spcPts val="800"/>
              </a:spcBef>
            </a:pPr>
            <a:endParaRPr lang="en-GB" dirty="0" smtClean="0"/>
          </a:p>
        </p:txBody>
      </p:sp>
      <p:pic>
        <p:nvPicPr>
          <p:cNvPr id="131" name="Picture 1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7093" y="2472745"/>
            <a:ext cx="1963478" cy="2486118"/>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smtClean="0"/>
              <a:t>About the hands-on labs</a:t>
            </a:r>
          </a:p>
        </p:txBody>
      </p:sp>
      <p:sp>
        <p:nvSpPr>
          <p:cNvPr id="10243" name="Rectangle 3"/>
          <p:cNvSpPr>
            <a:spLocks noGrp="1" noChangeArrowheads="1"/>
          </p:cNvSpPr>
          <p:nvPr>
            <p:ph idx="1"/>
          </p:nvPr>
        </p:nvSpPr>
        <p:spPr/>
        <p:txBody>
          <a:bodyPr/>
          <a:lstStyle/>
          <a:p>
            <a:pPr>
              <a:spcBef>
                <a:spcPts val="600"/>
              </a:spcBef>
            </a:pPr>
            <a:r>
              <a:rPr lang="en-GB" dirty="0" smtClean="0"/>
              <a:t>50%+ of the course is based on practical exercises</a:t>
            </a:r>
          </a:p>
          <a:p>
            <a:pPr lvl="1">
              <a:spcBef>
                <a:spcPts val="600"/>
              </a:spcBef>
            </a:pPr>
            <a:r>
              <a:rPr lang="en-GB" dirty="0" smtClean="0"/>
              <a:t>Maximises the retention of information</a:t>
            </a:r>
          </a:p>
          <a:p>
            <a:pPr lvl="1">
              <a:spcBef>
                <a:spcPts val="600"/>
              </a:spcBef>
            </a:pPr>
            <a:r>
              <a:rPr lang="en-GB" dirty="0" smtClean="0"/>
              <a:t>Hear and Forget, See and Remember, Do and Understand</a:t>
            </a:r>
          </a:p>
          <a:p>
            <a:pPr marL="457200" lvl="1" indent="0">
              <a:spcBef>
                <a:spcPts val="600"/>
              </a:spcBef>
              <a:buNone/>
            </a:pPr>
            <a:endParaRPr lang="en-GB" dirty="0" smtClean="0"/>
          </a:p>
          <a:p>
            <a:pPr>
              <a:spcBef>
                <a:spcPts val="600"/>
              </a:spcBef>
            </a:pPr>
            <a:r>
              <a:rPr lang="en-GB" dirty="0" smtClean="0"/>
              <a:t>Labs are independent of each other</a:t>
            </a:r>
          </a:p>
          <a:p>
            <a:pPr lvl="1">
              <a:spcBef>
                <a:spcPts val="600"/>
              </a:spcBef>
            </a:pPr>
            <a:r>
              <a:rPr lang="en-GB" dirty="0" smtClean="0"/>
              <a:t>But reinforce material already covered</a:t>
            </a:r>
          </a:p>
          <a:p>
            <a:pPr lvl="1">
              <a:spcBef>
                <a:spcPts val="600"/>
              </a:spcBef>
            </a:pPr>
            <a:r>
              <a:rPr lang="en-GB" dirty="0" smtClean="0"/>
              <a:t>Some more directed than others </a:t>
            </a:r>
          </a:p>
          <a:p>
            <a:pPr lvl="2">
              <a:spcBef>
                <a:spcPts val="600"/>
              </a:spcBef>
            </a:pPr>
            <a:r>
              <a:rPr lang="en-GB" dirty="0" smtClean="0"/>
              <a:t>Step by Step and Coding Practices</a:t>
            </a:r>
          </a:p>
          <a:p>
            <a:pPr lvl="1">
              <a:spcBef>
                <a:spcPts val="600"/>
              </a:spcBef>
            </a:pPr>
            <a:r>
              <a:rPr lang="en-GB" dirty="0" smtClean="0"/>
              <a:t>Full working solutions are provided</a:t>
            </a:r>
          </a:p>
          <a:p>
            <a:pPr marL="457200" lvl="1" indent="0">
              <a:spcBef>
                <a:spcPts val="600"/>
              </a:spcBef>
              <a:buNone/>
            </a:pPr>
            <a:endParaRPr lang="en-GB" dirty="0" smtClean="0"/>
          </a:p>
          <a:p>
            <a:pPr>
              <a:spcBef>
                <a:spcPts val="600"/>
              </a:spcBef>
            </a:pPr>
            <a:r>
              <a:rPr lang="en-GB" dirty="0" smtClean="0"/>
              <a:t>You will be working with Eclipse</a:t>
            </a:r>
          </a:p>
          <a:p>
            <a:pPr lvl="1">
              <a:spcBef>
                <a:spcPts val="600"/>
              </a:spcBef>
            </a:pPr>
            <a:r>
              <a:rPr lang="en-GB" dirty="0" smtClean="0"/>
              <a:t>Primary development tool for Java applications</a:t>
            </a:r>
          </a:p>
          <a:p>
            <a:pPr lvl="1">
              <a:spcBef>
                <a:spcPts val="600"/>
              </a:spcBef>
            </a:pPr>
            <a:endParaRPr lang="en-GB" dirty="0" smtClean="0"/>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1820" y="5015067"/>
            <a:ext cx="2534644" cy="1653962"/>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smtClean="0"/>
              <a:t>Questions</a:t>
            </a:r>
          </a:p>
        </p:txBody>
      </p:sp>
      <p:sp>
        <p:nvSpPr>
          <p:cNvPr id="11267" name="Rectangle 3"/>
          <p:cNvSpPr>
            <a:spLocks noGrp="1" noChangeArrowheads="1"/>
          </p:cNvSpPr>
          <p:nvPr>
            <p:ph idx="1"/>
          </p:nvPr>
        </p:nvSpPr>
        <p:spPr/>
        <p:txBody>
          <a:bodyPr/>
          <a:lstStyle/>
          <a:p>
            <a:pPr>
              <a:spcBef>
                <a:spcPts val="600"/>
              </a:spcBef>
            </a:pPr>
            <a:r>
              <a:rPr lang="en-GB" dirty="0" smtClean="0"/>
              <a:t>Golden Rule</a:t>
            </a:r>
          </a:p>
          <a:p>
            <a:pPr lvl="1">
              <a:spcBef>
                <a:spcPts val="600"/>
              </a:spcBef>
            </a:pPr>
            <a:r>
              <a:rPr lang="en-GB" dirty="0" smtClean="0"/>
              <a:t>"There is no such thing as a stupid question"</a:t>
            </a:r>
          </a:p>
          <a:p>
            <a:pPr marL="457200" lvl="1" indent="0">
              <a:spcBef>
                <a:spcPts val="600"/>
              </a:spcBef>
              <a:buNone/>
            </a:pPr>
            <a:endParaRPr lang="en-GB" dirty="0" smtClean="0"/>
          </a:p>
          <a:p>
            <a:pPr>
              <a:spcBef>
                <a:spcPts val="600"/>
              </a:spcBef>
            </a:pPr>
            <a:r>
              <a:rPr lang="en-GB" dirty="0" smtClean="0"/>
              <a:t>First amendment to the Golden Rule</a:t>
            </a:r>
          </a:p>
          <a:p>
            <a:pPr lvl="1">
              <a:spcBef>
                <a:spcPts val="600"/>
              </a:spcBef>
            </a:pPr>
            <a:r>
              <a:rPr lang="en-GB" dirty="0" smtClean="0"/>
              <a:t>"... even when asked by an instructor"</a:t>
            </a:r>
          </a:p>
          <a:p>
            <a:pPr lvl="1">
              <a:spcBef>
                <a:spcPts val="600"/>
              </a:spcBef>
            </a:pPr>
            <a:r>
              <a:rPr lang="en-GB" dirty="0" smtClean="0"/>
              <a:t>So please have a go at answering questions</a:t>
            </a:r>
          </a:p>
          <a:p>
            <a:pPr marL="457200" lvl="1" indent="0">
              <a:spcBef>
                <a:spcPts val="600"/>
              </a:spcBef>
              <a:buNone/>
            </a:pPr>
            <a:endParaRPr lang="en-GB" dirty="0" smtClean="0"/>
          </a:p>
          <a:p>
            <a:pPr>
              <a:spcBef>
                <a:spcPts val="600"/>
              </a:spcBef>
            </a:pPr>
            <a:r>
              <a:rPr lang="en-GB" dirty="0" smtClean="0"/>
              <a:t>Corollary to the Golden Rule</a:t>
            </a:r>
          </a:p>
          <a:p>
            <a:pPr lvl="1">
              <a:spcBef>
                <a:spcPts val="600"/>
              </a:spcBef>
            </a:pPr>
            <a:r>
              <a:rPr lang="en-GB" dirty="0" smtClean="0"/>
              <a:t>"A question never resides in a single mind"</a:t>
            </a:r>
          </a:p>
          <a:p>
            <a:pPr lvl="1">
              <a:spcBef>
                <a:spcPts val="600"/>
              </a:spcBef>
            </a:pPr>
            <a:r>
              <a:rPr lang="en-GB" dirty="0" smtClean="0"/>
              <a:t>By asking a question, you're helping everybody</a:t>
            </a:r>
          </a:p>
          <a:p>
            <a:pPr>
              <a:spcBef>
                <a:spcPts val="600"/>
              </a:spcBef>
            </a:pPr>
            <a:endParaRPr lang="en-GB" dirty="0" smtClean="0"/>
          </a:p>
        </p:txBody>
      </p:sp>
      <p:grpSp>
        <p:nvGrpSpPr>
          <p:cNvPr id="26" name="Group 25"/>
          <p:cNvGrpSpPr/>
          <p:nvPr/>
        </p:nvGrpSpPr>
        <p:grpSpPr>
          <a:xfrm>
            <a:off x="7239986" y="3110982"/>
            <a:ext cx="1344612" cy="915988"/>
            <a:chOff x="6927033" y="1853763"/>
            <a:chExt cx="1344612" cy="915988"/>
          </a:xfrm>
        </p:grpSpPr>
        <p:sp>
          <p:nvSpPr>
            <p:cNvPr id="132" name="Freeform 5"/>
            <p:cNvSpPr>
              <a:spLocks/>
            </p:cNvSpPr>
            <p:nvPr/>
          </p:nvSpPr>
          <p:spPr bwMode="auto">
            <a:xfrm rot="490043" flipH="1">
              <a:off x="6937218" y="1853763"/>
              <a:ext cx="1309687" cy="915988"/>
            </a:xfrm>
            <a:custGeom>
              <a:avLst/>
              <a:gdLst>
                <a:gd name="T0" fmla="*/ 15 w 746"/>
                <a:gd name="T1" fmla="*/ 141 h 538"/>
                <a:gd name="T2" fmla="*/ 10 w 746"/>
                <a:gd name="T3" fmla="*/ 56 h 538"/>
                <a:gd name="T4" fmla="*/ 22 w 746"/>
                <a:gd name="T5" fmla="*/ 40 h 538"/>
                <a:gd name="T6" fmla="*/ 55 w 746"/>
                <a:gd name="T7" fmla="*/ 31 h 538"/>
                <a:gd name="T8" fmla="*/ 174 w 746"/>
                <a:gd name="T9" fmla="*/ 20 h 538"/>
                <a:gd name="T10" fmla="*/ 376 w 746"/>
                <a:gd name="T11" fmla="*/ 8 h 538"/>
                <a:gd name="T12" fmla="*/ 550 w 746"/>
                <a:gd name="T13" fmla="*/ 0 h 538"/>
                <a:gd name="T14" fmla="*/ 656 w 746"/>
                <a:gd name="T15" fmla="*/ 0 h 538"/>
                <a:gd name="T16" fmla="*/ 712 w 746"/>
                <a:gd name="T17" fmla="*/ 17 h 538"/>
                <a:gd name="T18" fmla="*/ 746 w 746"/>
                <a:gd name="T19" fmla="*/ 30 h 538"/>
                <a:gd name="T20" fmla="*/ 746 w 746"/>
                <a:gd name="T21" fmla="*/ 71 h 538"/>
                <a:gd name="T22" fmla="*/ 742 w 746"/>
                <a:gd name="T23" fmla="*/ 195 h 538"/>
                <a:gd name="T24" fmla="*/ 737 w 746"/>
                <a:gd name="T25" fmla="*/ 321 h 538"/>
                <a:gd name="T26" fmla="*/ 731 w 746"/>
                <a:gd name="T27" fmla="*/ 391 h 538"/>
                <a:gd name="T28" fmla="*/ 736 w 746"/>
                <a:gd name="T29" fmla="*/ 472 h 538"/>
                <a:gd name="T30" fmla="*/ 729 w 746"/>
                <a:gd name="T31" fmla="*/ 518 h 538"/>
                <a:gd name="T32" fmla="*/ 714 w 746"/>
                <a:gd name="T33" fmla="*/ 538 h 538"/>
                <a:gd name="T34" fmla="*/ 640 w 746"/>
                <a:gd name="T35" fmla="*/ 530 h 538"/>
                <a:gd name="T36" fmla="*/ 593 w 746"/>
                <a:gd name="T37" fmla="*/ 521 h 538"/>
                <a:gd name="T38" fmla="*/ 514 w 746"/>
                <a:gd name="T39" fmla="*/ 526 h 538"/>
                <a:gd name="T40" fmla="*/ 438 w 746"/>
                <a:gd name="T41" fmla="*/ 526 h 538"/>
                <a:gd name="T42" fmla="*/ 358 w 746"/>
                <a:gd name="T43" fmla="*/ 516 h 538"/>
                <a:gd name="T44" fmla="*/ 280 w 746"/>
                <a:gd name="T45" fmla="*/ 520 h 538"/>
                <a:gd name="T46" fmla="*/ 179 w 746"/>
                <a:gd name="T47" fmla="*/ 530 h 538"/>
                <a:gd name="T48" fmla="*/ 40 w 746"/>
                <a:gd name="T49" fmla="*/ 533 h 538"/>
                <a:gd name="T50" fmla="*/ 19 w 746"/>
                <a:gd name="T51" fmla="*/ 525 h 538"/>
                <a:gd name="T52" fmla="*/ 0 w 746"/>
                <a:gd name="T53" fmla="*/ 505 h 538"/>
                <a:gd name="T54" fmla="*/ 12 w 746"/>
                <a:gd name="T55" fmla="*/ 389 h 538"/>
                <a:gd name="T56" fmla="*/ 19 w 746"/>
                <a:gd name="T57" fmla="*/ 286 h 538"/>
                <a:gd name="T58" fmla="*/ 17 w 746"/>
                <a:gd name="T59" fmla="*/ 172 h 538"/>
                <a:gd name="T60" fmla="*/ 15 w 746"/>
                <a:gd name="T61" fmla="*/ 141 h 5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46"/>
                <a:gd name="T94" fmla="*/ 0 h 538"/>
                <a:gd name="T95" fmla="*/ 746 w 746"/>
                <a:gd name="T96" fmla="*/ 538 h 5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46" h="538">
                  <a:moveTo>
                    <a:pt x="15" y="141"/>
                  </a:moveTo>
                  <a:lnTo>
                    <a:pt x="10" y="56"/>
                  </a:lnTo>
                  <a:lnTo>
                    <a:pt x="22" y="40"/>
                  </a:lnTo>
                  <a:lnTo>
                    <a:pt x="55" y="31"/>
                  </a:lnTo>
                  <a:lnTo>
                    <a:pt x="174" y="20"/>
                  </a:lnTo>
                  <a:lnTo>
                    <a:pt x="376" y="8"/>
                  </a:lnTo>
                  <a:lnTo>
                    <a:pt x="550" y="0"/>
                  </a:lnTo>
                  <a:lnTo>
                    <a:pt x="656" y="0"/>
                  </a:lnTo>
                  <a:lnTo>
                    <a:pt x="712" y="17"/>
                  </a:lnTo>
                  <a:lnTo>
                    <a:pt x="746" y="30"/>
                  </a:lnTo>
                  <a:lnTo>
                    <a:pt x="746" y="71"/>
                  </a:lnTo>
                  <a:lnTo>
                    <a:pt x="742" y="195"/>
                  </a:lnTo>
                  <a:lnTo>
                    <a:pt x="737" y="321"/>
                  </a:lnTo>
                  <a:lnTo>
                    <a:pt x="731" y="391"/>
                  </a:lnTo>
                  <a:lnTo>
                    <a:pt x="736" y="472"/>
                  </a:lnTo>
                  <a:lnTo>
                    <a:pt x="729" y="518"/>
                  </a:lnTo>
                  <a:lnTo>
                    <a:pt x="714" y="538"/>
                  </a:lnTo>
                  <a:lnTo>
                    <a:pt x="640" y="530"/>
                  </a:lnTo>
                  <a:lnTo>
                    <a:pt x="593" y="521"/>
                  </a:lnTo>
                  <a:lnTo>
                    <a:pt x="514" y="526"/>
                  </a:lnTo>
                  <a:lnTo>
                    <a:pt x="438" y="526"/>
                  </a:lnTo>
                  <a:lnTo>
                    <a:pt x="358" y="516"/>
                  </a:lnTo>
                  <a:lnTo>
                    <a:pt x="280" y="520"/>
                  </a:lnTo>
                  <a:lnTo>
                    <a:pt x="179" y="530"/>
                  </a:lnTo>
                  <a:lnTo>
                    <a:pt x="40" y="533"/>
                  </a:lnTo>
                  <a:lnTo>
                    <a:pt x="19" y="525"/>
                  </a:lnTo>
                  <a:lnTo>
                    <a:pt x="0" y="505"/>
                  </a:lnTo>
                  <a:lnTo>
                    <a:pt x="12" y="389"/>
                  </a:lnTo>
                  <a:lnTo>
                    <a:pt x="19" y="286"/>
                  </a:lnTo>
                  <a:lnTo>
                    <a:pt x="17" y="172"/>
                  </a:lnTo>
                  <a:lnTo>
                    <a:pt x="15" y="141"/>
                  </a:lnTo>
                  <a:close/>
                </a:path>
              </a:pathLst>
            </a:custGeom>
            <a:solidFill>
              <a:srgbClr val="FDFFE5"/>
            </a:solidFill>
            <a:ln w="9525">
              <a:solidFill>
                <a:schemeClr val="tx1"/>
              </a:solidFill>
              <a:round/>
              <a:headEnd/>
              <a:tailEnd/>
            </a:ln>
          </p:spPr>
          <p:txBody>
            <a:bodyPr/>
            <a:lstStyle/>
            <a:p>
              <a:endParaRPr lang="en-GB" dirty="0"/>
            </a:p>
          </p:txBody>
        </p:sp>
        <p:sp>
          <p:nvSpPr>
            <p:cNvPr id="133" name="Text Box 131"/>
            <p:cNvSpPr txBox="1">
              <a:spLocks noChangeArrowheads="1"/>
            </p:cNvSpPr>
            <p:nvPr/>
          </p:nvSpPr>
          <p:spPr bwMode="auto">
            <a:xfrm rot="267417">
              <a:off x="6927033" y="1991083"/>
              <a:ext cx="1344612" cy="641350"/>
            </a:xfrm>
            <a:prstGeom prst="rect">
              <a:avLst/>
            </a:prstGeom>
            <a:noFill/>
            <a:ln w="9525">
              <a:noFill/>
              <a:miter lim="800000"/>
              <a:headEnd/>
              <a:tailEnd/>
            </a:ln>
          </p:spPr>
          <p:txBody>
            <a:bodyPr wrap="none">
              <a:spAutoFit/>
            </a:bodyPr>
            <a:lstStyle/>
            <a:p>
              <a:r>
                <a:rPr lang="en-GB" sz="1800" b="1" dirty="0">
                  <a:solidFill>
                    <a:srgbClr val="002142"/>
                  </a:solidFill>
                  <a:latin typeface="Symbol" pitchFamily="18" charset="2"/>
                </a:rPr>
                <a:t>It</a:t>
              </a:r>
              <a:r>
                <a:rPr lang="en-GB" sz="1800" b="1" dirty="0">
                  <a:solidFill>
                    <a:srgbClr val="002142"/>
                  </a:solidFill>
                </a:rPr>
                <a:t>'</a:t>
              </a:r>
              <a:r>
                <a:rPr lang="en-GB" sz="1800" b="1" dirty="0">
                  <a:solidFill>
                    <a:srgbClr val="002142"/>
                  </a:solidFill>
                  <a:latin typeface="Symbol" pitchFamily="18" charset="2"/>
                </a:rPr>
                <a:t>s all </a:t>
              </a:r>
              <a:br>
                <a:rPr lang="en-GB" sz="1800" b="1" dirty="0">
                  <a:solidFill>
                    <a:srgbClr val="002142"/>
                  </a:solidFill>
                  <a:latin typeface="Symbol" pitchFamily="18" charset="2"/>
                </a:rPr>
              </a:br>
              <a:r>
                <a:rPr lang="en-GB" sz="1800" b="1" dirty="0">
                  <a:solidFill>
                    <a:srgbClr val="002142"/>
                  </a:solidFill>
                  <a:latin typeface="Symbol" pitchFamily="18" charset="2"/>
                </a:rPr>
                <a:t>Greek to me</a:t>
              </a:r>
            </a:p>
          </p:txBody>
        </p:sp>
      </p:grpSp>
      <p:pic>
        <p:nvPicPr>
          <p:cNvPr id="134" name="Picture 1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674" y="4098970"/>
            <a:ext cx="1419924" cy="2301830"/>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okTypeField0 xmlns="851B1AFE-BC03-421D-A91C-05023257746A">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IsBuildFile xmlns="851B1AFE-BC03-421D-A91C-05023257746A">false</IsBuildFile>
    <SequenceNumber xmlns="851B1AFE-BC03-421D-A91C-05023257746A">2</SequenceNumber>
  </documentManagement>
</p:properti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0DB1F68FD3F16A46B1E9E6F85F8892E1" ma:contentTypeVersion="0" ma:contentTypeDescription="Base content type which represents courseware documents" ma:contentTypeScope="" ma:versionID="2b8b2f2f878fff5a50bbfa681bcbf75c">
  <xsd:schema xmlns:xsd="http://www.w3.org/2001/XMLSchema" xmlns:xs="http://www.w3.org/2001/XMLSchema" xmlns:p="http://schemas.microsoft.com/office/2006/metadata/properties" xmlns:ns2="851B1AFE-BC03-421D-A91C-05023257746A" targetNamespace="http://schemas.microsoft.com/office/2006/metadata/properties" ma:root="true" ma:fieldsID="393c6134fbcb8b0deff742b4282b83b4" ns2:_="">
    <xsd:import namespace="851B1AFE-BC03-421D-A91C-05023257746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1AFE-BC03-421D-A91C-05023257746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0CE092-32B2-46E5-800B-B90E471A1EBB}">
  <ds:schemaRefs>
    <ds:schemaRef ds:uri="http://schemas.microsoft.com/office/2006/metadata/properties"/>
    <ds:schemaRef ds:uri="http://schemas.microsoft.com/office/infopath/2007/PartnerControls"/>
    <ds:schemaRef ds:uri="851B1AFE-BC03-421D-A91C-05023257746A"/>
  </ds:schemaRefs>
</ds:datastoreItem>
</file>

<file path=customXml/itemProps2.xml><?xml version="1.0" encoding="utf-8"?>
<ds:datastoreItem xmlns:ds="http://schemas.openxmlformats.org/officeDocument/2006/customXml" ds:itemID="{581CB06A-4B04-42B1-B2B8-81EA0562E0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1AFE-BC03-421D-A91C-0502325774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D32EE9-E91D-43E7-A546-67B75FC950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IT_Slides_2013_v1.0</Template>
  <TotalTime>150</TotalTime>
  <Words>910</Words>
  <Application>Microsoft Office PowerPoint</Application>
  <PresentationFormat>On-screen Show (4:3)</PresentationFormat>
  <Paragraphs>100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Symbol</vt:lpstr>
      <vt:lpstr>Wingdings</vt:lpstr>
      <vt:lpstr>IT_Slides_2013_v1.0</vt:lpstr>
      <vt:lpstr>Introduction</vt:lpstr>
      <vt:lpstr>Contents</vt:lpstr>
      <vt:lpstr>Safety, health and environment</vt:lpstr>
      <vt:lpstr>Course objectives – 2 week</vt:lpstr>
      <vt:lpstr>Course prerequisites</vt:lpstr>
      <vt:lpstr>Course delivery</vt:lpstr>
      <vt:lpstr>About the hands-on labs</vt:lpstr>
      <vt:lpstr>Questions</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DG_00a_Introduction</dc:title>
  <dc:creator>Steve Potter</dc:creator>
  <cp:lastModifiedBy>Admin</cp:lastModifiedBy>
  <cp:revision>20</cp:revision>
  <dcterms:created xsi:type="dcterms:W3CDTF">2014-05-12T05:37:16Z</dcterms:created>
  <dcterms:modified xsi:type="dcterms:W3CDTF">2019-04-23T09:16:28Z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0x010100F0967B7CEE8D417F966757887D9466FB000DB1F68FD3F16A46B1E9E6F85F8892E1</vt:lpwstr>
  </property>
  <property fmtid="{D5CDD505-2E9C-101B-9397-08002B2CF9AE}" pid="4" name="Order">
    <vt:r8>200</vt:r8>
  </property>
  <property fmtid="{D5CDD505-2E9C-101B-9397-08002B2CF9AE}" pid="5" name="BookType">
    <vt:lpwstr>3</vt:lpwstr>
  </property>
</Properties>
</file>