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9" strictFirstAndLastChars="0" saveSubsetFonts="1">
  <p:sldMasterIdLst>
    <p:sldMasterId id="2147483695" r:id="rId4"/>
  </p:sldMasterIdLst>
  <p:notesMasterIdLst>
    <p:notesMasterId r:id="rId27"/>
  </p:notesMasterIdLst>
  <p:handoutMasterIdLst>
    <p:handoutMasterId r:id="rId28"/>
  </p:handoutMasterIdLst>
  <p:sldIdLst>
    <p:sldId id="256" r:id="rId5"/>
    <p:sldId id="259" r:id="rId6"/>
    <p:sldId id="286" r:id="rId7"/>
    <p:sldId id="287" r:id="rId8"/>
    <p:sldId id="264" r:id="rId9"/>
    <p:sldId id="281" r:id="rId10"/>
    <p:sldId id="266" r:id="rId11"/>
    <p:sldId id="267" r:id="rId12"/>
    <p:sldId id="268" r:id="rId13"/>
    <p:sldId id="269" r:id="rId14"/>
    <p:sldId id="270" r:id="rId15"/>
    <p:sldId id="282" r:id="rId16"/>
    <p:sldId id="283" r:id="rId17"/>
    <p:sldId id="284" r:id="rId18"/>
    <p:sldId id="272" r:id="rId19"/>
    <p:sldId id="273" r:id="rId20"/>
    <p:sldId id="274" r:id="rId21"/>
    <p:sldId id="275" r:id="rId22"/>
    <p:sldId id="276" r:id="rId23"/>
    <p:sldId id="285" r:id="rId24"/>
    <p:sldId id="288" r:id="rId25"/>
    <p:sldId id="289" r:id="rId26"/>
  </p:sldIdLst>
  <p:sldSz cx="9144000" cy="6858000" type="screen4x3"/>
  <p:notesSz cx="6794500" cy="9921875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5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8"/>
    <a:srgbClr val="0070C0"/>
    <a:srgbClr val="0070AB"/>
    <a:srgbClr val="FF70C0"/>
    <a:srgbClr val="005AAB"/>
    <a:srgbClr val="DFFFCD"/>
    <a:srgbClr val="C80000"/>
    <a:srgbClr val="134183"/>
    <a:srgbClr val="005AA9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79" autoAdjust="0"/>
    <p:restoredTop sz="76990" autoAdjust="0"/>
  </p:normalViewPr>
  <p:slideViewPr>
    <p:cSldViewPr snapToGrid="0">
      <p:cViewPr varScale="1">
        <p:scale>
          <a:sx n="83" d="100"/>
          <a:sy n="83" d="100"/>
        </p:scale>
        <p:origin x="88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62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2958" y="96"/>
      </p:cViewPr>
      <p:guideLst>
        <p:guide orient="horz" pos="3125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4.xml"/><Relationship Id="rId2" Type="http://schemas.openxmlformats.org/officeDocument/2006/relationships/slide" Target="slides/slide13.xml"/><Relationship Id="rId1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28663" y="90488"/>
            <a:ext cx="5400675" cy="276225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sz="12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Edit course title here	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8663" y="9590088"/>
            <a:ext cx="5400675" cy="276225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algn="r"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sz="12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Page </a:t>
            </a:r>
            <a:fld id="{D8970E65-33FC-4939-995C-97864F22F032}" type="slidenum">
              <a:rPr lang="en-GB" sz="120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pPr algn="r" eaLnBrk="0" hangingPunct="0">
                <a:spcBef>
                  <a:spcPct val="50000"/>
                </a:spcBef>
                <a:tabLst>
                  <a:tab pos="8793163" algn="r"/>
                </a:tabLst>
                <a:defRPr/>
              </a:pPr>
              <a:t>‹#›</a:t>
            </a:fld>
            <a:endParaRPr lang="en-GB" sz="12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6925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8663" y="428625"/>
            <a:ext cx="5400675" cy="40497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12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28663" y="4679950"/>
            <a:ext cx="5400675" cy="486568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GB" noProof="0" dirty="0"/>
          </a:p>
        </p:txBody>
      </p:sp>
      <p:sp>
        <p:nvSpPr>
          <p:cNvPr id="13" name="TextBox 12"/>
          <p:cNvSpPr txBox="1"/>
          <p:nvPr/>
        </p:nvSpPr>
        <p:spPr>
          <a:xfrm>
            <a:off x="728663" y="90488"/>
            <a:ext cx="5400675" cy="276225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sz="1200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AEITJVOO</a:t>
            </a:r>
            <a:r>
              <a:rPr lang="en-GB" sz="12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	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28663" y="9590088"/>
            <a:ext cx="5400675" cy="276225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algn="r"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sz="12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Page </a:t>
            </a:r>
            <a:fld id="{5A994FC6-4CA0-47B1-908E-E307E7797130}" type="slidenum">
              <a:rPr lang="en-GB" sz="120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pPr algn="r" eaLnBrk="0" hangingPunct="0">
                <a:spcBef>
                  <a:spcPct val="50000"/>
                </a:spcBef>
                <a:tabLst>
                  <a:tab pos="8793163" algn="r"/>
                </a:tabLst>
                <a:defRPr/>
              </a:pPr>
              <a:t>‹#›</a:t>
            </a:fld>
            <a:endParaRPr lang="en-GB" sz="1200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284537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30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47675" indent="9525" algn="l" rtl="0" eaLnBrk="0" fontAlgn="base" hangingPunct="0">
      <a:spcBef>
        <a:spcPct val="330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30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43025" indent="28575" algn="l" rtl="0" eaLnBrk="0" fontAlgn="base" hangingPunct="0">
      <a:spcBef>
        <a:spcPct val="330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30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728663" y="428625"/>
            <a:ext cx="5400675" cy="40513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93995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82416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72764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Enumerated types are a convenient way of grouping related constants together in a single definition and should be used frequently. The Java framework defines quite a few.</a:t>
            </a:r>
          </a:p>
          <a:p>
            <a:r>
              <a:rPr lang="en-US" dirty="0" smtClean="0"/>
              <a:t>When a new </a:t>
            </a:r>
            <a:r>
              <a:rPr lang="en-US" dirty="0" err="1" smtClean="0"/>
              <a:t>enum</a:t>
            </a:r>
            <a:r>
              <a:rPr lang="en-US" dirty="0" smtClean="0"/>
              <a:t> type is defined, a set of identifiers must be enclosed in braces to indicate the allowed values for this </a:t>
            </a:r>
            <a:r>
              <a:rPr lang="en-US" dirty="0" err="1" smtClean="0"/>
              <a:t>enum</a:t>
            </a:r>
            <a:r>
              <a:rPr lang="en-US" dirty="0" smtClean="0"/>
              <a:t> type. </a:t>
            </a:r>
          </a:p>
          <a:p>
            <a:r>
              <a:rPr lang="en-US" dirty="0" smtClean="0"/>
              <a:t>Typically</a:t>
            </a:r>
            <a:r>
              <a:rPr lang="en-US" baseline="0" dirty="0" smtClean="0"/>
              <a:t> processed via a Switch statement.</a:t>
            </a:r>
          </a:p>
          <a:p>
            <a:r>
              <a:rPr lang="en-US" baseline="0" dirty="0" smtClean="0"/>
              <a:t>Java converts the </a:t>
            </a:r>
            <a:r>
              <a:rPr lang="en-US" baseline="0" dirty="0" err="1" smtClean="0"/>
              <a:t>enum</a:t>
            </a:r>
            <a:r>
              <a:rPr lang="en-US" baseline="0" dirty="0" smtClean="0"/>
              <a:t> into a class with a public static field in for each value in the </a:t>
            </a:r>
            <a:r>
              <a:rPr lang="en-US" baseline="0" dirty="0" err="1" smtClean="0"/>
              <a:t>enum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So in the example above, </a:t>
            </a:r>
            <a:r>
              <a:rPr lang="en-US" baseline="0" dirty="0" err="1" smtClean="0"/>
              <a:t>Status.ACTIVE</a:t>
            </a:r>
            <a:r>
              <a:rPr lang="en-US" baseline="0" dirty="0" smtClean="0"/>
              <a:t> is actually a public static field of type Status, as are the other entries in the </a:t>
            </a:r>
            <a:r>
              <a:rPr lang="en-US" baseline="0" dirty="0" err="1" smtClean="0"/>
              <a:t>enum</a:t>
            </a:r>
            <a:r>
              <a:rPr lang="en-US" baseline="0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96397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GB" dirty="0" smtClean="0"/>
              <a:t>You can see above how the class generated from this </a:t>
            </a:r>
            <a:r>
              <a:rPr lang="en-GB" dirty="0" err="1" smtClean="0"/>
              <a:t>enum</a:t>
            </a:r>
            <a:r>
              <a:rPr lang="en-GB" dirty="0" smtClean="0"/>
              <a:t> declaration</a:t>
            </a:r>
            <a:r>
              <a:rPr lang="en-GB" baseline="0" dirty="0" smtClean="0"/>
              <a:t> is allowed to store data, as fields offer methods and constructors.</a:t>
            </a:r>
            <a:br>
              <a:rPr lang="en-GB" baseline="0" dirty="0" smtClean="0"/>
            </a:br>
            <a:r>
              <a:rPr lang="en-GB" baseline="0" dirty="0" smtClean="0"/>
              <a:t>So </a:t>
            </a:r>
            <a:r>
              <a:rPr lang="en-GB" baseline="0" dirty="0" err="1" smtClean="0"/>
              <a:t>Day.TUESDAY</a:t>
            </a:r>
            <a:r>
              <a:rPr lang="en-GB" baseline="0" dirty="0" smtClean="0"/>
              <a:t>, for example, is an instance of a class that stores ‘3’ as its ordinal value and can tell you that via the </a:t>
            </a:r>
            <a:r>
              <a:rPr lang="en-GB" baseline="0" dirty="0" err="1" smtClean="0"/>
              <a:t>int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dayOfWeek</a:t>
            </a:r>
            <a:r>
              <a:rPr lang="en-GB" baseline="0" dirty="0" smtClean="0"/>
              <a:t>() method.</a:t>
            </a:r>
          </a:p>
          <a:p>
            <a:r>
              <a:rPr lang="en-GB" baseline="0" dirty="0" smtClean="0"/>
              <a:t>The compiler also generates for you a public static method called values() whose return type is an (enumerable) array of that type.</a:t>
            </a:r>
          </a:p>
          <a:p>
            <a:r>
              <a:rPr lang="en-GB" baseline="0" dirty="0" smtClean="0"/>
              <a:t>Hence the for(Day d : </a:t>
            </a:r>
            <a:r>
              <a:rPr lang="en-GB" baseline="0" dirty="0" err="1" smtClean="0"/>
              <a:t>Day.values</a:t>
            </a:r>
            <a:r>
              <a:rPr lang="en-GB" baseline="0" dirty="0" smtClean="0"/>
              <a:t>()){..} </a:t>
            </a:r>
            <a:r>
              <a:rPr lang="en-GB" dirty="0" smtClean="0"/>
              <a:t/>
            </a:r>
            <a:br>
              <a:rPr lang="en-GB" dirty="0" smtClean="0"/>
            </a:b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7269036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GB" dirty="0" smtClean="0"/>
              <a:t>There are four access modifiers</a:t>
            </a:r>
            <a:r>
              <a:rPr lang="en-GB" baseline="0" dirty="0" smtClean="0"/>
              <a:t> (but one of them is to say nothing - known as ‘default’ visibility).</a:t>
            </a:r>
            <a:endParaRPr lang="en-GB" dirty="0" smtClean="0"/>
          </a:p>
          <a:p>
            <a:r>
              <a:rPr lang="en-GB" dirty="0" smtClean="0"/>
              <a:t>When you apply the private modifier to a member, only code within the type definition can access that member. This modifier is very commonly applied to fields and occasionally to some methods.</a:t>
            </a:r>
          </a:p>
          <a:p>
            <a:r>
              <a:rPr lang="en-GB" dirty="0" smtClean="0"/>
              <a:t>public, as its name suggests</a:t>
            </a:r>
            <a:r>
              <a:rPr lang="en-GB" dirty="0"/>
              <a:t>, grants </a:t>
            </a:r>
            <a:r>
              <a:rPr lang="en-GB" dirty="0" smtClean="0"/>
              <a:t>access to all code, no matter which type or which</a:t>
            </a:r>
            <a:r>
              <a:rPr lang="en-GB" baseline="0" dirty="0" smtClean="0"/>
              <a:t> package </a:t>
            </a:r>
            <a:r>
              <a:rPr lang="en-GB" dirty="0" smtClean="0"/>
              <a:t>it resides. Many classes are marked with the public keyword, as are methods that represent the publicly accessible façade to the type. Occasionally, a field is marked as public, </a:t>
            </a:r>
            <a:r>
              <a:rPr lang="en-GB" dirty="0" err="1" smtClean="0"/>
              <a:t>Math.PI</a:t>
            </a:r>
            <a:r>
              <a:rPr lang="en-GB" dirty="0" smtClean="0"/>
              <a:t> is an</a:t>
            </a:r>
            <a:r>
              <a:rPr lang="en-GB" baseline="0" dirty="0" smtClean="0"/>
              <a:t> example, but they tend to be made </a:t>
            </a:r>
            <a:r>
              <a:rPr lang="en-GB" baseline="0" dirty="0" err="1" smtClean="0"/>
              <a:t>readonly</a:t>
            </a:r>
            <a:r>
              <a:rPr lang="en-GB" baseline="0" dirty="0" smtClean="0"/>
              <a:t> by being marked as ‘public final’.</a:t>
            </a:r>
            <a:endParaRPr lang="en-GB" dirty="0" smtClean="0"/>
          </a:p>
          <a:p>
            <a:r>
              <a:rPr lang="en-GB" dirty="0" smtClean="0"/>
              <a:t>protected will become relevant when we look at a later chapter on inheritance. Essentially, access to a protected member is granted to the type and any types that are derived from it. </a:t>
            </a:r>
          </a:p>
          <a:p>
            <a:r>
              <a:rPr lang="en-GB" dirty="0" smtClean="0"/>
              <a:t>&lt;default&gt; means that any type in the same exact package can access the item. Certain classes, known as helper classes, and some methods will be specified with default visibility.</a:t>
            </a:r>
          </a:p>
          <a:p>
            <a:r>
              <a:rPr lang="en-GB" dirty="0" smtClean="0"/>
              <a:t>Sometimes you see &lt;default&gt;</a:t>
            </a:r>
            <a:r>
              <a:rPr lang="en-GB" baseline="0" dirty="0" smtClean="0"/>
              <a:t> visibility referred to as ‘package-private’.</a:t>
            </a:r>
          </a:p>
          <a:p>
            <a:endParaRPr lang="en-GB" dirty="0" smtClean="0"/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7409583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35741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76562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03411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75680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62616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728663" y="428625"/>
            <a:ext cx="5400675" cy="40513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28679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3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3050" algn="l"/>
                <a:tab pos="544513" algn="l"/>
                <a:tab pos="796925" algn="l"/>
                <a:tab pos="1069975" algn="l"/>
                <a:tab pos="1343025" algn="l"/>
                <a:tab pos="1614488" algn="l"/>
                <a:tab pos="1887538" algn="l"/>
                <a:tab pos="2159000" algn="l"/>
                <a:tab pos="2413000" algn="l"/>
                <a:tab pos="2684463" algn="l"/>
              </a:tabLst>
              <a:defRPr/>
            </a:pPr>
            <a:r>
              <a:rPr lang="en-US" dirty="0" smtClean="0">
                <a:latin typeface="Arial" charset="0"/>
              </a:rPr>
              <a:t>Similar to the byte stream example, this code copies one file to another by using a character array instead of a byte array. </a:t>
            </a:r>
            <a:r>
              <a:rPr lang="en-US" dirty="0" err="1" smtClean="0"/>
              <a:t>FileReader</a:t>
            </a:r>
            <a:r>
              <a:rPr lang="en-US" dirty="0" smtClean="0"/>
              <a:t> and </a:t>
            </a:r>
            <a:r>
              <a:rPr lang="en-US" dirty="0" err="1" smtClean="0"/>
              <a:t>FileWriter</a:t>
            </a:r>
            <a:r>
              <a:rPr lang="en-US" dirty="0" smtClean="0">
                <a:latin typeface="Arial" charset="0"/>
              </a:rPr>
              <a:t> are classes designed to read and write character streams, such as text files.</a:t>
            </a:r>
          </a:p>
          <a:p>
            <a:endParaRPr lang="en-GB" baseline="0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16124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99842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728663" y="428625"/>
            <a:ext cx="5400675" cy="40513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84011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10357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36031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baseline="0" dirty="0" smtClean="0"/>
              <a:t>Use the (</a:t>
            </a:r>
            <a:r>
              <a:rPr lang="en-GB" baseline="0" dirty="0" err="1" smtClean="0"/>
              <a:t>java.util</a:t>
            </a:r>
            <a:r>
              <a:rPr lang="en-GB" baseline="0" dirty="0" smtClean="0"/>
              <a:t>).Scanner class, you can create one pointing at your console known as </a:t>
            </a:r>
            <a:r>
              <a:rPr lang="en-GB" baseline="0" dirty="0" err="1" smtClean="0"/>
              <a:t>System.in</a:t>
            </a:r>
            <a:r>
              <a:rPr lang="en-GB" baseline="0" dirty="0" smtClean="0"/>
              <a:t> and then use a wealth of methods like </a:t>
            </a:r>
            <a:r>
              <a:rPr lang="en-GB" baseline="0" dirty="0" err="1" smtClean="0"/>
              <a:t>nextLine</a:t>
            </a:r>
            <a:r>
              <a:rPr lang="en-GB" baseline="0" dirty="0" smtClean="0"/>
              <a:t>() </a:t>
            </a:r>
            <a:r>
              <a:rPr lang="en-GB" baseline="0" dirty="0" err="1" smtClean="0"/>
              <a:t>nextInt</a:t>
            </a:r>
            <a:r>
              <a:rPr lang="en-GB" baseline="0" dirty="0" smtClean="0"/>
              <a:t>() </a:t>
            </a:r>
            <a:r>
              <a:rPr lang="en-GB" baseline="0" dirty="0" err="1" smtClean="0"/>
              <a:t>nextDouble</a:t>
            </a:r>
            <a:r>
              <a:rPr lang="en-GB" baseline="0" dirty="0" smtClean="0"/>
              <a:t>() to retrieve typed input.</a:t>
            </a:r>
          </a:p>
          <a:p>
            <a:endParaRPr lang="en-GB" baseline="0" dirty="0" smtClean="0"/>
          </a:p>
          <a:p>
            <a:r>
              <a:rPr lang="en-GB" baseline="0" dirty="0" smtClean="0"/>
              <a:t>Remember how we can produce a meaningful display by concatenating literals like “Hi “ and “</a:t>
            </a:r>
            <a:r>
              <a:rPr lang="en-GB" baseline="0" dirty="0" err="1" smtClean="0"/>
              <a:t>nextyear</a:t>
            </a:r>
            <a:r>
              <a:rPr lang="en-GB" baseline="0" dirty="0" smtClean="0"/>
              <a:t> you will be” with variables like ‘name’ and an expression like (age + 1).</a:t>
            </a:r>
          </a:p>
          <a:p>
            <a:r>
              <a:rPr lang="en-GB" baseline="0" dirty="0" smtClean="0"/>
              <a:t>This enables output of:</a:t>
            </a:r>
          </a:p>
          <a:p>
            <a:r>
              <a:rPr lang="en-GB" baseline="0" dirty="0" smtClean="0"/>
              <a:t>“Hi Fred, </a:t>
            </a:r>
            <a:r>
              <a:rPr lang="en-GB" baseline="0" dirty="0" err="1" smtClean="0"/>
              <a:t>nextyear</a:t>
            </a:r>
            <a:r>
              <a:rPr lang="en-GB" baseline="0" dirty="0" smtClean="0"/>
              <a:t> you will be 21” – when the user types “Fred” to the first prompt and 20 to the second.   </a:t>
            </a:r>
            <a:r>
              <a:rPr lang="en-GB" dirty="0" smtClean="0"/>
              <a:t> </a:t>
            </a:r>
            <a:endParaRPr lang="en-GB" baseline="0" dirty="0" smtClean="0"/>
          </a:p>
          <a:p>
            <a:endParaRPr lang="en-GB" baseline="0" dirty="0" smtClean="0"/>
          </a:p>
          <a:p>
            <a:endParaRPr lang="en-GB" baseline="0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33828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63058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92240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8110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ewSwoop_Footer.jpg"/>
          <p:cNvPicPr>
            <a:picLocks noChangeAspect="1"/>
          </p:cNvPicPr>
          <p:nvPr userDrawn="1"/>
        </p:nvPicPr>
        <p:blipFill>
          <a:blip r:embed="rId2" cstate="print"/>
          <a:srcRect b="6922"/>
          <a:stretch>
            <a:fillRect/>
          </a:stretch>
        </p:blipFill>
        <p:spPr>
          <a:xfrm>
            <a:off x="0" y="4980439"/>
            <a:ext cx="9144000" cy="1775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8599" y="2130431"/>
            <a:ext cx="8286808" cy="1470025"/>
          </a:xfrm>
        </p:spPr>
        <p:txBody>
          <a:bodyPr>
            <a:normAutofit/>
          </a:bodyPr>
          <a:lstStyle>
            <a:lvl1pPr algn="ctr">
              <a:defRPr sz="3600">
                <a:solidFill>
                  <a:srgbClr val="0070C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rgbClr val="AAAAAA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224" y="785794"/>
            <a:ext cx="724383" cy="7071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142847" y="928670"/>
            <a:ext cx="8786844" cy="5214974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2844" y="357166"/>
            <a:ext cx="8786874" cy="5004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GB" sz="2400" b="1" kern="1200" baseline="0" dirty="0" smtClean="0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6796118" y="649290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142847" y="928694"/>
            <a:ext cx="8786844" cy="5286375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2844" y="357166"/>
            <a:ext cx="8786874" cy="5004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GB" sz="2400" b="1" kern="1200" baseline="0" dirty="0" smtClean="0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6796118" y="649290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 txBox="1">
            <a:spLocks/>
          </p:cNvSpPr>
          <p:nvPr/>
        </p:nvSpPr>
        <p:spPr>
          <a:xfrm>
            <a:off x="6796118" y="649290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2844" y="356400"/>
            <a:ext cx="8786874" cy="500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tabLst/>
              <a:defRPr/>
            </a:pPr>
            <a:r>
              <a: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Click to edit Master title style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844" y="928800"/>
            <a:ext cx="8786874" cy="521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17824" y="285728"/>
            <a:ext cx="8858280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4"/>
          <p:cNvSpPr txBox="1">
            <a:spLocks/>
          </p:cNvSpPr>
          <p:nvPr/>
        </p:nvSpPr>
        <p:spPr>
          <a:xfrm>
            <a:off x="142844" y="357166"/>
            <a:ext cx="8786874" cy="500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n-GB" sz="2400" b="1" kern="1200" baseline="0" dirty="0" smtClean="0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  <a:defRPr/>
            </a:pP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</p:sldLayoutIdLst>
  <p:hf hdr="0" ftr="0" dt="0"/>
  <p:txStyles>
    <p:titleStyle>
      <a:lvl1pPr marL="342900" marR="0" indent="-3429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None/>
        <a:tabLst/>
        <a:defRPr kumimoji="0" lang="en-GB" sz="2400" b="1" i="0" u="none" strike="noStrike" kern="1200" cap="none" spc="0" normalizeH="0" baseline="0" noProof="0">
          <a:ln>
            <a:noFill/>
          </a:ln>
          <a:solidFill>
            <a:srgbClr val="0070C0"/>
          </a:solidFill>
          <a:effectLst/>
          <a:uLnTx/>
          <a:uFillTx/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2000" b="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Java Fundamentals – recap</a:t>
            </a:r>
          </a:p>
        </p:txBody>
      </p:sp>
      <p:sp>
        <p:nvSpPr>
          <p:cNvPr id="4099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Say </a:t>
            </a:r>
            <a:r>
              <a:rPr lang="en-GB" b="0" dirty="0" smtClean="0">
                <a:latin typeface="Lucida Console" pitchFamily="49" charset="0"/>
              </a:rPr>
              <a:t>class</a:t>
            </a:r>
            <a:r>
              <a:rPr lang="en-GB" dirty="0" smtClean="0"/>
              <a:t> to define a type</a:t>
            </a:r>
          </a:p>
          <a:p>
            <a:pPr lvl="1"/>
            <a:r>
              <a:rPr lang="en-GB" dirty="0" smtClean="0"/>
              <a:t>Keyword </a:t>
            </a:r>
            <a:r>
              <a:rPr lang="en-GB" b="0" dirty="0" smtClean="0">
                <a:latin typeface="Lucida Console" pitchFamily="49" charset="0"/>
              </a:rPr>
              <a:t>new</a:t>
            </a:r>
            <a:r>
              <a:rPr lang="en-GB" dirty="0" smtClean="0"/>
              <a:t> to create an instance</a:t>
            </a:r>
          </a:p>
          <a:p>
            <a:pPr lvl="1"/>
            <a:r>
              <a:rPr lang="en-GB" dirty="0" smtClean="0"/>
              <a:t>class always has a .</a:t>
            </a:r>
            <a:r>
              <a:rPr lang="en-GB" dirty="0" err="1" smtClean="0"/>
              <a:t>ctor</a:t>
            </a:r>
            <a:r>
              <a:rPr lang="en-GB" dirty="0" smtClean="0"/>
              <a:t> (compiler generated until you author one)</a:t>
            </a:r>
          </a:p>
          <a:p>
            <a:pPr lvl="2"/>
            <a:r>
              <a:rPr lang="en-GB" dirty="0" smtClean="0"/>
              <a:t>Constructor(s) set of initial state of object</a:t>
            </a:r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Fields track the state of an object</a:t>
            </a:r>
          </a:p>
          <a:p>
            <a:pPr lvl="1"/>
            <a:r>
              <a:rPr lang="en-GB" dirty="0" smtClean="0"/>
              <a:t>Methods as behaviours exhibited/actions to be performed</a:t>
            </a:r>
          </a:p>
          <a:p>
            <a:pPr lvl="1"/>
            <a:r>
              <a:rPr lang="en-GB" dirty="0" smtClean="0"/>
              <a:t>When </a:t>
            </a:r>
            <a:r>
              <a:rPr lang="en-GB" dirty="0" smtClean="0">
                <a:latin typeface="Lucida Console" pitchFamily="49" charset="0"/>
              </a:rPr>
              <a:t>static</a:t>
            </a:r>
            <a:r>
              <a:rPr lang="en-GB" dirty="0" smtClean="0"/>
              <a:t> is not used, then known as ‘instance’ variables and ‘instance’ methods</a:t>
            </a:r>
          </a:p>
          <a:p>
            <a:pPr lvl="2"/>
            <a:r>
              <a:rPr lang="en-GB" dirty="0" smtClean="0"/>
              <a:t>Need a reference to an instance to invoke the methods</a:t>
            </a:r>
          </a:p>
          <a:p>
            <a:pPr lvl="2"/>
            <a:r>
              <a:rPr lang="en-GB" dirty="0" smtClean="0"/>
              <a:t>Each object gets its own copy of the instance variables</a:t>
            </a:r>
          </a:p>
          <a:p>
            <a:pPr lvl="1"/>
            <a:r>
              <a:rPr lang="en-GB" dirty="0" smtClean="0"/>
              <a:t>Static means ‘belongs to the class’, not to any instance</a:t>
            </a:r>
          </a:p>
          <a:p>
            <a:pPr lvl="2"/>
            <a:r>
              <a:rPr lang="en-GB" dirty="0" smtClean="0"/>
              <a:t>Accessible via class name</a:t>
            </a:r>
          </a:p>
          <a:p>
            <a:pPr lvl="2"/>
            <a:r>
              <a:rPr lang="en-GB" dirty="0" smtClean="0"/>
              <a:t>May not be any instance created yet (or perhaps ever...</a:t>
            </a:r>
            <a:r>
              <a:rPr lang="en-GB" dirty="0" smtClean="0">
                <a:latin typeface="Lucida Console" pitchFamily="49" charset="0"/>
              </a:rPr>
              <a:t>Math</a:t>
            </a:r>
            <a:r>
              <a:rPr lang="en-GB" dirty="0" smtClean="0"/>
              <a:t>)</a:t>
            </a:r>
          </a:p>
          <a:p>
            <a:pPr>
              <a:buNone/>
            </a:pPr>
            <a:endParaRPr lang="en-GB" dirty="0" smtClean="0"/>
          </a:p>
          <a:p>
            <a:pPr lvl="2"/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Defining your own types (1)</a:t>
            </a:r>
            <a:endParaRPr lang="en-GB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47072" y="2376699"/>
            <a:ext cx="7749762" cy="366767"/>
          </a:xfrm>
          <a:prstGeom prst="rect">
            <a:avLst/>
          </a:prstGeom>
          <a:solidFill>
            <a:srgbClr val="FFFFCC"/>
          </a:solidFill>
          <a:ln w="12700">
            <a:noFill/>
            <a:miter lim="800000"/>
            <a:headEnd/>
            <a:tailEnd/>
          </a:ln>
          <a:effectLst>
            <a:outerShdw dist="71842" dir="2700000" algn="ctr" rotWithShape="0">
              <a:schemeClr val="bg2"/>
            </a:outerShdw>
          </a:effectLst>
        </p:spPr>
        <p:txBody>
          <a:bodyPr wrap="square" lIns="90488" tIns="44450" rIns="90488" bIns="44450">
            <a:spAutoFit/>
          </a:bodyPr>
          <a:lstStyle/>
          <a:p>
            <a:pPr defTabSz="739775" eaLnBrk="0" hangingPunct="0">
              <a:defRPr/>
            </a:pPr>
            <a:r>
              <a:rPr lang="en-GB" sz="1800" dirty="0" err="1" smtClean="0">
                <a:latin typeface="Lucida Console" pitchFamily="49" charset="0"/>
              </a:rPr>
              <a:t>variableName</a:t>
            </a:r>
            <a:r>
              <a:rPr lang="en-GB" sz="1800" dirty="0" smtClean="0">
                <a:latin typeface="Lucida Console" pitchFamily="49" charset="0"/>
              </a:rPr>
              <a:t> = </a:t>
            </a:r>
            <a:r>
              <a:rPr lang="en-GB" sz="1800" dirty="0" smtClean="0">
                <a:solidFill>
                  <a:srgbClr val="0000C8"/>
                </a:solidFill>
                <a:latin typeface="Lucida Console" pitchFamily="49" charset="0"/>
              </a:rPr>
              <a:t>new</a:t>
            </a:r>
            <a:r>
              <a:rPr lang="en-GB" sz="1800" dirty="0" smtClean="0">
                <a:latin typeface="Lucida Console" pitchFamily="49" charset="0"/>
              </a:rPr>
              <a:t> </a:t>
            </a:r>
            <a:r>
              <a:rPr lang="en-GB" sz="1800" dirty="0" err="1" smtClean="0">
                <a:latin typeface="Lucida Console" pitchFamily="49" charset="0"/>
              </a:rPr>
              <a:t>ClassName</a:t>
            </a:r>
            <a:r>
              <a:rPr lang="en-GB" sz="1800" dirty="0" smtClean="0">
                <a:latin typeface="Lucida Console" pitchFamily="49" charset="0"/>
              </a:rPr>
              <a:t>(constructor parameters);</a:t>
            </a:r>
            <a:endParaRPr lang="en-GB" sz="1600" dirty="0">
              <a:solidFill>
                <a:schemeClr val="accent6">
                  <a:lumMod val="50000"/>
                </a:schemeClr>
              </a:solidFill>
              <a:latin typeface="Lucida Console" pitchFamily="49" charset="0"/>
              <a:cs typeface="+mn-cs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08198" y="5197332"/>
            <a:ext cx="4393980" cy="371798"/>
          </a:xfrm>
          <a:prstGeom prst="rect">
            <a:avLst/>
          </a:prstGeom>
          <a:solidFill>
            <a:srgbClr val="FFFFCC"/>
          </a:solidFill>
          <a:ln w="12700">
            <a:noFill/>
            <a:miter lim="800000"/>
            <a:headEnd/>
            <a:tailEnd/>
          </a:ln>
          <a:effectLst>
            <a:outerShdw dist="71842" dir="2700000" algn="ctr" rotWithShape="0">
              <a:schemeClr val="bg2"/>
            </a:outerShdw>
          </a:effectLst>
        </p:spPr>
        <p:txBody>
          <a:bodyPr wrap="square" lIns="90488" tIns="44450" rIns="90488" bIns="44450">
            <a:spAutoFit/>
          </a:bodyPr>
          <a:lstStyle/>
          <a:p>
            <a:pPr defTabSz="739775" eaLnBrk="0" hangingPunct="0">
              <a:defRPr/>
            </a:pPr>
            <a:r>
              <a:rPr lang="en-GB" sz="1800" dirty="0" err="1" smtClean="0">
                <a:latin typeface="Lucida Console" pitchFamily="49" charset="0"/>
              </a:rPr>
              <a:t>Employee.setRetirementAge</a:t>
            </a:r>
            <a:r>
              <a:rPr lang="en-GB" sz="1800" dirty="0" smtClean="0">
                <a:latin typeface="Lucida Console" pitchFamily="49" charset="0"/>
              </a:rPr>
              <a:t>(66);</a:t>
            </a:r>
            <a:endParaRPr lang="en-GB" sz="1600" dirty="0">
              <a:solidFill>
                <a:schemeClr val="accent6">
                  <a:lumMod val="50000"/>
                </a:schemeClr>
              </a:solidFill>
              <a:latin typeface="Lucida Console" pitchFamily="49" charset="0"/>
              <a:cs typeface="+mn-cs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336894" y="3903066"/>
            <a:ext cx="3643353" cy="366767"/>
          </a:xfrm>
          <a:prstGeom prst="rect">
            <a:avLst/>
          </a:prstGeom>
          <a:solidFill>
            <a:srgbClr val="FFFFCC"/>
          </a:solidFill>
          <a:ln w="12700">
            <a:noFill/>
            <a:miter lim="800000"/>
            <a:headEnd/>
            <a:tailEnd/>
          </a:ln>
          <a:effectLst>
            <a:outerShdw dist="71842" dir="2700000" algn="ctr" rotWithShape="0">
              <a:schemeClr val="bg2"/>
            </a:outerShdw>
          </a:effectLst>
        </p:spPr>
        <p:txBody>
          <a:bodyPr wrap="square" lIns="90488" tIns="44450" rIns="90488" bIns="44450">
            <a:spAutoFit/>
          </a:bodyPr>
          <a:lstStyle/>
          <a:p>
            <a:pPr defTabSz="739775" eaLnBrk="0" hangingPunct="0">
              <a:defRPr/>
            </a:pPr>
            <a:r>
              <a:rPr lang="en-GB" sz="1800" dirty="0" smtClean="0">
                <a:latin typeface="Lucida Console" pitchFamily="49" charset="0"/>
              </a:rPr>
              <a:t>emp1.setJobTitle(“Boss”);</a:t>
            </a:r>
            <a:endParaRPr lang="en-GB" sz="1600" dirty="0">
              <a:solidFill>
                <a:schemeClr val="accent6">
                  <a:lumMod val="50000"/>
                </a:schemeClr>
              </a:solidFill>
              <a:latin typeface="Lucida Console" pitchFamily="49" charset="0"/>
              <a:cs typeface="+mn-cs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4722128" y="4080672"/>
            <a:ext cx="600455" cy="20472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get  / set methods</a:t>
            </a:r>
          </a:p>
          <a:p>
            <a:pPr lvl="1"/>
            <a:r>
              <a:rPr lang="en-GB" dirty="0" smtClean="0"/>
              <a:t>Encapsulate data behind get and set methods (IDE can write them)</a:t>
            </a:r>
          </a:p>
          <a:p>
            <a:pPr lvl="1"/>
            <a:r>
              <a:rPr lang="en-GB" dirty="0" smtClean="0"/>
              <a:t>‘</a:t>
            </a:r>
            <a:r>
              <a:rPr lang="en-GB" dirty="0" err="1" smtClean="0"/>
              <a:t>set’ters</a:t>
            </a:r>
            <a:r>
              <a:rPr lang="en-GB" dirty="0" smtClean="0"/>
              <a:t> sometimes private .. no direct external call allowed</a:t>
            </a:r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‘set’ method can validate input</a:t>
            </a:r>
          </a:p>
          <a:p>
            <a:pPr lvl="2"/>
            <a:r>
              <a:rPr lang="en-GB" dirty="0" smtClean="0"/>
              <a:t>Virtually always receives a parameter</a:t>
            </a:r>
          </a:p>
          <a:p>
            <a:pPr lvl="2"/>
            <a:r>
              <a:rPr lang="en-GB" dirty="0" smtClean="0"/>
              <a:t>Nearly always void (may throw an exception)</a:t>
            </a:r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‘get’ method</a:t>
            </a:r>
          </a:p>
          <a:p>
            <a:pPr lvl="2"/>
            <a:r>
              <a:rPr lang="en-GB" dirty="0" smtClean="0"/>
              <a:t>Will never be void</a:t>
            </a:r>
          </a:p>
          <a:p>
            <a:pPr lvl="2"/>
            <a:r>
              <a:rPr lang="en-GB" dirty="0" smtClean="0"/>
              <a:t>Rarely receives a parameter</a:t>
            </a:r>
          </a:p>
          <a:p>
            <a:pPr lvl="1"/>
            <a:endParaRPr lang="en-GB" dirty="0" smtClean="0"/>
          </a:p>
          <a:p>
            <a:pPr lvl="1">
              <a:buNone/>
            </a:pPr>
            <a:endParaRPr lang="en-GB" dirty="0" smtClean="0"/>
          </a:p>
          <a:p>
            <a:pPr lvl="2"/>
            <a:endParaRPr lang="en-GB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Defining your own types </a:t>
            </a:r>
            <a:r>
              <a:rPr lang="en-GB" dirty="0" smtClean="0"/>
              <a:t>(2)</a:t>
            </a:r>
            <a:endParaRPr lang="en-GB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751803" y="5411030"/>
            <a:ext cx="4318140" cy="366767"/>
          </a:xfrm>
          <a:prstGeom prst="rect">
            <a:avLst/>
          </a:prstGeom>
          <a:solidFill>
            <a:srgbClr val="FFFFCC"/>
          </a:solidFill>
          <a:ln w="12700">
            <a:noFill/>
            <a:miter lim="800000"/>
            <a:headEnd/>
            <a:tailEnd/>
          </a:ln>
          <a:effectLst>
            <a:outerShdw dist="71842" dir="2700000" algn="ctr" rotWithShape="0">
              <a:schemeClr val="bg2"/>
            </a:outerShdw>
          </a:effectLst>
        </p:spPr>
        <p:txBody>
          <a:bodyPr wrap="square" lIns="90488" tIns="44450" rIns="90488" bIns="44450">
            <a:spAutoFit/>
          </a:bodyPr>
          <a:lstStyle/>
          <a:p>
            <a:pPr defTabSz="739775" eaLnBrk="0" hangingPunct="0">
              <a:defRPr/>
            </a:pPr>
            <a:r>
              <a:rPr lang="en-GB" sz="1800" dirty="0" smtClean="0">
                <a:latin typeface="Lucida Console" pitchFamily="49" charset="0"/>
              </a:rPr>
              <a:t>String name = emp1.getName();</a:t>
            </a:r>
            <a:endParaRPr lang="en-GB" sz="1600" dirty="0">
              <a:solidFill>
                <a:schemeClr val="accent6">
                  <a:lumMod val="50000"/>
                </a:schemeClr>
              </a:solidFill>
              <a:latin typeface="Lucida Console" pitchFamily="49" charset="0"/>
              <a:cs typeface="+mn-cs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738697" y="3579530"/>
            <a:ext cx="3643353" cy="366767"/>
          </a:xfrm>
          <a:prstGeom prst="rect">
            <a:avLst/>
          </a:prstGeom>
          <a:solidFill>
            <a:srgbClr val="FFFFCC"/>
          </a:solidFill>
          <a:ln w="12700">
            <a:noFill/>
            <a:miter lim="800000"/>
            <a:headEnd/>
            <a:tailEnd/>
          </a:ln>
          <a:effectLst>
            <a:outerShdw dist="71842" dir="2700000" algn="ctr" rotWithShape="0">
              <a:schemeClr val="bg2"/>
            </a:outerShdw>
          </a:effectLst>
        </p:spPr>
        <p:txBody>
          <a:bodyPr wrap="square" lIns="90488" tIns="44450" rIns="90488" bIns="44450">
            <a:spAutoFit/>
          </a:bodyPr>
          <a:lstStyle/>
          <a:p>
            <a:pPr defTabSz="739775" eaLnBrk="0" hangingPunct="0">
              <a:defRPr/>
            </a:pPr>
            <a:r>
              <a:rPr lang="en-GB" sz="1800" dirty="0" smtClean="0">
                <a:latin typeface="Lucida Console" pitchFamily="49" charset="0"/>
              </a:rPr>
              <a:t>emp1.setJobTitle(“Boss”);</a:t>
            </a:r>
            <a:endParaRPr lang="en-GB" sz="1600" dirty="0">
              <a:solidFill>
                <a:schemeClr val="accent6">
                  <a:lumMod val="50000"/>
                </a:schemeClr>
              </a:solidFill>
              <a:latin typeface="Lucida Console" pitchFamily="49" charset="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Keyword ‘class’ not the only way to define a type</a:t>
            </a:r>
          </a:p>
          <a:p>
            <a:pPr lvl="1"/>
            <a:r>
              <a:rPr lang="en-US" dirty="0" err="1" smtClean="0">
                <a:latin typeface="Lucida Console" pitchFamily="49" charset="0"/>
              </a:rPr>
              <a:t>enum</a:t>
            </a:r>
            <a:r>
              <a:rPr lang="en-US" dirty="0" smtClean="0"/>
              <a:t> enables a variable (of the </a:t>
            </a:r>
            <a:r>
              <a:rPr lang="en-US" dirty="0" err="1" smtClean="0"/>
              <a:t>enum</a:t>
            </a:r>
            <a:r>
              <a:rPr lang="en-US" dirty="0" smtClean="0"/>
              <a:t> type) to be restricted to a set of predefined constants</a:t>
            </a:r>
          </a:p>
          <a:p>
            <a:pPr lvl="1"/>
            <a:r>
              <a:rPr lang="en-US" dirty="0" smtClean="0"/>
              <a:t>Represents a fixed set of values known at compile time</a:t>
            </a:r>
          </a:p>
          <a:p>
            <a:pPr lvl="1"/>
            <a:r>
              <a:rPr lang="en-US" dirty="0" smtClean="0"/>
              <a:t>Names defined in UPPERCASE</a:t>
            </a:r>
            <a:endParaRPr lang="en-US" dirty="0" smtClean="0">
              <a:latin typeface="Lucida Console" pitchFamily="49" charset="0"/>
            </a:endParaRPr>
          </a:p>
          <a:p>
            <a:pPr lvl="1"/>
            <a:r>
              <a:rPr lang="en-US" dirty="0" smtClean="0"/>
              <a:t>All enumerated types implicitly inherit from class </a:t>
            </a:r>
            <a:r>
              <a:rPr lang="en-US" dirty="0" err="1" smtClean="0">
                <a:latin typeface="Lucida Console" pitchFamily="49" charset="0"/>
              </a:rPr>
              <a:t>java.lang.Enum</a:t>
            </a:r>
            <a:endParaRPr lang="en-US" dirty="0" smtClean="0">
              <a:latin typeface="Lucida Console" pitchFamily="49" charset="0"/>
            </a:endParaRPr>
          </a:p>
          <a:p>
            <a:pPr lvl="1"/>
            <a:r>
              <a:rPr lang="en-US" dirty="0" smtClean="0"/>
              <a:t>Treat </a:t>
            </a:r>
            <a:r>
              <a:rPr lang="en-US" dirty="0" err="1" smtClean="0">
                <a:latin typeface="Lucida Console" pitchFamily="49" charset="0"/>
              </a:rPr>
              <a:t>enum</a:t>
            </a:r>
            <a:r>
              <a:rPr lang="en-US" dirty="0" smtClean="0"/>
              <a:t> variables just like other variables</a:t>
            </a:r>
          </a:p>
        </p:txBody>
      </p:sp>
      <p:sp>
        <p:nvSpPr>
          <p:cNvPr id="873474" name="Rectangle 2"/>
          <p:cNvSpPr>
            <a:spLocks noChangeArrowheads="1"/>
          </p:cNvSpPr>
          <p:nvPr/>
        </p:nvSpPr>
        <p:spPr bwMode="auto">
          <a:xfrm>
            <a:off x="369134" y="3518847"/>
            <a:ext cx="3102199" cy="1751762"/>
          </a:xfrm>
          <a:prstGeom prst="rect">
            <a:avLst/>
          </a:prstGeom>
          <a:solidFill>
            <a:schemeClr val="accent5">
              <a:lumMod val="90000"/>
            </a:schemeClr>
          </a:solidFill>
          <a:ln w="12700">
            <a:solidFill>
              <a:schemeClr val="accent5"/>
            </a:solidFill>
            <a:miter lim="800000"/>
            <a:headEnd/>
            <a:tailEnd/>
          </a:ln>
          <a:effectLst>
            <a:outerShdw dist="63500" dir="3187806" algn="ctr" rotWithShape="0">
              <a:schemeClr val="bg2"/>
            </a:outerShdw>
          </a:effectLst>
        </p:spPr>
        <p:txBody>
          <a:bodyPr wrap="square" lIns="90488" tIns="44450" rIns="90488" bIns="44450">
            <a:spAutoFit/>
          </a:bodyPr>
          <a:lstStyle/>
          <a:p>
            <a:pPr defTabSz="739775" eaLnBrk="0" hangingPunct="0">
              <a:tabLst>
                <a:tab pos="341313" algn="l"/>
                <a:tab pos="690563" algn="l"/>
                <a:tab pos="1030288" algn="l"/>
                <a:tab pos="1371600" algn="l"/>
                <a:tab pos="1712913" algn="l"/>
              </a:tabLst>
              <a:defRPr/>
            </a:pPr>
            <a:r>
              <a:rPr lang="en-GB" sz="1800" dirty="0">
                <a:solidFill>
                  <a:srgbClr val="0000C8"/>
                </a:solidFill>
                <a:latin typeface="Lucida Console" pitchFamily="49" charset="0"/>
                <a:cs typeface="+mn-cs"/>
              </a:rPr>
              <a:t>public </a:t>
            </a:r>
            <a:r>
              <a:rPr lang="en-GB" sz="1800" dirty="0" err="1">
                <a:solidFill>
                  <a:srgbClr val="FF0000"/>
                </a:solidFill>
                <a:latin typeface="Lucida Console" pitchFamily="49" charset="0"/>
                <a:cs typeface="+mn-cs"/>
              </a:rPr>
              <a:t>enum</a:t>
            </a:r>
            <a:r>
              <a:rPr lang="en-GB" sz="1800" dirty="0">
                <a:solidFill>
                  <a:srgbClr val="000000"/>
                </a:solidFill>
                <a:latin typeface="Lucida Console" pitchFamily="49" charset="0"/>
                <a:cs typeface="+mn-cs"/>
              </a:rPr>
              <a:t> </a:t>
            </a:r>
            <a:r>
              <a:rPr lang="en-GB" sz="1800" dirty="0" smtClean="0">
                <a:latin typeface="Lucida Console" pitchFamily="49" charset="0"/>
                <a:cs typeface="+mn-cs"/>
              </a:rPr>
              <a:t>Status {</a:t>
            </a:r>
            <a:endParaRPr lang="en-GB" sz="1800" dirty="0">
              <a:latin typeface="Lucida Console" pitchFamily="49" charset="0"/>
              <a:cs typeface="+mn-cs"/>
            </a:endParaRPr>
          </a:p>
          <a:p>
            <a:pPr defTabSz="739775" eaLnBrk="0" hangingPunct="0">
              <a:tabLst>
                <a:tab pos="341313" algn="l"/>
                <a:tab pos="690563" algn="l"/>
                <a:tab pos="1030288" algn="l"/>
                <a:tab pos="1371600" algn="l"/>
                <a:tab pos="1712913" algn="l"/>
              </a:tabLst>
              <a:defRPr/>
            </a:pPr>
            <a:r>
              <a:rPr lang="en-GB" sz="1800" dirty="0">
                <a:latin typeface="Lucida Console" pitchFamily="49" charset="0"/>
                <a:cs typeface="+mn-cs"/>
              </a:rPr>
              <a:t>	</a:t>
            </a:r>
            <a:r>
              <a:rPr lang="en-GB" sz="1800" dirty="0" smtClean="0">
                <a:latin typeface="Lucida Console" pitchFamily="49" charset="0"/>
                <a:cs typeface="+mn-cs"/>
              </a:rPr>
              <a:t>ACTIVE,</a:t>
            </a:r>
            <a:endParaRPr lang="en-GB" sz="1800" dirty="0">
              <a:latin typeface="Lucida Console" pitchFamily="49" charset="0"/>
              <a:cs typeface="+mn-cs"/>
            </a:endParaRPr>
          </a:p>
          <a:p>
            <a:pPr defTabSz="739775" eaLnBrk="0" hangingPunct="0">
              <a:tabLst>
                <a:tab pos="341313" algn="l"/>
                <a:tab pos="690563" algn="l"/>
                <a:tab pos="1030288" algn="l"/>
                <a:tab pos="1371600" algn="l"/>
                <a:tab pos="1712913" algn="l"/>
              </a:tabLst>
              <a:defRPr/>
            </a:pPr>
            <a:r>
              <a:rPr lang="en-GB" sz="1800" dirty="0">
                <a:latin typeface="Lucida Console" pitchFamily="49" charset="0"/>
                <a:cs typeface="+mn-cs"/>
              </a:rPr>
              <a:t>	</a:t>
            </a:r>
            <a:r>
              <a:rPr lang="en-GB" sz="1800" dirty="0" smtClean="0">
                <a:latin typeface="Lucida Console" pitchFamily="49" charset="0"/>
                <a:cs typeface="+mn-cs"/>
              </a:rPr>
              <a:t>RETIRED,</a:t>
            </a:r>
            <a:endParaRPr lang="en-GB" sz="1800" dirty="0">
              <a:latin typeface="Lucida Console" pitchFamily="49" charset="0"/>
              <a:cs typeface="+mn-cs"/>
            </a:endParaRPr>
          </a:p>
          <a:p>
            <a:pPr defTabSz="739775" eaLnBrk="0" hangingPunct="0">
              <a:tabLst>
                <a:tab pos="341313" algn="l"/>
                <a:tab pos="690563" algn="l"/>
                <a:tab pos="1030288" algn="l"/>
                <a:tab pos="1371600" algn="l"/>
                <a:tab pos="1712913" algn="l"/>
              </a:tabLst>
              <a:defRPr/>
            </a:pPr>
            <a:r>
              <a:rPr lang="en-GB" sz="1800" dirty="0">
                <a:latin typeface="Lucida Console" pitchFamily="49" charset="0"/>
                <a:cs typeface="+mn-cs"/>
              </a:rPr>
              <a:t>	</a:t>
            </a:r>
            <a:r>
              <a:rPr lang="en-GB" sz="1800" dirty="0" smtClean="0">
                <a:latin typeface="Lucida Console" pitchFamily="49" charset="0"/>
                <a:cs typeface="+mn-cs"/>
              </a:rPr>
              <a:t>MATERNITYLEAVE,</a:t>
            </a:r>
            <a:endParaRPr lang="en-GB" sz="1800" dirty="0">
              <a:latin typeface="Lucida Console" pitchFamily="49" charset="0"/>
              <a:cs typeface="+mn-cs"/>
            </a:endParaRPr>
          </a:p>
          <a:p>
            <a:pPr defTabSz="739775" eaLnBrk="0" hangingPunct="0">
              <a:tabLst>
                <a:tab pos="341313" algn="l"/>
                <a:tab pos="690563" algn="l"/>
                <a:tab pos="1030288" algn="l"/>
                <a:tab pos="1371600" algn="l"/>
                <a:tab pos="1712913" algn="l"/>
              </a:tabLst>
              <a:defRPr/>
            </a:pPr>
            <a:r>
              <a:rPr lang="en-GB" sz="1800" dirty="0">
                <a:latin typeface="Lucida Console" pitchFamily="49" charset="0"/>
                <a:cs typeface="+mn-cs"/>
              </a:rPr>
              <a:t>	</a:t>
            </a:r>
            <a:r>
              <a:rPr lang="en-GB" sz="1800" dirty="0" smtClean="0">
                <a:latin typeface="Lucida Console" pitchFamily="49" charset="0"/>
                <a:cs typeface="+mn-cs"/>
              </a:rPr>
              <a:t>GARDENINGLEAVE</a:t>
            </a:r>
            <a:endParaRPr lang="en-GB" sz="1800" dirty="0">
              <a:latin typeface="Lucida Console" pitchFamily="49" charset="0"/>
              <a:cs typeface="+mn-cs"/>
            </a:endParaRPr>
          </a:p>
          <a:p>
            <a:pPr defTabSz="739775" eaLnBrk="0" hangingPunct="0">
              <a:tabLst>
                <a:tab pos="341313" algn="l"/>
                <a:tab pos="690563" algn="l"/>
                <a:tab pos="1030288" algn="l"/>
                <a:tab pos="1371600" algn="l"/>
                <a:tab pos="1712913" algn="l"/>
              </a:tabLst>
              <a:defRPr/>
            </a:pPr>
            <a:r>
              <a:rPr lang="en-GB" sz="1800" dirty="0">
                <a:latin typeface="Lucida Console" pitchFamily="49" charset="0"/>
                <a:cs typeface="+mn-cs"/>
              </a:rPr>
              <a:t>}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Enumerated Data Types</a:t>
            </a:r>
          </a:p>
        </p:txBody>
      </p:sp>
      <p:sp>
        <p:nvSpPr>
          <p:cNvPr id="873476" name="Rectangle 4"/>
          <p:cNvSpPr>
            <a:spLocks noChangeArrowheads="1"/>
          </p:cNvSpPr>
          <p:nvPr/>
        </p:nvSpPr>
        <p:spPr bwMode="auto">
          <a:xfrm>
            <a:off x="2989263" y="3918897"/>
            <a:ext cx="5539110" cy="2305759"/>
          </a:xfrm>
          <a:prstGeom prst="rect">
            <a:avLst/>
          </a:prstGeom>
          <a:solidFill>
            <a:schemeClr val="accent5">
              <a:lumMod val="90000"/>
            </a:schemeClr>
          </a:solidFill>
          <a:ln w="12700">
            <a:noFill/>
            <a:miter lim="800000"/>
            <a:headEnd/>
            <a:tailEnd/>
          </a:ln>
          <a:effectLst>
            <a:outerShdw dist="71842" dir="2700000" algn="ctr" rotWithShape="0">
              <a:schemeClr val="bg2"/>
            </a:outerShdw>
          </a:effectLst>
        </p:spPr>
        <p:txBody>
          <a:bodyPr wrap="square" lIns="90488" tIns="44450" rIns="90488" bIns="44450">
            <a:spAutoFit/>
          </a:bodyPr>
          <a:lstStyle/>
          <a:p>
            <a:pPr defTabSz="739775" eaLnBrk="0" hangingPunct="0">
              <a:tabLst>
                <a:tab pos="341313" algn="l"/>
                <a:tab pos="690563" algn="l"/>
                <a:tab pos="1030288" algn="l"/>
                <a:tab pos="1371600" algn="l"/>
              </a:tabLst>
              <a:defRPr/>
            </a:pPr>
            <a:r>
              <a:rPr lang="en-GB" sz="1800" dirty="0">
                <a:solidFill>
                  <a:srgbClr val="0000C8"/>
                </a:solidFill>
                <a:latin typeface="Lucida Console" pitchFamily="49" charset="0"/>
                <a:cs typeface="+mn-cs"/>
              </a:rPr>
              <a:t>public void</a:t>
            </a:r>
            <a:r>
              <a:rPr lang="en-GB" sz="1800" dirty="0">
                <a:solidFill>
                  <a:schemeClr val="tx1">
                    <a:lumMod val="60000"/>
                    <a:lumOff val="40000"/>
                  </a:schemeClr>
                </a:solidFill>
                <a:latin typeface="Lucida Console" pitchFamily="49" charset="0"/>
                <a:cs typeface="+mn-cs"/>
              </a:rPr>
              <a:t> </a:t>
            </a:r>
            <a:r>
              <a:rPr lang="en-GB" sz="1800" dirty="0" err="1" smtClean="0">
                <a:solidFill>
                  <a:srgbClr val="000000"/>
                </a:solidFill>
                <a:latin typeface="Lucida Console" pitchFamily="49" charset="0"/>
                <a:cs typeface="+mn-cs"/>
              </a:rPr>
              <a:t>expectStatus</a:t>
            </a:r>
            <a:r>
              <a:rPr lang="en-GB" sz="1800" dirty="0" smtClean="0">
                <a:solidFill>
                  <a:srgbClr val="000000"/>
                </a:solidFill>
                <a:latin typeface="Lucida Console" pitchFamily="49" charset="0"/>
                <a:cs typeface="+mn-cs"/>
              </a:rPr>
              <a:t> (Status </a:t>
            </a:r>
            <a:r>
              <a:rPr lang="en-GB" sz="1800" dirty="0" err="1" smtClean="0">
                <a:solidFill>
                  <a:srgbClr val="000000"/>
                </a:solidFill>
                <a:latin typeface="Lucida Console" pitchFamily="49" charset="0"/>
                <a:cs typeface="+mn-cs"/>
              </a:rPr>
              <a:t>st</a:t>
            </a:r>
            <a:r>
              <a:rPr lang="en-GB" sz="1800" dirty="0" smtClean="0">
                <a:solidFill>
                  <a:srgbClr val="000000"/>
                </a:solidFill>
                <a:latin typeface="Lucida Console" pitchFamily="49" charset="0"/>
                <a:cs typeface="+mn-cs"/>
              </a:rPr>
              <a:t>) </a:t>
            </a:r>
            <a:r>
              <a:rPr lang="en-GB" sz="1800" dirty="0">
                <a:solidFill>
                  <a:srgbClr val="000000"/>
                </a:solidFill>
                <a:latin typeface="Lucida Console" pitchFamily="49" charset="0"/>
                <a:cs typeface="+mn-cs"/>
              </a:rPr>
              <a:t>{</a:t>
            </a:r>
            <a:br>
              <a:rPr lang="en-GB" sz="1800" dirty="0">
                <a:solidFill>
                  <a:srgbClr val="000000"/>
                </a:solidFill>
                <a:latin typeface="Lucida Console" pitchFamily="49" charset="0"/>
                <a:cs typeface="+mn-cs"/>
              </a:rPr>
            </a:br>
            <a:r>
              <a:rPr lang="en-GB" sz="1800" dirty="0">
                <a:solidFill>
                  <a:srgbClr val="000000"/>
                </a:solidFill>
                <a:latin typeface="Lucida Console" pitchFamily="49" charset="0"/>
                <a:cs typeface="+mn-cs"/>
              </a:rPr>
              <a:t>  </a:t>
            </a:r>
            <a:r>
              <a:rPr lang="en-GB" sz="1800" dirty="0">
                <a:solidFill>
                  <a:srgbClr val="0000C8"/>
                </a:solidFill>
                <a:latin typeface="Lucida Console" pitchFamily="49" charset="0"/>
                <a:cs typeface="+mn-cs"/>
              </a:rPr>
              <a:t>switch</a:t>
            </a:r>
            <a:r>
              <a:rPr lang="en-GB" sz="1800" dirty="0">
                <a:solidFill>
                  <a:srgbClr val="000000"/>
                </a:solidFill>
                <a:latin typeface="Lucida Console" pitchFamily="49" charset="0"/>
                <a:cs typeface="+mn-cs"/>
              </a:rPr>
              <a:t> </a:t>
            </a:r>
            <a:r>
              <a:rPr lang="en-GB" sz="1800" dirty="0" smtClean="0">
                <a:solidFill>
                  <a:srgbClr val="000000"/>
                </a:solidFill>
                <a:latin typeface="Lucida Console" pitchFamily="49" charset="0"/>
                <a:cs typeface="+mn-cs"/>
              </a:rPr>
              <a:t>(</a:t>
            </a:r>
            <a:r>
              <a:rPr lang="en-GB" sz="1800" dirty="0" err="1" smtClean="0">
                <a:solidFill>
                  <a:srgbClr val="000000"/>
                </a:solidFill>
                <a:latin typeface="Lucida Console" pitchFamily="49" charset="0"/>
                <a:cs typeface="+mn-cs"/>
              </a:rPr>
              <a:t>st</a:t>
            </a:r>
            <a:r>
              <a:rPr lang="en-GB" sz="1800" dirty="0" smtClean="0">
                <a:solidFill>
                  <a:srgbClr val="000000"/>
                </a:solidFill>
                <a:latin typeface="Lucida Console" pitchFamily="49" charset="0"/>
                <a:cs typeface="+mn-cs"/>
              </a:rPr>
              <a:t>) </a:t>
            </a:r>
            <a:r>
              <a:rPr lang="en-GB" sz="1800" dirty="0">
                <a:solidFill>
                  <a:srgbClr val="000000"/>
                </a:solidFill>
                <a:latin typeface="Lucida Console" pitchFamily="49" charset="0"/>
                <a:cs typeface="+mn-cs"/>
              </a:rPr>
              <a:t>{</a:t>
            </a:r>
            <a:br>
              <a:rPr lang="en-GB" sz="1800" dirty="0">
                <a:solidFill>
                  <a:srgbClr val="000000"/>
                </a:solidFill>
                <a:latin typeface="Lucida Console" pitchFamily="49" charset="0"/>
                <a:cs typeface="+mn-cs"/>
              </a:rPr>
            </a:br>
            <a:r>
              <a:rPr lang="en-GB" sz="1800" dirty="0">
                <a:solidFill>
                  <a:srgbClr val="000000"/>
                </a:solidFill>
                <a:latin typeface="Lucida Console" pitchFamily="49" charset="0"/>
                <a:cs typeface="+mn-cs"/>
              </a:rPr>
              <a:t>    </a:t>
            </a:r>
            <a:r>
              <a:rPr lang="en-GB" sz="1800" dirty="0">
                <a:solidFill>
                  <a:srgbClr val="0000C8"/>
                </a:solidFill>
                <a:latin typeface="Lucida Console" pitchFamily="49" charset="0"/>
                <a:cs typeface="+mn-cs"/>
              </a:rPr>
              <a:t>case</a:t>
            </a:r>
            <a:r>
              <a:rPr lang="en-GB" sz="1800" dirty="0">
                <a:solidFill>
                  <a:srgbClr val="000000"/>
                </a:solidFill>
                <a:latin typeface="Lucida Console" pitchFamily="49" charset="0"/>
                <a:cs typeface="+mn-cs"/>
              </a:rPr>
              <a:t> </a:t>
            </a:r>
            <a:r>
              <a:rPr lang="en-GB" sz="1800" dirty="0" smtClean="0">
                <a:solidFill>
                  <a:srgbClr val="000000"/>
                </a:solidFill>
                <a:latin typeface="Lucida Console" pitchFamily="49" charset="0"/>
                <a:cs typeface="+mn-cs"/>
              </a:rPr>
              <a:t>ACTIVE </a:t>
            </a:r>
            <a:r>
              <a:rPr lang="en-GB" sz="1800" dirty="0">
                <a:solidFill>
                  <a:srgbClr val="000000"/>
                </a:solidFill>
                <a:latin typeface="Lucida Console" pitchFamily="49" charset="0"/>
                <a:cs typeface="+mn-cs"/>
              </a:rPr>
              <a:t>:</a:t>
            </a:r>
          </a:p>
          <a:p>
            <a:pPr defTabSz="739775" eaLnBrk="0" hangingPunct="0">
              <a:tabLst>
                <a:tab pos="341313" algn="l"/>
                <a:tab pos="690563" algn="l"/>
                <a:tab pos="1030288" algn="l"/>
                <a:tab pos="1371600" algn="l"/>
              </a:tabLst>
              <a:defRPr/>
            </a:pPr>
            <a:r>
              <a:rPr lang="en-GB" sz="1800" dirty="0">
                <a:solidFill>
                  <a:srgbClr val="000000"/>
                </a:solidFill>
                <a:latin typeface="Lucida Console" pitchFamily="49" charset="0"/>
                <a:cs typeface="+mn-cs"/>
              </a:rPr>
              <a:t>      </a:t>
            </a:r>
            <a:r>
              <a:rPr lang="en-GB" sz="1800" dirty="0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  <a:cs typeface="+mn-cs"/>
              </a:rPr>
              <a:t>// …process </a:t>
            </a:r>
            <a:r>
              <a:rPr lang="en-GB" sz="1800" dirty="0" smtClean="0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  <a:cs typeface="+mn-cs"/>
              </a:rPr>
              <a:t>Active</a:t>
            </a:r>
            <a:r>
              <a:rPr lang="en-GB" sz="1800" dirty="0">
                <a:solidFill>
                  <a:srgbClr val="000000"/>
                </a:solidFill>
                <a:latin typeface="Lucida Console" pitchFamily="49" charset="0"/>
                <a:cs typeface="+mn-cs"/>
              </a:rPr>
              <a:t/>
            </a:r>
            <a:br>
              <a:rPr lang="en-GB" sz="1800" dirty="0">
                <a:solidFill>
                  <a:srgbClr val="000000"/>
                </a:solidFill>
                <a:latin typeface="Lucida Console" pitchFamily="49" charset="0"/>
                <a:cs typeface="+mn-cs"/>
              </a:rPr>
            </a:br>
            <a:r>
              <a:rPr lang="en-GB" sz="1800" dirty="0">
                <a:solidFill>
                  <a:srgbClr val="000000"/>
                </a:solidFill>
                <a:latin typeface="Lucida Console" pitchFamily="49" charset="0"/>
                <a:cs typeface="+mn-cs"/>
              </a:rPr>
              <a:t>     </a:t>
            </a:r>
            <a:r>
              <a:rPr lang="en-GB" sz="1800" dirty="0">
                <a:solidFill>
                  <a:schemeClr val="tx1">
                    <a:lumMod val="60000"/>
                    <a:lumOff val="40000"/>
                  </a:schemeClr>
                </a:solidFill>
                <a:latin typeface="Lucida Console" pitchFamily="49" charset="0"/>
                <a:cs typeface="+mn-cs"/>
              </a:rPr>
              <a:t> </a:t>
            </a:r>
            <a:r>
              <a:rPr lang="en-GB" sz="1800" dirty="0">
                <a:solidFill>
                  <a:srgbClr val="0000C8"/>
                </a:solidFill>
                <a:latin typeface="Lucida Console" pitchFamily="49" charset="0"/>
                <a:cs typeface="+mn-cs"/>
              </a:rPr>
              <a:t>break</a:t>
            </a:r>
            <a:r>
              <a:rPr lang="en-GB" sz="1800" dirty="0">
                <a:solidFill>
                  <a:srgbClr val="000000"/>
                </a:solidFill>
                <a:latin typeface="Lucida Console" pitchFamily="49" charset="0"/>
                <a:cs typeface="+mn-cs"/>
              </a:rPr>
              <a:t>;</a:t>
            </a:r>
            <a:br>
              <a:rPr lang="en-GB" sz="1800" dirty="0">
                <a:solidFill>
                  <a:srgbClr val="000000"/>
                </a:solidFill>
                <a:latin typeface="Lucida Console" pitchFamily="49" charset="0"/>
                <a:cs typeface="+mn-cs"/>
              </a:rPr>
            </a:br>
            <a:r>
              <a:rPr lang="en-GB" sz="1800" dirty="0">
                <a:solidFill>
                  <a:srgbClr val="000000"/>
                </a:solidFill>
                <a:latin typeface="Lucida Console" pitchFamily="49" charset="0"/>
                <a:cs typeface="+mn-cs"/>
              </a:rPr>
              <a:t>    </a:t>
            </a:r>
            <a:r>
              <a:rPr lang="en-GB" sz="1800" dirty="0" smtClean="0">
                <a:solidFill>
                  <a:srgbClr val="0000C8"/>
                </a:solidFill>
                <a:latin typeface="Lucida Console" pitchFamily="49" charset="0"/>
                <a:cs typeface="+mn-cs"/>
              </a:rPr>
              <a:t>case</a:t>
            </a:r>
            <a:r>
              <a:rPr lang="en-GB" sz="18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Lucida Console" pitchFamily="49" charset="0"/>
                <a:cs typeface="+mn-cs"/>
              </a:rPr>
              <a:t> </a:t>
            </a:r>
            <a:r>
              <a:rPr lang="en-GB" sz="1800" dirty="0" smtClean="0">
                <a:latin typeface="Lucida Console" pitchFamily="49" charset="0"/>
                <a:cs typeface="+mn-cs"/>
              </a:rPr>
              <a:t>...</a:t>
            </a:r>
            <a:endParaRPr lang="en-GB" sz="1800" dirty="0">
              <a:latin typeface="Lucida Console" pitchFamily="49" charset="0"/>
              <a:cs typeface="+mn-cs"/>
            </a:endParaRPr>
          </a:p>
          <a:p>
            <a:pPr defTabSz="739775" eaLnBrk="0" hangingPunct="0">
              <a:tabLst>
                <a:tab pos="341313" algn="l"/>
                <a:tab pos="690563" algn="l"/>
                <a:tab pos="1030288" algn="l"/>
                <a:tab pos="1371600" algn="l"/>
              </a:tabLst>
              <a:defRPr/>
            </a:pPr>
            <a:r>
              <a:rPr lang="en-GB" sz="1800" dirty="0">
                <a:solidFill>
                  <a:srgbClr val="000000"/>
                </a:solidFill>
                <a:latin typeface="Lucida Console" pitchFamily="49" charset="0"/>
                <a:cs typeface="+mn-cs"/>
              </a:rPr>
              <a:t>  } </a:t>
            </a:r>
            <a:br>
              <a:rPr lang="en-GB" sz="1800" dirty="0">
                <a:solidFill>
                  <a:srgbClr val="000000"/>
                </a:solidFill>
                <a:latin typeface="Lucida Console" pitchFamily="49" charset="0"/>
                <a:cs typeface="+mn-cs"/>
              </a:rPr>
            </a:br>
            <a:r>
              <a:rPr lang="en-GB" sz="1800" dirty="0">
                <a:solidFill>
                  <a:srgbClr val="000000"/>
                </a:solidFill>
                <a:latin typeface="Lucida Console" pitchFamily="49" charset="0"/>
                <a:cs typeface="+mn-cs"/>
              </a:rPr>
              <a:t>}</a:t>
            </a:r>
          </a:p>
        </p:txBody>
      </p:sp>
      <p:sp>
        <p:nvSpPr>
          <p:cNvPr id="873478" name="Rectangle 6"/>
          <p:cNvSpPr>
            <a:spLocks noChangeArrowheads="1"/>
          </p:cNvSpPr>
          <p:nvPr/>
        </p:nvSpPr>
        <p:spPr bwMode="auto">
          <a:xfrm>
            <a:off x="4251249" y="6018055"/>
            <a:ext cx="4614863" cy="366767"/>
          </a:xfrm>
          <a:prstGeom prst="rect">
            <a:avLst/>
          </a:prstGeom>
          <a:solidFill>
            <a:schemeClr val="accent2"/>
          </a:solidFill>
          <a:ln w="12700">
            <a:noFill/>
            <a:miter lim="800000"/>
            <a:headEnd/>
            <a:tailEnd/>
          </a:ln>
          <a:effectLst>
            <a:outerShdw dist="71842" dir="2700000" algn="ctr" rotWithShape="0">
              <a:schemeClr val="bg2"/>
            </a:outerShdw>
          </a:effectLst>
        </p:spPr>
        <p:txBody>
          <a:bodyPr lIns="90488" tIns="44450" rIns="90488" bIns="44450">
            <a:spAutoFit/>
          </a:bodyPr>
          <a:lstStyle/>
          <a:p>
            <a:pPr defTabSz="739775" eaLnBrk="0" hangingPunct="0">
              <a:tabLst>
                <a:tab pos="341313" algn="l"/>
                <a:tab pos="690563" algn="l"/>
                <a:tab pos="1030288" algn="l"/>
                <a:tab pos="1371600" algn="l"/>
              </a:tabLst>
              <a:defRPr/>
            </a:pPr>
            <a:r>
              <a:rPr lang="en-GB" sz="1800" dirty="0" err="1" smtClean="0">
                <a:solidFill>
                  <a:srgbClr val="000000"/>
                </a:solidFill>
                <a:latin typeface="Lucida Console" pitchFamily="49" charset="0"/>
              </a:rPr>
              <a:t>e</a:t>
            </a:r>
            <a:r>
              <a:rPr lang="en-GB" sz="1800" dirty="0" err="1" smtClean="0">
                <a:solidFill>
                  <a:srgbClr val="000000"/>
                </a:solidFill>
                <a:latin typeface="Lucida Console" pitchFamily="49" charset="0"/>
                <a:cs typeface="+mn-cs"/>
              </a:rPr>
              <a:t>xpectStatus</a:t>
            </a:r>
            <a:r>
              <a:rPr lang="en-GB" sz="1800" dirty="0" smtClean="0">
                <a:solidFill>
                  <a:srgbClr val="000000"/>
                </a:solidFill>
                <a:latin typeface="Lucida Console" pitchFamily="49" charset="0"/>
                <a:cs typeface="+mn-cs"/>
              </a:rPr>
              <a:t>(</a:t>
            </a:r>
            <a:r>
              <a:rPr lang="en-GB" sz="1800" dirty="0" err="1" smtClean="0">
                <a:solidFill>
                  <a:srgbClr val="000000"/>
                </a:solidFill>
                <a:latin typeface="Lucida Console" pitchFamily="49" charset="0"/>
                <a:cs typeface="+mn-cs"/>
              </a:rPr>
              <a:t>Status.RETIRED</a:t>
            </a:r>
            <a:r>
              <a:rPr lang="en-GB" sz="1600" dirty="0" smtClean="0">
                <a:solidFill>
                  <a:srgbClr val="000000"/>
                </a:solidFill>
                <a:latin typeface="Lucida Console" pitchFamily="49" charset="0"/>
                <a:cs typeface="+mn-cs"/>
              </a:rPr>
              <a:t>);</a:t>
            </a:r>
            <a:endParaRPr lang="en-GB" sz="1600" dirty="0">
              <a:solidFill>
                <a:srgbClr val="000000"/>
              </a:solidFill>
              <a:latin typeface="Lucida Console" pitchFamily="49" charset="0"/>
              <a:cs typeface="+mn-cs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676570" y="4413690"/>
            <a:ext cx="2235197" cy="646331"/>
          </a:xfrm>
          <a:prstGeom prst="rect">
            <a:avLst/>
          </a:prstGeom>
          <a:solidFill>
            <a:srgbClr val="FFCC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sz="1800" dirty="0" smtClean="0"/>
              <a:t>Cries out for a ‘switch’ statement.</a:t>
            </a:r>
            <a:endParaRPr lang="en-GB" sz="1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More on Java </a:t>
            </a:r>
            <a:r>
              <a:rPr lang="en-GB" dirty="0" err="1" smtClean="0"/>
              <a:t>enums</a:t>
            </a:r>
            <a:endParaRPr lang="en-GB" dirty="0" smtClean="0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An </a:t>
            </a:r>
            <a:r>
              <a:rPr lang="en-GB" dirty="0" err="1" smtClean="0">
                <a:latin typeface="Lucida Console" pitchFamily="49" charset="0"/>
              </a:rPr>
              <a:t>enum</a:t>
            </a:r>
            <a:r>
              <a:rPr lang="en-GB" dirty="0" smtClean="0"/>
              <a:t> declaration causes Java compiler to define a class</a:t>
            </a:r>
          </a:p>
          <a:p>
            <a:pPr lvl="1"/>
            <a:r>
              <a:rPr lang="en-GB" dirty="0" smtClean="0"/>
              <a:t>class is allowed fields, methods, constructors etc.</a:t>
            </a:r>
          </a:p>
          <a:p>
            <a:pPr lvl="1"/>
            <a:r>
              <a:rPr lang="en-GB" dirty="0" smtClean="0"/>
              <a:t>Compiler also adds some special methods for you e.g. </a:t>
            </a:r>
            <a:r>
              <a:rPr lang="en-GB" dirty="0" smtClean="0">
                <a:latin typeface="Lucida Console" pitchFamily="49" charset="0"/>
              </a:rPr>
              <a:t>values()</a:t>
            </a:r>
          </a:p>
        </p:txBody>
      </p:sp>
      <p:sp>
        <p:nvSpPr>
          <p:cNvPr id="875522" name="Rectangle 2"/>
          <p:cNvSpPr>
            <a:spLocks noChangeArrowheads="1"/>
          </p:cNvSpPr>
          <p:nvPr/>
        </p:nvSpPr>
        <p:spPr bwMode="auto">
          <a:xfrm>
            <a:off x="617538" y="2288103"/>
            <a:ext cx="7284876" cy="2582758"/>
          </a:xfrm>
          <a:prstGeom prst="rect">
            <a:avLst/>
          </a:prstGeom>
          <a:solidFill>
            <a:srgbClr val="FCFEB9"/>
          </a:solidFill>
          <a:ln w="12700">
            <a:noFill/>
            <a:miter lim="800000"/>
            <a:headEnd/>
            <a:tailEnd/>
          </a:ln>
          <a:effectLst>
            <a:outerShdw dist="63500" dir="3187806" algn="ctr" rotWithShape="0">
              <a:schemeClr val="bg2"/>
            </a:outerShdw>
          </a:effectLst>
        </p:spPr>
        <p:txBody>
          <a:bodyPr wrap="square" lIns="90488" tIns="44450" rIns="90488" bIns="44450">
            <a:spAutoFit/>
          </a:bodyPr>
          <a:lstStyle/>
          <a:p>
            <a:pPr defTabSz="739775" eaLnBrk="0" hangingPunct="0">
              <a:tabLst>
                <a:tab pos="341313" algn="l"/>
                <a:tab pos="690563" algn="l"/>
                <a:tab pos="1030288" algn="l"/>
                <a:tab pos="1371600" algn="l"/>
                <a:tab pos="1712913" algn="l"/>
              </a:tabLst>
              <a:defRPr/>
            </a:pPr>
            <a:r>
              <a:rPr lang="en-GB" sz="1800" dirty="0">
                <a:solidFill>
                  <a:srgbClr val="0000C8"/>
                </a:solidFill>
                <a:latin typeface="Lucida Console" pitchFamily="49" charset="0"/>
                <a:cs typeface="+mn-cs"/>
              </a:rPr>
              <a:t>public </a:t>
            </a:r>
            <a:r>
              <a:rPr lang="en-GB" sz="1800" dirty="0" err="1">
                <a:solidFill>
                  <a:srgbClr val="0000C8"/>
                </a:solidFill>
                <a:latin typeface="Lucida Console" pitchFamily="49" charset="0"/>
                <a:cs typeface="+mn-cs"/>
              </a:rPr>
              <a:t>enum</a:t>
            </a:r>
            <a:r>
              <a:rPr lang="en-GB" sz="1800" dirty="0">
                <a:solidFill>
                  <a:srgbClr val="000000"/>
                </a:solidFill>
                <a:latin typeface="Lucida Console" pitchFamily="49" charset="0"/>
                <a:cs typeface="+mn-cs"/>
              </a:rPr>
              <a:t> </a:t>
            </a:r>
            <a:r>
              <a:rPr lang="en-GB" sz="1800" dirty="0" smtClean="0">
                <a:solidFill>
                  <a:srgbClr val="000000"/>
                </a:solidFill>
                <a:latin typeface="Lucida Console" pitchFamily="49" charset="0"/>
                <a:cs typeface="+mn-cs"/>
              </a:rPr>
              <a:t>Day </a:t>
            </a:r>
            <a:r>
              <a:rPr lang="en-GB" sz="1800" dirty="0">
                <a:solidFill>
                  <a:srgbClr val="000000"/>
                </a:solidFill>
                <a:latin typeface="Lucida Console" pitchFamily="49" charset="0"/>
                <a:cs typeface="+mn-cs"/>
              </a:rPr>
              <a:t>{</a:t>
            </a:r>
          </a:p>
          <a:p>
            <a:pPr defTabSz="739775" eaLnBrk="0" hangingPunct="0">
              <a:tabLst>
                <a:tab pos="341313" algn="l"/>
                <a:tab pos="690563" algn="l"/>
                <a:tab pos="1030288" algn="l"/>
                <a:tab pos="1371600" algn="l"/>
                <a:tab pos="1712913" algn="l"/>
              </a:tabLst>
              <a:defRPr/>
            </a:pPr>
            <a:r>
              <a:rPr lang="en-GB" sz="1800" dirty="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en-GB" sz="1800" dirty="0" smtClean="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en-GB" sz="1800" dirty="0" smtClean="0">
                <a:solidFill>
                  <a:srgbClr val="000000"/>
                </a:solidFill>
                <a:latin typeface="Lucida Console" pitchFamily="49" charset="0"/>
                <a:cs typeface="+mn-cs"/>
              </a:rPr>
              <a:t>MONDAY(2), TUESDAY(3), WEDNESDAY(4), THURSDAY(5),    </a:t>
            </a:r>
            <a:br>
              <a:rPr lang="en-GB" sz="1800" dirty="0" smtClean="0">
                <a:solidFill>
                  <a:srgbClr val="000000"/>
                </a:solidFill>
                <a:latin typeface="Lucida Console" pitchFamily="49" charset="0"/>
                <a:cs typeface="+mn-cs"/>
              </a:rPr>
            </a:br>
            <a:r>
              <a:rPr lang="en-GB" sz="1800" dirty="0" smtClean="0">
                <a:solidFill>
                  <a:srgbClr val="000000"/>
                </a:solidFill>
                <a:latin typeface="Lucida Console" pitchFamily="49" charset="0"/>
                <a:cs typeface="+mn-cs"/>
              </a:rPr>
              <a:t>  FRIDAY(6), SATURDAY(7), SUNDAY(1);</a:t>
            </a:r>
          </a:p>
          <a:p>
            <a:pPr defTabSz="739775" eaLnBrk="0" hangingPunct="0">
              <a:tabLst>
                <a:tab pos="341313" algn="l"/>
                <a:tab pos="690563" algn="l"/>
                <a:tab pos="1030288" algn="l"/>
                <a:tab pos="1371600" algn="l"/>
                <a:tab pos="1712913" algn="l"/>
              </a:tabLst>
              <a:defRPr/>
            </a:pPr>
            <a:r>
              <a:rPr lang="en-GB" sz="1800" dirty="0" smtClean="0">
                <a:solidFill>
                  <a:srgbClr val="000000"/>
                </a:solidFill>
                <a:latin typeface="Lucida Console" pitchFamily="49" charset="0"/>
              </a:rPr>
              <a:t>  </a:t>
            </a:r>
            <a:r>
              <a:rPr lang="en-GB" sz="1800" dirty="0" smtClean="0">
                <a:solidFill>
                  <a:srgbClr val="0000C8"/>
                </a:solidFill>
                <a:latin typeface="Lucida Console" pitchFamily="49" charset="0"/>
              </a:rPr>
              <a:t>private</a:t>
            </a:r>
            <a:r>
              <a:rPr lang="en-GB" sz="1800" dirty="0" smtClean="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en-GB" sz="1800" dirty="0" err="1" smtClean="0">
                <a:solidFill>
                  <a:srgbClr val="0000C8"/>
                </a:solidFill>
                <a:latin typeface="Lucida Console" pitchFamily="49" charset="0"/>
              </a:rPr>
              <a:t>int</a:t>
            </a:r>
            <a:r>
              <a:rPr lang="en-GB" sz="1800" dirty="0" smtClean="0">
                <a:solidFill>
                  <a:srgbClr val="000000"/>
                </a:solidFill>
                <a:latin typeface="Lucida Console" pitchFamily="49" charset="0"/>
              </a:rPr>
              <a:t> ordinal;</a:t>
            </a:r>
            <a:br>
              <a:rPr lang="en-GB" sz="1800" dirty="0" smtClean="0">
                <a:solidFill>
                  <a:srgbClr val="000000"/>
                </a:solidFill>
                <a:latin typeface="Lucida Console" pitchFamily="49" charset="0"/>
              </a:rPr>
            </a:br>
            <a:r>
              <a:rPr lang="en-GB" sz="1800" dirty="0" smtClean="0">
                <a:solidFill>
                  <a:srgbClr val="000000"/>
                </a:solidFill>
                <a:latin typeface="Lucida Console" pitchFamily="49" charset="0"/>
              </a:rPr>
              <a:t>  Day(</a:t>
            </a:r>
            <a:r>
              <a:rPr lang="en-GB" sz="1800" dirty="0" err="1" smtClean="0">
                <a:solidFill>
                  <a:srgbClr val="0000C8"/>
                </a:solidFill>
                <a:latin typeface="Lucida Console" pitchFamily="49" charset="0"/>
              </a:rPr>
              <a:t>int</a:t>
            </a:r>
            <a:r>
              <a:rPr lang="en-GB" sz="1800" dirty="0" smtClean="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en-GB" sz="1800" dirty="0" err="1" smtClean="0">
                <a:solidFill>
                  <a:srgbClr val="000000"/>
                </a:solidFill>
                <a:latin typeface="Lucida Console" pitchFamily="49" charset="0"/>
              </a:rPr>
              <a:t>ord</a:t>
            </a:r>
            <a:r>
              <a:rPr lang="en-GB" sz="1800" dirty="0" smtClean="0">
                <a:solidFill>
                  <a:srgbClr val="000000"/>
                </a:solidFill>
                <a:latin typeface="Lucida Console" pitchFamily="49" charset="0"/>
              </a:rPr>
              <a:t>) {       </a:t>
            </a:r>
            <a:r>
              <a:rPr lang="en-GB" sz="1800" dirty="0" smtClean="0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</a:rPr>
              <a:t>// constructor</a:t>
            </a:r>
            <a:r>
              <a:rPr lang="en-GB" sz="1800" dirty="0" smtClean="0">
                <a:solidFill>
                  <a:srgbClr val="000000"/>
                </a:solidFill>
                <a:latin typeface="Lucida Console" pitchFamily="49" charset="0"/>
              </a:rPr>
              <a:t/>
            </a:r>
            <a:br>
              <a:rPr lang="en-GB" sz="1800" dirty="0" smtClean="0">
                <a:solidFill>
                  <a:srgbClr val="000000"/>
                </a:solidFill>
                <a:latin typeface="Lucida Console" pitchFamily="49" charset="0"/>
              </a:rPr>
            </a:br>
            <a:r>
              <a:rPr lang="en-GB" sz="1800" dirty="0" smtClean="0">
                <a:solidFill>
                  <a:srgbClr val="000000"/>
                </a:solidFill>
                <a:latin typeface="Lucida Console" pitchFamily="49" charset="0"/>
              </a:rPr>
              <a:t>    ordinal = </a:t>
            </a:r>
            <a:r>
              <a:rPr lang="en-GB" sz="1800" dirty="0" err="1" smtClean="0">
                <a:solidFill>
                  <a:srgbClr val="000000"/>
                </a:solidFill>
                <a:latin typeface="Lucida Console" pitchFamily="49" charset="0"/>
              </a:rPr>
              <a:t>ord</a:t>
            </a:r>
            <a:r>
              <a:rPr lang="en-GB" sz="1800" dirty="0" smtClean="0">
                <a:solidFill>
                  <a:srgbClr val="000000"/>
                </a:solidFill>
                <a:latin typeface="Lucida Console" pitchFamily="49" charset="0"/>
              </a:rPr>
              <a:t>;</a:t>
            </a:r>
            <a:br>
              <a:rPr lang="en-GB" sz="1800" dirty="0" smtClean="0">
                <a:solidFill>
                  <a:srgbClr val="000000"/>
                </a:solidFill>
                <a:latin typeface="Lucida Console" pitchFamily="49" charset="0"/>
              </a:rPr>
            </a:br>
            <a:r>
              <a:rPr lang="en-GB" sz="1800" dirty="0" smtClean="0">
                <a:solidFill>
                  <a:srgbClr val="000000"/>
                </a:solidFill>
                <a:latin typeface="Lucida Console" pitchFamily="49" charset="0"/>
              </a:rPr>
              <a:t>  }</a:t>
            </a:r>
            <a:br>
              <a:rPr lang="en-GB" sz="1800" dirty="0" smtClean="0">
                <a:solidFill>
                  <a:srgbClr val="000000"/>
                </a:solidFill>
                <a:latin typeface="Lucida Console" pitchFamily="49" charset="0"/>
              </a:rPr>
            </a:br>
            <a:r>
              <a:rPr lang="en-GB" sz="1800" dirty="0" smtClean="0">
                <a:solidFill>
                  <a:srgbClr val="000000"/>
                </a:solidFill>
                <a:latin typeface="Lucida Console" pitchFamily="49" charset="0"/>
              </a:rPr>
              <a:t>  </a:t>
            </a:r>
            <a:r>
              <a:rPr lang="en-GB" sz="1800" dirty="0" smtClean="0">
                <a:solidFill>
                  <a:srgbClr val="0000C8"/>
                </a:solidFill>
                <a:latin typeface="Lucida Console" pitchFamily="49" charset="0"/>
              </a:rPr>
              <a:t>public </a:t>
            </a:r>
            <a:r>
              <a:rPr lang="en-GB" sz="1800" dirty="0" err="1" smtClean="0">
                <a:solidFill>
                  <a:srgbClr val="0000C8"/>
                </a:solidFill>
                <a:latin typeface="Lucida Console" pitchFamily="49" charset="0"/>
              </a:rPr>
              <a:t>int</a:t>
            </a:r>
            <a:r>
              <a:rPr lang="en-GB" sz="1800" dirty="0" smtClean="0">
                <a:solidFill>
                  <a:srgbClr val="0000C8"/>
                </a:solidFill>
                <a:latin typeface="Lucida Console" pitchFamily="49" charset="0"/>
              </a:rPr>
              <a:t> </a:t>
            </a:r>
            <a:r>
              <a:rPr lang="en-GB" sz="1800" dirty="0" err="1" smtClean="0">
                <a:solidFill>
                  <a:srgbClr val="000000"/>
                </a:solidFill>
                <a:latin typeface="Lucida Console" pitchFamily="49" charset="0"/>
              </a:rPr>
              <a:t>dayOfWeek</a:t>
            </a:r>
            <a:r>
              <a:rPr lang="en-GB" sz="1800" dirty="0" smtClean="0">
                <a:solidFill>
                  <a:srgbClr val="000000"/>
                </a:solidFill>
                <a:latin typeface="Lucida Console" pitchFamily="49" charset="0"/>
              </a:rPr>
              <a:t>() { </a:t>
            </a:r>
            <a:r>
              <a:rPr lang="en-GB" sz="1800" dirty="0" smtClean="0">
                <a:solidFill>
                  <a:srgbClr val="0000C8"/>
                </a:solidFill>
                <a:latin typeface="Lucida Console" pitchFamily="49" charset="0"/>
              </a:rPr>
              <a:t>return</a:t>
            </a:r>
            <a:r>
              <a:rPr lang="en-GB" sz="1800" dirty="0" smtClean="0">
                <a:solidFill>
                  <a:srgbClr val="000000"/>
                </a:solidFill>
                <a:latin typeface="Lucida Console" pitchFamily="49" charset="0"/>
              </a:rPr>
              <a:t> ordinal;}</a:t>
            </a:r>
            <a:endParaRPr lang="en-GB" sz="1800" dirty="0">
              <a:solidFill>
                <a:srgbClr val="000000"/>
              </a:solidFill>
              <a:latin typeface="Lucida Console" pitchFamily="49" charset="0"/>
              <a:cs typeface="+mn-cs"/>
            </a:endParaRPr>
          </a:p>
          <a:p>
            <a:pPr defTabSz="739775" eaLnBrk="0" hangingPunct="0">
              <a:tabLst>
                <a:tab pos="341313" algn="l"/>
                <a:tab pos="690563" algn="l"/>
                <a:tab pos="1030288" algn="l"/>
                <a:tab pos="1371600" algn="l"/>
                <a:tab pos="1712913" algn="l"/>
              </a:tabLst>
              <a:defRPr/>
            </a:pPr>
            <a:r>
              <a:rPr lang="en-GB" sz="1800" dirty="0">
                <a:solidFill>
                  <a:srgbClr val="000000"/>
                </a:solidFill>
                <a:latin typeface="Lucida Console" pitchFamily="49" charset="0"/>
                <a:cs typeface="+mn-cs"/>
              </a:rPr>
              <a:t>}</a:t>
            </a:r>
          </a:p>
        </p:txBody>
      </p:sp>
      <p:sp>
        <p:nvSpPr>
          <p:cNvPr id="875525" name="Rectangle 5"/>
          <p:cNvSpPr>
            <a:spLocks noChangeArrowheads="1"/>
          </p:cNvSpPr>
          <p:nvPr/>
        </p:nvSpPr>
        <p:spPr bwMode="auto">
          <a:xfrm>
            <a:off x="626534" y="5015506"/>
            <a:ext cx="7196666" cy="1197764"/>
          </a:xfrm>
          <a:prstGeom prst="rect">
            <a:avLst/>
          </a:prstGeom>
          <a:solidFill>
            <a:srgbClr val="DFFFCD"/>
          </a:solidFill>
          <a:ln w="12700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 lIns="90488" tIns="44450" rIns="90488" bIns="44450">
            <a:spAutoFit/>
          </a:bodyPr>
          <a:lstStyle/>
          <a:p>
            <a:pPr defTabSz="739775" eaLnBrk="0" hangingPunct="0">
              <a:defRPr/>
            </a:pPr>
            <a:r>
              <a:rPr lang="en-GB" sz="1800" dirty="0" smtClean="0">
                <a:solidFill>
                  <a:srgbClr val="0000C8"/>
                </a:solidFill>
                <a:latin typeface="Lucida Console" pitchFamily="49" charset="0"/>
                <a:cs typeface="+mn-cs"/>
              </a:rPr>
              <a:t>for</a:t>
            </a:r>
            <a:r>
              <a:rPr lang="en-GB" sz="1800" dirty="0" smtClean="0">
                <a:solidFill>
                  <a:srgbClr val="000000"/>
                </a:solidFill>
                <a:latin typeface="Lucida Console" pitchFamily="49" charset="0"/>
                <a:cs typeface="+mn-cs"/>
              </a:rPr>
              <a:t> (Day d : </a:t>
            </a:r>
            <a:r>
              <a:rPr lang="en-GB" sz="1800" dirty="0" err="1" smtClean="0">
                <a:solidFill>
                  <a:srgbClr val="000000"/>
                </a:solidFill>
                <a:latin typeface="Lucida Console" pitchFamily="49" charset="0"/>
                <a:cs typeface="+mn-cs"/>
              </a:rPr>
              <a:t>Day.values</a:t>
            </a:r>
            <a:r>
              <a:rPr lang="en-GB" sz="1800" dirty="0" smtClean="0">
                <a:solidFill>
                  <a:srgbClr val="000000"/>
                </a:solidFill>
                <a:latin typeface="Lucida Console" pitchFamily="49" charset="0"/>
                <a:cs typeface="+mn-cs"/>
              </a:rPr>
              <a:t>()) {</a:t>
            </a:r>
            <a:br>
              <a:rPr lang="en-GB" sz="1800" dirty="0" smtClean="0">
                <a:solidFill>
                  <a:srgbClr val="000000"/>
                </a:solidFill>
                <a:latin typeface="Lucida Console" pitchFamily="49" charset="0"/>
                <a:cs typeface="+mn-cs"/>
              </a:rPr>
            </a:br>
            <a:r>
              <a:rPr lang="en-GB" sz="1800" dirty="0" smtClean="0">
                <a:solidFill>
                  <a:srgbClr val="000000"/>
                </a:solidFill>
                <a:latin typeface="Lucida Console" pitchFamily="49" charset="0"/>
                <a:cs typeface="+mn-cs"/>
              </a:rPr>
              <a:t>  </a:t>
            </a:r>
            <a:r>
              <a:rPr lang="en-GB" sz="1800" dirty="0" err="1" smtClean="0">
                <a:solidFill>
                  <a:srgbClr val="000000"/>
                </a:solidFill>
                <a:latin typeface="Lucida Console" pitchFamily="49" charset="0"/>
                <a:cs typeface="+mn-cs"/>
              </a:rPr>
              <a:t>System.out.printf</a:t>
            </a:r>
            <a:r>
              <a:rPr lang="en-GB" sz="1800" dirty="0" smtClean="0">
                <a:solidFill>
                  <a:srgbClr val="000000"/>
                </a:solidFill>
                <a:latin typeface="Lucida Console" pitchFamily="49" charset="0"/>
                <a:cs typeface="+mn-cs"/>
              </a:rPr>
              <a:t>(“Day %s is day %d\n”,</a:t>
            </a:r>
            <a:br>
              <a:rPr lang="en-GB" sz="1800" dirty="0" smtClean="0">
                <a:solidFill>
                  <a:srgbClr val="000000"/>
                </a:solidFill>
                <a:latin typeface="Lucida Console" pitchFamily="49" charset="0"/>
                <a:cs typeface="+mn-cs"/>
              </a:rPr>
            </a:br>
            <a:r>
              <a:rPr lang="en-GB" sz="1800" dirty="0" smtClean="0">
                <a:solidFill>
                  <a:srgbClr val="000000"/>
                </a:solidFill>
                <a:latin typeface="Lucida Console" pitchFamily="49" charset="0"/>
                <a:cs typeface="+mn-cs"/>
              </a:rPr>
              <a:t>                      d, </a:t>
            </a:r>
            <a:r>
              <a:rPr lang="en-GB" sz="1800" dirty="0" err="1" smtClean="0">
                <a:solidFill>
                  <a:srgbClr val="000000"/>
                </a:solidFill>
                <a:latin typeface="Lucida Console" pitchFamily="49" charset="0"/>
                <a:cs typeface="+mn-cs"/>
              </a:rPr>
              <a:t>d.dayOfWeek</a:t>
            </a:r>
            <a:r>
              <a:rPr lang="en-GB" sz="1800" dirty="0" smtClean="0">
                <a:solidFill>
                  <a:srgbClr val="000000"/>
                </a:solidFill>
                <a:latin typeface="Lucida Console" pitchFamily="49" charset="0"/>
                <a:cs typeface="+mn-cs"/>
              </a:rPr>
              <a:t>());</a:t>
            </a:r>
            <a:br>
              <a:rPr lang="en-GB" sz="1800" dirty="0" smtClean="0">
                <a:solidFill>
                  <a:srgbClr val="000000"/>
                </a:solidFill>
                <a:latin typeface="Lucida Console" pitchFamily="49" charset="0"/>
                <a:cs typeface="+mn-cs"/>
              </a:rPr>
            </a:br>
            <a:r>
              <a:rPr lang="en-GB" sz="1800" dirty="0" smtClean="0">
                <a:solidFill>
                  <a:srgbClr val="000000"/>
                </a:solidFill>
                <a:latin typeface="Lucida Console" pitchFamily="49" charset="0"/>
                <a:cs typeface="+mn-cs"/>
              </a:rPr>
              <a:t>}</a:t>
            </a:r>
            <a:endParaRPr lang="en-GB" sz="1800" dirty="0">
              <a:latin typeface="Lucida Console" pitchFamily="49" charset="0"/>
              <a:cs typeface="+mn-cs"/>
            </a:endParaRPr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6400798" y="4989094"/>
            <a:ext cx="2510896" cy="643766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chemeClr val="bg2"/>
            </a:outerShdw>
          </a:effectLst>
        </p:spPr>
        <p:txBody>
          <a:bodyPr wrap="square" lIns="90488" tIns="44450" rIns="90488" bIns="44450">
            <a:spAutoFit/>
          </a:bodyPr>
          <a:lstStyle/>
          <a:p>
            <a:pPr defTabSz="739775">
              <a:tabLst>
                <a:tab pos="341313" algn="l"/>
                <a:tab pos="690563" algn="l"/>
                <a:tab pos="1030288" algn="l"/>
                <a:tab pos="1371600" algn="l"/>
              </a:tabLst>
              <a:defRPr/>
            </a:pPr>
            <a:r>
              <a:rPr lang="en-GB" sz="1800" dirty="0" smtClean="0">
                <a:solidFill>
                  <a:srgbClr val="000000"/>
                </a:solidFill>
              </a:rPr>
              <a:t>Compiler generated method returns a Day[]</a:t>
            </a:r>
            <a:endParaRPr lang="en-GB" sz="1800" dirty="0">
              <a:solidFill>
                <a:srgbClr val="000000"/>
              </a:solidFill>
            </a:endParaRPr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 flipH="1" flipV="1">
            <a:off x="4833407" y="5198005"/>
            <a:ext cx="1533525" cy="52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 following modifiers are available in Java: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pPr lvl="1"/>
            <a:endParaRPr lang="en-GB" dirty="0" smtClean="0"/>
          </a:p>
          <a:p>
            <a:pPr lvl="1"/>
            <a:r>
              <a:rPr lang="en-GB" dirty="0" smtClean="0">
                <a:latin typeface="Courier New" pitchFamily="49" charset="0"/>
              </a:rPr>
              <a:t>* private</a:t>
            </a:r>
            <a:r>
              <a:rPr lang="en-GB" dirty="0" smtClean="0"/>
              <a:t> is the default visibility of all members of a type</a:t>
            </a:r>
          </a:p>
        </p:txBody>
      </p:sp>
      <p:sp>
        <p:nvSpPr>
          <p:cNvPr id="18435" name="Rectangle 2"/>
          <p:cNvSpPr>
            <a:spLocks noChangeArrowheads="1"/>
          </p:cNvSpPr>
          <p:nvPr/>
        </p:nvSpPr>
        <p:spPr bwMode="auto">
          <a:xfrm>
            <a:off x="330200" y="2122488"/>
            <a:ext cx="8367713" cy="2565626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spcBef>
                <a:spcPct val="50000"/>
              </a:spcBef>
            </a:pPr>
            <a:endParaRPr lang="en-US" dirty="0"/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Accessibility Modifiers</a:t>
            </a: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330200" y="1649413"/>
            <a:ext cx="2628900" cy="473075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hlink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GB" sz="2000"/>
              <a:t>Modifier</a:t>
            </a:r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2959100" y="1649413"/>
            <a:ext cx="5738813" cy="473075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hlink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GB" sz="2000"/>
              <a:t>Description</a:t>
            </a:r>
          </a:p>
        </p:txBody>
      </p:sp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330200" y="2122488"/>
            <a:ext cx="2628900" cy="6397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eaLnBrk="0" hangingPunct="0"/>
            <a:r>
              <a:rPr lang="en-GB" sz="1800" dirty="0" smtClean="0">
                <a:latin typeface="Lucida Console" pitchFamily="49" charset="0"/>
              </a:rPr>
              <a:t>public</a:t>
            </a:r>
            <a:endParaRPr lang="en-GB" sz="1800" dirty="0">
              <a:latin typeface="Lucida Console" pitchFamily="49" charset="0"/>
            </a:endParaRPr>
          </a:p>
        </p:txBody>
      </p:sp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2959100" y="2122488"/>
            <a:ext cx="5738813" cy="6397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eaLnBrk="0" hangingPunct="0"/>
            <a:endParaRPr lang="en-GB" sz="1800" dirty="0"/>
          </a:p>
        </p:txBody>
      </p:sp>
      <p:sp>
        <p:nvSpPr>
          <p:cNvPr id="18441" name="Rectangle 9"/>
          <p:cNvSpPr>
            <a:spLocks noChangeArrowheads="1"/>
          </p:cNvSpPr>
          <p:nvPr/>
        </p:nvSpPr>
        <p:spPr bwMode="auto">
          <a:xfrm>
            <a:off x="330200" y="2762250"/>
            <a:ext cx="2628900" cy="6397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eaLnBrk="0" hangingPunct="0"/>
            <a:r>
              <a:rPr lang="en-GB" sz="1800" dirty="0" smtClean="0">
                <a:latin typeface="Lucida Console" pitchFamily="49" charset="0"/>
              </a:rPr>
              <a:t>protected</a:t>
            </a:r>
            <a:endParaRPr lang="en-GB" sz="1800" dirty="0">
              <a:latin typeface="Lucida Console" pitchFamily="49" charset="0"/>
            </a:endParaRPr>
          </a:p>
        </p:txBody>
      </p:sp>
      <p:sp>
        <p:nvSpPr>
          <p:cNvPr id="18442" name="Rectangle 10"/>
          <p:cNvSpPr>
            <a:spLocks noChangeArrowheads="1"/>
          </p:cNvSpPr>
          <p:nvPr/>
        </p:nvSpPr>
        <p:spPr bwMode="auto">
          <a:xfrm>
            <a:off x="2959100" y="2762250"/>
            <a:ext cx="5738813" cy="6397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eaLnBrk="0" hangingPunct="0"/>
            <a:r>
              <a:rPr lang="en-GB" sz="1800" dirty="0" smtClean="0"/>
              <a:t>Only code within the type itself, code in any type in </a:t>
            </a:r>
            <a:br>
              <a:rPr lang="en-GB" sz="1800" dirty="0" smtClean="0"/>
            </a:br>
            <a:r>
              <a:rPr lang="en-GB" sz="1800" dirty="0" smtClean="0"/>
              <a:t>same package and code in derived types can access</a:t>
            </a:r>
          </a:p>
        </p:txBody>
      </p:sp>
      <p:sp>
        <p:nvSpPr>
          <p:cNvPr id="18443" name="Rectangle 11"/>
          <p:cNvSpPr>
            <a:spLocks noChangeArrowheads="1"/>
          </p:cNvSpPr>
          <p:nvPr/>
        </p:nvSpPr>
        <p:spPr bwMode="auto">
          <a:xfrm>
            <a:off x="330200" y="3402013"/>
            <a:ext cx="2628900" cy="6397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eaLnBrk="0" hangingPunct="0"/>
            <a:r>
              <a:rPr lang="en-GB" sz="1800" dirty="0" smtClean="0">
                <a:latin typeface="Lucida Console" pitchFamily="49" charset="0"/>
              </a:rPr>
              <a:t>&lt;no modifier&gt;</a:t>
            </a:r>
          </a:p>
        </p:txBody>
      </p:sp>
      <p:sp>
        <p:nvSpPr>
          <p:cNvPr id="18444" name="Rectangle 12"/>
          <p:cNvSpPr>
            <a:spLocks noChangeArrowheads="1"/>
          </p:cNvSpPr>
          <p:nvPr/>
        </p:nvSpPr>
        <p:spPr bwMode="auto">
          <a:xfrm>
            <a:off x="2959100" y="3402013"/>
            <a:ext cx="5738813" cy="6397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eaLnBrk="0" hangingPunct="0"/>
            <a:r>
              <a:rPr lang="en-GB" sz="1800" dirty="0" smtClean="0"/>
              <a:t>Only code within the same package, can </a:t>
            </a:r>
            <a:br>
              <a:rPr lang="en-GB" sz="1800" dirty="0" smtClean="0"/>
            </a:br>
            <a:r>
              <a:rPr lang="en-GB" sz="1800" dirty="0" smtClean="0"/>
              <a:t>access the element (known as default visibility)</a:t>
            </a:r>
            <a:endParaRPr lang="en-GB" sz="1800" dirty="0"/>
          </a:p>
        </p:txBody>
      </p:sp>
      <p:sp>
        <p:nvSpPr>
          <p:cNvPr id="18445" name="Rectangle 13"/>
          <p:cNvSpPr>
            <a:spLocks noChangeArrowheads="1"/>
          </p:cNvSpPr>
          <p:nvPr/>
        </p:nvSpPr>
        <p:spPr bwMode="auto">
          <a:xfrm>
            <a:off x="330200" y="4041775"/>
            <a:ext cx="2628900" cy="639763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/>
          <a:lstStyle/>
          <a:p>
            <a:pPr eaLnBrk="0" hangingPunct="0"/>
            <a:r>
              <a:rPr lang="en-GB" sz="1800" dirty="0" smtClean="0">
                <a:latin typeface="Lucida Console" pitchFamily="49" charset="0"/>
              </a:rPr>
              <a:t>private</a:t>
            </a:r>
          </a:p>
          <a:p>
            <a:pPr eaLnBrk="0" hangingPunct="0"/>
            <a:endParaRPr lang="en-GB" sz="1800" dirty="0">
              <a:latin typeface="Lucida Console" pitchFamily="49" charset="0"/>
            </a:endParaRPr>
          </a:p>
        </p:txBody>
      </p:sp>
      <p:sp>
        <p:nvSpPr>
          <p:cNvPr id="18446" name="Rectangle 14"/>
          <p:cNvSpPr>
            <a:spLocks noChangeArrowheads="1"/>
          </p:cNvSpPr>
          <p:nvPr/>
        </p:nvSpPr>
        <p:spPr bwMode="auto">
          <a:xfrm>
            <a:off x="2959100" y="4041775"/>
            <a:ext cx="5738813" cy="6397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eaLnBrk="0" hangingPunct="0"/>
            <a:r>
              <a:rPr lang="en-GB" sz="1800" dirty="0" smtClean="0"/>
              <a:t>Only code within the type definition, can access the </a:t>
            </a:r>
            <a:br>
              <a:rPr lang="en-GB" sz="1800" dirty="0" smtClean="0"/>
            </a:br>
            <a:r>
              <a:rPr lang="en-GB" sz="1800" dirty="0" smtClean="0"/>
              <a:t>element</a:t>
            </a:r>
          </a:p>
          <a:p>
            <a:pPr eaLnBrk="0" hangingPunct="0"/>
            <a:endParaRPr lang="en-GB" sz="1800" dirty="0"/>
          </a:p>
        </p:txBody>
      </p:sp>
      <p:sp>
        <p:nvSpPr>
          <p:cNvPr id="18449" name="Line 17"/>
          <p:cNvSpPr>
            <a:spLocks noChangeShapeType="1"/>
          </p:cNvSpPr>
          <p:nvPr/>
        </p:nvSpPr>
        <p:spPr bwMode="auto">
          <a:xfrm>
            <a:off x="330200" y="2122488"/>
            <a:ext cx="83677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8450" name="Line 18"/>
          <p:cNvSpPr>
            <a:spLocks noChangeShapeType="1"/>
          </p:cNvSpPr>
          <p:nvPr/>
        </p:nvSpPr>
        <p:spPr bwMode="auto">
          <a:xfrm flipH="1">
            <a:off x="2960914" y="1649413"/>
            <a:ext cx="10886" cy="303870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2980874" y="2116380"/>
            <a:ext cx="5713183" cy="6397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eaLnBrk="0" hangingPunct="0"/>
            <a:r>
              <a:rPr lang="en-GB" sz="1800" dirty="0" smtClean="0"/>
              <a:t>Any code can (potentially) access the field/method</a:t>
            </a:r>
            <a:endParaRPr lang="en-GB" sz="18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Class </a:t>
            </a:r>
            <a:r>
              <a:rPr lang="en-GB" b="0" dirty="0" smtClean="0">
                <a:latin typeface="Lucida Console" pitchFamily="49" charset="0"/>
              </a:rPr>
              <a:t>String</a:t>
            </a:r>
            <a:r>
              <a:rPr lang="en-GB" dirty="0" smtClean="0"/>
              <a:t> instantiated via double quotes (“”) not via </a:t>
            </a:r>
            <a:r>
              <a:rPr lang="en-GB" b="0" dirty="0" smtClean="0">
                <a:latin typeface="Lucida Console" pitchFamily="49" charset="0"/>
              </a:rPr>
              <a:t>new</a:t>
            </a:r>
          </a:p>
          <a:p>
            <a:pPr lvl="1"/>
            <a:r>
              <a:rPr lang="en-GB" dirty="0" smtClean="0">
                <a:latin typeface="+mn-lt"/>
              </a:rPr>
              <a:t>Objects are immutable, no methods that change its state</a:t>
            </a:r>
          </a:p>
          <a:p>
            <a:pPr lvl="1"/>
            <a:r>
              <a:rPr lang="en-GB" dirty="0" smtClean="0">
                <a:latin typeface="+mn-lt"/>
              </a:rPr>
              <a:t>Methods like </a:t>
            </a:r>
            <a:r>
              <a:rPr lang="en-GB" dirty="0" smtClean="0">
                <a:latin typeface="Lucida Console" pitchFamily="49" charset="0"/>
              </a:rPr>
              <a:t>trim(),</a:t>
            </a:r>
            <a:r>
              <a:rPr lang="en-GB" dirty="0" err="1" smtClean="0">
                <a:latin typeface="Lucida Console" pitchFamily="49" charset="0"/>
              </a:rPr>
              <a:t>toUpperCase</a:t>
            </a:r>
            <a:r>
              <a:rPr lang="en-GB" dirty="0" smtClean="0">
                <a:latin typeface="Lucida Console" pitchFamily="49" charset="0"/>
              </a:rPr>
              <a:t>() </a:t>
            </a:r>
            <a:r>
              <a:rPr lang="en-GB" dirty="0" smtClean="0">
                <a:latin typeface="+mn-lt"/>
              </a:rPr>
              <a:t>etc. all return new String ref</a:t>
            </a:r>
          </a:p>
          <a:p>
            <a:pPr lvl="1"/>
            <a:r>
              <a:rPr lang="en-GB" dirty="0" smtClean="0">
                <a:latin typeface="+mn-lt"/>
              </a:rPr>
              <a:t>Offers method </a:t>
            </a:r>
            <a:r>
              <a:rPr lang="en-GB" dirty="0" err="1" smtClean="0">
                <a:latin typeface="Lucida Console" pitchFamily="49" charset="0"/>
              </a:rPr>
              <a:t>charAt</a:t>
            </a:r>
            <a:r>
              <a:rPr lang="en-GB" dirty="0" smtClean="0">
                <a:latin typeface="Lucida Console" pitchFamily="49" charset="0"/>
              </a:rPr>
              <a:t>(</a:t>
            </a:r>
            <a:r>
              <a:rPr lang="en-GB" dirty="0" err="1" smtClean="0">
                <a:latin typeface="Lucida Console" pitchFamily="49" charset="0"/>
              </a:rPr>
              <a:t>int</a:t>
            </a:r>
            <a:r>
              <a:rPr lang="en-GB" dirty="0" smtClean="0">
                <a:latin typeface="Lucida Console" pitchFamily="49" charset="0"/>
              </a:rPr>
              <a:t> index) </a:t>
            </a:r>
            <a:r>
              <a:rPr lang="en-GB" dirty="0" smtClean="0">
                <a:latin typeface="+mn-lt"/>
              </a:rPr>
              <a:t>to get an individual char</a:t>
            </a:r>
          </a:p>
          <a:p>
            <a:pPr lvl="2"/>
            <a:endParaRPr lang="en-GB" dirty="0" smtClean="0">
              <a:latin typeface="+mn-lt"/>
            </a:endParaRPr>
          </a:p>
          <a:p>
            <a:pPr lvl="1"/>
            <a:endParaRPr lang="en-GB" dirty="0" smtClean="0">
              <a:latin typeface="+mn-lt"/>
            </a:endParaRPr>
          </a:p>
          <a:p>
            <a:pPr lvl="1"/>
            <a:endParaRPr lang="en-GB" dirty="0" smtClean="0">
              <a:latin typeface="+mn-lt"/>
            </a:endParaRPr>
          </a:p>
          <a:p>
            <a:pPr lvl="1"/>
            <a:r>
              <a:rPr lang="en-GB" dirty="0" smtClean="0">
                <a:latin typeface="+mn-lt"/>
              </a:rPr>
              <a:t>Are NOT enumerable without invoking </a:t>
            </a:r>
            <a:r>
              <a:rPr lang="en-GB" dirty="0" err="1" smtClean="0">
                <a:latin typeface="Lucida Console" pitchFamily="49" charset="0"/>
              </a:rPr>
              <a:t>toCharArray</a:t>
            </a:r>
            <a:r>
              <a:rPr lang="en-GB" dirty="0" smtClean="0">
                <a:latin typeface="Lucida Console" pitchFamily="49" charset="0"/>
              </a:rPr>
              <a:t>()</a:t>
            </a:r>
          </a:p>
          <a:p>
            <a:pPr lvl="1"/>
            <a:endParaRPr lang="en-GB" dirty="0" smtClean="0">
              <a:latin typeface="Lucida Console" pitchFamily="49" charset="0"/>
            </a:endParaRPr>
          </a:p>
          <a:p>
            <a:endParaRPr lang="en-GB" b="0" dirty="0" smtClean="0">
              <a:latin typeface="Lucida Console" pitchFamily="49" charset="0"/>
            </a:endParaRPr>
          </a:p>
          <a:p>
            <a:endParaRPr lang="en-GB" b="0" dirty="0" smtClean="0">
              <a:latin typeface="Lucida Console" pitchFamily="49" charset="0"/>
            </a:endParaRPr>
          </a:p>
          <a:p>
            <a:r>
              <a:rPr lang="en-GB" b="0" dirty="0" err="1" smtClean="0">
                <a:latin typeface="Lucida Console" pitchFamily="49" charset="0"/>
              </a:rPr>
              <a:t>StringBuilder</a:t>
            </a:r>
            <a:r>
              <a:rPr lang="en-GB" b="0" dirty="0" smtClean="0">
                <a:latin typeface="Lucida Console" pitchFamily="49" charset="0"/>
              </a:rPr>
              <a:t> </a:t>
            </a:r>
            <a:r>
              <a:rPr lang="en-GB" b="0" dirty="0" smtClean="0">
                <a:latin typeface="+mn-lt"/>
              </a:rPr>
              <a:t>is a mutable String buffer</a:t>
            </a:r>
          </a:p>
          <a:p>
            <a:pPr lvl="1"/>
            <a:r>
              <a:rPr lang="en-GB" dirty="0" smtClean="0">
                <a:latin typeface="+mn-lt"/>
              </a:rPr>
              <a:t>Key methods include </a:t>
            </a:r>
            <a:r>
              <a:rPr lang="en-GB" dirty="0" smtClean="0">
                <a:latin typeface="Lucida Console" pitchFamily="49" charset="0"/>
              </a:rPr>
              <a:t>append(), insert(), replace(), delete() </a:t>
            </a:r>
            <a:r>
              <a:rPr lang="en-GB" dirty="0" smtClean="0">
                <a:latin typeface="+mn-lt"/>
              </a:rPr>
              <a:t>&amp; </a:t>
            </a:r>
            <a:r>
              <a:rPr lang="en-GB" dirty="0" err="1" smtClean="0">
                <a:latin typeface="Lucida Console" pitchFamily="49" charset="0"/>
              </a:rPr>
              <a:t>toString</a:t>
            </a:r>
            <a:r>
              <a:rPr lang="en-GB" dirty="0" smtClean="0">
                <a:latin typeface="Lucida Console" pitchFamily="49" charset="0"/>
              </a:rPr>
              <a:t>()</a:t>
            </a:r>
          </a:p>
          <a:p>
            <a:pPr lvl="1"/>
            <a:r>
              <a:rPr lang="en-GB" b="0" dirty="0" smtClean="0">
                <a:latin typeface="+mn-lt"/>
              </a:rPr>
              <a:t>Several constructors (initial capacity etc.)</a:t>
            </a:r>
          </a:p>
          <a:p>
            <a:pPr lvl="1"/>
            <a:endParaRPr lang="en-GB" b="0" dirty="0">
              <a:latin typeface="Lucida Console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String and </a:t>
            </a:r>
            <a:r>
              <a:rPr lang="en-GB" dirty="0" err="1" smtClean="0"/>
              <a:t>StringBuilder</a:t>
            </a:r>
            <a:endParaRPr lang="en-GB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005937" y="2548493"/>
            <a:ext cx="4712692" cy="643766"/>
          </a:xfrm>
          <a:prstGeom prst="rect">
            <a:avLst/>
          </a:prstGeom>
          <a:solidFill>
            <a:srgbClr val="FFFFCC"/>
          </a:solidFill>
          <a:ln w="12700">
            <a:noFill/>
            <a:miter lim="800000"/>
            <a:headEnd/>
            <a:tailEnd/>
          </a:ln>
          <a:effectLst>
            <a:outerShdw dist="71842" dir="2700000" algn="ctr" rotWithShape="0">
              <a:schemeClr val="bg2"/>
            </a:outerShdw>
          </a:effectLst>
        </p:spPr>
        <p:txBody>
          <a:bodyPr wrap="square" lIns="90488" tIns="44450" rIns="90488" bIns="44450">
            <a:spAutoFit/>
          </a:bodyPr>
          <a:lstStyle/>
          <a:p>
            <a:pPr defTabSz="739775" eaLnBrk="0" hangingPunct="0">
              <a:defRPr/>
            </a:pPr>
            <a:r>
              <a:rPr lang="en-GB" sz="1800" dirty="0" smtClean="0">
                <a:latin typeface="Lucida Console" pitchFamily="49" charset="0"/>
              </a:rPr>
              <a:t>S</a:t>
            </a:r>
            <a:r>
              <a:rPr lang="en-GB" sz="1800" dirty="0" smtClean="0">
                <a:latin typeface="Lucida Console" pitchFamily="49" charset="0"/>
                <a:cs typeface="+mn-cs"/>
              </a:rPr>
              <a:t>tring</a:t>
            </a:r>
            <a:r>
              <a:rPr lang="en-GB" sz="1800" dirty="0" smtClean="0">
                <a:solidFill>
                  <a:srgbClr val="0000C8"/>
                </a:solidFill>
                <a:latin typeface="Lucida Console" pitchFamily="49" charset="0"/>
                <a:cs typeface="+mn-cs"/>
              </a:rPr>
              <a:t> </a:t>
            </a:r>
            <a:r>
              <a:rPr lang="en-GB" sz="1800" dirty="0" smtClean="0">
                <a:latin typeface="Lucida Console" pitchFamily="49" charset="0"/>
                <a:cs typeface="+mn-cs"/>
              </a:rPr>
              <a:t>name = “Fred”;</a:t>
            </a:r>
            <a:br>
              <a:rPr lang="en-GB" sz="1800" dirty="0" smtClean="0">
                <a:latin typeface="Lucida Console" pitchFamily="49" charset="0"/>
                <a:cs typeface="+mn-cs"/>
              </a:rPr>
            </a:br>
            <a:r>
              <a:rPr lang="en-GB" sz="1800" dirty="0" smtClean="0">
                <a:solidFill>
                  <a:srgbClr val="0000C8"/>
                </a:solidFill>
                <a:latin typeface="Lucida Console" pitchFamily="49" charset="0"/>
                <a:cs typeface="+mn-cs"/>
              </a:rPr>
              <a:t>char</a:t>
            </a:r>
            <a:r>
              <a:rPr lang="en-GB" sz="1800" dirty="0" smtClean="0">
                <a:latin typeface="Lucida Console" pitchFamily="49" charset="0"/>
                <a:cs typeface="+mn-cs"/>
              </a:rPr>
              <a:t> </a:t>
            </a:r>
            <a:r>
              <a:rPr lang="en-GB" sz="1800" dirty="0" err="1" smtClean="0">
                <a:latin typeface="Lucida Console" pitchFamily="49" charset="0"/>
                <a:cs typeface="+mn-cs"/>
              </a:rPr>
              <a:t>thirdChar</a:t>
            </a:r>
            <a:r>
              <a:rPr lang="en-GB" sz="1800" dirty="0" smtClean="0">
                <a:latin typeface="Lucida Console" pitchFamily="49" charset="0"/>
                <a:cs typeface="+mn-cs"/>
              </a:rPr>
              <a:t> = </a:t>
            </a:r>
            <a:r>
              <a:rPr lang="en-GB" sz="1800" dirty="0" err="1" smtClean="0">
                <a:latin typeface="Lucida Console" pitchFamily="49" charset="0"/>
                <a:cs typeface="+mn-cs"/>
              </a:rPr>
              <a:t>name.charAt</a:t>
            </a:r>
            <a:r>
              <a:rPr lang="en-GB" sz="1800" dirty="0" smtClean="0">
                <a:latin typeface="Lucida Console" pitchFamily="49" charset="0"/>
                <a:cs typeface="+mn-cs"/>
              </a:rPr>
              <a:t>(2);</a:t>
            </a:r>
            <a:endParaRPr lang="en-GB" sz="1800" dirty="0">
              <a:latin typeface="Lucida Console" pitchFamily="49" charset="0"/>
              <a:cs typeface="+mn-cs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6417" y="3950573"/>
            <a:ext cx="5117640" cy="643766"/>
          </a:xfrm>
          <a:prstGeom prst="rect">
            <a:avLst/>
          </a:prstGeom>
          <a:solidFill>
            <a:srgbClr val="FFFFCC"/>
          </a:solidFill>
          <a:ln w="12700">
            <a:noFill/>
            <a:miter lim="800000"/>
            <a:headEnd/>
            <a:tailEnd/>
          </a:ln>
          <a:effectLst>
            <a:outerShdw dist="71842" dir="2700000" algn="ctr" rotWithShape="0">
              <a:schemeClr val="bg2"/>
            </a:outerShdw>
          </a:effectLst>
        </p:spPr>
        <p:txBody>
          <a:bodyPr wrap="square" lIns="90488" tIns="44450" rIns="90488" bIns="44450">
            <a:spAutoFit/>
          </a:bodyPr>
          <a:lstStyle/>
          <a:p>
            <a:pPr defTabSz="739775" eaLnBrk="0" hangingPunct="0">
              <a:defRPr/>
            </a:pPr>
            <a:r>
              <a:rPr lang="en-GB" sz="1800" dirty="0" smtClean="0">
                <a:solidFill>
                  <a:srgbClr val="0000C8"/>
                </a:solidFill>
                <a:latin typeface="Lucida Console" pitchFamily="49" charset="0"/>
                <a:cs typeface="+mn-cs"/>
              </a:rPr>
              <a:t>for </a:t>
            </a:r>
            <a:r>
              <a:rPr lang="en-GB" sz="1800" dirty="0" smtClean="0">
                <a:latin typeface="Lucida Console" pitchFamily="49" charset="0"/>
              </a:rPr>
              <a:t>(</a:t>
            </a:r>
            <a:r>
              <a:rPr lang="en-GB" sz="1800" dirty="0" smtClean="0">
                <a:solidFill>
                  <a:srgbClr val="0000C8"/>
                </a:solidFill>
                <a:latin typeface="Lucida Console" pitchFamily="49" charset="0"/>
              </a:rPr>
              <a:t>char</a:t>
            </a:r>
            <a:r>
              <a:rPr lang="en-GB" sz="1800" dirty="0" smtClean="0">
                <a:latin typeface="Lucida Console" pitchFamily="49" charset="0"/>
              </a:rPr>
              <a:t> c : </a:t>
            </a:r>
            <a:r>
              <a:rPr lang="en-GB" sz="1800" dirty="0" err="1" smtClean="0">
                <a:latin typeface="Lucida Console" pitchFamily="49" charset="0"/>
              </a:rPr>
              <a:t>name.toCharArray</a:t>
            </a:r>
            <a:r>
              <a:rPr lang="en-GB" sz="1800" dirty="0" smtClean="0">
                <a:latin typeface="Lucida Console" pitchFamily="49" charset="0"/>
              </a:rPr>
              <a:t>()) {   </a:t>
            </a:r>
            <a:br>
              <a:rPr lang="en-GB" sz="1800" dirty="0" smtClean="0">
                <a:latin typeface="Lucida Console" pitchFamily="49" charset="0"/>
              </a:rPr>
            </a:br>
            <a:r>
              <a:rPr lang="en-GB" sz="1800" dirty="0" smtClean="0">
                <a:latin typeface="Lucida Console" pitchFamily="49" charset="0"/>
              </a:rPr>
              <a:t>  ..</a:t>
            </a:r>
            <a:endParaRPr lang="en-GB" sz="1800" dirty="0">
              <a:latin typeface="Lucida Console" pitchFamily="49" charset="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b="0" dirty="0" err="1" smtClean="0">
                <a:latin typeface="Lucida Console" pitchFamily="49" charset="0"/>
              </a:rPr>
              <a:t>ArrayList</a:t>
            </a:r>
            <a:r>
              <a:rPr lang="en-GB" b="0" dirty="0" smtClean="0">
                <a:latin typeface="Lucida Console" pitchFamily="49" charset="0"/>
              </a:rPr>
              <a:t>&lt;E&gt;, </a:t>
            </a:r>
            <a:r>
              <a:rPr lang="en-GB" b="0" dirty="0" err="1" smtClean="0">
                <a:latin typeface="Lucida Console" pitchFamily="49" charset="0"/>
              </a:rPr>
              <a:t>ArrayDeque</a:t>
            </a:r>
            <a:r>
              <a:rPr lang="en-GB" b="0" dirty="0" smtClean="0">
                <a:latin typeface="Lucida Console" pitchFamily="49" charset="0"/>
              </a:rPr>
              <a:t>&lt;E&gt;, </a:t>
            </a:r>
            <a:r>
              <a:rPr lang="en-GB" b="0" dirty="0" err="1" smtClean="0">
                <a:latin typeface="Lucida Console" pitchFamily="49" charset="0"/>
              </a:rPr>
              <a:t>TreeMap</a:t>
            </a:r>
            <a:r>
              <a:rPr lang="en-GB" b="0" dirty="0" smtClean="0">
                <a:latin typeface="Lucida Console" pitchFamily="49" charset="0"/>
              </a:rPr>
              <a:t>&lt;K,V&gt;</a:t>
            </a:r>
          </a:p>
          <a:p>
            <a:pPr lvl="1"/>
            <a:r>
              <a:rPr lang="en-GB" dirty="0" smtClean="0">
                <a:latin typeface="+mn-lt"/>
              </a:rPr>
              <a:t>Better type safety, less casting</a:t>
            </a:r>
          </a:p>
          <a:p>
            <a:pPr lvl="1"/>
            <a:r>
              <a:rPr lang="en-GB" b="0" dirty="0" smtClean="0">
                <a:latin typeface="+mn-lt"/>
              </a:rPr>
              <a:t>User of the class says what ‘E’ is</a:t>
            </a:r>
          </a:p>
          <a:p>
            <a:pPr lvl="1"/>
            <a:r>
              <a:rPr lang="en-GB" dirty="0" smtClean="0">
                <a:latin typeface="+mn-lt"/>
              </a:rPr>
              <a:t>Offer ‘add’, ‘remove’, ‘set’ type methods</a:t>
            </a:r>
          </a:p>
          <a:p>
            <a:pPr lvl="1"/>
            <a:r>
              <a:rPr lang="en-GB" b="0" dirty="0" smtClean="0">
                <a:latin typeface="+mn-lt"/>
              </a:rPr>
              <a:t>Easily sorted, or offer sorted versions</a:t>
            </a:r>
          </a:p>
          <a:p>
            <a:pPr lvl="1"/>
            <a:endParaRPr lang="en-GB" dirty="0" smtClean="0">
              <a:latin typeface="+mn-lt"/>
            </a:endParaRPr>
          </a:p>
          <a:p>
            <a:r>
              <a:rPr lang="en-GB" b="0" dirty="0" smtClean="0">
                <a:latin typeface="+mn-lt"/>
              </a:rPr>
              <a:t>Methods can also have type parameters</a:t>
            </a:r>
          </a:p>
          <a:p>
            <a:pPr lvl="1"/>
            <a:r>
              <a:rPr lang="en-GB" dirty="0" smtClean="0">
                <a:latin typeface="+mn-lt"/>
              </a:rPr>
              <a:t>In a non-generic class</a:t>
            </a:r>
          </a:p>
          <a:p>
            <a:pPr lvl="1">
              <a:buNone/>
            </a:pPr>
            <a:endParaRPr lang="en-GB" dirty="0" smtClean="0">
              <a:latin typeface="+mn-lt"/>
            </a:endParaRPr>
          </a:p>
          <a:p>
            <a:pPr lvl="1"/>
            <a:endParaRPr lang="en-GB" b="0" dirty="0" smtClean="0">
              <a:latin typeface="+mn-lt"/>
            </a:endParaRPr>
          </a:p>
          <a:p>
            <a:endParaRPr lang="en-GB" b="0" dirty="0">
              <a:latin typeface="Lucida Console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Generic (Collection) classes – ‘type’ parameter(s)</a:t>
            </a:r>
            <a:endParaRPr lang="en-GB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97907" y="4308041"/>
            <a:ext cx="7941125" cy="643766"/>
          </a:xfrm>
          <a:prstGeom prst="rect">
            <a:avLst/>
          </a:prstGeom>
          <a:solidFill>
            <a:srgbClr val="FCFEB9"/>
          </a:solidFill>
          <a:ln w="12700">
            <a:noFill/>
            <a:miter lim="800000"/>
            <a:headEnd/>
            <a:tailEnd/>
          </a:ln>
          <a:effectLst>
            <a:outerShdw dist="63500" dir="3187806" algn="ctr" rotWithShape="0">
              <a:schemeClr val="bg2"/>
            </a:outerShdw>
          </a:effectLst>
        </p:spPr>
        <p:txBody>
          <a:bodyPr wrap="square" lIns="90488" tIns="44450" rIns="90488" bIns="44450">
            <a:spAutoFit/>
          </a:bodyPr>
          <a:lstStyle/>
          <a:p>
            <a:pPr defTabSz="739775" eaLnBrk="0" hangingPunct="0">
              <a:tabLst>
                <a:tab pos="341313" algn="l"/>
                <a:tab pos="690563" algn="l"/>
                <a:tab pos="1030288" algn="l"/>
                <a:tab pos="1371600" algn="l"/>
                <a:tab pos="1712913" algn="l"/>
              </a:tabLst>
              <a:defRPr/>
            </a:pPr>
            <a:r>
              <a:rPr lang="en-GB" sz="1800" dirty="0" smtClean="0">
                <a:solidFill>
                  <a:srgbClr val="0000C8"/>
                </a:solidFill>
                <a:latin typeface="Lucida Console" pitchFamily="49" charset="0"/>
              </a:rPr>
              <a:t>c</a:t>
            </a:r>
            <a:r>
              <a:rPr lang="en-GB" sz="1800" dirty="0" smtClean="0">
                <a:solidFill>
                  <a:srgbClr val="0000C8"/>
                </a:solidFill>
                <a:latin typeface="Lucida Console" pitchFamily="49" charset="0"/>
                <a:cs typeface="+mn-cs"/>
              </a:rPr>
              <a:t>lass</a:t>
            </a:r>
            <a:r>
              <a:rPr lang="en-GB" sz="1800" dirty="0" smtClean="0">
                <a:latin typeface="Lucida Console" pitchFamily="49" charset="0"/>
                <a:cs typeface="+mn-cs"/>
              </a:rPr>
              <a:t> Arrays {</a:t>
            </a:r>
            <a:br>
              <a:rPr lang="en-GB" sz="1800" dirty="0" smtClean="0">
                <a:latin typeface="Lucida Console" pitchFamily="49" charset="0"/>
                <a:cs typeface="+mn-cs"/>
              </a:rPr>
            </a:br>
            <a:r>
              <a:rPr lang="en-GB" sz="1800" dirty="0" smtClean="0">
                <a:latin typeface="Lucida Console" pitchFamily="49" charset="0"/>
                <a:cs typeface="+mn-cs"/>
              </a:rPr>
              <a:t>  </a:t>
            </a:r>
            <a:r>
              <a:rPr lang="en-GB" sz="1800" dirty="0" smtClean="0">
                <a:solidFill>
                  <a:srgbClr val="0000C8"/>
                </a:solidFill>
                <a:latin typeface="Lucida Console" pitchFamily="49" charset="0"/>
                <a:cs typeface="+mn-cs"/>
              </a:rPr>
              <a:t>public</a:t>
            </a:r>
            <a:r>
              <a:rPr lang="en-GB" sz="1800" dirty="0" smtClean="0">
                <a:latin typeface="Lucida Console" pitchFamily="49" charset="0"/>
                <a:cs typeface="+mn-cs"/>
              </a:rPr>
              <a:t> </a:t>
            </a:r>
            <a:r>
              <a:rPr lang="en-GB" sz="1800" dirty="0" smtClean="0">
                <a:solidFill>
                  <a:srgbClr val="0000C8"/>
                </a:solidFill>
                <a:latin typeface="Lucida Console" pitchFamily="49" charset="0"/>
                <a:cs typeface="+mn-cs"/>
              </a:rPr>
              <a:t>static</a:t>
            </a:r>
            <a:r>
              <a:rPr lang="en-GB" sz="1800" dirty="0" smtClean="0">
                <a:latin typeface="Lucida Console" pitchFamily="49" charset="0"/>
                <a:cs typeface="+mn-cs"/>
              </a:rPr>
              <a:t> &lt;T&gt; List&lt;T&gt; </a:t>
            </a:r>
            <a:r>
              <a:rPr lang="en-GB" sz="1800" dirty="0" err="1" smtClean="0">
                <a:latin typeface="Lucida Console" pitchFamily="49" charset="0"/>
                <a:cs typeface="+mn-cs"/>
              </a:rPr>
              <a:t>asList</a:t>
            </a:r>
            <a:r>
              <a:rPr lang="en-GB" sz="1800" dirty="0" smtClean="0">
                <a:latin typeface="Lucida Console" pitchFamily="49" charset="0"/>
                <a:cs typeface="+mn-cs"/>
              </a:rPr>
              <a:t>(T... a) { ...</a:t>
            </a:r>
            <a:endParaRPr lang="en-GB" sz="1800" dirty="0">
              <a:latin typeface="Lucida Console" pitchFamily="49" charset="0"/>
              <a:cs typeface="+mn-cs"/>
            </a:endParaRPr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841825" y="4975551"/>
            <a:ext cx="7939314" cy="366767"/>
          </a:xfrm>
          <a:prstGeom prst="rect">
            <a:avLst/>
          </a:prstGeom>
          <a:solidFill>
            <a:schemeClr val="accent2"/>
          </a:solidFill>
          <a:ln w="12700">
            <a:noFill/>
            <a:miter lim="800000"/>
            <a:headEnd/>
            <a:tailEnd/>
          </a:ln>
          <a:effectLst>
            <a:outerShdw dist="45791" dir="3378596" algn="ctr" rotWithShape="0">
              <a:schemeClr val="bg2"/>
            </a:outerShdw>
          </a:effectLst>
        </p:spPr>
        <p:txBody>
          <a:bodyPr wrap="square" lIns="90488" tIns="44450" rIns="90488" bIns="44450">
            <a:spAutoFit/>
          </a:bodyPr>
          <a:lstStyle/>
          <a:p>
            <a:pPr defTabSz="739775" eaLnBrk="0" hangingPunct="0">
              <a:tabLst>
                <a:tab pos="341313" algn="l"/>
                <a:tab pos="690563" algn="l"/>
                <a:tab pos="1030288" algn="l"/>
                <a:tab pos="1371600" algn="l"/>
              </a:tabLst>
              <a:defRPr/>
            </a:pPr>
            <a:r>
              <a:rPr lang="en-GB" sz="1800" dirty="0" smtClean="0">
                <a:solidFill>
                  <a:srgbClr val="000000"/>
                </a:solidFill>
                <a:latin typeface="Lucida Console" pitchFamily="49" charset="0"/>
                <a:cs typeface="+mn-cs"/>
              </a:rPr>
              <a:t>List&lt;String&gt; friends = </a:t>
            </a:r>
            <a:r>
              <a:rPr lang="en-GB" sz="1800" dirty="0" err="1" smtClean="0">
                <a:solidFill>
                  <a:srgbClr val="000000"/>
                </a:solidFill>
                <a:latin typeface="Lucida Console" pitchFamily="49" charset="0"/>
                <a:cs typeface="+mn-cs"/>
              </a:rPr>
              <a:t>Arrays.asList</a:t>
            </a:r>
            <a:r>
              <a:rPr lang="en-GB" sz="1800" dirty="0" smtClean="0">
                <a:solidFill>
                  <a:srgbClr val="000000"/>
                </a:solidFill>
                <a:latin typeface="Lucida Console" pitchFamily="49" charset="0"/>
                <a:cs typeface="+mn-cs"/>
              </a:rPr>
              <a:t>(“</a:t>
            </a:r>
            <a:r>
              <a:rPr lang="en-GB" sz="1800" dirty="0" err="1" smtClean="0">
                <a:solidFill>
                  <a:srgbClr val="000000"/>
                </a:solidFill>
                <a:latin typeface="Lucida Console" pitchFamily="49" charset="0"/>
                <a:cs typeface="+mn-cs"/>
              </a:rPr>
              <a:t>Jo”,”Jaz”,”Jin</a:t>
            </a:r>
            <a:r>
              <a:rPr lang="en-GB" sz="1800" dirty="0" smtClean="0">
                <a:solidFill>
                  <a:srgbClr val="000000"/>
                </a:solidFill>
                <a:latin typeface="Lucida Console" pitchFamily="49" charset="0"/>
                <a:cs typeface="+mn-cs"/>
              </a:rPr>
              <a:t>”); </a:t>
            </a:r>
            <a:endParaRPr lang="en-GB" sz="1800" dirty="0">
              <a:solidFill>
                <a:srgbClr val="000000"/>
              </a:solidFill>
              <a:latin typeface="Lucida Console" pitchFamily="49" charset="0"/>
              <a:cs typeface="+mn-cs"/>
            </a:endParaRPr>
          </a:p>
        </p:txBody>
      </p:sp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6023427" y="3682808"/>
            <a:ext cx="2133602" cy="643766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chemeClr val="bg2"/>
            </a:outerShdw>
          </a:effectLst>
        </p:spPr>
        <p:txBody>
          <a:bodyPr wrap="square" lIns="90488" tIns="44450" rIns="90488" bIns="44450">
            <a:spAutoFit/>
          </a:bodyPr>
          <a:lstStyle/>
          <a:p>
            <a:pPr defTabSz="739775">
              <a:tabLst>
                <a:tab pos="341313" algn="l"/>
                <a:tab pos="690563" algn="l"/>
                <a:tab pos="1030288" algn="l"/>
                <a:tab pos="1371600" algn="l"/>
              </a:tabLst>
              <a:defRPr/>
            </a:pPr>
            <a:r>
              <a:rPr lang="en-GB" sz="1800" dirty="0" smtClean="0">
                <a:solidFill>
                  <a:srgbClr val="000000"/>
                </a:solidFill>
              </a:rPr>
              <a:t>Variable length parameter list ...</a:t>
            </a:r>
            <a:endParaRPr lang="en-GB" sz="1800" dirty="0">
              <a:solidFill>
                <a:srgbClr val="00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rot="10800000" flipV="1">
            <a:off x="5907315" y="4339771"/>
            <a:ext cx="653143" cy="36285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 smtClean="0"/>
              <a:t>Right click – ‘New  </a:t>
            </a:r>
            <a:r>
              <a:rPr lang="en-GB" dirty="0" err="1" smtClean="0"/>
              <a:t>JUnit</a:t>
            </a:r>
            <a:r>
              <a:rPr lang="en-GB" dirty="0" smtClean="0"/>
              <a:t> Test Case’</a:t>
            </a:r>
          </a:p>
          <a:p>
            <a:r>
              <a:rPr lang="en-GB" dirty="0" smtClean="0"/>
              <a:t>Test driven cycle</a:t>
            </a:r>
          </a:p>
          <a:p>
            <a:pPr lvl="1"/>
            <a:r>
              <a:rPr lang="en-GB" dirty="0" smtClean="0"/>
              <a:t>Write test, run test (to fail), write code to make test pass</a:t>
            </a:r>
          </a:p>
          <a:p>
            <a:pPr lvl="1"/>
            <a:r>
              <a:rPr lang="en-GB" dirty="0" err="1" smtClean="0"/>
              <a:t>Refactor</a:t>
            </a:r>
            <a:r>
              <a:rPr lang="en-GB" dirty="0" smtClean="0"/>
              <a:t> relentlessly</a:t>
            </a:r>
          </a:p>
          <a:p>
            <a:r>
              <a:rPr lang="en-GB" dirty="0" smtClean="0"/>
              <a:t>Arrange, Act, Assert pattern using methods of class </a:t>
            </a:r>
            <a:r>
              <a:rPr lang="en-GB" b="0" dirty="0" smtClean="0">
                <a:latin typeface="Lucida Console" pitchFamily="49" charset="0"/>
              </a:rPr>
              <a:t>Assert</a:t>
            </a:r>
          </a:p>
          <a:p>
            <a:pPr lvl="1"/>
            <a:r>
              <a:rPr lang="en-GB" dirty="0" smtClean="0">
                <a:latin typeface="Lucida Console" pitchFamily="49" charset="0"/>
              </a:rPr>
              <a:t>@Test</a:t>
            </a:r>
            <a:r>
              <a:rPr lang="en-GB" dirty="0" smtClean="0"/>
              <a:t> annotation</a:t>
            </a:r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Testing and TDD using </a:t>
            </a:r>
            <a:r>
              <a:rPr lang="en-GB" dirty="0" err="1" smtClean="0"/>
              <a:t>JUnit</a:t>
            </a:r>
            <a:endParaRPr lang="en-GB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97907" y="3156197"/>
            <a:ext cx="7941125" cy="3444533"/>
          </a:xfrm>
          <a:prstGeom prst="rect">
            <a:avLst/>
          </a:prstGeom>
          <a:solidFill>
            <a:srgbClr val="FCFEB9"/>
          </a:solidFill>
          <a:ln w="12700">
            <a:noFill/>
            <a:miter lim="800000"/>
            <a:headEnd/>
            <a:tailEnd/>
          </a:ln>
          <a:effectLst>
            <a:outerShdw dist="63500" dir="3187806" algn="ctr" rotWithShape="0">
              <a:schemeClr val="bg2"/>
            </a:outerShdw>
          </a:effectLst>
        </p:spPr>
        <p:txBody>
          <a:bodyPr wrap="square" lIns="90488" tIns="44450" rIns="90488" bIns="44450">
            <a:spAutoFit/>
          </a:bodyPr>
          <a:lstStyle/>
          <a:p>
            <a:pPr defTabSz="739775" eaLnBrk="0" hangingPunct="0">
              <a:tabLst>
                <a:tab pos="341313" algn="l"/>
                <a:tab pos="690563" algn="l"/>
                <a:tab pos="1030288" algn="l"/>
                <a:tab pos="1371600" algn="l"/>
                <a:tab pos="1712913" algn="l"/>
              </a:tabLst>
              <a:defRPr/>
            </a:pPr>
            <a:r>
              <a:rPr lang="en-GB" sz="1800" dirty="0" smtClean="0">
                <a:solidFill>
                  <a:srgbClr val="0000C8"/>
                </a:solidFill>
                <a:latin typeface="Lucida Console" pitchFamily="49" charset="0"/>
                <a:cs typeface="Courier New" pitchFamily="49" charset="0"/>
              </a:rPr>
              <a:t>import</a:t>
            </a:r>
            <a:r>
              <a:rPr lang="en-GB" sz="1800" dirty="0" smtClean="0">
                <a:latin typeface="Lucida Console" pitchFamily="49" charset="0"/>
                <a:cs typeface="Courier New" pitchFamily="49" charset="0"/>
              </a:rPr>
              <a:t> static </a:t>
            </a:r>
            <a:r>
              <a:rPr lang="en-GB" sz="1800" dirty="0" err="1" smtClean="0">
                <a:latin typeface="Lucida Console" pitchFamily="49" charset="0"/>
                <a:cs typeface="Courier New" pitchFamily="49" charset="0"/>
              </a:rPr>
              <a:t>org.junit.Assert</a:t>
            </a:r>
            <a:r>
              <a:rPr lang="en-GB" sz="1800" dirty="0" smtClean="0">
                <a:latin typeface="Lucida Console" pitchFamily="49" charset="0"/>
                <a:cs typeface="Courier New" pitchFamily="49" charset="0"/>
              </a:rPr>
              <a:t>.*; </a:t>
            </a:r>
            <a:r>
              <a:rPr lang="en-GB" sz="1800" dirty="0" smtClean="0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  <a:cs typeface="Courier New" pitchFamily="49" charset="0"/>
              </a:rPr>
              <a:t>// static import</a:t>
            </a:r>
            <a:endParaRPr lang="en-GB" sz="1800" dirty="0" smtClean="0">
              <a:solidFill>
                <a:schemeClr val="accent6">
                  <a:lumMod val="50000"/>
                </a:schemeClr>
              </a:solidFill>
              <a:latin typeface="Lucida Console" pitchFamily="49" charset="0"/>
            </a:endParaRPr>
          </a:p>
          <a:p>
            <a:pPr defTabSz="739775" eaLnBrk="0" hangingPunct="0">
              <a:tabLst>
                <a:tab pos="341313" algn="l"/>
                <a:tab pos="690563" algn="l"/>
                <a:tab pos="1030288" algn="l"/>
                <a:tab pos="1371600" algn="l"/>
                <a:tab pos="1712913" algn="l"/>
              </a:tabLst>
              <a:defRPr/>
            </a:pPr>
            <a:r>
              <a:rPr lang="en-GB" sz="1800" dirty="0" smtClean="0">
                <a:latin typeface="Lucida Console" pitchFamily="49" charset="0"/>
              </a:rPr>
              <a:t>...</a:t>
            </a:r>
            <a:br>
              <a:rPr lang="en-GB" sz="1800" dirty="0" smtClean="0">
                <a:latin typeface="Lucida Console" pitchFamily="49" charset="0"/>
              </a:rPr>
            </a:br>
            <a:r>
              <a:rPr lang="en-GB" sz="1800" dirty="0" smtClean="0">
                <a:latin typeface="Lucida Console" pitchFamily="49" charset="0"/>
              </a:rPr>
              <a:t>@</a:t>
            </a:r>
            <a:r>
              <a:rPr lang="en-GB" sz="1800" dirty="0" smtClean="0">
                <a:latin typeface="Lucida Console" pitchFamily="49" charset="0"/>
                <a:cs typeface="+mn-cs"/>
              </a:rPr>
              <a:t>Test</a:t>
            </a:r>
            <a:br>
              <a:rPr lang="en-GB" sz="1800" dirty="0" smtClean="0">
                <a:latin typeface="Lucida Console" pitchFamily="49" charset="0"/>
                <a:cs typeface="+mn-cs"/>
              </a:rPr>
            </a:br>
            <a:r>
              <a:rPr lang="en-GB" sz="1800" dirty="0" smtClean="0">
                <a:solidFill>
                  <a:srgbClr val="0000C8"/>
                </a:solidFill>
                <a:latin typeface="Lucida Console" pitchFamily="49" charset="0"/>
                <a:cs typeface="+mn-cs"/>
              </a:rPr>
              <a:t>public</a:t>
            </a:r>
            <a:r>
              <a:rPr lang="en-GB" sz="1800" dirty="0" smtClean="0">
                <a:latin typeface="Lucida Console" pitchFamily="49" charset="0"/>
                <a:cs typeface="+mn-cs"/>
              </a:rPr>
              <a:t> </a:t>
            </a:r>
            <a:r>
              <a:rPr lang="en-GB" sz="1800" dirty="0" smtClean="0">
                <a:solidFill>
                  <a:srgbClr val="0000C8"/>
                </a:solidFill>
                <a:latin typeface="Lucida Console" pitchFamily="49" charset="0"/>
                <a:cs typeface="+mn-cs"/>
              </a:rPr>
              <a:t>void</a:t>
            </a:r>
            <a:r>
              <a:rPr lang="en-GB" sz="1800" dirty="0" smtClean="0">
                <a:latin typeface="Lucida Console" pitchFamily="49" charset="0"/>
                <a:cs typeface="+mn-cs"/>
              </a:rPr>
              <a:t> testing...() {</a:t>
            </a:r>
            <a:br>
              <a:rPr lang="en-GB" sz="1800" dirty="0" smtClean="0">
                <a:latin typeface="Lucida Console" pitchFamily="49" charset="0"/>
                <a:cs typeface="+mn-cs"/>
              </a:rPr>
            </a:br>
            <a:r>
              <a:rPr lang="en-GB" sz="1800" dirty="0" smtClean="0">
                <a:latin typeface="Lucida Console" pitchFamily="49" charset="0"/>
                <a:cs typeface="+mn-cs"/>
              </a:rPr>
              <a:t>  </a:t>
            </a:r>
            <a:r>
              <a:rPr lang="en-GB" sz="1800" dirty="0" smtClean="0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  <a:cs typeface="+mn-cs"/>
              </a:rPr>
              <a:t>// Arrange</a:t>
            </a:r>
            <a:br>
              <a:rPr lang="en-GB" sz="1800" dirty="0" smtClean="0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  <a:cs typeface="+mn-cs"/>
              </a:rPr>
            </a:br>
            <a:r>
              <a:rPr lang="en-GB" sz="1800" dirty="0" smtClean="0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  <a:cs typeface="+mn-cs"/>
              </a:rPr>
              <a:t>  </a:t>
            </a:r>
            <a:r>
              <a:rPr lang="en-GB" sz="1800" dirty="0" smtClean="0">
                <a:latin typeface="Lucida Console" pitchFamily="49" charset="0"/>
                <a:cs typeface="+mn-cs"/>
              </a:rPr>
              <a:t>??? expected, actual;</a:t>
            </a:r>
          </a:p>
          <a:p>
            <a:pPr defTabSz="739775" eaLnBrk="0" hangingPunct="0">
              <a:tabLst>
                <a:tab pos="341313" algn="l"/>
                <a:tab pos="690563" algn="l"/>
                <a:tab pos="1030288" algn="l"/>
                <a:tab pos="1371600" algn="l"/>
                <a:tab pos="1712913" algn="l"/>
              </a:tabLst>
              <a:defRPr/>
            </a:pPr>
            <a:r>
              <a:rPr lang="en-GB" sz="1800" dirty="0" smtClean="0">
                <a:latin typeface="Lucida Console" pitchFamily="49" charset="0"/>
              </a:rPr>
              <a:t>  expected = ....;</a:t>
            </a:r>
          </a:p>
          <a:p>
            <a:pPr defTabSz="739775" eaLnBrk="0" hangingPunct="0">
              <a:tabLst>
                <a:tab pos="341313" algn="l"/>
                <a:tab pos="690563" algn="l"/>
                <a:tab pos="1030288" algn="l"/>
                <a:tab pos="1371600" algn="l"/>
                <a:tab pos="1712913" algn="l"/>
              </a:tabLst>
              <a:defRPr/>
            </a:pPr>
            <a:r>
              <a:rPr lang="en-GB" sz="1800" dirty="0" smtClean="0">
                <a:latin typeface="Lucida Console" pitchFamily="49" charset="0"/>
                <a:cs typeface="+mn-cs"/>
              </a:rPr>
              <a:t>  </a:t>
            </a:r>
            <a:r>
              <a:rPr lang="en-GB" sz="1800" dirty="0" smtClean="0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  <a:cs typeface="+mn-cs"/>
              </a:rPr>
              <a:t>// Act</a:t>
            </a:r>
          </a:p>
          <a:p>
            <a:pPr defTabSz="739775" eaLnBrk="0" hangingPunct="0">
              <a:tabLst>
                <a:tab pos="341313" algn="l"/>
                <a:tab pos="690563" algn="l"/>
                <a:tab pos="1030288" algn="l"/>
                <a:tab pos="1371600" algn="l"/>
                <a:tab pos="1712913" algn="l"/>
              </a:tabLst>
              <a:defRPr/>
            </a:pPr>
            <a:r>
              <a:rPr lang="en-GB" sz="1800" dirty="0" smtClean="0">
                <a:latin typeface="Lucida Console" pitchFamily="49" charset="0"/>
              </a:rPr>
              <a:t>  actual = ...;</a:t>
            </a:r>
          </a:p>
          <a:p>
            <a:pPr defTabSz="739775" eaLnBrk="0" hangingPunct="0">
              <a:tabLst>
                <a:tab pos="341313" algn="l"/>
                <a:tab pos="690563" algn="l"/>
                <a:tab pos="1030288" algn="l"/>
                <a:tab pos="1371600" algn="l"/>
                <a:tab pos="1712913" algn="l"/>
              </a:tabLst>
              <a:defRPr/>
            </a:pPr>
            <a:r>
              <a:rPr lang="en-GB" sz="1800" dirty="0" smtClean="0">
                <a:latin typeface="Lucida Console" pitchFamily="49" charset="0"/>
                <a:cs typeface="+mn-cs"/>
              </a:rPr>
              <a:t>  </a:t>
            </a:r>
            <a:r>
              <a:rPr lang="en-GB" sz="1800" dirty="0" smtClean="0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  <a:cs typeface="+mn-cs"/>
              </a:rPr>
              <a:t>// Assert</a:t>
            </a:r>
            <a:r>
              <a:rPr lang="en-GB" sz="1800" dirty="0" smtClean="0">
                <a:latin typeface="Lucida Console" pitchFamily="49" charset="0"/>
                <a:cs typeface="+mn-cs"/>
              </a:rPr>
              <a:t/>
            </a:r>
            <a:br>
              <a:rPr lang="en-GB" sz="1800" dirty="0" smtClean="0">
                <a:latin typeface="Lucida Console" pitchFamily="49" charset="0"/>
                <a:cs typeface="+mn-cs"/>
              </a:rPr>
            </a:br>
            <a:r>
              <a:rPr lang="en-GB" sz="1800" dirty="0" smtClean="0">
                <a:latin typeface="Lucida Console" pitchFamily="49" charset="0"/>
                <a:cs typeface="+mn-cs"/>
              </a:rPr>
              <a:t>  </a:t>
            </a:r>
            <a:r>
              <a:rPr lang="en-GB" sz="1800" dirty="0" err="1" smtClean="0">
                <a:latin typeface="Lucida Console" pitchFamily="49" charset="0"/>
                <a:cs typeface="+mn-cs"/>
              </a:rPr>
              <a:t>assertEquals</a:t>
            </a:r>
            <a:r>
              <a:rPr lang="en-GB" sz="1800" dirty="0" smtClean="0">
                <a:latin typeface="Lucida Console" pitchFamily="49" charset="0"/>
                <a:cs typeface="+mn-cs"/>
              </a:rPr>
              <a:t>(</a:t>
            </a:r>
            <a:r>
              <a:rPr lang="en-GB" sz="1800" dirty="0" err="1" smtClean="0">
                <a:latin typeface="Lucida Console" pitchFamily="49" charset="0"/>
                <a:cs typeface="+mn-cs"/>
              </a:rPr>
              <a:t>expected,actual</a:t>
            </a:r>
            <a:r>
              <a:rPr lang="en-GB" sz="1800" dirty="0" smtClean="0">
                <a:latin typeface="Lucida Console" pitchFamily="49" charset="0"/>
                <a:cs typeface="+mn-cs"/>
              </a:rPr>
              <a:t>);</a:t>
            </a:r>
            <a:br>
              <a:rPr lang="en-GB" sz="1800" dirty="0" smtClean="0">
                <a:latin typeface="Lucida Console" pitchFamily="49" charset="0"/>
                <a:cs typeface="+mn-cs"/>
              </a:rPr>
            </a:br>
            <a:r>
              <a:rPr lang="en-GB" sz="1800" dirty="0" smtClean="0">
                <a:latin typeface="Lucida Console" pitchFamily="49" charset="0"/>
                <a:cs typeface="+mn-cs"/>
              </a:rPr>
              <a:t>}</a:t>
            </a:r>
            <a:endParaRPr lang="en-GB" sz="1800" dirty="0">
              <a:latin typeface="Lucida Console" pitchFamily="49" charset="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 smtClean="0">
                <a:latin typeface="+mn-lt"/>
              </a:rPr>
              <a:t>Classes of package java.io</a:t>
            </a:r>
          </a:p>
          <a:p>
            <a:r>
              <a:rPr lang="en-GB" dirty="0" smtClean="0">
                <a:latin typeface="+mn-lt"/>
              </a:rPr>
              <a:t>class</a:t>
            </a:r>
            <a:r>
              <a:rPr lang="en-GB" dirty="0" smtClean="0">
                <a:latin typeface="Lucida Console" pitchFamily="49" charset="0"/>
              </a:rPr>
              <a:t> File</a:t>
            </a:r>
          </a:p>
          <a:p>
            <a:pPr marL="742950" lvl="2" indent="-342900"/>
            <a:r>
              <a:rPr lang="en-GB" dirty="0" smtClean="0"/>
              <a:t>Provides instance methods to allow manipulation of files and directories</a:t>
            </a:r>
          </a:p>
          <a:p>
            <a:endParaRPr lang="en-US" dirty="0" smtClean="0"/>
          </a:p>
          <a:p>
            <a:r>
              <a:rPr lang="en-US" dirty="0" smtClean="0"/>
              <a:t>Java supports two types of streams: character and byte</a:t>
            </a:r>
          </a:p>
          <a:p>
            <a:pPr lvl="1"/>
            <a:r>
              <a:rPr lang="en-US" dirty="0" smtClean="0"/>
              <a:t>‘Readers’ and ‘Writers’ handle ‘character’ data</a:t>
            </a:r>
          </a:p>
          <a:p>
            <a:pPr lvl="1"/>
            <a:r>
              <a:rPr lang="en-US" dirty="0" smtClean="0"/>
              <a:t>Input and Output streams handle ‘byte’ data</a:t>
            </a:r>
          </a:p>
          <a:p>
            <a:pPr lvl="2"/>
            <a:r>
              <a:rPr lang="en-US" dirty="0" smtClean="0"/>
              <a:t>Typically we say </a:t>
            </a:r>
            <a:r>
              <a:rPr lang="en-US" i="1" dirty="0" smtClean="0"/>
              <a:t>stream </a:t>
            </a:r>
            <a:r>
              <a:rPr lang="en-US" dirty="0" smtClean="0"/>
              <a:t>to</a:t>
            </a:r>
            <a:r>
              <a:rPr lang="en-US" i="1" dirty="0" smtClean="0"/>
              <a:t> </a:t>
            </a:r>
            <a:r>
              <a:rPr lang="en-US" dirty="0" smtClean="0"/>
              <a:t>refer to a byte stream</a:t>
            </a:r>
          </a:p>
          <a:p>
            <a:pPr lvl="2"/>
            <a:r>
              <a:rPr lang="en-US" dirty="0" smtClean="0"/>
              <a:t>We say </a:t>
            </a:r>
            <a:r>
              <a:rPr lang="en-US" i="1" dirty="0" smtClean="0"/>
              <a:t>reader </a:t>
            </a:r>
            <a:r>
              <a:rPr lang="en-US" dirty="0" smtClean="0"/>
              <a:t>and</a:t>
            </a:r>
            <a:r>
              <a:rPr lang="en-US" i="1" dirty="0" smtClean="0"/>
              <a:t> writer </a:t>
            </a:r>
            <a:r>
              <a:rPr lang="en-US" dirty="0" smtClean="0"/>
              <a:t>to refer to (Unicode) character streams</a:t>
            </a:r>
          </a:p>
          <a:p>
            <a:endParaRPr lang="en-GB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File I-O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 smtClean="0">
                <a:latin typeface="+mn-lt"/>
              </a:rPr>
              <a:t>Example copy using just Stream classes – work with bytes</a:t>
            </a:r>
          </a:p>
          <a:p>
            <a:endParaRPr lang="en-GB" b="0" dirty="0">
              <a:latin typeface="+mn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File I-O</a:t>
            </a:r>
            <a:endParaRPr lang="en-GB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7715" y="1369142"/>
            <a:ext cx="8476342" cy="3980577"/>
          </a:xfrm>
          <a:prstGeom prst="rect">
            <a:avLst/>
          </a:prstGeom>
          <a:solidFill>
            <a:schemeClr val="accent5"/>
          </a:solidFill>
          <a:ln w="12700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 lIns="95250" tIns="50800" rIns="95250" bIns="50800">
            <a:spAutoFit/>
          </a:bodyPr>
          <a:lstStyle/>
          <a:p>
            <a:pPr marL="107950" eaLnBrk="1" hangingPunct="1">
              <a:buSzPts val="1200"/>
            </a:pPr>
            <a:r>
              <a:rPr lang="en-US" sz="1800" dirty="0" smtClean="0">
                <a:solidFill>
                  <a:srgbClr val="0000C8"/>
                </a:solidFill>
                <a:latin typeface="Lucida Console" pitchFamily="49" charset="0"/>
                <a:cs typeface="Courier New" pitchFamily="49" charset="0"/>
              </a:rPr>
              <a:t>public static void </a:t>
            </a:r>
            <a:r>
              <a:rPr lang="en-US" sz="1800" dirty="0" smtClean="0">
                <a:latin typeface="Lucida Console" pitchFamily="49" charset="0"/>
                <a:cs typeface="Courier New" pitchFamily="49" charset="0"/>
              </a:rPr>
              <a:t>copy (String </a:t>
            </a:r>
            <a:r>
              <a:rPr lang="en-US" sz="1800" dirty="0" err="1" smtClean="0">
                <a:latin typeface="Lucida Console" pitchFamily="49" charset="0"/>
                <a:cs typeface="Courier New" pitchFamily="49" charset="0"/>
              </a:rPr>
              <a:t>inFile</a:t>
            </a:r>
            <a:r>
              <a:rPr lang="en-US" sz="1800" dirty="0" smtClean="0">
                <a:latin typeface="Lucida Console" pitchFamily="49" charset="0"/>
                <a:cs typeface="Courier New" pitchFamily="49" charset="0"/>
              </a:rPr>
              <a:t>, String </a:t>
            </a:r>
            <a:r>
              <a:rPr lang="en-US" sz="1800" dirty="0" err="1" smtClean="0">
                <a:latin typeface="Lucida Console" pitchFamily="49" charset="0"/>
                <a:cs typeface="Courier New" pitchFamily="49" charset="0"/>
              </a:rPr>
              <a:t>outFile</a:t>
            </a:r>
            <a:r>
              <a:rPr lang="en-US" sz="1800" dirty="0" smtClean="0">
                <a:latin typeface="Lucida Console" pitchFamily="49" charset="0"/>
                <a:cs typeface="Courier New" pitchFamily="49" charset="0"/>
              </a:rPr>
              <a:t>) </a:t>
            </a:r>
            <a:br>
              <a:rPr lang="en-US" sz="1800" dirty="0" smtClean="0">
                <a:latin typeface="Lucida Console" pitchFamily="49" charset="0"/>
                <a:cs typeface="Courier New" pitchFamily="49" charset="0"/>
              </a:rPr>
            </a:br>
            <a:r>
              <a:rPr lang="en-US" sz="1800" dirty="0" smtClean="0">
                <a:latin typeface="Lucida Console" pitchFamily="49" charset="0"/>
                <a:cs typeface="Courier New" pitchFamily="49" charset="0"/>
              </a:rPr>
              <a:t>                                       </a:t>
            </a:r>
            <a:r>
              <a:rPr lang="en-US" sz="1800" dirty="0" smtClean="0">
                <a:solidFill>
                  <a:srgbClr val="0000C8"/>
                </a:solidFill>
                <a:latin typeface="Lucida Console" pitchFamily="49" charset="0"/>
                <a:cs typeface="Courier New" pitchFamily="49" charset="0"/>
              </a:rPr>
              <a:t>throws</a:t>
            </a:r>
            <a:r>
              <a:rPr lang="en-US" sz="1800" dirty="0" smtClean="0">
                <a:latin typeface="Lucida Console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Lucida Console" pitchFamily="49" charset="0"/>
                <a:cs typeface="Courier New" pitchFamily="49" charset="0"/>
              </a:rPr>
              <a:t>IOException</a:t>
            </a:r>
            <a:r>
              <a:rPr lang="en-US" sz="1800" dirty="0" smtClean="0">
                <a:latin typeface="Lucida Console" pitchFamily="49" charset="0"/>
                <a:cs typeface="Courier New" pitchFamily="49" charset="0"/>
              </a:rPr>
              <a:t> {</a:t>
            </a:r>
          </a:p>
          <a:p>
            <a:pPr marL="107950" eaLnBrk="1" hangingPunct="1">
              <a:buSzPts val="1200"/>
            </a:pPr>
            <a:r>
              <a:rPr lang="en-US" sz="1800" dirty="0" smtClean="0">
                <a:latin typeface="Lucida Console" pitchFamily="49" charset="0"/>
                <a:cs typeface="Courier New" pitchFamily="49" charset="0"/>
              </a:rPr>
              <a:t>  </a:t>
            </a:r>
            <a:r>
              <a:rPr lang="en-US" sz="1800" dirty="0" smtClean="0">
                <a:solidFill>
                  <a:srgbClr val="0000C8"/>
                </a:solidFill>
                <a:latin typeface="Lucida Console" pitchFamily="49" charset="0"/>
                <a:cs typeface="Courier New" pitchFamily="49" charset="0"/>
              </a:rPr>
              <a:t>byte</a:t>
            </a:r>
            <a:r>
              <a:rPr lang="en-US" sz="1800" dirty="0" smtClean="0">
                <a:latin typeface="Lucida Console" pitchFamily="49" charset="0"/>
                <a:cs typeface="Courier New" pitchFamily="49" charset="0"/>
              </a:rPr>
              <a:t>[] bytes = </a:t>
            </a:r>
            <a:r>
              <a:rPr lang="en-US" sz="1800" dirty="0" smtClean="0">
                <a:solidFill>
                  <a:srgbClr val="0000C8"/>
                </a:solidFill>
                <a:latin typeface="Lucida Console" pitchFamily="49" charset="0"/>
                <a:cs typeface="Courier New" pitchFamily="49" charset="0"/>
              </a:rPr>
              <a:t>new</a:t>
            </a:r>
            <a:r>
              <a:rPr lang="en-US" sz="1800" dirty="0" smtClean="0">
                <a:latin typeface="Lucida Console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solidFill>
                  <a:srgbClr val="0000C8"/>
                </a:solidFill>
                <a:latin typeface="Lucida Console" pitchFamily="49" charset="0"/>
                <a:cs typeface="Courier New" pitchFamily="49" charset="0"/>
              </a:rPr>
              <a:t>byte</a:t>
            </a:r>
            <a:r>
              <a:rPr lang="en-US" sz="1800" dirty="0" smtClean="0">
                <a:latin typeface="Lucida Console" pitchFamily="49" charset="0"/>
                <a:cs typeface="Courier New" pitchFamily="49" charset="0"/>
              </a:rPr>
              <a:t>[128];</a:t>
            </a:r>
            <a:endParaRPr lang="en-US" sz="1800" dirty="0" smtClean="0">
              <a:solidFill>
                <a:schemeClr val="accent6">
                  <a:lumMod val="50000"/>
                </a:schemeClr>
              </a:solidFill>
              <a:latin typeface="Lucida Console" pitchFamily="49" charset="0"/>
              <a:cs typeface="Courier New" pitchFamily="49" charset="0"/>
            </a:endParaRPr>
          </a:p>
          <a:p>
            <a:pPr marL="107950" eaLnBrk="1" hangingPunct="1">
              <a:buSzPts val="1200"/>
            </a:pPr>
            <a:r>
              <a:rPr lang="en-US" sz="1800" dirty="0" smtClean="0">
                <a:latin typeface="Lucida Console" pitchFamily="49" charset="0"/>
                <a:cs typeface="Courier New" pitchFamily="49" charset="0"/>
              </a:rPr>
              <a:t>  </a:t>
            </a:r>
            <a:r>
              <a:rPr lang="en-US" sz="1800" dirty="0" err="1" smtClean="0">
                <a:latin typeface="Lucida Console" pitchFamily="49" charset="0"/>
                <a:cs typeface="Courier New" pitchFamily="49" charset="0"/>
              </a:rPr>
              <a:t>FileInputStream</a:t>
            </a:r>
            <a:r>
              <a:rPr lang="en-US" sz="1800" dirty="0" smtClean="0">
                <a:latin typeface="Lucida Console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Lucida Console" pitchFamily="49" charset="0"/>
                <a:cs typeface="Courier New" pitchFamily="49" charset="0"/>
              </a:rPr>
              <a:t>fis</a:t>
            </a:r>
            <a:r>
              <a:rPr lang="en-US" sz="1800" dirty="0" smtClean="0">
                <a:latin typeface="Lucida Console" pitchFamily="49" charset="0"/>
                <a:cs typeface="Courier New" pitchFamily="49" charset="0"/>
              </a:rPr>
              <a:t>  = </a:t>
            </a:r>
            <a:r>
              <a:rPr lang="en-US" sz="1800" dirty="0" smtClean="0">
                <a:solidFill>
                  <a:srgbClr val="0000C8"/>
                </a:solidFill>
                <a:latin typeface="Lucida Console" pitchFamily="49" charset="0"/>
                <a:cs typeface="Courier New" pitchFamily="49" charset="0"/>
              </a:rPr>
              <a:t>new</a:t>
            </a:r>
            <a:r>
              <a:rPr lang="en-US" sz="1800" dirty="0" smtClean="0">
                <a:latin typeface="Lucida Console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Lucida Console" pitchFamily="49" charset="0"/>
                <a:cs typeface="Courier New" pitchFamily="49" charset="0"/>
              </a:rPr>
              <a:t>FileInputStream</a:t>
            </a:r>
            <a:r>
              <a:rPr lang="en-US" sz="1800" dirty="0" smtClean="0">
                <a:latin typeface="Lucida Console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Lucida Console" pitchFamily="49" charset="0"/>
                <a:cs typeface="Courier New" pitchFamily="49" charset="0"/>
              </a:rPr>
              <a:t>inFile</a:t>
            </a:r>
            <a:r>
              <a:rPr lang="en-US" sz="1800" dirty="0" smtClean="0">
                <a:latin typeface="Lucida Console" pitchFamily="49" charset="0"/>
                <a:cs typeface="Courier New" pitchFamily="49" charset="0"/>
              </a:rPr>
              <a:t>);</a:t>
            </a:r>
          </a:p>
          <a:p>
            <a:pPr marL="107950" eaLnBrk="1" hangingPunct="1">
              <a:buSzPts val="1200"/>
            </a:pPr>
            <a:r>
              <a:rPr lang="en-US" sz="1800" dirty="0" smtClean="0">
                <a:latin typeface="Lucida Console" pitchFamily="49" charset="0"/>
                <a:cs typeface="Courier New" pitchFamily="49" charset="0"/>
              </a:rPr>
              <a:t>  </a:t>
            </a:r>
            <a:r>
              <a:rPr lang="en-US" sz="1800" dirty="0" err="1" smtClean="0">
                <a:latin typeface="Lucida Console" pitchFamily="49" charset="0"/>
                <a:cs typeface="Courier New" pitchFamily="49" charset="0"/>
              </a:rPr>
              <a:t>FileOutputStream</a:t>
            </a:r>
            <a:r>
              <a:rPr lang="en-US" sz="1800" dirty="0" smtClean="0">
                <a:latin typeface="Lucida Console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Lucida Console" pitchFamily="49" charset="0"/>
                <a:cs typeface="Courier New" pitchFamily="49" charset="0"/>
              </a:rPr>
              <a:t>fos</a:t>
            </a:r>
            <a:r>
              <a:rPr lang="en-US" sz="1800" dirty="0" smtClean="0">
                <a:latin typeface="Lucida Console" pitchFamily="49" charset="0"/>
                <a:cs typeface="Courier New" pitchFamily="49" charset="0"/>
              </a:rPr>
              <a:t> = </a:t>
            </a:r>
            <a:r>
              <a:rPr lang="en-US" sz="1800" dirty="0" smtClean="0">
                <a:solidFill>
                  <a:srgbClr val="0000C8"/>
                </a:solidFill>
                <a:latin typeface="Lucida Console" pitchFamily="49" charset="0"/>
                <a:cs typeface="Courier New" pitchFamily="49" charset="0"/>
              </a:rPr>
              <a:t>new</a:t>
            </a:r>
            <a:r>
              <a:rPr lang="en-US" sz="1800" dirty="0" smtClean="0">
                <a:latin typeface="Lucida Console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Lucida Console" pitchFamily="49" charset="0"/>
                <a:cs typeface="Courier New" pitchFamily="49" charset="0"/>
              </a:rPr>
              <a:t>FileOutputStream</a:t>
            </a:r>
            <a:r>
              <a:rPr lang="en-US" sz="1800" dirty="0" smtClean="0">
                <a:latin typeface="Lucida Console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Lucida Console" pitchFamily="49" charset="0"/>
                <a:cs typeface="Courier New" pitchFamily="49" charset="0"/>
              </a:rPr>
              <a:t>outFile</a:t>
            </a:r>
            <a:r>
              <a:rPr lang="en-US" sz="1800" dirty="0" smtClean="0">
                <a:latin typeface="Lucida Console" pitchFamily="49" charset="0"/>
                <a:cs typeface="Courier New" pitchFamily="49" charset="0"/>
              </a:rPr>
              <a:t>);                </a:t>
            </a:r>
            <a:br>
              <a:rPr lang="en-US" sz="1800" dirty="0" smtClean="0">
                <a:latin typeface="Lucida Console" pitchFamily="49" charset="0"/>
                <a:cs typeface="Courier New" pitchFamily="49" charset="0"/>
              </a:rPr>
            </a:br>
            <a:r>
              <a:rPr lang="en-US" sz="1800" dirty="0" smtClean="0">
                <a:latin typeface="Lucida Console" pitchFamily="49" charset="0"/>
                <a:cs typeface="Courier New" pitchFamily="49" charset="0"/>
              </a:rPr>
              <a:t>  </a:t>
            </a:r>
            <a:r>
              <a:rPr lang="en-US" sz="1800" dirty="0" err="1" smtClean="0">
                <a:solidFill>
                  <a:srgbClr val="0000C8"/>
                </a:solidFill>
                <a:latin typeface="Lucida Console" pitchFamily="49" charset="0"/>
                <a:cs typeface="Courier New" pitchFamily="49" charset="0"/>
              </a:rPr>
              <a:t>int</a:t>
            </a:r>
            <a:r>
              <a:rPr lang="en-US" sz="1800" dirty="0" smtClean="0">
                <a:latin typeface="Lucida Console" pitchFamily="49" charset="0"/>
                <a:cs typeface="Courier New" pitchFamily="49" charset="0"/>
              </a:rPr>
              <a:t> count = 0, read = 0;</a:t>
            </a:r>
          </a:p>
          <a:p>
            <a:pPr marL="107950" eaLnBrk="1" hangingPunct="1">
              <a:buSzPts val="1200"/>
            </a:pPr>
            <a:r>
              <a:rPr lang="en-US" sz="1800" dirty="0" smtClean="0">
                <a:latin typeface="Lucida Console" pitchFamily="49" charset="0"/>
                <a:cs typeface="Courier New" pitchFamily="49" charset="0"/>
              </a:rPr>
              <a:t>  </a:t>
            </a:r>
            <a:r>
              <a:rPr lang="en-US" sz="1800" dirty="0" smtClean="0">
                <a:solidFill>
                  <a:srgbClr val="0000C8"/>
                </a:solidFill>
                <a:latin typeface="Lucida Console" pitchFamily="49" charset="0"/>
                <a:cs typeface="Courier New" pitchFamily="49" charset="0"/>
              </a:rPr>
              <a:t>while</a:t>
            </a:r>
            <a:r>
              <a:rPr lang="en-US" sz="1800" dirty="0" smtClean="0">
                <a:latin typeface="Lucida Console" pitchFamily="49" charset="0"/>
                <a:cs typeface="Courier New" pitchFamily="49" charset="0"/>
              </a:rPr>
              <a:t> ((read = </a:t>
            </a:r>
            <a:r>
              <a:rPr lang="en-US" sz="1800" dirty="0" err="1" smtClean="0">
                <a:latin typeface="Lucida Console" pitchFamily="49" charset="0"/>
                <a:cs typeface="Courier New" pitchFamily="49" charset="0"/>
              </a:rPr>
              <a:t>fis.read</a:t>
            </a:r>
            <a:r>
              <a:rPr lang="en-US" sz="1800" dirty="0" smtClean="0">
                <a:latin typeface="Lucida Console" pitchFamily="49" charset="0"/>
                <a:cs typeface="Courier New" pitchFamily="49" charset="0"/>
              </a:rPr>
              <a:t>(bytes)) != -1) {</a:t>
            </a:r>
          </a:p>
          <a:p>
            <a:pPr marL="107950" eaLnBrk="1" hangingPunct="1">
              <a:buSzPts val="1200"/>
            </a:pPr>
            <a:r>
              <a:rPr lang="en-US" sz="1800" dirty="0" smtClean="0">
                <a:latin typeface="Lucida Console" pitchFamily="49" charset="0"/>
                <a:cs typeface="Courier New" pitchFamily="49" charset="0"/>
              </a:rPr>
              <a:t>    </a:t>
            </a:r>
            <a:r>
              <a:rPr lang="en-US" sz="1800" dirty="0" err="1" smtClean="0">
                <a:latin typeface="Lucida Console" pitchFamily="49" charset="0"/>
                <a:cs typeface="Courier New" pitchFamily="49" charset="0"/>
              </a:rPr>
              <a:t>fos.write</a:t>
            </a:r>
            <a:r>
              <a:rPr lang="en-US" sz="1800" dirty="0" smtClean="0">
                <a:latin typeface="Lucida Console" pitchFamily="49" charset="0"/>
                <a:cs typeface="Courier New" pitchFamily="49" charset="0"/>
              </a:rPr>
              <a:t>(b, 0, read); </a:t>
            </a:r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  <a:cs typeface="Courier New" pitchFamily="49" charset="0"/>
              </a:rPr>
              <a:t>// mainly 128 at a time </a:t>
            </a:r>
          </a:p>
          <a:p>
            <a:pPr marL="107950" eaLnBrk="1" hangingPunct="1">
              <a:buSzPts val="1200"/>
            </a:pPr>
            <a:r>
              <a:rPr lang="en-US" sz="1800" dirty="0" smtClean="0">
                <a:latin typeface="Lucida Console" pitchFamily="49" charset="0"/>
                <a:cs typeface="Courier New" pitchFamily="49" charset="0"/>
              </a:rPr>
              <a:t>    count += read;</a:t>
            </a:r>
            <a:br>
              <a:rPr lang="en-US" sz="1800" dirty="0" smtClean="0">
                <a:latin typeface="Lucida Console" pitchFamily="49" charset="0"/>
                <a:cs typeface="Courier New" pitchFamily="49" charset="0"/>
              </a:rPr>
            </a:br>
            <a:r>
              <a:rPr lang="en-US" sz="1800" dirty="0" smtClean="0">
                <a:latin typeface="Lucida Console" pitchFamily="49" charset="0"/>
                <a:cs typeface="Courier New" pitchFamily="49" charset="0"/>
              </a:rPr>
              <a:t>  }</a:t>
            </a:r>
            <a:br>
              <a:rPr lang="en-US" sz="1800" dirty="0" smtClean="0">
                <a:latin typeface="Lucida Console" pitchFamily="49" charset="0"/>
                <a:cs typeface="Courier New" pitchFamily="49" charset="0"/>
              </a:rPr>
            </a:br>
            <a:r>
              <a:rPr lang="en-US" sz="1800" dirty="0" smtClean="0">
                <a:latin typeface="Lucida Console" pitchFamily="49" charset="0"/>
                <a:cs typeface="Courier New" pitchFamily="49" charset="0"/>
              </a:rPr>
              <a:t>  </a:t>
            </a:r>
            <a:r>
              <a:rPr lang="en-US" sz="1800" dirty="0" err="1" smtClean="0">
                <a:latin typeface="Lucida Console" pitchFamily="49" charset="0"/>
                <a:cs typeface="Courier New" pitchFamily="49" charset="0"/>
              </a:rPr>
              <a:t>System.out.printf</a:t>
            </a:r>
            <a:r>
              <a:rPr lang="en-US" sz="1800" dirty="0" smtClean="0">
                <a:latin typeface="Lucida Console" pitchFamily="49" charset="0"/>
                <a:cs typeface="Courier New" pitchFamily="49" charset="0"/>
              </a:rPr>
              <a:t>("Wrote: %d bytes\n “, count);</a:t>
            </a:r>
            <a:br>
              <a:rPr lang="en-US" sz="1800" dirty="0" smtClean="0">
                <a:latin typeface="Lucida Console" pitchFamily="49" charset="0"/>
                <a:cs typeface="Courier New" pitchFamily="49" charset="0"/>
              </a:rPr>
            </a:br>
            <a:r>
              <a:rPr lang="en-US" sz="1800" dirty="0" smtClean="0">
                <a:latin typeface="Lucida Console" pitchFamily="49" charset="0"/>
                <a:cs typeface="Courier New" pitchFamily="49" charset="0"/>
              </a:rPr>
              <a:t>  </a:t>
            </a:r>
            <a:r>
              <a:rPr lang="en-US" sz="1800" dirty="0" err="1" smtClean="0">
                <a:latin typeface="Lucida Console" pitchFamily="49" charset="0"/>
                <a:cs typeface="Courier New" pitchFamily="49" charset="0"/>
              </a:rPr>
              <a:t>fis.close</a:t>
            </a:r>
            <a:r>
              <a:rPr lang="en-US" sz="1800" dirty="0" smtClean="0">
                <a:latin typeface="Lucida Console" pitchFamily="49" charset="0"/>
                <a:cs typeface="Courier New" pitchFamily="49" charset="0"/>
              </a:rPr>
              <a:t>(); </a:t>
            </a:r>
            <a:br>
              <a:rPr lang="en-US" sz="1800" dirty="0" smtClean="0">
                <a:latin typeface="Lucida Console" pitchFamily="49" charset="0"/>
                <a:cs typeface="Courier New" pitchFamily="49" charset="0"/>
              </a:rPr>
            </a:br>
            <a:r>
              <a:rPr lang="en-US" sz="1800" dirty="0" smtClean="0">
                <a:latin typeface="Lucida Console" pitchFamily="49" charset="0"/>
                <a:cs typeface="Courier New" pitchFamily="49" charset="0"/>
              </a:rPr>
              <a:t>  </a:t>
            </a:r>
            <a:r>
              <a:rPr lang="en-US" sz="1800" dirty="0" err="1" smtClean="0">
                <a:latin typeface="Lucida Console" pitchFamily="49" charset="0"/>
                <a:cs typeface="Courier New" pitchFamily="49" charset="0"/>
              </a:rPr>
              <a:t>fos.close</a:t>
            </a:r>
            <a:r>
              <a:rPr lang="en-US" sz="1800" dirty="0" smtClean="0">
                <a:latin typeface="Lucida Console" pitchFamily="49" charset="0"/>
                <a:cs typeface="Courier New" pitchFamily="49" charset="0"/>
              </a:rPr>
              <a:t>();</a:t>
            </a:r>
            <a:br>
              <a:rPr lang="en-US" sz="1800" dirty="0" smtClean="0">
                <a:latin typeface="Lucida Console" pitchFamily="49" charset="0"/>
                <a:cs typeface="Courier New" pitchFamily="49" charset="0"/>
              </a:rPr>
            </a:br>
            <a:r>
              <a:rPr lang="en-US" sz="1800" dirty="0" smtClean="0">
                <a:latin typeface="Lucida Console" pitchFamily="49" charset="0"/>
                <a:cs typeface="Courier New" pitchFamily="49" charset="0"/>
              </a:rPr>
              <a:t>}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Placeholder 10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Package – used to give a type a unique name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import statement(s) enable easy access to other types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GB" dirty="0" smtClean="0"/>
              <a:t>First few concepts – recap</a:t>
            </a:r>
            <a:endParaRPr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64003" y="1349046"/>
            <a:ext cx="2971968" cy="643766"/>
          </a:xfrm>
          <a:prstGeom prst="rect">
            <a:avLst/>
          </a:prstGeom>
          <a:solidFill>
            <a:srgbClr val="FCFEB9"/>
          </a:solidFill>
          <a:ln w="12700">
            <a:noFill/>
            <a:miter lim="800000"/>
            <a:headEnd/>
            <a:tailEnd/>
          </a:ln>
          <a:effectLst>
            <a:outerShdw dist="71842" dir="2700000" algn="ctr" rotWithShape="0">
              <a:schemeClr val="bg2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defTabSz="739775" eaLnBrk="0" hangingPunct="0">
              <a:defRPr/>
            </a:pPr>
            <a:r>
              <a:rPr lang="en-US" sz="1800" dirty="0" smtClean="0">
                <a:solidFill>
                  <a:srgbClr val="0000C8"/>
                </a:solidFill>
                <a:latin typeface="Lucida Console" pitchFamily="49" charset="0"/>
                <a:cs typeface="+mn-cs"/>
              </a:rPr>
              <a:t>package</a:t>
            </a:r>
            <a:r>
              <a:rPr lang="en-US" sz="1800" dirty="0" smtClean="0">
                <a:latin typeface="Lucida Console" pitchFamily="49" charset="0"/>
                <a:cs typeface="+mn-cs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Lucida Console" pitchFamily="49" charset="0"/>
                <a:cs typeface="+mn-cs"/>
              </a:rPr>
              <a:t>qa.vehicles</a:t>
            </a:r>
            <a:r>
              <a:rPr lang="en-US" sz="1800" dirty="0" smtClean="0">
                <a:solidFill>
                  <a:srgbClr val="000000"/>
                </a:solidFill>
                <a:latin typeface="Lucida Console" pitchFamily="49" charset="0"/>
                <a:cs typeface="+mn-cs"/>
              </a:rPr>
              <a:t>;</a:t>
            </a:r>
            <a:endParaRPr lang="en-US" sz="1800" dirty="0">
              <a:solidFill>
                <a:srgbClr val="000000"/>
              </a:solidFill>
              <a:latin typeface="Lucida Console" pitchFamily="49" charset="0"/>
              <a:cs typeface="+mn-cs"/>
            </a:endParaRPr>
          </a:p>
          <a:p>
            <a:pPr defTabSz="739775" eaLnBrk="0" hangingPunct="0">
              <a:defRPr/>
            </a:pPr>
            <a:r>
              <a:rPr lang="en-US" sz="1800" dirty="0" smtClean="0">
                <a:solidFill>
                  <a:srgbClr val="0000C8"/>
                </a:solidFill>
                <a:latin typeface="Lucida Console" pitchFamily="49" charset="0"/>
                <a:cs typeface="+mn-cs"/>
              </a:rPr>
              <a:t>class</a:t>
            </a:r>
            <a:r>
              <a:rPr lang="en-US" sz="1800" dirty="0" smtClean="0">
                <a:latin typeface="Lucida Console" pitchFamily="49" charset="0"/>
                <a:cs typeface="+mn-cs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Lucida Console" pitchFamily="49" charset="0"/>
                <a:cs typeface="+mn-cs"/>
              </a:rPr>
              <a:t>Car {</a:t>
            </a:r>
            <a:endParaRPr lang="en-US" sz="1800" dirty="0">
              <a:solidFill>
                <a:srgbClr val="000000"/>
              </a:solidFill>
              <a:latin typeface="Lucida Console" pitchFamily="49" charset="0"/>
              <a:cs typeface="+mn-cs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78170" y="2976157"/>
            <a:ext cx="6259358" cy="1474763"/>
          </a:xfrm>
          <a:prstGeom prst="rect">
            <a:avLst/>
          </a:prstGeom>
          <a:solidFill>
            <a:srgbClr val="FCFEB9"/>
          </a:solidFill>
          <a:ln w="12700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 lIns="90488" tIns="44450" rIns="90488" bIns="44450">
            <a:spAutoFit/>
          </a:bodyPr>
          <a:lstStyle/>
          <a:p>
            <a:pPr defTabSz="739775" eaLnBrk="0" hangingPunct="0">
              <a:defRPr/>
            </a:pPr>
            <a:r>
              <a:rPr lang="en-US" sz="1800" dirty="0" smtClean="0">
                <a:solidFill>
                  <a:srgbClr val="0000C8"/>
                </a:solidFill>
                <a:latin typeface="Lucida Console" pitchFamily="49" charset="0"/>
              </a:rPr>
              <a:t>i</a:t>
            </a:r>
            <a:r>
              <a:rPr lang="en-US" sz="1800" dirty="0" smtClean="0">
                <a:solidFill>
                  <a:srgbClr val="0000C8"/>
                </a:solidFill>
                <a:latin typeface="Lucida Console" pitchFamily="49" charset="0"/>
                <a:cs typeface="+mn-cs"/>
              </a:rPr>
              <a:t>mport </a:t>
            </a:r>
            <a:r>
              <a:rPr lang="en-US" sz="1800" dirty="0" err="1" smtClean="0">
                <a:latin typeface="Lucida Console" pitchFamily="49" charset="0"/>
                <a:cs typeface="+mn-cs"/>
              </a:rPr>
              <a:t>java.util</a:t>
            </a:r>
            <a:r>
              <a:rPr lang="en-US" sz="1800" dirty="0" smtClean="0">
                <a:latin typeface="Lucida Console" pitchFamily="49" charset="0"/>
                <a:cs typeface="+mn-cs"/>
              </a:rPr>
              <a:t>.*;</a:t>
            </a:r>
          </a:p>
          <a:p>
            <a:pPr defTabSz="739775" eaLnBrk="0" hangingPunct="0">
              <a:defRPr/>
            </a:pPr>
            <a:r>
              <a:rPr lang="en-US" sz="1800" dirty="0" smtClean="0">
                <a:solidFill>
                  <a:srgbClr val="0000C8"/>
                </a:solidFill>
                <a:latin typeface="Lucida Console" pitchFamily="49" charset="0"/>
              </a:rPr>
              <a:t>import </a:t>
            </a:r>
            <a:r>
              <a:rPr lang="en-US" sz="1800" dirty="0" err="1" smtClean="0">
                <a:latin typeface="Lucida Console" pitchFamily="49" charset="0"/>
                <a:cs typeface="+mn-cs"/>
              </a:rPr>
              <a:t>qa.vehicles</a:t>
            </a:r>
            <a:r>
              <a:rPr lang="en-US" sz="1800" dirty="0" smtClean="0">
                <a:latin typeface="Lucida Console" pitchFamily="49" charset="0"/>
                <a:cs typeface="+mn-cs"/>
              </a:rPr>
              <a:t>.*;</a:t>
            </a:r>
            <a:endParaRPr lang="en-US" sz="1800" dirty="0">
              <a:solidFill>
                <a:srgbClr val="0000FF"/>
              </a:solidFill>
              <a:latin typeface="Lucida Console" pitchFamily="49" charset="0"/>
              <a:cs typeface="+mn-cs"/>
            </a:endParaRPr>
          </a:p>
          <a:p>
            <a:pPr defTabSz="739775" eaLnBrk="0" hangingPunct="0">
              <a:defRPr/>
            </a:pPr>
            <a:r>
              <a:rPr lang="en-US" sz="1800" dirty="0" smtClean="0">
                <a:solidFill>
                  <a:srgbClr val="0000C8"/>
                </a:solidFill>
                <a:latin typeface="Lucida Console" pitchFamily="49" charset="0"/>
                <a:cs typeface="+mn-cs"/>
              </a:rPr>
              <a:t>class</a:t>
            </a:r>
            <a:r>
              <a:rPr lang="en-US" sz="1800" dirty="0" smtClean="0">
                <a:latin typeface="Lucida Console" pitchFamily="49" charset="0"/>
                <a:cs typeface="+mn-cs"/>
              </a:rPr>
              <a:t> Program </a:t>
            </a:r>
            <a:r>
              <a:rPr lang="en-US" sz="1800" dirty="0">
                <a:latin typeface="Lucida Console" pitchFamily="49" charset="0"/>
                <a:cs typeface="+mn-cs"/>
              </a:rPr>
              <a:t>{</a:t>
            </a:r>
          </a:p>
          <a:p>
            <a:pPr defTabSz="739775" eaLnBrk="0" hangingPunct="0">
              <a:defRPr/>
            </a:pPr>
            <a:r>
              <a:rPr lang="en-US" sz="1800" dirty="0">
                <a:latin typeface="Lucida Console" pitchFamily="49" charset="0"/>
              </a:rPr>
              <a:t> </a:t>
            </a:r>
            <a:r>
              <a:rPr lang="en-US" sz="1800" dirty="0" smtClean="0">
                <a:latin typeface="Lucida Console" pitchFamily="49" charset="0"/>
              </a:rPr>
              <a:t> </a:t>
            </a:r>
            <a:r>
              <a:rPr lang="en-US" sz="1800" dirty="0" smtClean="0">
                <a:solidFill>
                  <a:srgbClr val="0000C8"/>
                </a:solidFill>
                <a:latin typeface="Lucida Console" pitchFamily="49" charset="0"/>
                <a:cs typeface="+mn-cs"/>
              </a:rPr>
              <a:t>public </a:t>
            </a:r>
            <a:r>
              <a:rPr lang="en-US" sz="1800" dirty="0">
                <a:solidFill>
                  <a:srgbClr val="0000C8"/>
                </a:solidFill>
                <a:latin typeface="Lucida Console" pitchFamily="49" charset="0"/>
                <a:cs typeface="+mn-cs"/>
              </a:rPr>
              <a:t>static void </a:t>
            </a:r>
            <a:r>
              <a:rPr lang="en-US" sz="1800" dirty="0" smtClean="0">
                <a:latin typeface="Lucida Console" pitchFamily="49" charset="0"/>
              </a:rPr>
              <a:t>m</a:t>
            </a:r>
            <a:r>
              <a:rPr lang="en-US" sz="1800" dirty="0" smtClean="0">
                <a:latin typeface="Lucida Console" pitchFamily="49" charset="0"/>
                <a:cs typeface="+mn-cs"/>
              </a:rPr>
              <a:t>ain(</a:t>
            </a:r>
            <a:r>
              <a:rPr lang="en-US" sz="1800" dirty="0" smtClean="0">
                <a:solidFill>
                  <a:srgbClr val="0000C8"/>
                </a:solidFill>
                <a:latin typeface="Lucida Console" pitchFamily="49" charset="0"/>
                <a:cs typeface="+mn-cs"/>
              </a:rPr>
              <a:t>String</a:t>
            </a:r>
            <a:r>
              <a:rPr lang="en-US" sz="1800" dirty="0">
                <a:latin typeface="Lucida Console" pitchFamily="49" charset="0"/>
                <a:cs typeface="+mn-cs"/>
              </a:rPr>
              <a:t>[] </a:t>
            </a:r>
            <a:r>
              <a:rPr lang="en-US" sz="1800" dirty="0" err="1">
                <a:latin typeface="Lucida Console" pitchFamily="49" charset="0"/>
                <a:cs typeface="+mn-cs"/>
              </a:rPr>
              <a:t>args</a:t>
            </a:r>
            <a:r>
              <a:rPr lang="en-US" sz="1800" dirty="0">
                <a:latin typeface="Lucida Console" pitchFamily="49" charset="0"/>
                <a:cs typeface="+mn-cs"/>
              </a:rPr>
              <a:t>) </a:t>
            </a:r>
            <a:r>
              <a:rPr lang="en-US" sz="1800" dirty="0" smtClean="0">
                <a:latin typeface="Lucida Console" pitchFamily="49" charset="0"/>
                <a:cs typeface="+mn-cs"/>
              </a:rPr>
              <a:t>{</a:t>
            </a:r>
            <a:br>
              <a:rPr lang="en-US" sz="1800" dirty="0" smtClean="0">
                <a:latin typeface="Lucida Console" pitchFamily="49" charset="0"/>
                <a:cs typeface="+mn-cs"/>
              </a:rPr>
            </a:br>
            <a:r>
              <a:rPr lang="en-US" sz="1800" dirty="0" smtClean="0">
                <a:latin typeface="Lucida Console" pitchFamily="49" charset="0"/>
                <a:cs typeface="+mn-cs"/>
              </a:rPr>
              <a:t>    Car c;</a:t>
            </a:r>
            <a:endParaRPr lang="en-US" sz="1800" dirty="0">
              <a:latin typeface="Lucida Console" pitchFamily="49" charset="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of using character streams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Example copy using char data</a:t>
            </a:r>
            <a:endParaRPr lang="en-GB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61043" y="1411041"/>
            <a:ext cx="8476342" cy="5088573"/>
          </a:xfrm>
          <a:prstGeom prst="rect">
            <a:avLst/>
          </a:prstGeom>
          <a:solidFill>
            <a:schemeClr val="accent5"/>
          </a:solidFill>
          <a:ln w="12700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 lIns="95250" tIns="50800" rIns="95250" bIns="50800">
            <a:spAutoFit/>
          </a:bodyPr>
          <a:lstStyle/>
          <a:p>
            <a:pPr marL="107950" eaLnBrk="1" hangingPunct="1">
              <a:buSzPts val="1200"/>
            </a:pPr>
            <a:r>
              <a:rPr lang="en-US" sz="1800" dirty="0" smtClean="0">
                <a:solidFill>
                  <a:srgbClr val="0000C8"/>
                </a:solidFill>
                <a:latin typeface="Lucida Console" pitchFamily="49" charset="0"/>
                <a:cs typeface="Courier New" pitchFamily="49" charset="0"/>
              </a:rPr>
              <a:t>import</a:t>
            </a:r>
            <a:r>
              <a:rPr lang="en-US" sz="1800" dirty="0" smtClean="0">
                <a:latin typeface="Lucida Console" pitchFamily="49" charset="0"/>
                <a:cs typeface="Courier New" pitchFamily="49" charset="0"/>
              </a:rPr>
              <a:t> java.io.*;</a:t>
            </a:r>
          </a:p>
          <a:p>
            <a:pPr marL="107950" eaLnBrk="1" hangingPunct="1">
              <a:buSzPts val="1200"/>
            </a:pPr>
            <a:r>
              <a:rPr lang="en-US" sz="1800" dirty="0" smtClean="0">
                <a:latin typeface="Lucida Console" pitchFamily="49" charset="0"/>
                <a:cs typeface="Courier New" pitchFamily="49" charset="0"/>
              </a:rPr>
              <a:t>…</a:t>
            </a:r>
          </a:p>
          <a:p>
            <a:pPr marL="107950" eaLnBrk="1" hangingPunct="1">
              <a:buSzPts val="1200"/>
            </a:pPr>
            <a:r>
              <a:rPr lang="en-US" sz="1800" dirty="0" smtClean="0">
                <a:solidFill>
                  <a:srgbClr val="0000C8"/>
                </a:solidFill>
                <a:latin typeface="Lucida Console" pitchFamily="49" charset="0"/>
                <a:cs typeface="Courier New" pitchFamily="49" charset="0"/>
              </a:rPr>
              <a:t>public static void </a:t>
            </a:r>
            <a:r>
              <a:rPr lang="en-US" sz="1800" dirty="0" smtClean="0">
                <a:latin typeface="Lucida Console" pitchFamily="49" charset="0"/>
                <a:cs typeface="Courier New" pitchFamily="49" charset="0"/>
              </a:rPr>
              <a:t>copy (String </a:t>
            </a:r>
            <a:r>
              <a:rPr lang="en-US" sz="1800" dirty="0" err="1" smtClean="0">
                <a:latin typeface="Lucida Console" pitchFamily="49" charset="0"/>
                <a:cs typeface="Courier New" pitchFamily="49" charset="0"/>
              </a:rPr>
              <a:t>inFile</a:t>
            </a:r>
            <a:r>
              <a:rPr lang="en-US" sz="1800" dirty="0" smtClean="0">
                <a:latin typeface="Lucida Console" pitchFamily="49" charset="0"/>
                <a:cs typeface="Courier New" pitchFamily="49" charset="0"/>
              </a:rPr>
              <a:t>, String </a:t>
            </a:r>
            <a:r>
              <a:rPr lang="en-US" sz="1800" dirty="0" err="1" smtClean="0">
                <a:latin typeface="Lucida Console" pitchFamily="49" charset="0"/>
                <a:cs typeface="Courier New" pitchFamily="49" charset="0"/>
              </a:rPr>
              <a:t>outFile</a:t>
            </a:r>
            <a:r>
              <a:rPr lang="en-US" sz="1800" dirty="0" smtClean="0">
                <a:latin typeface="Lucida Console" pitchFamily="49" charset="0"/>
                <a:cs typeface="Courier New" pitchFamily="49" charset="0"/>
              </a:rPr>
              <a:t>) </a:t>
            </a:r>
            <a:br>
              <a:rPr lang="en-US" sz="1800" dirty="0" smtClean="0">
                <a:latin typeface="Lucida Console" pitchFamily="49" charset="0"/>
                <a:cs typeface="Courier New" pitchFamily="49" charset="0"/>
              </a:rPr>
            </a:br>
            <a:r>
              <a:rPr lang="en-US" sz="1800" dirty="0" smtClean="0">
                <a:latin typeface="Lucida Console" pitchFamily="49" charset="0"/>
                <a:cs typeface="Courier New" pitchFamily="49" charset="0"/>
              </a:rPr>
              <a:t>                                       </a:t>
            </a:r>
            <a:r>
              <a:rPr lang="en-US" sz="1800" dirty="0" smtClean="0">
                <a:solidFill>
                  <a:srgbClr val="0000C8"/>
                </a:solidFill>
                <a:latin typeface="Lucida Console" pitchFamily="49" charset="0"/>
                <a:cs typeface="Courier New" pitchFamily="49" charset="0"/>
              </a:rPr>
              <a:t>throws</a:t>
            </a:r>
            <a:r>
              <a:rPr lang="en-US" sz="1800" dirty="0" smtClean="0">
                <a:latin typeface="Lucida Console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Lucida Console" pitchFamily="49" charset="0"/>
                <a:cs typeface="Courier New" pitchFamily="49" charset="0"/>
              </a:rPr>
              <a:t>IOException</a:t>
            </a:r>
            <a:r>
              <a:rPr lang="en-US" sz="1800" dirty="0" smtClean="0">
                <a:latin typeface="Lucida Console" pitchFamily="49" charset="0"/>
                <a:cs typeface="Courier New" pitchFamily="49" charset="0"/>
              </a:rPr>
              <a:t> {</a:t>
            </a:r>
          </a:p>
          <a:p>
            <a:pPr marL="107950" eaLnBrk="1" hangingPunct="1">
              <a:buSzPts val="1200"/>
            </a:pPr>
            <a:r>
              <a:rPr lang="en-US" sz="1800" dirty="0" smtClean="0">
                <a:latin typeface="Lucida Console" pitchFamily="49" charset="0"/>
                <a:cs typeface="Courier New" pitchFamily="49" charset="0"/>
              </a:rPr>
              <a:t>  </a:t>
            </a:r>
            <a:r>
              <a:rPr lang="en-US" sz="1800" dirty="0" smtClean="0">
                <a:solidFill>
                  <a:srgbClr val="0000C8"/>
                </a:solidFill>
                <a:latin typeface="Lucida Console" pitchFamily="49" charset="0"/>
                <a:cs typeface="Courier New" pitchFamily="49" charset="0"/>
              </a:rPr>
              <a:t>char</a:t>
            </a:r>
            <a:r>
              <a:rPr lang="en-US" sz="1800" dirty="0" smtClean="0">
                <a:latin typeface="Lucida Console" pitchFamily="49" charset="0"/>
                <a:cs typeface="Courier New" pitchFamily="49" charset="0"/>
              </a:rPr>
              <a:t>[] chars = </a:t>
            </a:r>
            <a:r>
              <a:rPr lang="en-US" sz="1800" dirty="0" smtClean="0">
                <a:solidFill>
                  <a:srgbClr val="0000C8"/>
                </a:solidFill>
                <a:latin typeface="Lucida Console" pitchFamily="49" charset="0"/>
                <a:cs typeface="Courier New" pitchFamily="49" charset="0"/>
              </a:rPr>
              <a:t>new</a:t>
            </a:r>
            <a:r>
              <a:rPr lang="en-US" sz="1800" dirty="0" smtClean="0">
                <a:latin typeface="Lucida Console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solidFill>
                  <a:srgbClr val="0000C8"/>
                </a:solidFill>
                <a:latin typeface="Lucida Console" pitchFamily="49" charset="0"/>
                <a:cs typeface="Courier New" pitchFamily="49" charset="0"/>
              </a:rPr>
              <a:t>char</a:t>
            </a:r>
            <a:r>
              <a:rPr lang="en-US" sz="1800" dirty="0" smtClean="0">
                <a:latin typeface="Lucida Console" pitchFamily="49" charset="0"/>
                <a:cs typeface="Courier New" pitchFamily="49" charset="0"/>
              </a:rPr>
              <a:t>[128]; </a:t>
            </a:r>
            <a:br>
              <a:rPr lang="en-US" sz="1800" dirty="0" smtClean="0">
                <a:latin typeface="Lucida Console" pitchFamily="49" charset="0"/>
                <a:cs typeface="Courier New" pitchFamily="49" charset="0"/>
              </a:rPr>
            </a:br>
            <a:r>
              <a:rPr lang="en-US" sz="1800" dirty="0" smtClean="0">
                <a:latin typeface="Lucida Console" pitchFamily="49" charset="0"/>
                <a:cs typeface="Courier New" pitchFamily="49" charset="0"/>
              </a:rPr>
              <a:t>  </a:t>
            </a:r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  <a:cs typeface="Courier New" pitchFamily="49" charset="0"/>
              </a:rPr>
              <a:t>// Example use of Reader/Writer methods</a:t>
            </a:r>
          </a:p>
          <a:p>
            <a:pPr marL="107950" eaLnBrk="1" hangingPunct="1">
              <a:buSzPts val="1200"/>
            </a:pPr>
            <a:r>
              <a:rPr lang="en-US" sz="1800" dirty="0" smtClean="0">
                <a:latin typeface="Lucida Console" pitchFamily="49" charset="0"/>
                <a:cs typeface="Courier New" pitchFamily="49" charset="0"/>
              </a:rPr>
              <a:t>  </a:t>
            </a:r>
            <a:r>
              <a:rPr lang="en-US" sz="1800" dirty="0" err="1" smtClean="0">
                <a:latin typeface="Lucida Console" pitchFamily="49" charset="0"/>
                <a:cs typeface="Courier New" pitchFamily="49" charset="0"/>
              </a:rPr>
              <a:t>FileReader</a:t>
            </a:r>
            <a:r>
              <a:rPr lang="en-US" sz="1800" dirty="0" smtClean="0">
                <a:latin typeface="Lucida Console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Lucida Console" pitchFamily="49" charset="0"/>
                <a:cs typeface="Courier New" pitchFamily="49" charset="0"/>
              </a:rPr>
              <a:t>fr</a:t>
            </a:r>
            <a:r>
              <a:rPr lang="en-US" sz="1800" dirty="0" smtClean="0">
                <a:latin typeface="Lucida Console" pitchFamily="49" charset="0"/>
                <a:cs typeface="Courier New" pitchFamily="49" charset="0"/>
              </a:rPr>
              <a:t> = </a:t>
            </a:r>
            <a:r>
              <a:rPr lang="en-US" sz="1800" dirty="0" smtClean="0">
                <a:solidFill>
                  <a:srgbClr val="0000C8"/>
                </a:solidFill>
                <a:latin typeface="Lucida Console" pitchFamily="49" charset="0"/>
                <a:cs typeface="Courier New" pitchFamily="49" charset="0"/>
              </a:rPr>
              <a:t>new</a:t>
            </a:r>
            <a:r>
              <a:rPr lang="en-US" sz="1800" dirty="0" smtClean="0">
                <a:latin typeface="Lucida Console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Lucida Console" pitchFamily="49" charset="0"/>
                <a:cs typeface="Courier New" pitchFamily="49" charset="0"/>
              </a:rPr>
              <a:t>FileReader</a:t>
            </a:r>
            <a:r>
              <a:rPr lang="en-US" sz="1800" dirty="0" smtClean="0">
                <a:latin typeface="Lucida Console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Lucida Console" pitchFamily="49" charset="0"/>
                <a:cs typeface="Courier New" pitchFamily="49" charset="0"/>
              </a:rPr>
              <a:t>inFile</a:t>
            </a:r>
            <a:r>
              <a:rPr lang="en-US" sz="1800" dirty="0" smtClean="0">
                <a:latin typeface="Lucida Console" pitchFamily="49" charset="0"/>
                <a:cs typeface="Courier New" pitchFamily="49" charset="0"/>
              </a:rPr>
              <a:t>);</a:t>
            </a:r>
          </a:p>
          <a:p>
            <a:pPr marL="107950" eaLnBrk="1" hangingPunct="1">
              <a:buSzPts val="1200"/>
            </a:pPr>
            <a:r>
              <a:rPr lang="en-US" sz="1800" dirty="0" smtClean="0">
                <a:latin typeface="Lucida Console" pitchFamily="49" charset="0"/>
                <a:cs typeface="Courier New" pitchFamily="49" charset="0"/>
              </a:rPr>
              <a:t>  </a:t>
            </a:r>
            <a:r>
              <a:rPr lang="en-US" sz="1800" dirty="0" err="1" smtClean="0">
                <a:latin typeface="Lucida Console" pitchFamily="49" charset="0"/>
                <a:cs typeface="Courier New" pitchFamily="49" charset="0"/>
              </a:rPr>
              <a:t>FileWriter</a:t>
            </a:r>
            <a:r>
              <a:rPr lang="en-US" sz="1800" dirty="0" smtClean="0">
                <a:latin typeface="Lucida Console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Lucida Console" pitchFamily="49" charset="0"/>
                <a:cs typeface="Courier New" pitchFamily="49" charset="0"/>
              </a:rPr>
              <a:t>fws</a:t>
            </a:r>
            <a:r>
              <a:rPr lang="en-US" sz="1800" dirty="0" smtClean="0">
                <a:latin typeface="Lucida Console" pitchFamily="49" charset="0"/>
                <a:cs typeface="Courier New" pitchFamily="49" charset="0"/>
              </a:rPr>
              <a:t> = </a:t>
            </a:r>
            <a:r>
              <a:rPr lang="en-US" sz="1800" dirty="0" smtClean="0">
                <a:solidFill>
                  <a:srgbClr val="0000C8"/>
                </a:solidFill>
                <a:latin typeface="Lucida Console" pitchFamily="49" charset="0"/>
                <a:cs typeface="Courier New" pitchFamily="49" charset="0"/>
              </a:rPr>
              <a:t>new</a:t>
            </a:r>
            <a:r>
              <a:rPr lang="en-US" sz="1800" dirty="0" smtClean="0">
                <a:latin typeface="Lucida Console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Lucida Console" pitchFamily="49" charset="0"/>
                <a:cs typeface="Courier New" pitchFamily="49" charset="0"/>
              </a:rPr>
              <a:t>FileWriter</a:t>
            </a:r>
            <a:r>
              <a:rPr lang="en-US" sz="1800" dirty="0" smtClean="0">
                <a:latin typeface="Lucida Console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Lucida Console" pitchFamily="49" charset="0"/>
                <a:cs typeface="Courier New" pitchFamily="49" charset="0"/>
              </a:rPr>
              <a:t>outFile</a:t>
            </a:r>
            <a:r>
              <a:rPr lang="en-US" sz="1800" dirty="0" smtClean="0">
                <a:latin typeface="Lucida Console" pitchFamily="49" charset="0"/>
                <a:cs typeface="Courier New" pitchFamily="49" charset="0"/>
              </a:rPr>
              <a:t>);                </a:t>
            </a:r>
            <a:br>
              <a:rPr lang="en-US" sz="1800" dirty="0" smtClean="0">
                <a:latin typeface="Lucida Console" pitchFamily="49" charset="0"/>
                <a:cs typeface="Courier New" pitchFamily="49" charset="0"/>
              </a:rPr>
            </a:br>
            <a:endParaRPr lang="en-US" sz="1800" dirty="0" smtClean="0">
              <a:latin typeface="Lucida Console" pitchFamily="49" charset="0"/>
              <a:cs typeface="Courier New" pitchFamily="49" charset="0"/>
            </a:endParaRPr>
          </a:p>
          <a:p>
            <a:pPr marL="107950" eaLnBrk="1" hangingPunct="1">
              <a:buSzPts val="1200"/>
            </a:pPr>
            <a:r>
              <a:rPr lang="en-US" sz="1800" dirty="0" smtClean="0">
                <a:latin typeface="Lucida Console" pitchFamily="49" charset="0"/>
                <a:cs typeface="Courier New" pitchFamily="49" charset="0"/>
              </a:rPr>
              <a:t>  </a:t>
            </a:r>
            <a:br>
              <a:rPr lang="en-US" sz="1800" dirty="0" smtClean="0">
                <a:latin typeface="Lucida Console" pitchFamily="49" charset="0"/>
                <a:cs typeface="Courier New" pitchFamily="49" charset="0"/>
              </a:rPr>
            </a:br>
            <a:r>
              <a:rPr lang="en-US" sz="1800" dirty="0" smtClean="0">
                <a:latin typeface="Lucida Console" pitchFamily="49" charset="0"/>
                <a:cs typeface="Courier New" pitchFamily="49" charset="0"/>
              </a:rPr>
              <a:t>  </a:t>
            </a:r>
            <a:r>
              <a:rPr lang="en-US" sz="1800" dirty="0" err="1" smtClean="0">
                <a:solidFill>
                  <a:srgbClr val="0000C8"/>
                </a:solidFill>
                <a:latin typeface="Lucida Console" pitchFamily="49" charset="0"/>
                <a:cs typeface="Courier New" pitchFamily="49" charset="0"/>
              </a:rPr>
              <a:t>int</a:t>
            </a:r>
            <a:r>
              <a:rPr lang="en-US" sz="1800" dirty="0" smtClean="0">
                <a:latin typeface="Lucida Console" pitchFamily="49" charset="0"/>
                <a:cs typeface="Courier New" pitchFamily="49" charset="0"/>
              </a:rPr>
              <a:t> count = 0, read = 0;</a:t>
            </a:r>
          </a:p>
          <a:p>
            <a:pPr marL="107950" eaLnBrk="1" hangingPunct="1">
              <a:buSzPts val="1200"/>
            </a:pPr>
            <a:r>
              <a:rPr lang="en-US" sz="1800" dirty="0" smtClean="0">
                <a:latin typeface="Lucida Console" pitchFamily="49" charset="0"/>
                <a:cs typeface="Courier New" pitchFamily="49" charset="0"/>
              </a:rPr>
              <a:t>  </a:t>
            </a:r>
            <a:r>
              <a:rPr lang="en-US" sz="1800" dirty="0" smtClean="0">
                <a:solidFill>
                  <a:srgbClr val="0000C8"/>
                </a:solidFill>
                <a:latin typeface="Lucida Console" pitchFamily="49" charset="0"/>
                <a:cs typeface="Courier New" pitchFamily="49" charset="0"/>
              </a:rPr>
              <a:t>while</a:t>
            </a:r>
            <a:r>
              <a:rPr lang="en-US" sz="1800" dirty="0" smtClean="0">
                <a:latin typeface="Lucida Console" pitchFamily="49" charset="0"/>
                <a:cs typeface="Courier New" pitchFamily="49" charset="0"/>
              </a:rPr>
              <a:t> ((read = </a:t>
            </a:r>
            <a:r>
              <a:rPr lang="en-US" sz="1800" dirty="0" err="1" smtClean="0">
                <a:latin typeface="Lucida Console" pitchFamily="49" charset="0"/>
                <a:cs typeface="Courier New" pitchFamily="49" charset="0"/>
              </a:rPr>
              <a:t>fr.read</a:t>
            </a:r>
            <a:r>
              <a:rPr lang="en-US" sz="1800" dirty="0" smtClean="0">
                <a:latin typeface="Lucida Console" pitchFamily="49" charset="0"/>
                <a:cs typeface="Courier New" pitchFamily="49" charset="0"/>
              </a:rPr>
              <a:t>(chars)) != -1) {</a:t>
            </a:r>
          </a:p>
          <a:p>
            <a:pPr marL="107950" eaLnBrk="1" hangingPunct="1">
              <a:buSzPts val="1200"/>
            </a:pPr>
            <a:r>
              <a:rPr lang="en-US" sz="1800" dirty="0" smtClean="0">
                <a:latin typeface="Lucida Console" pitchFamily="49" charset="0"/>
                <a:cs typeface="Courier New" pitchFamily="49" charset="0"/>
              </a:rPr>
              <a:t>   </a:t>
            </a:r>
            <a:r>
              <a:rPr lang="en-US" sz="1800" dirty="0" err="1" smtClean="0">
                <a:latin typeface="Lucida Console" pitchFamily="49" charset="0"/>
                <a:cs typeface="Courier New" pitchFamily="49" charset="0"/>
              </a:rPr>
              <a:t>fws.write</a:t>
            </a:r>
            <a:r>
              <a:rPr lang="en-US" sz="1800" dirty="0" smtClean="0">
                <a:latin typeface="Lucida Console" pitchFamily="49" charset="0"/>
                <a:cs typeface="Courier New" pitchFamily="49" charset="0"/>
              </a:rPr>
              <a:t>(chars, 0, read); </a:t>
            </a:r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  <a:cs typeface="Courier New" pitchFamily="49" charset="0"/>
              </a:rPr>
              <a:t>// mainly 128 at a time </a:t>
            </a:r>
          </a:p>
          <a:p>
            <a:pPr marL="107950" eaLnBrk="1" hangingPunct="1">
              <a:buSzPts val="1200"/>
            </a:pPr>
            <a:r>
              <a:rPr lang="en-US" sz="1800" dirty="0" smtClean="0">
                <a:latin typeface="Lucida Console" pitchFamily="49" charset="0"/>
                <a:cs typeface="Courier New" pitchFamily="49" charset="0"/>
              </a:rPr>
              <a:t>   count += read;</a:t>
            </a:r>
            <a:br>
              <a:rPr lang="en-US" sz="1800" dirty="0" smtClean="0">
                <a:latin typeface="Lucida Console" pitchFamily="49" charset="0"/>
                <a:cs typeface="Courier New" pitchFamily="49" charset="0"/>
              </a:rPr>
            </a:br>
            <a:r>
              <a:rPr lang="en-US" sz="1800" dirty="0" smtClean="0">
                <a:latin typeface="Lucida Console" pitchFamily="49" charset="0"/>
                <a:cs typeface="Courier New" pitchFamily="49" charset="0"/>
              </a:rPr>
              <a:t>  }</a:t>
            </a:r>
            <a:br>
              <a:rPr lang="en-US" sz="1800" dirty="0" smtClean="0">
                <a:latin typeface="Lucida Console" pitchFamily="49" charset="0"/>
                <a:cs typeface="Courier New" pitchFamily="49" charset="0"/>
              </a:rPr>
            </a:br>
            <a:r>
              <a:rPr lang="en-US" sz="1800" dirty="0" smtClean="0">
                <a:latin typeface="Lucida Console" pitchFamily="49" charset="0"/>
                <a:cs typeface="Courier New" pitchFamily="49" charset="0"/>
              </a:rPr>
              <a:t>  </a:t>
            </a:r>
            <a:r>
              <a:rPr lang="en-US" sz="1800" dirty="0" err="1" smtClean="0">
                <a:latin typeface="Lucida Console" pitchFamily="49" charset="0"/>
                <a:cs typeface="Courier New" pitchFamily="49" charset="0"/>
              </a:rPr>
              <a:t>System.out.printf</a:t>
            </a:r>
            <a:r>
              <a:rPr lang="en-US" sz="1800" dirty="0" smtClean="0">
                <a:latin typeface="Lucida Console" pitchFamily="49" charset="0"/>
                <a:cs typeface="Courier New" pitchFamily="49" charset="0"/>
              </a:rPr>
              <a:t>("Wrote: %d characters\n “, count);</a:t>
            </a:r>
            <a:br>
              <a:rPr lang="en-US" sz="1800" dirty="0" smtClean="0">
                <a:latin typeface="Lucida Console" pitchFamily="49" charset="0"/>
                <a:cs typeface="Courier New" pitchFamily="49" charset="0"/>
              </a:rPr>
            </a:br>
            <a:r>
              <a:rPr lang="en-US" sz="1800" dirty="0" smtClean="0">
                <a:latin typeface="Lucida Console" pitchFamily="49" charset="0"/>
                <a:cs typeface="Courier New" pitchFamily="49" charset="0"/>
              </a:rPr>
              <a:t>  </a:t>
            </a:r>
            <a:r>
              <a:rPr lang="en-US" sz="1800" dirty="0" err="1" smtClean="0">
                <a:latin typeface="Lucida Console" pitchFamily="49" charset="0"/>
                <a:cs typeface="Courier New" pitchFamily="49" charset="0"/>
              </a:rPr>
              <a:t>fr.close</a:t>
            </a:r>
            <a:r>
              <a:rPr lang="en-US" sz="1800" dirty="0" smtClean="0">
                <a:latin typeface="Lucida Console" pitchFamily="49" charset="0"/>
                <a:cs typeface="Courier New" pitchFamily="49" charset="0"/>
              </a:rPr>
              <a:t>(); </a:t>
            </a:r>
            <a:r>
              <a:rPr lang="en-US" sz="1800" dirty="0" err="1" smtClean="0">
                <a:latin typeface="Lucida Console" pitchFamily="49" charset="0"/>
                <a:cs typeface="Courier New" pitchFamily="49" charset="0"/>
              </a:rPr>
              <a:t>fws.close</a:t>
            </a:r>
            <a:r>
              <a:rPr lang="en-US" sz="1800" dirty="0" smtClean="0">
                <a:latin typeface="Lucida Console" pitchFamily="49" charset="0"/>
                <a:cs typeface="Courier New" pitchFamily="49" charset="0"/>
              </a:rPr>
              <a:t>(); </a:t>
            </a:r>
            <a:br>
              <a:rPr lang="en-US" sz="1800" dirty="0" smtClean="0">
                <a:latin typeface="Lucida Console" pitchFamily="49" charset="0"/>
                <a:cs typeface="Courier New" pitchFamily="49" charset="0"/>
              </a:rPr>
            </a:br>
            <a:r>
              <a:rPr lang="en-US" sz="1800" dirty="0" smtClean="0">
                <a:latin typeface="Lucida Console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Rectangle 15"/>
          <p:cNvSpPr>
            <a:spLocks noChangeArrowheads="1"/>
          </p:cNvSpPr>
          <p:nvPr/>
        </p:nvSpPr>
        <p:spPr bwMode="auto">
          <a:xfrm>
            <a:off x="6040739" y="1326803"/>
            <a:ext cx="1588332" cy="369332"/>
          </a:xfrm>
          <a:prstGeom prst="rect">
            <a:avLst/>
          </a:prstGeom>
          <a:solidFill>
            <a:srgbClr val="FFCC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/>
            <a:r>
              <a:rPr lang="en-GB" sz="1800" dirty="0" smtClean="0"/>
              <a:t>Filenames</a:t>
            </a:r>
            <a:endParaRPr lang="en-GB" sz="1800" dirty="0"/>
          </a:p>
        </p:txBody>
      </p:sp>
      <p:sp>
        <p:nvSpPr>
          <p:cNvPr id="7" name="Rectangle 15"/>
          <p:cNvSpPr>
            <a:spLocks noChangeArrowheads="1"/>
          </p:cNvSpPr>
          <p:nvPr/>
        </p:nvSpPr>
        <p:spPr bwMode="auto">
          <a:xfrm>
            <a:off x="5551713" y="3762775"/>
            <a:ext cx="3282042" cy="646331"/>
          </a:xfrm>
          <a:prstGeom prst="rect">
            <a:avLst/>
          </a:prstGeom>
          <a:solidFill>
            <a:srgbClr val="FFCC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/>
            <a:r>
              <a:rPr lang="en-GB" sz="1800" dirty="0" smtClean="0"/>
              <a:t>Final read probably only fills a portion of the 128 byte array</a:t>
            </a:r>
            <a:endParaRPr lang="en-GB" sz="1800" dirty="0"/>
          </a:p>
        </p:txBody>
      </p:sp>
      <p:cxnSp>
        <p:nvCxnSpPr>
          <p:cNvPr id="8" name="Straight Arrow Connector 7"/>
          <p:cNvCxnSpPr/>
          <p:nvPr/>
        </p:nvCxnSpPr>
        <p:spPr bwMode="auto">
          <a:xfrm rot="10800000" flipV="1">
            <a:off x="5600700" y="1489295"/>
            <a:ext cx="433608" cy="4247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Formatted output via  </a:t>
            </a:r>
            <a:r>
              <a:rPr lang="en-GB" sz="1800" b="0" dirty="0" err="1" smtClean="0">
                <a:latin typeface="Lucida Console" pitchFamily="49" charset="0"/>
              </a:rPr>
              <a:t>System.out.printf</a:t>
            </a:r>
            <a:r>
              <a:rPr lang="en-GB" sz="1800" b="0" dirty="0" smtClean="0">
                <a:latin typeface="Lucida Console" pitchFamily="49" charset="0"/>
              </a:rPr>
              <a:t>() </a:t>
            </a:r>
            <a:br>
              <a:rPr lang="en-GB" sz="1800" b="0" dirty="0" smtClean="0">
                <a:latin typeface="Lucida Console" pitchFamily="49" charset="0"/>
              </a:rPr>
            </a:br>
            <a:r>
              <a:rPr lang="en-GB" sz="1800" b="0" dirty="0" smtClean="0">
                <a:latin typeface="+mn-lt"/>
              </a:rPr>
              <a:t>(also </a:t>
            </a:r>
            <a:r>
              <a:rPr lang="en-GB" sz="1800" b="0" dirty="0" err="1" smtClean="0">
                <a:latin typeface="Lucida Console" pitchFamily="49" charset="0"/>
              </a:rPr>
              <a:t>String.format</a:t>
            </a:r>
            <a:r>
              <a:rPr lang="en-GB" sz="1800" b="0" dirty="0" smtClean="0">
                <a:latin typeface="Lucida Console" pitchFamily="49" charset="0"/>
              </a:rPr>
              <a:t>()</a:t>
            </a:r>
            <a:r>
              <a:rPr lang="en-GB" sz="1800" b="0" dirty="0" smtClean="0">
                <a:latin typeface="+mn-lt"/>
              </a:rPr>
              <a:t>)</a:t>
            </a:r>
            <a:endParaRPr lang="en-GB" b="0" dirty="0">
              <a:latin typeface="+mn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Methods and parameter passing</a:t>
            </a:r>
            <a:endParaRPr lang="en-GB" dirty="0"/>
          </a:p>
        </p:txBody>
      </p:sp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382481" y="1842217"/>
            <a:ext cx="8414276" cy="643766"/>
          </a:xfrm>
          <a:prstGeom prst="rect">
            <a:avLst/>
          </a:prstGeom>
          <a:solidFill>
            <a:srgbClr val="FCFEB9"/>
          </a:solidFill>
          <a:ln w="12700">
            <a:noFill/>
            <a:miter lim="800000"/>
            <a:headEnd/>
            <a:tailEnd/>
          </a:ln>
          <a:effectLst>
            <a:outerShdw dist="71842" dir="2700000" algn="ctr" rotWithShape="0">
              <a:schemeClr val="bg2"/>
            </a:outerShdw>
          </a:effectLst>
        </p:spPr>
        <p:txBody>
          <a:bodyPr wrap="square" lIns="90488" tIns="44450" rIns="90488" bIns="44450">
            <a:spAutoFit/>
          </a:bodyPr>
          <a:lstStyle/>
          <a:p>
            <a:pPr defTabSz="739775" eaLnBrk="0" hangingPunct="0">
              <a:tabLst>
                <a:tab pos="341313" algn="l"/>
                <a:tab pos="690563" algn="l"/>
                <a:tab pos="1030288" algn="l"/>
                <a:tab pos="1371600" algn="l"/>
              </a:tabLst>
              <a:defRPr/>
            </a:pPr>
            <a:r>
              <a:rPr lang="en-GB" sz="1800" dirty="0" err="1" smtClean="0">
                <a:latin typeface="Lucida Console" pitchFamily="49" charset="0"/>
              </a:rPr>
              <a:t>System.out.printf</a:t>
            </a:r>
            <a:r>
              <a:rPr lang="en-GB" sz="1800" dirty="0" smtClean="0">
                <a:solidFill>
                  <a:srgbClr val="000000"/>
                </a:solidFill>
                <a:latin typeface="Lucida Console" pitchFamily="49" charset="0"/>
              </a:rPr>
              <a:t>(“Hi %s, next year you will be %d \n”,</a:t>
            </a:r>
          </a:p>
          <a:p>
            <a:pPr defTabSz="739775" eaLnBrk="0" hangingPunct="0">
              <a:tabLst>
                <a:tab pos="341313" algn="l"/>
                <a:tab pos="690563" algn="l"/>
                <a:tab pos="1030288" algn="l"/>
                <a:tab pos="1371600" algn="l"/>
              </a:tabLst>
              <a:defRPr/>
            </a:pPr>
            <a:r>
              <a:rPr lang="en-GB" sz="1800" dirty="0" smtClean="0">
                <a:solidFill>
                  <a:srgbClr val="000000"/>
                </a:solidFill>
                <a:latin typeface="Lucida Console" pitchFamily="49" charset="0"/>
              </a:rPr>
              <a:t>                                        name, age + 1);</a:t>
            </a:r>
            <a:endParaRPr lang="en-GB" sz="1800" dirty="0">
              <a:solidFill>
                <a:srgbClr val="000000"/>
              </a:solidFill>
              <a:latin typeface="Lucida Console" pitchFamily="49" charset="0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2481" y="2754957"/>
            <a:ext cx="8414276" cy="15696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6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GB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21</a:t>
            </a:r>
            <a:r>
              <a:rPr lang="en-GB" sz="16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GB" sz="1600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GB" sz="1600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600" dirty="0">
                <a:solidFill>
                  <a:srgbClr val="2A00FF"/>
                </a:solidFill>
                <a:latin typeface="Consolas" panose="020B0609020204030204" pitchFamily="49" charset="0"/>
              </a:rPr>
              <a:t>"Bob"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GB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GB" sz="16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GB" sz="16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en-GB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"Dear %</a:t>
            </a:r>
            <a:r>
              <a:rPr lang="en-GB" sz="16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s,the</a:t>
            </a:r>
            <a:r>
              <a:rPr lang="en-GB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 number was %d.\n"</a:t>
            </a:r>
            <a:r>
              <a:rPr lang="en-GB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6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GB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6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GB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GB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GB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en-GB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"Dear %10s,the number was %d.\n"</a:t>
            </a:r>
            <a:r>
              <a:rPr lang="en-GB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6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GB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6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GB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GB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GB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en-GB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"Dear %-10s,the number was %d.\n"</a:t>
            </a:r>
            <a:r>
              <a:rPr lang="en-GB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6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GB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6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GB" sz="16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GB" sz="1600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2481" y="4606036"/>
            <a:ext cx="8414276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GB" sz="1600" dirty="0">
                <a:solidFill>
                  <a:srgbClr val="6A3E3E"/>
                </a:solidFill>
                <a:latin typeface="Consolas" panose="020B0609020204030204" pitchFamily="49" charset="0"/>
              </a:rPr>
              <a:t>result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String.</a:t>
            </a:r>
            <a:r>
              <a:rPr lang="en-GB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format</a:t>
            </a:r>
            <a:r>
              <a:rPr lang="en-GB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"Dear %-10s,the number was %d.\n"</a:t>
            </a:r>
            <a:r>
              <a:rPr lang="en-GB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600" i="1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GB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6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GB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GB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GB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GB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6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result</a:t>
            </a:r>
            <a:r>
              <a:rPr lang="en-GB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GB" sz="1600" dirty="0"/>
          </a:p>
        </p:txBody>
      </p:sp>
      <p:sp>
        <p:nvSpPr>
          <p:cNvPr id="7" name="Rectangle 6"/>
          <p:cNvSpPr/>
          <p:nvPr/>
        </p:nvSpPr>
        <p:spPr>
          <a:xfrm>
            <a:off x="5787342" y="2660866"/>
            <a:ext cx="3009415" cy="738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GB" sz="1050" dirty="0">
                <a:solidFill>
                  <a:schemeClr val="bg1"/>
                </a:solidFill>
                <a:latin typeface="Consolas" panose="020B0609020204030204" pitchFamily="49" charset="0"/>
              </a:rPr>
              <a:t>Dear </a:t>
            </a:r>
            <a:r>
              <a:rPr lang="en-GB" sz="1050" dirty="0" err="1">
                <a:solidFill>
                  <a:schemeClr val="bg1"/>
                </a:solidFill>
                <a:latin typeface="Consolas" panose="020B0609020204030204" pitchFamily="49" charset="0"/>
              </a:rPr>
              <a:t>Bob,the</a:t>
            </a:r>
            <a:r>
              <a:rPr lang="en-GB" sz="1050" dirty="0">
                <a:solidFill>
                  <a:schemeClr val="bg1"/>
                </a:solidFill>
                <a:latin typeface="Consolas" panose="020B0609020204030204" pitchFamily="49" charset="0"/>
              </a:rPr>
              <a:t> number was 21.</a:t>
            </a:r>
          </a:p>
          <a:p>
            <a:r>
              <a:rPr lang="en-GB" sz="1050" dirty="0">
                <a:solidFill>
                  <a:schemeClr val="bg1"/>
                </a:solidFill>
                <a:latin typeface="Consolas" panose="020B0609020204030204" pitchFamily="49" charset="0"/>
              </a:rPr>
              <a:t>Dear        </a:t>
            </a:r>
            <a:r>
              <a:rPr lang="en-GB" sz="1050" dirty="0" err="1">
                <a:solidFill>
                  <a:schemeClr val="bg1"/>
                </a:solidFill>
                <a:latin typeface="Consolas" panose="020B0609020204030204" pitchFamily="49" charset="0"/>
              </a:rPr>
              <a:t>Bob,the</a:t>
            </a:r>
            <a:r>
              <a:rPr lang="en-GB" sz="1050" dirty="0">
                <a:solidFill>
                  <a:schemeClr val="bg1"/>
                </a:solidFill>
                <a:latin typeface="Consolas" panose="020B0609020204030204" pitchFamily="49" charset="0"/>
              </a:rPr>
              <a:t> number was 21.</a:t>
            </a:r>
          </a:p>
          <a:p>
            <a:r>
              <a:rPr lang="en-GB" sz="1050" dirty="0">
                <a:solidFill>
                  <a:schemeClr val="bg1"/>
                </a:solidFill>
                <a:latin typeface="Consolas" panose="020B0609020204030204" pitchFamily="49" charset="0"/>
              </a:rPr>
              <a:t>Dear Bob       ,the number was 21.</a:t>
            </a:r>
          </a:p>
          <a:p>
            <a:r>
              <a:rPr lang="en-GB" sz="1050" dirty="0">
                <a:solidFill>
                  <a:schemeClr val="bg1"/>
                </a:solidFill>
                <a:latin typeface="Consolas" panose="020B0609020204030204" pitchFamily="49" charset="0"/>
              </a:rPr>
              <a:t>Dear Bob       ,the number </a:t>
            </a:r>
            <a:r>
              <a:rPr lang="en-GB" sz="1050" dirty="0">
                <a:solidFill>
                  <a:srgbClr val="000000"/>
                </a:solidFill>
                <a:latin typeface="Consolas" panose="020B0609020204030204" pitchFamily="49" charset="0"/>
              </a:rPr>
              <a:t>was 21.</a:t>
            </a:r>
            <a:endParaRPr lang="en-GB" sz="1050" dirty="0"/>
          </a:p>
        </p:txBody>
      </p:sp>
    </p:spTree>
    <p:extLst>
      <p:ext uri="{BB962C8B-B14F-4D97-AF65-F5344CB8AC3E}">
        <p14:creationId xmlns:p14="http://schemas.microsoft.com/office/powerpoint/2010/main" val="387098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</a:t>
            </a:r>
            <a:r>
              <a:rPr lang="en-GB" dirty="0" smtClean="0"/>
              <a:t>lse if example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997321" y="1297957"/>
            <a:ext cx="707791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GB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getGrade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b="1" dirty="0">
                <a:solidFill>
                  <a:srgbClr val="6A3E3E"/>
                </a:solidFill>
                <a:latin typeface="Consolas" panose="020B0609020204030204" pitchFamily="49" charset="0"/>
              </a:rPr>
              <a:t>no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endParaRPr lang="en-GB" sz="2000" b="1" dirty="0" smtClean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en-GB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if</a:t>
            </a:r>
            <a:r>
              <a:rPr lang="en-GB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000" b="1" dirty="0">
                <a:solidFill>
                  <a:srgbClr val="6A3E3E"/>
                </a:solidFill>
                <a:latin typeface="Consolas" panose="020B0609020204030204" pitchFamily="49" charset="0"/>
              </a:rPr>
              <a:t>no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&gt;= 71) {</a:t>
            </a:r>
          </a:p>
          <a:p>
            <a:r>
              <a:rPr lang="en-GB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return</a:t>
            </a:r>
            <a:r>
              <a:rPr lang="en-GB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b="1" dirty="0">
                <a:solidFill>
                  <a:srgbClr val="2A00FF"/>
                </a:solidFill>
                <a:latin typeface="Consolas" panose="020B0609020204030204" pitchFamily="49" charset="0"/>
              </a:rPr>
              <a:t>"Distinction"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 </a:t>
            </a:r>
            <a:r>
              <a:rPr lang="en-GB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GB" sz="2000" b="1" dirty="0">
                <a:solidFill>
                  <a:srgbClr val="6A3E3E"/>
                </a:solidFill>
                <a:latin typeface="Consolas" panose="020B0609020204030204" pitchFamily="49" charset="0"/>
              </a:rPr>
              <a:t>no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&gt;= 61) {</a:t>
            </a:r>
          </a:p>
          <a:p>
            <a:r>
              <a:rPr lang="en-GB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return</a:t>
            </a:r>
            <a:r>
              <a:rPr lang="en-GB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b="1" dirty="0">
                <a:solidFill>
                  <a:srgbClr val="2A00FF"/>
                </a:solidFill>
                <a:latin typeface="Consolas" panose="020B0609020204030204" pitchFamily="49" charset="0"/>
              </a:rPr>
              <a:t>"Merit"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 </a:t>
            </a:r>
            <a:r>
              <a:rPr lang="en-GB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GB" sz="2000" b="1" dirty="0">
                <a:solidFill>
                  <a:srgbClr val="6A3E3E"/>
                </a:solidFill>
                <a:latin typeface="Consolas" panose="020B0609020204030204" pitchFamily="49" charset="0"/>
              </a:rPr>
              <a:t>no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&gt;= 50) {</a:t>
            </a:r>
          </a:p>
          <a:p>
            <a:r>
              <a:rPr lang="en-GB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return</a:t>
            </a:r>
            <a:r>
              <a:rPr lang="en-GB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b="1" dirty="0">
                <a:solidFill>
                  <a:srgbClr val="2A00FF"/>
                </a:solidFill>
                <a:latin typeface="Consolas" panose="020B0609020204030204" pitchFamily="49" charset="0"/>
              </a:rPr>
              <a:t>"Pass"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 </a:t>
            </a:r>
            <a:r>
              <a:rPr lang="en-GB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GB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return</a:t>
            </a:r>
            <a:r>
              <a:rPr lang="en-GB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b="1" dirty="0">
                <a:solidFill>
                  <a:srgbClr val="2A00FF"/>
                </a:solidFill>
                <a:latin typeface="Consolas" panose="020B0609020204030204" pitchFamily="49" charset="0"/>
              </a:rPr>
              <a:t>"Fail"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70721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Placeholder 10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8 primitive types </a:t>
            </a:r>
            <a:r>
              <a:rPr lang="en-US" dirty="0"/>
              <a:t>supplied as value-types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0" dirty="0" smtClean="0"/>
              <a:t>byte, char, short, </a:t>
            </a:r>
            <a:r>
              <a:rPr lang="en-US" sz="1800" b="0" dirty="0" err="1" smtClean="0">
                <a:latin typeface="Lucida Console" pitchFamily="49" charset="0"/>
              </a:rPr>
              <a:t>int,long,float</a:t>
            </a:r>
            <a:r>
              <a:rPr lang="en-US" sz="1800" b="0" dirty="0" smtClean="0">
                <a:latin typeface="Lucida Console" pitchFamily="49" charset="0"/>
              </a:rPr>
              <a:t>, double, </a:t>
            </a:r>
            <a:r>
              <a:rPr lang="en-US" sz="1800" b="0" dirty="0" err="1" smtClean="0">
                <a:latin typeface="Lucida Console" pitchFamily="49" charset="0"/>
              </a:rPr>
              <a:t>boolean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Compound operators </a:t>
            </a:r>
            <a:br>
              <a:rPr lang="en-US" dirty="0" smtClean="0"/>
            </a:br>
            <a:r>
              <a:rPr lang="en-US" b="0" dirty="0" smtClean="0">
                <a:latin typeface="Lucida Console" pitchFamily="49" charset="0"/>
              </a:rPr>
              <a:t>+=, -=, *=, /=, %=</a:t>
            </a:r>
          </a:p>
          <a:p>
            <a:endParaRPr lang="en-US" b="0" dirty="0">
              <a:latin typeface="Lucida Console" pitchFamily="49" charset="0"/>
            </a:endParaRPr>
          </a:p>
          <a:p>
            <a:endParaRPr lang="en-US" b="0" dirty="0" smtClean="0">
              <a:latin typeface="Lucida Console" pitchFamily="49" charset="0"/>
            </a:endParaRPr>
          </a:p>
          <a:p>
            <a:endParaRPr lang="en-US" b="0" dirty="0" smtClean="0">
              <a:latin typeface="Lucida Console" pitchFamily="49" charset="0"/>
            </a:endParaRPr>
          </a:p>
          <a:p>
            <a:endParaRPr lang="en-US" dirty="0" smtClean="0">
              <a:latin typeface="+mn-lt"/>
            </a:endParaRPr>
          </a:p>
          <a:p>
            <a:endParaRPr lang="en-US" dirty="0">
              <a:latin typeface="+mn-lt"/>
            </a:endParaRPr>
          </a:p>
          <a:p>
            <a:r>
              <a:rPr lang="en-US" dirty="0" smtClean="0">
                <a:latin typeface="+mn-lt"/>
              </a:rPr>
              <a:t>Prefix, postfix                                      </a:t>
            </a:r>
          </a:p>
          <a:p>
            <a:endParaRPr lang="en-US" dirty="0">
              <a:latin typeface="+mn-lt"/>
            </a:endParaRPr>
          </a:p>
          <a:p>
            <a:r>
              <a:rPr lang="en-US" dirty="0" smtClean="0">
                <a:latin typeface="+mn-lt"/>
              </a:rPr>
              <a:t>Narrowing conversions </a:t>
            </a:r>
          </a:p>
          <a:p>
            <a:endParaRPr lang="en-US" dirty="0" smtClean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GB" dirty="0" smtClean="0"/>
              <a:t>First few concepts – recap</a:t>
            </a:r>
            <a:endParaRPr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636062" y="2892391"/>
            <a:ext cx="2715894" cy="643766"/>
          </a:xfrm>
          <a:prstGeom prst="rect">
            <a:avLst/>
          </a:prstGeom>
          <a:solidFill>
            <a:srgbClr val="FCFEB9"/>
          </a:solidFill>
          <a:ln w="12700">
            <a:noFill/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square" lIns="90488" tIns="44450" rIns="90488" bIns="44450">
            <a:spAutoFit/>
          </a:bodyPr>
          <a:lstStyle/>
          <a:p>
            <a:pPr defTabSz="739775" eaLnBrk="0" hangingPunct="0">
              <a:tabLst>
                <a:tab pos="1336675" algn="l"/>
                <a:tab pos="2286000" algn="l"/>
                <a:tab pos="3429000" algn="l"/>
                <a:tab pos="4572000" algn="l"/>
                <a:tab pos="5715000" algn="l"/>
              </a:tabLst>
              <a:defRPr/>
            </a:pPr>
            <a:r>
              <a:rPr lang="en-GB" sz="1800" dirty="0" err="1" smtClean="0">
                <a:solidFill>
                  <a:srgbClr val="0000C8"/>
                </a:solidFill>
                <a:latin typeface="Lucida Console" pitchFamily="49" charset="0"/>
                <a:cs typeface="+mn-cs"/>
              </a:rPr>
              <a:t>int</a:t>
            </a:r>
            <a:r>
              <a:rPr lang="en-GB" sz="1800" dirty="0" smtClean="0">
                <a:solidFill>
                  <a:srgbClr val="0000C8"/>
                </a:solidFill>
                <a:latin typeface="Lucida Console" pitchFamily="49" charset="0"/>
                <a:cs typeface="+mn-cs"/>
              </a:rPr>
              <a:t> </a:t>
            </a:r>
            <a:r>
              <a:rPr lang="en-GB" sz="1800" dirty="0" smtClean="0">
                <a:latin typeface="Lucida Console" pitchFamily="49" charset="0"/>
                <a:cs typeface="+mn-cs"/>
              </a:rPr>
              <a:t>x = 4, y = 6;</a:t>
            </a:r>
            <a:endParaRPr lang="en-GB" sz="1800" dirty="0" smtClean="0">
              <a:solidFill>
                <a:schemeClr val="accent6">
                  <a:lumMod val="50000"/>
                </a:schemeClr>
              </a:solidFill>
              <a:latin typeface="Lucida Console" pitchFamily="49" charset="0"/>
              <a:cs typeface="+mn-cs"/>
            </a:endParaRPr>
          </a:p>
          <a:p>
            <a:pPr defTabSz="739775" eaLnBrk="0" hangingPunct="0">
              <a:tabLst>
                <a:tab pos="1336675" algn="l"/>
                <a:tab pos="2286000" algn="l"/>
                <a:tab pos="3429000" algn="l"/>
                <a:tab pos="4572000" algn="l"/>
                <a:tab pos="5715000" algn="l"/>
              </a:tabLst>
              <a:defRPr/>
            </a:pPr>
            <a:r>
              <a:rPr lang="en-GB" sz="1800" dirty="0" smtClean="0">
                <a:latin typeface="Lucida Console" pitchFamily="49" charset="0"/>
              </a:rPr>
              <a:t>x</a:t>
            </a:r>
            <a:r>
              <a:rPr lang="en-GB" sz="1800" dirty="0" smtClean="0">
                <a:solidFill>
                  <a:srgbClr val="0000C8"/>
                </a:solidFill>
                <a:latin typeface="Lucida Console" pitchFamily="49" charset="0"/>
              </a:rPr>
              <a:t> </a:t>
            </a:r>
            <a:r>
              <a:rPr lang="en-GB" sz="1800" dirty="0" smtClean="0">
                <a:latin typeface="Lucida Console" pitchFamily="49" charset="0"/>
              </a:rPr>
              <a:t>+= y;  </a:t>
            </a:r>
            <a:endParaRPr lang="en-GB" sz="1800" dirty="0" smtClean="0">
              <a:solidFill>
                <a:schemeClr val="accent6">
                  <a:lumMod val="50000"/>
                </a:schemeClr>
              </a:solidFill>
              <a:latin typeface="Lucida Console" pitchFamily="49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636062" y="4270424"/>
            <a:ext cx="2085822" cy="643766"/>
          </a:xfrm>
          <a:prstGeom prst="rect">
            <a:avLst/>
          </a:prstGeom>
          <a:solidFill>
            <a:srgbClr val="FCFEB9"/>
          </a:solidFill>
          <a:ln w="12700">
            <a:noFill/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square" lIns="90488" tIns="44450" rIns="90488" bIns="44450">
            <a:spAutoFit/>
          </a:bodyPr>
          <a:lstStyle/>
          <a:p>
            <a:pPr defTabSz="739775" eaLnBrk="0" hangingPunct="0">
              <a:tabLst>
                <a:tab pos="1336675" algn="l"/>
                <a:tab pos="2286000" algn="l"/>
                <a:tab pos="3429000" algn="l"/>
                <a:tab pos="4572000" algn="l"/>
                <a:tab pos="5715000" algn="l"/>
              </a:tabLst>
              <a:defRPr/>
            </a:pPr>
            <a:r>
              <a:rPr lang="en-GB" sz="1800" dirty="0" err="1" smtClean="0">
                <a:solidFill>
                  <a:srgbClr val="0000C8"/>
                </a:solidFill>
                <a:latin typeface="Lucida Console" pitchFamily="49" charset="0"/>
                <a:cs typeface="+mn-cs"/>
              </a:rPr>
              <a:t>int</a:t>
            </a:r>
            <a:r>
              <a:rPr lang="en-GB" sz="1800" dirty="0" smtClean="0">
                <a:solidFill>
                  <a:srgbClr val="0000C8"/>
                </a:solidFill>
                <a:latin typeface="Lucida Console" pitchFamily="49" charset="0"/>
                <a:cs typeface="+mn-cs"/>
              </a:rPr>
              <a:t> </a:t>
            </a:r>
            <a:r>
              <a:rPr lang="en-GB" sz="1800" dirty="0" smtClean="0">
                <a:latin typeface="Lucida Console" pitchFamily="49" charset="0"/>
                <a:cs typeface="+mn-cs"/>
              </a:rPr>
              <a:t>x = 4, y;</a:t>
            </a:r>
            <a:endParaRPr lang="en-GB" sz="1800" dirty="0" smtClean="0">
              <a:solidFill>
                <a:schemeClr val="accent6">
                  <a:lumMod val="50000"/>
                </a:schemeClr>
              </a:solidFill>
              <a:latin typeface="Lucida Console" pitchFamily="49" charset="0"/>
              <a:cs typeface="+mn-cs"/>
            </a:endParaRPr>
          </a:p>
          <a:p>
            <a:pPr defTabSz="739775" eaLnBrk="0" hangingPunct="0">
              <a:tabLst>
                <a:tab pos="1336675" algn="l"/>
                <a:tab pos="2286000" algn="l"/>
                <a:tab pos="3429000" algn="l"/>
                <a:tab pos="4572000" algn="l"/>
                <a:tab pos="5715000" algn="l"/>
              </a:tabLst>
              <a:defRPr/>
            </a:pPr>
            <a:r>
              <a:rPr lang="en-GB" sz="1800" dirty="0" smtClean="0">
                <a:latin typeface="Lucida Console" pitchFamily="49" charset="0"/>
              </a:rPr>
              <a:t>y</a:t>
            </a:r>
            <a:r>
              <a:rPr lang="en-GB" sz="1800" dirty="0" smtClean="0">
                <a:solidFill>
                  <a:srgbClr val="0000C8"/>
                </a:solidFill>
                <a:latin typeface="Lucida Console" pitchFamily="49" charset="0"/>
              </a:rPr>
              <a:t> </a:t>
            </a:r>
            <a:r>
              <a:rPr lang="en-GB" sz="1800" dirty="0" smtClean="0">
                <a:latin typeface="Lucida Console" pitchFamily="49" charset="0"/>
              </a:rPr>
              <a:t>=</a:t>
            </a:r>
            <a:r>
              <a:rPr lang="en-GB" sz="1800" dirty="0" smtClean="0">
                <a:solidFill>
                  <a:srgbClr val="0000C8"/>
                </a:solidFill>
                <a:latin typeface="Lucida Console" pitchFamily="49" charset="0"/>
              </a:rPr>
              <a:t> </a:t>
            </a:r>
            <a:r>
              <a:rPr lang="en-GB" sz="1800" dirty="0" smtClean="0">
                <a:latin typeface="Lucida Console" pitchFamily="49" charset="0"/>
              </a:rPr>
              <a:t>++x;  </a:t>
            </a:r>
            <a:endParaRPr lang="en-GB" sz="1800" dirty="0" smtClean="0">
              <a:solidFill>
                <a:schemeClr val="accent6">
                  <a:lumMod val="50000"/>
                </a:schemeClr>
              </a:solidFill>
              <a:latin typeface="Lucida Console" pitchFamily="49" charset="0"/>
            </a:endParaRPr>
          </a:p>
        </p:txBody>
      </p:sp>
      <p:sp>
        <p:nvSpPr>
          <p:cNvPr id="8" name="Rectangle 29"/>
          <p:cNvSpPr>
            <a:spLocks noChangeArrowheads="1"/>
          </p:cNvSpPr>
          <p:nvPr/>
        </p:nvSpPr>
        <p:spPr bwMode="auto">
          <a:xfrm>
            <a:off x="2636062" y="5847981"/>
            <a:ext cx="4208108" cy="366767"/>
          </a:xfrm>
          <a:prstGeom prst="rect">
            <a:avLst/>
          </a:prstGeom>
          <a:solidFill>
            <a:srgbClr val="FCFEB9"/>
          </a:solidFill>
          <a:ln w="12700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 lIns="90488" tIns="44450" rIns="90488" bIns="44450">
            <a:spAutoFit/>
          </a:bodyPr>
          <a:lstStyle/>
          <a:p>
            <a:pPr defTabSz="733425" eaLnBrk="0" hangingPunct="0">
              <a:tabLst>
                <a:tab pos="2571750" algn="l"/>
              </a:tabLst>
              <a:defRPr/>
            </a:pPr>
            <a:r>
              <a:rPr lang="en-GB" sz="1800" dirty="0" err="1" smtClean="0">
                <a:solidFill>
                  <a:srgbClr val="0000C8"/>
                </a:solidFill>
                <a:latin typeface="Lucida Console" pitchFamily="49" charset="0"/>
              </a:rPr>
              <a:t>i</a:t>
            </a:r>
            <a:r>
              <a:rPr lang="en-GB" sz="1800" dirty="0" err="1" smtClean="0">
                <a:solidFill>
                  <a:srgbClr val="0000C8"/>
                </a:solidFill>
                <a:latin typeface="Lucida Console" pitchFamily="49" charset="0"/>
                <a:cs typeface="+mn-cs"/>
              </a:rPr>
              <a:t>nt</a:t>
            </a:r>
            <a:r>
              <a:rPr lang="en-GB" sz="1800" dirty="0" smtClean="0">
                <a:latin typeface="Lucida Console" pitchFamily="49" charset="0"/>
              </a:rPr>
              <a:t> </a:t>
            </a:r>
            <a:r>
              <a:rPr lang="en-GB" sz="1800" dirty="0" err="1" smtClean="0">
                <a:latin typeface="Lucida Console" pitchFamily="49" charset="0"/>
                <a:cs typeface="+mn-cs"/>
              </a:rPr>
              <a:t>i</a:t>
            </a:r>
            <a:r>
              <a:rPr lang="en-GB" sz="1800" dirty="0" smtClean="0">
                <a:solidFill>
                  <a:srgbClr val="000000"/>
                </a:solidFill>
                <a:latin typeface="Lucida Console" pitchFamily="49" charset="0"/>
                <a:cs typeface="+mn-cs"/>
              </a:rPr>
              <a:t> </a:t>
            </a:r>
            <a:r>
              <a:rPr lang="en-GB" sz="1800" dirty="0">
                <a:solidFill>
                  <a:srgbClr val="000000"/>
                </a:solidFill>
                <a:latin typeface="Lucida Console" pitchFamily="49" charset="0"/>
                <a:cs typeface="+mn-cs"/>
              </a:rPr>
              <a:t>= </a:t>
            </a:r>
            <a:r>
              <a:rPr lang="en-GB" sz="1800" dirty="0" smtClean="0">
                <a:solidFill>
                  <a:srgbClr val="000000"/>
                </a:solidFill>
                <a:latin typeface="Lucida Console" pitchFamily="49" charset="0"/>
                <a:cs typeface="+mn-cs"/>
              </a:rPr>
              <a:t>(</a:t>
            </a:r>
            <a:r>
              <a:rPr lang="en-GB" sz="1800" dirty="0" err="1" smtClean="0">
                <a:solidFill>
                  <a:srgbClr val="0000C8"/>
                </a:solidFill>
                <a:latin typeface="Lucida Console" pitchFamily="49" charset="0"/>
                <a:cs typeface="+mn-cs"/>
              </a:rPr>
              <a:t>int</a:t>
            </a:r>
            <a:r>
              <a:rPr lang="en-GB" sz="1800" dirty="0" smtClean="0">
                <a:solidFill>
                  <a:srgbClr val="000000"/>
                </a:solidFill>
                <a:latin typeface="Lucida Console" pitchFamily="49" charset="0"/>
                <a:cs typeface="+mn-cs"/>
              </a:rPr>
              <a:t>)</a:t>
            </a:r>
            <a:r>
              <a:rPr lang="en-GB" sz="1800" dirty="0" err="1" smtClean="0">
                <a:solidFill>
                  <a:srgbClr val="000000"/>
                </a:solidFill>
                <a:latin typeface="Lucida Console" pitchFamily="49" charset="0"/>
                <a:cs typeface="+mn-cs"/>
              </a:rPr>
              <a:t>Math.sqrt</a:t>
            </a:r>
            <a:r>
              <a:rPr lang="en-GB" sz="1800" dirty="0" smtClean="0">
                <a:solidFill>
                  <a:srgbClr val="000000"/>
                </a:solidFill>
                <a:latin typeface="Lucida Console" pitchFamily="49" charset="0"/>
                <a:cs typeface="+mn-cs"/>
              </a:rPr>
              <a:t>(25);</a:t>
            </a:r>
            <a:endParaRPr lang="en-GB" sz="2000" dirty="0">
              <a:solidFill>
                <a:srgbClr val="008000"/>
              </a:solidFill>
              <a:latin typeface="Lucida Console" pitchFamily="49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367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Parameters are passed ‘by value’ - even if it’s a reference</a:t>
            </a:r>
          </a:p>
          <a:p>
            <a:pPr lvl="1"/>
            <a:r>
              <a:rPr lang="en-GB" dirty="0" smtClean="0"/>
              <a:t>Passed </a:t>
            </a:r>
            <a:r>
              <a:rPr lang="en-GB" dirty="0" err="1" smtClean="0"/>
              <a:t>positionally</a:t>
            </a:r>
            <a:r>
              <a:rPr lang="en-GB" dirty="0" smtClean="0"/>
              <a:t> ..first argument maps to first parameter etc.</a:t>
            </a:r>
          </a:p>
          <a:p>
            <a:pPr lvl="1"/>
            <a:r>
              <a:rPr lang="en-GB" dirty="0" smtClean="0"/>
              <a:t>Pass a variable, a literal, an expression or (often)</a:t>
            </a:r>
          </a:p>
          <a:p>
            <a:pPr lvl="1">
              <a:buNone/>
            </a:pPr>
            <a:r>
              <a:rPr lang="en-GB" dirty="0" smtClean="0"/>
              <a:t>    the value returned from invoking a non-void method</a:t>
            </a:r>
          </a:p>
          <a:p>
            <a:endParaRPr lang="en-GB" dirty="0" smtClean="0"/>
          </a:p>
          <a:p>
            <a:r>
              <a:rPr lang="en-GB" dirty="0" smtClean="0"/>
              <a:t>Void methods produce no value but can just ‘exit’</a:t>
            </a:r>
          </a:p>
          <a:p>
            <a:r>
              <a:rPr lang="en-GB" dirty="0" smtClean="0"/>
              <a:t>Non-void methods must have (minimum) of one return statement</a:t>
            </a:r>
          </a:p>
          <a:p>
            <a:endParaRPr lang="en-GB" dirty="0" smtClean="0"/>
          </a:p>
          <a:p>
            <a:r>
              <a:rPr lang="en-GB" dirty="0" smtClean="0"/>
              <a:t>Methods often overloaded (multiple versions)</a:t>
            </a:r>
          </a:p>
          <a:p>
            <a:pPr lvl="1"/>
            <a:r>
              <a:rPr lang="en-GB" dirty="0" smtClean="0"/>
              <a:t>Different no. or different type of parameters, return type is the same</a:t>
            </a:r>
          </a:p>
          <a:p>
            <a:pPr lvl="1"/>
            <a:endParaRPr lang="en-GB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Methods and parameter passing</a:t>
            </a:r>
            <a:endParaRPr lang="en-GB" dirty="0"/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6701811" y="2759636"/>
            <a:ext cx="1213484" cy="366767"/>
          </a:xfrm>
          <a:prstGeom prst="rect">
            <a:avLst/>
          </a:prstGeom>
          <a:solidFill>
            <a:srgbClr val="FCFEB9"/>
          </a:solidFill>
          <a:ln w="12700">
            <a:noFill/>
            <a:miter lim="800000"/>
            <a:headEnd/>
            <a:tailEnd/>
          </a:ln>
          <a:effectLst>
            <a:outerShdw dist="71842" dir="2700000" algn="ctr" rotWithShape="0">
              <a:schemeClr val="bg2"/>
            </a:outerShdw>
          </a:effectLst>
        </p:spPr>
        <p:txBody>
          <a:bodyPr wrap="square" lIns="90488" tIns="44450" rIns="90488" bIns="44450">
            <a:spAutoFit/>
          </a:bodyPr>
          <a:lstStyle/>
          <a:p>
            <a:pPr defTabSz="739775" eaLnBrk="0" hangingPunct="0">
              <a:tabLst>
                <a:tab pos="341313" algn="l"/>
                <a:tab pos="690563" algn="l"/>
                <a:tab pos="1030288" algn="l"/>
                <a:tab pos="1371600" algn="l"/>
              </a:tabLst>
              <a:defRPr/>
            </a:pPr>
            <a:r>
              <a:rPr lang="en-GB" sz="1800" dirty="0" smtClean="0">
                <a:solidFill>
                  <a:srgbClr val="0000C8"/>
                </a:solidFill>
                <a:latin typeface="Lucida Console" pitchFamily="49" charset="0"/>
              </a:rPr>
              <a:t>return</a:t>
            </a:r>
            <a:r>
              <a:rPr lang="en-GB" sz="1800" dirty="0" smtClean="0">
                <a:solidFill>
                  <a:srgbClr val="000000"/>
                </a:solidFill>
                <a:latin typeface="Lucida Console" pitchFamily="49" charset="0"/>
              </a:rPr>
              <a:t>;</a:t>
            </a:r>
            <a:endParaRPr lang="en-GB" sz="1800" dirty="0">
              <a:solidFill>
                <a:srgbClr val="000000"/>
              </a:solidFill>
              <a:latin typeface="Lucida Console" pitchFamily="49" charset="0"/>
              <a:cs typeface="+mn-cs"/>
            </a:endParaRPr>
          </a:p>
        </p:txBody>
      </p:sp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6697045" y="3519379"/>
            <a:ext cx="1904027" cy="366767"/>
          </a:xfrm>
          <a:prstGeom prst="rect">
            <a:avLst/>
          </a:prstGeom>
          <a:solidFill>
            <a:srgbClr val="FCFEB9"/>
          </a:solidFill>
          <a:ln w="12700">
            <a:noFill/>
            <a:miter lim="800000"/>
            <a:headEnd/>
            <a:tailEnd/>
          </a:ln>
          <a:effectLst>
            <a:outerShdw dist="71842" dir="2700000" algn="ctr" rotWithShape="0">
              <a:schemeClr val="bg2"/>
            </a:outerShdw>
          </a:effectLst>
        </p:spPr>
        <p:txBody>
          <a:bodyPr wrap="square" lIns="90488" tIns="44450" rIns="90488" bIns="44450">
            <a:spAutoFit/>
          </a:bodyPr>
          <a:lstStyle/>
          <a:p>
            <a:pPr defTabSz="739775" eaLnBrk="0" hangingPunct="0">
              <a:tabLst>
                <a:tab pos="341313" algn="l"/>
                <a:tab pos="690563" algn="l"/>
                <a:tab pos="1030288" algn="l"/>
                <a:tab pos="1371600" algn="l"/>
              </a:tabLst>
              <a:defRPr/>
            </a:pPr>
            <a:r>
              <a:rPr lang="en-GB" sz="1800" dirty="0" smtClean="0">
                <a:solidFill>
                  <a:srgbClr val="0000C8"/>
                </a:solidFill>
                <a:latin typeface="Lucida Console" pitchFamily="49" charset="0"/>
              </a:rPr>
              <a:t>return </a:t>
            </a:r>
            <a:r>
              <a:rPr lang="en-GB" sz="1800" dirty="0" smtClean="0">
                <a:latin typeface="Lucida Console" pitchFamily="49" charset="0"/>
              </a:rPr>
              <a:t>...</a:t>
            </a:r>
            <a:r>
              <a:rPr lang="en-GB" sz="1800" dirty="0" smtClean="0">
                <a:solidFill>
                  <a:srgbClr val="000000"/>
                </a:solidFill>
                <a:latin typeface="Lucida Console" pitchFamily="49" charset="0"/>
              </a:rPr>
              <a:t>;</a:t>
            </a:r>
            <a:endParaRPr lang="en-GB" sz="1800" dirty="0">
              <a:solidFill>
                <a:srgbClr val="000000"/>
              </a:solidFill>
              <a:latin typeface="Lucida Console" pitchFamily="49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163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b="0" dirty="0" smtClean="0">
                <a:latin typeface="Lucida Console" pitchFamily="49" charset="0"/>
              </a:rPr>
              <a:t>if, if / else, if / else if / else if / else</a:t>
            </a:r>
          </a:p>
          <a:p>
            <a:pPr lvl="1"/>
            <a:r>
              <a:rPr lang="en-GB" dirty="0" smtClean="0">
                <a:latin typeface="+mn-lt"/>
              </a:rPr>
              <a:t>Ensure tests are mutually exclusive</a:t>
            </a:r>
          </a:p>
          <a:p>
            <a:pPr lvl="1"/>
            <a:r>
              <a:rPr lang="en-GB" b="0" dirty="0" smtClean="0">
                <a:latin typeface="Lucida Console" pitchFamily="49" charset="0"/>
              </a:rPr>
              <a:t>switch</a:t>
            </a:r>
            <a:r>
              <a:rPr lang="en-GB" b="0" dirty="0" smtClean="0">
                <a:latin typeface="+mn-lt"/>
              </a:rPr>
              <a:t> statement often more elegant</a:t>
            </a:r>
          </a:p>
          <a:p>
            <a:pPr lvl="1"/>
            <a:endParaRPr lang="en-GB" dirty="0" smtClean="0">
              <a:latin typeface="+mn-lt"/>
            </a:endParaRPr>
          </a:p>
          <a:p>
            <a:pPr lvl="1"/>
            <a:r>
              <a:rPr lang="en-GB" b="0" dirty="0" smtClean="0">
                <a:latin typeface="+mn-lt"/>
              </a:rPr>
              <a:t>Try to avoid nested </a:t>
            </a:r>
            <a:r>
              <a:rPr lang="en-GB" b="0" dirty="0" smtClean="0">
                <a:latin typeface="Lucida Console" panose="020B0609040504020204" pitchFamily="49" charset="0"/>
              </a:rPr>
              <a:t>i</a:t>
            </a:r>
            <a:r>
              <a:rPr lang="en-GB" dirty="0" smtClean="0">
                <a:latin typeface="Lucida Console" panose="020B0609040504020204" pitchFamily="49" charset="0"/>
              </a:rPr>
              <a:t>f</a:t>
            </a:r>
            <a:r>
              <a:rPr lang="en-GB" dirty="0" smtClean="0">
                <a:latin typeface="+mn-lt"/>
              </a:rPr>
              <a:t>s by restructuring code</a:t>
            </a:r>
          </a:p>
          <a:p>
            <a:r>
              <a:rPr lang="en-GB" b="0" dirty="0" smtClean="0">
                <a:latin typeface="+mn-lt"/>
              </a:rPr>
              <a:t>Six relational operators ( </a:t>
            </a:r>
            <a:r>
              <a:rPr lang="en-GB" b="0" dirty="0" smtClean="0">
                <a:latin typeface="Lucida Console" pitchFamily="49" charset="0"/>
              </a:rPr>
              <a:t>&gt;   &gt;=  &lt;  &lt;=  ==  != </a:t>
            </a:r>
            <a:r>
              <a:rPr lang="en-GB" b="0" dirty="0" smtClean="0">
                <a:latin typeface="+mn-lt"/>
              </a:rPr>
              <a:t>)</a:t>
            </a:r>
          </a:p>
          <a:p>
            <a:endParaRPr lang="en-GB" b="0" dirty="0" smtClean="0">
              <a:latin typeface="+mn-lt"/>
            </a:endParaRPr>
          </a:p>
          <a:p>
            <a:r>
              <a:rPr lang="en-GB" b="0" dirty="0" smtClean="0">
                <a:latin typeface="+mn-lt"/>
              </a:rPr>
              <a:t>Logical operators &amp;&amp; (AND) and || (OR)</a:t>
            </a:r>
          </a:p>
          <a:p>
            <a:pPr lvl="1"/>
            <a:r>
              <a:rPr lang="en-GB" dirty="0" smtClean="0">
                <a:latin typeface="+mn-lt"/>
              </a:rPr>
              <a:t>&amp;&amp; has ‘greater precedence’, brackets may be needed when mixing</a:t>
            </a:r>
          </a:p>
          <a:p>
            <a:pPr lvl="1"/>
            <a:r>
              <a:rPr lang="en-GB" b="0" dirty="0" smtClean="0">
                <a:latin typeface="+mn-lt"/>
              </a:rPr>
              <a:t>Both support short-circuiting (right-hand side of &amp;&amp; or || may not run!)</a:t>
            </a:r>
          </a:p>
          <a:p>
            <a:r>
              <a:rPr lang="en-GB" b="0" dirty="0" smtClean="0">
                <a:latin typeface="+mn-lt"/>
              </a:rPr>
              <a:t>Useful conditional operator ( </a:t>
            </a:r>
            <a:r>
              <a:rPr lang="en-GB" b="0" dirty="0" err="1" smtClean="0">
                <a:latin typeface="+mn-lt"/>
              </a:rPr>
              <a:t>boolean</a:t>
            </a:r>
            <a:r>
              <a:rPr lang="en-GB" b="0" dirty="0" smtClean="0">
                <a:latin typeface="+mn-lt"/>
              </a:rPr>
              <a:t> ? ’</a:t>
            </a:r>
            <a:r>
              <a:rPr lang="en-GB" b="0" i="1" dirty="0" smtClean="0">
                <a:latin typeface="+mn-lt"/>
              </a:rPr>
              <a:t>true value</a:t>
            </a:r>
            <a:r>
              <a:rPr lang="en-GB" b="0" dirty="0" smtClean="0">
                <a:latin typeface="+mn-lt"/>
              </a:rPr>
              <a:t>’ : ’</a:t>
            </a:r>
            <a:r>
              <a:rPr lang="en-GB" b="0" i="1" dirty="0" smtClean="0">
                <a:latin typeface="+mn-lt"/>
              </a:rPr>
              <a:t>false value</a:t>
            </a:r>
            <a:r>
              <a:rPr lang="en-GB" b="0" dirty="0" smtClean="0">
                <a:latin typeface="+mn-lt"/>
              </a:rPr>
              <a:t>’ )</a:t>
            </a:r>
          </a:p>
          <a:p>
            <a:endParaRPr lang="en-GB" b="0" dirty="0" smtClean="0">
              <a:latin typeface="+mn-lt"/>
            </a:endParaRPr>
          </a:p>
          <a:p>
            <a:endParaRPr lang="en-GB" b="0" dirty="0" smtClean="0">
              <a:latin typeface="+mn-lt"/>
            </a:endParaRPr>
          </a:p>
          <a:p>
            <a:endParaRPr lang="en-GB" b="0" dirty="0" smtClean="0">
              <a:latin typeface="+mn-lt"/>
            </a:endParaRPr>
          </a:p>
          <a:p>
            <a:endParaRPr lang="en-GB" b="0" dirty="0" smtClean="0">
              <a:latin typeface="+mn-lt"/>
            </a:endParaRPr>
          </a:p>
          <a:p>
            <a:r>
              <a:rPr lang="en-GB" b="0" dirty="0" smtClean="0">
                <a:latin typeface="+mn-lt"/>
              </a:rPr>
              <a:t>Switch statement can often replace an </a:t>
            </a:r>
            <a:r>
              <a:rPr lang="en-GB" b="0" dirty="0" smtClean="0">
                <a:latin typeface="Lucida Console" pitchFamily="49" charset="0"/>
              </a:rPr>
              <a:t>if / else if / else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Conditionals and operators	</a:t>
            </a:r>
            <a:endParaRPr lang="en-GB" dirty="0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5373501" y="1242518"/>
            <a:ext cx="3451247" cy="920765"/>
          </a:xfrm>
          <a:prstGeom prst="rect">
            <a:avLst/>
          </a:prstGeom>
          <a:solidFill>
            <a:srgbClr val="FCFEB9"/>
          </a:solidFill>
          <a:ln w="12700">
            <a:noFill/>
            <a:miter lim="800000"/>
            <a:headEnd/>
            <a:tailE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wrap="square"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en-GB" sz="1800" dirty="0" smtClean="0">
                <a:solidFill>
                  <a:srgbClr val="0000C8"/>
                </a:solidFill>
                <a:latin typeface="Lucida Console" pitchFamily="49" charset="0"/>
                <a:cs typeface="+mn-cs"/>
              </a:rPr>
              <a:t>if</a:t>
            </a:r>
            <a:r>
              <a:rPr lang="en-GB" sz="1800" dirty="0" smtClean="0">
                <a:latin typeface="Lucida Console" pitchFamily="49" charset="0"/>
                <a:cs typeface="+mn-cs"/>
              </a:rPr>
              <a:t> </a:t>
            </a:r>
            <a:r>
              <a:rPr lang="en-GB" sz="1800" dirty="0" smtClean="0">
                <a:solidFill>
                  <a:srgbClr val="000000"/>
                </a:solidFill>
                <a:latin typeface="Lucida Console" pitchFamily="49" charset="0"/>
                <a:cs typeface="+mn-cs"/>
              </a:rPr>
              <a:t>(...) {    }</a:t>
            </a:r>
            <a:br>
              <a:rPr lang="en-GB" sz="1800" dirty="0" smtClean="0">
                <a:solidFill>
                  <a:srgbClr val="000000"/>
                </a:solidFill>
                <a:latin typeface="Lucida Console" pitchFamily="49" charset="0"/>
                <a:cs typeface="+mn-cs"/>
              </a:rPr>
            </a:br>
            <a:r>
              <a:rPr lang="en-GB" sz="1800" dirty="0" smtClean="0">
                <a:solidFill>
                  <a:srgbClr val="FF0000"/>
                </a:solidFill>
                <a:latin typeface="Lucida Console" pitchFamily="49" charset="0"/>
                <a:cs typeface="+mn-cs"/>
              </a:rPr>
              <a:t>// no code allowed here</a:t>
            </a:r>
            <a:r>
              <a:rPr lang="en-GB" sz="1800" dirty="0" smtClean="0">
                <a:solidFill>
                  <a:srgbClr val="000000"/>
                </a:solidFill>
                <a:latin typeface="Lucida Console" pitchFamily="49" charset="0"/>
                <a:cs typeface="+mn-cs"/>
              </a:rPr>
              <a:t/>
            </a:r>
            <a:br>
              <a:rPr lang="en-GB" sz="1800" dirty="0" smtClean="0">
                <a:solidFill>
                  <a:srgbClr val="000000"/>
                </a:solidFill>
                <a:latin typeface="Lucida Console" pitchFamily="49" charset="0"/>
                <a:cs typeface="+mn-cs"/>
              </a:rPr>
            </a:br>
            <a:r>
              <a:rPr lang="en-GB" sz="1800" dirty="0" smtClean="0">
                <a:solidFill>
                  <a:srgbClr val="0000C8"/>
                </a:solidFill>
                <a:latin typeface="Lucida Console" pitchFamily="49" charset="0"/>
                <a:cs typeface="+mn-cs"/>
              </a:rPr>
              <a:t>else if </a:t>
            </a:r>
            <a:r>
              <a:rPr lang="en-GB" sz="1800" dirty="0" smtClean="0">
                <a:solidFill>
                  <a:srgbClr val="000000"/>
                </a:solidFill>
                <a:latin typeface="Lucida Console" pitchFamily="49" charset="0"/>
                <a:cs typeface="+mn-cs"/>
              </a:rPr>
              <a:t>(...) {    }</a:t>
            </a:r>
            <a:endParaRPr lang="en-GB" sz="1800" dirty="0">
              <a:solidFill>
                <a:srgbClr val="000000"/>
              </a:solidFill>
              <a:latin typeface="Lucida Console" pitchFamily="49" charset="0"/>
              <a:cs typeface="+mn-cs"/>
            </a:endParaRPr>
          </a:p>
        </p:txBody>
      </p:sp>
      <p:sp>
        <p:nvSpPr>
          <p:cNvPr id="5" name="Rectangle 15"/>
          <p:cNvSpPr>
            <a:spLocks noChangeArrowheads="1"/>
          </p:cNvSpPr>
          <p:nvPr/>
        </p:nvSpPr>
        <p:spPr bwMode="auto">
          <a:xfrm>
            <a:off x="780582" y="4588782"/>
            <a:ext cx="7039802" cy="920765"/>
          </a:xfrm>
          <a:prstGeom prst="rect">
            <a:avLst/>
          </a:prstGeom>
          <a:solidFill>
            <a:srgbClr val="FFFFCC"/>
          </a:solidFill>
          <a:ln w="12700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 lIns="90488" tIns="44450" rIns="90488" bIns="44450">
            <a:spAutoFit/>
          </a:bodyPr>
          <a:lstStyle/>
          <a:p>
            <a:pPr defTabSz="739775" eaLnBrk="0" hangingPunct="0">
              <a:defRPr/>
            </a:pPr>
            <a:r>
              <a:rPr lang="en-GB" sz="1800" dirty="0" smtClean="0">
                <a:solidFill>
                  <a:srgbClr val="0000C8"/>
                </a:solidFill>
                <a:latin typeface="Lucida Console" pitchFamily="49" charset="0"/>
                <a:cs typeface="+mn-cs"/>
              </a:rPr>
              <a:t>public static String </a:t>
            </a:r>
            <a:r>
              <a:rPr lang="en-GB" sz="1800" dirty="0" err="1" smtClean="0">
                <a:latin typeface="Lucida Console" pitchFamily="49" charset="0"/>
              </a:rPr>
              <a:t>g</a:t>
            </a:r>
            <a:r>
              <a:rPr lang="en-GB" sz="1800" dirty="0" err="1" smtClean="0">
                <a:latin typeface="Lucida Console" pitchFamily="49" charset="0"/>
                <a:cs typeface="+mn-cs"/>
              </a:rPr>
              <a:t>etJobRole</a:t>
            </a:r>
            <a:r>
              <a:rPr lang="en-GB" sz="1800" dirty="0" smtClean="0">
                <a:latin typeface="Lucida Console" pitchFamily="49" charset="0"/>
                <a:cs typeface="+mn-cs"/>
              </a:rPr>
              <a:t> (</a:t>
            </a:r>
            <a:r>
              <a:rPr lang="en-GB" sz="1800" dirty="0" err="1" smtClean="0">
                <a:solidFill>
                  <a:srgbClr val="0000C8"/>
                </a:solidFill>
                <a:latin typeface="Lucida Console" pitchFamily="49" charset="0"/>
                <a:cs typeface="+mn-cs"/>
              </a:rPr>
              <a:t>int</a:t>
            </a:r>
            <a:r>
              <a:rPr lang="en-GB" sz="1800" dirty="0" smtClean="0">
                <a:solidFill>
                  <a:schemeClr val="accent4"/>
                </a:solidFill>
                <a:latin typeface="Lucida Console" pitchFamily="49" charset="0"/>
                <a:cs typeface="+mn-cs"/>
              </a:rPr>
              <a:t> </a:t>
            </a:r>
            <a:r>
              <a:rPr lang="en-GB" sz="1800" dirty="0" smtClean="0">
                <a:latin typeface="Lucida Console" pitchFamily="49" charset="0"/>
                <a:cs typeface="+mn-cs"/>
              </a:rPr>
              <a:t>grade) {</a:t>
            </a:r>
            <a:r>
              <a:rPr lang="en-GB" sz="1800" dirty="0" smtClean="0">
                <a:solidFill>
                  <a:schemeClr val="accent4"/>
                </a:solidFill>
                <a:latin typeface="Lucida Console" pitchFamily="49" charset="0"/>
                <a:cs typeface="+mn-cs"/>
              </a:rPr>
              <a:t/>
            </a:r>
            <a:br>
              <a:rPr lang="en-GB" sz="1800" dirty="0" smtClean="0">
                <a:solidFill>
                  <a:schemeClr val="accent4"/>
                </a:solidFill>
                <a:latin typeface="Lucida Console" pitchFamily="49" charset="0"/>
                <a:cs typeface="+mn-cs"/>
              </a:rPr>
            </a:br>
            <a:r>
              <a:rPr lang="en-GB" sz="1800" dirty="0" smtClean="0">
                <a:solidFill>
                  <a:schemeClr val="accent4"/>
                </a:solidFill>
                <a:latin typeface="Lucida Console" pitchFamily="49" charset="0"/>
                <a:cs typeface="+mn-cs"/>
              </a:rPr>
              <a:t>  </a:t>
            </a:r>
            <a:r>
              <a:rPr lang="en-GB" sz="1800" dirty="0" smtClean="0">
                <a:solidFill>
                  <a:srgbClr val="0000C8"/>
                </a:solidFill>
                <a:latin typeface="Lucida Console" pitchFamily="49" charset="0"/>
              </a:rPr>
              <a:t>return</a:t>
            </a:r>
            <a:r>
              <a:rPr lang="en-GB" sz="18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</a:t>
            </a:r>
            <a:r>
              <a:rPr lang="en-GB" sz="1800" dirty="0" smtClean="0">
                <a:latin typeface="Lucida Console" pitchFamily="49" charset="0"/>
              </a:rPr>
              <a:t>(grade &gt; 5) </a:t>
            </a:r>
            <a:r>
              <a:rPr lang="en-GB" sz="1800" dirty="0" smtClean="0">
                <a:solidFill>
                  <a:srgbClr val="FF0000"/>
                </a:solidFill>
                <a:latin typeface="Lucida Console" pitchFamily="49" charset="0"/>
              </a:rPr>
              <a:t>?</a:t>
            </a:r>
            <a:r>
              <a:rPr lang="en-GB" sz="1800" dirty="0" smtClean="0">
                <a:latin typeface="Lucida Console" pitchFamily="49" charset="0"/>
              </a:rPr>
              <a:t> “Manager” </a:t>
            </a:r>
            <a:r>
              <a:rPr lang="en-GB" sz="1800" dirty="0" smtClean="0">
                <a:solidFill>
                  <a:srgbClr val="FF0000"/>
                </a:solidFill>
                <a:latin typeface="Lucida Console" pitchFamily="49" charset="0"/>
              </a:rPr>
              <a:t>:</a:t>
            </a:r>
            <a:r>
              <a:rPr lang="en-GB" sz="1800" dirty="0" smtClean="0">
                <a:latin typeface="Lucida Console" pitchFamily="49" charset="0"/>
              </a:rPr>
              <a:t> “</a:t>
            </a:r>
            <a:r>
              <a:rPr lang="en-GB" sz="1800" dirty="0" err="1" smtClean="0">
                <a:latin typeface="Lucida Console" pitchFamily="49" charset="0"/>
              </a:rPr>
              <a:t>Pleb</a:t>
            </a:r>
            <a:r>
              <a:rPr lang="en-GB" sz="1800" dirty="0" smtClean="0">
                <a:latin typeface="Lucida Console" pitchFamily="49" charset="0"/>
              </a:rPr>
              <a:t>”;</a:t>
            </a:r>
            <a:r>
              <a:rPr lang="en-GB" sz="1800" dirty="0" smtClean="0">
                <a:latin typeface="Lucida Console" pitchFamily="49" charset="0"/>
                <a:cs typeface="+mn-cs"/>
              </a:rPr>
              <a:t/>
            </a:r>
            <a:br>
              <a:rPr lang="en-GB" sz="1800" dirty="0" smtClean="0">
                <a:latin typeface="Lucida Console" pitchFamily="49" charset="0"/>
                <a:cs typeface="+mn-cs"/>
              </a:rPr>
            </a:br>
            <a:r>
              <a:rPr lang="en-GB" sz="1800" dirty="0" smtClean="0">
                <a:latin typeface="Lucida Console" pitchFamily="49" charset="0"/>
                <a:cs typeface="+mn-cs"/>
              </a:rPr>
              <a:t>}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72398" y="6039992"/>
            <a:ext cx="2693046" cy="643766"/>
          </a:xfrm>
          <a:prstGeom prst="rect">
            <a:avLst/>
          </a:prstGeom>
          <a:solidFill>
            <a:schemeClr val="accent5"/>
          </a:solidFill>
          <a:ln w="12700">
            <a:noFill/>
            <a:miter lim="800000"/>
            <a:headEnd/>
            <a:tailEnd/>
          </a:ln>
          <a:effectLst>
            <a:outerShdw dist="71842" dir="2700000" algn="ctr" rotWithShape="0">
              <a:schemeClr val="bg2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en-GB" sz="1800" dirty="0" smtClean="0">
                <a:solidFill>
                  <a:srgbClr val="0000C8"/>
                </a:solidFill>
                <a:latin typeface="Lucida Console" pitchFamily="49" charset="0"/>
                <a:cs typeface="+mn-cs"/>
              </a:rPr>
              <a:t>switch </a:t>
            </a:r>
            <a:r>
              <a:rPr lang="en-GB" sz="1800" dirty="0" smtClean="0">
                <a:solidFill>
                  <a:srgbClr val="000000"/>
                </a:solidFill>
                <a:latin typeface="Lucida Console" pitchFamily="49" charset="0"/>
                <a:cs typeface="+mn-cs"/>
              </a:rPr>
              <a:t>( </a:t>
            </a:r>
            <a:r>
              <a:rPr lang="en-GB" sz="1800" dirty="0">
                <a:solidFill>
                  <a:srgbClr val="000000"/>
                </a:solidFill>
                <a:latin typeface="Lucida Console" pitchFamily="49" charset="0"/>
                <a:cs typeface="+mn-cs"/>
              </a:rPr>
              <a:t>score ) {</a:t>
            </a:r>
          </a:p>
          <a:p>
            <a:pPr eaLnBrk="0" hangingPunct="0">
              <a:defRPr/>
            </a:pPr>
            <a:r>
              <a:rPr lang="en-GB" sz="1800" dirty="0">
                <a:solidFill>
                  <a:srgbClr val="000000"/>
                </a:solidFill>
                <a:latin typeface="Lucida Console" pitchFamily="49" charset="0"/>
                <a:cs typeface="+mn-cs"/>
              </a:rPr>
              <a:t> </a:t>
            </a:r>
            <a:r>
              <a:rPr lang="en-GB" sz="1800" dirty="0">
                <a:solidFill>
                  <a:srgbClr val="0000C8"/>
                </a:solidFill>
                <a:latin typeface="Lucida Console" pitchFamily="49" charset="0"/>
                <a:cs typeface="+mn-cs"/>
              </a:rPr>
              <a:t>case</a:t>
            </a:r>
            <a:r>
              <a:rPr lang="en-GB" sz="1800" dirty="0">
                <a:solidFill>
                  <a:srgbClr val="0000FF"/>
                </a:solidFill>
                <a:latin typeface="Lucida Console" pitchFamily="49" charset="0"/>
                <a:cs typeface="+mn-cs"/>
              </a:rPr>
              <a:t> </a:t>
            </a:r>
            <a:r>
              <a:rPr lang="en-GB" sz="1800" dirty="0">
                <a:solidFill>
                  <a:srgbClr val="000000"/>
                </a:solidFill>
                <a:latin typeface="Lucida Console" pitchFamily="49" charset="0"/>
                <a:cs typeface="+mn-cs"/>
              </a:rPr>
              <a:t>0</a:t>
            </a:r>
            <a:r>
              <a:rPr lang="en-GB" sz="1800" dirty="0" smtClean="0">
                <a:solidFill>
                  <a:srgbClr val="000000"/>
                </a:solidFill>
                <a:latin typeface="Lucida Console" pitchFamily="49" charset="0"/>
                <a:cs typeface="+mn-cs"/>
              </a:rPr>
              <a:t>:</a:t>
            </a:r>
            <a:r>
              <a:rPr lang="en-GB" sz="1800" dirty="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en-GB" sz="1800" dirty="0" smtClean="0">
                <a:solidFill>
                  <a:srgbClr val="000000"/>
                </a:solidFill>
                <a:latin typeface="Lucida Console" pitchFamily="49" charset="0"/>
              </a:rPr>
              <a:t>...</a:t>
            </a:r>
            <a:endParaRPr lang="en-GB" sz="1800" dirty="0">
              <a:solidFill>
                <a:srgbClr val="000000"/>
              </a:solidFill>
              <a:latin typeface="Lucida Console" pitchFamily="49" charset="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2700" dirty="0" smtClean="0"/>
              <a:t>Reading data in from console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There is a </a:t>
            </a:r>
            <a:r>
              <a:rPr lang="en-GB" b="0" dirty="0" err="1" smtClean="0">
                <a:latin typeface="Lucida Console" pitchFamily="49" charset="0"/>
              </a:rPr>
              <a:t>System.out.println</a:t>
            </a:r>
            <a:r>
              <a:rPr lang="en-GB" b="0" dirty="0" smtClean="0">
                <a:latin typeface="Lucida Console" pitchFamily="49" charset="0"/>
              </a:rPr>
              <a:t>() </a:t>
            </a:r>
            <a:r>
              <a:rPr lang="en-GB" dirty="0" smtClean="0">
                <a:latin typeface="Lucida Console" pitchFamily="49" charset="0"/>
              </a:rPr>
              <a:t>b</a:t>
            </a:r>
            <a:r>
              <a:rPr lang="en-GB" dirty="0" smtClean="0"/>
              <a:t>ut no </a:t>
            </a:r>
            <a:r>
              <a:rPr lang="en-GB" dirty="0" err="1" smtClean="0">
                <a:latin typeface="Lucida Console" pitchFamily="49" charset="0"/>
              </a:rPr>
              <a:t>System.in.readln</a:t>
            </a:r>
            <a:r>
              <a:rPr lang="en-GB" dirty="0" smtClean="0">
                <a:latin typeface="Lucida Console" pitchFamily="49" charset="0"/>
              </a:rPr>
              <a:t>()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Use class </a:t>
            </a:r>
            <a:r>
              <a:rPr lang="en-GB" b="0" dirty="0" err="1" smtClean="0">
                <a:latin typeface="Lucida Console" pitchFamily="49" charset="0"/>
              </a:rPr>
              <a:t>java.util.Scanner</a:t>
            </a:r>
            <a:r>
              <a:rPr lang="en-GB" b="0" dirty="0" smtClean="0"/>
              <a:t> </a:t>
            </a:r>
            <a:r>
              <a:rPr lang="en-GB" dirty="0" smtClean="0"/>
              <a:t>to read user input</a:t>
            </a:r>
          </a:p>
          <a:p>
            <a:pPr lvl="1"/>
            <a:r>
              <a:rPr lang="en-GB" dirty="0" smtClean="0"/>
              <a:t>Methods allow developer to read values of various types</a:t>
            </a:r>
          </a:p>
          <a:p>
            <a:pPr lvl="1"/>
            <a:r>
              <a:rPr lang="en-GB" dirty="0" smtClean="0"/>
              <a:t>Point the scanner at something – the console input</a:t>
            </a:r>
          </a:p>
          <a:p>
            <a:pPr lvl="2"/>
            <a:r>
              <a:rPr lang="en-GB" dirty="0" smtClean="0"/>
              <a:t>Known as </a:t>
            </a:r>
            <a:r>
              <a:rPr lang="en-GB" dirty="0" err="1" smtClean="0">
                <a:latin typeface="Lucida Console" pitchFamily="49" charset="0"/>
              </a:rPr>
              <a:t>System.in</a:t>
            </a:r>
            <a:endParaRPr lang="en-GB" dirty="0" smtClean="0">
              <a:latin typeface="Lucida Console" pitchFamily="49" charset="0"/>
            </a:endParaRPr>
          </a:p>
          <a:p>
            <a:endParaRPr lang="en-GB" dirty="0"/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526943" y="3575019"/>
            <a:ext cx="8399343" cy="2582758"/>
          </a:xfrm>
          <a:prstGeom prst="rect">
            <a:avLst/>
          </a:prstGeom>
          <a:solidFill>
            <a:srgbClr val="FCFEB9"/>
          </a:solidFill>
          <a:ln w="12700">
            <a:noFill/>
            <a:miter lim="800000"/>
            <a:headEnd/>
            <a:tailEnd/>
          </a:ln>
          <a:effectLst>
            <a:outerShdw dist="71842" dir="2700000" algn="ctr" rotWithShape="0">
              <a:schemeClr val="bg2"/>
            </a:outerShdw>
          </a:effectLst>
        </p:spPr>
        <p:txBody>
          <a:bodyPr wrap="square" lIns="90488" tIns="44450" rIns="90488" bIns="44450">
            <a:spAutoFit/>
          </a:bodyPr>
          <a:lstStyle/>
          <a:p>
            <a:pPr defTabSz="739775" eaLnBrk="0" hangingPunct="0">
              <a:tabLst>
                <a:tab pos="341313" algn="l"/>
                <a:tab pos="690563" algn="l"/>
                <a:tab pos="1030288" algn="l"/>
                <a:tab pos="1371600" algn="l"/>
              </a:tabLst>
              <a:defRPr/>
            </a:pPr>
            <a:r>
              <a:rPr lang="en-GB" sz="1800" dirty="0" smtClean="0">
                <a:solidFill>
                  <a:srgbClr val="0000C8"/>
                </a:solidFill>
                <a:latin typeface="Lucida Console" pitchFamily="49" charset="0"/>
                <a:cs typeface="+mn-cs"/>
              </a:rPr>
              <a:t>public static void</a:t>
            </a:r>
            <a:r>
              <a:rPr lang="en-GB" sz="1800" dirty="0" smtClean="0">
                <a:solidFill>
                  <a:srgbClr val="000000"/>
                </a:solidFill>
                <a:latin typeface="Lucida Console" pitchFamily="49" charset="0"/>
                <a:cs typeface="+mn-cs"/>
              </a:rPr>
              <a:t> main(String[] </a:t>
            </a:r>
            <a:r>
              <a:rPr lang="en-GB" sz="1800" dirty="0" err="1" smtClean="0">
                <a:solidFill>
                  <a:srgbClr val="000000"/>
                </a:solidFill>
                <a:latin typeface="Lucida Console" pitchFamily="49" charset="0"/>
                <a:cs typeface="+mn-cs"/>
              </a:rPr>
              <a:t>args</a:t>
            </a:r>
            <a:r>
              <a:rPr lang="en-GB" sz="1800" dirty="0" smtClean="0">
                <a:solidFill>
                  <a:srgbClr val="000000"/>
                </a:solidFill>
                <a:latin typeface="Lucida Console" pitchFamily="49" charset="0"/>
                <a:cs typeface="+mn-cs"/>
              </a:rPr>
              <a:t> ) </a:t>
            </a:r>
            <a:r>
              <a:rPr lang="en-GB" sz="1800" dirty="0">
                <a:solidFill>
                  <a:srgbClr val="000000"/>
                </a:solidFill>
                <a:latin typeface="Lucida Console" pitchFamily="49" charset="0"/>
                <a:cs typeface="+mn-cs"/>
              </a:rPr>
              <a:t>{</a:t>
            </a:r>
          </a:p>
          <a:p>
            <a:pPr defTabSz="739775" eaLnBrk="0" hangingPunct="0">
              <a:tabLst>
                <a:tab pos="341313" algn="l"/>
                <a:tab pos="690563" algn="l"/>
                <a:tab pos="1030288" algn="l"/>
                <a:tab pos="1371600" algn="l"/>
              </a:tabLst>
              <a:defRPr/>
            </a:pPr>
            <a:r>
              <a:rPr lang="en-GB" sz="1800" dirty="0" smtClean="0">
                <a:solidFill>
                  <a:srgbClr val="000000"/>
                </a:solidFill>
                <a:latin typeface="Lucida Console" pitchFamily="49" charset="0"/>
              </a:rPr>
              <a:t>  Scanner s = </a:t>
            </a:r>
            <a:r>
              <a:rPr lang="en-GB" sz="1800" dirty="0" smtClean="0">
                <a:solidFill>
                  <a:srgbClr val="0000C8"/>
                </a:solidFill>
                <a:latin typeface="Lucida Console" pitchFamily="49" charset="0"/>
              </a:rPr>
              <a:t>new</a:t>
            </a:r>
            <a:r>
              <a:rPr lang="en-GB" sz="1800" dirty="0" smtClean="0">
                <a:solidFill>
                  <a:srgbClr val="000000"/>
                </a:solidFill>
                <a:latin typeface="Lucida Console" pitchFamily="49" charset="0"/>
              </a:rPr>
              <a:t> Scanner(</a:t>
            </a:r>
            <a:r>
              <a:rPr lang="en-GB" sz="1800" dirty="0" err="1" smtClean="0">
                <a:solidFill>
                  <a:srgbClr val="000000"/>
                </a:solidFill>
                <a:latin typeface="Lucida Console" pitchFamily="49" charset="0"/>
              </a:rPr>
              <a:t>System.in</a:t>
            </a:r>
            <a:r>
              <a:rPr lang="en-GB" sz="1800" dirty="0" smtClean="0">
                <a:solidFill>
                  <a:srgbClr val="000000"/>
                </a:solidFill>
                <a:latin typeface="Lucida Console" pitchFamily="49" charset="0"/>
              </a:rPr>
              <a:t>);  </a:t>
            </a:r>
            <a:br>
              <a:rPr lang="en-GB" sz="1800" dirty="0" smtClean="0">
                <a:solidFill>
                  <a:srgbClr val="000000"/>
                </a:solidFill>
                <a:latin typeface="Lucida Console" pitchFamily="49" charset="0"/>
              </a:rPr>
            </a:br>
            <a:r>
              <a:rPr lang="en-GB" sz="1800" dirty="0" smtClean="0">
                <a:solidFill>
                  <a:srgbClr val="000000"/>
                </a:solidFill>
                <a:latin typeface="Lucida Console" pitchFamily="49" charset="0"/>
              </a:rPr>
              <a:t>  </a:t>
            </a:r>
            <a:r>
              <a:rPr lang="en-GB" sz="1800" dirty="0" err="1" smtClean="0">
                <a:solidFill>
                  <a:srgbClr val="000000"/>
                </a:solidFill>
                <a:latin typeface="Lucida Console" pitchFamily="49" charset="0"/>
                <a:cs typeface="+mn-cs"/>
              </a:rPr>
              <a:t>System.out.println</a:t>
            </a:r>
            <a:r>
              <a:rPr lang="en-GB" sz="1800" dirty="0" smtClean="0">
                <a:solidFill>
                  <a:srgbClr val="000000"/>
                </a:solidFill>
                <a:latin typeface="Lucida Console" pitchFamily="49" charset="0"/>
                <a:cs typeface="+mn-cs"/>
              </a:rPr>
              <a:t>(“What is your name?”);</a:t>
            </a:r>
            <a:r>
              <a:rPr lang="en-GB" sz="1800" dirty="0" smtClean="0">
                <a:solidFill>
                  <a:srgbClr val="000000"/>
                </a:solidFill>
                <a:latin typeface="Lucida Console" pitchFamily="49" charset="0"/>
              </a:rPr>
              <a:t/>
            </a:r>
            <a:br>
              <a:rPr lang="en-GB" sz="1800" dirty="0" smtClean="0">
                <a:solidFill>
                  <a:srgbClr val="000000"/>
                </a:solidFill>
                <a:latin typeface="Lucida Console" pitchFamily="49" charset="0"/>
              </a:rPr>
            </a:br>
            <a:r>
              <a:rPr lang="en-GB" sz="1800" dirty="0" smtClean="0">
                <a:solidFill>
                  <a:srgbClr val="000000"/>
                </a:solidFill>
                <a:latin typeface="Lucida Console" pitchFamily="49" charset="0"/>
              </a:rPr>
              <a:t>  </a:t>
            </a:r>
            <a:r>
              <a:rPr lang="en-GB" sz="1800" dirty="0" smtClean="0">
                <a:latin typeface="Lucida Console" pitchFamily="49" charset="0"/>
                <a:cs typeface="+mn-cs"/>
              </a:rPr>
              <a:t>String</a:t>
            </a:r>
            <a:r>
              <a:rPr lang="en-GB" sz="1800" dirty="0" smtClean="0">
                <a:solidFill>
                  <a:srgbClr val="000000"/>
                </a:solidFill>
                <a:latin typeface="Lucida Console" pitchFamily="49" charset="0"/>
                <a:cs typeface="+mn-cs"/>
              </a:rPr>
              <a:t> name = </a:t>
            </a:r>
            <a:r>
              <a:rPr lang="en-GB" sz="1800" dirty="0" err="1" smtClean="0">
                <a:solidFill>
                  <a:srgbClr val="000000"/>
                </a:solidFill>
                <a:latin typeface="Lucida Console" pitchFamily="49" charset="0"/>
                <a:cs typeface="+mn-cs"/>
              </a:rPr>
              <a:t>s.nextLine</a:t>
            </a:r>
            <a:r>
              <a:rPr lang="en-GB" sz="1800" dirty="0" smtClean="0">
                <a:solidFill>
                  <a:srgbClr val="000000"/>
                </a:solidFill>
                <a:latin typeface="Lucida Console" pitchFamily="49" charset="0"/>
                <a:cs typeface="+mn-cs"/>
              </a:rPr>
              <a:t>();</a:t>
            </a:r>
            <a:endParaRPr lang="en-GB" sz="1800" dirty="0">
              <a:solidFill>
                <a:srgbClr val="000000"/>
              </a:solidFill>
              <a:latin typeface="Lucida Console" pitchFamily="49" charset="0"/>
              <a:cs typeface="+mn-cs"/>
            </a:endParaRPr>
          </a:p>
          <a:p>
            <a:pPr defTabSz="739775" eaLnBrk="0" hangingPunct="0">
              <a:tabLst>
                <a:tab pos="341313" algn="l"/>
                <a:tab pos="690563" algn="l"/>
                <a:tab pos="1030288" algn="l"/>
                <a:tab pos="1371600" algn="l"/>
              </a:tabLst>
              <a:defRPr/>
            </a:pPr>
            <a:r>
              <a:rPr lang="en-GB" sz="1800" dirty="0">
                <a:solidFill>
                  <a:srgbClr val="000000"/>
                </a:solidFill>
                <a:latin typeface="Lucida Console" pitchFamily="49" charset="0"/>
                <a:cs typeface="+mn-cs"/>
              </a:rPr>
              <a:t> </a:t>
            </a:r>
            <a:r>
              <a:rPr lang="en-GB" sz="1800" dirty="0" smtClean="0">
                <a:solidFill>
                  <a:srgbClr val="000000"/>
                </a:solidFill>
                <a:latin typeface="Lucida Console" pitchFamily="49" charset="0"/>
                <a:cs typeface="+mn-cs"/>
              </a:rPr>
              <a:t> </a:t>
            </a:r>
            <a:r>
              <a:rPr lang="en-GB" sz="1800" dirty="0" err="1" smtClean="0">
                <a:solidFill>
                  <a:srgbClr val="000000"/>
                </a:solidFill>
                <a:latin typeface="Lucida Console" pitchFamily="49" charset="0"/>
              </a:rPr>
              <a:t>System.out.println</a:t>
            </a:r>
            <a:r>
              <a:rPr lang="en-GB" sz="1800" dirty="0" smtClean="0">
                <a:solidFill>
                  <a:srgbClr val="000000"/>
                </a:solidFill>
                <a:latin typeface="Lucida Console" pitchFamily="49" charset="0"/>
              </a:rPr>
              <a:t>(“What is your age?”);</a:t>
            </a:r>
            <a:br>
              <a:rPr lang="en-GB" sz="1800" dirty="0" smtClean="0">
                <a:solidFill>
                  <a:srgbClr val="000000"/>
                </a:solidFill>
                <a:latin typeface="Lucida Console" pitchFamily="49" charset="0"/>
              </a:rPr>
            </a:br>
            <a:r>
              <a:rPr lang="en-GB" sz="1800" dirty="0" smtClean="0">
                <a:solidFill>
                  <a:srgbClr val="000000"/>
                </a:solidFill>
                <a:latin typeface="Lucida Console" pitchFamily="49" charset="0"/>
              </a:rPr>
              <a:t>  </a:t>
            </a:r>
            <a:r>
              <a:rPr lang="en-GB" sz="1800" dirty="0" err="1" smtClean="0">
                <a:solidFill>
                  <a:srgbClr val="0000C8"/>
                </a:solidFill>
                <a:latin typeface="Lucida Console" pitchFamily="49" charset="0"/>
              </a:rPr>
              <a:t>int</a:t>
            </a:r>
            <a:r>
              <a:rPr lang="en-GB" sz="1800" dirty="0" smtClean="0">
                <a:solidFill>
                  <a:srgbClr val="0000C8"/>
                </a:solidFill>
                <a:latin typeface="Lucida Console" pitchFamily="49" charset="0"/>
              </a:rPr>
              <a:t> </a:t>
            </a:r>
            <a:r>
              <a:rPr lang="en-GB" sz="1800" dirty="0" smtClean="0">
                <a:solidFill>
                  <a:srgbClr val="000000"/>
                </a:solidFill>
                <a:latin typeface="Lucida Console" pitchFamily="49" charset="0"/>
              </a:rPr>
              <a:t>age     = </a:t>
            </a:r>
            <a:r>
              <a:rPr lang="en-GB" sz="1800" dirty="0" err="1" smtClean="0">
                <a:solidFill>
                  <a:srgbClr val="000000"/>
                </a:solidFill>
                <a:latin typeface="Lucida Console" pitchFamily="49" charset="0"/>
              </a:rPr>
              <a:t>s.nextInt</a:t>
            </a:r>
            <a:r>
              <a:rPr lang="en-GB" sz="1800" dirty="0" smtClean="0">
                <a:solidFill>
                  <a:srgbClr val="000000"/>
                </a:solidFill>
                <a:latin typeface="Lucida Console" pitchFamily="49" charset="0"/>
              </a:rPr>
              <a:t>();</a:t>
            </a:r>
            <a:br>
              <a:rPr lang="en-GB" sz="1800" dirty="0" smtClean="0">
                <a:solidFill>
                  <a:srgbClr val="000000"/>
                </a:solidFill>
                <a:latin typeface="Lucida Console" pitchFamily="49" charset="0"/>
              </a:rPr>
            </a:br>
            <a:r>
              <a:rPr lang="en-GB" sz="1800" dirty="0" smtClean="0">
                <a:solidFill>
                  <a:srgbClr val="000000"/>
                </a:solidFill>
                <a:latin typeface="Lucida Console" pitchFamily="49" charset="0"/>
              </a:rPr>
              <a:t>  </a:t>
            </a:r>
            <a:r>
              <a:rPr lang="en-GB" sz="1800" dirty="0" err="1" smtClean="0">
                <a:solidFill>
                  <a:srgbClr val="000000"/>
                </a:solidFill>
                <a:latin typeface="Lucida Console" pitchFamily="49" charset="0"/>
              </a:rPr>
              <a:t>System.out.printf</a:t>
            </a:r>
            <a:r>
              <a:rPr lang="en-GB" sz="1800" dirty="0" smtClean="0">
                <a:solidFill>
                  <a:srgbClr val="000000"/>
                </a:solidFill>
                <a:latin typeface="Lucida Console" pitchFamily="49" charset="0"/>
              </a:rPr>
              <a:t>(“Hi %s </a:t>
            </a:r>
            <a:r>
              <a:rPr lang="en-GB" sz="1800" dirty="0" err="1" smtClean="0">
                <a:solidFill>
                  <a:srgbClr val="000000"/>
                </a:solidFill>
                <a:latin typeface="Lucida Console" pitchFamily="49" charset="0"/>
              </a:rPr>
              <a:t>nextyear</a:t>
            </a:r>
            <a:r>
              <a:rPr lang="en-GB" sz="1800" dirty="0" smtClean="0">
                <a:solidFill>
                  <a:srgbClr val="000000"/>
                </a:solidFill>
                <a:latin typeface="Lucida Console" pitchFamily="49" charset="0"/>
              </a:rPr>
              <a:t> you will be %d \n “,</a:t>
            </a:r>
          </a:p>
          <a:p>
            <a:pPr defTabSz="739775" eaLnBrk="0" hangingPunct="0">
              <a:tabLst>
                <a:tab pos="341313" algn="l"/>
                <a:tab pos="690563" algn="l"/>
                <a:tab pos="1030288" algn="l"/>
                <a:tab pos="1371600" algn="l"/>
              </a:tabLst>
              <a:defRPr/>
            </a:pPr>
            <a:r>
              <a:rPr lang="en-GB" sz="1800" dirty="0" smtClean="0">
                <a:solidFill>
                  <a:srgbClr val="000000"/>
                </a:solidFill>
                <a:latin typeface="Lucida Console" pitchFamily="49" charset="0"/>
              </a:rPr>
              <a:t>                                          name, (age + 1));</a:t>
            </a:r>
            <a:endParaRPr lang="en-GB" sz="1800" dirty="0">
              <a:solidFill>
                <a:srgbClr val="000000"/>
              </a:solidFill>
              <a:latin typeface="Lucida Console" pitchFamily="49" charset="0"/>
              <a:cs typeface="+mn-cs"/>
            </a:endParaRPr>
          </a:p>
          <a:p>
            <a:pPr defTabSz="739775" eaLnBrk="0" hangingPunct="0">
              <a:tabLst>
                <a:tab pos="341313" algn="l"/>
                <a:tab pos="690563" algn="l"/>
                <a:tab pos="1030288" algn="l"/>
                <a:tab pos="1371600" algn="l"/>
              </a:tabLst>
              <a:defRPr/>
            </a:pPr>
            <a:r>
              <a:rPr lang="en-GB" sz="1800" dirty="0">
                <a:solidFill>
                  <a:srgbClr val="000000"/>
                </a:solidFill>
                <a:latin typeface="Lucida Console" pitchFamily="49" charset="0"/>
                <a:cs typeface="+mn-cs"/>
              </a:rPr>
              <a:t>}</a:t>
            </a:r>
          </a:p>
        </p:txBody>
      </p:sp>
      <p:sp>
        <p:nvSpPr>
          <p:cNvPr id="15" name="AutoShape 7"/>
          <p:cNvSpPr>
            <a:spLocks noChangeArrowheads="1"/>
          </p:cNvSpPr>
          <p:nvPr/>
        </p:nvSpPr>
        <p:spPr bwMode="auto">
          <a:xfrm>
            <a:off x="456371" y="4423920"/>
            <a:ext cx="347662" cy="300038"/>
          </a:xfrm>
          <a:prstGeom prst="star5">
            <a:avLst/>
          </a:prstGeom>
          <a:solidFill>
            <a:srgbClr val="FA32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en-GB">
              <a:cs typeface="+mn-cs"/>
            </a:endParaRPr>
          </a:p>
        </p:txBody>
      </p:sp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444832" y="4938465"/>
            <a:ext cx="347662" cy="300038"/>
          </a:xfrm>
          <a:prstGeom prst="star5">
            <a:avLst/>
          </a:prstGeom>
          <a:solidFill>
            <a:srgbClr val="FA32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en-GB"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b="0" dirty="0" smtClean="0">
                <a:latin typeface="Lucida Console" pitchFamily="49" charset="0"/>
              </a:rPr>
              <a:t>while</a:t>
            </a:r>
            <a:r>
              <a:rPr lang="en-GB" dirty="0" smtClean="0"/>
              <a:t>      </a:t>
            </a:r>
            <a:r>
              <a:rPr lang="en-GB" i="1" dirty="0" smtClean="0"/>
              <a:t>something is true      </a:t>
            </a:r>
            <a:r>
              <a:rPr lang="en-GB" dirty="0" smtClean="0"/>
              <a:t>run this block of code</a:t>
            </a:r>
          </a:p>
          <a:p>
            <a:endParaRPr lang="en-GB" b="0" dirty="0" smtClean="0">
              <a:latin typeface="Lucida Console" pitchFamily="49" charset="0"/>
            </a:endParaRPr>
          </a:p>
          <a:p>
            <a:endParaRPr lang="en-GB" b="0" dirty="0" smtClean="0">
              <a:latin typeface="Lucida Console" pitchFamily="49" charset="0"/>
            </a:endParaRPr>
          </a:p>
          <a:p>
            <a:endParaRPr lang="en-GB" b="0" dirty="0" smtClean="0">
              <a:latin typeface="Lucida Console" pitchFamily="49" charset="0"/>
            </a:endParaRPr>
          </a:p>
          <a:p>
            <a:r>
              <a:rPr lang="en-GB" b="0" dirty="0" smtClean="0">
                <a:latin typeface="Lucida Console" pitchFamily="49" charset="0"/>
              </a:rPr>
              <a:t>do</a:t>
            </a:r>
            <a:r>
              <a:rPr lang="en-GB" dirty="0" smtClean="0"/>
              <a:t> this block of code  (at least once)  </a:t>
            </a:r>
            <a:r>
              <a:rPr lang="en-GB" b="0" dirty="0" smtClean="0">
                <a:latin typeface="Lucida Console" pitchFamily="49" charset="0"/>
              </a:rPr>
              <a:t>while</a:t>
            </a:r>
            <a:r>
              <a:rPr lang="en-GB" dirty="0" smtClean="0"/>
              <a:t>   </a:t>
            </a:r>
            <a:r>
              <a:rPr lang="en-GB" i="1" dirty="0" smtClean="0"/>
              <a:t>something is true</a:t>
            </a:r>
          </a:p>
          <a:p>
            <a:endParaRPr lang="en-GB" i="1" dirty="0" smtClean="0"/>
          </a:p>
          <a:p>
            <a:endParaRPr lang="en-GB" i="1" dirty="0" smtClean="0"/>
          </a:p>
          <a:p>
            <a:endParaRPr lang="en-GB" i="1" dirty="0" smtClean="0"/>
          </a:p>
          <a:p>
            <a:pPr lvl="1"/>
            <a:r>
              <a:rPr lang="en-GB" dirty="0" smtClean="0"/>
              <a:t>Both are useful when you don’t know how many iterations to run</a:t>
            </a:r>
          </a:p>
          <a:p>
            <a:pPr lvl="2"/>
            <a:r>
              <a:rPr lang="en-GB" dirty="0" smtClean="0"/>
              <a:t>But you’ll know when to stop</a:t>
            </a:r>
          </a:p>
          <a:p>
            <a:r>
              <a:rPr lang="en-GB" b="0" dirty="0" smtClean="0">
                <a:latin typeface="Lucida Console" pitchFamily="49" charset="0"/>
              </a:rPr>
              <a:t>for</a:t>
            </a:r>
            <a:r>
              <a:rPr lang="en-GB" dirty="0" smtClean="0"/>
              <a:t> loops to run a specified number of times </a:t>
            </a:r>
          </a:p>
          <a:p>
            <a:pPr lvl="1"/>
            <a:r>
              <a:rPr lang="en-GB" dirty="0" smtClean="0">
                <a:latin typeface="Lucida Console" pitchFamily="49" charset="0"/>
              </a:rPr>
              <a:t>break</a:t>
            </a:r>
            <a:r>
              <a:rPr lang="en-GB" dirty="0" smtClean="0"/>
              <a:t> &amp; </a:t>
            </a:r>
            <a:r>
              <a:rPr lang="en-GB" dirty="0" smtClean="0">
                <a:latin typeface="Lucida Console" pitchFamily="49" charset="0"/>
              </a:rPr>
              <a:t>continue</a:t>
            </a:r>
            <a:endParaRPr lang="en-GB" dirty="0">
              <a:latin typeface="Lucida Console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Loops	</a:t>
            </a:r>
            <a:endParaRPr lang="en-GB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60068" y="1364531"/>
            <a:ext cx="4726081" cy="920765"/>
          </a:xfrm>
          <a:prstGeom prst="rect">
            <a:avLst/>
          </a:prstGeom>
          <a:solidFill>
            <a:srgbClr val="FFFFCC"/>
          </a:solidFill>
          <a:ln w="12700">
            <a:noFill/>
            <a:miter lim="800000"/>
            <a:headEnd/>
            <a:tailE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wrap="square" lIns="90488" tIns="44450" rIns="90488" bIns="44450">
            <a:spAutoFit/>
          </a:bodyPr>
          <a:lstStyle/>
          <a:p>
            <a:pPr>
              <a:spcBef>
                <a:spcPct val="0"/>
              </a:spcBef>
            </a:pPr>
            <a:r>
              <a:rPr lang="en-GB" sz="1800" dirty="0">
                <a:solidFill>
                  <a:srgbClr val="0000FF"/>
                </a:solidFill>
                <a:latin typeface="Lucida Console" pitchFamily="49" charset="0"/>
              </a:rPr>
              <a:t>while</a:t>
            </a:r>
            <a:r>
              <a:rPr lang="en-GB" sz="1800" dirty="0">
                <a:latin typeface="Lucida Console" pitchFamily="49" charset="0"/>
              </a:rPr>
              <a:t> </a:t>
            </a:r>
            <a:r>
              <a:rPr lang="en-GB" sz="1800" dirty="0">
                <a:solidFill>
                  <a:srgbClr val="000000"/>
                </a:solidFill>
                <a:latin typeface="Lucida Console" pitchFamily="49" charset="0"/>
              </a:rPr>
              <a:t>( </a:t>
            </a:r>
            <a:r>
              <a:rPr lang="en-GB" sz="1800" i="1" dirty="0" err="1">
                <a:solidFill>
                  <a:srgbClr val="000000"/>
                </a:solidFill>
                <a:latin typeface="Lucida Console" pitchFamily="49" charset="0"/>
              </a:rPr>
              <a:t>boolean_expression</a:t>
            </a:r>
            <a:r>
              <a:rPr lang="en-GB" sz="1800" i="1" dirty="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en-GB" sz="1800" dirty="0" smtClean="0">
                <a:solidFill>
                  <a:srgbClr val="000000"/>
                </a:solidFill>
                <a:latin typeface="Lucida Console" pitchFamily="49" charset="0"/>
              </a:rPr>
              <a:t>) { </a:t>
            </a:r>
            <a:endParaRPr lang="en-GB" sz="1800" dirty="0">
              <a:solidFill>
                <a:srgbClr val="000000"/>
              </a:solidFill>
              <a:latin typeface="Lucida Console" pitchFamily="49" charset="0"/>
            </a:endParaRPr>
          </a:p>
          <a:p>
            <a:pPr>
              <a:spcBef>
                <a:spcPct val="0"/>
              </a:spcBef>
            </a:pPr>
            <a:r>
              <a:rPr lang="en-GB" sz="1800" dirty="0">
                <a:solidFill>
                  <a:srgbClr val="000000"/>
                </a:solidFill>
                <a:latin typeface="Lucida Console" pitchFamily="49" charset="0"/>
              </a:rPr>
              <a:t>  </a:t>
            </a:r>
            <a:r>
              <a:rPr lang="en-GB" sz="1800" i="1" dirty="0" smtClean="0">
                <a:solidFill>
                  <a:srgbClr val="000000"/>
                </a:solidFill>
                <a:latin typeface="Lucida Console" pitchFamily="49" charset="0"/>
              </a:rPr>
              <a:t>statement(s)</a:t>
            </a:r>
            <a:r>
              <a:rPr lang="en-GB" sz="1800" dirty="0" smtClean="0">
                <a:solidFill>
                  <a:srgbClr val="000000"/>
                </a:solidFill>
                <a:latin typeface="Lucida Console" pitchFamily="49" charset="0"/>
              </a:rPr>
              <a:t>;</a:t>
            </a:r>
          </a:p>
          <a:p>
            <a:pPr>
              <a:spcBef>
                <a:spcPct val="0"/>
              </a:spcBef>
            </a:pPr>
            <a:r>
              <a:rPr lang="en-GB" sz="1800" dirty="0" smtClean="0">
                <a:solidFill>
                  <a:srgbClr val="000000"/>
                </a:solidFill>
                <a:latin typeface="Lucida Console" pitchFamily="49" charset="0"/>
              </a:rPr>
              <a:t>}</a:t>
            </a:r>
            <a:endParaRPr lang="en-GB" sz="1800" dirty="0">
              <a:solidFill>
                <a:srgbClr val="000000"/>
              </a:solidFill>
              <a:latin typeface="Lucida Console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96102" y="2831609"/>
            <a:ext cx="4645504" cy="920765"/>
          </a:xfrm>
          <a:prstGeom prst="rect">
            <a:avLst/>
          </a:prstGeom>
          <a:solidFill>
            <a:srgbClr val="FFFFCC"/>
          </a:solidFill>
          <a:ln w="12700">
            <a:noFill/>
            <a:miter lim="800000"/>
            <a:headEnd/>
            <a:tailE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>
              <a:spcBef>
                <a:spcPct val="0"/>
              </a:spcBef>
            </a:pPr>
            <a:r>
              <a:rPr lang="en-GB" sz="1800" dirty="0" smtClean="0">
                <a:solidFill>
                  <a:srgbClr val="0000FF"/>
                </a:solidFill>
                <a:latin typeface="Lucida Console" pitchFamily="49" charset="0"/>
              </a:rPr>
              <a:t>do </a:t>
            </a:r>
            <a:r>
              <a:rPr lang="en-GB" sz="1800" dirty="0" smtClean="0">
                <a:latin typeface="Lucida Console" pitchFamily="49" charset="0"/>
              </a:rPr>
              <a:t>{</a:t>
            </a:r>
            <a:endParaRPr lang="en-GB" sz="1800" dirty="0">
              <a:latin typeface="Lucida Console" pitchFamily="49" charset="0"/>
            </a:endParaRPr>
          </a:p>
          <a:p>
            <a:pPr>
              <a:spcBef>
                <a:spcPct val="0"/>
              </a:spcBef>
            </a:pPr>
            <a:r>
              <a:rPr lang="en-GB" sz="1800" dirty="0">
                <a:latin typeface="Lucida Console" pitchFamily="49" charset="0"/>
              </a:rPr>
              <a:t>  </a:t>
            </a:r>
            <a:r>
              <a:rPr lang="en-GB" sz="1800" i="1" dirty="0" smtClean="0">
                <a:solidFill>
                  <a:srgbClr val="000000"/>
                </a:solidFill>
                <a:latin typeface="Lucida Console" pitchFamily="49" charset="0"/>
              </a:rPr>
              <a:t>statement(s)</a:t>
            </a:r>
            <a:r>
              <a:rPr lang="en-GB" sz="1800" dirty="0" smtClean="0">
                <a:solidFill>
                  <a:srgbClr val="000000"/>
                </a:solidFill>
                <a:latin typeface="Lucida Console" pitchFamily="49" charset="0"/>
              </a:rPr>
              <a:t>;</a:t>
            </a:r>
            <a:endParaRPr lang="en-GB" sz="1800" dirty="0">
              <a:solidFill>
                <a:srgbClr val="000000"/>
              </a:solidFill>
              <a:latin typeface="Lucida Console" pitchFamily="49" charset="0"/>
            </a:endParaRPr>
          </a:p>
          <a:p>
            <a:pPr>
              <a:spcBef>
                <a:spcPct val="0"/>
              </a:spcBef>
            </a:pPr>
            <a:r>
              <a:rPr lang="en-GB" sz="1800" dirty="0" smtClean="0">
                <a:latin typeface="Lucida Console" pitchFamily="49" charset="0"/>
              </a:rPr>
              <a:t>}</a:t>
            </a:r>
            <a:r>
              <a:rPr lang="en-GB" sz="1800" dirty="0" smtClean="0">
                <a:solidFill>
                  <a:srgbClr val="0000FF"/>
                </a:solidFill>
                <a:latin typeface="Lucida Console" pitchFamily="49" charset="0"/>
              </a:rPr>
              <a:t> while</a:t>
            </a:r>
            <a:r>
              <a:rPr lang="en-GB" sz="1800" dirty="0" smtClean="0">
                <a:latin typeface="Lucida Console" pitchFamily="49" charset="0"/>
              </a:rPr>
              <a:t> </a:t>
            </a:r>
            <a:r>
              <a:rPr lang="en-GB" sz="1800" dirty="0">
                <a:solidFill>
                  <a:srgbClr val="000000"/>
                </a:solidFill>
                <a:latin typeface="Lucida Console" pitchFamily="49" charset="0"/>
              </a:rPr>
              <a:t>( </a:t>
            </a:r>
            <a:r>
              <a:rPr lang="en-GB" sz="1800" i="1" dirty="0" err="1">
                <a:solidFill>
                  <a:srgbClr val="000000"/>
                </a:solidFill>
                <a:latin typeface="Lucida Console" pitchFamily="49" charset="0"/>
              </a:rPr>
              <a:t>boolean_expression</a:t>
            </a:r>
            <a:r>
              <a:rPr lang="en-GB" sz="1800" i="1" dirty="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en-GB" sz="1800" dirty="0">
                <a:solidFill>
                  <a:srgbClr val="000000"/>
                </a:solidFill>
                <a:latin typeface="Lucida Console" pitchFamily="49" charset="0"/>
              </a:rPr>
              <a:t>); </a:t>
            </a:r>
          </a:p>
        </p:txBody>
      </p:sp>
      <p:sp>
        <p:nvSpPr>
          <p:cNvPr id="6" name="Rectangle 14"/>
          <p:cNvSpPr>
            <a:spLocks noChangeArrowheads="1"/>
          </p:cNvSpPr>
          <p:nvPr/>
        </p:nvSpPr>
        <p:spPr bwMode="auto">
          <a:xfrm>
            <a:off x="3719227" y="4961378"/>
            <a:ext cx="4442159" cy="920765"/>
          </a:xfrm>
          <a:prstGeom prst="rect">
            <a:avLst/>
          </a:prstGeom>
          <a:solidFill>
            <a:srgbClr val="FFFFCC"/>
          </a:solidFill>
          <a:ln w="12700">
            <a:noFill/>
            <a:miter lim="800000"/>
            <a:headEnd/>
            <a:tailE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wrap="square" lIns="90488" tIns="44450" rIns="90488" bIns="44450">
            <a:spAutoFit/>
          </a:bodyPr>
          <a:lstStyle/>
          <a:p>
            <a:pPr>
              <a:spcBef>
                <a:spcPct val="0"/>
              </a:spcBef>
            </a:pPr>
            <a:r>
              <a:rPr lang="en-GB" sz="1800" dirty="0">
                <a:solidFill>
                  <a:srgbClr val="0000FF"/>
                </a:solidFill>
                <a:latin typeface="Lucida Console" pitchFamily="49" charset="0"/>
              </a:rPr>
              <a:t>for</a:t>
            </a:r>
            <a:r>
              <a:rPr lang="en-GB" sz="1800" dirty="0">
                <a:latin typeface="Lucida Console" pitchFamily="49" charset="0"/>
              </a:rPr>
              <a:t> </a:t>
            </a:r>
            <a:r>
              <a:rPr lang="en-GB" sz="1800" dirty="0" smtClean="0">
                <a:solidFill>
                  <a:srgbClr val="000000"/>
                </a:solidFill>
                <a:latin typeface="Lucida Console" pitchFamily="49" charset="0"/>
              </a:rPr>
              <a:t>(</a:t>
            </a:r>
            <a:r>
              <a:rPr lang="en-GB" sz="1800" dirty="0" err="1" smtClean="0">
                <a:solidFill>
                  <a:srgbClr val="0000C8"/>
                </a:solidFill>
                <a:latin typeface="Lucida Console" pitchFamily="49" charset="0"/>
              </a:rPr>
              <a:t>int</a:t>
            </a:r>
            <a:r>
              <a:rPr lang="en-GB" sz="1800" dirty="0" smtClean="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en-GB" sz="1800" dirty="0" err="1" smtClean="0">
                <a:solidFill>
                  <a:srgbClr val="000000"/>
                </a:solidFill>
                <a:latin typeface="Lucida Console" pitchFamily="49" charset="0"/>
              </a:rPr>
              <a:t>i</a:t>
            </a:r>
            <a:r>
              <a:rPr lang="en-GB" sz="1800" dirty="0" smtClean="0">
                <a:solidFill>
                  <a:srgbClr val="000000"/>
                </a:solidFill>
                <a:latin typeface="Lucida Console" pitchFamily="49" charset="0"/>
              </a:rPr>
              <a:t> = 0; </a:t>
            </a:r>
            <a:r>
              <a:rPr lang="en-GB" sz="1800" dirty="0" err="1" smtClean="0">
                <a:solidFill>
                  <a:srgbClr val="000000"/>
                </a:solidFill>
                <a:latin typeface="Lucida Console" pitchFamily="49" charset="0"/>
              </a:rPr>
              <a:t>i</a:t>
            </a:r>
            <a:r>
              <a:rPr lang="en-GB" sz="1800" dirty="0" smtClean="0">
                <a:solidFill>
                  <a:srgbClr val="000000"/>
                </a:solidFill>
                <a:latin typeface="Lucida Console" pitchFamily="49" charset="0"/>
              </a:rPr>
              <a:t> &lt; 10; </a:t>
            </a:r>
            <a:r>
              <a:rPr lang="en-GB" sz="1800" dirty="0" err="1" smtClean="0">
                <a:solidFill>
                  <a:srgbClr val="000000"/>
                </a:solidFill>
                <a:latin typeface="Lucida Console" pitchFamily="49" charset="0"/>
              </a:rPr>
              <a:t>i</a:t>
            </a:r>
            <a:r>
              <a:rPr lang="en-GB" sz="1800" dirty="0" smtClean="0">
                <a:solidFill>
                  <a:srgbClr val="000000"/>
                </a:solidFill>
                <a:latin typeface="Lucida Console" pitchFamily="49" charset="0"/>
              </a:rPr>
              <a:t>++) { </a:t>
            </a:r>
            <a:endParaRPr lang="en-GB" sz="1800" dirty="0">
              <a:solidFill>
                <a:srgbClr val="000000"/>
              </a:solidFill>
              <a:latin typeface="Lucida Console" pitchFamily="49" charset="0"/>
            </a:endParaRPr>
          </a:p>
          <a:p>
            <a:pPr>
              <a:spcBef>
                <a:spcPct val="0"/>
              </a:spcBef>
            </a:pPr>
            <a:r>
              <a:rPr lang="en-GB" sz="1800" dirty="0">
                <a:solidFill>
                  <a:srgbClr val="000000"/>
                </a:solidFill>
                <a:latin typeface="Lucida Console" pitchFamily="49" charset="0"/>
              </a:rPr>
              <a:t>  </a:t>
            </a:r>
            <a:r>
              <a:rPr lang="en-GB" sz="1800" i="1" dirty="0" smtClean="0">
                <a:solidFill>
                  <a:srgbClr val="000000"/>
                </a:solidFill>
                <a:latin typeface="Lucida Console" pitchFamily="49" charset="0"/>
              </a:rPr>
              <a:t>statement(s)</a:t>
            </a:r>
            <a:r>
              <a:rPr lang="en-GB" sz="1800" dirty="0" smtClean="0">
                <a:solidFill>
                  <a:srgbClr val="000000"/>
                </a:solidFill>
                <a:latin typeface="Lucida Console" pitchFamily="49" charset="0"/>
              </a:rPr>
              <a:t>;</a:t>
            </a:r>
          </a:p>
          <a:p>
            <a:pPr>
              <a:spcBef>
                <a:spcPct val="0"/>
              </a:spcBef>
            </a:pPr>
            <a:r>
              <a:rPr lang="en-GB" sz="1800" dirty="0" smtClean="0">
                <a:solidFill>
                  <a:srgbClr val="000000"/>
                </a:solidFill>
                <a:latin typeface="Lucida Console" pitchFamily="49" charset="0"/>
              </a:rPr>
              <a:t>}</a:t>
            </a:r>
            <a:endParaRPr lang="en-GB" sz="1800" dirty="0">
              <a:solidFill>
                <a:srgbClr val="000000"/>
              </a:solidFill>
              <a:latin typeface="Lucida Console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 smtClean="0"/>
              <a:t>Ideal for iterating over an array or collection</a:t>
            </a:r>
          </a:p>
          <a:p>
            <a:pPr lvl="1"/>
            <a:r>
              <a:rPr lang="en-GB" dirty="0" smtClean="0"/>
              <a:t>Do the same thing to each element regardless of position in collection</a:t>
            </a:r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Only downsides are:</a:t>
            </a:r>
          </a:p>
          <a:p>
            <a:pPr lvl="2"/>
            <a:r>
              <a:rPr lang="en-GB" dirty="0" smtClean="0"/>
              <a:t>Don’t have a loop variable, there isn’t an ‘</a:t>
            </a:r>
            <a:r>
              <a:rPr lang="en-GB" dirty="0" err="1" smtClean="0"/>
              <a:t>i</a:t>
            </a:r>
            <a:r>
              <a:rPr lang="en-GB" dirty="0" smtClean="0"/>
              <a:t>’</a:t>
            </a:r>
          </a:p>
          <a:p>
            <a:pPr lvl="2"/>
            <a:r>
              <a:rPr lang="en-GB" dirty="0" smtClean="0"/>
              <a:t>The loop variable (</a:t>
            </a:r>
            <a:r>
              <a:rPr lang="en-GB" dirty="0" smtClean="0">
                <a:latin typeface="Lucida Console" pitchFamily="49" charset="0"/>
              </a:rPr>
              <a:t>name</a:t>
            </a:r>
            <a:r>
              <a:rPr lang="en-GB" dirty="0" smtClean="0"/>
              <a:t> above) is read only – rarely an issue</a:t>
            </a:r>
          </a:p>
          <a:p>
            <a:pPr lvl="2"/>
            <a:endParaRPr lang="en-GB" dirty="0" smtClean="0"/>
          </a:p>
          <a:p>
            <a:pPr lvl="1"/>
            <a:r>
              <a:rPr lang="en-GB" dirty="0" smtClean="0"/>
              <a:t>Should be your first thought when you need a loop </a:t>
            </a:r>
          </a:p>
          <a:p>
            <a:pPr lvl="2"/>
            <a:r>
              <a:rPr lang="en-GB" dirty="0" smtClean="0"/>
              <a:t>Can I do a ‘</a:t>
            </a:r>
            <a:r>
              <a:rPr lang="en-GB" dirty="0" err="1" smtClean="0"/>
              <a:t>foreach</a:t>
            </a:r>
            <a:r>
              <a:rPr lang="en-GB" dirty="0" smtClean="0"/>
              <a:t>’ loop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Enhanced </a:t>
            </a:r>
            <a:r>
              <a:rPr lang="en-GB" b="0" dirty="0" smtClean="0">
                <a:latin typeface="Lucida Console" pitchFamily="49" charset="0"/>
              </a:rPr>
              <a:t>for </a:t>
            </a:r>
            <a:r>
              <a:rPr lang="en-GB" dirty="0" smtClean="0"/>
              <a:t>loop (</a:t>
            </a:r>
            <a:r>
              <a:rPr lang="en-GB" dirty="0" err="1" smtClean="0"/>
              <a:t>foreach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17573" y="1709179"/>
            <a:ext cx="6346507" cy="1474763"/>
          </a:xfrm>
          <a:prstGeom prst="rect">
            <a:avLst/>
          </a:prstGeom>
          <a:solidFill>
            <a:srgbClr val="FFFFCC"/>
          </a:solidFill>
          <a:ln w="12700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 lIns="90488" tIns="44450" rIns="90488" bIns="44450">
            <a:spAutoFit/>
          </a:bodyPr>
          <a:lstStyle/>
          <a:p>
            <a:pPr eaLnBrk="0" hangingPunct="0">
              <a:tabLst>
                <a:tab pos="338138" algn="l"/>
                <a:tab pos="688975" algn="l"/>
                <a:tab pos="1027113" algn="l"/>
                <a:tab pos="1377950" algn="l"/>
              </a:tabLst>
              <a:defRPr/>
            </a:pPr>
            <a:r>
              <a:rPr lang="en-GB" sz="1800" dirty="0" smtClean="0">
                <a:solidFill>
                  <a:srgbClr val="0000FF"/>
                </a:solidFill>
                <a:latin typeface="Lucida Console" pitchFamily="49" charset="0"/>
              </a:rPr>
              <a:t>p</a:t>
            </a:r>
            <a:r>
              <a:rPr lang="en-GB" sz="1800" dirty="0" smtClean="0">
                <a:solidFill>
                  <a:srgbClr val="0000FF"/>
                </a:solidFill>
                <a:latin typeface="Lucida Console" pitchFamily="49" charset="0"/>
                <a:cs typeface="+mn-cs"/>
              </a:rPr>
              <a:t>ublic void</a:t>
            </a:r>
            <a:r>
              <a:rPr lang="en-GB" sz="1800" dirty="0" smtClean="0">
                <a:latin typeface="Lucida Console" pitchFamily="49" charset="0"/>
                <a:cs typeface="+mn-cs"/>
              </a:rPr>
              <a:t> </a:t>
            </a:r>
            <a:r>
              <a:rPr lang="en-GB" sz="1800" dirty="0" err="1" smtClean="0">
                <a:latin typeface="Lucida Console" pitchFamily="49" charset="0"/>
                <a:cs typeface="+mn-cs"/>
              </a:rPr>
              <a:t>processNames</a:t>
            </a:r>
            <a:r>
              <a:rPr lang="en-GB" sz="1800" dirty="0" smtClean="0">
                <a:latin typeface="Lucida Console" pitchFamily="49" charset="0"/>
                <a:cs typeface="+mn-cs"/>
              </a:rPr>
              <a:t>( </a:t>
            </a:r>
            <a:r>
              <a:rPr lang="en-GB" sz="1800" dirty="0" smtClean="0">
                <a:solidFill>
                  <a:srgbClr val="0000FF"/>
                </a:solidFill>
                <a:latin typeface="Lucida Console" pitchFamily="49" charset="0"/>
                <a:cs typeface="+mn-cs"/>
              </a:rPr>
              <a:t>String</a:t>
            </a:r>
            <a:r>
              <a:rPr lang="en-GB" sz="1800" dirty="0">
                <a:latin typeface="Lucida Console" pitchFamily="49" charset="0"/>
                <a:cs typeface="+mn-cs"/>
              </a:rPr>
              <a:t>[] names ) {</a:t>
            </a:r>
          </a:p>
          <a:p>
            <a:pPr eaLnBrk="0" hangingPunct="0">
              <a:tabLst>
                <a:tab pos="338138" algn="l"/>
                <a:tab pos="688975" algn="l"/>
                <a:tab pos="1027113" algn="l"/>
                <a:tab pos="1377950" algn="l"/>
              </a:tabLst>
              <a:defRPr/>
            </a:pPr>
            <a:r>
              <a:rPr lang="en-GB" sz="1800" dirty="0">
                <a:latin typeface="Lucida Console" pitchFamily="49" charset="0"/>
                <a:cs typeface="+mn-cs"/>
              </a:rPr>
              <a:t>  </a:t>
            </a:r>
            <a:r>
              <a:rPr lang="en-GB" sz="1800" dirty="0" smtClean="0">
                <a:solidFill>
                  <a:srgbClr val="0000FF"/>
                </a:solidFill>
                <a:latin typeface="Lucida Console" pitchFamily="49" charset="0"/>
                <a:cs typeface="+mn-cs"/>
              </a:rPr>
              <a:t>for</a:t>
            </a:r>
            <a:r>
              <a:rPr lang="en-GB" sz="1800" dirty="0" smtClean="0">
                <a:latin typeface="Lucida Console" pitchFamily="49" charset="0"/>
                <a:cs typeface="+mn-cs"/>
              </a:rPr>
              <a:t> ( </a:t>
            </a:r>
            <a:r>
              <a:rPr lang="en-GB" sz="1800" dirty="0">
                <a:solidFill>
                  <a:srgbClr val="0000FF"/>
                </a:solidFill>
                <a:latin typeface="Lucida Console" pitchFamily="49" charset="0"/>
              </a:rPr>
              <a:t>S</a:t>
            </a:r>
            <a:r>
              <a:rPr lang="en-GB" sz="1800" dirty="0" smtClean="0">
                <a:solidFill>
                  <a:srgbClr val="0000FF"/>
                </a:solidFill>
                <a:latin typeface="Lucida Console" pitchFamily="49" charset="0"/>
                <a:cs typeface="+mn-cs"/>
              </a:rPr>
              <a:t>tring</a:t>
            </a:r>
            <a:r>
              <a:rPr lang="en-GB" sz="1800" dirty="0" smtClean="0">
                <a:latin typeface="Lucida Console" pitchFamily="49" charset="0"/>
                <a:cs typeface="+mn-cs"/>
              </a:rPr>
              <a:t> name : </a:t>
            </a:r>
            <a:r>
              <a:rPr lang="en-GB" sz="1800" dirty="0">
                <a:latin typeface="Lucida Console" pitchFamily="49" charset="0"/>
                <a:cs typeface="+mn-cs"/>
              </a:rPr>
              <a:t>names ) { </a:t>
            </a:r>
          </a:p>
          <a:p>
            <a:pPr eaLnBrk="0" hangingPunct="0">
              <a:tabLst>
                <a:tab pos="338138" algn="l"/>
                <a:tab pos="688975" algn="l"/>
                <a:tab pos="1027113" algn="l"/>
                <a:tab pos="1377950" algn="l"/>
              </a:tabLst>
              <a:defRPr/>
            </a:pPr>
            <a:r>
              <a:rPr lang="en-GB" sz="1800" dirty="0">
                <a:latin typeface="Lucida Console" pitchFamily="49" charset="0"/>
                <a:cs typeface="+mn-cs"/>
              </a:rPr>
              <a:t>    </a:t>
            </a:r>
            <a:r>
              <a:rPr lang="en-GB" sz="1800" dirty="0" err="1" smtClean="0">
                <a:latin typeface="Lucida Console" pitchFamily="49" charset="0"/>
                <a:cs typeface="+mn-cs"/>
              </a:rPr>
              <a:t>System.out.println</a:t>
            </a:r>
            <a:r>
              <a:rPr lang="en-GB" sz="1800" dirty="0" smtClean="0">
                <a:latin typeface="Lucida Console" pitchFamily="49" charset="0"/>
                <a:cs typeface="+mn-cs"/>
              </a:rPr>
              <a:t>( name </a:t>
            </a:r>
            <a:r>
              <a:rPr lang="en-GB" sz="1800" dirty="0">
                <a:latin typeface="Lucida Console" pitchFamily="49" charset="0"/>
                <a:cs typeface="+mn-cs"/>
              </a:rPr>
              <a:t>);</a:t>
            </a:r>
          </a:p>
          <a:p>
            <a:pPr eaLnBrk="0" hangingPunct="0">
              <a:tabLst>
                <a:tab pos="338138" algn="l"/>
                <a:tab pos="688975" algn="l"/>
                <a:tab pos="1027113" algn="l"/>
                <a:tab pos="1377950" algn="l"/>
              </a:tabLst>
              <a:defRPr/>
            </a:pPr>
            <a:r>
              <a:rPr lang="en-GB" sz="1800" dirty="0">
                <a:latin typeface="Lucida Console" pitchFamily="49" charset="0"/>
                <a:cs typeface="+mn-cs"/>
              </a:rPr>
              <a:t>  }</a:t>
            </a:r>
          </a:p>
          <a:p>
            <a:pPr eaLnBrk="0" hangingPunct="0">
              <a:tabLst>
                <a:tab pos="338138" algn="l"/>
                <a:tab pos="688975" algn="l"/>
                <a:tab pos="1027113" algn="l"/>
                <a:tab pos="1377950" algn="l"/>
              </a:tabLst>
              <a:defRPr/>
            </a:pPr>
            <a:r>
              <a:rPr lang="en-GB" sz="1800" dirty="0">
                <a:latin typeface="Lucida Console" pitchFamily="49" charset="0"/>
                <a:cs typeface="+mn-cs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b="0" dirty="0" smtClean="0"/>
              <a:t>Square bracket notation [ ], when created elements are initialised to 0/null</a:t>
            </a:r>
          </a:p>
          <a:p>
            <a:endParaRPr lang="en-GB" b="0" dirty="0" smtClean="0"/>
          </a:p>
          <a:p>
            <a:endParaRPr lang="en-GB" b="0" dirty="0" smtClean="0"/>
          </a:p>
          <a:p>
            <a:endParaRPr lang="en-GB" b="0" dirty="0" smtClean="0"/>
          </a:p>
          <a:p>
            <a:endParaRPr lang="en-GB" b="0" dirty="0" smtClean="0"/>
          </a:p>
          <a:p>
            <a:pPr lvl="1"/>
            <a:r>
              <a:rPr lang="en-GB" dirty="0" smtClean="0"/>
              <a:t>Process the array always starting at zero</a:t>
            </a:r>
          </a:p>
          <a:p>
            <a:pPr lvl="1"/>
            <a:endParaRPr lang="en-GB" b="0" dirty="0" smtClean="0"/>
          </a:p>
          <a:p>
            <a:pPr lvl="1"/>
            <a:endParaRPr lang="en-GB" dirty="0" smtClean="0"/>
          </a:p>
          <a:p>
            <a:pPr lvl="1"/>
            <a:endParaRPr lang="en-GB" b="0" dirty="0" smtClean="0"/>
          </a:p>
          <a:p>
            <a:pPr lvl="2">
              <a:buNone/>
            </a:pPr>
            <a:r>
              <a:rPr lang="en-GB" b="0" dirty="0" smtClean="0"/>
              <a:t>…or just:</a:t>
            </a:r>
          </a:p>
          <a:p>
            <a:pPr lvl="2">
              <a:buNone/>
            </a:pPr>
            <a:endParaRPr lang="en-GB" dirty="0" smtClean="0"/>
          </a:p>
          <a:p>
            <a:pPr lvl="2">
              <a:buNone/>
            </a:pPr>
            <a:endParaRPr lang="en-GB" b="0" dirty="0" smtClean="0"/>
          </a:p>
          <a:p>
            <a:pPr lvl="2">
              <a:buNone/>
            </a:pPr>
            <a:endParaRPr lang="en-GB" dirty="0" smtClean="0"/>
          </a:p>
          <a:p>
            <a:r>
              <a:rPr lang="en-GB" b="0" dirty="0" smtClean="0"/>
              <a:t>But they are fixed size ... but remember </a:t>
            </a:r>
            <a:r>
              <a:rPr lang="en-GB" b="0" dirty="0" err="1" smtClean="0">
                <a:latin typeface="Lucida Console" pitchFamily="49" charset="0"/>
              </a:rPr>
              <a:t>Arrays.copyOf</a:t>
            </a:r>
            <a:r>
              <a:rPr lang="en-GB" b="0" dirty="0" smtClean="0">
                <a:latin typeface="Lucida Console" pitchFamily="49" charset="0"/>
              </a:rPr>
              <a:t>() </a:t>
            </a:r>
            <a:endParaRPr lang="en-GB" b="0" dirty="0">
              <a:latin typeface="Lucida Console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Arrays – simplest sort of collection </a:t>
            </a:r>
            <a:endParaRPr lang="en-GB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09696" y="3142853"/>
            <a:ext cx="5852064" cy="920765"/>
          </a:xfrm>
          <a:prstGeom prst="rect">
            <a:avLst/>
          </a:prstGeom>
          <a:solidFill>
            <a:srgbClr val="FFFFCC"/>
          </a:solidFill>
          <a:ln w="12700">
            <a:noFill/>
            <a:miter lim="800000"/>
            <a:headEnd/>
            <a:tailEnd/>
          </a:ln>
          <a:effectLst>
            <a:outerShdw dist="71842" dir="2700000" algn="ctr" rotWithShape="0">
              <a:schemeClr val="bg2"/>
            </a:outerShdw>
          </a:effectLst>
        </p:spPr>
        <p:txBody>
          <a:bodyPr wrap="square" lIns="90488" tIns="44450" rIns="90488" bIns="44450">
            <a:spAutoFit/>
          </a:bodyPr>
          <a:lstStyle/>
          <a:p>
            <a:pPr defTabSz="739775" eaLnBrk="0" hangingPunct="0">
              <a:defRPr/>
            </a:pPr>
            <a:r>
              <a:rPr lang="en-GB" sz="1800" dirty="0">
                <a:solidFill>
                  <a:srgbClr val="0000C8"/>
                </a:solidFill>
                <a:latin typeface="Lucida Console" pitchFamily="49" charset="0"/>
                <a:cs typeface="+mn-cs"/>
              </a:rPr>
              <a:t>for</a:t>
            </a:r>
            <a:r>
              <a:rPr lang="en-GB" sz="1800" dirty="0">
                <a:solidFill>
                  <a:srgbClr val="000000"/>
                </a:solidFill>
                <a:latin typeface="Lucida Console" pitchFamily="49" charset="0"/>
                <a:cs typeface="+mn-cs"/>
              </a:rPr>
              <a:t>( </a:t>
            </a:r>
            <a:r>
              <a:rPr lang="en-GB" sz="1800" dirty="0" err="1">
                <a:solidFill>
                  <a:srgbClr val="0000C8"/>
                </a:solidFill>
                <a:latin typeface="Lucida Console" pitchFamily="49" charset="0"/>
                <a:cs typeface="+mn-cs"/>
              </a:rPr>
              <a:t>int</a:t>
            </a:r>
            <a:r>
              <a:rPr lang="en-GB" sz="1800" dirty="0">
                <a:solidFill>
                  <a:srgbClr val="FF00FF"/>
                </a:solidFill>
                <a:latin typeface="Lucida Console" pitchFamily="49" charset="0"/>
                <a:cs typeface="+mn-cs"/>
              </a:rPr>
              <a:t> </a:t>
            </a:r>
            <a:r>
              <a:rPr lang="en-GB" sz="1800" dirty="0" err="1" smtClean="0">
                <a:solidFill>
                  <a:srgbClr val="000000"/>
                </a:solidFill>
                <a:latin typeface="Lucida Console" pitchFamily="49" charset="0"/>
                <a:cs typeface="+mn-cs"/>
              </a:rPr>
              <a:t>i</a:t>
            </a:r>
            <a:r>
              <a:rPr lang="en-GB" sz="1800" dirty="0" smtClean="0">
                <a:solidFill>
                  <a:srgbClr val="000000"/>
                </a:solidFill>
                <a:latin typeface="Lucida Console" pitchFamily="49" charset="0"/>
                <a:cs typeface="+mn-cs"/>
              </a:rPr>
              <a:t> = 0</a:t>
            </a:r>
            <a:r>
              <a:rPr lang="en-GB" sz="1800" dirty="0">
                <a:solidFill>
                  <a:srgbClr val="000000"/>
                </a:solidFill>
                <a:latin typeface="Lucida Console" pitchFamily="49" charset="0"/>
                <a:cs typeface="+mn-cs"/>
              </a:rPr>
              <a:t>; </a:t>
            </a:r>
            <a:r>
              <a:rPr lang="en-GB" sz="1800" dirty="0" err="1">
                <a:solidFill>
                  <a:srgbClr val="000000"/>
                </a:solidFill>
                <a:latin typeface="Lucida Console" pitchFamily="49" charset="0"/>
                <a:cs typeface="+mn-cs"/>
              </a:rPr>
              <a:t>i</a:t>
            </a:r>
            <a:r>
              <a:rPr lang="en-GB" sz="1800" dirty="0">
                <a:solidFill>
                  <a:srgbClr val="000000"/>
                </a:solidFill>
                <a:latin typeface="Lucida Console" pitchFamily="49" charset="0"/>
                <a:cs typeface="+mn-cs"/>
              </a:rPr>
              <a:t> &lt; </a:t>
            </a:r>
            <a:r>
              <a:rPr lang="en-GB" sz="1800" dirty="0" err="1" smtClean="0">
                <a:latin typeface="Lucida Console" pitchFamily="49" charset="0"/>
                <a:cs typeface="+mn-cs"/>
              </a:rPr>
              <a:t>votes.</a:t>
            </a:r>
            <a:r>
              <a:rPr lang="en-GB" sz="1800" dirty="0" err="1" smtClean="0">
                <a:solidFill>
                  <a:srgbClr val="FF0000"/>
                </a:solidFill>
                <a:latin typeface="Lucida Console" pitchFamily="49" charset="0"/>
                <a:cs typeface="+mn-cs"/>
              </a:rPr>
              <a:t>length</a:t>
            </a:r>
            <a:r>
              <a:rPr lang="en-GB" sz="1800" dirty="0" smtClean="0">
                <a:solidFill>
                  <a:srgbClr val="000000"/>
                </a:solidFill>
                <a:latin typeface="Lucida Console" pitchFamily="49" charset="0"/>
                <a:cs typeface="+mn-cs"/>
              </a:rPr>
              <a:t>; </a:t>
            </a:r>
            <a:r>
              <a:rPr lang="en-GB" sz="1800" dirty="0" err="1">
                <a:solidFill>
                  <a:srgbClr val="000000"/>
                </a:solidFill>
                <a:latin typeface="Lucida Console" pitchFamily="49" charset="0"/>
                <a:cs typeface="+mn-cs"/>
              </a:rPr>
              <a:t>i</a:t>
            </a:r>
            <a:r>
              <a:rPr lang="en-GB" sz="1800" dirty="0">
                <a:solidFill>
                  <a:srgbClr val="000000"/>
                </a:solidFill>
                <a:latin typeface="Lucida Console" pitchFamily="49" charset="0"/>
                <a:cs typeface="+mn-cs"/>
              </a:rPr>
              <a:t>++ </a:t>
            </a:r>
            <a:r>
              <a:rPr lang="en-GB" sz="1800" dirty="0" smtClean="0">
                <a:solidFill>
                  <a:srgbClr val="000000"/>
                </a:solidFill>
                <a:latin typeface="Lucida Console" pitchFamily="49" charset="0"/>
                <a:cs typeface="+mn-cs"/>
              </a:rPr>
              <a:t>) {</a:t>
            </a:r>
            <a:r>
              <a:rPr lang="en-GB" sz="1800" dirty="0" smtClean="0">
                <a:solidFill>
                  <a:srgbClr val="FF00FF"/>
                </a:solidFill>
                <a:latin typeface="Lucida Console" pitchFamily="49" charset="0"/>
                <a:cs typeface="+mn-cs"/>
              </a:rPr>
              <a:t> </a:t>
            </a:r>
            <a:endParaRPr lang="en-GB" sz="1800" dirty="0">
              <a:solidFill>
                <a:srgbClr val="008000"/>
              </a:solidFill>
              <a:latin typeface="Lucida Console" pitchFamily="49" charset="0"/>
              <a:cs typeface="+mn-cs"/>
            </a:endParaRPr>
          </a:p>
          <a:p>
            <a:pPr defTabSz="739775" eaLnBrk="0" hangingPunct="0">
              <a:defRPr/>
            </a:pPr>
            <a:r>
              <a:rPr lang="en-GB" sz="1800" dirty="0">
                <a:solidFill>
                  <a:srgbClr val="000000"/>
                </a:solidFill>
                <a:latin typeface="Lucida Console" pitchFamily="49" charset="0"/>
                <a:cs typeface="+mn-cs"/>
              </a:rPr>
              <a:t>  </a:t>
            </a:r>
            <a:r>
              <a:rPr lang="en-GB" sz="1800" dirty="0" smtClean="0">
                <a:solidFill>
                  <a:srgbClr val="000000"/>
                </a:solidFill>
                <a:latin typeface="Lucida Console" pitchFamily="49" charset="0"/>
                <a:cs typeface="+mn-cs"/>
              </a:rPr>
              <a:t>process(votes[</a:t>
            </a:r>
            <a:r>
              <a:rPr lang="en-GB" sz="1800" dirty="0" err="1" smtClean="0">
                <a:solidFill>
                  <a:srgbClr val="000000"/>
                </a:solidFill>
                <a:latin typeface="Lucida Console" pitchFamily="49" charset="0"/>
                <a:cs typeface="+mn-cs"/>
              </a:rPr>
              <a:t>i</a:t>
            </a:r>
            <a:r>
              <a:rPr lang="en-GB" sz="1800" dirty="0" smtClean="0">
                <a:solidFill>
                  <a:srgbClr val="000000"/>
                </a:solidFill>
                <a:latin typeface="Lucida Console" pitchFamily="49" charset="0"/>
                <a:cs typeface="+mn-cs"/>
              </a:rPr>
              <a:t>]);</a:t>
            </a:r>
            <a:endParaRPr lang="en-GB" sz="1800" dirty="0">
              <a:solidFill>
                <a:srgbClr val="008000"/>
              </a:solidFill>
              <a:latin typeface="Lucida Console" pitchFamily="49" charset="0"/>
              <a:cs typeface="+mn-cs"/>
            </a:endParaRPr>
          </a:p>
          <a:p>
            <a:pPr defTabSz="739775" eaLnBrk="0" hangingPunct="0">
              <a:defRPr/>
            </a:pPr>
            <a:r>
              <a:rPr lang="en-GB" sz="1800" dirty="0">
                <a:latin typeface="Lucida Console" pitchFamily="49" charset="0"/>
                <a:cs typeface="+mn-cs"/>
              </a:rPr>
              <a:t>}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50531" y="4671113"/>
            <a:ext cx="4211029" cy="920765"/>
          </a:xfrm>
          <a:prstGeom prst="rect">
            <a:avLst/>
          </a:prstGeom>
          <a:solidFill>
            <a:srgbClr val="FFFFCC"/>
          </a:solidFill>
          <a:ln w="12700">
            <a:noFill/>
            <a:miter lim="800000"/>
            <a:headEnd/>
            <a:tailEnd/>
          </a:ln>
          <a:effectLst>
            <a:outerShdw dist="71842" dir="2700000" algn="ctr" rotWithShape="0">
              <a:schemeClr val="bg2"/>
            </a:outerShdw>
          </a:effectLst>
        </p:spPr>
        <p:txBody>
          <a:bodyPr wrap="square" lIns="90488" tIns="44450" rIns="90488" bIns="44450">
            <a:spAutoFit/>
          </a:bodyPr>
          <a:lstStyle/>
          <a:p>
            <a:pPr defTabSz="739775" eaLnBrk="0" hangingPunct="0">
              <a:defRPr/>
            </a:pPr>
            <a:r>
              <a:rPr lang="en-GB" sz="1800" dirty="0" smtClean="0">
                <a:solidFill>
                  <a:srgbClr val="0000C8"/>
                </a:solidFill>
                <a:latin typeface="Lucida Console" pitchFamily="49" charset="0"/>
              </a:rPr>
              <a:t>for </a:t>
            </a:r>
            <a:r>
              <a:rPr lang="en-GB" sz="1800" dirty="0" smtClean="0">
                <a:solidFill>
                  <a:srgbClr val="000000"/>
                </a:solidFill>
                <a:latin typeface="Lucida Console" pitchFamily="49" charset="0"/>
              </a:rPr>
              <a:t>( </a:t>
            </a:r>
            <a:r>
              <a:rPr lang="en-GB" sz="1800" dirty="0" err="1" smtClean="0">
                <a:solidFill>
                  <a:srgbClr val="0000C8"/>
                </a:solidFill>
                <a:latin typeface="Lucida Console" pitchFamily="49" charset="0"/>
              </a:rPr>
              <a:t>int</a:t>
            </a:r>
            <a:r>
              <a:rPr lang="en-GB" sz="1800" dirty="0" smtClean="0">
                <a:solidFill>
                  <a:srgbClr val="FF00FF"/>
                </a:solidFill>
                <a:latin typeface="Lucida Console" pitchFamily="49" charset="0"/>
              </a:rPr>
              <a:t> </a:t>
            </a:r>
            <a:r>
              <a:rPr lang="en-GB" sz="1800" dirty="0" smtClean="0">
                <a:solidFill>
                  <a:srgbClr val="000000"/>
                </a:solidFill>
                <a:latin typeface="Lucida Console" pitchFamily="49" charset="0"/>
              </a:rPr>
              <a:t>vote : </a:t>
            </a:r>
            <a:r>
              <a:rPr lang="en-GB" sz="1800" dirty="0" smtClean="0">
                <a:solidFill>
                  <a:srgbClr val="FF0000"/>
                </a:solidFill>
                <a:latin typeface="Lucida Console" pitchFamily="49" charset="0"/>
              </a:rPr>
              <a:t>votes</a:t>
            </a:r>
            <a:r>
              <a:rPr lang="en-GB" sz="1800" dirty="0" smtClean="0">
                <a:solidFill>
                  <a:srgbClr val="000000"/>
                </a:solidFill>
                <a:latin typeface="Lucida Console" pitchFamily="49" charset="0"/>
              </a:rPr>
              <a:t>) {</a:t>
            </a:r>
            <a:r>
              <a:rPr lang="en-GB" sz="1800" dirty="0" smtClean="0">
                <a:solidFill>
                  <a:srgbClr val="FF00FF"/>
                </a:solidFill>
                <a:latin typeface="Lucida Console" pitchFamily="49" charset="0"/>
              </a:rPr>
              <a:t> </a:t>
            </a:r>
            <a:endParaRPr lang="en-GB" sz="1800" dirty="0" smtClean="0">
              <a:solidFill>
                <a:srgbClr val="008000"/>
              </a:solidFill>
              <a:latin typeface="Lucida Console" pitchFamily="49" charset="0"/>
            </a:endParaRPr>
          </a:p>
          <a:p>
            <a:pPr defTabSz="739775" eaLnBrk="0" hangingPunct="0">
              <a:defRPr/>
            </a:pPr>
            <a:r>
              <a:rPr lang="en-GB" sz="1800" dirty="0" smtClean="0">
                <a:solidFill>
                  <a:srgbClr val="000000"/>
                </a:solidFill>
                <a:latin typeface="Lucida Console" pitchFamily="49" charset="0"/>
              </a:rPr>
              <a:t>  process(vote);</a:t>
            </a:r>
            <a:endParaRPr lang="en-GB" sz="1800" dirty="0" smtClean="0">
              <a:solidFill>
                <a:srgbClr val="008000"/>
              </a:solidFill>
              <a:latin typeface="Lucida Console" pitchFamily="49" charset="0"/>
            </a:endParaRPr>
          </a:p>
          <a:p>
            <a:pPr defTabSz="739775" eaLnBrk="0" hangingPunct="0">
              <a:defRPr/>
            </a:pPr>
            <a:r>
              <a:rPr lang="en-GB" sz="1800" dirty="0" smtClean="0">
                <a:latin typeface="Lucida Console" pitchFamily="49" charset="0"/>
              </a:rPr>
              <a:t>}</a:t>
            </a:r>
            <a:endParaRPr lang="en-GB" sz="1800" dirty="0">
              <a:latin typeface="Lucida Console" pitchFamily="49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89016" y="1346379"/>
            <a:ext cx="7749762" cy="1197764"/>
          </a:xfrm>
          <a:prstGeom prst="rect">
            <a:avLst/>
          </a:prstGeom>
          <a:solidFill>
            <a:srgbClr val="FFFFCC"/>
          </a:solidFill>
          <a:ln w="12700">
            <a:noFill/>
            <a:miter lim="800000"/>
            <a:headEnd/>
            <a:tailEnd/>
          </a:ln>
          <a:effectLst>
            <a:outerShdw dist="71842" dir="2700000" algn="ctr" rotWithShape="0">
              <a:schemeClr val="bg2"/>
            </a:outerShdw>
          </a:effectLst>
        </p:spPr>
        <p:txBody>
          <a:bodyPr wrap="square" lIns="90488" tIns="44450" rIns="90488" bIns="44450">
            <a:spAutoFit/>
          </a:bodyPr>
          <a:lstStyle/>
          <a:p>
            <a:pPr defTabSz="739775" eaLnBrk="0" hangingPunct="0">
              <a:defRPr/>
            </a:pPr>
            <a:r>
              <a:rPr lang="en-GB" sz="1800" dirty="0" err="1">
                <a:solidFill>
                  <a:srgbClr val="0000C8"/>
                </a:solidFill>
                <a:latin typeface="Lucida Console" pitchFamily="49" charset="0"/>
                <a:cs typeface="+mn-cs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Lucida Console" pitchFamily="49" charset="0"/>
                <a:cs typeface="+mn-cs"/>
              </a:rPr>
              <a:t>[] votes</a:t>
            </a:r>
            <a:r>
              <a:rPr lang="en-GB" sz="1800" dirty="0" smtClean="0">
                <a:solidFill>
                  <a:srgbClr val="000000"/>
                </a:solidFill>
                <a:latin typeface="Lucida Console" pitchFamily="49" charset="0"/>
              </a:rPr>
              <a:t>;                     </a:t>
            </a:r>
            <a:r>
              <a:rPr lang="en-GB" sz="1800" dirty="0" smtClean="0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</a:rPr>
              <a:t>// declare</a:t>
            </a:r>
            <a:r>
              <a:rPr lang="en-GB" sz="1800" dirty="0" smtClean="0">
                <a:solidFill>
                  <a:srgbClr val="000000"/>
                </a:solidFill>
                <a:latin typeface="Lucida Console" pitchFamily="49" charset="0"/>
              </a:rPr>
              <a:t/>
            </a:r>
            <a:br>
              <a:rPr lang="en-GB" sz="1800" dirty="0" smtClean="0">
                <a:solidFill>
                  <a:srgbClr val="000000"/>
                </a:solidFill>
                <a:latin typeface="Lucida Console" pitchFamily="49" charset="0"/>
              </a:rPr>
            </a:br>
            <a:r>
              <a:rPr lang="en-GB" sz="1800" dirty="0" smtClean="0">
                <a:solidFill>
                  <a:srgbClr val="000000"/>
                </a:solidFill>
                <a:latin typeface="Lucida Console" pitchFamily="49" charset="0"/>
              </a:rPr>
              <a:t>votes =</a:t>
            </a:r>
            <a:r>
              <a:rPr lang="en-GB" sz="1800" dirty="0" smtClean="0">
                <a:latin typeface="Lucida Console" pitchFamily="49" charset="0"/>
              </a:rPr>
              <a:t> </a:t>
            </a:r>
            <a:r>
              <a:rPr lang="en-GB" sz="1800" dirty="0" smtClean="0">
                <a:solidFill>
                  <a:srgbClr val="0000C8"/>
                </a:solidFill>
                <a:latin typeface="Lucida Console" pitchFamily="49" charset="0"/>
              </a:rPr>
              <a:t>new</a:t>
            </a:r>
            <a:r>
              <a:rPr lang="en-GB" sz="18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GB" sz="1800" dirty="0" err="1" smtClean="0">
                <a:solidFill>
                  <a:srgbClr val="0000C8"/>
                </a:solidFill>
                <a:latin typeface="Lucida Console" pitchFamily="49" charset="0"/>
              </a:rPr>
              <a:t>int</a:t>
            </a:r>
            <a:r>
              <a:rPr lang="en-GB" sz="1800" dirty="0" smtClean="0">
                <a:solidFill>
                  <a:srgbClr val="000000"/>
                </a:solidFill>
                <a:latin typeface="Lucida Console" pitchFamily="49" charset="0"/>
              </a:rPr>
              <a:t>[3];              </a:t>
            </a:r>
            <a:r>
              <a:rPr lang="en-GB" sz="1800" dirty="0" smtClean="0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</a:rPr>
              <a:t>// create</a:t>
            </a:r>
            <a:r>
              <a:rPr lang="en-GB" sz="1800" dirty="0">
                <a:solidFill>
                  <a:srgbClr val="000000"/>
                </a:solidFill>
                <a:latin typeface="Lucida Console" pitchFamily="49" charset="0"/>
                <a:cs typeface="+mn-cs"/>
              </a:rPr>
              <a:t/>
            </a:r>
            <a:br>
              <a:rPr lang="en-GB" sz="1800" dirty="0">
                <a:solidFill>
                  <a:srgbClr val="000000"/>
                </a:solidFill>
                <a:latin typeface="Lucida Console" pitchFamily="49" charset="0"/>
                <a:cs typeface="+mn-cs"/>
              </a:rPr>
            </a:br>
            <a:r>
              <a:rPr lang="en-GB" sz="1800" dirty="0" smtClean="0">
                <a:solidFill>
                  <a:srgbClr val="0000C8"/>
                </a:solidFill>
                <a:latin typeface="Lucida Console" pitchFamily="49" charset="0"/>
                <a:cs typeface="+mn-cs"/>
              </a:rPr>
              <a:t>string</a:t>
            </a:r>
            <a:r>
              <a:rPr lang="en-GB" sz="1800" dirty="0" smtClean="0">
                <a:solidFill>
                  <a:srgbClr val="000000"/>
                </a:solidFill>
                <a:latin typeface="Lucida Console" pitchFamily="49" charset="0"/>
                <a:cs typeface="+mn-cs"/>
              </a:rPr>
              <a:t>[] names = </a:t>
            </a:r>
            <a:r>
              <a:rPr lang="en-GB" sz="1800" dirty="0" smtClean="0">
                <a:solidFill>
                  <a:srgbClr val="0000C8"/>
                </a:solidFill>
                <a:latin typeface="Lucida Console" pitchFamily="49" charset="0"/>
              </a:rPr>
              <a:t>new</a:t>
            </a:r>
            <a:r>
              <a:rPr lang="en-GB" sz="1800" dirty="0" smtClean="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en-GB" sz="1800" dirty="0" smtClean="0">
                <a:solidFill>
                  <a:srgbClr val="0000C8"/>
                </a:solidFill>
                <a:latin typeface="Lucida Console" pitchFamily="49" charset="0"/>
              </a:rPr>
              <a:t>string</a:t>
            </a:r>
            <a:r>
              <a:rPr lang="en-GB" sz="1800" dirty="0" smtClean="0">
                <a:solidFill>
                  <a:srgbClr val="000000"/>
                </a:solidFill>
                <a:latin typeface="Lucida Console" pitchFamily="49" charset="0"/>
              </a:rPr>
              <a:t>[6];  </a:t>
            </a:r>
            <a:r>
              <a:rPr lang="en-GB" sz="1800" dirty="0" smtClean="0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</a:rPr>
              <a:t>// declare &amp; create</a:t>
            </a:r>
            <a:br>
              <a:rPr lang="en-GB" sz="1800" dirty="0" smtClean="0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</a:rPr>
            </a:br>
            <a:r>
              <a:rPr lang="en-GB" sz="1800" dirty="0" err="1" smtClean="0">
                <a:solidFill>
                  <a:srgbClr val="0000C8"/>
                </a:solidFill>
                <a:latin typeface="Lucida Console" pitchFamily="49" charset="0"/>
              </a:rPr>
              <a:t>int</a:t>
            </a:r>
            <a:r>
              <a:rPr lang="en-GB" sz="1800" dirty="0" smtClean="0">
                <a:latin typeface="Lucida Console" pitchFamily="49" charset="0"/>
              </a:rPr>
              <a:t>[] numbers = {4,3,8,12}; </a:t>
            </a:r>
            <a:r>
              <a:rPr lang="en-GB" sz="1800" dirty="0" smtClean="0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</a:rPr>
              <a:t>// declare &amp; create &amp; fill </a:t>
            </a:r>
            <a:r>
              <a:rPr lang="en-GB" sz="1800" dirty="0" smtClean="0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  <a:cs typeface="+mn-cs"/>
              </a:rPr>
              <a:t>  </a:t>
            </a:r>
            <a:endParaRPr lang="en-GB" sz="1600" dirty="0">
              <a:solidFill>
                <a:schemeClr val="accent6">
                  <a:lumMod val="50000"/>
                </a:schemeClr>
              </a:solidFill>
              <a:latin typeface="Lucida Console" pitchFamily="49" charset="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T_Slides_2013_v1.0">
  <a:themeElements>
    <a:clrScheme name="Custom 1">
      <a:dk1>
        <a:srgbClr val="000000"/>
      </a:dk1>
      <a:lt1>
        <a:srgbClr val="FFFFFF"/>
      </a:lt1>
      <a:dk2>
        <a:srgbClr val="4F81BD"/>
      </a:dk2>
      <a:lt2>
        <a:srgbClr val="AAAAAA"/>
      </a:lt2>
      <a:accent1>
        <a:srgbClr val="B8CCE4"/>
      </a:accent1>
      <a:accent2>
        <a:srgbClr val="E1FFE1"/>
      </a:accent2>
      <a:accent3>
        <a:srgbClr val="FFFFFF"/>
      </a:accent3>
      <a:accent4>
        <a:srgbClr val="0070C0"/>
      </a:accent4>
      <a:accent5>
        <a:srgbClr val="FFFFD9"/>
      </a:accent5>
      <a:accent6>
        <a:srgbClr val="CCE7CC"/>
      </a:accent6>
      <a:hlink>
        <a:srgbClr val="AAAAAA"/>
      </a:hlink>
      <a:folHlink>
        <a:srgbClr val="00006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Mod val="20000"/>
            <a:lumOff val="80000"/>
          </a:schemeClr>
        </a:solidFill>
      </a:spPr>
      <a:bodyPr rtlCol="0" anchor="ctr"/>
      <a:lstStyle>
        <a:defPPr algn="ctr">
          <a:defRPr sz="1600" dirty="0" smtClean="0">
            <a:solidFill>
              <a:schemeClr val="tx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1">
            <a:lumMod val="40000"/>
            <a:lumOff val="60000"/>
          </a:schemeClr>
        </a:solidFill>
      </a:spPr>
      <a:bodyPr wrap="square" rtlCol="0">
        <a:spAutoFit/>
      </a:bodyPr>
      <a:lstStyle>
        <a:defPPr>
          <a:defRPr sz="2000" dirty="0" smtClean="0">
            <a:latin typeface="Courier New" pitchFamily="49" charset="0"/>
            <a:cs typeface="Courier New" pitchFamily="49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4F81BD"/>
      </a:dk2>
      <a:lt2>
        <a:srgbClr val="AAAAAA"/>
      </a:lt2>
      <a:accent1>
        <a:srgbClr val="B8CCE4"/>
      </a:accent1>
      <a:accent2>
        <a:srgbClr val="E1FFE1"/>
      </a:accent2>
      <a:accent3>
        <a:srgbClr val="FFFFFF"/>
      </a:accent3>
      <a:accent4>
        <a:srgbClr val="0070C0"/>
      </a:accent4>
      <a:accent5>
        <a:srgbClr val="FFFFD9"/>
      </a:accent5>
      <a:accent6>
        <a:srgbClr val="CCE7CC"/>
      </a:accent6>
      <a:hlink>
        <a:srgbClr val="AAAAAA"/>
      </a:hlink>
      <a:folHlink>
        <a:srgbClr val="0000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Courseware" ma:contentTypeID="0x010100F0967B7CEE8D417F966757887D9466FB000DB1F68FD3F16A46B1E9E6F85F8892E1" ma:contentTypeVersion="0" ma:contentTypeDescription="Base content type which represents courseware documents" ma:contentTypeScope="" ma:versionID="2b8b2f2f878fff5a50bbfa681bcbf75c">
  <xsd:schema xmlns:xsd="http://www.w3.org/2001/XMLSchema" xmlns:xs="http://www.w3.org/2001/XMLSchema" xmlns:p="http://schemas.microsoft.com/office/2006/metadata/properties" xmlns:ns2="851B1AFE-BC03-421D-A91C-05023257746A" targetNamespace="http://schemas.microsoft.com/office/2006/metadata/properties" ma:root="true" ma:fieldsID="393c6134fbcb8b0deff742b4282b83b4" ns2:_="">
    <xsd:import namespace="851B1AFE-BC03-421D-A91C-05023257746A"/>
    <xsd:element name="properties">
      <xsd:complexType>
        <xsd:sequence>
          <xsd:element name="documentManagement">
            <xsd:complexType>
              <xsd:all>
                <xsd:element ref="ns2:BookTypeField0" minOccurs="0"/>
                <xsd:element ref="ns2:SequenceNumber" minOccurs="0"/>
                <xsd:element ref="ns2:IsBuildFil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1AFE-BC03-421D-A91C-05023257746A" elementFormDefault="qualified">
    <xsd:import namespace="http://schemas.microsoft.com/office/2006/documentManagement/types"/>
    <xsd:import namespace="http://schemas.microsoft.com/office/infopath/2007/PartnerControls"/>
    <xsd:element name="BookTypeField0" ma:index="9" nillable="true" ma:taxonomy="true" ma:internalName="BookTypeField0" ma:taxonomyFieldName="BookType" ma:displayName="Book Type" ma:fieldId="{e7c6b654-e04e-4e45-9cfd-676dbef3a3c6}" ma:sspId="63102202-80dd-4165-b1ca-d09cf2756dc1" ma:termSetId="3300959e-7346-4208-831a-90b552f1677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equenceNumber" ma:index="10" nillable="true" ma:displayName="Sequence Number" ma:decimals="0" ma:internalName="SequenceNumber">
      <xsd:simpleType>
        <xsd:restriction base="dms:Number"/>
      </xsd:simpleType>
    </xsd:element>
    <xsd:element name="IsBuildFile" ma:index="11" nillable="true" ma:displayName="Is Build File" ma:hidden="true" ma:internalName="IsBuildFil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ookTypeField0 xmlns="851B1AFE-BC03-421D-A91C-05023257746A">
      <Terms xmlns="http://schemas.microsoft.com/office/infopath/2007/PartnerControls">
        <TermInfo xmlns="http://schemas.microsoft.com/office/infopath/2007/PartnerControls">
          <TermName xmlns="http://schemas.microsoft.com/office/infopath/2007/PartnerControls">DG</TermName>
          <TermId xmlns="http://schemas.microsoft.com/office/infopath/2007/PartnerControls">702cfa80-7586-4db3-97c2-9bf08f1b4133</TermId>
        </TermInfo>
      </Terms>
    </BookTypeField0>
    <IsBuildFile xmlns="851B1AFE-BC03-421D-A91C-05023257746A">false</IsBuildFile>
    <SequenceNumber xmlns="851B1AFE-BC03-421D-A91C-05023257746A">3</SequenceNumber>
  </documentManagement>
</p:properties>
</file>

<file path=customXml/itemProps1.xml><?xml version="1.0" encoding="utf-8"?>
<ds:datastoreItem xmlns:ds="http://schemas.openxmlformats.org/officeDocument/2006/customXml" ds:itemID="{6172E2ED-2CD3-4303-8CD4-D42CB20CA3C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B27111B-5B84-4C2A-8A43-764E22CA0F6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1AFE-BC03-421D-A91C-05023257746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AB2F403-FA82-4738-ACF1-72A381F23DDD}">
  <ds:schemaRefs>
    <ds:schemaRef ds:uri="http://www.w3.org/XML/1998/namespace"/>
    <ds:schemaRef ds:uri="http://schemas.openxmlformats.org/package/2006/metadata/core-properties"/>
    <ds:schemaRef ds:uri="http://purl.org/dc/elements/1.1/"/>
    <ds:schemaRef ds:uri="http://purl.org/dc/dcmitype/"/>
    <ds:schemaRef ds:uri="http://schemas.microsoft.com/office/infopath/2007/PartnerControls"/>
    <ds:schemaRef ds:uri="http://schemas.microsoft.com/office/2006/documentManagement/types"/>
    <ds:schemaRef ds:uri="851B1AFE-BC03-421D-A91C-05023257746A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IT_Slides_2013_v1.0</Template>
  <TotalTime>2125</TotalTime>
  <Words>2101</Words>
  <Application>Microsoft Office PowerPoint</Application>
  <PresentationFormat>On-screen Show (4:3)</PresentationFormat>
  <Paragraphs>351</Paragraphs>
  <Slides>22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Consolas</vt:lpstr>
      <vt:lpstr>Courier New</vt:lpstr>
      <vt:lpstr>Lucida Console</vt:lpstr>
      <vt:lpstr>Wingdings</vt:lpstr>
      <vt:lpstr>IT_Slides_2013_v1.0</vt:lpstr>
      <vt:lpstr>Java Fundamentals – recap</vt:lpstr>
      <vt:lpstr>First few concepts – recap</vt:lpstr>
      <vt:lpstr>First few concepts – recap</vt:lpstr>
      <vt:lpstr>Methods and parameter passing</vt:lpstr>
      <vt:lpstr>Conditionals and operators </vt:lpstr>
      <vt:lpstr>Reading data in from console</vt:lpstr>
      <vt:lpstr>Loops </vt:lpstr>
      <vt:lpstr>Enhanced for loop (foreach)</vt:lpstr>
      <vt:lpstr>Arrays – simplest sort of collection </vt:lpstr>
      <vt:lpstr>Defining your own types (1)</vt:lpstr>
      <vt:lpstr>Defining your own types (2)</vt:lpstr>
      <vt:lpstr>Enumerated Data Types</vt:lpstr>
      <vt:lpstr>More on Java enums</vt:lpstr>
      <vt:lpstr>Accessibility Modifiers</vt:lpstr>
      <vt:lpstr>String and StringBuilder</vt:lpstr>
      <vt:lpstr>Generic (Collection) classes – ‘type’ parameter(s)</vt:lpstr>
      <vt:lpstr>Testing and TDD using JUnit</vt:lpstr>
      <vt:lpstr>File I-O</vt:lpstr>
      <vt:lpstr>File I-O</vt:lpstr>
      <vt:lpstr>Example of using character streams</vt:lpstr>
      <vt:lpstr>Methods and parameter passing</vt:lpstr>
      <vt:lpstr>else if example</vt:lpstr>
    </vt:vector>
  </TitlesOfParts>
  <Company>QA Ltd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DG_01a_Fundamentals - recap</dc:title>
  <dc:creator>Steve Potter</dc:creator>
  <cp:lastModifiedBy>Admin</cp:lastModifiedBy>
  <cp:revision>114</cp:revision>
  <dcterms:created xsi:type="dcterms:W3CDTF">2014-05-12T05:37:16Z</dcterms:created>
  <dcterms:modified xsi:type="dcterms:W3CDTF">2019-04-23T14:35:41Z</dcterms:modified>
  <cp:category>Chapter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hapter">
    <vt:lpwstr>1</vt:lpwstr>
  </property>
  <property fmtid="{D5CDD505-2E9C-101B-9397-08002B2CF9AE}" pid="3" name="ContentTypeId">
    <vt:lpwstr>0x010100F0967B7CEE8D417F966757887D9466FB000DB1F68FD3F16A46B1E9E6F85F8892E1</vt:lpwstr>
  </property>
  <property fmtid="{D5CDD505-2E9C-101B-9397-08002B2CF9AE}" pid="4" name="Order">
    <vt:r8>300</vt:r8>
  </property>
  <property fmtid="{D5CDD505-2E9C-101B-9397-08002B2CF9AE}" pid="5" name="BookType">
    <vt:lpwstr>3</vt:lpwstr>
  </property>
</Properties>
</file>