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 strictFirstAndLastChars="0" saveSubsetFonts="1">
  <p:sldMasterIdLst>
    <p:sldMasterId id="2147483695" r:id="rId4"/>
  </p:sldMasterIdLst>
  <p:notesMasterIdLst>
    <p:notesMasterId r:id="rId20"/>
  </p:notesMasterIdLst>
  <p:handoutMasterIdLst>
    <p:handoutMasterId r:id="rId21"/>
  </p:handoutMasterIdLst>
  <p:sldIdLst>
    <p:sldId id="256" r:id="rId5"/>
    <p:sldId id="264" r:id="rId6"/>
    <p:sldId id="275" r:id="rId7"/>
    <p:sldId id="277" r:id="rId8"/>
    <p:sldId id="276" r:id="rId9"/>
    <p:sldId id="278" r:id="rId10"/>
    <p:sldId id="265" r:id="rId11"/>
    <p:sldId id="266" r:id="rId12"/>
    <p:sldId id="268" r:id="rId13"/>
    <p:sldId id="269" r:id="rId14"/>
    <p:sldId id="270" r:id="rId15"/>
    <p:sldId id="274" r:id="rId16"/>
    <p:sldId id="271" r:id="rId17"/>
    <p:sldId id="272" r:id="rId18"/>
    <p:sldId id="273" r:id="rId19"/>
  </p:sldIdLst>
  <p:sldSz cx="9144000" cy="6858000" type="screen4x3"/>
  <p:notesSz cx="6734175" cy="9853613"/>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FF99FF"/>
    <a:srgbClr val="0070C0"/>
    <a:srgbClr val="0070AB"/>
    <a:srgbClr val="FF70C0"/>
    <a:srgbClr val="005AAB"/>
    <a:srgbClr val="DFFFCD"/>
    <a:srgbClr val="C80000"/>
    <a:srgbClr val="134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3481" autoAdjust="0"/>
  </p:normalViewPr>
  <p:slideViewPr>
    <p:cSldViewPr snapToGrid="0">
      <p:cViewPr varScale="1">
        <p:scale>
          <a:sx n="62" d="100"/>
          <a:sy n="62" d="100"/>
        </p:scale>
        <p:origin x="1632" y="66"/>
      </p:cViewPr>
      <p:guideLst>
        <p:guide orient="horz" pos="2160"/>
        <p:guide pos="2880"/>
      </p:guideLst>
    </p:cSldViewPr>
  </p:slideViewPr>
  <p:outlineViewPr>
    <p:cViewPr>
      <p:scale>
        <a:sx n="33" d="100"/>
        <a:sy n="33" d="100"/>
      </p:scale>
      <p:origin x="0" y="762"/>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50" d="100"/>
          <a:sy n="150" d="100"/>
        </p:scale>
        <p:origin x="2448" y="-450"/>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50706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17550" y="425450"/>
            <a:ext cx="5362575" cy="4022725"/>
          </a:xfrm>
          <a:prstGeom prst="rect">
            <a:avLst/>
          </a:prstGeom>
          <a:noFill/>
          <a:ln w="12700">
            <a:solidFill>
              <a:prstClr val="black"/>
            </a:solidFill>
          </a:ln>
        </p:spPr>
        <p:txBody>
          <a:bodyPr vert="horz" lIns="90736" tIns="45368" rIns="90736" bIns="45368" rtlCol="0" anchor="ctr"/>
          <a:lstStyle/>
          <a:p>
            <a:pPr lvl="0"/>
            <a:endParaRPr lang="en-GB" noProof="0"/>
          </a:p>
        </p:txBody>
      </p:sp>
      <p:sp>
        <p:nvSpPr>
          <p:cNvPr id="12" name="Notes Placeholder 4"/>
          <p:cNvSpPr>
            <a:spLocks noGrp="1"/>
          </p:cNvSpPr>
          <p:nvPr>
            <p:ph type="body" sz="quarter" idx="3"/>
          </p:nvPr>
        </p:nvSpPr>
        <p:spPr>
          <a:xfrm>
            <a:off x="722194" y="4647752"/>
            <a:ext cx="5352725" cy="48322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167225349"/>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15963" y="425450"/>
            <a:ext cx="5365750" cy="4024313"/>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379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smtClean="0"/>
              <a:t>Types can have both instance and static members. Instance members require an object to operate against (remember the hidden this parameter); static members work for the type.</a:t>
            </a:r>
          </a:p>
        </p:txBody>
      </p:sp>
    </p:spTree>
    <p:extLst>
      <p:ext uri="{BB962C8B-B14F-4D97-AF65-F5344CB8AC3E}">
        <p14:creationId xmlns:p14="http://schemas.microsoft.com/office/powerpoint/2010/main" val="23453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9141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725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Instance methods can and do access shared (static) members!</a:t>
            </a:r>
          </a:p>
          <a:p>
            <a:endParaRPr lang="en-GB" dirty="0" smtClean="0"/>
          </a:p>
        </p:txBody>
      </p:sp>
    </p:spTree>
    <p:extLst>
      <p:ext uri="{BB962C8B-B14F-4D97-AF65-F5344CB8AC3E}">
        <p14:creationId xmlns:p14="http://schemas.microsoft.com/office/powerpoint/2010/main" val="403155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We might want to write a class that only contains static methods. An example of such a class might be a factory class that is used to make objects on our behalf.</a:t>
            </a:r>
          </a:p>
          <a:p>
            <a:r>
              <a:rPr lang="en-GB" dirty="0" smtClean="0"/>
              <a:t>In order to prevent code from instantiating objects you would need to control access to the constructor by marking it with the private modifier.</a:t>
            </a:r>
          </a:p>
          <a:p>
            <a:r>
              <a:rPr lang="en-GB" dirty="0" smtClean="0"/>
              <a:t>	</a:t>
            </a:r>
          </a:p>
          <a:p>
            <a:r>
              <a:rPr lang="en-GB" dirty="0" smtClean="0"/>
              <a:t>public class Factory {</a:t>
            </a:r>
          </a:p>
          <a:p>
            <a:r>
              <a:rPr lang="en-GB" dirty="0" smtClean="0"/>
              <a:t>	private Factory() {}</a:t>
            </a:r>
          </a:p>
          <a:p>
            <a:r>
              <a:rPr lang="en-GB" dirty="0" smtClean="0"/>
              <a:t>	... // rest of the class</a:t>
            </a:r>
          </a:p>
          <a:p>
            <a:r>
              <a:rPr lang="en-GB" dirty="0" smtClean="0"/>
              <a:t>}</a:t>
            </a:r>
          </a:p>
        </p:txBody>
      </p:sp>
    </p:spTree>
    <p:extLst>
      <p:ext uri="{BB962C8B-B14F-4D97-AF65-F5344CB8AC3E}">
        <p14:creationId xmlns:p14="http://schemas.microsoft.com/office/powerpoint/2010/main" val="225978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An important thing to note about static members is that they cannot access instance members unless they acquire a reference to an object. You will doubtless remember from before that instance methods get a special parameter, ‘this’, that they use to identify the object that the code is currently operating against.</a:t>
            </a:r>
          </a:p>
          <a:p>
            <a:r>
              <a:rPr lang="en-GB" dirty="0" smtClean="0"/>
              <a:t>Static members don't receive a ‘this’ reference because they aren't working on an object.</a:t>
            </a:r>
          </a:p>
          <a:p>
            <a:r>
              <a:rPr lang="en-GB" dirty="0" smtClean="0"/>
              <a:t>However, they can access instance members if they are passed a reference to an object (or create an object for themselves, as shown in the example above).</a:t>
            </a:r>
          </a:p>
        </p:txBody>
      </p:sp>
    </p:spTree>
    <p:extLst>
      <p:ext uri="{BB962C8B-B14F-4D97-AF65-F5344CB8AC3E}">
        <p14:creationId xmlns:p14="http://schemas.microsoft.com/office/powerpoint/2010/main" val="119900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In the same way that objects often require initialisation, the class itself might require initialisation so that it can set values for the static fields. You can, of course, provide initialisation statements at the point of declaration for a static field.</a:t>
            </a:r>
          </a:p>
          <a:p>
            <a:r>
              <a:rPr lang="en-GB" dirty="0" smtClean="0"/>
              <a:t>However, flexibility is available by coding a static </a:t>
            </a:r>
            <a:r>
              <a:rPr lang="en-GB" dirty="0" err="1" smtClean="0"/>
              <a:t>initialiser</a:t>
            </a:r>
            <a:r>
              <a:rPr lang="en-GB" dirty="0" smtClean="0"/>
              <a:t>. This is invoked by the JVM once, before any access is made to the type at all. Therefore, you can guarantee that no methods or properties have been called, and no objects created, when the static </a:t>
            </a:r>
            <a:r>
              <a:rPr lang="en-GB" dirty="0" err="1" smtClean="0"/>
              <a:t>initialiser</a:t>
            </a:r>
            <a:r>
              <a:rPr lang="en-GB" dirty="0" smtClean="0"/>
              <a:t>(s) are invoked. However, any static fields that are initialised at the point of declaration will be in their initialised state.</a:t>
            </a:r>
          </a:p>
          <a:p>
            <a:r>
              <a:rPr lang="en-GB" dirty="0" smtClean="0"/>
              <a:t>An important thing to note is that they can take no parameters (the JVM wouldn't know what to pass in!), nor can it have an access modifier (only the JVM can invoke it, anyway).</a:t>
            </a:r>
          </a:p>
        </p:txBody>
      </p:sp>
    </p:spTree>
    <p:extLst>
      <p:ext uri="{BB962C8B-B14F-4D97-AF65-F5344CB8AC3E}">
        <p14:creationId xmlns:p14="http://schemas.microsoft.com/office/powerpoint/2010/main" val="1089824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This is probably the only example where you will find public fields, as final fields are sometimes used in place of a field</a:t>
            </a:r>
            <a:r>
              <a:rPr lang="en-GB" baseline="0" dirty="0" smtClean="0"/>
              <a:t> + get method </a:t>
            </a:r>
            <a:r>
              <a:rPr lang="en-GB" dirty="0" smtClean="0"/>
              <a:t>combination. The important thing to note about a final field is that its value must be established during the object construction if it is non-static, or in a static </a:t>
            </a:r>
            <a:r>
              <a:rPr lang="en-GB" dirty="0" err="1" smtClean="0"/>
              <a:t>initialiser</a:t>
            </a:r>
            <a:r>
              <a:rPr lang="en-GB" dirty="0" smtClean="0"/>
              <a:t> if it is static. </a:t>
            </a:r>
            <a:br>
              <a:rPr lang="en-GB" dirty="0" smtClean="0"/>
            </a:br>
            <a:r>
              <a:rPr lang="en-GB" dirty="0" smtClean="0"/>
              <a:t>So a final field can be initialised with the result of an expression that is evaluated at run-time.</a:t>
            </a:r>
          </a:p>
          <a:p>
            <a:r>
              <a:rPr lang="en-GB" dirty="0" smtClean="0"/>
              <a:t>Java offers many ‘constants’ as public static final fields, two</a:t>
            </a:r>
            <a:r>
              <a:rPr lang="en-GB" baseline="0" dirty="0" smtClean="0"/>
              <a:t> are visible above </a:t>
            </a:r>
            <a:r>
              <a:rPr lang="en-GB" baseline="0" dirty="0" err="1" smtClean="0"/>
              <a:t>Math.PI</a:t>
            </a:r>
            <a:r>
              <a:rPr lang="en-GB" baseline="0" dirty="0" smtClean="0"/>
              <a:t> and </a:t>
            </a:r>
            <a:r>
              <a:rPr lang="en-GB" baseline="0" dirty="0" err="1" smtClean="0"/>
              <a:t>Calendar.YEAR</a:t>
            </a:r>
            <a:r>
              <a:rPr lang="en-GB" baseline="0" dirty="0" smtClean="0"/>
              <a:t>. The naming convention is that if they are initialised with a literal value that the compiler can resolve then they are capitalised. You will find many in the </a:t>
            </a:r>
            <a:r>
              <a:rPr lang="en-GB" baseline="0" dirty="0" err="1" smtClean="0"/>
              <a:t>Color</a:t>
            </a:r>
            <a:r>
              <a:rPr lang="en-GB" baseline="0" dirty="0" smtClean="0"/>
              <a:t> class: </a:t>
            </a:r>
            <a:r>
              <a:rPr lang="en-GB" baseline="0" dirty="0" err="1" smtClean="0"/>
              <a:t>Color.BLACK</a:t>
            </a:r>
            <a:r>
              <a:rPr lang="en-GB" baseline="0" dirty="0" smtClean="0"/>
              <a:t>, </a:t>
            </a:r>
            <a:r>
              <a:rPr lang="en-GB" baseline="0" dirty="0" err="1" smtClean="0"/>
              <a:t>Color.WHITE</a:t>
            </a:r>
            <a:r>
              <a:rPr lang="en-GB" dirty="0"/>
              <a:t>,</a:t>
            </a:r>
            <a:r>
              <a:rPr lang="en-GB" baseline="0" dirty="0" smtClean="0"/>
              <a:t> etc.</a:t>
            </a:r>
            <a:endParaRPr lang="en-GB" dirty="0" smtClean="0"/>
          </a:p>
        </p:txBody>
      </p:sp>
    </p:spTree>
    <p:extLst>
      <p:ext uri="{BB962C8B-B14F-4D97-AF65-F5344CB8AC3E}">
        <p14:creationId xmlns:p14="http://schemas.microsoft.com/office/powerpoint/2010/main" val="370631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450850"/>
            <a:ext cx="5399087" cy="4049713"/>
          </a:xfrm>
        </p:spPr>
      </p:sp>
      <p:sp>
        <p:nvSpPr>
          <p:cNvPr id="3" name="Notes Placeholder 2"/>
          <p:cNvSpPr>
            <a:spLocks noGrp="1"/>
          </p:cNvSpPr>
          <p:nvPr>
            <p:ph type="body" idx="1"/>
          </p:nvPr>
        </p:nvSpPr>
        <p:spPr/>
        <p:txBody>
          <a:bodyPr/>
          <a:lstStyle/>
          <a:p>
            <a:r>
              <a:rPr lang="en-GB" dirty="0" smtClean="0"/>
              <a:t>Above is a simple example of the</a:t>
            </a:r>
            <a:r>
              <a:rPr lang="en-GB" baseline="0" dirty="0" smtClean="0"/>
              <a:t> Factory class. The Bank class is designed as a factory for Account instances.</a:t>
            </a:r>
          </a:p>
          <a:p>
            <a:r>
              <a:rPr lang="en-GB" baseline="0" dirty="0" smtClean="0"/>
              <a:t>The constructor of the Account is internal. Therefore, an Account may only be instantiated inside the class library but not from the client applications using the class library.</a:t>
            </a:r>
          </a:p>
          <a:p>
            <a:r>
              <a:rPr lang="en-GB" baseline="0" dirty="0" smtClean="0"/>
              <a:t>The only way a client application (using the class library) can get a new Account instance is by calling the static Bank method, </a:t>
            </a:r>
            <a:r>
              <a:rPr lang="en-GB" baseline="0" dirty="0" err="1" smtClean="0"/>
              <a:t>CreateAccount</a:t>
            </a:r>
            <a:r>
              <a:rPr lang="en-GB" baseline="0" dirty="0" smtClean="0"/>
              <a:t>.  </a:t>
            </a:r>
          </a:p>
          <a:p>
            <a:r>
              <a:rPr lang="en-GB" baseline="0" dirty="0" smtClean="0"/>
              <a:t>Factory classes can be useful in situations when you want a central factory to watch over the instance creation. </a:t>
            </a:r>
          </a:p>
          <a:p>
            <a:r>
              <a:rPr lang="en-GB" b="1" baseline="0" dirty="0" smtClean="0"/>
              <a:t>For example </a:t>
            </a:r>
            <a:r>
              <a:rPr lang="en-GB" baseline="0" dirty="0" smtClean="0"/>
              <a:t>to detect the credentials of the uses,  assign automatic ID's, restrict creation of instances, create a pool of objects ready for deployment or access databases to set the properties of the instance being created and many more uses. </a:t>
            </a:r>
            <a:endParaRPr lang="en-GB" dirty="0"/>
          </a:p>
        </p:txBody>
      </p:sp>
    </p:spTree>
    <p:extLst>
      <p:ext uri="{BB962C8B-B14F-4D97-AF65-F5344CB8AC3E}">
        <p14:creationId xmlns:p14="http://schemas.microsoft.com/office/powerpoint/2010/main" val="385060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In the above example, access modifiers are used to control how </a:t>
            </a:r>
            <a:r>
              <a:rPr lang="en-GB" dirty="0" err="1" smtClean="0"/>
              <a:t>SafetyCert</a:t>
            </a:r>
            <a:r>
              <a:rPr lang="en-GB" dirty="0" smtClean="0"/>
              <a:t>(</a:t>
            </a:r>
            <a:r>
              <a:rPr lang="en-GB" dirty="0" err="1" smtClean="0"/>
              <a:t>ificate</a:t>
            </a:r>
            <a:r>
              <a:rPr lang="en-GB" dirty="0" smtClean="0"/>
              <a:t>) objects are instantiated. You can see that a </a:t>
            </a:r>
            <a:r>
              <a:rPr lang="en-GB" dirty="0" err="1" smtClean="0"/>
              <a:t>SafetyCert</a:t>
            </a:r>
            <a:r>
              <a:rPr lang="en-GB" dirty="0" smtClean="0"/>
              <a:t> constructor has been provided (replacing the default constructor), but that it has been marked as default visibility (package-private). This means that only types within the same package can access it. In fact, this is part of the design in which another type, </a:t>
            </a:r>
            <a:r>
              <a:rPr lang="en-GB" dirty="0" err="1" smtClean="0"/>
              <a:t>CertificateFactory</a:t>
            </a:r>
            <a:r>
              <a:rPr lang="en-GB" dirty="0" smtClean="0"/>
              <a:t>, will be used to make </a:t>
            </a:r>
            <a:r>
              <a:rPr lang="en-GB" dirty="0" err="1" smtClean="0"/>
              <a:t>SafetyCert</a:t>
            </a:r>
            <a:r>
              <a:rPr lang="en-GB" dirty="0" smtClean="0"/>
              <a:t> objects.</a:t>
            </a:r>
          </a:p>
          <a:p>
            <a:r>
              <a:rPr lang="en-GB" dirty="0" smtClean="0"/>
              <a:t>Take a look at the </a:t>
            </a:r>
            <a:r>
              <a:rPr lang="en-GB" dirty="0" err="1" smtClean="0"/>
              <a:t>CertificateFactory</a:t>
            </a:r>
            <a:r>
              <a:rPr lang="en-GB" dirty="0" smtClean="0"/>
              <a:t> class and you will see it is has only a single</a:t>
            </a:r>
            <a:r>
              <a:rPr lang="en-GB" baseline="0" dirty="0" smtClean="0"/>
              <a:t> s</a:t>
            </a:r>
            <a:r>
              <a:rPr lang="en-GB" dirty="0" smtClean="0"/>
              <a:t>tatic method</a:t>
            </a:r>
            <a:r>
              <a:rPr lang="en-GB" baseline="0" dirty="0" smtClean="0"/>
              <a:t> (</a:t>
            </a:r>
            <a:r>
              <a:rPr lang="en-GB" baseline="0" dirty="0" err="1" smtClean="0"/>
              <a:t>p</a:t>
            </a:r>
            <a:r>
              <a:rPr lang="en-GB" dirty="0" err="1" smtClean="0"/>
              <a:t>roduceCertificate</a:t>
            </a:r>
            <a:r>
              <a:rPr lang="en-GB" dirty="0" smtClean="0"/>
              <a:t>) whose return type, </a:t>
            </a:r>
            <a:r>
              <a:rPr lang="en-GB" dirty="0" err="1" smtClean="0"/>
              <a:t>SafetyCert</a:t>
            </a:r>
            <a:r>
              <a:rPr lang="en-GB" dirty="0" smtClean="0"/>
              <a:t>, is a public type.</a:t>
            </a:r>
          </a:p>
          <a:p>
            <a:r>
              <a:rPr lang="en-GB" dirty="0" smtClean="0"/>
              <a:t>The </a:t>
            </a:r>
            <a:r>
              <a:rPr lang="en-GB" dirty="0" err="1" smtClean="0"/>
              <a:t>CertificateFactory</a:t>
            </a:r>
            <a:r>
              <a:rPr lang="en-GB" dirty="0" smtClean="0"/>
              <a:t> class is in the same package as </a:t>
            </a:r>
            <a:r>
              <a:rPr lang="en-GB" dirty="0" err="1" smtClean="0"/>
              <a:t>SafetyCert</a:t>
            </a:r>
            <a:r>
              <a:rPr lang="en-GB" dirty="0" smtClean="0"/>
              <a:t> so it can access the default visibility members of the </a:t>
            </a:r>
            <a:r>
              <a:rPr lang="en-GB" dirty="0" err="1" smtClean="0"/>
              <a:t>SafetyCert</a:t>
            </a:r>
            <a:r>
              <a:rPr lang="en-GB" dirty="0" smtClean="0"/>
              <a:t> class.</a:t>
            </a:r>
          </a:p>
          <a:p>
            <a:r>
              <a:rPr lang="en-GB" dirty="0" smtClean="0"/>
              <a:t>Note the </a:t>
            </a:r>
            <a:r>
              <a:rPr lang="en-GB" dirty="0" err="1" smtClean="0"/>
              <a:t>GasSafeEngineer</a:t>
            </a:r>
            <a:r>
              <a:rPr lang="en-GB" dirty="0" smtClean="0"/>
              <a:t> class, which would be in a separate package. This class only has access to the public types (and their public members), including the </a:t>
            </a:r>
            <a:r>
              <a:rPr lang="en-GB" dirty="0" err="1" smtClean="0"/>
              <a:t>SafetyCert</a:t>
            </a:r>
            <a:r>
              <a:rPr lang="en-GB" dirty="0" smtClean="0"/>
              <a:t> class' granted field so he/she can prove to ‘users’ of a </a:t>
            </a:r>
            <a:r>
              <a:rPr lang="en-GB" dirty="0" err="1" smtClean="0"/>
              <a:t>GasSafeEngineer</a:t>
            </a:r>
            <a:r>
              <a:rPr lang="en-GB" dirty="0" smtClean="0"/>
              <a:t> that he/she is ‘certified’.</a:t>
            </a:r>
          </a:p>
        </p:txBody>
      </p:sp>
    </p:spTree>
    <p:extLst>
      <p:ext uri="{BB962C8B-B14F-4D97-AF65-F5344CB8AC3E}">
        <p14:creationId xmlns:p14="http://schemas.microsoft.com/office/powerpoint/2010/main" val="46783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700" r:id="rId4"/>
    <p:sldLayoutId id="2147483701"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More on statics</a:t>
            </a:r>
          </a:p>
        </p:txBody>
      </p:sp>
      <p:sp>
        <p:nvSpPr>
          <p:cNvPr id="4099" name="Subtitle 2"/>
          <p:cNvSpPr>
            <a:spLocks noGrp="1"/>
          </p:cNvSpPr>
          <p:nvPr>
            <p:ph type="subTitle" idx="1"/>
          </p:nvPr>
        </p:nvSpPr>
        <p:spPr/>
        <p:txBody>
          <a:bodyPr/>
          <a:lstStyle/>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static </a:t>
            </a:r>
            <a:r>
              <a:rPr lang="en-GB" dirty="0" err="1" smtClean="0"/>
              <a:t>initialiser</a:t>
            </a:r>
            <a:r>
              <a:rPr lang="en-GB" dirty="0" smtClean="0"/>
              <a:t> block(s)</a:t>
            </a:r>
          </a:p>
        </p:txBody>
      </p:sp>
      <p:sp>
        <p:nvSpPr>
          <p:cNvPr id="10243" name="Rectangle 3"/>
          <p:cNvSpPr>
            <a:spLocks noGrp="1" noChangeArrowheads="1"/>
          </p:cNvSpPr>
          <p:nvPr>
            <p:ph type="body" idx="1"/>
          </p:nvPr>
        </p:nvSpPr>
        <p:spPr>
          <a:xfrm>
            <a:off x="142844" y="928800"/>
            <a:ext cx="8786874" cy="5216400"/>
          </a:xfrm>
        </p:spPr>
        <p:txBody>
          <a:bodyPr/>
          <a:lstStyle/>
          <a:p>
            <a:r>
              <a:rPr lang="en-GB" dirty="0" smtClean="0"/>
              <a:t>Cannot mark a constructor as static</a:t>
            </a:r>
          </a:p>
          <a:p>
            <a:r>
              <a:rPr lang="en-GB" dirty="0" smtClean="0"/>
              <a:t>But can define static block(s) </a:t>
            </a:r>
          </a:p>
          <a:p>
            <a:pPr lvl="1"/>
            <a:r>
              <a:rPr lang="en-GB" dirty="0" smtClean="0"/>
              <a:t>Invoked by the JVM</a:t>
            </a:r>
          </a:p>
          <a:p>
            <a:pPr lvl="2"/>
            <a:r>
              <a:rPr lang="en-GB" dirty="0" smtClean="0"/>
              <a:t>On first access to any of the type's members</a:t>
            </a:r>
          </a:p>
          <a:p>
            <a:pPr lvl="2"/>
            <a:r>
              <a:rPr lang="en-GB" dirty="0" smtClean="0"/>
              <a:t>Before any methods are invoked or objects created</a:t>
            </a:r>
          </a:p>
          <a:p>
            <a:r>
              <a:rPr lang="en-GB" dirty="0" smtClean="0"/>
              <a:t>Can take no parameters nor have an access modifier</a:t>
            </a:r>
          </a:p>
          <a:p>
            <a:pPr lvl="1"/>
            <a:r>
              <a:rPr lang="en-GB" dirty="0" smtClean="0"/>
              <a:t>Used to do non-trivial initialisation of static fields</a:t>
            </a:r>
          </a:p>
        </p:txBody>
      </p:sp>
      <p:sp>
        <p:nvSpPr>
          <p:cNvPr id="902148" name="Rectangle 4"/>
          <p:cNvSpPr>
            <a:spLocks noChangeArrowheads="1"/>
          </p:cNvSpPr>
          <p:nvPr/>
        </p:nvSpPr>
        <p:spPr bwMode="auto">
          <a:xfrm>
            <a:off x="677309" y="3742331"/>
            <a:ext cx="8029369" cy="2859757"/>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 </a:t>
            </a:r>
            <a:r>
              <a:rPr lang="en-GB" sz="1800" dirty="0">
                <a:solidFill>
                  <a:srgbClr val="000000"/>
                </a:solidFill>
                <a:latin typeface="Lucida Console" pitchFamily="49" charset="0"/>
                <a:cs typeface="+mn-cs"/>
              </a:rPr>
              <a:t>Car {</a:t>
            </a: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private </a:t>
            </a:r>
            <a:r>
              <a:rPr lang="en-GB" sz="1800" dirty="0">
                <a:solidFill>
                  <a:srgbClr val="0000C8"/>
                </a:solidFill>
                <a:latin typeface="Lucida Console" pitchFamily="49" charset="0"/>
                <a:cs typeface="+mn-cs"/>
              </a:rPr>
              <a:t>static </a:t>
            </a:r>
            <a:r>
              <a:rPr lang="en-GB" sz="1800" dirty="0" err="1">
                <a:solidFill>
                  <a:srgbClr val="000000"/>
                </a:solidFill>
                <a:latin typeface="Lucida Console" pitchFamily="49" charset="0"/>
                <a:cs typeface="+mn-cs"/>
              </a:rPr>
              <a:t>LicenseAgency</a:t>
            </a:r>
            <a:r>
              <a:rPr lang="en-GB" sz="1800" dirty="0">
                <a:solidFill>
                  <a:srgbClr val="0000C8"/>
                </a:solidFill>
                <a:latin typeface="Lucida Console" pitchFamily="49" charset="0"/>
                <a:cs typeface="+mn-cs"/>
              </a:rPr>
              <a:t> </a:t>
            </a:r>
            <a:r>
              <a:rPr lang="en-GB" sz="1800" dirty="0" smtClean="0">
                <a:solidFill>
                  <a:srgbClr val="000000"/>
                </a:solidFill>
                <a:latin typeface="Lucida Console" pitchFamily="49" charset="0"/>
                <a:cs typeface="+mn-cs"/>
              </a:rPr>
              <a:t>DVLA;</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a:t>
            </a:r>
            <a:r>
              <a:rPr lang="en-GB" sz="1800" dirty="0">
                <a:solidFill>
                  <a:srgbClr val="FF0000"/>
                </a:solidFill>
                <a:latin typeface="Lucida Console" pitchFamily="49" charset="0"/>
                <a:cs typeface="+mn-cs"/>
              </a:rPr>
              <a:t>static </a:t>
            </a:r>
            <a:r>
              <a:rPr lang="en-GB" sz="1800" dirty="0" smtClean="0">
                <a:solidFill>
                  <a:srgbClr val="000000"/>
                </a:solidFill>
                <a:latin typeface="Lucida Console" pitchFamily="49" charset="0"/>
                <a:cs typeface="+mn-cs"/>
              </a:rPr>
              <a:t>{</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if</a:t>
            </a:r>
            <a:r>
              <a:rPr lang="en-GB" sz="1800" dirty="0" smtClean="0">
                <a:solidFill>
                  <a:srgbClr val="000000"/>
                </a:solidFill>
                <a:latin typeface="Lucida Console" pitchFamily="49" charset="0"/>
                <a:cs typeface="+mn-cs"/>
              </a:rPr>
              <a:t>(...) DVLA </a:t>
            </a: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LicenseAgency</a:t>
            </a:r>
            <a:r>
              <a:rPr lang="en-GB" sz="1800" dirty="0">
                <a:solidFill>
                  <a:srgbClr val="000000"/>
                </a:solidFill>
                <a:latin typeface="Lucida Console" pitchFamily="49" charset="0"/>
                <a:cs typeface="+mn-cs"/>
              </a:rPr>
              <a:t>( ...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static void </a:t>
            </a:r>
            <a:r>
              <a:rPr lang="en-GB" sz="1800" dirty="0" err="1" smtClean="0">
                <a:solidFill>
                  <a:srgbClr val="000000"/>
                </a:solidFill>
                <a:latin typeface="Lucida Console" pitchFamily="49" charset="0"/>
                <a:cs typeface="+mn-cs"/>
              </a:rPr>
              <a:t>ChangeLicenseAgency</a:t>
            </a:r>
            <a:endParaRPr lang="en-GB" sz="1800" dirty="0" smtClean="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smtClean="0">
                <a:solidFill>
                  <a:srgbClr val="000000"/>
                </a:solidFill>
                <a:latin typeface="Lucida Console" pitchFamily="49" charset="0"/>
              </a:rPr>
              <a:t>                                    </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LicenseAgency</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la)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DVLA = la;</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p>
        </p:txBody>
      </p:sp>
      <p:sp>
        <p:nvSpPr>
          <p:cNvPr id="5" name="Rectangle 4"/>
          <p:cNvSpPr>
            <a:spLocks noChangeArrowheads="1"/>
          </p:cNvSpPr>
          <p:nvPr/>
        </p:nvSpPr>
        <p:spPr bwMode="auto">
          <a:xfrm>
            <a:off x="4158125" y="1334411"/>
            <a:ext cx="4839571" cy="643766"/>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smtClean="0">
                <a:latin typeface="Lucida Console" pitchFamily="49" charset="0"/>
              </a:rPr>
              <a:t>s</a:t>
            </a:r>
            <a:r>
              <a:rPr lang="en-GB" sz="1800" dirty="0" smtClean="0">
                <a:latin typeface="Lucida Console" pitchFamily="49" charset="0"/>
                <a:cs typeface="+mn-cs"/>
              </a:rPr>
              <a:t>tatic {.....} </a:t>
            </a:r>
            <a:br>
              <a:rPr lang="en-GB" sz="1800" dirty="0" smtClean="0">
                <a:latin typeface="Lucida Console" pitchFamily="49" charset="0"/>
                <a:cs typeface="+mn-cs"/>
              </a:rPr>
            </a:br>
            <a:r>
              <a:rPr lang="en-GB" sz="1800" dirty="0" smtClean="0">
                <a:solidFill>
                  <a:schemeClr val="accent6">
                    <a:lumMod val="50000"/>
                  </a:schemeClr>
                </a:solidFill>
                <a:latin typeface="Lucida Console" pitchFamily="49" charset="0"/>
                <a:cs typeface="+mn-cs"/>
              </a:rPr>
              <a:t>// code runs when class is loaded</a:t>
            </a:r>
            <a:endParaRPr lang="en-GB" sz="1800" dirty="0">
              <a:solidFill>
                <a:schemeClr val="accent6">
                  <a:lumMod val="50000"/>
                </a:schemeClr>
              </a:solidFill>
              <a:latin typeface="Lucida Console" pitchFamily="49" charset="0"/>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final fields</a:t>
            </a:r>
          </a:p>
        </p:txBody>
      </p:sp>
      <p:sp>
        <p:nvSpPr>
          <p:cNvPr id="11267" name="Rectangle 3"/>
          <p:cNvSpPr>
            <a:spLocks noGrp="1" noChangeArrowheads="1"/>
          </p:cNvSpPr>
          <p:nvPr>
            <p:ph type="body" idx="1"/>
          </p:nvPr>
        </p:nvSpPr>
        <p:spPr/>
        <p:txBody>
          <a:bodyPr/>
          <a:lstStyle/>
          <a:p>
            <a:r>
              <a:rPr lang="en-GB" b="0" dirty="0" smtClean="0">
                <a:latin typeface="Lucida Console" pitchFamily="49" charset="0"/>
              </a:rPr>
              <a:t>final </a:t>
            </a:r>
            <a:r>
              <a:rPr lang="en-GB" b="0" dirty="0" smtClean="0">
                <a:latin typeface="+mn-lt"/>
              </a:rPr>
              <a:t>variables can be assigned to in declaration or in a constructor</a:t>
            </a:r>
          </a:p>
          <a:p>
            <a:pPr lvl="1"/>
            <a:r>
              <a:rPr lang="en-GB" dirty="0" smtClean="0">
                <a:latin typeface="+mn-lt"/>
              </a:rPr>
              <a:t>Then they are </a:t>
            </a:r>
            <a:r>
              <a:rPr lang="en-GB" dirty="0" err="1" smtClean="0">
                <a:latin typeface="+mn-lt"/>
              </a:rPr>
              <a:t>readonly</a:t>
            </a:r>
            <a:r>
              <a:rPr lang="en-GB" dirty="0" smtClean="0">
                <a:latin typeface="+mn-lt"/>
              </a:rPr>
              <a:t> – can be instance or static</a:t>
            </a:r>
            <a:endParaRPr lang="en-GB" dirty="0" smtClean="0"/>
          </a:p>
          <a:p>
            <a:pPr lvl="1"/>
            <a:r>
              <a:rPr lang="en-GB" dirty="0" smtClean="0"/>
              <a:t>Useful for (part)immutable objects (final state set by .</a:t>
            </a:r>
            <a:r>
              <a:rPr lang="en-GB" dirty="0" err="1" smtClean="0"/>
              <a:t>ctor</a:t>
            </a:r>
            <a:r>
              <a:rPr lang="en-GB" dirty="0" smtClean="0"/>
              <a:t>)</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r>
              <a:rPr lang="en-GB" b="0" dirty="0" smtClean="0"/>
              <a:t>Java’s support for constants is public static finals’ in UPPERCASE</a:t>
            </a:r>
          </a:p>
          <a:p>
            <a:endParaRPr lang="en-GB" dirty="0" smtClean="0"/>
          </a:p>
        </p:txBody>
      </p:sp>
      <p:sp>
        <p:nvSpPr>
          <p:cNvPr id="863237" name="Rectangle 5"/>
          <p:cNvSpPr>
            <a:spLocks noChangeArrowheads="1"/>
          </p:cNvSpPr>
          <p:nvPr/>
        </p:nvSpPr>
        <p:spPr bwMode="auto">
          <a:xfrm>
            <a:off x="808821" y="2251833"/>
            <a:ext cx="7548370" cy="2028761"/>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Car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smtClean="0">
                <a:solidFill>
                  <a:srgbClr val="FA3200"/>
                </a:solidFill>
                <a:latin typeface="Lucida Console" pitchFamily="49" charset="0"/>
                <a:cs typeface="+mn-cs"/>
              </a:rPr>
              <a:t>final </a:t>
            </a:r>
            <a:r>
              <a:rPr lang="en-GB" sz="1800" dirty="0" err="1" smtClean="0">
                <a:solidFill>
                  <a:srgbClr val="000000"/>
                </a:solidFill>
                <a:latin typeface="Lucida Console" pitchFamily="49" charset="0"/>
              </a:rPr>
              <a:t>int</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yearOf</a:t>
            </a:r>
            <a:r>
              <a:rPr lang="en-GB" sz="1800" dirty="0" err="1" smtClean="0">
                <a:solidFill>
                  <a:srgbClr val="000000"/>
                </a:solidFill>
                <a:latin typeface="Lucida Console" pitchFamily="49" charset="0"/>
                <a:cs typeface="+mn-cs"/>
              </a:rPr>
              <a:t>Creation</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a:t>
            </a:r>
            <a:r>
              <a:rPr lang="en-GB" sz="1800" dirty="0">
                <a:solidFill>
                  <a:srgbClr val="000000"/>
                </a:solidFill>
                <a:latin typeface="Lucida Console" pitchFamily="49" charset="0"/>
                <a:cs typeface="+mn-cs"/>
              </a:rPr>
              <a:t> Car() {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yearOfCreation</a:t>
            </a:r>
            <a:r>
              <a:rPr lang="en-GB" sz="1800" dirty="0" smtClean="0">
                <a:solidFill>
                  <a:srgbClr val="000000"/>
                </a:solidFill>
                <a:latin typeface="Lucida Console" pitchFamily="49" charset="0"/>
              </a:rPr>
              <a:t> = </a:t>
            </a:r>
            <a:r>
              <a:rPr lang="en-GB" sz="1800" dirty="0" err="1" smtClean="0">
                <a:solidFill>
                  <a:srgbClr val="000000"/>
                </a:solidFill>
                <a:latin typeface="Lucida Console" pitchFamily="49" charset="0"/>
              </a:rPr>
              <a:t>C</a:t>
            </a:r>
            <a:r>
              <a:rPr lang="en-GB" sz="1800" dirty="0" err="1" smtClean="0">
                <a:solidFill>
                  <a:srgbClr val="000000"/>
                </a:solidFill>
                <a:latin typeface="Lucida Console" pitchFamily="49" charset="0"/>
                <a:cs typeface="+mn-cs"/>
              </a:rPr>
              <a:t>alendar.getInstance</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.get(</a:t>
            </a:r>
            <a:r>
              <a:rPr lang="en-GB" sz="1800" dirty="0" err="1" smtClean="0">
                <a:solidFill>
                  <a:srgbClr val="000000"/>
                </a:solidFill>
                <a:latin typeface="Lucida Console" pitchFamily="49" charset="0"/>
                <a:cs typeface="+mn-cs"/>
              </a:rPr>
              <a:t>Calendar.YEAR</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endParaRPr lang="en-GB" sz="1800" dirty="0">
              <a:solidFill>
                <a:srgbClr val="008000"/>
              </a:solidFill>
              <a:latin typeface="Lucida Console" pitchFamily="49" charset="0"/>
              <a:cs typeface="+mn-cs"/>
            </a:endParaRPr>
          </a:p>
        </p:txBody>
      </p:sp>
      <p:sp>
        <p:nvSpPr>
          <p:cNvPr id="12" name="Rectangle 5"/>
          <p:cNvSpPr>
            <a:spLocks noChangeArrowheads="1"/>
          </p:cNvSpPr>
          <p:nvPr/>
        </p:nvSpPr>
        <p:spPr bwMode="auto">
          <a:xfrm>
            <a:off x="663509" y="5085526"/>
            <a:ext cx="7548370" cy="1474763"/>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Math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smtClean="0">
                <a:solidFill>
                  <a:srgbClr val="0000C8"/>
                </a:solidFill>
                <a:latin typeface="Lucida Console" pitchFamily="49" charset="0"/>
                <a:cs typeface="+mn-cs"/>
              </a:rPr>
              <a:t>static final double </a:t>
            </a:r>
            <a:r>
              <a:rPr lang="en-GB" sz="1800" dirty="0" smtClean="0">
                <a:latin typeface="Lucida Console" pitchFamily="49" charset="0"/>
                <a:cs typeface="+mn-cs"/>
              </a:rPr>
              <a:t>PI</a:t>
            </a:r>
            <a:r>
              <a:rPr lang="en-GB" sz="1800" dirty="0" smtClean="0">
                <a:solidFill>
                  <a:srgbClr val="FA3200"/>
                </a:solidFill>
                <a:latin typeface="Lucida Console" pitchFamily="49" charset="0"/>
                <a:cs typeface="+mn-cs"/>
              </a:rPr>
              <a:t> </a:t>
            </a:r>
            <a:br>
              <a:rPr lang="en-GB" sz="1800" dirty="0" smtClean="0">
                <a:solidFill>
                  <a:srgbClr val="FA3200"/>
                </a:solidFill>
                <a:latin typeface="Lucida Console" pitchFamily="49" charset="0"/>
                <a:cs typeface="+mn-cs"/>
              </a:rPr>
            </a:br>
            <a:r>
              <a:rPr lang="en-GB" sz="1800" dirty="0" smtClean="0">
                <a:solidFill>
                  <a:srgbClr val="FA3200"/>
                </a:solidFill>
                <a:latin typeface="Lucida Console" pitchFamily="49" charset="0"/>
                <a:cs typeface="+mn-cs"/>
              </a:rPr>
              <a:t>                          = </a:t>
            </a:r>
            <a:r>
              <a:rPr lang="en-GB" sz="1800" dirty="0" smtClean="0"/>
              <a:t>3.14159265358979323846 ;</a:t>
            </a:r>
            <a:br>
              <a:rPr lang="en-GB" sz="1800" dirty="0" smtClean="0"/>
            </a:br>
            <a:r>
              <a:rPr lang="en-GB" sz="1800" dirty="0" smtClean="0"/>
              <a:t>     ...</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endParaRPr lang="en-GB" sz="1800" dirty="0">
              <a:solidFill>
                <a:srgbClr val="008000"/>
              </a:solidFill>
              <a:latin typeface="Lucida Console" pitchFamily="49" charset="0"/>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Factory pattern</a:t>
            </a:r>
            <a:endParaRPr lang="en-GB" dirty="0"/>
          </a:p>
        </p:txBody>
      </p:sp>
      <p:sp>
        <p:nvSpPr>
          <p:cNvPr id="18" name="Rectangle 17"/>
          <p:cNvSpPr/>
          <p:nvPr/>
        </p:nvSpPr>
        <p:spPr>
          <a:xfrm>
            <a:off x="178908" y="1272351"/>
            <a:ext cx="8819320" cy="1569660"/>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Bank</a:t>
            </a:r>
            <a:r>
              <a:rPr lang="en-GB" sz="1600"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CreateAccount</a:t>
            </a:r>
            <a:r>
              <a:rPr lang="en-GB" sz="1600" b="1" dirty="0">
                <a:solidFill>
                  <a:srgbClr val="000000"/>
                </a:solidFill>
                <a:latin typeface="Consolas" panose="020B0609020204030204" pitchFamily="49" charset="0"/>
              </a:rPr>
              <a: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owner) </a:t>
            </a:r>
            <a:r>
              <a:rPr lang="en-GB" sz="1600" b="1" dirty="0">
                <a:solidFill>
                  <a:srgbClr val="000000"/>
                </a:solidFill>
                <a:latin typeface="Consolas" panose="020B0609020204030204" pitchFamily="49" charset="0"/>
              </a:rPr>
              <a:t>{</a:t>
            </a:r>
          </a:p>
          <a:p>
            <a:r>
              <a:rPr lang="en-GB" sz="1600" b="1" dirty="0" smtClean="0">
                <a:solidFill>
                  <a:schemeClr val="accent6">
                    <a:lumMod val="50000"/>
                  </a:schemeClr>
                </a:solidFill>
                <a:latin typeface="Consolas" panose="020B0609020204030204" pitchFamily="49" charset="0"/>
              </a:rPr>
              <a:t>	// possible security code</a:t>
            </a:r>
          </a:p>
          <a:p>
            <a:r>
              <a:rPr lang="en-GB" sz="1600" b="1" dirty="0" smtClean="0">
                <a:solidFill>
                  <a:srgbClr val="0000FF"/>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smtClean="0">
                <a:solidFill>
                  <a:srgbClr val="2B91AF"/>
                </a:solidFill>
                <a:latin typeface="Consolas" panose="020B0609020204030204" pitchFamily="49" charset="0"/>
              </a:rPr>
              <a:t>Account</a:t>
            </a:r>
            <a:r>
              <a:rPr lang="en-GB" sz="1600" b="1" dirty="0" smtClean="0">
                <a:solidFill>
                  <a:srgbClr val="000000"/>
                </a:solidFill>
                <a:latin typeface="Consolas" panose="020B0609020204030204" pitchFamily="49" charset="0"/>
              </a:rPr>
              <a:t>(owner);</a:t>
            </a:r>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   }</a:t>
            </a:r>
            <a:endParaRPr lang="en-GB" sz="1600" b="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20" name="Rectangle 19"/>
          <p:cNvSpPr/>
          <p:nvPr/>
        </p:nvSpPr>
        <p:spPr>
          <a:xfrm>
            <a:off x="7279482" y="876817"/>
            <a:ext cx="1727725" cy="3832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rial" pitchFamily="34" charset="0"/>
                <a:cs typeface="Arial" pitchFamily="34" charset="0"/>
              </a:rPr>
              <a:t>Factory </a:t>
            </a:r>
            <a:r>
              <a:rPr lang="en-GB" sz="1800" dirty="0" smtClean="0">
                <a:solidFill>
                  <a:schemeClr val="tx1"/>
                </a:solidFill>
                <a:latin typeface="Arial" pitchFamily="34" charset="0"/>
                <a:cs typeface="Arial" pitchFamily="34" charset="0"/>
              </a:rPr>
              <a:t>class</a:t>
            </a:r>
            <a:endParaRPr lang="en-GB" sz="1800" dirty="0">
              <a:solidFill>
                <a:schemeClr val="tx1"/>
              </a:solidFill>
              <a:latin typeface="Arial" pitchFamily="34" charset="0"/>
              <a:cs typeface="Arial" pitchFamily="34" charset="0"/>
            </a:endParaRPr>
          </a:p>
        </p:txBody>
      </p:sp>
      <p:sp>
        <p:nvSpPr>
          <p:cNvPr id="22" name="Rectangle 21"/>
          <p:cNvSpPr/>
          <p:nvPr/>
        </p:nvSpPr>
        <p:spPr>
          <a:xfrm>
            <a:off x="178908" y="1252334"/>
            <a:ext cx="8819320" cy="2877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grpSp>
        <p:nvGrpSpPr>
          <p:cNvPr id="33" name="Group 32"/>
          <p:cNvGrpSpPr/>
          <p:nvPr/>
        </p:nvGrpSpPr>
        <p:grpSpPr>
          <a:xfrm>
            <a:off x="298168" y="4610440"/>
            <a:ext cx="8658282" cy="1569660"/>
            <a:chOff x="311420" y="4491167"/>
            <a:chExt cx="8658282" cy="1569660"/>
          </a:xfrm>
        </p:grpSpPr>
        <p:sp>
          <p:nvSpPr>
            <p:cNvPr id="29" name="Rectangle 28"/>
            <p:cNvSpPr/>
            <p:nvPr/>
          </p:nvSpPr>
          <p:spPr>
            <a:xfrm>
              <a:off x="311420" y="4491167"/>
              <a:ext cx="6076128"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a:t>
              </a:r>
              <a:r>
                <a:rPr lang="en-GB" sz="1600" b="1" dirty="0" smtClean="0">
                  <a:solidFill>
                    <a:srgbClr val="0000FF"/>
                  </a:solidFill>
                  <a:latin typeface="Consolas" panose="020B0609020204030204" pitchFamily="49" charset="0"/>
                </a:rPr>
                <a:t>ublic static</a:t>
              </a:r>
              <a:r>
                <a:rPr lang="en-GB" sz="1600" b="1" dirty="0" smtClean="0">
                  <a:solidFill>
                    <a:srgbClr val="000000"/>
                  </a:solidFill>
                  <a:latin typeface="Consolas" panose="020B0609020204030204" pitchFamily="49" charset="0"/>
                </a:rPr>
                <a:t> </a:t>
              </a:r>
              <a:r>
                <a:rPr lang="en-GB" sz="1600" b="1" dirty="0" smtClean="0">
                  <a:solidFill>
                    <a:srgbClr val="0000FF"/>
                  </a:solidFill>
                  <a:latin typeface="Consolas" panose="020B0609020204030204" pitchFamily="49" charset="0"/>
                </a:rPr>
                <a:t>void</a:t>
              </a:r>
              <a:r>
                <a:rPr lang="en-GB" sz="1600" b="1" dirty="0" smtClean="0">
                  <a:solidFill>
                    <a:srgbClr val="000000"/>
                  </a:solidFill>
                  <a:latin typeface="Consolas" panose="020B0609020204030204" pitchFamily="49" charset="0"/>
                </a:rPr>
                <a:t> main(</a:t>
              </a:r>
              <a:r>
                <a:rPr lang="en-GB" sz="1600" b="1" dirty="0" err="1" smtClean="0">
                  <a:solidFill>
                    <a:srgbClr val="000000"/>
                  </a:solidFill>
                  <a:latin typeface="Consolas" panose="020B0609020204030204" pitchFamily="49" charset="0"/>
                </a:rPr>
                <a:t>Sring</a:t>
              </a:r>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args</a:t>
              </a:r>
              <a:r>
                <a:rPr lang="en-GB" sz="1600" b="1" dirty="0" smtClean="0">
                  <a:solidFill>
                    <a:srgbClr val="000000"/>
                  </a:solidFill>
                  <a:latin typeface="Consolas" panose="020B0609020204030204" pitchFamily="49" charset="0"/>
                </a:rPr>
                <a:t>)</a:t>
              </a:r>
            </a:p>
            <a:p>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smtClean="0">
                  <a:solidFill>
                    <a:srgbClr val="2B91AF"/>
                  </a:solidFill>
                  <a:latin typeface="Consolas" panose="020B0609020204030204" pitchFamily="49" charset="0"/>
                </a:rPr>
                <a:t>Account</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smtClean="0">
                  <a:solidFill>
                    <a:srgbClr val="2B91AF"/>
                  </a:solidFill>
                  <a:latin typeface="Consolas" panose="020B0609020204030204" pitchFamily="49" charset="0"/>
                </a:rPr>
                <a:t>Account</a:t>
              </a:r>
              <a:r>
                <a:rPr lang="en-GB" sz="1600" b="1" dirty="0" smtClean="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"Bob"</a:t>
              </a:r>
              <a:r>
                <a:rPr lang="en-GB" sz="1600" b="1" dirty="0" smtClean="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2B91AF"/>
                  </a:solidFill>
                  <a:latin typeface="Consolas" panose="020B0609020204030204" pitchFamily="49" charset="0"/>
                </a:rPr>
                <a:t> </a:t>
              </a:r>
              <a:r>
                <a:rPr lang="en-GB" sz="1600" b="1" dirty="0" smtClean="0">
                  <a:solidFill>
                    <a:srgbClr val="2B91AF"/>
                  </a:solidFill>
                  <a:latin typeface="Consolas" panose="020B0609020204030204" pitchFamily="49" charset="0"/>
                </a:rPr>
                <a:t>   Account</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err="1" smtClean="0">
                  <a:solidFill>
                    <a:srgbClr val="2B91AF"/>
                  </a:solidFill>
                  <a:latin typeface="Consolas" panose="020B0609020204030204" pitchFamily="49" charset="0"/>
                </a:rPr>
                <a:t>Bank</a:t>
              </a:r>
              <a:r>
                <a:rPr lang="en-GB" sz="1600" b="1" dirty="0" err="1" smtClean="0">
                  <a:solidFill>
                    <a:srgbClr val="000000"/>
                  </a:solidFill>
                  <a:latin typeface="Consolas" panose="020B0609020204030204" pitchFamily="49" charset="0"/>
                </a:rPr>
                <a:t>.CreateAccount</a:t>
              </a:r>
              <a:r>
                <a:rPr lang="en-GB" sz="1600" b="1" dirty="0" smtClean="0">
                  <a:solidFill>
                    <a:srgbClr val="000000"/>
                  </a:solidFill>
                  <a:latin typeface="Consolas" panose="020B0609020204030204" pitchFamily="49" charset="0"/>
                </a:rPr>
                <a:t>(</a:t>
              </a:r>
              <a:r>
                <a:rPr lang="en-GB" sz="1600" b="1" dirty="0" smtClean="0">
                  <a:solidFill>
                    <a:srgbClr val="A31515"/>
                  </a:solidFill>
                  <a:latin typeface="Consolas" panose="020B0609020204030204" pitchFamily="49" charset="0"/>
                </a:rPr>
                <a:t>"Bob"</a:t>
              </a:r>
              <a:r>
                <a:rPr lang="en-GB" sz="1600" b="1" dirty="0" smtClean="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74095" y="4996070"/>
              <a:ext cx="384314" cy="384314"/>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185" y="5340627"/>
              <a:ext cx="473238" cy="541617"/>
            </a:xfrm>
            <a:prstGeom prst="rect">
              <a:avLst/>
            </a:prstGeom>
          </p:spPr>
        </p:pic>
        <p:sp>
          <p:nvSpPr>
            <p:cNvPr id="32" name="Rounded Rectangular Callout 31"/>
            <p:cNvSpPr/>
            <p:nvPr/>
          </p:nvSpPr>
          <p:spPr>
            <a:xfrm>
              <a:off x="6600030" y="4691270"/>
              <a:ext cx="2369672" cy="830840"/>
            </a:xfrm>
            <a:prstGeom prst="wedgeRoundRectCallout">
              <a:avLst>
                <a:gd name="adj1" fmla="val -58466"/>
                <a:gd name="adj2" fmla="val -1764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latin typeface="Arial" pitchFamily="34" charset="0"/>
                  <a:cs typeface="Arial" pitchFamily="34" charset="0"/>
                </a:rPr>
                <a:t>Client code using the Bank account factory</a:t>
              </a:r>
            </a:p>
          </p:txBody>
        </p:sp>
      </p:grpSp>
      <p:sp>
        <p:nvSpPr>
          <p:cNvPr id="16" name="Rectangle 15"/>
          <p:cNvSpPr/>
          <p:nvPr/>
        </p:nvSpPr>
        <p:spPr>
          <a:xfrm>
            <a:off x="274976" y="2983745"/>
            <a:ext cx="3360984" cy="1077218"/>
          </a:xfrm>
          <a:prstGeom prst="rect">
            <a:avLst/>
          </a:prstGeom>
          <a:ln>
            <a:solidFill>
              <a:schemeClr val="tx1"/>
            </a:solidFill>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smtClean="0">
                <a:solidFill>
                  <a:srgbClr val="0000FF"/>
                </a:solidFill>
                <a:latin typeface="Consolas" panose="020B0609020204030204" pitchFamily="49" charset="0"/>
              </a:rPr>
              <a:t>public</a:t>
            </a:r>
            <a:r>
              <a:rPr lang="en-GB" sz="1600" dirty="0" smtClean="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smtClean="0">
                <a:solidFill>
                  <a:srgbClr val="2B91AF"/>
                </a:solidFill>
                <a:latin typeface="Consolas" panose="020B0609020204030204" pitchFamily="49" charset="0"/>
              </a:rPr>
              <a:t>Account </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    Account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3" name="Rounded Rectangular Callout 2"/>
          <p:cNvSpPr/>
          <p:nvPr/>
        </p:nvSpPr>
        <p:spPr>
          <a:xfrm>
            <a:off x="3833974" y="2763055"/>
            <a:ext cx="2194865" cy="708565"/>
          </a:xfrm>
          <a:prstGeom prst="wedgeRoundRectCallout">
            <a:avLst>
              <a:gd name="adj1" fmla="val -56782"/>
              <a:gd name="adj2" fmla="val 3441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rgbClr val="000000"/>
                </a:solidFill>
              </a:rPr>
              <a:t>Constructor has only ‘package</a:t>
            </a:r>
            <a:r>
              <a:rPr lang="en-GB" sz="1600" dirty="0">
                <a:solidFill>
                  <a:srgbClr val="000000"/>
                </a:solidFill>
              </a:rPr>
              <a:t>’ </a:t>
            </a:r>
            <a:r>
              <a:rPr lang="en-GB" sz="1600" dirty="0" smtClean="0">
                <a:solidFill>
                  <a:srgbClr val="000000"/>
                </a:solidFill>
              </a:rPr>
              <a:t>visibility</a:t>
            </a:r>
            <a:endParaRPr lang="en-GB" sz="1600" dirty="0">
              <a:solidFill>
                <a:srgbClr val="000000"/>
              </a:solidFill>
            </a:endParaRPr>
          </a:p>
        </p:txBody>
      </p:sp>
    </p:spTree>
    <p:extLst>
      <p:ext uri="{BB962C8B-B14F-4D97-AF65-F5344CB8AC3E}">
        <p14:creationId xmlns:p14="http://schemas.microsoft.com/office/powerpoint/2010/main" val="4185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Factory pattern – pre-lab example</a:t>
            </a:r>
          </a:p>
        </p:txBody>
      </p:sp>
      <p:sp>
        <p:nvSpPr>
          <p:cNvPr id="869379" name="Rectangle 3"/>
          <p:cNvSpPr>
            <a:spLocks noChangeArrowheads="1"/>
          </p:cNvSpPr>
          <p:nvPr/>
        </p:nvSpPr>
        <p:spPr bwMode="auto">
          <a:xfrm>
            <a:off x="222250" y="845045"/>
            <a:ext cx="8704263" cy="3690754"/>
          </a:xfrm>
          <a:prstGeom prst="rect">
            <a:avLst/>
          </a:prstGeom>
          <a:solidFill>
            <a:srgbClr val="FCFEB9"/>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Lst>
              <a:defRPr/>
            </a:pPr>
            <a:r>
              <a:rPr lang="en-GB" sz="1800" dirty="0">
                <a:solidFill>
                  <a:srgbClr val="FA3200"/>
                </a:solidFill>
                <a:latin typeface="Lucida Console" pitchFamily="49" charset="0"/>
                <a:cs typeface="+mn-cs"/>
              </a:rPr>
              <a:t>public</a:t>
            </a:r>
            <a:r>
              <a:rPr lang="en-GB" sz="1800" dirty="0">
                <a:solidFill>
                  <a:srgbClr val="0000C8"/>
                </a:solidFill>
                <a:latin typeface="Lucida Console" pitchFamily="49" charset="0"/>
                <a:cs typeface="+mn-cs"/>
              </a:rPr>
              <a:t> class</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SafetyCert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smtClean="0">
                <a:solidFill>
                  <a:srgbClr val="0000C8"/>
                </a:solidFill>
                <a:latin typeface="Lucida Console" pitchFamily="49" charset="0"/>
                <a:cs typeface="+mn-cs"/>
              </a:rPr>
              <a:t>final </a:t>
            </a:r>
            <a:r>
              <a:rPr lang="en-GB" sz="1800" dirty="0" smtClean="0">
                <a:solidFill>
                  <a:srgbClr val="000000"/>
                </a:solidFill>
                <a:latin typeface="Lucida Console" pitchFamily="49" charset="0"/>
                <a:cs typeface="+mn-cs"/>
              </a:rPr>
              <a:t>Calendar </a:t>
            </a:r>
            <a:r>
              <a:rPr lang="en-GB" sz="1800" dirty="0" smtClean="0">
                <a:solidFill>
                  <a:srgbClr val="000000"/>
                </a:solidFill>
                <a:latin typeface="Lucida Console" pitchFamily="49" charset="0"/>
              </a:rPr>
              <a:t>g</a:t>
            </a:r>
            <a:r>
              <a:rPr lang="en-GB" sz="1800" dirty="0" smtClean="0">
                <a:solidFill>
                  <a:srgbClr val="000000"/>
                </a:solidFill>
                <a:latin typeface="Lucida Console" pitchFamily="49" charset="0"/>
                <a:cs typeface="+mn-cs"/>
              </a:rPr>
              <a:t>ranted;</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 pos="1712913" algn="l"/>
              </a:tabLst>
              <a:defRPr/>
            </a:pP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private </a:t>
            </a:r>
            <a:r>
              <a:rPr lang="en-GB" sz="1800" dirty="0" smtClean="0">
                <a:latin typeface="Lucida Console" pitchFamily="49" charset="0"/>
                <a:cs typeface="+mn-cs"/>
              </a:rPr>
              <a:t>String</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h</a:t>
            </a:r>
            <a:r>
              <a:rPr lang="en-GB" sz="1800" dirty="0" err="1" smtClean="0">
                <a:solidFill>
                  <a:srgbClr val="000000"/>
                </a:solidFill>
                <a:latin typeface="Lucida Console" pitchFamily="49" charset="0"/>
                <a:cs typeface="+mn-cs"/>
              </a:rPr>
              <a:t>olderName</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SafetyCert</a:t>
            </a:r>
            <a:r>
              <a:rPr lang="en-GB" sz="1800" dirty="0" smtClean="0">
                <a:solidFill>
                  <a:srgbClr val="000000"/>
                </a:solidFill>
                <a:latin typeface="Lucida Console" pitchFamily="49" charset="0"/>
                <a:cs typeface="+mn-cs"/>
              </a:rPr>
              <a:t> (</a:t>
            </a:r>
            <a:r>
              <a:rPr lang="en-GB" sz="1800" dirty="0" smtClean="0">
                <a:latin typeface="Lucida Console" pitchFamily="49" charset="0"/>
              </a:rPr>
              <a:t>String</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name) {</a:t>
            </a: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rPr>
              <a:t>h</a:t>
            </a:r>
            <a:r>
              <a:rPr lang="en-GB" sz="1800" dirty="0" err="1" smtClean="0">
                <a:solidFill>
                  <a:srgbClr val="000000"/>
                </a:solidFill>
                <a:latin typeface="Lucida Console" pitchFamily="49" charset="0"/>
                <a:cs typeface="+mn-cs"/>
              </a:rPr>
              <a:t>olderName</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name;</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granted </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Calendar.getInstance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 pos="1712913" algn="l"/>
              </a:tabLst>
              <a:defRPr/>
            </a:pPr>
            <a:r>
              <a:rPr lang="en-GB" sz="1800" dirty="0" smtClean="0">
                <a:solidFill>
                  <a:srgbClr val="0000C8"/>
                </a:solidFill>
                <a:latin typeface="Lucida Console" pitchFamily="49" charset="0"/>
              </a:rPr>
              <a:t>p</a:t>
            </a:r>
            <a:r>
              <a:rPr lang="en-GB" sz="1800" dirty="0" smtClean="0">
                <a:solidFill>
                  <a:srgbClr val="0000C8"/>
                </a:solidFill>
                <a:latin typeface="Lucida Console" pitchFamily="49" charset="0"/>
                <a:cs typeface="+mn-cs"/>
              </a:rPr>
              <a:t>ublic</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class</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CertificateFactory</a:t>
            </a:r>
            <a:r>
              <a:rPr lang="en-GB" sz="1800" dirty="0">
                <a:solidFill>
                  <a:srgbClr val="000000"/>
                </a:solidFill>
                <a:latin typeface="Lucida Console" pitchFamily="49" charset="0"/>
                <a:cs typeface="+mn-cs"/>
              </a:rPr>
              <a:t> {    </a:t>
            </a: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cs typeface="+mn-cs"/>
              </a:rPr>
              <a:t>public</a:t>
            </a:r>
            <a:r>
              <a:rPr lang="en-GB" sz="1800" dirty="0" smtClean="0">
                <a:solidFill>
                  <a:srgbClr val="000000"/>
                </a:solidFill>
                <a:latin typeface="Lucida Console" pitchFamily="49" charset="0"/>
                <a:cs typeface="+mn-cs"/>
              </a:rPr>
              <a:t> </a:t>
            </a:r>
            <a:r>
              <a:rPr lang="en-GB" sz="1800" dirty="0">
                <a:solidFill>
                  <a:srgbClr val="0000C8"/>
                </a:solidFill>
                <a:latin typeface="Lucida Console" pitchFamily="49" charset="0"/>
                <a:cs typeface="+mn-cs"/>
              </a:rPr>
              <a:t>static</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SafetyCert</a:t>
            </a:r>
            <a:r>
              <a:rPr lang="en-GB" sz="1800" dirty="0" smtClean="0">
                <a:solidFill>
                  <a:srgbClr val="000000"/>
                </a:solidFill>
                <a:latin typeface="Lucida Console" pitchFamily="49" charset="0"/>
                <a:cs typeface="+mn-cs"/>
              </a:rPr>
              <a:t> </a:t>
            </a:r>
            <a:r>
              <a:rPr lang="en-GB" sz="1800" dirty="0" err="1" smtClean="0">
                <a:latin typeface="Lucida Console" pitchFamily="49" charset="0"/>
              </a:rPr>
              <a:t>p</a:t>
            </a:r>
            <a:r>
              <a:rPr lang="en-GB" sz="1800" dirty="0" err="1" smtClean="0">
                <a:latin typeface="Lucida Console" pitchFamily="49" charset="0"/>
                <a:cs typeface="+mn-cs"/>
              </a:rPr>
              <a:t>roduceCertificate</a:t>
            </a:r>
            <a:r>
              <a:rPr lang="en-GB" sz="1800" dirty="0" smtClean="0">
                <a:latin typeface="Lucida Console" pitchFamily="49" charset="0"/>
                <a:cs typeface="+mn-cs"/>
              </a:rPr>
              <a:t>(</a:t>
            </a:r>
            <a:r>
              <a:rPr lang="en-GB" sz="1800" dirty="0" smtClean="0">
                <a:latin typeface="Lucida Console" pitchFamily="49" charset="0"/>
              </a:rPr>
              <a:t>String</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name</a:t>
            </a:r>
            <a:r>
              <a:rPr lang="en-GB" sz="1800" dirty="0" smtClean="0">
                <a:solidFill>
                  <a:srgbClr val="000000"/>
                </a:solidFill>
                <a:latin typeface="Lucida Console" pitchFamily="49" charset="0"/>
                <a:cs typeface="+mn-cs"/>
              </a:rPr>
              <a:t>) { </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cs typeface="+mn-cs"/>
              </a:rPr>
              <a:t>return</a:t>
            </a:r>
            <a:r>
              <a:rPr lang="en-GB" sz="1800" dirty="0" smtClean="0">
                <a:solidFill>
                  <a:srgbClr val="000000"/>
                </a:solidFill>
                <a:latin typeface="Lucida Console" pitchFamily="49" charset="0"/>
                <a:cs typeface="+mn-cs"/>
              </a:rPr>
              <a:t>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SafetyCert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name);</a:t>
            </a: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 pos="1712913" algn="l"/>
              </a:tabLst>
              <a:defRPr/>
            </a:pPr>
            <a:r>
              <a:rPr lang="en-GB" sz="1800" dirty="0">
                <a:solidFill>
                  <a:srgbClr val="000000"/>
                </a:solidFill>
                <a:latin typeface="Lucida Console" pitchFamily="49" charset="0"/>
                <a:cs typeface="+mn-cs"/>
              </a:rPr>
              <a:t>}</a:t>
            </a:r>
          </a:p>
        </p:txBody>
      </p:sp>
      <p:grpSp>
        <p:nvGrpSpPr>
          <p:cNvPr id="2" name="Group 18"/>
          <p:cNvGrpSpPr>
            <a:grpSpLocks/>
          </p:cNvGrpSpPr>
          <p:nvPr/>
        </p:nvGrpSpPr>
        <p:grpSpPr bwMode="auto">
          <a:xfrm>
            <a:off x="5752248" y="744096"/>
            <a:ext cx="3178175" cy="366767"/>
            <a:chOff x="5639823" y="1129459"/>
            <a:chExt cx="2496115" cy="257016"/>
          </a:xfrm>
          <a:solidFill>
            <a:srgbClr val="FFCCFF"/>
          </a:solidFill>
        </p:grpSpPr>
        <p:sp>
          <p:nvSpPr>
            <p:cNvPr id="7187" name="Line 9"/>
            <p:cNvSpPr>
              <a:spLocks noChangeShapeType="1"/>
            </p:cNvSpPr>
            <p:nvPr/>
          </p:nvSpPr>
          <p:spPr bwMode="auto">
            <a:xfrm flipH="1">
              <a:off x="5639823" y="1295417"/>
              <a:ext cx="706661" cy="0"/>
            </a:xfrm>
            <a:prstGeom prst="line">
              <a:avLst/>
            </a:prstGeom>
            <a:grpFill/>
            <a:ln w="9525">
              <a:solidFill>
                <a:srgbClr val="000000"/>
              </a:solidFill>
              <a:round/>
              <a:headEnd/>
              <a:tailEnd type="triangle" w="med" len="med"/>
            </a:ln>
          </p:spPr>
          <p:txBody>
            <a:bodyPr>
              <a:spAutoFit/>
            </a:bodyPr>
            <a:lstStyle/>
            <a:p>
              <a:endParaRPr lang="en-GB"/>
            </a:p>
          </p:txBody>
        </p:sp>
        <p:sp>
          <p:nvSpPr>
            <p:cNvPr id="869387" name="Rectangle 11"/>
            <p:cNvSpPr>
              <a:spLocks noChangeArrowheads="1"/>
            </p:cNvSpPr>
            <p:nvPr/>
          </p:nvSpPr>
          <p:spPr bwMode="auto">
            <a:xfrm>
              <a:off x="6346764" y="1129459"/>
              <a:ext cx="1789174" cy="257016"/>
            </a:xfrm>
            <a:prstGeom prst="rect">
              <a:avLst/>
            </a:prstGeom>
            <a:grpFill/>
            <a:ln w="12700">
              <a:solidFill>
                <a:schemeClr val="tx1"/>
              </a:solidFill>
              <a:miter lim="800000"/>
              <a:headEnd/>
              <a:tailEnd/>
            </a:ln>
            <a:effectLst>
              <a:outerShdw dist="71842" dir="2700000" algn="ctr" rotWithShape="0">
                <a:schemeClr val="bg2"/>
              </a:outerShdw>
            </a:effectLst>
          </p:spPr>
          <p:txBody>
            <a:bodyPr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public ‘Type’</a:t>
              </a:r>
            </a:p>
          </p:txBody>
        </p:sp>
      </p:grpSp>
      <p:sp>
        <p:nvSpPr>
          <p:cNvPr id="869382" name="Rectangle 6"/>
          <p:cNvSpPr>
            <a:spLocks noChangeArrowheads="1"/>
          </p:cNvSpPr>
          <p:nvPr/>
        </p:nvSpPr>
        <p:spPr bwMode="auto">
          <a:xfrm>
            <a:off x="7090020" y="1616070"/>
            <a:ext cx="1842965" cy="643766"/>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t>
            </a:r>
            <a:r>
              <a:rPr lang="en-GB" sz="1800" dirty="0" err="1" smtClean="0">
                <a:solidFill>
                  <a:srgbClr val="000000"/>
                </a:solidFill>
                <a:cs typeface="+mn-cs"/>
              </a:rPr>
              <a:t>ctor</a:t>
            </a:r>
            <a:r>
              <a:rPr lang="en-GB" sz="1800" dirty="0" smtClean="0">
                <a:solidFill>
                  <a:srgbClr val="000000"/>
                </a:solidFill>
                <a:cs typeface="+mn-cs"/>
              </a:rPr>
              <a:t> –‘package’ </a:t>
            </a:r>
            <a:br>
              <a:rPr lang="en-GB" sz="1800" dirty="0" smtClean="0">
                <a:solidFill>
                  <a:srgbClr val="000000"/>
                </a:solidFill>
                <a:cs typeface="+mn-cs"/>
              </a:rPr>
            </a:br>
            <a:r>
              <a:rPr lang="en-GB" sz="1800" dirty="0" smtClean="0">
                <a:solidFill>
                  <a:srgbClr val="000000"/>
                </a:solidFill>
                <a:cs typeface="+mn-cs"/>
              </a:rPr>
              <a:t>visible </a:t>
            </a:r>
            <a:r>
              <a:rPr lang="en-GB" sz="1800" dirty="0">
                <a:solidFill>
                  <a:srgbClr val="000000"/>
                </a:solidFill>
                <a:cs typeface="+mn-cs"/>
              </a:rPr>
              <a:t>only</a:t>
            </a:r>
          </a:p>
        </p:txBody>
      </p:sp>
      <p:sp>
        <p:nvSpPr>
          <p:cNvPr id="7186" name="Line 12"/>
          <p:cNvSpPr>
            <a:spLocks noChangeShapeType="1"/>
          </p:cNvSpPr>
          <p:nvPr/>
        </p:nvSpPr>
        <p:spPr bwMode="auto">
          <a:xfrm flipH="1">
            <a:off x="6656509" y="1851287"/>
            <a:ext cx="415490" cy="1819"/>
          </a:xfrm>
          <a:prstGeom prst="line">
            <a:avLst/>
          </a:prstGeom>
          <a:solidFill>
            <a:srgbClr val="FFCCFF"/>
          </a:solidFill>
          <a:ln w="9525">
            <a:solidFill>
              <a:srgbClr val="000000"/>
            </a:solidFill>
            <a:round/>
            <a:headEnd/>
            <a:tailEnd type="triangle" w="med" len="med"/>
          </a:ln>
        </p:spPr>
        <p:txBody>
          <a:bodyPr>
            <a:spAutoFit/>
          </a:bodyPr>
          <a:lstStyle/>
          <a:p>
            <a:endParaRPr lang="en-GB" sz="1050"/>
          </a:p>
        </p:txBody>
      </p:sp>
      <p:sp>
        <p:nvSpPr>
          <p:cNvPr id="18" name="Rectangle 3"/>
          <p:cNvSpPr>
            <a:spLocks noChangeArrowheads="1"/>
          </p:cNvSpPr>
          <p:nvPr/>
        </p:nvSpPr>
        <p:spPr bwMode="auto">
          <a:xfrm>
            <a:off x="1006707" y="4337924"/>
            <a:ext cx="8018586" cy="2305759"/>
          </a:xfrm>
          <a:prstGeom prst="rect">
            <a:avLst/>
          </a:prstGeom>
          <a:solidFill>
            <a:srgbClr val="DFFFCD"/>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GasSafeEngineer</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 </a:t>
            </a:r>
            <a:r>
              <a:rPr lang="en-GB" sz="1600" dirty="0" smtClean="0">
                <a:solidFill>
                  <a:srgbClr val="0000C8"/>
                </a:solidFill>
                <a:latin typeface="Lucida Console" pitchFamily="49" charset="0"/>
              </a:rPr>
              <a:t>private </a:t>
            </a:r>
            <a:r>
              <a:rPr lang="en-GB" sz="1600" dirty="0" smtClean="0">
                <a:latin typeface="Lucida Console" pitchFamily="49" charset="0"/>
              </a:rPr>
              <a:t>String</a:t>
            </a:r>
            <a:r>
              <a:rPr lang="en-GB" sz="1600" dirty="0" smtClean="0">
                <a:solidFill>
                  <a:srgbClr val="000000"/>
                </a:solidFill>
                <a:latin typeface="Lucida Console" pitchFamily="49" charset="0"/>
              </a:rPr>
              <a:t> name;</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C8"/>
                </a:solidFill>
                <a:latin typeface="Lucida Console" pitchFamily="49" charset="0"/>
              </a:rPr>
              <a:t> </a:t>
            </a:r>
            <a:r>
              <a:rPr lang="en-GB" sz="1600" dirty="0" smtClean="0">
                <a:solidFill>
                  <a:srgbClr val="0000C8"/>
                </a:solidFill>
                <a:latin typeface="Lucida Console" pitchFamily="49" charset="0"/>
              </a:rPr>
              <a:t>private </a:t>
            </a:r>
            <a:r>
              <a:rPr lang="en-GB" sz="1600" dirty="0" err="1" smtClean="0">
                <a:latin typeface="Lucida Console" pitchFamily="49" charset="0"/>
              </a:rPr>
              <a:t>SafetyCert</a:t>
            </a:r>
            <a:r>
              <a:rPr lang="en-GB" sz="1600" dirty="0" smtClean="0">
                <a:solidFill>
                  <a:srgbClr val="0000C8"/>
                </a:solidFill>
                <a:latin typeface="Lucida Console" pitchFamily="49" charset="0"/>
              </a:rPr>
              <a:t> </a:t>
            </a:r>
            <a:r>
              <a:rPr lang="en-GB" sz="1600" dirty="0" smtClean="0">
                <a:solidFill>
                  <a:srgbClr val="000000"/>
                </a:solidFill>
                <a:latin typeface="Lucida Console" pitchFamily="49" charset="0"/>
              </a:rPr>
              <a:t>certificate;</a:t>
            </a:r>
            <a:br>
              <a:rPr lang="en-GB" sz="1600" dirty="0" smtClean="0">
                <a:solidFill>
                  <a:srgbClr val="000000"/>
                </a:solidFill>
                <a:latin typeface="Lucida Console" pitchFamily="49" charset="0"/>
              </a:rPr>
            </a:b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public </a:t>
            </a:r>
            <a:r>
              <a:rPr lang="en-GB" sz="1600" dirty="0" err="1">
                <a:solidFill>
                  <a:srgbClr val="000000"/>
                </a:solidFill>
                <a:latin typeface="Lucida Console" pitchFamily="49" charset="0"/>
              </a:rPr>
              <a:t>GasSafeEngineer</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a:t>
            </a:r>
            <a:r>
              <a:rPr lang="en-GB" sz="1600" dirty="0" smtClean="0">
                <a:latin typeface="Lucida Console" pitchFamily="49" charset="0"/>
              </a:rPr>
              <a:t>String</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name)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this</a:t>
            </a:r>
            <a:r>
              <a:rPr lang="en-GB" sz="1600" dirty="0" smtClean="0">
                <a:solidFill>
                  <a:srgbClr val="000000"/>
                </a:solidFill>
                <a:latin typeface="Lucida Console" pitchFamily="49" charset="0"/>
              </a:rPr>
              <a:t>.name </a:t>
            </a:r>
            <a:r>
              <a:rPr lang="en-GB" sz="1600" dirty="0">
                <a:solidFill>
                  <a:srgbClr val="000000"/>
                </a:solidFill>
                <a:latin typeface="Lucida Console" pitchFamily="49" charset="0"/>
              </a:rPr>
              <a:t>= name;</a:t>
            </a:r>
            <a:br>
              <a:rPr lang="en-GB" sz="1600" dirty="0">
                <a:solidFill>
                  <a:srgbClr val="000000"/>
                </a:solidFill>
                <a:latin typeface="Lucida Console" pitchFamily="49" charset="0"/>
              </a:rPr>
            </a:br>
            <a:r>
              <a:rPr lang="en-GB" sz="1600" dirty="0" smtClean="0">
                <a:solidFill>
                  <a:srgbClr val="000000"/>
                </a:solidFill>
                <a:latin typeface="Lucida Console" pitchFamily="49" charset="0"/>
              </a:rPr>
              <a:t>   certificate =   </a:t>
            </a:r>
            <a:br>
              <a:rPr lang="en-GB" sz="1600" dirty="0" smtClean="0">
                <a:solidFill>
                  <a:srgbClr val="000000"/>
                </a:solidFill>
                <a:latin typeface="Lucida Console" pitchFamily="49" charset="0"/>
              </a:rPr>
            </a:b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rPr>
              <a:t>CertificateFactory.produceCertificate</a:t>
            </a:r>
            <a:r>
              <a:rPr lang="en-GB" sz="1600" dirty="0" smtClean="0">
                <a:solidFill>
                  <a:srgbClr val="000000"/>
                </a:solidFill>
                <a:latin typeface="Lucida Console" pitchFamily="49" charset="0"/>
              </a:rPr>
              <a:t>(name</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a:t>
            </a:r>
            <a:br>
              <a:rPr lang="en-GB" sz="1600" dirty="0" smtClean="0">
                <a:solidFill>
                  <a:srgbClr val="000000"/>
                </a:solidFill>
                <a:latin typeface="Lucida Console" pitchFamily="49" charset="0"/>
              </a:rPr>
            </a:br>
            <a:r>
              <a:rPr lang="en-GB" sz="1600" dirty="0" smtClean="0">
                <a:solidFill>
                  <a:srgbClr val="000000"/>
                </a:solidFill>
                <a:latin typeface="Lucida Console" pitchFamily="49" charset="0"/>
              </a:rPr>
              <a:t>}</a:t>
            </a:r>
            <a:endParaRPr lang="en-GB" sz="1600" dirty="0">
              <a:solidFill>
                <a:srgbClr val="000000"/>
              </a:solidFill>
              <a:latin typeface="Lucida Console" pitchFamily="49" charset="0"/>
            </a:endParaRPr>
          </a:p>
        </p:txBody>
      </p:sp>
      <p:sp>
        <p:nvSpPr>
          <p:cNvPr id="869386" name="Rectangle 10"/>
          <p:cNvSpPr>
            <a:spLocks noChangeArrowheads="1"/>
          </p:cNvSpPr>
          <p:nvPr/>
        </p:nvSpPr>
        <p:spPr bwMode="auto">
          <a:xfrm>
            <a:off x="4681417" y="5418441"/>
            <a:ext cx="4214609" cy="335989"/>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cs typeface="+mn-cs"/>
              </a:rPr>
              <a:t>Class in </a:t>
            </a:r>
            <a:r>
              <a:rPr lang="en-GB" sz="1600" dirty="0" smtClean="0">
                <a:solidFill>
                  <a:srgbClr val="000000"/>
                </a:solidFill>
                <a:cs typeface="+mn-cs"/>
              </a:rPr>
              <a:t>other package must </a:t>
            </a:r>
            <a:r>
              <a:rPr lang="en-GB" sz="1600" dirty="0">
                <a:solidFill>
                  <a:srgbClr val="000000"/>
                </a:solidFill>
                <a:cs typeface="+mn-cs"/>
              </a:rPr>
              <a:t>go to ‘Factory</a:t>
            </a:r>
            <a:r>
              <a:rPr lang="en-GB" sz="1600" dirty="0" smtClean="0">
                <a:solidFill>
                  <a:srgbClr val="000000"/>
                </a:solidFill>
                <a:cs typeface="+mn-cs"/>
              </a:rPr>
              <a:t>’</a:t>
            </a:r>
            <a:endParaRPr lang="en-GB" sz="1600" dirty="0">
              <a:solidFill>
                <a:srgbClr val="000000"/>
              </a:solidFill>
              <a:cs typeface="+mn-cs"/>
            </a:endParaRPr>
          </a:p>
        </p:txBody>
      </p:sp>
      <p:cxnSp>
        <p:nvCxnSpPr>
          <p:cNvPr id="7182" name="Straight Arrow Connector 21"/>
          <p:cNvCxnSpPr>
            <a:cxnSpLocks noChangeShapeType="1"/>
            <a:stCxn id="869386" idx="1"/>
          </p:cNvCxnSpPr>
          <p:nvPr/>
        </p:nvCxnSpPr>
        <p:spPr bwMode="auto">
          <a:xfrm flipH="1">
            <a:off x="4151065" y="5586436"/>
            <a:ext cx="530352" cy="247741"/>
          </a:xfrm>
          <a:prstGeom prst="straightConnector1">
            <a:avLst/>
          </a:prstGeom>
          <a:solidFill>
            <a:srgbClr val="FFCCFF"/>
          </a:solidFill>
          <a:ln w="9525" algn="ctr">
            <a:solidFill>
              <a:schemeClr val="tx1"/>
            </a:solidFill>
            <a:round/>
            <a:headEnd/>
            <a:tailEnd type="triangle" w="med" len="med"/>
          </a:ln>
        </p:spPr>
      </p:cxnSp>
      <p:grpSp>
        <p:nvGrpSpPr>
          <p:cNvPr id="6" name="Group 49"/>
          <p:cNvGrpSpPr>
            <a:grpSpLocks/>
          </p:cNvGrpSpPr>
          <p:nvPr/>
        </p:nvGrpSpPr>
        <p:grpSpPr bwMode="auto">
          <a:xfrm>
            <a:off x="5081955" y="2628283"/>
            <a:ext cx="3850423" cy="643766"/>
            <a:chOff x="4923708" y="3631056"/>
            <a:chExt cx="3850179" cy="643323"/>
          </a:xfrm>
          <a:solidFill>
            <a:srgbClr val="FFCCFF"/>
          </a:solidFill>
        </p:grpSpPr>
        <p:sp>
          <p:nvSpPr>
            <p:cNvPr id="27" name="Rectangle 10"/>
            <p:cNvSpPr>
              <a:spLocks noChangeArrowheads="1"/>
            </p:cNvSpPr>
            <p:nvPr/>
          </p:nvSpPr>
          <p:spPr bwMode="auto">
            <a:xfrm>
              <a:off x="6066640" y="3631056"/>
              <a:ext cx="2707247" cy="643323"/>
            </a:xfrm>
            <a:prstGeom prst="rect">
              <a:avLst/>
            </a:prstGeom>
            <a:grpFill/>
            <a:ln w="12700">
              <a:solidFill>
                <a:schemeClr val="tx1"/>
              </a:solidFill>
              <a:miter lim="800000"/>
              <a:headEnd/>
              <a:tailEnd type="triangle"/>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Class in this </a:t>
              </a:r>
              <a:r>
                <a:rPr lang="en-GB" sz="1800" dirty="0" smtClean="0">
                  <a:solidFill>
                    <a:srgbClr val="000000"/>
                  </a:solidFill>
                  <a:cs typeface="+mn-cs"/>
                </a:rPr>
                <a:t>package</a:t>
              </a:r>
              <a:r>
                <a:rPr lang="en-GB" sz="1800" dirty="0">
                  <a:solidFill>
                    <a:srgbClr val="000000"/>
                  </a:solidFill>
                  <a:cs typeface="+mn-cs"/>
                </a:rPr>
                <a:t/>
              </a:r>
              <a:br>
                <a:rPr lang="en-GB" sz="1800" dirty="0">
                  <a:solidFill>
                    <a:srgbClr val="000000"/>
                  </a:solidFill>
                  <a:cs typeface="+mn-cs"/>
                </a:rPr>
              </a:br>
              <a:r>
                <a:rPr lang="en-GB" sz="1800" dirty="0">
                  <a:solidFill>
                    <a:srgbClr val="000000"/>
                  </a:solidFill>
                  <a:cs typeface="+mn-cs"/>
                </a:rPr>
                <a:t>can instantiate</a:t>
              </a:r>
            </a:p>
          </p:txBody>
        </p:sp>
        <p:cxnSp>
          <p:nvCxnSpPr>
            <p:cNvPr id="7180" name="Straight Arrow Connector 36"/>
            <p:cNvCxnSpPr>
              <a:cxnSpLocks noChangeShapeType="1"/>
            </p:cNvCxnSpPr>
            <p:nvPr/>
          </p:nvCxnSpPr>
          <p:spPr bwMode="auto">
            <a:xfrm rot="10800000" flipV="1">
              <a:off x="4923708" y="3911264"/>
              <a:ext cx="1127648" cy="186075"/>
            </a:xfrm>
            <a:prstGeom prst="straightConnector1">
              <a:avLst/>
            </a:prstGeom>
            <a:grpFill/>
            <a:ln w="9525" algn="ctr">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t>Review</a:t>
            </a:r>
          </a:p>
        </p:txBody>
      </p:sp>
      <p:sp>
        <p:nvSpPr>
          <p:cNvPr id="22531" name="Rectangle 3"/>
          <p:cNvSpPr>
            <a:spLocks noGrp="1" noChangeArrowheads="1"/>
          </p:cNvSpPr>
          <p:nvPr>
            <p:ph type="body" idx="1"/>
          </p:nvPr>
        </p:nvSpPr>
        <p:spPr/>
        <p:txBody>
          <a:bodyPr/>
          <a:lstStyle/>
          <a:p>
            <a:pPr>
              <a:lnSpc>
                <a:spcPct val="100000"/>
              </a:lnSpc>
            </a:pPr>
            <a:r>
              <a:rPr lang="en-GB" dirty="0" smtClean="0"/>
              <a:t>Type members are either:</a:t>
            </a:r>
          </a:p>
          <a:p>
            <a:pPr lvl="1">
              <a:lnSpc>
                <a:spcPct val="90000"/>
              </a:lnSpc>
            </a:pPr>
            <a:r>
              <a:rPr lang="en-GB" dirty="0" smtClean="0"/>
              <a:t>static (belong to type itself)</a:t>
            </a:r>
          </a:p>
          <a:p>
            <a:pPr lvl="2">
              <a:lnSpc>
                <a:spcPct val="90000"/>
              </a:lnSpc>
            </a:pPr>
            <a:r>
              <a:rPr lang="en-GB" dirty="0" smtClean="0"/>
              <a:t>Always accessed via (Uppercase) </a:t>
            </a:r>
            <a:r>
              <a:rPr lang="en-GB" b="1" dirty="0" smtClean="0">
                <a:solidFill>
                  <a:srgbClr val="FF0000"/>
                </a:solidFill>
              </a:rPr>
              <a:t>T</a:t>
            </a:r>
            <a:r>
              <a:rPr lang="en-GB" dirty="0" smtClean="0"/>
              <a:t>ype name</a:t>
            </a:r>
          </a:p>
          <a:p>
            <a:pPr lvl="2">
              <a:lnSpc>
                <a:spcPct val="90000"/>
              </a:lnSpc>
            </a:pPr>
            <a:r>
              <a:rPr lang="en-GB" dirty="0" smtClean="0"/>
              <a:t>No instance needed to use them</a:t>
            </a:r>
          </a:p>
          <a:p>
            <a:pPr lvl="2">
              <a:lnSpc>
                <a:spcPct val="90000"/>
              </a:lnSpc>
            </a:pPr>
            <a:endParaRPr lang="en-GB" dirty="0" smtClean="0"/>
          </a:p>
          <a:p>
            <a:pPr lvl="1">
              <a:lnSpc>
                <a:spcPct val="90000"/>
              </a:lnSpc>
            </a:pPr>
            <a:endParaRPr lang="en-GB" dirty="0" smtClean="0"/>
          </a:p>
          <a:p>
            <a:pPr lvl="1">
              <a:lnSpc>
                <a:spcPct val="90000"/>
              </a:lnSpc>
            </a:pPr>
            <a:r>
              <a:rPr lang="en-GB" dirty="0" smtClean="0"/>
              <a:t>instance (belong to an instance of the type)</a:t>
            </a:r>
          </a:p>
          <a:p>
            <a:pPr lvl="2">
              <a:lnSpc>
                <a:spcPct val="90000"/>
              </a:lnSpc>
            </a:pPr>
            <a:r>
              <a:rPr lang="en-GB" dirty="0" smtClean="0"/>
              <a:t>Typically accessed via a (lowercase) </a:t>
            </a:r>
            <a:r>
              <a:rPr lang="en-GB" b="1" dirty="0" smtClean="0">
                <a:solidFill>
                  <a:srgbClr val="FF0000"/>
                </a:solidFill>
              </a:rPr>
              <a:t>r</a:t>
            </a:r>
            <a:r>
              <a:rPr lang="en-GB" dirty="0" smtClean="0"/>
              <a:t>eference </a:t>
            </a:r>
          </a:p>
          <a:p>
            <a:pPr lvl="2">
              <a:lnSpc>
                <a:spcPct val="90000"/>
              </a:lnSpc>
            </a:pPr>
            <a:endParaRPr lang="en-GB" dirty="0" smtClean="0"/>
          </a:p>
          <a:p>
            <a:pPr lvl="2">
              <a:lnSpc>
                <a:spcPct val="90000"/>
              </a:lnSpc>
            </a:pPr>
            <a:endParaRPr lang="en-GB" dirty="0" smtClean="0"/>
          </a:p>
          <a:p>
            <a:pPr lvl="1">
              <a:lnSpc>
                <a:spcPct val="90000"/>
              </a:lnSpc>
            </a:pPr>
            <a:endParaRPr lang="en-GB" dirty="0" smtClean="0"/>
          </a:p>
        </p:txBody>
      </p:sp>
      <p:sp>
        <p:nvSpPr>
          <p:cNvPr id="857092" name="Rectangle 4"/>
          <p:cNvSpPr>
            <a:spLocks noChangeArrowheads="1"/>
          </p:cNvSpPr>
          <p:nvPr/>
        </p:nvSpPr>
        <p:spPr bwMode="auto">
          <a:xfrm>
            <a:off x="1302885" y="3738341"/>
            <a:ext cx="3343019" cy="366767"/>
          </a:xfrm>
          <a:prstGeom prst="rect">
            <a:avLst/>
          </a:prstGeom>
          <a:solidFill>
            <a:schemeClr val="accent2"/>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err="1" smtClean="0">
                <a:solidFill>
                  <a:srgbClr val="FF0000"/>
                </a:solidFill>
                <a:latin typeface="Lucida Console" pitchFamily="49" charset="0"/>
                <a:cs typeface="+mn-cs"/>
              </a:rPr>
              <a:t>m</a:t>
            </a:r>
            <a:r>
              <a:rPr lang="en-GB" sz="1800" dirty="0" err="1" smtClean="0">
                <a:solidFill>
                  <a:srgbClr val="000000"/>
                </a:solidFill>
                <a:latin typeface="Lucida Console" pitchFamily="49" charset="0"/>
                <a:cs typeface="+mn-cs"/>
              </a:rPr>
              <a:t>ycar.accelerate</a:t>
            </a:r>
            <a:r>
              <a:rPr lang="en-GB" sz="1800" dirty="0" smtClean="0">
                <a:solidFill>
                  <a:srgbClr val="000000"/>
                </a:solidFill>
                <a:latin typeface="Lucida Console" pitchFamily="49" charset="0"/>
                <a:cs typeface="+mn-cs"/>
              </a:rPr>
              <a:t>(10</a:t>
            </a:r>
            <a:r>
              <a:rPr lang="en-GB" sz="1800" dirty="0">
                <a:solidFill>
                  <a:srgbClr val="000000"/>
                </a:solidFill>
                <a:latin typeface="Lucida Console" pitchFamily="49" charset="0"/>
                <a:cs typeface="+mn-cs"/>
              </a:rPr>
              <a:t>);</a:t>
            </a:r>
          </a:p>
        </p:txBody>
      </p:sp>
      <p:sp>
        <p:nvSpPr>
          <p:cNvPr id="857093" name="Rectangle 5"/>
          <p:cNvSpPr>
            <a:spLocks noChangeArrowheads="1"/>
          </p:cNvSpPr>
          <p:nvPr/>
        </p:nvSpPr>
        <p:spPr bwMode="auto">
          <a:xfrm>
            <a:off x="1285420" y="2441654"/>
            <a:ext cx="4505779" cy="366767"/>
          </a:xfrm>
          <a:prstGeom prst="rect">
            <a:avLst/>
          </a:prstGeom>
          <a:solidFill>
            <a:schemeClr val="accent2"/>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err="1" smtClean="0">
                <a:solidFill>
                  <a:srgbClr val="FF0000"/>
                </a:solidFill>
                <a:latin typeface="Lucida Console" pitchFamily="49" charset="0"/>
                <a:cs typeface="+mn-cs"/>
              </a:rPr>
              <a:t>S</a:t>
            </a:r>
            <a:r>
              <a:rPr lang="en-GB" sz="1800" dirty="0" err="1" smtClean="0">
                <a:latin typeface="Lucida Console" pitchFamily="49" charset="0"/>
                <a:cs typeface="+mn-cs"/>
              </a:rPr>
              <a:t>ystem</a:t>
            </a:r>
            <a:r>
              <a:rPr lang="en-GB" sz="1800" dirty="0" err="1" smtClean="0">
                <a:solidFill>
                  <a:srgbClr val="000000"/>
                </a:solidFill>
                <a:latin typeface="Lucida Console" pitchFamily="49" charset="0"/>
                <a:cs typeface="+mn-cs"/>
              </a:rPr>
              <a:t>.out.println</a:t>
            </a:r>
            <a:r>
              <a:rPr lang="en-GB" sz="1800" dirty="0" smtClean="0">
                <a:solidFill>
                  <a:srgbClr val="000000"/>
                </a:solidFill>
                <a:latin typeface="Lucida Console" pitchFamily="49" charset="0"/>
                <a:cs typeface="+mn-cs"/>
              </a:rPr>
              <a:t>(“</a:t>
            </a:r>
            <a:r>
              <a:rPr lang="en-GB" sz="1800" dirty="0">
                <a:solidFill>
                  <a:srgbClr val="000000"/>
                </a:solidFill>
                <a:latin typeface="Lucida Console" pitchFamily="49" charset="0"/>
                <a:cs typeface="+mn-cs"/>
              </a:rPr>
              <a:t>hi”);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Hands-On </a:t>
            </a:r>
            <a:r>
              <a:rPr lang="en-GB" dirty="0" smtClean="0"/>
              <a:t>Lab</a:t>
            </a:r>
          </a:p>
        </p:txBody>
      </p:sp>
      <p:sp>
        <p:nvSpPr>
          <p:cNvPr id="8195" name="Rectangle 3"/>
          <p:cNvSpPr>
            <a:spLocks noGrp="1" noChangeArrowheads="1"/>
          </p:cNvSpPr>
          <p:nvPr>
            <p:ph type="body" idx="1"/>
          </p:nvPr>
        </p:nvSpPr>
        <p:spPr/>
        <p:txBody>
          <a:bodyPr/>
          <a:lstStyle/>
          <a:p>
            <a:r>
              <a:rPr lang="en-GB" dirty="0" smtClean="0"/>
              <a:t>Defining your own Types</a:t>
            </a:r>
          </a:p>
          <a:p>
            <a:pPr lvl="1"/>
            <a:r>
              <a:rPr lang="en-GB" dirty="0" smtClean="0"/>
              <a:t>Introduce and use static members – we need a Vehicle Count</a:t>
            </a:r>
          </a:p>
          <a:p>
            <a:pPr lvl="1"/>
            <a:r>
              <a:rPr lang="en-GB" dirty="0" smtClean="0"/>
              <a:t>Each Vehicle also needs a Registration Plate:</a:t>
            </a:r>
          </a:p>
          <a:p>
            <a:pPr lvl="2"/>
            <a:r>
              <a:rPr lang="en-GB" dirty="0" smtClean="0"/>
              <a:t>That it gets from the </a:t>
            </a:r>
            <a:r>
              <a:rPr lang="en-GB" dirty="0" err="1" smtClean="0"/>
              <a:t>RegistrationPlateFactory</a:t>
            </a:r>
            <a:r>
              <a:rPr lang="en-GB" dirty="0" smtClean="0"/>
              <a:t> class</a:t>
            </a:r>
          </a:p>
          <a:p>
            <a:pPr lvl="2"/>
            <a:r>
              <a:rPr lang="en-GB" dirty="0" smtClean="0"/>
              <a:t>That provides the next plate from a limited supply (array) of ‘Plates’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4943" y="4944122"/>
            <a:ext cx="2574775" cy="168015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Contents</a:t>
            </a:r>
          </a:p>
        </p:txBody>
      </p:sp>
      <p:sp>
        <p:nvSpPr>
          <p:cNvPr id="4099" name="Rectangle 3"/>
          <p:cNvSpPr>
            <a:spLocks noGrp="1" noChangeArrowheads="1"/>
          </p:cNvSpPr>
          <p:nvPr>
            <p:ph type="body" idx="1"/>
          </p:nvPr>
        </p:nvSpPr>
        <p:spPr/>
        <p:txBody>
          <a:bodyPr/>
          <a:lstStyle/>
          <a:p>
            <a:r>
              <a:rPr lang="en-GB" dirty="0" smtClean="0"/>
              <a:t>Objectives</a:t>
            </a:r>
          </a:p>
          <a:p>
            <a:pPr lvl="1"/>
            <a:r>
              <a:rPr lang="en-GB" dirty="0" smtClean="0"/>
              <a:t>Fully understand ‘</a:t>
            </a:r>
            <a:r>
              <a:rPr lang="en-GB" dirty="0" smtClean="0">
                <a:latin typeface="Lucida Console" pitchFamily="49" charset="0"/>
              </a:rPr>
              <a:t>static</a:t>
            </a:r>
            <a:r>
              <a:rPr lang="en-GB" dirty="0" smtClean="0"/>
              <a:t>’</a:t>
            </a:r>
          </a:p>
          <a:p>
            <a:endParaRPr lang="en-GB" dirty="0" smtClean="0"/>
          </a:p>
          <a:p>
            <a:r>
              <a:rPr lang="en-GB" dirty="0" smtClean="0"/>
              <a:t>Contents</a:t>
            </a:r>
          </a:p>
          <a:p>
            <a:pPr lvl="1"/>
            <a:r>
              <a:rPr lang="en-GB" dirty="0" smtClean="0">
                <a:latin typeface="Lucida Console" pitchFamily="49" charset="0"/>
              </a:rPr>
              <a:t>static</a:t>
            </a:r>
            <a:r>
              <a:rPr lang="en-GB" dirty="0" smtClean="0"/>
              <a:t> fields, methods</a:t>
            </a:r>
          </a:p>
          <a:p>
            <a:pPr lvl="1"/>
            <a:r>
              <a:rPr lang="en-GB" dirty="0" smtClean="0">
                <a:latin typeface="Lucida Console" pitchFamily="49" charset="0"/>
              </a:rPr>
              <a:t>static</a:t>
            </a:r>
            <a:r>
              <a:rPr lang="en-GB" dirty="0" smtClean="0"/>
              <a:t> initialisers</a:t>
            </a:r>
          </a:p>
          <a:p>
            <a:pPr lvl="1"/>
            <a:r>
              <a:rPr lang="en-GB" dirty="0" smtClean="0">
                <a:latin typeface="+mn-lt"/>
              </a:rPr>
              <a:t>Keyword</a:t>
            </a:r>
            <a:r>
              <a:rPr lang="en-GB" dirty="0" smtClean="0">
                <a:latin typeface="Lucida Console" pitchFamily="49" charset="0"/>
              </a:rPr>
              <a:t> final</a:t>
            </a:r>
          </a:p>
          <a:p>
            <a:pPr lvl="1"/>
            <a:r>
              <a:rPr lang="en-GB" dirty="0" smtClean="0">
                <a:latin typeface="+mn-lt"/>
              </a:rPr>
              <a:t>Introduction to factory classes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members</a:t>
            </a:r>
            <a:endParaRPr lang="en-GB" dirty="0"/>
          </a:p>
        </p:txBody>
      </p:sp>
      <p:sp>
        <p:nvSpPr>
          <p:cNvPr id="3" name="Content Placeholder 2"/>
          <p:cNvSpPr>
            <a:spLocks noGrp="1"/>
          </p:cNvSpPr>
          <p:nvPr>
            <p:ph idx="1"/>
          </p:nvPr>
        </p:nvSpPr>
        <p:spPr/>
        <p:txBody>
          <a:bodyPr/>
          <a:lstStyle/>
          <a:p>
            <a:r>
              <a:rPr lang="en-GB" dirty="0" smtClean="0"/>
              <a:t>Let's define two objects</a:t>
            </a:r>
            <a:endParaRPr lang="en-GB" dirty="0"/>
          </a:p>
        </p:txBody>
      </p:sp>
      <p:sp>
        <p:nvSpPr>
          <p:cNvPr id="5" name="Rectangle 4"/>
          <p:cNvSpPr/>
          <p:nvPr/>
        </p:nvSpPr>
        <p:spPr>
          <a:xfrm>
            <a:off x="410708" y="1439900"/>
            <a:ext cx="5649130"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int</a:t>
            </a:r>
            <a:r>
              <a:rPr lang="en-GB" sz="1600" b="1" dirty="0" smtClean="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count = 0</a:t>
            </a:r>
            <a:r>
              <a:rPr lang="en-GB" sz="1600" b="1" dirty="0" smtClean="0">
                <a:solidFill>
                  <a:srgbClr val="000000"/>
                </a:solidFill>
                <a:latin typeface="Consolas" panose="020B0609020204030204" pitchFamily="49" charset="0"/>
              </a:rPr>
              <a:t>;</a:t>
            </a:r>
            <a:r>
              <a:rPr lang="en-GB" sz="1600" b="1" dirty="0" smtClean="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String </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Student(String </a:t>
            </a:r>
            <a:r>
              <a:rPr lang="en-GB" sz="1600" b="1" dirty="0" smtClean="0">
                <a:solidFill>
                  <a:srgbClr val="6A3E3E"/>
                </a:solidFill>
                <a:latin typeface="Consolas" panose="020B0609020204030204" pitchFamily="49" charset="0"/>
              </a:rPr>
              <a:t>name</a:t>
            </a:r>
            <a:r>
              <a:rPr lang="en-GB" sz="1600" b="1" dirty="0" smtClean="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a:t>
            </a:r>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 </a:t>
            </a:r>
            <a:r>
              <a:rPr lang="en-GB" sz="1600" b="1" dirty="0" smtClean="0">
                <a:solidFill>
                  <a:srgbClr val="6A3E3E"/>
                </a:solidFill>
                <a:latin typeface="Consolas" panose="020B0609020204030204" pitchFamily="49" charset="0"/>
              </a:rPr>
              <a:t>name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r>
              <a:rPr lang="en-GB" sz="1600" b="1" dirty="0" smtClean="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count++</a:t>
            </a:r>
            <a:r>
              <a:rPr lang="en-GB" sz="1600" b="1" dirty="0" smtClean="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8" name="Rectangle 7"/>
          <p:cNvSpPr/>
          <p:nvPr/>
        </p:nvSpPr>
        <p:spPr>
          <a:xfrm>
            <a:off x="425355" y="4124309"/>
            <a:ext cx="513854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smtClean="0">
                <a:solidFill>
                  <a:srgbClr val="7F0055"/>
                </a:solidFill>
                <a:latin typeface="Consolas" panose="020B0609020204030204" pitchFamily="49" charset="0"/>
              </a:rPr>
              <a:t>public</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smtClean="0">
                <a:solidFill>
                  <a:srgbClr val="6A3E3E"/>
                </a:solidFill>
                <a:latin typeface="Consolas" panose="020B0609020204030204" pitchFamily="49" charset="0"/>
              </a:rPr>
              <a:t>	</a:t>
            </a:r>
            <a:r>
              <a:rPr lang="en-GB" sz="1600" dirty="0" err="1" smtClean="0">
                <a:solidFill>
                  <a:srgbClr val="000000"/>
                </a:solidFill>
                <a:highlight>
                  <a:srgbClr val="D4D4D4"/>
                </a:highlight>
                <a:latin typeface="Consolas" panose="020B0609020204030204" pitchFamily="49" charset="0"/>
              </a:rPr>
              <a:t>System</a:t>
            </a:r>
            <a:r>
              <a:rPr lang="en-GB" sz="1600" dirty="0" err="1" smtClean="0">
                <a:solidFill>
                  <a:srgbClr val="000000"/>
                </a:solidFill>
                <a:highlight>
                  <a:srgbClr val="E8F2FE"/>
                </a:highlight>
                <a:latin typeface="Consolas" panose="020B0609020204030204" pitchFamily="49" charset="0"/>
              </a:rPr>
              <a:t>.</a:t>
            </a:r>
            <a:r>
              <a:rPr lang="en-GB" sz="1600" b="1" i="1" dirty="0" err="1" smtClean="0">
                <a:solidFill>
                  <a:srgbClr val="0000C0"/>
                </a:solidFill>
                <a:highlight>
                  <a:srgbClr val="E8F2FE"/>
                </a:highlight>
                <a:latin typeface="Consolas" panose="020B0609020204030204" pitchFamily="49" charset="0"/>
              </a:rPr>
              <a:t>out</a:t>
            </a:r>
            <a:r>
              <a:rPr lang="en-GB" sz="1600" b="1" i="1" dirty="0" err="1" smtClean="0">
                <a:solidFill>
                  <a:srgbClr val="000000"/>
                </a:solidFill>
                <a:highlight>
                  <a:srgbClr val="E8F2FE"/>
                </a:highlight>
                <a:latin typeface="Consolas" panose="020B0609020204030204" pitchFamily="49" charset="0"/>
              </a:rPr>
              <a:t>.println</a:t>
            </a:r>
            <a:r>
              <a:rPr lang="en-GB" sz="1600" b="1" i="1" dirty="0" smtClean="0">
                <a:solidFill>
                  <a:srgbClr val="000000"/>
                </a:solidFill>
                <a:highlight>
                  <a:srgbClr val="E8F2FE"/>
                </a:highlight>
                <a:latin typeface="Consolas" panose="020B0609020204030204" pitchFamily="49" charset="0"/>
              </a:rPr>
              <a:t>(stu1.</a:t>
            </a:r>
            <a:r>
              <a:rPr lang="en-GB" sz="1600" b="1" i="1" dirty="0" smtClean="0">
                <a:solidFill>
                  <a:srgbClr val="0000C0"/>
                </a:solidFill>
                <a:highlight>
                  <a:srgbClr val="E8F2FE"/>
                </a:highlight>
                <a:latin typeface="Consolas" panose="020B0609020204030204" pitchFamily="49" charset="0"/>
              </a:rPr>
              <a:t>count</a:t>
            </a:r>
            <a:r>
              <a:rPr lang="en-GB" sz="1600" b="1" i="1" dirty="0" smtClean="0">
                <a:solidFill>
                  <a:srgbClr val="000000"/>
                </a:solidFill>
                <a:highlight>
                  <a:srgbClr val="E8F2FE"/>
                </a:highlight>
                <a:latin typeface="Consolas" panose="020B0609020204030204" pitchFamily="49" charset="0"/>
              </a:rPr>
              <a:t>);</a:t>
            </a:r>
            <a:r>
              <a:rPr lang="en-GB" sz="1600" dirty="0" smtClean="0">
                <a:highlight>
                  <a:srgbClr val="E8F2FE"/>
                </a:highlight>
              </a:rPr>
              <a:t/>
            </a:r>
            <a:br>
              <a:rPr lang="en-GB" sz="1600" dirty="0" smtClean="0">
                <a:highlight>
                  <a:srgbClr val="E8F2FE"/>
                </a:highlight>
              </a:rPr>
            </a:br>
            <a:r>
              <a:rPr lang="en-GB" sz="1600" dirty="0">
                <a:solidFill>
                  <a:srgbClr val="6A3E3E"/>
                </a:solidFill>
                <a:latin typeface="Consolas" panose="020B0609020204030204" pitchFamily="49" charset="0"/>
              </a:rPr>
              <a:t>	</a:t>
            </a:r>
            <a:r>
              <a:rPr lang="en-GB" sz="1600" dirty="0" err="1" smtClean="0">
                <a:solidFill>
                  <a:srgbClr val="000000"/>
                </a:solidFill>
                <a:highlight>
                  <a:srgbClr val="D4D4D4"/>
                </a:highlight>
                <a:latin typeface="Consolas" panose="020B0609020204030204" pitchFamily="49" charset="0"/>
              </a:rPr>
              <a:t>System</a:t>
            </a:r>
            <a:r>
              <a:rPr lang="en-GB" sz="1600" dirty="0" err="1" smtClean="0">
                <a:solidFill>
                  <a:srgbClr val="000000"/>
                </a:solidFill>
                <a:highlight>
                  <a:srgbClr val="E8F2FE"/>
                </a:highlight>
                <a:latin typeface="Consolas" panose="020B0609020204030204" pitchFamily="49" charset="0"/>
              </a:rPr>
              <a:t>.</a:t>
            </a:r>
            <a:r>
              <a:rPr lang="en-GB" sz="1600" b="1" i="1" dirty="0" err="1" smtClean="0">
                <a:solidFill>
                  <a:srgbClr val="0000C0"/>
                </a:solidFill>
                <a:highlight>
                  <a:srgbClr val="E8F2FE"/>
                </a:highlight>
                <a:latin typeface="Consolas" panose="020B0609020204030204" pitchFamily="49" charset="0"/>
              </a:rPr>
              <a:t>out</a:t>
            </a:r>
            <a:r>
              <a:rPr lang="en-GB" sz="1600" b="1" i="1" dirty="0" err="1" smtClean="0">
                <a:solidFill>
                  <a:srgbClr val="000000"/>
                </a:solidFill>
                <a:highlight>
                  <a:srgbClr val="E8F2FE"/>
                </a:highlight>
                <a:latin typeface="Consolas" panose="020B0609020204030204" pitchFamily="49" charset="0"/>
              </a:rPr>
              <a:t>.println</a:t>
            </a:r>
            <a:r>
              <a:rPr lang="en-GB" sz="1600" b="1" i="1" dirty="0" smtClean="0">
                <a:solidFill>
                  <a:srgbClr val="000000"/>
                </a:solidFill>
                <a:highlight>
                  <a:srgbClr val="E8F2FE"/>
                </a:highlight>
                <a:latin typeface="Consolas" panose="020B0609020204030204" pitchFamily="49" charset="0"/>
              </a:rPr>
              <a:t>(stu2.</a:t>
            </a:r>
            <a:r>
              <a:rPr lang="en-GB" sz="1600" b="1" i="1" dirty="0" smtClean="0">
                <a:solidFill>
                  <a:srgbClr val="0000C0"/>
                </a:solidFill>
                <a:highlight>
                  <a:srgbClr val="E8F2FE"/>
                </a:highlight>
                <a:latin typeface="Consolas" panose="020B0609020204030204" pitchFamily="49" charset="0"/>
              </a:rPr>
              <a:t>count</a:t>
            </a:r>
            <a:r>
              <a:rPr lang="en-GB" sz="1600" b="1" i="1" dirty="0" smtClean="0">
                <a:solidFill>
                  <a:srgbClr val="000000"/>
                </a:solidFill>
                <a:highlight>
                  <a:srgbClr val="E8F2FE"/>
                </a:highlight>
                <a:latin typeface="Consolas" panose="020B0609020204030204" pitchFamily="49" charset="0"/>
              </a:rPr>
              <a:t>);</a:t>
            </a:r>
            <a:endParaRPr lang="en-GB" sz="1600" dirty="0" smtClean="0">
              <a:solidFill>
                <a:srgbClr val="6A3E3E"/>
              </a:solidFill>
              <a:latin typeface="Consolas" panose="020B0609020204030204" pitchFamily="49" charset="0"/>
            </a:endParaRP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6" name="Rounded Rectangular Callout 5"/>
          <p:cNvSpPr/>
          <p:nvPr/>
        </p:nvSpPr>
        <p:spPr>
          <a:xfrm>
            <a:off x="5842863" y="4370521"/>
            <a:ext cx="2588216" cy="743919"/>
          </a:xfrm>
          <a:prstGeom prst="wedgeRoundRectCallout">
            <a:avLst>
              <a:gd name="adj1" fmla="val -56715"/>
              <a:gd name="adj2" fmla="val 4107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But we want all student to share the same </a:t>
            </a:r>
            <a:r>
              <a:rPr lang="en-GB" sz="1600" b="1" dirty="0" smtClean="0">
                <a:solidFill>
                  <a:schemeClr val="tx1"/>
                </a:solidFill>
                <a:latin typeface="Arial" pitchFamily="34" charset="0"/>
                <a:cs typeface="Arial" pitchFamily="34" charset="0"/>
              </a:rPr>
              <a:t>count</a:t>
            </a:r>
          </a:p>
        </p:txBody>
      </p:sp>
      <p:sp>
        <p:nvSpPr>
          <p:cNvPr id="9" name="Rounded Rectangular Callout 8"/>
          <p:cNvSpPr/>
          <p:nvPr/>
        </p:nvSpPr>
        <p:spPr>
          <a:xfrm>
            <a:off x="4026976" y="1655736"/>
            <a:ext cx="1087465" cy="545024"/>
          </a:xfrm>
          <a:prstGeom prst="wedgeRoundRectCallout">
            <a:avLst>
              <a:gd name="adj1" fmla="val -58530"/>
              <a:gd name="adj2" fmla="val 982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Arial" pitchFamily="34" charset="0"/>
                <a:cs typeface="Arial" pitchFamily="34" charset="0"/>
              </a:rPr>
              <a:t>Instance members</a:t>
            </a:r>
          </a:p>
        </p:txBody>
      </p:sp>
    </p:spTree>
    <p:extLst>
      <p:ext uri="{BB962C8B-B14F-4D97-AF65-F5344CB8AC3E}">
        <p14:creationId xmlns:p14="http://schemas.microsoft.com/office/powerpoint/2010/main" val="9297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 memory</a:t>
            </a:r>
            <a:endParaRPr lang="en-GB" dirty="0"/>
          </a:p>
        </p:txBody>
      </p:sp>
      <p:sp>
        <p:nvSpPr>
          <p:cNvPr id="4" name="Rounded Rectangle 3"/>
          <p:cNvSpPr/>
          <p:nvPr/>
        </p:nvSpPr>
        <p:spPr>
          <a:xfrm>
            <a:off x="1069388" y="2076774"/>
            <a:ext cx="805912" cy="4649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latin typeface="Arial" pitchFamily="34" charset="0"/>
                <a:cs typeface="Arial" pitchFamily="34" charset="0"/>
              </a:rPr>
              <a:t>stu1</a:t>
            </a:r>
            <a:endParaRPr lang="en-GB" sz="1600" dirty="0" smtClean="0">
              <a:solidFill>
                <a:schemeClr val="tx1"/>
              </a:solidFill>
              <a:latin typeface="Arial" pitchFamily="34" charset="0"/>
              <a:cs typeface="Arial" pitchFamily="34" charset="0"/>
            </a:endParaRPr>
          </a:p>
        </p:txBody>
      </p:sp>
      <p:sp>
        <p:nvSpPr>
          <p:cNvPr id="5" name="Oval 4"/>
          <p:cNvSpPr/>
          <p:nvPr/>
        </p:nvSpPr>
        <p:spPr>
          <a:xfrm>
            <a:off x="4029564" y="1394850"/>
            <a:ext cx="3611100" cy="1828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smtClean="0">
                <a:solidFill>
                  <a:srgbClr val="0000C0"/>
                </a:solidFill>
                <a:latin typeface="Consolas" panose="020B0609020204030204" pitchFamily="49" charset="0"/>
              </a:rPr>
              <a:t>name=</a:t>
            </a:r>
            <a:r>
              <a:rPr lang="en-GB" sz="2000" dirty="0" smtClean="0">
                <a:solidFill>
                  <a:schemeClr val="tx1"/>
                </a:solidFill>
                <a:latin typeface="Arial" pitchFamily="34" charset="0"/>
                <a:cs typeface="Arial" pitchFamily="34" charset="0"/>
              </a:rPr>
              <a:t>"Bob"</a:t>
            </a:r>
            <a:br>
              <a:rPr lang="en-GB" sz="2000" dirty="0" smtClean="0">
                <a:solidFill>
                  <a:schemeClr val="tx1"/>
                </a:solidFill>
                <a:latin typeface="Arial" pitchFamily="34" charset="0"/>
                <a:cs typeface="Arial" pitchFamily="34" charset="0"/>
              </a:rPr>
            </a:br>
            <a:r>
              <a:rPr lang="en-GB" sz="2000" b="1" dirty="0" smtClean="0">
                <a:solidFill>
                  <a:srgbClr val="0000C0"/>
                </a:solidFill>
                <a:latin typeface="Consolas" panose="020B0609020204030204" pitchFamily="49" charset="0"/>
              </a:rPr>
              <a:t>count=</a:t>
            </a:r>
            <a:r>
              <a:rPr lang="en-GB" sz="2000" dirty="0" smtClean="0">
                <a:solidFill>
                  <a:schemeClr val="tx1"/>
                </a:solidFill>
                <a:latin typeface="Arial" pitchFamily="34" charset="0"/>
                <a:cs typeface="Arial" pitchFamily="34" charset="0"/>
              </a:rPr>
              <a:t>1</a:t>
            </a:r>
          </a:p>
        </p:txBody>
      </p:sp>
      <p:cxnSp>
        <p:nvCxnSpPr>
          <p:cNvPr id="7" name="Straight Arrow Connector 6"/>
          <p:cNvCxnSpPr>
            <a:stCxn id="4" idx="3"/>
            <a:endCxn id="5" idx="2"/>
          </p:cNvCxnSpPr>
          <p:nvPr/>
        </p:nvCxnSpPr>
        <p:spPr>
          <a:xfrm>
            <a:off x="1875300" y="2309249"/>
            <a:ext cx="2154264" cy="1"/>
          </a:xfrm>
          <a:prstGeom prst="straightConnector1">
            <a:avLst/>
          </a:prstGeom>
          <a:ln w="38100">
            <a:solidFill>
              <a:srgbClr val="0000C8"/>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51306" y="4135467"/>
            <a:ext cx="805912" cy="4649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latin typeface="Arial" pitchFamily="34" charset="0"/>
                <a:cs typeface="Arial" pitchFamily="34" charset="0"/>
              </a:rPr>
              <a:t>stu2</a:t>
            </a:r>
            <a:endParaRPr lang="en-GB" sz="1600" dirty="0" smtClean="0">
              <a:solidFill>
                <a:schemeClr val="tx1"/>
              </a:solidFill>
              <a:latin typeface="Arial" pitchFamily="34" charset="0"/>
              <a:cs typeface="Arial" pitchFamily="34" charset="0"/>
            </a:endParaRPr>
          </a:p>
        </p:txBody>
      </p:sp>
      <p:sp>
        <p:nvSpPr>
          <p:cNvPr id="14" name="Oval 13"/>
          <p:cNvSpPr/>
          <p:nvPr/>
        </p:nvSpPr>
        <p:spPr>
          <a:xfrm>
            <a:off x="4029564" y="3456125"/>
            <a:ext cx="3611100" cy="1828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smtClean="0">
                <a:solidFill>
                  <a:srgbClr val="0000C0"/>
                </a:solidFill>
                <a:latin typeface="Consolas" panose="020B0609020204030204" pitchFamily="49" charset="0"/>
              </a:rPr>
              <a:t>name=</a:t>
            </a:r>
            <a:r>
              <a:rPr lang="en-GB" sz="2000" dirty="0" smtClean="0">
                <a:solidFill>
                  <a:schemeClr val="tx1"/>
                </a:solidFill>
                <a:latin typeface="Arial" pitchFamily="34" charset="0"/>
                <a:cs typeface="Arial" pitchFamily="34" charset="0"/>
              </a:rPr>
              <a:t>"Linda"</a:t>
            </a:r>
            <a:br>
              <a:rPr lang="en-GB" sz="2000" dirty="0" smtClean="0">
                <a:solidFill>
                  <a:schemeClr val="tx1"/>
                </a:solidFill>
                <a:latin typeface="Arial" pitchFamily="34" charset="0"/>
                <a:cs typeface="Arial" pitchFamily="34" charset="0"/>
              </a:rPr>
            </a:br>
            <a:r>
              <a:rPr lang="en-GB" sz="2000" b="1" dirty="0">
                <a:solidFill>
                  <a:srgbClr val="0000C0"/>
                </a:solidFill>
                <a:latin typeface="Consolas" panose="020B0609020204030204" pitchFamily="49" charset="0"/>
              </a:rPr>
              <a:t>count=</a:t>
            </a:r>
            <a:r>
              <a:rPr lang="en-GB" sz="2000" dirty="0">
                <a:solidFill>
                  <a:schemeClr val="tx1"/>
                </a:solidFill>
                <a:latin typeface="Arial" pitchFamily="34" charset="0"/>
                <a:cs typeface="Arial" pitchFamily="34" charset="0"/>
              </a:rPr>
              <a:t>1</a:t>
            </a:r>
            <a:endParaRPr lang="en-GB" sz="2000" dirty="0" smtClean="0">
              <a:solidFill>
                <a:schemeClr val="tx1"/>
              </a:solidFill>
              <a:latin typeface="Arial" pitchFamily="34" charset="0"/>
              <a:cs typeface="Arial" pitchFamily="34" charset="0"/>
            </a:endParaRPr>
          </a:p>
        </p:txBody>
      </p:sp>
      <p:cxnSp>
        <p:nvCxnSpPr>
          <p:cNvPr id="15" name="Straight Arrow Connector 14"/>
          <p:cNvCxnSpPr>
            <a:stCxn id="13" idx="3"/>
            <a:endCxn id="14" idx="2"/>
          </p:cNvCxnSpPr>
          <p:nvPr/>
        </p:nvCxnSpPr>
        <p:spPr>
          <a:xfrm>
            <a:off x="1857218" y="4367942"/>
            <a:ext cx="2172346" cy="2583"/>
          </a:xfrm>
          <a:prstGeom prst="straightConnector1">
            <a:avLst/>
          </a:prstGeom>
          <a:ln w="38100">
            <a:solidFill>
              <a:srgbClr val="0000C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631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 Shared members</a:t>
            </a:r>
            <a:endParaRPr lang="en-GB" dirty="0"/>
          </a:p>
        </p:txBody>
      </p:sp>
      <p:sp>
        <p:nvSpPr>
          <p:cNvPr id="12" name="Rectangle 11"/>
          <p:cNvSpPr/>
          <p:nvPr/>
        </p:nvSpPr>
        <p:spPr>
          <a:xfrm>
            <a:off x="599411" y="5568649"/>
            <a:ext cx="3663182" cy="33855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sz="1600" dirty="0" err="1" smtClean="0">
                <a:solidFill>
                  <a:srgbClr val="000000"/>
                </a:solidFill>
                <a:highlight>
                  <a:srgbClr val="D4D4D4"/>
                </a:highlight>
                <a:latin typeface="Consolas" panose="020B0609020204030204" pitchFamily="49" charset="0"/>
              </a:rPr>
              <a:t>System</a:t>
            </a:r>
            <a:r>
              <a:rPr lang="en-GB" sz="1600" dirty="0" err="1" smtClean="0">
                <a:solidFill>
                  <a:srgbClr val="000000"/>
                </a:solidFill>
                <a:highlight>
                  <a:srgbClr val="E8F2FE"/>
                </a:highlight>
                <a:latin typeface="Consolas" panose="020B0609020204030204" pitchFamily="49" charset="0"/>
              </a:rPr>
              <a:t>.</a:t>
            </a:r>
            <a:r>
              <a:rPr lang="en-GB" sz="1600" b="1" i="1" dirty="0" err="1" smtClean="0">
                <a:solidFill>
                  <a:srgbClr val="0000C0"/>
                </a:solidFill>
                <a:highlight>
                  <a:srgbClr val="E8F2FE"/>
                </a:highlight>
                <a:latin typeface="Consolas" panose="020B0609020204030204" pitchFamily="49" charset="0"/>
              </a:rPr>
              <a:t>out</a:t>
            </a:r>
            <a:r>
              <a:rPr lang="en-GB" sz="1600" b="1" i="1" dirty="0" err="1" smtClean="0">
                <a:solidFill>
                  <a:srgbClr val="000000"/>
                </a:solidFill>
                <a:highlight>
                  <a:srgbClr val="E8F2FE"/>
                </a:highlight>
                <a:latin typeface="Consolas" panose="020B0609020204030204" pitchFamily="49" charset="0"/>
              </a:rPr>
              <a:t>.println</a:t>
            </a:r>
            <a:r>
              <a:rPr lang="en-GB" sz="1600" b="1" i="1" dirty="0" smtClean="0">
                <a:solidFill>
                  <a:srgbClr val="000000"/>
                </a:solidFill>
                <a:highlight>
                  <a:srgbClr val="E8F2FE"/>
                </a:highlight>
                <a:latin typeface="Consolas" panose="020B0609020204030204" pitchFamily="49" charset="0"/>
              </a:rPr>
              <a:t>(stu1.</a:t>
            </a:r>
            <a:r>
              <a:rPr lang="en-GB" sz="1600" b="1" i="1" dirty="0" smtClean="0">
                <a:solidFill>
                  <a:srgbClr val="0000C0"/>
                </a:solidFill>
                <a:highlight>
                  <a:srgbClr val="E8F2FE"/>
                </a:highlight>
                <a:latin typeface="Consolas" panose="020B0609020204030204" pitchFamily="49" charset="0"/>
              </a:rPr>
              <a:t>count</a:t>
            </a:r>
            <a:r>
              <a:rPr lang="en-GB" sz="1600" b="1" i="1" dirty="0" smtClean="0">
                <a:solidFill>
                  <a:srgbClr val="000000"/>
                </a:solidFill>
                <a:highlight>
                  <a:srgbClr val="E8F2FE"/>
                </a:highlight>
                <a:latin typeface="Consolas" panose="020B0609020204030204" pitchFamily="49" charset="0"/>
              </a:rPr>
              <a:t>);</a:t>
            </a:r>
            <a:endParaRPr lang="en-GB" sz="16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3178" y="5479950"/>
            <a:ext cx="521775" cy="521775"/>
          </a:xfrm>
          <a:prstGeom prst="rect">
            <a:avLst/>
          </a:prstGeom>
        </p:spPr>
      </p:pic>
      <p:sp>
        <p:nvSpPr>
          <p:cNvPr id="14" name="TextBox 13"/>
          <p:cNvSpPr txBox="1"/>
          <p:nvPr/>
        </p:nvSpPr>
        <p:spPr>
          <a:xfrm>
            <a:off x="5114440" y="5473252"/>
            <a:ext cx="3214341" cy="584775"/>
          </a:xfrm>
          <a:prstGeom prst="rect">
            <a:avLst/>
          </a:prstGeom>
          <a:solidFill>
            <a:schemeClr val="accent1">
              <a:lumMod val="40000"/>
              <a:lumOff val="60000"/>
            </a:schemeClr>
          </a:solidFill>
        </p:spPr>
        <p:txBody>
          <a:bodyPr wrap="none" rtlCol="0">
            <a:spAutoFit/>
          </a:bodyPr>
          <a:lstStyle/>
          <a:p>
            <a:pPr algn="ctr"/>
            <a:r>
              <a:rPr lang="en-GB" sz="1600" dirty="0">
                <a:solidFill>
                  <a:srgbClr val="000000"/>
                </a:solidFill>
                <a:latin typeface="Consolas" panose="020B0609020204030204" pitchFamily="49" charset="0"/>
              </a:rPr>
              <a:t>The method does not belong </a:t>
            </a:r>
            <a:r>
              <a:rPr lang="en-GB" sz="1600" dirty="0" smtClean="0">
                <a:solidFill>
                  <a:srgbClr val="000000"/>
                </a:solidFill>
                <a:latin typeface="Consolas" panose="020B0609020204030204" pitchFamily="49" charset="0"/>
              </a:rPr>
              <a:t/>
            </a:r>
            <a:br>
              <a:rPr lang="en-GB" sz="1600" dirty="0" smtClean="0">
                <a:solidFill>
                  <a:srgbClr val="000000"/>
                </a:solidFill>
                <a:latin typeface="Consolas" panose="020B0609020204030204" pitchFamily="49" charset="0"/>
              </a:rPr>
            </a:br>
            <a:r>
              <a:rPr lang="en-GB" sz="1600" dirty="0" smtClean="0">
                <a:solidFill>
                  <a:srgbClr val="000000"/>
                </a:solidFill>
                <a:latin typeface="Consolas" panose="020B0609020204030204" pitchFamily="49" charset="0"/>
              </a:rPr>
              <a:t>to the stu1 </a:t>
            </a:r>
            <a:r>
              <a:rPr lang="en-GB" sz="1600" dirty="0">
                <a:solidFill>
                  <a:srgbClr val="000000"/>
                </a:solidFill>
                <a:latin typeface="Consolas" panose="020B0609020204030204" pitchFamily="49" charset="0"/>
              </a:rPr>
              <a:t>instance</a:t>
            </a:r>
          </a:p>
        </p:txBody>
      </p:sp>
      <p:sp>
        <p:nvSpPr>
          <p:cNvPr id="10" name="Rectangle 9"/>
          <p:cNvSpPr/>
          <p:nvPr/>
        </p:nvSpPr>
        <p:spPr>
          <a:xfrm>
            <a:off x="565688" y="1098944"/>
            <a:ext cx="5649130"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static </a:t>
            </a:r>
            <a:r>
              <a:rPr lang="en-GB" sz="1600" b="1" dirty="0" err="1" smtClean="0">
                <a:solidFill>
                  <a:srgbClr val="000000"/>
                </a:solidFill>
                <a:latin typeface="Consolas" panose="020B0609020204030204" pitchFamily="49" charset="0"/>
              </a:rPr>
              <a:t>int</a:t>
            </a:r>
            <a:r>
              <a:rPr lang="en-GB" sz="1600" b="1" dirty="0" smtClean="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count = 0</a:t>
            </a:r>
            <a:r>
              <a:rPr lang="en-GB" sz="1600" b="1" dirty="0" smtClean="0">
                <a:solidFill>
                  <a:srgbClr val="000000"/>
                </a:solidFill>
                <a:latin typeface="Consolas" panose="020B0609020204030204" pitchFamily="49" charset="0"/>
              </a:rPr>
              <a:t>;</a:t>
            </a:r>
            <a:r>
              <a:rPr lang="en-GB" sz="1600" b="1" dirty="0" smtClean="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private</a:t>
            </a:r>
            <a:r>
              <a:rPr lang="en-GB" sz="1600" b="1" dirty="0" smtClean="0">
                <a:solidFill>
                  <a:srgbClr val="000000"/>
                </a:solidFill>
                <a:latin typeface="Consolas" panose="020B0609020204030204" pitchFamily="49" charset="0"/>
              </a:rPr>
              <a:t> String </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Student(String </a:t>
            </a:r>
            <a:r>
              <a:rPr lang="en-GB" sz="1600" b="1" dirty="0" smtClean="0">
                <a:solidFill>
                  <a:srgbClr val="6A3E3E"/>
                </a:solidFill>
                <a:latin typeface="Consolas" panose="020B0609020204030204" pitchFamily="49" charset="0"/>
              </a:rPr>
              <a:t>name</a:t>
            </a:r>
            <a:r>
              <a:rPr lang="en-GB" sz="1600" b="1" dirty="0" smtClean="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a:t>
            </a:r>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    </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 </a:t>
            </a:r>
            <a:r>
              <a:rPr lang="en-GB" sz="1600" b="1" dirty="0" smtClean="0">
                <a:solidFill>
                  <a:srgbClr val="6A3E3E"/>
                </a:solidFill>
                <a:latin typeface="Consolas" panose="020B0609020204030204" pitchFamily="49" charset="0"/>
              </a:rPr>
              <a:t>name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r>
              <a:rPr lang="en-GB" sz="1600" b="1" dirty="0" smtClean="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count++</a:t>
            </a:r>
            <a:r>
              <a:rPr lang="en-GB" sz="1600" b="1" dirty="0" smtClean="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15" name="Rectangle 14"/>
          <p:cNvSpPr/>
          <p:nvPr/>
        </p:nvSpPr>
        <p:spPr>
          <a:xfrm>
            <a:off x="580335" y="3783353"/>
            <a:ext cx="5138541"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smtClean="0">
                <a:solidFill>
                  <a:srgbClr val="7F0055"/>
                </a:solidFill>
                <a:latin typeface="Consolas" panose="020B0609020204030204" pitchFamily="49" charset="0"/>
              </a:rPr>
              <a:t>public</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smtClean="0">
                <a:solidFill>
                  <a:srgbClr val="6A3E3E"/>
                </a:solidFill>
                <a:latin typeface="Consolas" panose="020B0609020204030204" pitchFamily="49" charset="0"/>
              </a:rPr>
              <a:t>	</a:t>
            </a:r>
            <a:r>
              <a:rPr lang="en-GB" sz="1600" dirty="0" err="1" smtClean="0">
                <a:solidFill>
                  <a:srgbClr val="000000"/>
                </a:solidFill>
                <a:highlight>
                  <a:srgbClr val="D4D4D4"/>
                </a:highlight>
                <a:latin typeface="Consolas" panose="020B0609020204030204" pitchFamily="49" charset="0"/>
              </a:rPr>
              <a:t>System</a:t>
            </a:r>
            <a:r>
              <a:rPr lang="en-GB" sz="1600" dirty="0" err="1" smtClean="0">
                <a:solidFill>
                  <a:srgbClr val="000000"/>
                </a:solidFill>
                <a:highlight>
                  <a:srgbClr val="E8F2FE"/>
                </a:highlight>
                <a:latin typeface="Consolas" panose="020B0609020204030204" pitchFamily="49" charset="0"/>
              </a:rPr>
              <a:t>.</a:t>
            </a:r>
            <a:r>
              <a:rPr lang="en-GB" sz="1600" b="1" i="1" dirty="0" err="1" smtClean="0">
                <a:solidFill>
                  <a:srgbClr val="0000C0"/>
                </a:solidFill>
                <a:highlight>
                  <a:srgbClr val="E8F2FE"/>
                </a:highlight>
                <a:latin typeface="Consolas" panose="020B0609020204030204" pitchFamily="49" charset="0"/>
              </a:rPr>
              <a:t>out</a:t>
            </a:r>
            <a:r>
              <a:rPr lang="en-GB" sz="1600" b="1" i="1" dirty="0" err="1" smtClean="0">
                <a:solidFill>
                  <a:srgbClr val="000000"/>
                </a:solidFill>
                <a:highlight>
                  <a:srgbClr val="E8F2FE"/>
                </a:highlight>
                <a:latin typeface="Consolas" panose="020B0609020204030204" pitchFamily="49" charset="0"/>
              </a:rPr>
              <a:t>.println</a:t>
            </a:r>
            <a:r>
              <a:rPr lang="en-GB" sz="1600" b="1" i="1" dirty="0" smtClean="0">
                <a:solidFill>
                  <a:srgbClr val="000000"/>
                </a:solidFill>
                <a:highlight>
                  <a:srgbClr val="E8F2FE"/>
                </a:highlight>
                <a:latin typeface="Consolas" panose="020B0609020204030204" pitchFamily="49" charset="0"/>
              </a:rPr>
              <a:t>(</a:t>
            </a:r>
            <a:r>
              <a:rPr lang="en-GB" sz="1600" b="1" i="1" dirty="0" err="1" smtClean="0">
                <a:solidFill>
                  <a:srgbClr val="000000"/>
                </a:solidFill>
                <a:highlight>
                  <a:srgbClr val="E8F2FE"/>
                </a:highlight>
                <a:latin typeface="Consolas" panose="020B0609020204030204" pitchFamily="49" charset="0"/>
              </a:rPr>
              <a:t>student.</a:t>
            </a:r>
            <a:r>
              <a:rPr lang="en-GB" sz="1600" b="1" i="1" dirty="0" err="1" smtClean="0">
                <a:solidFill>
                  <a:srgbClr val="0000C0"/>
                </a:solidFill>
                <a:highlight>
                  <a:srgbClr val="E8F2FE"/>
                </a:highlight>
                <a:latin typeface="Consolas" panose="020B0609020204030204" pitchFamily="49" charset="0"/>
              </a:rPr>
              <a:t>count</a:t>
            </a:r>
            <a:r>
              <a:rPr lang="en-GB" sz="1600" b="1" i="1" dirty="0" smtClean="0">
                <a:solidFill>
                  <a:srgbClr val="000000"/>
                </a:solidFill>
                <a:highlight>
                  <a:srgbClr val="E8F2FE"/>
                </a:highlight>
                <a:latin typeface="Consolas" panose="020B0609020204030204" pitchFamily="49" charset="0"/>
              </a:rPr>
              <a:t>);</a:t>
            </a:r>
            <a:r>
              <a:rPr lang="en-GB" sz="1600" dirty="0" smtClean="0">
                <a:highlight>
                  <a:srgbClr val="E8F2FE"/>
                </a:highlight>
              </a:rPr>
              <a:t/>
            </a:r>
            <a:br>
              <a:rPr lang="en-GB" sz="1600" dirty="0" smtClean="0">
                <a:highlight>
                  <a:srgbClr val="E8F2FE"/>
                </a:highlight>
              </a:rPr>
            </a:b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11" name="Rounded Rectangular Callout 10"/>
          <p:cNvSpPr/>
          <p:nvPr/>
        </p:nvSpPr>
        <p:spPr>
          <a:xfrm>
            <a:off x="4897462" y="1193379"/>
            <a:ext cx="2092271" cy="573437"/>
          </a:xfrm>
          <a:prstGeom prst="wedgeRoundRectCallout">
            <a:avLst>
              <a:gd name="adj1" fmla="val -57965"/>
              <a:gd name="adj2" fmla="val 1674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Shared member</a:t>
            </a:r>
            <a:br>
              <a:rPr lang="en-GB" sz="1600" dirty="0" smtClean="0">
                <a:solidFill>
                  <a:schemeClr val="tx1"/>
                </a:solidFill>
                <a:latin typeface="Arial" pitchFamily="34" charset="0"/>
                <a:cs typeface="Arial" pitchFamily="34" charset="0"/>
              </a:rPr>
            </a:br>
            <a:r>
              <a:rPr lang="en-GB" sz="1600" dirty="0" smtClean="0">
                <a:solidFill>
                  <a:schemeClr val="tx1"/>
                </a:solidFill>
                <a:latin typeface="Arial" pitchFamily="34" charset="0"/>
                <a:cs typeface="Arial" pitchFamily="34" charset="0"/>
              </a:rPr>
              <a:t>or Class member</a:t>
            </a:r>
          </a:p>
        </p:txBody>
      </p:sp>
    </p:spTree>
    <p:extLst>
      <p:ext uri="{BB962C8B-B14F-4D97-AF65-F5344CB8AC3E}">
        <p14:creationId xmlns:p14="http://schemas.microsoft.com/office/powerpoint/2010/main" val="361836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going on in memory?</a:t>
            </a:r>
            <a:endParaRPr lang="en-GB" dirty="0"/>
          </a:p>
        </p:txBody>
      </p:sp>
      <p:sp>
        <p:nvSpPr>
          <p:cNvPr id="4" name="Rounded Rectangle 3"/>
          <p:cNvSpPr/>
          <p:nvPr/>
        </p:nvSpPr>
        <p:spPr>
          <a:xfrm>
            <a:off x="1069388" y="2076774"/>
            <a:ext cx="805912" cy="4649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latin typeface="Arial" pitchFamily="34" charset="0"/>
                <a:cs typeface="Arial" pitchFamily="34" charset="0"/>
              </a:rPr>
              <a:t>stu1</a:t>
            </a:r>
            <a:endParaRPr lang="en-GB" sz="1600" dirty="0" smtClean="0">
              <a:solidFill>
                <a:schemeClr val="tx1"/>
              </a:solidFill>
              <a:latin typeface="Arial" pitchFamily="34" charset="0"/>
              <a:cs typeface="Arial" pitchFamily="34" charset="0"/>
            </a:endParaRPr>
          </a:p>
        </p:txBody>
      </p:sp>
      <p:sp>
        <p:nvSpPr>
          <p:cNvPr id="5" name="Oval 4"/>
          <p:cNvSpPr/>
          <p:nvPr/>
        </p:nvSpPr>
        <p:spPr>
          <a:xfrm>
            <a:off x="2823718" y="1394848"/>
            <a:ext cx="2244229" cy="1828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800" b="1" dirty="0" smtClean="0">
                <a:solidFill>
                  <a:srgbClr val="0000C0"/>
                </a:solidFill>
                <a:latin typeface="Consolas" panose="020B0609020204030204" pitchFamily="49" charset="0"/>
              </a:rPr>
              <a:t>name=</a:t>
            </a:r>
            <a:r>
              <a:rPr lang="en-GB" sz="1800" dirty="0" smtClean="0">
                <a:solidFill>
                  <a:schemeClr val="tx1"/>
                </a:solidFill>
                <a:latin typeface="Arial" pitchFamily="34" charset="0"/>
                <a:cs typeface="Arial" pitchFamily="34" charset="0"/>
              </a:rPr>
              <a:t>"Bob"</a:t>
            </a:r>
          </a:p>
        </p:txBody>
      </p:sp>
      <p:cxnSp>
        <p:nvCxnSpPr>
          <p:cNvPr id="7" name="Straight Arrow Connector 6"/>
          <p:cNvCxnSpPr>
            <a:stCxn id="4" idx="3"/>
            <a:endCxn id="5" idx="2"/>
          </p:cNvCxnSpPr>
          <p:nvPr/>
        </p:nvCxnSpPr>
        <p:spPr>
          <a:xfrm flipV="1">
            <a:off x="1875300" y="2309248"/>
            <a:ext cx="948418" cy="1"/>
          </a:xfrm>
          <a:prstGeom prst="straightConnector1">
            <a:avLst/>
          </a:prstGeom>
          <a:ln w="38100">
            <a:solidFill>
              <a:srgbClr val="0000C8"/>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51306" y="4135467"/>
            <a:ext cx="805912" cy="4649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latin typeface="Arial" pitchFamily="34" charset="0"/>
                <a:cs typeface="Arial" pitchFamily="34" charset="0"/>
              </a:rPr>
              <a:t>stu2</a:t>
            </a:r>
            <a:endParaRPr lang="en-GB" sz="1600" dirty="0" smtClean="0">
              <a:solidFill>
                <a:schemeClr val="tx1"/>
              </a:solidFill>
              <a:latin typeface="Arial" pitchFamily="34" charset="0"/>
              <a:cs typeface="Arial" pitchFamily="34" charset="0"/>
            </a:endParaRPr>
          </a:p>
        </p:txBody>
      </p:sp>
      <p:sp>
        <p:nvSpPr>
          <p:cNvPr id="14" name="Oval 13"/>
          <p:cNvSpPr/>
          <p:nvPr/>
        </p:nvSpPr>
        <p:spPr>
          <a:xfrm>
            <a:off x="2823719" y="3447085"/>
            <a:ext cx="2244228" cy="1828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800" b="1" dirty="0" smtClean="0">
                <a:solidFill>
                  <a:srgbClr val="0000C0"/>
                </a:solidFill>
                <a:latin typeface="Consolas" panose="020B0609020204030204" pitchFamily="49" charset="0"/>
              </a:rPr>
              <a:t>name=</a:t>
            </a:r>
            <a:r>
              <a:rPr lang="en-GB" sz="1800" dirty="0" smtClean="0">
                <a:solidFill>
                  <a:schemeClr val="tx1"/>
                </a:solidFill>
                <a:latin typeface="Arial" pitchFamily="34" charset="0"/>
                <a:cs typeface="Arial" pitchFamily="34" charset="0"/>
              </a:rPr>
              <a:t>"Linda"</a:t>
            </a:r>
          </a:p>
        </p:txBody>
      </p:sp>
      <p:cxnSp>
        <p:nvCxnSpPr>
          <p:cNvPr id="15" name="Straight Arrow Connector 14"/>
          <p:cNvCxnSpPr>
            <a:stCxn id="13" idx="3"/>
            <a:endCxn id="14" idx="2"/>
          </p:cNvCxnSpPr>
          <p:nvPr/>
        </p:nvCxnSpPr>
        <p:spPr>
          <a:xfrm flipV="1">
            <a:off x="1857218" y="4361485"/>
            <a:ext cx="966501" cy="6457"/>
          </a:xfrm>
          <a:prstGeom prst="straightConnector1">
            <a:avLst/>
          </a:prstGeom>
          <a:ln w="38100">
            <a:solidFill>
              <a:srgbClr val="0000C8"/>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01636" y="2337663"/>
            <a:ext cx="2663015" cy="1828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800" b="1" dirty="0" smtClean="0">
                <a:solidFill>
                  <a:schemeClr val="tx1"/>
                </a:solidFill>
                <a:latin typeface="Consolas" panose="020B0609020204030204" pitchFamily="49" charset="0"/>
              </a:rPr>
              <a:t>Student </a:t>
            </a:r>
            <a:br>
              <a:rPr lang="en-GB" sz="1800" b="1" dirty="0" smtClean="0">
                <a:solidFill>
                  <a:schemeClr val="tx1"/>
                </a:solidFill>
                <a:latin typeface="Consolas" panose="020B0609020204030204" pitchFamily="49" charset="0"/>
              </a:rPr>
            </a:br>
            <a:r>
              <a:rPr lang="en-GB" sz="1800" b="1" dirty="0" smtClean="0">
                <a:solidFill>
                  <a:schemeClr val="tx1"/>
                </a:solidFill>
                <a:latin typeface="Consolas" panose="020B0609020204030204" pitchFamily="49" charset="0"/>
              </a:rPr>
              <a:t>Class member:</a:t>
            </a:r>
          </a:p>
          <a:p>
            <a:pPr algn="ctr"/>
            <a:r>
              <a:rPr lang="en-GB" sz="1800" b="1" dirty="0" smtClean="0">
                <a:solidFill>
                  <a:srgbClr val="0000C0"/>
                </a:solidFill>
                <a:latin typeface="Consolas" panose="020B0609020204030204" pitchFamily="49" charset="0"/>
              </a:rPr>
              <a:t>count=</a:t>
            </a:r>
            <a:r>
              <a:rPr lang="en-GB" sz="1800" dirty="0" smtClean="0">
                <a:solidFill>
                  <a:schemeClr val="tx1"/>
                </a:solidFill>
                <a:latin typeface="Arial" pitchFamily="34" charset="0"/>
                <a:cs typeface="Arial" pitchFamily="34" charset="0"/>
              </a:rPr>
              <a:t>2</a:t>
            </a:r>
          </a:p>
        </p:txBody>
      </p:sp>
      <p:cxnSp>
        <p:nvCxnSpPr>
          <p:cNvPr id="12" name="Straight Connector 11"/>
          <p:cNvCxnSpPr>
            <a:endCxn id="10" idx="1"/>
          </p:cNvCxnSpPr>
          <p:nvPr/>
        </p:nvCxnSpPr>
        <p:spPr>
          <a:xfrm>
            <a:off x="5067947" y="2337663"/>
            <a:ext cx="423679" cy="26782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6"/>
            <a:endCxn id="14" idx="6"/>
          </p:cNvCxnSpPr>
          <p:nvPr/>
        </p:nvCxnSpPr>
        <p:spPr>
          <a:xfrm>
            <a:off x="5067947" y="436148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 idx="3"/>
          </p:cNvCxnSpPr>
          <p:nvPr/>
        </p:nvCxnSpPr>
        <p:spPr>
          <a:xfrm flipV="1">
            <a:off x="5101636" y="3898641"/>
            <a:ext cx="389990" cy="46284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98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Keyword </a:t>
            </a:r>
            <a:r>
              <a:rPr lang="en-GB" smtClean="0">
                <a:latin typeface="Lucida Console" pitchFamily="49" charset="0"/>
              </a:rPr>
              <a:t>static</a:t>
            </a:r>
          </a:p>
        </p:txBody>
      </p:sp>
      <p:sp>
        <p:nvSpPr>
          <p:cNvPr id="5123" name="Rectangle 3"/>
          <p:cNvSpPr>
            <a:spLocks noGrp="1" noChangeArrowheads="1"/>
          </p:cNvSpPr>
          <p:nvPr>
            <p:ph type="body" idx="1"/>
          </p:nvPr>
        </p:nvSpPr>
        <p:spPr/>
        <p:txBody>
          <a:bodyPr/>
          <a:lstStyle/>
          <a:p>
            <a:r>
              <a:rPr lang="en-GB" b="0" dirty="0" smtClean="0">
                <a:latin typeface="Lucida Console" pitchFamily="49" charset="0"/>
              </a:rPr>
              <a:t>static</a:t>
            </a:r>
            <a:r>
              <a:rPr lang="en-GB" dirty="0" smtClean="0"/>
              <a:t> – belongs to the ‘class’ (not an ‘instance’)</a:t>
            </a:r>
          </a:p>
          <a:p>
            <a:pPr lvl="1"/>
            <a:r>
              <a:rPr lang="en-GB" dirty="0" smtClean="0"/>
              <a:t>If field static then one copy shared </a:t>
            </a:r>
            <a:r>
              <a:rPr lang="en-GB" dirty="0" smtClean="0"/>
              <a:t>between instances</a:t>
            </a:r>
          </a:p>
          <a:p>
            <a:endParaRPr lang="en-GB" dirty="0" smtClean="0"/>
          </a:p>
          <a:p>
            <a:endParaRPr lang="en-GB" dirty="0" smtClean="0"/>
          </a:p>
          <a:p>
            <a:endParaRPr lang="en-GB" dirty="0" smtClean="0"/>
          </a:p>
        </p:txBody>
      </p:sp>
      <p:sp>
        <p:nvSpPr>
          <p:cNvPr id="900114" name="Rectangle 18"/>
          <p:cNvSpPr>
            <a:spLocks noChangeArrowheads="1"/>
          </p:cNvSpPr>
          <p:nvPr/>
        </p:nvSpPr>
        <p:spPr bwMode="auto">
          <a:xfrm>
            <a:off x="748636" y="1883912"/>
            <a:ext cx="6749444" cy="2859757"/>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 </a:t>
            </a:r>
            <a:r>
              <a:rPr lang="en-GB" sz="1800" dirty="0">
                <a:solidFill>
                  <a:srgbClr val="000000"/>
                </a:solidFill>
                <a:latin typeface="Lucida Console" pitchFamily="49" charset="0"/>
                <a:cs typeface="+mn-cs"/>
              </a:rPr>
              <a:t>Car </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private static </a:t>
            </a:r>
            <a:r>
              <a:rPr lang="en-GB" sz="1800" dirty="0" err="1" smtClean="0">
                <a:solidFill>
                  <a:srgbClr val="0000C8"/>
                </a:solidFill>
                <a:latin typeface="Lucida Console" pitchFamily="49" charset="0"/>
                <a:cs typeface="+mn-cs"/>
              </a:rPr>
              <a:t>int</a:t>
            </a:r>
            <a:r>
              <a:rPr lang="en-GB" sz="1800" dirty="0" smtClean="0">
                <a:solidFill>
                  <a:srgbClr val="0000C8"/>
                </a:solidFill>
                <a:latin typeface="Lucida Console" pitchFamily="49" charset="0"/>
                <a:cs typeface="+mn-cs"/>
              </a:rPr>
              <a:t> </a:t>
            </a:r>
            <a:r>
              <a:rPr lang="en-GB" sz="1800" dirty="0" smtClean="0">
                <a:solidFill>
                  <a:srgbClr val="000000"/>
                </a:solidFill>
                <a:latin typeface="Lucida Console" pitchFamily="49" charset="0"/>
                <a:cs typeface="+mn-cs"/>
              </a:rPr>
              <a:t>count;</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public </a:t>
            </a:r>
            <a:r>
              <a:rPr lang="en-GB" sz="1800" dirty="0">
                <a:solidFill>
                  <a:srgbClr val="FF0000"/>
                </a:solidFill>
                <a:latin typeface="Lucida Console" pitchFamily="49" charset="0"/>
                <a:cs typeface="+mn-cs"/>
              </a:rPr>
              <a:t>static</a:t>
            </a:r>
            <a:r>
              <a:rPr lang="en-GB" sz="1800" dirty="0">
                <a:solidFill>
                  <a:srgbClr val="0000C8"/>
                </a:solidFill>
                <a:latin typeface="Lucida Console" pitchFamily="49" charset="0"/>
                <a:cs typeface="+mn-cs"/>
              </a:rPr>
              <a:t> </a:t>
            </a:r>
            <a:r>
              <a:rPr lang="en-GB" sz="1800" dirty="0" err="1">
                <a:solidFill>
                  <a:srgbClr val="0000C8"/>
                </a:solidFill>
                <a:latin typeface="Lucida Console" pitchFamily="49" charset="0"/>
                <a:cs typeface="+mn-cs"/>
              </a:rPr>
              <a:t>int</a:t>
            </a:r>
            <a:r>
              <a:rPr lang="en-GB" sz="1800" dirty="0">
                <a:solidFill>
                  <a:srgbClr val="0000C8"/>
                </a:solidFill>
                <a:latin typeface="Lucida Console" pitchFamily="49" charset="0"/>
                <a:cs typeface="+mn-cs"/>
              </a:rPr>
              <a:t> </a:t>
            </a:r>
            <a:r>
              <a:rPr lang="en-GB" sz="1800" dirty="0" err="1" smtClean="0">
                <a:solidFill>
                  <a:srgbClr val="000000"/>
                </a:solidFill>
                <a:latin typeface="Lucida Console" pitchFamily="49" charset="0"/>
                <a:cs typeface="+mn-cs"/>
              </a:rPr>
              <a:t>getCount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return </a:t>
            </a:r>
            <a:r>
              <a:rPr lang="en-GB" sz="1800" dirty="0" smtClean="0">
                <a:latin typeface="Lucida Console" pitchFamily="49" charset="0"/>
                <a:cs typeface="+mn-cs"/>
              </a:rPr>
              <a:t>count;</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a:t>
            </a:r>
            <a:r>
              <a:rPr lang="en-GB" sz="1800" dirty="0">
                <a:solidFill>
                  <a:srgbClr val="000000"/>
                </a:solidFill>
                <a:latin typeface="Lucida Console" pitchFamily="49" charset="0"/>
                <a:cs typeface="+mn-cs"/>
              </a:rPr>
              <a:t> Car() {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count</a:t>
            </a: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p>
        </p:txBody>
      </p:sp>
      <p:sp>
        <p:nvSpPr>
          <p:cNvPr id="13" name="Rectangle 7"/>
          <p:cNvSpPr>
            <a:spLocks noChangeArrowheads="1"/>
          </p:cNvSpPr>
          <p:nvPr/>
        </p:nvSpPr>
        <p:spPr bwMode="auto">
          <a:xfrm>
            <a:off x="4591479" y="1698245"/>
            <a:ext cx="2906591"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00"/>
                </a:solidFill>
                <a:cs typeface="+mn-cs"/>
              </a:rPr>
              <a:t>1 copy only, not ‘1 per car’</a:t>
            </a:r>
          </a:p>
        </p:txBody>
      </p:sp>
      <p:sp>
        <p:nvSpPr>
          <p:cNvPr id="14" name="Rectangle 7"/>
          <p:cNvSpPr>
            <a:spLocks noChangeArrowheads="1"/>
          </p:cNvSpPr>
          <p:nvPr/>
        </p:nvSpPr>
        <p:spPr bwMode="auto">
          <a:xfrm>
            <a:off x="4550202" y="3255316"/>
            <a:ext cx="2947869" cy="643766"/>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00"/>
                </a:solidFill>
                <a:cs typeface="+mn-cs"/>
              </a:rPr>
              <a:t>Instance method can see / use all ‘class’ members</a:t>
            </a:r>
          </a:p>
        </p:txBody>
      </p:sp>
      <p:cxnSp>
        <p:nvCxnSpPr>
          <p:cNvPr id="5130" name="Straight Arrow Connector 15"/>
          <p:cNvCxnSpPr>
            <a:cxnSpLocks noChangeShapeType="1"/>
          </p:cNvCxnSpPr>
          <p:nvPr/>
        </p:nvCxnSpPr>
        <p:spPr bwMode="auto">
          <a:xfrm rot="10800000" flipV="1">
            <a:off x="3994622" y="2030278"/>
            <a:ext cx="577379" cy="131030"/>
          </a:xfrm>
          <a:prstGeom prst="straightConnector1">
            <a:avLst/>
          </a:prstGeom>
          <a:noFill/>
          <a:ln w="9525" algn="ctr">
            <a:solidFill>
              <a:schemeClr val="tx1"/>
            </a:solidFill>
            <a:round/>
            <a:headEnd/>
            <a:tailEnd type="triangle" w="med" len="med"/>
          </a:ln>
        </p:spPr>
      </p:cxnSp>
      <p:cxnSp>
        <p:nvCxnSpPr>
          <p:cNvPr id="5131" name="Straight Arrow Connector 20"/>
          <p:cNvCxnSpPr>
            <a:cxnSpLocks noChangeShapeType="1"/>
            <a:stCxn id="14" idx="1"/>
          </p:cNvCxnSpPr>
          <p:nvPr/>
        </p:nvCxnSpPr>
        <p:spPr bwMode="auto">
          <a:xfrm rot="10800000" flipV="1">
            <a:off x="3268134" y="3577199"/>
            <a:ext cx="1282069" cy="317468"/>
          </a:xfrm>
          <a:prstGeom prst="straightConnector1">
            <a:avLst/>
          </a:prstGeom>
          <a:noFill/>
          <a:ln w="9525" algn="ctr">
            <a:solidFill>
              <a:schemeClr val="tx1"/>
            </a:solidFill>
            <a:round/>
            <a:headEnd/>
            <a:tailEnd type="triangle" w="med" len="med"/>
          </a:ln>
        </p:spPr>
      </p:cxnSp>
      <p:sp>
        <p:nvSpPr>
          <p:cNvPr id="900101" name="Rectangle 5"/>
          <p:cNvSpPr>
            <a:spLocks noChangeArrowheads="1"/>
          </p:cNvSpPr>
          <p:nvPr/>
        </p:nvSpPr>
        <p:spPr bwMode="auto">
          <a:xfrm>
            <a:off x="3058923" y="5212530"/>
            <a:ext cx="5441610" cy="366767"/>
          </a:xfrm>
          <a:prstGeom prst="rect">
            <a:avLst/>
          </a:prstGeom>
          <a:solidFill>
            <a:schemeClr val="accent2"/>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 </a:t>
            </a:r>
            <a:r>
              <a:rPr lang="en-GB" sz="1800" dirty="0" err="1" smtClean="0">
                <a:solidFill>
                  <a:srgbClr val="FF0000"/>
                </a:solidFill>
                <a:latin typeface="Lucida Console" pitchFamily="49" charset="0"/>
                <a:cs typeface="+mn-cs"/>
              </a:rPr>
              <a:t>Car.</a:t>
            </a:r>
            <a:r>
              <a:rPr lang="en-GB" sz="1800" dirty="0" err="1" smtClean="0">
                <a:latin typeface="Lucida Console" pitchFamily="49" charset="0"/>
                <a:cs typeface="+mn-cs"/>
              </a:rPr>
              <a:t>get</a:t>
            </a:r>
            <a:r>
              <a:rPr lang="en-GB" sz="1800" dirty="0" err="1" smtClean="0">
                <a:solidFill>
                  <a:srgbClr val="000000"/>
                </a:solidFill>
                <a:latin typeface="Lucida Console" pitchFamily="49" charset="0"/>
                <a:cs typeface="+mn-cs"/>
              </a:rPr>
              <a:t>Count</a:t>
            </a: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p:txBody>
      </p:sp>
      <p:sp>
        <p:nvSpPr>
          <p:cNvPr id="22" name="Rectangle 7"/>
          <p:cNvSpPr>
            <a:spLocks noChangeArrowheads="1"/>
          </p:cNvSpPr>
          <p:nvPr/>
        </p:nvSpPr>
        <p:spPr bwMode="auto">
          <a:xfrm>
            <a:off x="570679" y="4731083"/>
            <a:ext cx="3698984"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00"/>
                </a:solidFill>
                <a:cs typeface="+mn-cs"/>
              </a:rPr>
              <a:t>Usage: </a:t>
            </a:r>
            <a:r>
              <a:rPr lang="en-GB" sz="1800" b="1" dirty="0" err="1">
                <a:solidFill>
                  <a:srgbClr val="000000"/>
                </a:solidFill>
                <a:cs typeface="+mn-cs"/>
              </a:rPr>
              <a:t>ClassName</a:t>
            </a:r>
            <a:r>
              <a:rPr lang="en-GB" sz="1800" dirty="0" err="1">
                <a:solidFill>
                  <a:srgbClr val="000000"/>
                </a:solidFill>
                <a:cs typeface="+mn-cs"/>
              </a:rPr>
              <a:t>.StaticMember</a:t>
            </a:r>
            <a:endParaRPr lang="en-GB" sz="1800" dirty="0">
              <a:solidFill>
                <a:srgbClr val="000000"/>
              </a:solidFill>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‘Static’ Classes</a:t>
            </a:r>
          </a:p>
        </p:txBody>
      </p:sp>
      <p:sp>
        <p:nvSpPr>
          <p:cNvPr id="6147" name="Rectangle 3"/>
          <p:cNvSpPr>
            <a:spLocks noGrp="1" noChangeArrowheads="1"/>
          </p:cNvSpPr>
          <p:nvPr>
            <p:ph type="body" idx="1"/>
          </p:nvPr>
        </p:nvSpPr>
        <p:spPr>
          <a:xfrm>
            <a:off x="249238" y="1071563"/>
            <a:ext cx="8595504" cy="5568950"/>
          </a:xfrm>
        </p:spPr>
        <p:txBody>
          <a:bodyPr/>
          <a:lstStyle/>
          <a:p>
            <a:r>
              <a:rPr lang="en-GB" dirty="0" smtClean="0"/>
              <a:t>Some classes might only have static members</a:t>
            </a:r>
          </a:p>
          <a:p>
            <a:pPr lvl="1"/>
            <a:r>
              <a:rPr lang="en-GB" dirty="0" smtClean="0"/>
              <a:t>E.g. </a:t>
            </a:r>
            <a:r>
              <a:rPr lang="en-GB" i="1" dirty="0" smtClean="0"/>
              <a:t>factory class or a utility class like </a:t>
            </a:r>
            <a:r>
              <a:rPr lang="en-GB" dirty="0" smtClean="0">
                <a:latin typeface="Lucida Console" pitchFamily="49" charset="0"/>
              </a:rPr>
              <a:t>public</a:t>
            </a:r>
            <a:r>
              <a:rPr lang="en-GB" i="1" dirty="0" smtClean="0">
                <a:latin typeface="Lucida Console" pitchFamily="49" charset="0"/>
              </a:rPr>
              <a:t> </a:t>
            </a:r>
            <a:r>
              <a:rPr lang="en-GB" dirty="0" smtClean="0">
                <a:latin typeface="Lucida Console" pitchFamily="49" charset="0"/>
              </a:rPr>
              <a:t>class Math {..}</a:t>
            </a:r>
          </a:p>
          <a:p>
            <a:pPr lvl="1"/>
            <a:r>
              <a:rPr lang="en-GB" dirty="0" smtClean="0"/>
              <a:t>Not meant to be instantiated</a:t>
            </a:r>
          </a:p>
          <a:p>
            <a:pPr lvl="1"/>
            <a:endParaRPr lang="en-GB" dirty="0" smtClean="0"/>
          </a:p>
          <a:p>
            <a:r>
              <a:rPr lang="en-GB" dirty="0" smtClean="0"/>
              <a:t>The class itself </a:t>
            </a:r>
            <a:r>
              <a:rPr lang="en-GB" u="sng" dirty="0" smtClean="0"/>
              <a:t>cannot</a:t>
            </a:r>
            <a:r>
              <a:rPr lang="en-GB" dirty="0" smtClean="0"/>
              <a:t> be marked with the </a:t>
            </a:r>
            <a:r>
              <a:rPr lang="en-GB" b="0" dirty="0" smtClean="0">
                <a:latin typeface="Lucida Console" pitchFamily="49" charset="0"/>
              </a:rPr>
              <a:t>static</a:t>
            </a:r>
            <a:r>
              <a:rPr lang="en-GB" dirty="0" smtClean="0"/>
              <a:t> keyword</a:t>
            </a:r>
          </a:p>
          <a:p>
            <a:pPr lvl="1"/>
            <a:r>
              <a:rPr lang="en-GB" dirty="0" smtClean="0"/>
              <a:t>But you don’t have to offer any instance methods!</a:t>
            </a:r>
          </a:p>
          <a:p>
            <a:pPr lvl="1"/>
            <a:r>
              <a:rPr lang="en-GB" dirty="0" smtClean="0"/>
              <a:t>Could write a single private constructor to stop instantiation!</a:t>
            </a:r>
          </a:p>
        </p:txBody>
      </p:sp>
      <p:sp>
        <p:nvSpPr>
          <p:cNvPr id="867332" name="Rectangle 4"/>
          <p:cNvSpPr>
            <a:spLocks noChangeArrowheads="1"/>
          </p:cNvSpPr>
          <p:nvPr/>
        </p:nvSpPr>
        <p:spPr bwMode="auto">
          <a:xfrm>
            <a:off x="701294" y="3856038"/>
            <a:ext cx="6293428" cy="2305759"/>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smtClean="0">
                <a:solidFill>
                  <a:srgbClr val="0000C8"/>
                </a:solidFill>
                <a:latin typeface="Lucida Console" pitchFamily="49" charset="0"/>
              </a:rPr>
              <a:t>p</a:t>
            </a:r>
            <a:r>
              <a:rPr lang="en-GB" sz="1800" dirty="0" smtClean="0">
                <a:solidFill>
                  <a:srgbClr val="0000C8"/>
                </a:solidFill>
                <a:latin typeface="Lucida Console" pitchFamily="49" charset="0"/>
                <a:cs typeface="+mn-cs"/>
              </a:rPr>
              <a:t>ublic class </a:t>
            </a:r>
            <a:r>
              <a:rPr lang="en-GB" sz="1800" dirty="0">
                <a:solidFill>
                  <a:srgbClr val="000000"/>
                </a:solidFill>
                <a:latin typeface="Lucida Console" pitchFamily="49" charset="0"/>
                <a:cs typeface="+mn-cs"/>
              </a:rPr>
              <a:t>Factory {</a:t>
            </a:r>
          </a:p>
          <a:p>
            <a:pPr defTabSz="739775" eaLnBrk="0" hangingPunct="0">
              <a:tabLst>
                <a:tab pos="341313" algn="l"/>
                <a:tab pos="690563" algn="l"/>
                <a:tab pos="1030288" algn="l"/>
                <a:tab pos="1371600" algn="l"/>
              </a:tabLst>
              <a:defRPr/>
            </a:pPr>
            <a:endParaRPr lang="en-GB" sz="1800" dirty="0">
              <a:solidFill>
                <a:srgbClr val="0000C8"/>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public static </a:t>
            </a:r>
            <a:r>
              <a:rPr lang="en-GB" sz="1800" dirty="0">
                <a:solidFill>
                  <a:srgbClr val="000000"/>
                </a:solidFill>
                <a:latin typeface="Lucida Console" pitchFamily="49" charset="0"/>
                <a:cs typeface="+mn-cs"/>
              </a:rPr>
              <a:t>Car</a:t>
            </a:r>
            <a:r>
              <a:rPr lang="en-GB" sz="1800" dirty="0">
                <a:solidFill>
                  <a:srgbClr val="0000C8"/>
                </a:solidFill>
                <a:latin typeface="Lucida Console" pitchFamily="49" charset="0"/>
                <a:cs typeface="+mn-cs"/>
              </a:rPr>
              <a:t> </a:t>
            </a:r>
            <a:r>
              <a:rPr lang="en-GB" sz="1800" dirty="0" err="1" smtClean="0">
                <a:solidFill>
                  <a:srgbClr val="000000"/>
                </a:solidFill>
                <a:latin typeface="Lucida Console" pitchFamily="49" charset="0"/>
              </a:rPr>
              <a:t>m</a:t>
            </a:r>
            <a:r>
              <a:rPr lang="en-GB" sz="1800" dirty="0" err="1" smtClean="0">
                <a:solidFill>
                  <a:srgbClr val="000000"/>
                </a:solidFill>
                <a:latin typeface="Lucida Console" pitchFamily="49" charset="0"/>
                <a:cs typeface="+mn-cs"/>
              </a:rPr>
              <a:t>akeCar</a:t>
            </a:r>
            <a:r>
              <a:rPr lang="en-GB" sz="1800" dirty="0" smtClean="0">
                <a:solidFill>
                  <a:srgbClr val="000000"/>
                </a:solidFill>
                <a:latin typeface="Lucida Console" pitchFamily="49" charset="0"/>
                <a:cs typeface="+mn-cs"/>
              </a:rPr>
              <a:t>(</a:t>
            </a:r>
            <a:r>
              <a:rPr lang="en-GB" sz="1800" dirty="0" smtClean="0">
                <a:latin typeface="Lucida Console" pitchFamily="49" charset="0"/>
              </a:rPr>
              <a:t>S</a:t>
            </a:r>
            <a:r>
              <a:rPr lang="en-GB" sz="1800" dirty="0" smtClean="0">
                <a:latin typeface="Lucida Console" pitchFamily="49" charset="0"/>
                <a:cs typeface="+mn-cs"/>
              </a:rPr>
              <a:t>tring</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make)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Car result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Car(make);</a:t>
            </a: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return</a:t>
            </a:r>
            <a:r>
              <a:rPr lang="en-GB" sz="1800" dirty="0">
                <a:solidFill>
                  <a:srgbClr val="000000"/>
                </a:solidFill>
                <a:latin typeface="Lucida Console" pitchFamily="49" charset="0"/>
                <a:cs typeface="+mn-cs"/>
              </a:rPr>
              <a:t> result;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More on static Members</a:t>
            </a:r>
          </a:p>
        </p:txBody>
      </p:sp>
      <p:sp>
        <p:nvSpPr>
          <p:cNvPr id="9219" name="Rectangle 3"/>
          <p:cNvSpPr>
            <a:spLocks noGrp="1" noChangeArrowheads="1"/>
          </p:cNvSpPr>
          <p:nvPr>
            <p:ph type="body" idx="1"/>
          </p:nvPr>
        </p:nvSpPr>
        <p:spPr/>
        <p:txBody>
          <a:bodyPr/>
          <a:lstStyle/>
          <a:p>
            <a:r>
              <a:rPr lang="en-GB" smtClean="0"/>
              <a:t>Can access other static members directly</a:t>
            </a:r>
          </a:p>
          <a:p>
            <a:r>
              <a:rPr lang="en-GB" smtClean="0"/>
              <a:t>Cannot implicitly access an instance member</a:t>
            </a:r>
          </a:p>
          <a:p>
            <a:pPr lvl="1"/>
            <a:r>
              <a:rPr lang="en-GB" smtClean="0"/>
              <a:t>Because –</a:t>
            </a:r>
            <a:r>
              <a:rPr lang="en-GB" smtClean="0">
                <a:latin typeface="Lucida Console" pitchFamily="49" charset="0"/>
              </a:rPr>
              <a:t>static</a:t>
            </a:r>
            <a:r>
              <a:rPr lang="en-GB" smtClean="0"/>
              <a:t> members don't receive a </a:t>
            </a:r>
            <a:r>
              <a:rPr lang="en-GB" smtClean="0">
                <a:solidFill>
                  <a:srgbClr val="FA3200"/>
                </a:solidFill>
                <a:latin typeface="Lucida Console" pitchFamily="49" charset="0"/>
              </a:rPr>
              <a:t>this</a:t>
            </a:r>
            <a:r>
              <a:rPr lang="en-GB" smtClean="0"/>
              <a:t> reference</a:t>
            </a:r>
          </a:p>
          <a:p>
            <a:pPr lvl="1"/>
            <a:r>
              <a:rPr lang="en-GB" i="1" smtClean="0"/>
              <a:t>Can</a:t>
            </a:r>
            <a:r>
              <a:rPr lang="en-GB" smtClean="0"/>
              <a:t> access an instance member only via an object reference</a:t>
            </a:r>
          </a:p>
        </p:txBody>
      </p:sp>
      <p:sp>
        <p:nvSpPr>
          <p:cNvPr id="859140" name="Rectangle 4"/>
          <p:cNvSpPr>
            <a:spLocks noChangeArrowheads="1"/>
          </p:cNvSpPr>
          <p:nvPr/>
        </p:nvSpPr>
        <p:spPr bwMode="auto">
          <a:xfrm>
            <a:off x="1090295" y="2665817"/>
            <a:ext cx="6856672" cy="3967753"/>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 </a:t>
            </a:r>
            <a:r>
              <a:rPr lang="en-GB" sz="1800" dirty="0">
                <a:solidFill>
                  <a:srgbClr val="000000"/>
                </a:solidFill>
                <a:latin typeface="Lucida Console" pitchFamily="49" charset="0"/>
                <a:cs typeface="+mn-cs"/>
              </a:rPr>
              <a:t>Car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private </a:t>
            </a:r>
            <a:r>
              <a:rPr lang="en-GB" sz="1800" dirty="0">
                <a:latin typeface="Lucida Console" pitchFamily="49" charset="0"/>
              </a:rPr>
              <a:t>S</a:t>
            </a:r>
            <a:r>
              <a:rPr lang="en-GB" sz="1800" dirty="0" smtClean="0">
                <a:latin typeface="Lucida Console" pitchFamily="49" charset="0"/>
                <a:cs typeface="+mn-cs"/>
              </a:rPr>
              <a:t>tring</a:t>
            </a:r>
            <a:r>
              <a:rPr lang="en-GB" sz="1800" dirty="0" smtClean="0">
                <a:solidFill>
                  <a:srgbClr val="000000"/>
                </a:solidFill>
                <a:latin typeface="Lucida Console" pitchFamily="49" charset="0"/>
                <a:cs typeface="+mn-cs"/>
              </a:rPr>
              <a:t> </a:t>
            </a:r>
            <a:r>
              <a:rPr lang="en-GB" sz="1800" dirty="0" smtClean="0">
                <a:solidFill>
                  <a:srgbClr val="000000"/>
                </a:solidFill>
                <a:latin typeface="Lucida Console" pitchFamily="49" charset="0"/>
              </a:rPr>
              <a:t>m</a:t>
            </a:r>
            <a:r>
              <a:rPr lang="en-GB" sz="1800" dirty="0" smtClean="0">
                <a:solidFill>
                  <a:srgbClr val="000000"/>
                </a:solidFill>
                <a:latin typeface="Lucida Console" pitchFamily="49" charset="0"/>
                <a:cs typeface="+mn-cs"/>
              </a:rPr>
              <a:t>ake, owner;</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a:solidFill>
                  <a:srgbClr val="0000CC"/>
                </a:solidFill>
                <a:latin typeface="Lucida Console" pitchFamily="49" charset="0"/>
                <a:cs typeface="+mn-cs"/>
              </a:rPr>
              <a:t>public</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Car(</a:t>
            </a:r>
            <a:r>
              <a:rPr lang="en-GB" sz="1800" dirty="0" smtClean="0">
                <a:latin typeface="Lucida Console" pitchFamily="49" charset="0"/>
              </a:rPr>
              <a:t>String</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make) { </a:t>
            </a:r>
            <a:r>
              <a:rPr lang="en-GB" sz="1800" dirty="0" err="1" smtClean="0">
                <a:solidFill>
                  <a:srgbClr val="0000CC"/>
                </a:solidFill>
                <a:latin typeface="Lucida Console" pitchFamily="49" charset="0"/>
                <a:cs typeface="+mn-cs"/>
              </a:rPr>
              <a:t>this</a:t>
            </a:r>
            <a:r>
              <a:rPr lang="en-GB" sz="1800" dirty="0" err="1" smtClean="0">
                <a:solidFill>
                  <a:srgbClr val="000000"/>
                </a:solidFill>
                <a:latin typeface="Lucida Console" pitchFamily="49" charset="0"/>
                <a:cs typeface="+mn-cs"/>
              </a:rPr>
              <a:t>.make</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make; }</a:t>
            </a:r>
          </a:p>
          <a:p>
            <a:pPr defTabSz="739775" eaLnBrk="0" hangingPunct="0">
              <a:tabLst>
                <a:tab pos="341313" algn="l"/>
                <a:tab pos="690563" algn="l"/>
                <a:tab pos="1030288" algn="l"/>
                <a:tab pos="1371600" algn="l"/>
              </a:tabLst>
              <a:defRPr/>
            </a:pPr>
            <a:endParaRPr lang="en-GB" sz="1800" dirty="0">
              <a:solidFill>
                <a:srgbClr val="0000C8"/>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public static </a:t>
            </a:r>
            <a:r>
              <a:rPr lang="en-GB" sz="1800" dirty="0">
                <a:solidFill>
                  <a:srgbClr val="000000"/>
                </a:solidFill>
                <a:latin typeface="Lucida Console" pitchFamily="49" charset="0"/>
                <a:cs typeface="+mn-cs"/>
              </a:rPr>
              <a:t>Car</a:t>
            </a:r>
            <a:r>
              <a:rPr lang="en-GB" sz="1800" dirty="0">
                <a:solidFill>
                  <a:srgbClr val="0000C8"/>
                </a:solidFill>
                <a:latin typeface="Lucida Console" pitchFamily="49" charset="0"/>
                <a:cs typeface="+mn-cs"/>
              </a:rPr>
              <a:t> </a:t>
            </a:r>
            <a:r>
              <a:rPr lang="en-GB" sz="1800" dirty="0" err="1" smtClean="0">
                <a:solidFill>
                  <a:srgbClr val="000000"/>
                </a:solidFill>
                <a:latin typeface="Lucida Console" pitchFamily="49" charset="0"/>
                <a:cs typeface="+mn-cs"/>
              </a:rPr>
              <a:t>makeBMW</a:t>
            </a: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Car </a:t>
            </a:r>
            <a:r>
              <a:rPr lang="en-GB" sz="1800" dirty="0" err="1" smtClean="0">
                <a:solidFill>
                  <a:srgbClr val="000000"/>
                </a:solidFill>
                <a:latin typeface="Lucida Console" pitchFamily="49" charset="0"/>
                <a:cs typeface="+mn-cs"/>
              </a:rPr>
              <a:t>aCar</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Car(“BMW”);</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err="1" smtClean="0">
                <a:solidFill>
                  <a:srgbClr val="FF0000"/>
                </a:solidFill>
                <a:latin typeface="Lucida Console" pitchFamily="49" charset="0"/>
                <a:cs typeface="+mn-cs"/>
              </a:rPr>
              <a:t>aCar.setOwner</a:t>
            </a:r>
            <a:r>
              <a:rPr lang="en-GB" sz="1800" dirty="0" smtClean="0">
                <a:latin typeface="Lucida Console" pitchFamily="49" charset="0"/>
                <a:cs typeface="+mn-cs"/>
              </a:rPr>
              <a:t>(</a:t>
            </a:r>
            <a:r>
              <a:rPr lang="en-GB" sz="1800" dirty="0" smtClean="0">
                <a:solidFill>
                  <a:srgbClr val="000000"/>
                </a:solidFill>
                <a:latin typeface="Lucida Console" pitchFamily="49" charset="0"/>
                <a:cs typeface="+mn-cs"/>
              </a:rPr>
              <a:t>“Tom“);</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return</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aCar</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void </a:t>
            </a:r>
            <a:r>
              <a:rPr lang="en-GB" sz="1800" dirty="0" err="1" smtClean="0">
                <a:solidFill>
                  <a:srgbClr val="000000"/>
                </a:solidFill>
                <a:latin typeface="Lucida Console" pitchFamily="49" charset="0"/>
                <a:cs typeface="+mn-cs"/>
              </a:rPr>
              <a:t>setOwner</a:t>
            </a:r>
            <a:r>
              <a:rPr lang="en-GB" sz="1800" dirty="0" smtClean="0">
                <a:solidFill>
                  <a:srgbClr val="000000"/>
                </a:solidFill>
                <a:latin typeface="Lucida Console" pitchFamily="49" charset="0"/>
                <a:cs typeface="+mn-cs"/>
              </a:rPr>
              <a:t>(String owner)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C8"/>
                </a:solidFill>
                <a:latin typeface="Lucida Console" pitchFamily="49" charset="0"/>
                <a:cs typeface="+mn-cs"/>
              </a:rPr>
              <a:t>this</a:t>
            </a:r>
            <a:r>
              <a:rPr lang="en-GB" sz="1800" dirty="0" err="1" smtClean="0">
                <a:solidFill>
                  <a:srgbClr val="000000"/>
                </a:solidFill>
                <a:latin typeface="Lucida Console" pitchFamily="49" charset="0"/>
                <a:cs typeface="+mn-cs"/>
              </a:rPr>
              <a:t>.owner</a:t>
            </a:r>
            <a:r>
              <a:rPr lang="en-GB" sz="1800" dirty="0" smtClean="0">
                <a:solidFill>
                  <a:srgbClr val="000000"/>
                </a:solidFill>
                <a:latin typeface="Lucida Console" pitchFamily="49" charset="0"/>
                <a:cs typeface="+mn-cs"/>
              </a:rPr>
              <a:t> = owner;</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p>
        </p:txBody>
      </p:sp>
      <p:sp>
        <p:nvSpPr>
          <p:cNvPr id="859141" name="Rectangle 5"/>
          <p:cNvSpPr>
            <a:spLocks noChangeArrowheads="1"/>
          </p:cNvSpPr>
          <p:nvPr/>
        </p:nvSpPr>
        <p:spPr bwMode="auto">
          <a:xfrm>
            <a:off x="173243" y="3537594"/>
            <a:ext cx="1190048" cy="643766"/>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Valid data type!!</a:t>
            </a:r>
          </a:p>
        </p:txBody>
      </p:sp>
      <p:sp>
        <p:nvSpPr>
          <p:cNvPr id="9222" name="Line 6"/>
          <p:cNvSpPr>
            <a:spLocks noChangeShapeType="1"/>
          </p:cNvSpPr>
          <p:nvPr/>
        </p:nvSpPr>
        <p:spPr bwMode="auto">
          <a:xfrm>
            <a:off x="1367964" y="4095038"/>
            <a:ext cx="327832" cy="44709"/>
          </a:xfrm>
          <a:prstGeom prst="line">
            <a:avLst/>
          </a:prstGeom>
          <a:noFill/>
          <a:ln w="9525">
            <a:solidFill>
              <a:srgbClr val="000000"/>
            </a:solidFill>
            <a:round/>
            <a:headEnd/>
            <a:tailEnd type="triangle" w="med" len="med"/>
          </a:ln>
        </p:spPr>
        <p:txBody>
          <a:bodyPr wrap="square">
            <a:spAutoFit/>
          </a:bodyPr>
          <a:lstStyle/>
          <a:p>
            <a:endParaRPr lang="en-GB"/>
          </a:p>
        </p:txBody>
      </p:sp>
      <p:sp>
        <p:nvSpPr>
          <p:cNvPr id="859143" name="Rectangle 7"/>
          <p:cNvSpPr>
            <a:spLocks noChangeArrowheads="1"/>
          </p:cNvSpPr>
          <p:nvPr/>
        </p:nvSpPr>
        <p:spPr bwMode="auto">
          <a:xfrm>
            <a:off x="4384474" y="2512147"/>
            <a:ext cx="3063730"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a:solidFill>
                  <a:srgbClr val="000000"/>
                </a:solidFill>
                <a:cs typeface="+mn-cs"/>
              </a:rPr>
              <a:t>Defines the data type ‘Car’</a:t>
            </a:r>
          </a:p>
        </p:txBody>
      </p:sp>
      <p:sp>
        <p:nvSpPr>
          <p:cNvPr id="9224" name="Line 8"/>
          <p:cNvSpPr>
            <a:spLocks noChangeShapeType="1"/>
          </p:cNvSpPr>
          <p:nvPr/>
        </p:nvSpPr>
        <p:spPr bwMode="auto">
          <a:xfrm flipH="1">
            <a:off x="3740726" y="2665384"/>
            <a:ext cx="623946" cy="127692"/>
          </a:xfrm>
          <a:prstGeom prst="line">
            <a:avLst/>
          </a:prstGeom>
          <a:noFill/>
          <a:ln w="9525">
            <a:solidFill>
              <a:srgbClr val="000000"/>
            </a:solidFill>
            <a:round/>
            <a:headEnd/>
            <a:tailEnd type="triangle" w="med" len="med"/>
          </a:ln>
        </p:spPr>
        <p:txBody>
          <a:bodyPr wrap="square">
            <a:spAutoFit/>
          </a:bodyPr>
          <a:lstStyle/>
          <a:p>
            <a:endParaRPr lang="en-GB"/>
          </a:p>
        </p:txBody>
      </p:sp>
      <p:sp>
        <p:nvSpPr>
          <p:cNvPr id="9225" name="Line 9"/>
          <p:cNvSpPr>
            <a:spLocks noChangeShapeType="1"/>
          </p:cNvSpPr>
          <p:nvPr/>
        </p:nvSpPr>
        <p:spPr bwMode="auto">
          <a:xfrm>
            <a:off x="1363664" y="3628082"/>
            <a:ext cx="1944802" cy="145905"/>
          </a:xfrm>
          <a:prstGeom prst="line">
            <a:avLst/>
          </a:prstGeom>
          <a:noFill/>
          <a:ln w="9525">
            <a:solidFill>
              <a:srgbClr val="000000"/>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4</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956A0B-1220-441C-ACEE-0A8CD6DC2679}">
  <ds:schemaRefs>
    <ds:schemaRef ds:uri="http://schemas.microsoft.com/office/2006/metadata/properties"/>
    <ds:schemaRef ds:uri="http://schemas.microsoft.com/office/infopath/2007/PartnerControls"/>
    <ds:schemaRef ds:uri="851B1AFE-BC03-421D-A91C-05023257746A"/>
  </ds:schemaRefs>
</ds:datastoreItem>
</file>

<file path=customXml/itemProps2.xml><?xml version="1.0" encoding="utf-8"?>
<ds:datastoreItem xmlns:ds="http://schemas.openxmlformats.org/officeDocument/2006/customXml" ds:itemID="{C460F780-9C2A-494E-9463-F9D2F858752A}">
  <ds:schemaRefs>
    <ds:schemaRef ds:uri="http://schemas.microsoft.com/sharepoint/v3/contenttype/forms"/>
  </ds:schemaRefs>
</ds:datastoreItem>
</file>

<file path=customXml/itemProps3.xml><?xml version="1.0" encoding="utf-8"?>
<ds:datastoreItem xmlns:ds="http://schemas.openxmlformats.org/officeDocument/2006/customXml" ds:itemID="{A43A7FB5-96BF-4607-AF13-8C23F54644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IT_Slides_2013_v1.0</Template>
  <TotalTime>336</TotalTime>
  <Words>1477</Words>
  <Application>Microsoft Office PowerPoint</Application>
  <PresentationFormat>On-screen Show (4:3)</PresentationFormat>
  <Paragraphs>221</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Lucida Console</vt:lpstr>
      <vt:lpstr>Wingdings</vt:lpstr>
      <vt:lpstr>IT_Slides_2013_v1.0</vt:lpstr>
      <vt:lpstr>More on statics</vt:lpstr>
      <vt:lpstr>Contents</vt:lpstr>
      <vt:lpstr>Instance members</vt:lpstr>
      <vt:lpstr>Objects in memory</vt:lpstr>
      <vt:lpstr>Static / Shared members</vt:lpstr>
      <vt:lpstr>What is going on in memory?</vt:lpstr>
      <vt:lpstr>Keyword static</vt:lpstr>
      <vt:lpstr>‘Static’ Classes</vt:lpstr>
      <vt:lpstr>More on static Members</vt:lpstr>
      <vt:lpstr>static initialiser block(s)</vt:lpstr>
      <vt:lpstr>final fields</vt:lpstr>
      <vt:lpstr>Simple Factory pattern</vt:lpstr>
      <vt:lpstr>Factory pattern – pre-lab example</vt:lpstr>
      <vt:lpstr>Review</vt:lpstr>
      <vt:lpstr>Hands-On Lab</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DG_02a_More on statics</dc:title>
  <dc:creator>Steve Potter</dc:creator>
  <cp:lastModifiedBy>mike baradaran</cp:lastModifiedBy>
  <cp:revision>49</cp:revision>
  <cp:lastPrinted>2014-08-04T08:25:04Z</cp:lastPrinted>
  <dcterms:created xsi:type="dcterms:W3CDTF">2014-05-12T05:37:16Z</dcterms:created>
  <dcterms:modified xsi:type="dcterms:W3CDTF">2019-04-24T20:29:10Z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400</vt:r8>
  </property>
  <property fmtid="{D5CDD505-2E9C-101B-9397-08002B2CF9AE}" pid="5" name="BookType">
    <vt:lpwstr>3</vt:lpwstr>
  </property>
</Properties>
</file>