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61" strictFirstAndLastChars="0" saveSubsetFonts="1">
  <p:sldMasterIdLst>
    <p:sldMasterId id="2147483695" r:id="rId4"/>
  </p:sldMasterIdLst>
  <p:notesMasterIdLst>
    <p:notesMasterId r:id="rId14"/>
  </p:notesMasterIdLst>
  <p:handoutMasterIdLst>
    <p:handoutMasterId r:id="rId15"/>
  </p:handoutMasterIdLst>
  <p:sldIdLst>
    <p:sldId id="263" r:id="rId5"/>
    <p:sldId id="264" r:id="rId6"/>
    <p:sldId id="265" r:id="rId7"/>
    <p:sldId id="266" r:id="rId8"/>
    <p:sldId id="267" r:id="rId9"/>
    <p:sldId id="268" r:id="rId10"/>
    <p:sldId id="269" r:id="rId11"/>
    <p:sldId id="270" r:id="rId12"/>
    <p:sldId id="271" r:id="rId13"/>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9FD2"/>
    <a:srgbClr val="7C2E6F"/>
    <a:srgbClr val="659830"/>
    <a:srgbClr val="EC881D"/>
    <a:srgbClr val="0000C8"/>
    <a:srgbClr val="FFCCF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58852" autoAdjust="0"/>
  </p:normalViewPr>
  <p:slideViewPr>
    <p:cSldViewPr snapToGrid="0">
      <p:cViewPr varScale="1">
        <p:scale>
          <a:sx n="65" d="100"/>
          <a:sy n="65" d="100"/>
        </p:scale>
        <p:origin x="2868" y="60"/>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488" y="-21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4286871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smtClean="0">
                <a:solidFill>
                  <a:schemeClr val="accent4"/>
                </a:solidFill>
                <a:latin typeface="Arial" pitchFamily="34" charset="0"/>
                <a:cs typeface="Arial" pitchFamily="34" charset="0"/>
              </a:rPr>
              <a:t>AEITJVOO</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351594917"/>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8100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Rot="1" noChangeAspect="1" noChangeArrowheads="1" noTextEdit="1"/>
          </p:cNvSpPr>
          <p:nvPr>
            <p:ph type="sldImg"/>
          </p:nvPr>
        </p:nvSpPr>
        <p:spPr>
          <a:ln/>
        </p:spPr>
      </p:sp>
      <p:sp>
        <p:nvSpPr>
          <p:cNvPr id="35844" name="Rectangle 6"/>
          <p:cNvSpPr>
            <a:spLocks noGrp="1" noChangeArrowheads="1"/>
          </p:cNvSpPr>
          <p:nvPr>
            <p:ph type="body" idx="1"/>
          </p:nvPr>
        </p:nvSpPr>
        <p:spPr>
          <a:noFill/>
          <a:ln/>
        </p:spPr>
        <p:txBody>
          <a:bodyPr/>
          <a:lstStyle/>
          <a:p>
            <a:r>
              <a:rPr lang="en-GB" dirty="0" smtClean="0"/>
              <a:t>Now that you've mastered classes, it's time to move on to inheritance. Inheritance is a very powerful concept in object-oriented programming, because it allows you to define a new class (known as a sub class) in terms of how that class differs from some other class (known as a super class). </a:t>
            </a:r>
          </a:p>
          <a:p>
            <a:r>
              <a:rPr lang="en-GB" dirty="0" smtClean="0"/>
              <a:t>By the end of part three, you should be able to:</a:t>
            </a:r>
          </a:p>
          <a:p>
            <a:pPr marL="619125" lvl="1" indent="-171450">
              <a:buFont typeface="Arial" panose="020B0604020202020204" pitchFamily="34" charset="0"/>
              <a:buChar char="•"/>
            </a:pPr>
            <a:r>
              <a:rPr lang="en-GB" dirty="0" smtClean="0"/>
              <a:t>Use inheritance to define new classes</a:t>
            </a:r>
          </a:p>
          <a:p>
            <a:pPr marL="619125" lvl="1" indent="-171450">
              <a:buFont typeface="Arial" panose="020B0604020202020204" pitchFamily="34" charset="0"/>
              <a:buChar char="•"/>
            </a:pPr>
            <a:r>
              <a:rPr lang="en-GB" dirty="0" smtClean="0"/>
              <a:t>Ensure proper construction of a super class</a:t>
            </a:r>
          </a:p>
          <a:p>
            <a:pPr marL="619125" lvl="1" indent="-171450">
              <a:buFont typeface="Arial" panose="020B0604020202020204" pitchFamily="34" charset="0"/>
              <a:buChar char="•"/>
            </a:pPr>
            <a:r>
              <a:rPr lang="en-GB" dirty="0" smtClean="0"/>
              <a:t>Override methods in a sub class</a:t>
            </a:r>
          </a:p>
          <a:p>
            <a:pPr marL="619125" lvl="1" indent="-171450">
              <a:buFont typeface="Arial" panose="020B0604020202020204" pitchFamily="34" charset="0"/>
              <a:buChar char="•"/>
            </a:pPr>
            <a:r>
              <a:rPr lang="en-GB" dirty="0" smtClean="0"/>
              <a:t>If necessary, call methods in a super class</a:t>
            </a:r>
          </a:p>
          <a:p>
            <a:pPr marL="619125" lvl="1" indent="-171450">
              <a:buFont typeface="Arial" panose="020B0604020202020204" pitchFamily="34" charset="0"/>
              <a:buChar char="•"/>
            </a:pPr>
            <a:r>
              <a:rPr lang="en-GB" dirty="0" smtClean="0"/>
              <a:t>Explain the concept of polymorphism!</a:t>
            </a:r>
          </a:p>
          <a:p>
            <a:r>
              <a:rPr lang="en-GB" dirty="0" smtClean="0"/>
              <a:t> </a:t>
            </a:r>
          </a:p>
          <a:p>
            <a:endParaRPr lang="en-GB" dirty="0" smtClean="0"/>
          </a:p>
        </p:txBody>
      </p:sp>
    </p:spTree>
    <p:extLst>
      <p:ext uri="{BB962C8B-B14F-4D97-AF65-F5344CB8AC3E}">
        <p14:creationId xmlns:p14="http://schemas.microsoft.com/office/powerpoint/2010/main" val="4273412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5"/>
          <p:cNvSpPr>
            <a:spLocks noGrp="1" noRot="1" noChangeAspect="1" noChangeArrowheads="1" noTextEdit="1"/>
          </p:cNvSpPr>
          <p:nvPr>
            <p:ph type="sldImg"/>
          </p:nvPr>
        </p:nvSpPr>
        <p:spPr>
          <a:ln/>
        </p:spPr>
      </p:sp>
      <p:sp>
        <p:nvSpPr>
          <p:cNvPr id="36868" name="Rectangle 6"/>
          <p:cNvSpPr>
            <a:spLocks noGrp="1" noChangeArrowheads="1"/>
          </p:cNvSpPr>
          <p:nvPr>
            <p:ph type="body" idx="1"/>
          </p:nvPr>
        </p:nvSpPr>
        <p:spPr>
          <a:noFill/>
          <a:ln/>
        </p:spPr>
        <p:txBody>
          <a:bodyPr/>
          <a:lstStyle/>
          <a:p>
            <a:r>
              <a:rPr lang="en-GB" dirty="0" smtClean="0"/>
              <a:t>Examples of inheritance are ubiquitous in our model of the real world. Our definition of a cat inherits the features of our definition of a mammal, which in turn inherits the features of our definition of an animal. A chair and a table both inherit the features of furniture. A taxi is a kind of car. </a:t>
            </a:r>
          </a:p>
          <a:p>
            <a:r>
              <a:rPr lang="en-GB" dirty="0" smtClean="0"/>
              <a:t>Notice that sub-classes take on features of the super class and can add or (slightly) modify features, but they cannot remove features.</a:t>
            </a:r>
          </a:p>
          <a:p>
            <a:r>
              <a:rPr lang="en-GB" dirty="0" smtClean="0"/>
              <a:t>Many different terms are used with inheritance, occasionally parent-child is</a:t>
            </a:r>
            <a:r>
              <a:rPr lang="en-GB" baseline="0" dirty="0" smtClean="0"/>
              <a:t> used as an alternative to super-sub class.</a:t>
            </a:r>
            <a:endParaRPr lang="en-GB" dirty="0" smtClean="0"/>
          </a:p>
          <a:p>
            <a:endParaRPr lang="en-GB" dirty="0" smtClean="0"/>
          </a:p>
          <a:p>
            <a:endParaRPr lang="en-GB" dirty="0" smtClean="0"/>
          </a:p>
        </p:txBody>
      </p:sp>
    </p:spTree>
    <p:extLst>
      <p:ext uri="{BB962C8B-B14F-4D97-AF65-F5344CB8AC3E}">
        <p14:creationId xmlns:p14="http://schemas.microsoft.com/office/powerpoint/2010/main" val="378808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r>
              <a:rPr lang="en-GB" dirty="0" smtClean="0"/>
              <a:t>Let's provide an example where inheritance would be a useful tool: a vector graphics drawing program. Such a program would normally allow you to create common shapes, such as ellipses, rectangles and triangles. Each of these is likely to be a class in the application's model. However, it quickly becomes apparent that these classes all share common behaviours and properties; shapes are filled with a colour, all need to be drawn, etc.</a:t>
            </a:r>
          </a:p>
          <a:p>
            <a:r>
              <a:rPr lang="en-GB" dirty="0" smtClean="0"/>
              <a:t>Good OO practice would have you factor the common elements into a super class (maybe called Shape), from which all of the other classes would be inherited. These sub classes would then gain the benefit of re-use of the code from the super class. However, the sub types would also need to be able to extend and modify the super class functionality; for example, each separate type would need  to be able to provide its own algorithm to calculate the area of the shape, and many would need to add specific fields and constructors to support their different data requirements.</a:t>
            </a:r>
          </a:p>
          <a:p>
            <a:r>
              <a:rPr lang="en-GB" dirty="0" smtClean="0"/>
              <a:t>One of the key things that we observe is that we can apply a test to see whether inheritance will work in our model: the "is a kind of" relationship. A triangle is a kind of shape; an ellipse is a kind of shape; a circle is a kind of ellipse. This test confirms that we are introducing inheritance relationships that make logical sense.</a:t>
            </a:r>
          </a:p>
        </p:txBody>
      </p:sp>
    </p:spTree>
    <p:extLst>
      <p:ext uri="{BB962C8B-B14F-4D97-AF65-F5344CB8AC3E}">
        <p14:creationId xmlns:p14="http://schemas.microsoft.com/office/powerpoint/2010/main" val="3323200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en-GB" dirty="0" smtClean="0"/>
              <a:t>Note that Java only supports single inheritance. Additionally, any class that does not explicitly extend another class implicitly extends the </a:t>
            </a:r>
            <a:r>
              <a:rPr lang="en-GB" dirty="0" err="1" smtClean="0"/>
              <a:t>java.lang.Object</a:t>
            </a:r>
            <a:r>
              <a:rPr lang="en-GB" dirty="0" smtClean="0"/>
              <a:t> class. In other words, the Object class is the only class that does not have a super class.</a:t>
            </a:r>
          </a:p>
          <a:p>
            <a:r>
              <a:rPr lang="en-GB" dirty="0" smtClean="0"/>
              <a:t>Single inheritance means that each class can only have one direct super class: the direct super class of Circle is Ellipse; the direct super class of Ellipse is Shape, etc. This single chain of inheritance can go many levels deep. Of course, multiple classes can be derived from a single super class, with Rectangle, Ellipse and Triangle all being derived from Shape.</a:t>
            </a:r>
          </a:p>
          <a:p>
            <a:r>
              <a:rPr lang="en-GB" dirty="0" smtClean="0"/>
              <a:t>In the next chapter, we will see that the use of interfaces provides a more coherent and less ambiguous approach to allowing a class to provide functionality to match multiple conceptual definitions.</a:t>
            </a:r>
          </a:p>
          <a:p>
            <a:endParaRPr lang="en-GB" dirty="0" smtClean="0"/>
          </a:p>
        </p:txBody>
      </p:sp>
    </p:spTree>
    <p:extLst>
      <p:ext uri="{BB962C8B-B14F-4D97-AF65-F5344CB8AC3E}">
        <p14:creationId xmlns:p14="http://schemas.microsoft.com/office/powerpoint/2010/main" val="2867752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Rot="1" noChangeAspect="1" noChangeArrowheads="1" noTextEdit="1"/>
          </p:cNvSpPr>
          <p:nvPr>
            <p:ph type="sldImg"/>
          </p:nvPr>
        </p:nvSpPr>
        <p:spPr>
          <a:ln/>
        </p:spPr>
      </p:sp>
      <p:sp>
        <p:nvSpPr>
          <p:cNvPr id="39940" name="Rectangle 6"/>
          <p:cNvSpPr>
            <a:spLocks noGrp="1" noChangeArrowheads="1"/>
          </p:cNvSpPr>
          <p:nvPr>
            <p:ph type="body" idx="1"/>
          </p:nvPr>
        </p:nvSpPr>
        <p:spPr>
          <a:noFill/>
          <a:ln/>
        </p:spPr>
        <p:txBody>
          <a:bodyPr/>
          <a:lstStyle/>
          <a:p>
            <a:r>
              <a:rPr lang="en-GB" dirty="0" smtClean="0"/>
              <a:t>When you define a sub class, you need only to provide code for the things in the sub class which are different to the super class. You also need to establish the inheritance relationship between the sub and the super class. You do this by placing the super class name after the class name, separated by the keyword ‘extends’ as shown above.</a:t>
            </a:r>
          </a:p>
          <a:p>
            <a:r>
              <a:rPr lang="en-GB" dirty="0" smtClean="0"/>
              <a:t>Note that if you omit a super class name, the compiler will automatically make the super class java.lang.Object, as all types are ultimately derived from Object.</a:t>
            </a:r>
          </a:p>
          <a:p>
            <a:endParaRPr lang="en-GB" dirty="0" smtClean="0"/>
          </a:p>
        </p:txBody>
      </p:sp>
    </p:spTree>
    <p:extLst>
      <p:ext uri="{BB962C8B-B14F-4D97-AF65-F5344CB8AC3E}">
        <p14:creationId xmlns:p14="http://schemas.microsoft.com/office/powerpoint/2010/main" val="2162611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Instance fields should normally be declared as private, which means that instances of derived classes will have these values, but will not be able access them directly. In our example, the super class (Shape) declares two instance fields, position and colour. All objects of the sub types will have their own copies of these instance fields, as shown in the picture of the Ellipse object above.</a:t>
            </a:r>
          </a:p>
          <a:p>
            <a:r>
              <a:rPr lang="en-GB" dirty="0" smtClean="0"/>
              <a:t>However, it is important to note that fields will typically be declared with the private modifier. This means that they will be inaccessible to the code in the sub classes (however the getXxxx() methods will be visible of course and invokable without a prefix or &lt;dot&gt;).</a:t>
            </a:r>
          </a:p>
          <a:p>
            <a:r>
              <a:rPr lang="en-GB" dirty="0" smtClean="0"/>
              <a:t>Of course, the sub type might also define its own fields, in which case objects of the sub type will have both the fields from the super class(es) and those from their own type. This last point is very important. In the code above, an Ellipse object is a kind of Shape object, because it has everything in it as defined by the Shape class, without them having to be defined again in the Ellipse class.</a:t>
            </a:r>
          </a:p>
          <a:p>
            <a:endParaRPr lang="en-GB" dirty="0" smtClean="0"/>
          </a:p>
        </p:txBody>
      </p:sp>
    </p:spTree>
    <p:extLst>
      <p:ext uri="{BB962C8B-B14F-4D97-AF65-F5344CB8AC3E}">
        <p14:creationId xmlns:p14="http://schemas.microsoft.com/office/powerpoint/2010/main" val="370913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14519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GB" dirty="0" smtClean="0"/>
              <a:t>Inheritance is a very powerful weapon in the OO programmer's arsenal. Remember to use it wisely and judiciously, and it will help enormously. Java only supports a single inheritance model, which means that setting </a:t>
            </a:r>
            <a:r>
              <a:rPr lang="en-GB" smtClean="0"/>
              <a:t>a super class </a:t>
            </a:r>
            <a:r>
              <a:rPr lang="en-GB" dirty="0" smtClean="0"/>
              <a:t>is a very important design decision.</a:t>
            </a:r>
          </a:p>
        </p:txBody>
      </p:sp>
    </p:spTree>
    <p:extLst>
      <p:ext uri="{BB962C8B-B14F-4D97-AF65-F5344CB8AC3E}">
        <p14:creationId xmlns:p14="http://schemas.microsoft.com/office/powerpoint/2010/main" val="1370671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73993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6934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tab pos="8793163" algn="r"/>
              </a:tabLst>
              <a:defRPr/>
            </a:pPr>
            <a:r>
              <a:rPr lang="en-GB" sz="1000" baseline="0" dirty="0" smtClean="0">
                <a:solidFill>
                  <a:srgbClr val="0070C0"/>
                </a:solidFill>
                <a:latin typeface="Arial" pitchFamily="34" charset="0"/>
                <a:cs typeface="Arial" pitchFamily="34" charset="0"/>
              </a:rPr>
              <a:t>	</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1"/>
          <p:cNvSpPr>
            <a:spLocks noGrp="1" noChangeArrowheads="1"/>
          </p:cNvSpPr>
          <p:nvPr>
            <p:ph type="ctrTitle"/>
          </p:nvPr>
        </p:nvSpPr>
        <p:spPr/>
        <p:txBody>
          <a:bodyPr/>
          <a:lstStyle/>
          <a:p>
            <a:pPr eaLnBrk="1" hangingPunct="1"/>
            <a:r>
              <a:rPr lang="en-GB" dirty="0" smtClean="0"/>
              <a:t>Inheritance – Getting Started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154363"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6147" name="Rectangle 3"/>
          <p:cNvSpPr>
            <a:spLocks noGrp="1" noChangeArrowheads="1"/>
          </p:cNvSpPr>
          <p:nvPr>
            <p:ph type="title"/>
          </p:nvPr>
        </p:nvSpPr>
        <p:spPr/>
        <p:txBody>
          <a:bodyPr/>
          <a:lstStyle/>
          <a:p>
            <a:pPr eaLnBrk="1" hangingPunct="1"/>
            <a:r>
              <a:rPr lang="en-GB" dirty="0" smtClean="0"/>
              <a:t>Contents</a:t>
            </a:r>
          </a:p>
        </p:txBody>
      </p:sp>
      <p:sp>
        <p:nvSpPr>
          <p:cNvPr id="6148" name="Rectangle 4"/>
          <p:cNvSpPr>
            <a:spLocks noGrp="1" noChangeArrowheads="1"/>
          </p:cNvSpPr>
          <p:nvPr>
            <p:ph idx="1"/>
          </p:nvPr>
        </p:nvSpPr>
        <p:spPr/>
        <p:txBody>
          <a:bodyPr/>
          <a:lstStyle/>
          <a:p>
            <a:pPr>
              <a:spcBef>
                <a:spcPts val="1200"/>
              </a:spcBef>
            </a:pPr>
            <a:r>
              <a:rPr lang="en-GB" dirty="0" smtClean="0"/>
              <a:t>Objectives</a:t>
            </a:r>
          </a:p>
          <a:p>
            <a:pPr lvl="1">
              <a:spcBef>
                <a:spcPts val="1200"/>
              </a:spcBef>
            </a:pPr>
            <a:r>
              <a:rPr lang="en-GB" dirty="0" smtClean="0"/>
              <a:t>To add functionality to existing classes using inheritance</a:t>
            </a:r>
          </a:p>
          <a:p>
            <a:pPr>
              <a:spcBef>
                <a:spcPts val="1200"/>
              </a:spcBef>
            </a:pPr>
            <a:r>
              <a:rPr lang="en-GB" dirty="0" smtClean="0"/>
              <a:t>Contents</a:t>
            </a:r>
          </a:p>
          <a:p>
            <a:pPr lvl="1">
              <a:spcBef>
                <a:spcPts val="1200"/>
              </a:spcBef>
            </a:pPr>
            <a:r>
              <a:rPr lang="en-GB" dirty="0" smtClean="0"/>
              <a:t>Basic concepts of inheritance</a:t>
            </a:r>
          </a:p>
          <a:p>
            <a:pPr lvl="1">
              <a:spcBef>
                <a:spcPts val="1200"/>
              </a:spcBef>
            </a:pPr>
            <a:r>
              <a:rPr lang="en-GB" dirty="0" smtClean="0"/>
              <a:t>Extending a simple class</a:t>
            </a:r>
          </a:p>
          <a:p>
            <a:pPr lvl="1">
              <a:spcBef>
                <a:spcPts val="1200"/>
              </a:spcBef>
            </a:pPr>
            <a:endParaRPr lang="en-GB" dirty="0" smtClean="0"/>
          </a:p>
          <a:p>
            <a:pPr>
              <a:spcBef>
                <a:spcPts val="1200"/>
              </a:spcBef>
            </a:pPr>
            <a:r>
              <a:rPr lang="en-GB" dirty="0" smtClean="0"/>
              <a:t>Hands-on labs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Base and </a:t>
            </a:r>
            <a:r>
              <a:rPr lang="en-GB" dirty="0"/>
              <a:t>d</a:t>
            </a:r>
            <a:r>
              <a:rPr lang="en-GB" dirty="0" smtClean="0"/>
              <a:t>erived classes</a:t>
            </a:r>
          </a:p>
        </p:txBody>
      </p:sp>
      <p:sp>
        <p:nvSpPr>
          <p:cNvPr id="7171" name="Rectangle 3"/>
          <p:cNvSpPr>
            <a:spLocks noGrp="1" noChangeArrowheads="1"/>
          </p:cNvSpPr>
          <p:nvPr>
            <p:ph idx="1"/>
          </p:nvPr>
        </p:nvSpPr>
        <p:spPr/>
        <p:txBody>
          <a:bodyPr/>
          <a:lstStyle/>
          <a:p>
            <a:pPr>
              <a:spcBef>
                <a:spcPts val="1200"/>
              </a:spcBef>
            </a:pPr>
            <a:r>
              <a:rPr lang="en-GB" dirty="0" smtClean="0"/>
              <a:t>A class can inherit the features of another class</a:t>
            </a:r>
          </a:p>
          <a:p>
            <a:pPr lvl="1">
              <a:spcBef>
                <a:spcPts val="1200"/>
              </a:spcBef>
            </a:pPr>
            <a:r>
              <a:rPr lang="en-GB" dirty="0" smtClean="0"/>
              <a:t>The original class is the ‘super’ class</a:t>
            </a:r>
          </a:p>
          <a:p>
            <a:pPr lvl="1">
              <a:spcBef>
                <a:spcPts val="1200"/>
              </a:spcBef>
            </a:pPr>
            <a:r>
              <a:rPr lang="en-GB" dirty="0" smtClean="0"/>
              <a:t>The new class is the ‘sub’ class </a:t>
            </a:r>
          </a:p>
          <a:p>
            <a:pPr>
              <a:spcBef>
                <a:spcPts val="1200"/>
              </a:spcBef>
            </a:pPr>
            <a:r>
              <a:rPr lang="en-GB" dirty="0" smtClean="0"/>
              <a:t>The ‘sub’ class can:</a:t>
            </a:r>
          </a:p>
          <a:p>
            <a:pPr lvl="1">
              <a:spcBef>
                <a:spcPts val="1200"/>
              </a:spcBef>
            </a:pPr>
            <a:r>
              <a:rPr lang="en-GB" dirty="0" smtClean="0"/>
              <a:t>Utilise all the features of the super class</a:t>
            </a:r>
          </a:p>
          <a:p>
            <a:pPr lvl="1">
              <a:spcBef>
                <a:spcPts val="1200"/>
              </a:spcBef>
            </a:pPr>
            <a:r>
              <a:rPr lang="en-GB" dirty="0" smtClean="0"/>
              <a:t>Override certain behaviour of the super class</a:t>
            </a:r>
          </a:p>
          <a:p>
            <a:pPr lvl="1">
              <a:spcBef>
                <a:spcPts val="1200"/>
              </a:spcBef>
            </a:pPr>
            <a:r>
              <a:rPr lang="en-GB" dirty="0" smtClean="0"/>
              <a:t>Add new features </a:t>
            </a:r>
          </a:p>
          <a:p>
            <a:pPr>
              <a:spcBef>
                <a:spcPts val="1200"/>
              </a:spcBef>
            </a:pPr>
            <a:r>
              <a:rPr lang="en-GB" dirty="0" smtClean="0"/>
              <a:t>Inheritance is a fundamental object-oriented concept</a:t>
            </a:r>
          </a:p>
        </p:txBody>
      </p:sp>
      <p:grpSp>
        <p:nvGrpSpPr>
          <p:cNvPr id="2" name="Group 4"/>
          <p:cNvGrpSpPr>
            <a:grpSpLocks/>
          </p:cNvGrpSpPr>
          <p:nvPr/>
        </p:nvGrpSpPr>
        <p:grpSpPr bwMode="auto">
          <a:xfrm>
            <a:off x="1085850" y="5048252"/>
            <a:ext cx="7143750" cy="1325563"/>
            <a:chOff x="715" y="2684"/>
            <a:chExt cx="4875" cy="835"/>
          </a:xfrm>
        </p:grpSpPr>
        <p:pic>
          <p:nvPicPr>
            <p:cNvPr id="7173" name="Picture 5"/>
            <p:cNvPicPr>
              <a:picLocks noChangeArrowheads="1"/>
            </p:cNvPicPr>
            <p:nvPr/>
          </p:nvPicPr>
          <p:blipFill>
            <a:blip r:embed="rId3" cstate="print"/>
            <a:srcRect/>
            <a:stretch>
              <a:fillRect/>
            </a:stretch>
          </p:blipFill>
          <p:spPr bwMode="auto">
            <a:xfrm>
              <a:off x="720" y="2684"/>
              <a:ext cx="352" cy="327"/>
            </a:xfrm>
            <a:prstGeom prst="rect">
              <a:avLst/>
            </a:prstGeom>
            <a:noFill/>
            <a:ln w="12700">
              <a:noFill/>
              <a:miter lim="800000"/>
              <a:headEnd/>
              <a:tailEnd/>
            </a:ln>
          </p:spPr>
        </p:pic>
        <p:pic>
          <p:nvPicPr>
            <p:cNvPr id="7174" name="Picture 6"/>
            <p:cNvPicPr>
              <a:picLocks noChangeArrowheads="1"/>
            </p:cNvPicPr>
            <p:nvPr/>
          </p:nvPicPr>
          <p:blipFill>
            <a:blip r:embed="rId3" cstate="print"/>
            <a:srcRect/>
            <a:stretch>
              <a:fillRect/>
            </a:stretch>
          </p:blipFill>
          <p:spPr bwMode="auto">
            <a:xfrm>
              <a:off x="715" y="3148"/>
              <a:ext cx="352" cy="327"/>
            </a:xfrm>
            <a:prstGeom prst="rect">
              <a:avLst/>
            </a:prstGeom>
            <a:noFill/>
            <a:ln w="12700">
              <a:noFill/>
              <a:miter lim="800000"/>
              <a:headEnd/>
              <a:tailEnd/>
            </a:ln>
          </p:spPr>
        </p:pic>
        <p:sp>
          <p:nvSpPr>
            <p:cNvPr id="7175" name="Rectangle 7"/>
            <p:cNvSpPr>
              <a:spLocks noChangeArrowheads="1"/>
            </p:cNvSpPr>
            <p:nvPr/>
          </p:nvSpPr>
          <p:spPr bwMode="auto">
            <a:xfrm>
              <a:off x="1366" y="2686"/>
              <a:ext cx="4224" cy="368"/>
            </a:xfrm>
            <a:prstGeom prst="rect">
              <a:avLst/>
            </a:prstGeom>
            <a:noFill/>
            <a:ln w="12700">
              <a:noFill/>
              <a:miter lim="800000"/>
              <a:headEnd/>
              <a:tailEnd/>
            </a:ln>
          </p:spPr>
          <p:txBody>
            <a:bodyPr lIns="90488" tIns="44450" rIns="90488" bIns="44450">
              <a:spAutoFit/>
            </a:bodyPr>
            <a:lstStyle/>
            <a:p>
              <a:pPr defTabSz="739775" eaLnBrk="0" hangingPunct="0">
                <a:lnSpc>
                  <a:spcPct val="90000"/>
                </a:lnSpc>
                <a:spcBef>
                  <a:spcPct val="30000"/>
                </a:spcBef>
              </a:pPr>
              <a:r>
                <a:rPr lang="en-GB" sz="1800" b="1" dirty="0"/>
                <a:t>Existing code in the </a:t>
              </a:r>
              <a:r>
                <a:rPr lang="en-GB" sz="1800" b="1" dirty="0" smtClean="0"/>
                <a:t>super class </a:t>
              </a:r>
              <a:r>
                <a:rPr lang="en-GB" sz="1800" b="1" dirty="0"/>
                <a:t>can be reused by the </a:t>
              </a:r>
              <a:r>
                <a:rPr lang="en-GB" sz="1800" b="1" dirty="0" smtClean="0"/>
                <a:t>subclass</a:t>
              </a:r>
              <a:endParaRPr lang="en-GB" sz="1800" b="1" dirty="0"/>
            </a:p>
          </p:txBody>
        </p:sp>
        <p:sp>
          <p:nvSpPr>
            <p:cNvPr id="7176" name="Rectangle 8"/>
            <p:cNvSpPr>
              <a:spLocks noChangeArrowheads="1"/>
            </p:cNvSpPr>
            <p:nvPr/>
          </p:nvSpPr>
          <p:spPr bwMode="auto">
            <a:xfrm>
              <a:off x="1366" y="3151"/>
              <a:ext cx="4224" cy="368"/>
            </a:xfrm>
            <a:prstGeom prst="rect">
              <a:avLst/>
            </a:prstGeom>
            <a:noFill/>
            <a:ln w="12700">
              <a:noFill/>
              <a:miter lim="800000"/>
              <a:headEnd/>
              <a:tailEnd/>
            </a:ln>
          </p:spPr>
          <p:txBody>
            <a:bodyPr lIns="90488" tIns="44450" rIns="90488" bIns="44450">
              <a:spAutoFit/>
            </a:bodyPr>
            <a:lstStyle/>
            <a:p>
              <a:pPr defTabSz="739775" eaLnBrk="0" hangingPunct="0">
                <a:lnSpc>
                  <a:spcPct val="90000"/>
                </a:lnSpc>
                <a:spcBef>
                  <a:spcPct val="30000"/>
                </a:spcBef>
              </a:pPr>
              <a:r>
                <a:rPr lang="en-GB" sz="1800" b="1"/>
                <a:t>New classes can be defined simply in the terms of their </a:t>
              </a:r>
              <a:r>
                <a:rPr lang="en-GB" sz="1800" b="1">
                  <a:solidFill>
                    <a:srgbClr val="FA3200"/>
                  </a:solidFill>
                </a:rPr>
                <a:t>differences</a:t>
              </a:r>
              <a:r>
                <a:rPr lang="en-GB" sz="1800" b="1"/>
                <a:t> from an existing class</a:t>
              </a: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smtClean="0"/>
              <a:t>Inheritance in action</a:t>
            </a:r>
          </a:p>
        </p:txBody>
      </p:sp>
      <p:sp>
        <p:nvSpPr>
          <p:cNvPr id="8195" name="Rectangle 3"/>
          <p:cNvSpPr>
            <a:spLocks noGrp="1" noChangeArrowheads="1"/>
          </p:cNvSpPr>
          <p:nvPr>
            <p:ph idx="1"/>
          </p:nvPr>
        </p:nvSpPr>
        <p:spPr/>
        <p:txBody>
          <a:bodyPr/>
          <a:lstStyle/>
          <a:p>
            <a:pPr>
              <a:spcBef>
                <a:spcPts val="1200"/>
              </a:spcBef>
            </a:pPr>
            <a:r>
              <a:rPr lang="en-GB" dirty="0" smtClean="0"/>
              <a:t>A vector graphics program</a:t>
            </a:r>
          </a:p>
          <a:p>
            <a:pPr lvl="1">
              <a:spcBef>
                <a:spcPts val="1200"/>
              </a:spcBef>
            </a:pPr>
            <a:r>
              <a:rPr lang="en-GB" dirty="0" smtClean="0"/>
              <a:t>Lots of commonality </a:t>
            </a:r>
          </a:p>
          <a:p>
            <a:pPr lvl="2">
              <a:spcBef>
                <a:spcPts val="1200"/>
              </a:spcBef>
            </a:pPr>
            <a:r>
              <a:rPr lang="en-GB" dirty="0" smtClean="0">
                <a:latin typeface="Lucida Console" pitchFamily="49" charset="0"/>
              </a:rPr>
              <a:t>position</a:t>
            </a:r>
            <a:r>
              <a:rPr lang="en-GB" dirty="0" smtClean="0"/>
              <a:t> and </a:t>
            </a:r>
            <a:r>
              <a:rPr lang="en-GB" dirty="0" smtClean="0">
                <a:latin typeface="Lucida Console" pitchFamily="49" charset="0"/>
              </a:rPr>
              <a:t>colour</a:t>
            </a:r>
            <a:r>
              <a:rPr lang="en-GB" dirty="0" smtClean="0"/>
              <a:t> fields</a:t>
            </a:r>
          </a:p>
          <a:p>
            <a:pPr lvl="2">
              <a:spcBef>
                <a:spcPts val="1200"/>
              </a:spcBef>
            </a:pPr>
            <a:r>
              <a:rPr lang="en-GB" dirty="0" smtClean="0">
                <a:latin typeface="Lucida Console" pitchFamily="49" charset="0"/>
              </a:rPr>
              <a:t>draw</a:t>
            </a:r>
            <a:r>
              <a:rPr lang="en-GB" dirty="0" smtClean="0"/>
              <a:t> method</a:t>
            </a:r>
          </a:p>
          <a:p>
            <a:pPr lvl="1">
              <a:spcBef>
                <a:spcPts val="1200"/>
              </a:spcBef>
            </a:pPr>
            <a:r>
              <a:rPr lang="en-GB" dirty="0" smtClean="0"/>
              <a:t>Want to benefit from re-use</a:t>
            </a:r>
          </a:p>
          <a:p>
            <a:pPr lvl="1">
              <a:spcBef>
                <a:spcPts val="1200"/>
              </a:spcBef>
            </a:pPr>
            <a:endParaRPr lang="en-GB" dirty="0" smtClean="0"/>
          </a:p>
          <a:p>
            <a:pPr>
              <a:spcBef>
                <a:spcPts val="1200"/>
              </a:spcBef>
            </a:pPr>
            <a:r>
              <a:rPr lang="en-GB" dirty="0" smtClean="0"/>
              <a:t>Create a base class called </a:t>
            </a:r>
            <a:r>
              <a:rPr lang="en-GB" dirty="0" smtClean="0">
                <a:latin typeface="Lucida Console" pitchFamily="49" charset="0"/>
              </a:rPr>
              <a:t>Shape</a:t>
            </a:r>
          </a:p>
          <a:p>
            <a:pPr lvl="1">
              <a:spcBef>
                <a:spcPts val="1200"/>
              </a:spcBef>
            </a:pPr>
            <a:r>
              <a:rPr lang="en-GB" dirty="0" smtClean="0"/>
              <a:t>Implement common code there</a:t>
            </a:r>
          </a:p>
          <a:p>
            <a:pPr lvl="1">
              <a:spcBef>
                <a:spcPts val="1200"/>
              </a:spcBef>
            </a:pPr>
            <a:endParaRPr lang="en-GB" dirty="0" smtClean="0"/>
          </a:p>
          <a:p>
            <a:pPr>
              <a:spcBef>
                <a:spcPts val="1200"/>
              </a:spcBef>
            </a:pPr>
            <a:r>
              <a:rPr lang="en-GB" dirty="0" smtClean="0"/>
              <a:t>Derive classes from </a:t>
            </a:r>
            <a:r>
              <a:rPr lang="en-GB" dirty="0" smtClean="0">
                <a:latin typeface="Lucida Console" pitchFamily="49" charset="0"/>
              </a:rPr>
              <a:t>Shape</a:t>
            </a:r>
          </a:p>
          <a:p>
            <a:pPr lvl="1">
              <a:spcBef>
                <a:spcPts val="1200"/>
              </a:spcBef>
            </a:pPr>
            <a:r>
              <a:rPr lang="en-GB" dirty="0" smtClean="0">
                <a:latin typeface="Lucida Console" pitchFamily="49" charset="0"/>
              </a:rPr>
              <a:t>Rectangle</a:t>
            </a:r>
            <a:r>
              <a:rPr lang="en-GB" dirty="0" smtClean="0"/>
              <a:t>, </a:t>
            </a:r>
            <a:r>
              <a:rPr lang="en-GB" dirty="0" smtClean="0">
                <a:latin typeface="Lucida Console" pitchFamily="49" charset="0"/>
              </a:rPr>
              <a:t>Ellipse</a:t>
            </a:r>
            <a:r>
              <a:rPr lang="en-GB" dirty="0" smtClean="0"/>
              <a:t>, </a:t>
            </a:r>
            <a:r>
              <a:rPr lang="en-GB" dirty="0" smtClean="0">
                <a:latin typeface="Lucida Console" pitchFamily="49" charset="0"/>
              </a:rPr>
              <a:t>Triangle</a:t>
            </a:r>
          </a:p>
        </p:txBody>
      </p:sp>
      <p:sp>
        <p:nvSpPr>
          <p:cNvPr id="8196" name="Rectangle 4"/>
          <p:cNvSpPr>
            <a:spLocks noChangeArrowheads="1"/>
          </p:cNvSpPr>
          <p:nvPr/>
        </p:nvSpPr>
        <p:spPr bwMode="auto">
          <a:xfrm>
            <a:off x="6804330" y="4503493"/>
            <a:ext cx="1187450" cy="1187450"/>
          </a:xfrm>
          <a:prstGeom prst="rect">
            <a:avLst/>
          </a:prstGeom>
          <a:solidFill>
            <a:srgbClr val="659830"/>
          </a:solidFill>
          <a:ln w="9525">
            <a:noFill/>
            <a:miter lim="800000"/>
            <a:headEnd/>
            <a:tailEnd/>
          </a:ln>
        </p:spPr>
        <p:txBody>
          <a:bodyPr wrap="none" anchor="ctr"/>
          <a:lstStyle/>
          <a:p>
            <a:pPr eaLnBrk="0" hangingPunct="0">
              <a:spcBef>
                <a:spcPct val="50000"/>
              </a:spcBef>
            </a:pPr>
            <a:endParaRPr lang="en-US"/>
          </a:p>
        </p:txBody>
      </p:sp>
      <p:sp>
        <p:nvSpPr>
          <p:cNvPr id="8197" name="Oval 5"/>
          <p:cNvSpPr>
            <a:spLocks noChangeArrowheads="1"/>
          </p:cNvSpPr>
          <p:nvPr/>
        </p:nvSpPr>
        <p:spPr bwMode="auto">
          <a:xfrm>
            <a:off x="6737655" y="2500113"/>
            <a:ext cx="1320800" cy="1320800"/>
          </a:xfrm>
          <a:prstGeom prst="ellipse">
            <a:avLst/>
          </a:prstGeom>
          <a:solidFill>
            <a:srgbClr val="539FD2"/>
          </a:solidFill>
          <a:ln w="9525">
            <a:noFill/>
            <a:round/>
            <a:headEnd/>
            <a:tailEnd/>
          </a:ln>
        </p:spPr>
        <p:txBody>
          <a:bodyPr wrap="none" anchor="ctr"/>
          <a:lstStyle/>
          <a:p>
            <a:pPr eaLnBrk="0" hangingPunct="0">
              <a:spcBef>
                <a:spcPct val="50000"/>
              </a:spcBef>
            </a:pPr>
            <a:endParaRPr lang="en-US" dirty="0"/>
          </a:p>
        </p:txBody>
      </p:sp>
      <p:sp>
        <p:nvSpPr>
          <p:cNvPr id="8198" name="AutoShape 6"/>
          <p:cNvSpPr>
            <a:spLocks noChangeArrowheads="1"/>
          </p:cNvSpPr>
          <p:nvPr/>
        </p:nvSpPr>
        <p:spPr bwMode="auto">
          <a:xfrm>
            <a:off x="6689236" y="697768"/>
            <a:ext cx="1417638" cy="1225550"/>
          </a:xfrm>
          <a:prstGeom prst="triangle">
            <a:avLst>
              <a:gd name="adj" fmla="val 50000"/>
            </a:avLst>
          </a:prstGeom>
          <a:solidFill>
            <a:srgbClr val="EC881D"/>
          </a:solidFill>
          <a:ln w="9525">
            <a:noFill/>
            <a:miter lim="800000"/>
            <a:headEnd/>
            <a:tailEnd/>
          </a:ln>
        </p:spPr>
        <p:txBody>
          <a:bodyPr wrap="none" anchor="ctr"/>
          <a:lstStyle/>
          <a:p>
            <a:pPr eaLnBrk="0" hangingPunct="0">
              <a:spcBef>
                <a:spcPct val="50000"/>
              </a:spcBef>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408363" y="1600200"/>
            <a:ext cx="2038350" cy="4887913"/>
          </a:xfrm>
          <a:prstGeom prst="rect">
            <a:avLst/>
          </a:prstGeom>
          <a:solidFill>
            <a:schemeClr val="accent2"/>
          </a:solidFill>
          <a:ln w="9525">
            <a:solidFill>
              <a:schemeClr val="tx1"/>
            </a:solidFill>
            <a:prstDash val="dash"/>
            <a:miter lim="800000"/>
            <a:headEnd/>
            <a:tailEnd/>
          </a:ln>
        </p:spPr>
        <p:txBody>
          <a:bodyPr wrap="none" anchor="ctr"/>
          <a:lstStyle/>
          <a:p>
            <a:pPr eaLnBrk="0" hangingPunct="0">
              <a:spcBef>
                <a:spcPct val="50000"/>
              </a:spcBef>
            </a:pPr>
            <a:endParaRPr lang="en-US"/>
          </a:p>
        </p:txBody>
      </p:sp>
      <p:sp>
        <p:nvSpPr>
          <p:cNvPr id="9219" name="Rectangle 3"/>
          <p:cNvSpPr>
            <a:spLocks noGrp="1" noChangeArrowheads="1"/>
          </p:cNvSpPr>
          <p:nvPr>
            <p:ph type="title" idx="4294967295"/>
          </p:nvPr>
        </p:nvSpPr>
        <p:spPr/>
        <p:txBody>
          <a:bodyPr/>
          <a:lstStyle/>
          <a:p>
            <a:pPr eaLnBrk="1" hangingPunct="1"/>
            <a:r>
              <a:rPr lang="en-GB" dirty="0" smtClean="0"/>
              <a:t>The inheritance hierarchy</a:t>
            </a:r>
          </a:p>
        </p:txBody>
      </p:sp>
      <p:cxnSp>
        <p:nvCxnSpPr>
          <p:cNvPr id="809988" name="AutoShape 4"/>
          <p:cNvCxnSpPr>
            <a:cxnSpLocks noChangeShapeType="1"/>
            <a:stCxn id="809998" idx="0"/>
            <a:endCxn id="809992" idx="3"/>
          </p:cNvCxnSpPr>
          <p:nvPr/>
        </p:nvCxnSpPr>
        <p:spPr bwMode="auto">
          <a:xfrm rot="16200000">
            <a:off x="4161631" y="4069557"/>
            <a:ext cx="576263" cy="0"/>
          </a:xfrm>
          <a:prstGeom prst="straightConnector1">
            <a:avLst/>
          </a:prstGeom>
          <a:noFill/>
          <a:ln w="19050">
            <a:solidFill>
              <a:schemeClr val="tx1"/>
            </a:solidFill>
            <a:round/>
            <a:headEnd/>
            <a:tailEnd/>
          </a:ln>
          <a:effectLst>
            <a:outerShdw dist="25400" algn="ctr" rotWithShape="0">
              <a:schemeClr val="bg2">
                <a:alpha val="50000"/>
              </a:schemeClr>
            </a:outerShdw>
          </a:effectLst>
        </p:spPr>
      </p:cxnSp>
      <p:cxnSp>
        <p:nvCxnSpPr>
          <p:cNvPr id="809989" name="AutoShape 5"/>
          <p:cNvCxnSpPr>
            <a:cxnSpLocks noChangeShapeType="1"/>
            <a:stCxn id="809994" idx="0"/>
            <a:endCxn id="809992" idx="3"/>
          </p:cNvCxnSpPr>
          <p:nvPr/>
        </p:nvCxnSpPr>
        <p:spPr bwMode="auto">
          <a:xfrm rot="16200000">
            <a:off x="3218656" y="3126582"/>
            <a:ext cx="576263" cy="1885950"/>
          </a:xfrm>
          <a:prstGeom prst="bentConnector3">
            <a:avLst>
              <a:gd name="adj1" fmla="val 49861"/>
            </a:avLst>
          </a:prstGeom>
          <a:noFill/>
          <a:ln w="19050">
            <a:solidFill>
              <a:schemeClr val="tx1"/>
            </a:solidFill>
            <a:miter lim="800000"/>
            <a:headEnd/>
            <a:tailEnd/>
          </a:ln>
          <a:effectLst>
            <a:outerShdw dist="28398" dir="1593903" algn="ctr" rotWithShape="0">
              <a:schemeClr val="bg2">
                <a:alpha val="50000"/>
              </a:schemeClr>
            </a:outerShdw>
          </a:effectLst>
        </p:spPr>
      </p:cxnSp>
      <p:cxnSp>
        <p:nvCxnSpPr>
          <p:cNvPr id="809990" name="AutoShape 6"/>
          <p:cNvCxnSpPr>
            <a:cxnSpLocks noChangeShapeType="1"/>
            <a:stCxn id="809995" idx="0"/>
            <a:endCxn id="809992" idx="3"/>
          </p:cNvCxnSpPr>
          <p:nvPr/>
        </p:nvCxnSpPr>
        <p:spPr bwMode="auto">
          <a:xfrm rot="5400000" flipH="1">
            <a:off x="5104606" y="3126582"/>
            <a:ext cx="576263" cy="1885950"/>
          </a:xfrm>
          <a:prstGeom prst="bentConnector3">
            <a:avLst>
              <a:gd name="adj1" fmla="val 49861"/>
            </a:avLst>
          </a:prstGeom>
          <a:noFill/>
          <a:ln w="19050">
            <a:solidFill>
              <a:schemeClr val="tx1"/>
            </a:solidFill>
            <a:miter lim="800000"/>
            <a:headEnd/>
            <a:tailEnd/>
          </a:ln>
          <a:effectLst>
            <a:outerShdw dist="28398" dir="1593903" algn="ctr" rotWithShape="0">
              <a:schemeClr val="bg2">
                <a:alpha val="50000"/>
              </a:schemeClr>
            </a:outerShdw>
          </a:effectLst>
        </p:spPr>
      </p:cxnSp>
      <p:grpSp>
        <p:nvGrpSpPr>
          <p:cNvPr id="2" name="Group 7"/>
          <p:cNvGrpSpPr>
            <a:grpSpLocks/>
          </p:cNvGrpSpPr>
          <p:nvPr/>
        </p:nvGrpSpPr>
        <p:grpSpPr bwMode="auto">
          <a:xfrm>
            <a:off x="3694113" y="2981325"/>
            <a:ext cx="1511300" cy="790575"/>
            <a:chOff x="2327" y="1976"/>
            <a:chExt cx="952" cy="498"/>
          </a:xfrm>
        </p:grpSpPr>
        <p:sp>
          <p:nvSpPr>
            <p:cNvPr id="809992" name="AutoShape 8"/>
            <p:cNvSpPr>
              <a:spLocks noChangeArrowheads="1"/>
            </p:cNvSpPr>
            <p:nvPr/>
          </p:nvSpPr>
          <p:spPr bwMode="auto">
            <a:xfrm>
              <a:off x="2736" y="2330"/>
              <a:ext cx="133" cy="144"/>
            </a:xfrm>
            <a:prstGeom prst="triangle">
              <a:avLst>
                <a:gd name="adj" fmla="val 50000"/>
              </a:avLst>
            </a:prstGeom>
            <a:solidFill>
              <a:schemeClr val="bg1"/>
            </a:solidFill>
            <a:ln w="19050">
              <a:solidFill>
                <a:schemeClr val="tx1"/>
              </a:solidFill>
              <a:miter lim="800000"/>
              <a:headEnd/>
              <a:tailEnd/>
            </a:ln>
            <a:effectLst>
              <a:outerShdw dist="35921" dir="2700000" algn="ctr" rotWithShape="0">
                <a:schemeClr val="bg2">
                  <a:alpha val="50000"/>
                </a:schemeClr>
              </a:outerShdw>
            </a:effectLst>
          </p:spPr>
          <p:txBody>
            <a:bodyPr wrap="none" anchor="ctr"/>
            <a:lstStyle/>
            <a:p>
              <a:pPr eaLnBrk="0" hangingPunct="0">
                <a:spcBef>
                  <a:spcPct val="50000"/>
                </a:spcBef>
                <a:defRPr/>
              </a:pPr>
              <a:endParaRPr lang="en-GB">
                <a:cs typeface="+mn-cs"/>
              </a:endParaRPr>
            </a:p>
          </p:txBody>
        </p:sp>
        <p:sp>
          <p:nvSpPr>
            <p:cNvPr id="809993" name="AutoShape 9"/>
            <p:cNvSpPr>
              <a:spLocks noChangeArrowheads="1"/>
            </p:cNvSpPr>
            <p:nvPr/>
          </p:nvSpPr>
          <p:spPr bwMode="auto">
            <a:xfrm>
              <a:off x="2327" y="1976"/>
              <a:ext cx="952" cy="348"/>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sz="1800">
                  <a:solidFill>
                    <a:srgbClr val="000046"/>
                  </a:solidFill>
                  <a:latin typeface="Lucida Console" pitchFamily="49" charset="0"/>
                  <a:cs typeface="+mn-cs"/>
                </a:rPr>
                <a:t>Shape</a:t>
              </a:r>
            </a:p>
          </p:txBody>
        </p:sp>
      </p:grpSp>
      <p:sp>
        <p:nvSpPr>
          <p:cNvPr id="809994" name="AutoShape 10"/>
          <p:cNvSpPr>
            <a:spLocks noChangeArrowheads="1"/>
          </p:cNvSpPr>
          <p:nvPr/>
        </p:nvSpPr>
        <p:spPr bwMode="auto">
          <a:xfrm>
            <a:off x="1808163" y="4367213"/>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sz="1800">
                <a:solidFill>
                  <a:srgbClr val="000046"/>
                </a:solidFill>
                <a:latin typeface="Lucida Console" pitchFamily="49" charset="0"/>
                <a:cs typeface="+mn-cs"/>
              </a:rPr>
              <a:t>Rectangle</a:t>
            </a:r>
          </a:p>
        </p:txBody>
      </p:sp>
      <p:sp>
        <p:nvSpPr>
          <p:cNvPr id="809995" name="AutoShape 11"/>
          <p:cNvSpPr>
            <a:spLocks noChangeArrowheads="1"/>
          </p:cNvSpPr>
          <p:nvPr/>
        </p:nvSpPr>
        <p:spPr bwMode="auto">
          <a:xfrm>
            <a:off x="5580063" y="4367213"/>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sz="1800">
                <a:solidFill>
                  <a:srgbClr val="000046"/>
                </a:solidFill>
                <a:latin typeface="Lucida Console" pitchFamily="49" charset="0"/>
                <a:cs typeface="+mn-cs"/>
              </a:rPr>
              <a:t>Triangle</a:t>
            </a:r>
          </a:p>
        </p:txBody>
      </p:sp>
      <p:sp>
        <p:nvSpPr>
          <p:cNvPr id="809996" name="AutoShape 12"/>
          <p:cNvSpPr>
            <a:spLocks noChangeArrowheads="1"/>
          </p:cNvSpPr>
          <p:nvPr/>
        </p:nvSpPr>
        <p:spPr bwMode="auto">
          <a:xfrm>
            <a:off x="3694113" y="5614988"/>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sz="1800">
                <a:solidFill>
                  <a:srgbClr val="000046"/>
                </a:solidFill>
                <a:latin typeface="Lucida Console" pitchFamily="49" charset="0"/>
                <a:cs typeface="+mn-cs"/>
              </a:rPr>
              <a:t>Circle</a:t>
            </a:r>
          </a:p>
        </p:txBody>
      </p:sp>
      <p:grpSp>
        <p:nvGrpSpPr>
          <p:cNvPr id="3" name="Group 13"/>
          <p:cNvGrpSpPr>
            <a:grpSpLocks/>
          </p:cNvGrpSpPr>
          <p:nvPr/>
        </p:nvGrpSpPr>
        <p:grpSpPr bwMode="auto">
          <a:xfrm>
            <a:off x="3694113" y="4367213"/>
            <a:ext cx="1511300" cy="825500"/>
            <a:chOff x="2327" y="2751"/>
            <a:chExt cx="952" cy="520"/>
          </a:xfrm>
          <a:solidFill>
            <a:schemeClr val="bg2">
              <a:lumMod val="20000"/>
              <a:lumOff val="80000"/>
            </a:schemeClr>
          </a:solidFill>
        </p:grpSpPr>
        <p:sp>
          <p:nvSpPr>
            <p:cNvPr id="809998" name="AutoShape 14"/>
            <p:cNvSpPr>
              <a:spLocks noChangeArrowheads="1"/>
            </p:cNvSpPr>
            <p:nvPr/>
          </p:nvSpPr>
          <p:spPr bwMode="auto">
            <a:xfrm>
              <a:off x="2327" y="2751"/>
              <a:ext cx="952" cy="348"/>
            </a:xfrm>
            <a:prstGeom prst="roundRect">
              <a:avLst>
                <a:gd name="adj" fmla="val 16667"/>
              </a:avLst>
            </a:prstGeom>
            <a:grp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sz="1800">
                  <a:solidFill>
                    <a:srgbClr val="000046"/>
                  </a:solidFill>
                  <a:latin typeface="Lucida Console" pitchFamily="49" charset="0"/>
                  <a:cs typeface="+mn-cs"/>
                </a:rPr>
                <a:t>Ellipse</a:t>
              </a:r>
            </a:p>
          </p:txBody>
        </p:sp>
        <p:sp>
          <p:nvSpPr>
            <p:cNvPr id="809999" name="AutoShape 15"/>
            <p:cNvSpPr>
              <a:spLocks noChangeArrowheads="1"/>
            </p:cNvSpPr>
            <p:nvPr/>
          </p:nvSpPr>
          <p:spPr bwMode="auto">
            <a:xfrm>
              <a:off x="2736" y="3127"/>
              <a:ext cx="133" cy="144"/>
            </a:xfrm>
            <a:prstGeom prst="triangle">
              <a:avLst>
                <a:gd name="adj" fmla="val 50000"/>
              </a:avLst>
            </a:prstGeom>
            <a:grpFill/>
            <a:ln w="19050">
              <a:solidFill>
                <a:schemeClr val="tx1"/>
              </a:solidFill>
              <a:miter lim="800000"/>
              <a:headEnd/>
              <a:tailEnd/>
            </a:ln>
            <a:effectLst>
              <a:outerShdw dist="35921" dir="2700000" algn="ctr" rotWithShape="0">
                <a:schemeClr val="bg2">
                  <a:alpha val="50000"/>
                </a:schemeClr>
              </a:outerShdw>
            </a:effectLst>
          </p:spPr>
          <p:txBody>
            <a:bodyPr wrap="none" anchor="ctr"/>
            <a:lstStyle/>
            <a:p>
              <a:pPr eaLnBrk="0" hangingPunct="0">
                <a:spcBef>
                  <a:spcPct val="50000"/>
                </a:spcBef>
                <a:defRPr/>
              </a:pPr>
              <a:endParaRPr lang="en-GB">
                <a:cs typeface="+mn-cs"/>
              </a:endParaRPr>
            </a:p>
          </p:txBody>
        </p:sp>
      </p:grpSp>
      <p:cxnSp>
        <p:nvCxnSpPr>
          <p:cNvPr id="810000" name="AutoShape 16"/>
          <p:cNvCxnSpPr>
            <a:cxnSpLocks noChangeShapeType="1"/>
            <a:stCxn id="809996" idx="0"/>
            <a:endCxn id="809999" idx="3"/>
          </p:cNvCxnSpPr>
          <p:nvPr/>
        </p:nvCxnSpPr>
        <p:spPr bwMode="auto">
          <a:xfrm rot="16200000">
            <a:off x="4248150" y="5403851"/>
            <a:ext cx="403225" cy="0"/>
          </a:xfrm>
          <a:prstGeom prst="straightConnector1">
            <a:avLst/>
          </a:prstGeom>
          <a:noFill/>
          <a:ln w="19050">
            <a:solidFill>
              <a:schemeClr val="tx1"/>
            </a:solidFill>
            <a:round/>
            <a:headEnd/>
            <a:tailEnd/>
          </a:ln>
          <a:effectLst>
            <a:outerShdw dist="25400" algn="ctr" rotWithShape="0">
              <a:schemeClr val="bg2">
                <a:alpha val="50000"/>
              </a:schemeClr>
            </a:outerShdw>
          </a:effectLst>
        </p:spPr>
      </p:cxnSp>
      <p:cxnSp>
        <p:nvCxnSpPr>
          <p:cNvPr id="810001" name="AutoShape 17"/>
          <p:cNvCxnSpPr>
            <a:cxnSpLocks noChangeShapeType="1"/>
            <a:stCxn id="809993" idx="0"/>
            <a:endCxn id="810003" idx="3"/>
          </p:cNvCxnSpPr>
          <p:nvPr/>
        </p:nvCxnSpPr>
        <p:spPr bwMode="auto">
          <a:xfrm rot="16200000">
            <a:off x="4257675" y="2779713"/>
            <a:ext cx="384175" cy="0"/>
          </a:xfrm>
          <a:prstGeom prst="straightConnector1">
            <a:avLst/>
          </a:prstGeom>
          <a:noFill/>
          <a:ln w="19050">
            <a:solidFill>
              <a:schemeClr val="tx1"/>
            </a:solidFill>
            <a:round/>
            <a:headEnd/>
            <a:tailEnd/>
          </a:ln>
          <a:effectLst>
            <a:outerShdw dist="25400" algn="ctr" rotWithShape="0">
              <a:schemeClr val="bg2">
                <a:alpha val="50000"/>
              </a:schemeClr>
            </a:outerShdw>
          </a:effectLst>
        </p:spPr>
      </p:cxnSp>
      <p:grpSp>
        <p:nvGrpSpPr>
          <p:cNvPr id="4" name="Group 18"/>
          <p:cNvGrpSpPr>
            <a:grpSpLocks/>
          </p:cNvGrpSpPr>
          <p:nvPr/>
        </p:nvGrpSpPr>
        <p:grpSpPr bwMode="auto">
          <a:xfrm>
            <a:off x="3519488" y="1797050"/>
            <a:ext cx="1860550" cy="781050"/>
            <a:chOff x="4450" y="1802"/>
            <a:chExt cx="1172" cy="492"/>
          </a:xfrm>
        </p:grpSpPr>
        <p:sp>
          <p:nvSpPr>
            <p:cNvPr id="810003" name="AutoShape 19"/>
            <p:cNvSpPr>
              <a:spLocks noChangeArrowheads="1"/>
            </p:cNvSpPr>
            <p:nvPr/>
          </p:nvSpPr>
          <p:spPr bwMode="auto">
            <a:xfrm>
              <a:off x="4969" y="2150"/>
              <a:ext cx="133" cy="144"/>
            </a:xfrm>
            <a:prstGeom prst="triangle">
              <a:avLst>
                <a:gd name="adj" fmla="val 50000"/>
              </a:avLst>
            </a:prstGeom>
            <a:solidFill>
              <a:schemeClr val="bg1"/>
            </a:solidFill>
            <a:ln w="19050">
              <a:solidFill>
                <a:schemeClr val="tx1"/>
              </a:solidFill>
              <a:miter lim="800000"/>
              <a:headEnd/>
              <a:tailEnd/>
            </a:ln>
            <a:effectLst>
              <a:outerShdw dist="35921" dir="2700000" algn="ctr" rotWithShape="0">
                <a:schemeClr val="bg2">
                  <a:alpha val="50000"/>
                </a:schemeClr>
              </a:outerShdw>
            </a:effectLst>
          </p:spPr>
          <p:txBody>
            <a:bodyPr wrap="none" anchor="ctr"/>
            <a:lstStyle/>
            <a:p>
              <a:pPr eaLnBrk="0" hangingPunct="0">
                <a:spcBef>
                  <a:spcPct val="50000"/>
                </a:spcBef>
                <a:defRPr/>
              </a:pPr>
              <a:endParaRPr lang="en-GB">
                <a:cs typeface="+mn-cs"/>
              </a:endParaRPr>
            </a:p>
          </p:txBody>
        </p:sp>
        <p:sp>
          <p:nvSpPr>
            <p:cNvPr id="810004" name="AutoShape 20"/>
            <p:cNvSpPr>
              <a:spLocks noChangeArrowheads="1"/>
            </p:cNvSpPr>
            <p:nvPr/>
          </p:nvSpPr>
          <p:spPr bwMode="auto">
            <a:xfrm>
              <a:off x="4450" y="1802"/>
              <a:ext cx="1172" cy="348"/>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sz="1800" dirty="0" err="1">
                  <a:solidFill>
                    <a:srgbClr val="000046"/>
                  </a:solidFill>
                  <a:latin typeface="Lucida Console" pitchFamily="49" charset="0"/>
                  <a:cs typeface="+mn-cs"/>
                </a:rPr>
                <a:t>System.Object</a:t>
              </a:r>
              <a:endParaRPr lang="en-GB" sz="1800" dirty="0">
                <a:solidFill>
                  <a:srgbClr val="000046"/>
                </a:solidFill>
                <a:latin typeface="Lucida Console" pitchFamily="49" charset="0"/>
                <a:cs typeface="+mn-cs"/>
              </a:endParaRPr>
            </a:p>
          </p:txBody>
        </p:sp>
      </p:grpSp>
      <p:sp>
        <p:nvSpPr>
          <p:cNvPr id="810005" name="AutoShape 21"/>
          <p:cNvSpPr>
            <a:spLocks/>
          </p:cNvSpPr>
          <p:nvPr/>
        </p:nvSpPr>
        <p:spPr bwMode="auto">
          <a:xfrm>
            <a:off x="6345238" y="1052513"/>
            <a:ext cx="2292924" cy="744537"/>
          </a:xfrm>
          <a:prstGeom prst="borderCallout2">
            <a:avLst>
              <a:gd name="adj1" fmla="val 15352"/>
              <a:gd name="adj2" fmla="val -3444"/>
              <a:gd name="adj3" fmla="val 15352"/>
              <a:gd name="adj4" fmla="val -25056"/>
              <a:gd name="adj5" fmla="val 87847"/>
              <a:gd name="adj6" fmla="val -47523"/>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dirty="0">
                <a:cs typeface="+mn-cs"/>
              </a:rPr>
              <a:t>Ultimate </a:t>
            </a:r>
            <a:r>
              <a:rPr lang="en-GB" sz="1800" i="1" dirty="0" smtClean="0">
                <a:cs typeface="+mn-cs"/>
              </a:rPr>
              <a:t>super class</a:t>
            </a:r>
            <a:r>
              <a:rPr lang="en-GB" sz="1800" dirty="0" smtClean="0">
                <a:cs typeface="+mn-cs"/>
              </a:rPr>
              <a:t> </a:t>
            </a:r>
            <a:r>
              <a:rPr lang="en-GB" sz="1800" dirty="0">
                <a:cs typeface="+mn-cs"/>
              </a:rPr>
              <a:t>for all </a:t>
            </a:r>
            <a:r>
              <a:rPr lang="en-GB" sz="1800" dirty="0" smtClean="0">
                <a:cs typeface="+mn-cs"/>
              </a:rPr>
              <a:t>Java types</a:t>
            </a:r>
            <a:endParaRPr lang="en-GB" sz="1800" dirty="0">
              <a:cs typeface="+mn-cs"/>
            </a:endParaRPr>
          </a:p>
        </p:txBody>
      </p:sp>
      <p:sp>
        <p:nvSpPr>
          <p:cNvPr id="810006" name="AutoShape 22"/>
          <p:cNvSpPr>
            <a:spLocks/>
          </p:cNvSpPr>
          <p:nvPr/>
        </p:nvSpPr>
        <p:spPr bwMode="auto">
          <a:xfrm>
            <a:off x="6345238" y="2392363"/>
            <a:ext cx="2211387" cy="744537"/>
          </a:xfrm>
          <a:prstGeom prst="borderCallout2">
            <a:avLst>
              <a:gd name="adj1" fmla="val 15352"/>
              <a:gd name="adj2" fmla="val -3444"/>
              <a:gd name="adj3" fmla="val 15352"/>
              <a:gd name="adj4" fmla="val -25056"/>
              <a:gd name="adj5" fmla="val 87847"/>
              <a:gd name="adj6" fmla="val -47523"/>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i="1" dirty="0" smtClean="0">
                <a:cs typeface="+mn-cs"/>
              </a:rPr>
              <a:t>Super class</a:t>
            </a:r>
            <a:r>
              <a:rPr lang="en-GB" sz="1800" dirty="0" smtClean="0">
                <a:cs typeface="+mn-cs"/>
              </a:rPr>
              <a:t> </a:t>
            </a:r>
            <a:r>
              <a:rPr lang="en-GB" sz="1800" dirty="0">
                <a:cs typeface="+mn-cs"/>
              </a:rPr>
              <a:t>for all</a:t>
            </a:r>
          </a:p>
          <a:p>
            <a:pPr eaLnBrk="0" hangingPunct="0">
              <a:defRPr/>
            </a:pPr>
            <a:r>
              <a:rPr lang="en-GB" sz="1800" dirty="0">
                <a:cs typeface="+mn-cs"/>
              </a:rPr>
              <a:t>Shape types</a:t>
            </a:r>
          </a:p>
        </p:txBody>
      </p:sp>
      <p:sp>
        <p:nvSpPr>
          <p:cNvPr id="810007" name="AutoShape 23"/>
          <p:cNvSpPr>
            <a:spLocks/>
          </p:cNvSpPr>
          <p:nvPr/>
        </p:nvSpPr>
        <p:spPr bwMode="auto">
          <a:xfrm flipH="1">
            <a:off x="163513" y="3238500"/>
            <a:ext cx="1800225" cy="898525"/>
          </a:xfrm>
          <a:prstGeom prst="borderCallout2">
            <a:avLst>
              <a:gd name="adj1" fmla="val 12718"/>
              <a:gd name="adj2" fmla="val -4236"/>
              <a:gd name="adj3" fmla="val 12718"/>
              <a:gd name="adj4" fmla="val -35454"/>
              <a:gd name="adj5" fmla="val 85157"/>
              <a:gd name="adj6" fmla="val -52296"/>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i="1">
                <a:cs typeface="+mn-cs"/>
              </a:rPr>
              <a:t>Derived</a:t>
            </a:r>
            <a:r>
              <a:rPr lang="en-GB" sz="1800">
                <a:cs typeface="+mn-cs"/>
              </a:rPr>
              <a:t> types that </a:t>
            </a:r>
            <a:r>
              <a:rPr lang="en-GB" sz="1800" i="1">
                <a:cs typeface="+mn-cs"/>
              </a:rPr>
              <a:t>extend</a:t>
            </a:r>
            <a:r>
              <a:rPr lang="en-GB" sz="1800">
                <a:cs typeface="+mn-cs"/>
              </a:rPr>
              <a:t> Shape</a:t>
            </a:r>
          </a:p>
        </p:txBody>
      </p:sp>
      <p:sp>
        <p:nvSpPr>
          <p:cNvPr id="810008" name="AutoShape 24"/>
          <p:cNvSpPr>
            <a:spLocks/>
          </p:cNvSpPr>
          <p:nvPr/>
        </p:nvSpPr>
        <p:spPr bwMode="auto">
          <a:xfrm>
            <a:off x="6345238" y="5422900"/>
            <a:ext cx="2479675" cy="923925"/>
          </a:xfrm>
          <a:prstGeom prst="borderCallout2">
            <a:avLst>
              <a:gd name="adj1" fmla="val 12370"/>
              <a:gd name="adj2" fmla="val -3074"/>
              <a:gd name="adj3" fmla="val 12370"/>
              <a:gd name="adj4" fmla="val -26056"/>
              <a:gd name="adj5" fmla="val -11685"/>
              <a:gd name="adj6" fmla="val -49935"/>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dirty="0">
                <a:cs typeface="+mn-cs"/>
              </a:rPr>
              <a:t>Single inheritance. Each class can have one direct </a:t>
            </a:r>
            <a:r>
              <a:rPr lang="en-GB" sz="1800" dirty="0" smtClean="0">
                <a:cs typeface="+mn-cs"/>
              </a:rPr>
              <a:t>super class</a:t>
            </a:r>
            <a:endParaRPr lang="en-GB" sz="1800" dirty="0">
              <a:cs typeface="+mn-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Specifying the base class</a:t>
            </a:r>
          </a:p>
        </p:txBody>
      </p:sp>
      <p:sp>
        <p:nvSpPr>
          <p:cNvPr id="10243" name="Rectangle 3"/>
          <p:cNvSpPr>
            <a:spLocks noGrp="1" noChangeArrowheads="1"/>
          </p:cNvSpPr>
          <p:nvPr>
            <p:ph idx="1"/>
          </p:nvPr>
        </p:nvSpPr>
        <p:spPr/>
        <p:txBody>
          <a:bodyPr/>
          <a:lstStyle/>
          <a:p>
            <a:pPr marL="0" indent="0">
              <a:buNone/>
            </a:pPr>
            <a:r>
              <a:rPr lang="en-GB" dirty="0" smtClean="0"/>
              <a:t>Declare the super class the sub class extends</a:t>
            </a:r>
          </a:p>
        </p:txBody>
      </p:sp>
      <p:sp>
        <p:nvSpPr>
          <p:cNvPr id="812036" name="Rectangle 4"/>
          <p:cNvSpPr>
            <a:spLocks noChangeArrowheads="1"/>
          </p:cNvSpPr>
          <p:nvPr/>
        </p:nvSpPr>
        <p:spPr bwMode="auto">
          <a:xfrm>
            <a:off x="371476" y="1730375"/>
            <a:ext cx="6397814" cy="175176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
            </a:r>
            <a:br>
              <a:rPr lang="en-GB" sz="1800" dirty="0">
                <a:solidFill>
                  <a:srgbClr val="0000FF"/>
                </a:solidFill>
                <a:latin typeface="Lucida Console" pitchFamily="49" charset="0"/>
                <a:cs typeface="+mn-cs"/>
              </a:rPr>
            </a:br>
            <a:r>
              <a:rPr lang="en-GB" sz="1800" dirty="0">
                <a:solidFill>
                  <a:srgbClr val="0000FF"/>
                </a:solidFill>
                <a:latin typeface="Lucida Console" pitchFamily="49" charset="0"/>
                <a:cs typeface="+mn-cs"/>
              </a:rPr>
              <a:t>  </a:t>
            </a:r>
            <a:r>
              <a:rPr lang="en-GB" sz="1800" dirty="0" smtClean="0">
                <a:solidFill>
                  <a:srgbClr val="0000FF"/>
                </a:solidFill>
                <a:latin typeface="Lucida Console" pitchFamily="49" charset="0"/>
                <a:cs typeface="+mn-cs"/>
              </a:rPr>
              <a:t>private </a:t>
            </a:r>
            <a:r>
              <a:rPr lang="en-GB" sz="1800" dirty="0" smtClean="0">
                <a:solidFill>
                  <a:srgbClr val="000000"/>
                </a:solidFill>
                <a:latin typeface="Lucida Console" pitchFamily="49" charset="0"/>
                <a:cs typeface="+mn-cs"/>
              </a:rPr>
              <a:t>Point </a:t>
            </a:r>
            <a:r>
              <a:rPr lang="en-GB" sz="1800" dirty="0" smtClean="0">
                <a:solidFill>
                  <a:srgbClr val="000000"/>
                </a:solidFill>
                <a:latin typeface="Lucida Console" pitchFamily="49" charset="0"/>
              </a:rPr>
              <a:t>p</a:t>
            </a:r>
            <a:r>
              <a:rPr lang="en-GB" sz="1800" dirty="0" smtClean="0">
                <a:solidFill>
                  <a:srgbClr val="000000"/>
                </a:solidFill>
                <a:latin typeface="Lucida Console" pitchFamily="49" charset="0"/>
                <a:cs typeface="+mn-cs"/>
              </a:rPr>
              <a:t>osition; </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smtClean="0">
                <a:solidFill>
                  <a:srgbClr val="0000FF"/>
                </a:solidFill>
                <a:latin typeface="Lucida Console" pitchFamily="49" charset="0"/>
                <a:cs typeface="+mn-cs"/>
              </a:rPr>
              <a:t>private </a:t>
            </a:r>
            <a:r>
              <a:rPr lang="en-GB" sz="1800" dirty="0" err="1" smtClean="0">
                <a:solidFill>
                  <a:srgbClr val="000000"/>
                </a:solidFill>
                <a:latin typeface="Lucida Console" pitchFamily="49" charset="0"/>
                <a:cs typeface="+mn-cs"/>
              </a:rPr>
              <a:t>Color</a:t>
            </a:r>
            <a:r>
              <a:rPr lang="en-GB" sz="1800" dirty="0" smtClean="0">
                <a:solidFill>
                  <a:srgbClr val="000000"/>
                </a:solidFill>
                <a:latin typeface="Lucida Console" pitchFamily="49" charset="0"/>
                <a:cs typeface="+mn-cs"/>
              </a:rPr>
              <a:t> colour;</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endParaRPr lang="en-GB" sz="1800" dirty="0">
              <a:solidFill>
                <a:srgbClr val="000046"/>
              </a:solidFill>
              <a:latin typeface="Lucida Console" pitchFamily="49" charset="0"/>
              <a:cs typeface="+mn-cs"/>
            </a:endParaRPr>
          </a:p>
        </p:txBody>
      </p:sp>
      <p:sp>
        <p:nvSpPr>
          <p:cNvPr id="812037" name="Rectangle 5"/>
          <p:cNvSpPr>
            <a:spLocks noChangeArrowheads="1"/>
          </p:cNvSpPr>
          <p:nvPr/>
        </p:nvSpPr>
        <p:spPr bwMode="auto">
          <a:xfrm>
            <a:off x="2171701" y="3070249"/>
            <a:ext cx="5757648" cy="3136756"/>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a:solidFill>
                  <a:srgbClr val="000000"/>
                </a:solidFill>
                <a:latin typeface="Lucida Console" pitchFamily="49" charset="0"/>
                <a:cs typeface="+mn-cs"/>
              </a:rPr>
              <a:t>Rectangle </a:t>
            </a:r>
            <a:r>
              <a:rPr lang="en-GB" sz="1800" b="1" dirty="0" smtClean="0">
                <a:solidFill>
                  <a:srgbClr val="FF3300"/>
                </a:solidFill>
                <a:latin typeface="Lucida Console" pitchFamily="49" charset="0"/>
              </a:rPr>
              <a:t>extends</a:t>
            </a:r>
            <a:r>
              <a:rPr lang="en-GB" sz="1800" b="1" dirty="0" smtClean="0">
                <a:solidFill>
                  <a:srgbClr val="FF3300"/>
                </a:solidFill>
                <a:latin typeface="Lucida Console" pitchFamily="49" charset="0"/>
                <a:cs typeface="+mn-cs"/>
              </a:rPr>
              <a:t> </a:t>
            </a:r>
            <a:r>
              <a:rPr lang="en-GB" sz="1800" dirty="0">
                <a:solidFill>
                  <a:srgbClr val="FF3300"/>
                </a:solidFill>
                <a:latin typeface="Lucida Console" pitchFamily="49" charset="0"/>
                <a:cs typeface="+mn-cs"/>
              </a:rPr>
              <a:t>Shape</a:t>
            </a: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 </a:t>
            </a:r>
            <a:endParaRPr lang="en-GB" sz="1800" dirty="0">
              <a:solidFill>
                <a:srgbClr val="008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solidFill>
                  <a:srgbClr val="000000"/>
                </a:solidFill>
                <a:latin typeface="Lucida Console" pitchFamily="49" charset="0"/>
                <a:cs typeface="+mn-cs"/>
              </a:rPr>
              <a:t> Ellipse </a:t>
            </a:r>
            <a:r>
              <a:rPr lang="en-GB" sz="1800" b="1" dirty="0" smtClean="0">
                <a:solidFill>
                  <a:srgbClr val="FF3300"/>
                </a:solidFill>
                <a:latin typeface="Lucida Console" pitchFamily="49" charset="0"/>
                <a:cs typeface="+mn-cs"/>
              </a:rPr>
              <a:t>extends </a:t>
            </a:r>
            <a:r>
              <a:rPr lang="en-GB" sz="1800" dirty="0">
                <a:solidFill>
                  <a:srgbClr val="FF3300"/>
                </a:solidFill>
                <a:latin typeface="Lucida Console" pitchFamily="49" charset="0"/>
                <a:cs typeface="+mn-cs"/>
              </a:rPr>
              <a:t>Shape</a:t>
            </a: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 </a:t>
            </a:r>
            <a:endParaRPr lang="en-GB" sz="1800" dirty="0">
              <a:solidFill>
                <a:srgbClr val="008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solidFill>
                  <a:srgbClr val="000000"/>
                </a:solidFill>
                <a:latin typeface="Lucida Console" pitchFamily="49" charset="0"/>
                <a:cs typeface="+mn-cs"/>
              </a:rPr>
              <a:t> Circle </a:t>
            </a:r>
            <a:r>
              <a:rPr lang="en-GB" sz="1800" b="1" dirty="0" smtClean="0">
                <a:solidFill>
                  <a:srgbClr val="FF3300"/>
                </a:solidFill>
                <a:latin typeface="Lucida Console" pitchFamily="49" charset="0"/>
                <a:cs typeface="+mn-cs"/>
              </a:rPr>
              <a:t>extends </a:t>
            </a:r>
            <a:r>
              <a:rPr lang="en-GB" sz="1800" dirty="0">
                <a:solidFill>
                  <a:srgbClr val="FF3300"/>
                </a:solidFill>
                <a:latin typeface="Lucida Console" pitchFamily="49" charset="0"/>
                <a:cs typeface="+mn-cs"/>
              </a:rPr>
              <a:t>Ellipse</a:t>
            </a: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 </a:t>
            </a:r>
            <a:endParaRPr lang="en-GB" sz="1800" dirty="0">
              <a:solidFill>
                <a:srgbClr val="008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endParaRPr lang="en-GB" sz="1800" dirty="0">
              <a:solidFill>
                <a:srgbClr val="000046"/>
              </a:solidFill>
              <a:latin typeface="Lucida Console" pitchFamily="49" charset="0"/>
              <a:cs typeface="+mn-cs"/>
            </a:endParaRPr>
          </a:p>
        </p:txBody>
      </p:sp>
      <p:sp>
        <p:nvSpPr>
          <p:cNvPr id="812038" name="AutoShape 6"/>
          <p:cNvSpPr>
            <a:spLocks/>
          </p:cNvSpPr>
          <p:nvPr/>
        </p:nvSpPr>
        <p:spPr bwMode="auto">
          <a:xfrm>
            <a:off x="3556641" y="1449102"/>
            <a:ext cx="3412570" cy="577406"/>
          </a:xfrm>
          <a:prstGeom prst="borderCallout2">
            <a:avLst>
              <a:gd name="adj1" fmla="val 25088"/>
              <a:gd name="adj2" fmla="val -2681"/>
              <a:gd name="adj3" fmla="val 25088"/>
              <a:gd name="adj4" fmla="val -16759"/>
              <a:gd name="adj5" fmla="val 58884"/>
              <a:gd name="adj6" fmla="val -31398"/>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dirty="0">
                <a:cs typeface="+mn-cs"/>
              </a:rPr>
              <a:t>Implicit </a:t>
            </a:r>
            <a:r>
              <a:rPr lang="en-GB" sz="1800" dirty="0" err="1" smtClean="0">
                <a:latin typeface="Lucida Console" pitchFamily="49" charset="0"/>
                <a:cs typeface="+mn-cs"/>
              </a:rPr>
              <a:t>java.lang.Object</a:t>
            </a:r>
            <a:endParaRPr lang="en-GB" sz="1800" dirty="0">
              <a:latin typeface="Lucida Console" pitchFamily="49" charset="0"/>
              <a:cs typeface="+mn-cs"/>
            </a:endParaRPr>
          </a:p>
        </p:txBody>
      </p:sp>
      <p:sp>
        <p:nvSpPr>
          <p:cNvPr id="812039" name="Rectangle 7"/>
          <p:cNvSpPr>
            <a:spLocks noChangeArrowheads="1"/>
          </p:cNvSpPr>
          <p:nvPr/>
        </p:nvSpPr>
        <p:spPr bwMode="auto">
          <a:xfrm>
            <a:off x="5241925" y="3460750"/>
            <a:ext cx="3055914" cy="366767"/>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algn="ct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cs typeface="+mn-cs"/>
              </a:rPr>
              <a:t>Rectangle specific members</a:t>
            </a:r>
            <a:endParaRPr lang="en-GB" sz="1800" dirty="0">
              <a:solidFill>
                <a:srgbClr val="008000"/>
              </a:solidFill>
              <a:latin typeface="Lucida Console" pitchFamily="49" charset="0"/>
              <a:cs typeface="+mn-cs"/>
            </a:endParaRPr>
          </a:p>
        </p:txBody>
      </p:sp>
      <p:sp>
        <p:nvSpPr>
          <p:cNvPr id="812040" name="Rectangle 8"/>
          <p:cNvSpPr>
            <a:spLocks noChangeArrowheads="1"/>
          </p:cNvSpPr>
          <p:nvPr/>
        </p:nvSpPr>
        <p:spPr bwMode="auto">
          <a:xfrm>
            <a:off x="5241925" y="4534186"/>
            <a:ext cx="3055914" cy="366767"/>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algn="ctr" defTabSz="739775" eaLnBrk="0" hangingPunct="0">
              <a:tabLst>
                <a:tab pos="347663" algn="l"/>
                <a:tab pos="685800" algn="l"/>
                <a:tab pos="1033463" algn="l"/>
                <a:tab pos="1371600" algn="l"/>
                <a:tab pos="1719263" algn="l"/>
                <a:tab pos="2057400" algn="l"/>
                <a:tab pos="2405063" algn="l"/>
                <a:tab pos="2743200" algn="l"/>
              </a:tabLst>
              <a:defRPr/>
            </a:pPr>
            <a:r>
              <a:rPr lang="en-GB" sz="1800">
                <a:solidFill>
                  <a:srgbClr val="000000"/>
                </a:solidFill>
                <a:cs typeface="+mn-cs"/>
              </a:rPr>
              <a:t>Ellipse specific members</a:t>
            </a:r>
            <a:endParaRPr lang="en-GB" sz="1800">
              <a:solidFill>
                <a:srgbClr val="008000"/>
              </a:solidFill>
              <a:latin typeface="Lucida Console" pitchFamily="49" charset="0"/>
              <a:cs typeface="+mn-cs"/>
            </a:endParaRPr>
          </a:p>
        </p:txBody>
      </p:sp>
      <p:sp>
        <p:nvSpPr>
          <p:cNvPr id="812041" name="Rectangle 9"/>
          <p:cNvSpPr>
            <a:spLocks noChangeArrowheads="1"/>
          </p:cNvSpPr>
          <p:nvPr/>
        </p:nvSpPr>
        <p:spPr bwMode="auto">
          <a:xfrm>
            <a:off x="5254625" y="5658422"/>
            <a:ext cx="3055914" cy="366767"/>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algn="ctr" defTabSz="739775" eaLnBrk="0" hangingPunct="0">
              <a:tabLst>
                <a:tab pos="347663" algn="l"/>
                <a:tab pos="685800" algn="l"/>
                <a:tab pos="1033463" algn="l"/>
                <a:tab pos="1371600" algn="l"/>
                <a:tab pos="1719263" algn="l"/>
                <a:tab pos="2057400" algn="l"/>
                <a:tab pos="2405063" algn="l"/>
                <a:tab pos="2743200" algn="l"/>
              </a:tabLst>
              <a:defRPr/>
            </a:pPr>
            <a:r>
              <a:rPr lang="en-GB" sz="1800">
                <a:solidFill>
                  <a:srgbClr val="000000"/>
                </a:solidFill>
                <a:cs typeface="+mn-cs"/>
              </a:rPr>
              <a:t>Circle specific members</a:t>
            </a:r>
            <a:endParaRPr lang="en-GB" sz="1800">
              <a:solidFill>
                <a:srgbClr val="008000"/>
              </a:solidFill>
              <a:latin typeface="Lucida Console" pitchFamily="49" charset="0"/>
              <a:cs typeface="+mn-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eaLnBrk="1" hangingPunct="1"/>
            <a:r>
              <a:rPr lang="en-GB" dirty="0" smtClean="0"/>
              <a:t>What’s in an object?</a:t>
            </a:r>
          </a:p>
        </p:txBody>
      </p:sp>
      <p:sp>
        <p:nvSpPr>
          <p:cNvPr id="11266" name="Rectangle 2"/>
          <p:cNvSpPr>
            <a:spLocks noGrp="1" noChangeArrowheads="1"/>
          </p:cNvSpPr>
          <p:nvPr>
            <p:ph idx="1"/>
          </p:nvPr>
        </p:nvSpPr>
        <p:spPr/>
        <p:txBody>
          <a:bodyPr>
            <a:normAutofit lnSpcReduction="10000"/>
          </a:bodyPr>
          <a:lstStyle/>
          <a:p>
            <a:r>
              <a:rPr lang="en-GB" dirty="0" smtClean="0"/>
              <a:t>A sub class inherits all the fields of its super class</a:t>
            </a:r>
          </a:p>
          <a:p>
            <a:pPr lvl="1"/>
            <a:r>
              <a:rPr lang="en-GB" dirty="0" smtClean="0"/>
              <a:t>Including the ones the compiler writes for you</a:t>
            </a:r>
          </a:p>
          <a:p>
            <a:pPr lvl="1">
              <a:buFontTx/>
              <a:buNone/>
            </a:pPr>
            <a:endParaRPr lang="en-GB" dirty="0" smtClean="0"/>
          </a:p>
          <a:p>
            <a:pPr lvl="1">
              <a:buFontTx/>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endParaRPr lang="en-GB" dirty="0" smtClean="0"/>
          </a:p>
          <a:p>
            <a:r>
              <a:rPr lang="en-GB" dirty="0" smtClean="0"/>
              <a:t>A sub type </a:t>
            </a:r>
            <a:r>
              <a:rPr lang="en-GB" i="1" dirty="0" smtClean="0"/>
              <a:t>is a kind of</a:t>
            </a:r>
            <a:r>
              <a:rPr lang="en-GB" dirty="0" smtClean="0"/>
              <a:t> super type</a:t>
            </a:r>
          </a:p>
        </p:txBody>
      </p:sp>
      <p:sp>
        <p:nvSpPr>
          <p:cNvPr id="11267" name="AutoShape 3"/>
          <p:cNvSpPr>
            <a:spLocks noChangeArrowheads="1"/>
          </p:cNvSpPr>
          <p:nvPr/>
        </p:nvSpPr>
        <p:spPr bwMode="auto">
          <a:xfrm>
            <a:off x="5505450" y="4460875"/>
            <a:ext cx="2386013" cy="715963"/>
          </a:xfrm>
          <a:prstGeom prst="cube">
            <a:avLst>
              <a:gd name="adj" fmla="val 14116"/>
            </a:avLst>
          </a:prstGeom>
          <a:solidFill>
            <a:schemeClr val="hlink"/>
          </a:solidFill>
          <a:ln w="9525">
            <a:solidFill>
              <a:schemeClr val="tx1"/>
            </a:solidFill>
            <a:miter lim="800000"/>
            <a:headEnd/>
            <a:tailEnd/>
          </a:ln>
        </p:spPr>
        <p:txBody>
          <a:bodyPr wrap="none"/>
          <a:lstStyle/>
          <a:p>
            <a:pPr eaLnBrk="0" hangingPunct="0">
              <a:tabLst>
                <a:tab pos="1262063" algn="l"/>
              </a:tabLst>
            </a:pPr>
            <a:r>
              <a:rPr lang="en-GB" sz="1600">
                <a:solidFill>
                  <a:srgbClr val="000000"/>
                </a:solidFill>
                <a:latin typeface="Lucida Console" pitchFamily="49" charset="0"/>
              </a:rPr>
              <a:t>width:	20</a:t>
            </a:r>
            <a:br>
              <a:rPr lang="en-GB" sz="1600">
                <a:solidFill>
                  <a:srgbClr val="000000"/>
                </a:solidFill>
                <a:latin typeface="Lucida Console" pitchFamily="49" charset="0"/>
              </a:rPr>
            </a:br>
            <a:r>
              <a:rPr lang="en-GB" sz="1600">
                <a:solidFill>
                  <a:srgbClr val="000000"/>
                </a:solidFill>
                <a:latin typeface="Lucida Console" pitchFamily="49" charset="0"/>
              </a:rPr>
              <a:t>height: 	10</a:t>
            </a:r>
          </a:p>
          <a:p>
            <a:pPr eaLnBrk="0" hangingPunct="0">
              <a:tabLst>
                <a:tab pos="1262063" algn="l"/>
              </a:tabLst>
            </a:pPr>
            <a:endParaRPr lang="en-GB" sz="1600">
              <a:solidFill>
                <a:srgbClr val="000000"/>
              </a:solidFill>
              <a:latin typeface="Lucida Console" pitchFamily="49" charset="0"/>
            </a:endParaRPr>
          </a:p>
        </p:txBody>
      </p:sp>
      <p:sp>
        <p:nvSpPr>
          <p:cNvPr id="816133" name="Rectangle 5"/>
          <p:cNvSpPr>
            <a:spLocks noChangeArrowheads="1"/>
          </p:cNvSpPr>
          <p:nvPr/>
        </p:nvSpPr>
        <p:spPr bwMode="auto">
          <a:xfrm>
            <a:off x="371475" y="1651635"/>
            <a:ext cx="3938588" cy="1323975"/>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public class</a:t>
            </a:r>
            <a:r>
              <a:rPr lang="en-GB" sz="1600" dirty="0">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smtClean="0">
                <a:solidFill>
                  <a:srgbClr val="0000FF"/>
                </a:solidFill>
                <a:latin typeface="Lucida Console" pitchFamily="49" charset="0"/>
                <a:cs typeface="+mn-cs"/>
              </a:rPr>
              <a:t>private </a:t>
            </a:r>
            <a:r>
              <a:rPr lang="en-GB" sz="1600" dirty="0">
                <a:latin typeface="Lucida Console" pitchFamily="49" charset="0"/>
                <a:cs typeface="+mn-cs"/>
              </a:rPr>
              <a:t>Point</a:t>
            </a:r>
            <a:r>
              <a:rPr lang="en-GB" sz="1600" dirty="0">
                <a:solidFill>
                  <a:srgbClr val="000000"/>
                </a:solidFill>
                <a:latin typeface="Lucida Console" pitchFamily="49" charset="0"/>
                <a:cs typeface="+mn-cs"/>
              </a:rPr>
              <a:t> position;</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smtClean="0">
                <a:solidFill>
                  <a:srgbClr val="0000FF"/>
                </a:solidFill>
                <a:latin typeface="Lucida Console" pitchFamily="49" charset="0"/>
                <a:cs typeface="+mn-cs"/>
              </a:rPr>
              <a:t>private </a:t>
            </a:r>
            <a:r>
              <a:rPr lang="en-GB" sz="1600" dirty="0" err="1">
                <a:latin typeface="Lucida Console" pitchFamily="49" charset="0"/>
                <a:cs typeface="+mn-cs"/>
              </a:rPr>
              <a:t>Color</a:t>
            </a:r>
            <a:r>
              <a:rPr lang="en-GB" sz="1600" dirty="0">
                <a:solidFill>
                  <a:srgbClr val="000000"/>
                </a:solidFill>
                <a:latin typeface="Lucida Console" pitchFamily="49" charset="0"/>
                <a:cs typeface="+mn-cs"/>
              </a:rPr>
              <a:t> colour;</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816134" name="Rectangle 6"/>
          <p:cNvSpPr>
            <a:spLocks noChangeArrowheads="1"/>
          </p:cNvSpPr>
          <p:nvPr/>
        </p:nvSpPr>
        <p:spPr bwMode="auto">
          <a:xfrm>
            <a:off x="371474" y="3715980"/>
            <a:ext cx="4459606" cy="1567096"/>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public class</a:t>
            </a:r>
            <a:r>
              <a:rPr lang="en-GB" sz="1600" dirty="0">
                <a:latin typeface="Lucida Console" pitchFamily="49" charset="0"/>
                <a:cs typeface="+mn-cs"/>
              </a:rPr>
              <a:t> </a:t>
            </a:r>
            <a:r>
              <a:rPr lang="en-GB" sz="1600" dirty="0">
                <a:solidFill>
                  <a:srgbClr val="000000"/>
                </a:solidFill>
                <a:latin typeface="Lucida Console" pitchFamily="49" charset="0"/>
                <a:cs typeface="+mn-cs"/>
              </a:rPr>
              <a:t>Ellipse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smtClean="0">
                <a:solidFill>
                  <a:srgbClr val="0000FF"/>
                </a:solidFill>
                <a:latin typeface="Lucida Console" pitchFamily="49" charset="0"/>
                <a:cs typeface="+mn-cs"/>
              </a:rPr>
              <a:t>private </a:t>
            </a:r>
            <a:r>
              <a:rPr lang="en-GB" sz="1600" dirty="0" err="1">
                <a:solidFill>
                  <a:srgbClr val="0000FF"/>
                </a:solidFill>
                <a:latin typeface="Lucida Console" pitchFamily="49" charset="0"/>
                <a:cs typeface="+mn-cs"/>
              </a:rPr>
              <a:t>int</a:t>
            </a:r>
            <a:r>
              <a:rPr lang="en-GB" sz="1600" dirty="0">
                <a:solidFill>
                  <a:srgbClr val="000000"/>
                </a:solidFill>
                <a:latin typeface="Lucida Console" pitchFamily="49" charset="0"/>
                <a:cs typeface="+mn-cs"/>
              </a:rPr>
              <a:t> width;</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smtClean="0">
                <a:solidFill>
                  <a:srgbClr val="0000FF"/>
                </a:solidFill>
                <a:latin typeface="Lucida Console" pitchFamily="49" charset="0"/>
                <a:cs typeface="+mn-cs"/>
              </a:rPr>
              <a:t>private </a:t>
            </a:r>
            <a:r>
              <a:rPr lang="en-GB" sz="1600" dirty="0" err="1">
                <a:solidFill>
                  <a:srgbClr val="0000FF"/>
                </a:solidFill>
                <a:latin typeface="Lucida Console" pitchFamily="49" charset="0"/>
                <a:cs typeface="+mn-cs"/>
              </a:rPr>
              <a:t>int</a:t>
            </a:r>
            <a:r>
              <a:rPr lang="en-GB" sz="1600" dirty="0">
                <a:solidFill>
                  <a:srgbClr val="000000"/>
                </a:solidFill>
                <a:latin typeface="Lucida Console" pitchFamily="49" charset="0"/>
                <a:cs typeface="+mn-cs"/>
              </a:rPr>
              <a:t> height;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11271" name="AutoShape 7"/>
          <p:cNvSpPr>
            <a:spLocks noChangeArrowheads="1"/>
          </p:cNvSpPr>
          <p:nvPr/>
        </p:nvSpPr>
        <p:spPr bwMode="auto">
          <a:xfrm>
            <a:off x="5505450" y="2371725"/>
            <a:ext cx="2386013" cy="715963"/>
          </a:xfrm>
          <a:prstGeom prst="cube">
            <a:avLst>
              <a:gd name="adj" fmla="val 14116"/>
            </a:avLst>
          </a:prstGeom>
          <a:solidFill>
            <a:schemeClr val="accent2"/>
          </a:solidFill>
          <a:ln w="9525">
            <a:solidFill>
              <a:schemeClr val="tx1"/>
            </a:solidFill>
            <a:miter lim="800000"/>
            <a:headEnd/>
            <a:tailEnd/>
          </a:ln>
        </p:spPr>
        <p:txBody>
          <a:bodyPr wrap="none"/>
          <a:lstStyle/>
          <a:p>
            <a:pPr eaLnBrk="0" hangingPunct="0">
              <a:tabLst>
                <a:tab pos="1262063" algn="l"/>
              </a:tabLst>
            </a:pPr>
            <a:r>
              <a:rPr lang="en-GB" sz="1600">
                <a:solidFill>
                  <a:srgbClr val="000000"/>
                </a:solidFill>
                <a:latin typeface="Lucida Console" pitchFamily="49" charset="0"/>
              </a:rPr>
              <a:t>position:	10, 10</a:t>
            </a:r>
            <a:br>
              <a:rPr lang="en-GB" sz="1600">
                <a:solidFill>
                  <a:srgbClr val="000000"/>
                </a:solidFill>
                <a:latin typeface="Lucida Console" pitchFamily="49" charset="0"/>
              </a:rPr>
            </a:br>
            <a:r>
              <a:rPr lang="en-GB" sz="1600">
                <a:solidFill>
                  <a:srgbClr val="000000"/>
                </a:solidFill>
                <a:latin typeface="Lucida Console" pitchFamily="49" charset="0"/>
              </a:rPr>
              <a:t>colour: 	Grey</a:t>
            </a:r>
          </a:p>
        </p:txBody>
      </p:sp>
      <p:sp>
        <p:nvSpPr>
          <p:cNvPr id="11272" name="AutoShape 8"/>
          <p:cNvSpPr>
            <a:spLocks noChangeArrowheads="1"/>
          </p:cNvSpPr>
          <p:nvPr/>
        </p:nvSpPr>
        <p:spPr bwMode="auto">
          <a:xfrm>
            <a:off x="5505450" y="3852863"/>
            <a:ext cx="2386013" cy="715962"/>
          </a:xfrm>
          <a:prstGeom prst="cube">
            <a:avLst>
              <a:gd name="adj" fmla="val 14116"/>
            </a:avLst>
          </a:prstGeom>
          <a:solidFill>
            <a:schemeClr val="accent2"/>
          </a:solidFill>
          <a:ln w="9525">
            <a:solidFill>
              <a:schemeClr val="tx1"/>
            </a:solidFill>
            <a:miter lim="800000"/>
            <a:headEnd/>
            <a:tailEnd/>
          </a:ln>
        </p:spPr>
        <p:txBody>
          <a:bodyPr wrap="none"/>
          <a:lstStyle/>
          <a:p>
            <a:pPr eaLnBrk="0" hangingPunct="0">
              <a:tabLst>
                <a:tab pos="1262063" algn="l"/>
              </a:tabLst>
            </a:pPr>
            <a:r>
              <a:rPr lang="en-GB" sz="1600">
                <a:solidFill>
                  <a:srgbClr val="000000"/>
                </a:solidFill>
                <a:latin typeface="Lucida Console" pitchFamily="49" charset="0"/>
              </a:rPr>
              <a:t>position:	10, 10</a:t>
            </a:r>
            <a:br>
              <a:rPr lang="en-GB" sz="1600">
                <a:solidFill>
                  <a:srgbClr val="000000"/>
                </a:solidFill>
                <a:latin typeface="Lucida Console" pitchFamily="49" charset="0"/>
              </a:rPr>
            </a:br>
            <a:r>
              <a:rPr lang="en-GB" sz="1600">
                <a:solidFill>
                  <a:srgbClr val="000000"/>
                </a:solidFill>
                <a:latin typeface="Lucida Console" pitchFamily="49" charset="0"/>
              </a:rPr>
              <a:t>colour: 	Grey</a:t>
            </a:r>
          </a:p>
          <a:p>
            <a:pPr eaLnBrk="0" hangingPunct="0">
              <a:tabLst>
                <a:tab pos="1262063" algn="l"/>
              </a:tabLst>
            </a:pPr>
            <a:endParaRPr lang="en-GB" sz="1600">
              <a:solidFill>
                <a:srgbClr val="000000"/>
              </a:solidFill>
              <a:latin typeface="Lucida Console" pitchFamily="49" charset="0"/>
            </a:endParaRPr>
          </a:p>
        </p:txBody>
      </p:sp>
      <p:sp>
        <p:nvSpPr>
          <p:cNvPr id="816137" name="AutoShape 9"/>
          <p:cNvSpPr>
            <a:spLocks/>
          </p:cNvSpPr>
          <p:nvPr/>
        </p:nvSpPr>
        <p:spPr bwMode="auto">
          <a:xfrm>
            <a:off x="7053263" y="1857375"/>
            <a:ext cx="1658937" cy="374650"/>
          </a:xfrm>
          <a:prstGeom prst="borderCallout2">
            <a:avLst>
              <a:gd name="adj1" fmla="val 30509"/>
              <a:gd name="adj2" fmla="val -4593"/>
              <a:gd name="adj3" fmla="val 30509"/>
              <a:gd name="adj4" fmla="val -29472"/>
              <a:gd name="adj5" fmla="val 138560"/>
              <a:gd name="adj6" fmla="val -55407"/>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dirty="0">
                <a:cs typeface="+mn-cs"/>
              </a:rPr>
              <a:t>Shape object</a:t>
            </a:r>
          </a:p>
        </p:txBody>
      </p:sp>
      <p:sp>
        <p:nvSpPr>
          <p:cNvPr id="816138" name="AutoShape 10"/>
          <p:cNvSpPr>
            <a:spLocks/>
          </p:cNvSpPr>
          <p:nvPr/>
        </p:nvSpPr>
        <p:spPr bwMode="auto">
          <a:xfrm>
            <a:off x="7053263" y="3336925"/>
            <a:ext cx="1658937" cy="374650"/>
          </a:xfrm>
          <a:prstGeom prst="borderCallout2">
            <a:avLst>
              <a:gd name="adj1" fmla="val 30509"/>
              <a:gd name="adj2" fmla="val -4593"/>
              <a:gd name="adj3" fmla="val 30509"/>
              <a:gd name="adj4" fmla="val -29472"/>
              <a:gd name="adj5" fmla="val 138560"/>
              <a:gd name="adj6" fmla="val -55407"/>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a:cs typeface="+mn-cs"/>
              </a:rPr>
              <a:t>Ellipse object</a:t>
            </a:r>
          </a:p>
        </p:txBody>
      </p:sp>
      <p:sp>
        <p:nvSpPr>
          <p:cNvPr id="11275" name="AutoShape 11"/>
          <p:cNvSpPr>
            <a:spLocks/>
          </p:cNvSpPr>
          <p:nvPr/>
        </p:nvSpPr>
        <p:spPr bwMode="auto">
          <a:xfrm>
            <a:off x="3852863" y="2270125"/>
            <a:ext cx="98425" cy="557213"/>
          </a:xfrm>
          <a:prstGeom prst="rightBrace">
            <a:avLst>
              <a:gd name="adj1" fmla="val 47177"/>
              <a:gd name="adj2" fmla="val 50000"/>
            </a:avLst>
          </a:prstGeom>
          <a:noFill/>
          <a:ln w="19050">
            <a:solidFill>
              <a:schemeClr val="tx1"/>
            </a:solidFill>
            <a:prstDash val="sysDot"/>
            <a:round/>
            <a:headEnd/>
            <a:tailEnd/>
          </a:ln>
        </p:spPr>
        <p:txBody>
          <a:bodyPr wrap="none" anchor="ctr"/>
          <a:lstStyle/>
          <a:p>
            <a:pPr eaLnBrk="0" hangingPunct="0">
              <a:spcBef>
                <a:spcPct val="50000"/>
              </a:spcBef>
            </a:pPr>
            <a:endParaRPr lang="en-US"/>
          </a:p>
        </p:txBody>
      </p:sp>
      <p:sp>
        <p:nvSpPr>
          <p:cNvPr id="11276" name="AutoShape 12"/>
          <p:cNvSpPr>
            <a:spLocks/>
          </p:cNvSpPr>
          <p:nvPr/>
        </p:nvSpPr>
        <p:spPr bwMode="auto">
          <a:xfrm flipH="1">
            <a:off x="5307013" y="4011613"/>
            <a:ext cx="98425" cy="557212"/>
          </a:xfrm>
          <a:prstGeom prst="rightBrace">
            <a:avLst>
              <a:gd name="adj1" fmla="val 47177"/>
              <a:gd name="adj2" fmla="val 50000"/>
            </a:avLst>
          </a:prstGeom>
          <a:noFill/>
          <a:ln w="19050">
            <a:solidFill>
              <a:schemeClr val="tx1"/>
            </a:solidFill>
            <a:prstDash val="sysDot"/>
            <a:round/>
            <a:headEnd/>
            <a:tailEnd/>
          </a:ln>
        </p:spPr>
        <p:txBody>
          <a:bodyPr wrap="none" anchor="ctr"/>
          <a:lstStyle/>
          <a:p>
            <a:pPr eaLnBrk="0" hangingPunct="0">
              <a:spcBef>
                <a:spcPct val="50000"/>
              </a:spcBef>
            </a:pPr>
            <a:endParaRPr lang="en-US"/>
          </a:p>
        </p:txBody>
      </p:sp>
      <p:cxnSp>
        <p:nvCxnSpPr>
          <p:cNvPr id="11277" name="AutoShape 13"/>
          <p:cNvCxnSpPr>
            <a:cxnSpLocks noChangeShapeType="1"/>
            <a:stCxn id="11275" idx="1"/>
            <a:endCxn id="11276" idx="1"/>
          </p:cNvCxnSpPr>
          <p:nvPr/>
        </p:nvCxnSpPr>
        <p:spPr bwMode="auto">
          <a:xfrm>
            <a:off x="3960813" y="2549525"/>
            <a:ext cx="1336675" cy="1739900"/>
          </a:xfrm>
          <a:prstGeom prst="bentConnector3">
            <a:avLst>
              <a:gd name="adj1" fmla="val 50000"/>
            </a:avLst>
          </a:prstGeom>
          <a:noFill/>
          <a:ln w="19050">
            <a:solidFill>
              <a:schemeClr val="tx1"/>
            </a:solidFill>
            <a:prstDash val="sysDot"/>
            <a:miter lim="800000"/>
            <a:headEnd/>
            <a:tailEnd/>
          </a:ln>
        </p:spPr>
      </p:cxnSp>
      <p:sp>
        <p:nvSpPr>
          <p:cNvPr id="816142" name="Rectangle 14"/>
          <p:cNvSpPr>
            <a:spLocks noChangeArrowheads="1"/>
          </p:cNvSpPr>
          <p:nvPr/>
        </p:nvSpPr>
        <p:spPr bwMode="auto">
          <a:xfrm>
            <a:off x="1275347" y="3020721"/>
            <a:ext cx="2334127" cy="643766"/>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algn="ct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00"/>
                </a:solidFill>
                <a:cs typeface="+mn-cs"/>
              </a:rPr>
              <a:t>Would be exposed</a:t>
            </a:r>
            <a:br>
              <a:rPr lang="en-GB" sz="1800" dirty="0" smtClean="0">
                <a:solidFill>
                  <a:srgbClr val="000000"/>
                </a:solidFill>
                <a:cs typeface="+mn-cs"/>
              </a:rPr>
            </a:br>
            <a:r>
              <a:rPr lang="en-GB" sz="1800" dirty="0" smtClean="0">
                <a:solidFill>
                  <a:srgbClr val="000000"/>
                </a:solidFill>
                <a:cs typeface="+mn-cs"/>
              </a:rPr>
              <a:t>via public </a:t>
            </a:r>
            <a:r>
              <a:rPr lang="en-GB" sz="1800" dirty="0" err="1" smtClean="0">
                <a:solidFill>
                  <a:srgbClr val="000000"/>
                </a:solidFill>
                <a:cs typeface="+mn-cs"/>
              </a:rPr>
              <a:t>get’ters</a:t>
            </a:r>
            <a:endParaRPr lang="en-GB" sz="1800" dirty="0">
              <a:solidFill>
                <a:srgbClr val="008000"/>
              </a:solidFill>
              <a:latin typeface="Lucida Console" pitchFamily="49" charset="0"/>
              <a:cs typeface="+mn-cs"/>
            </a:endParaRPr>
          </a:p>
        </p:txBody>
      </p:sp>
      <p:sp>
        <p:nvSpPr>
          <p:cNvPr id="11279" name="Line 15"/>
          <p:cNvSpPr>
            <a:spLocks noChangeShapeType="1"/>
          </p:cNvSpPr>
          <p:nvPr/>
        </p:nvSpPr>
        <p:spPr bwMode="auto">
          <a:xfrm flipH="1" flipV="1">
            <a:off x="3002506" y="2415198"/>
            <a:ext cx="167991" cy="588702"/>
          </a:xfrm>
          <a:prstGeom prst="line">
            <a:avLst/>
          </a:prstGeom>
          <a:noFill/>
          <a:ln w="9525">
            <a:solidFill>
              <a:schemeClr val="tx1"/>
            </a:solidFill>
            <a:round/>
            <a:headEnd/>
            <a:tailEnd type="triangle" w="med" len="med"/>
          </a:ln>
        </p:spPr>
        <p:txBody>
          <a:bodyPr wrap="square">
            <a:spAutoFit/>
          </a:bodyPr>
          <a:lstStyle/>
          <a:p>
            <a:endParaRPr lang="en-GB"/>
          </a:p>
        </p:txBody>
      </p:sp>
      <p:sp>
        <p:nvSpPr>
          <p:cNvPr id="11280" name="Line 16"/>
          <p:cNvSpPr>
            <a:spLocks noChangeShapeType="1"/>
          </p:cNvSpPr>
          <p:nvPr/>
        </p:nvSpPr>
        <p:spPr bwMode="auto">
          <a:xfrm flipH="1">
            <a:off x="3084392" y="3695935"/>
            <a:ext cx="145174" cy="575361"/>
          </a:xfrm>
          <a:prstGeom prst="line">
            <a:avLst/>
          </a:prstGeom>
          <a:noFill/>
          <a:ln w="9525">
            <a:solidFill>
              <a:schemeClr val="tx1"/>
            </a:solidFill>
            <a:round/>
            <a:headEnd/>
            <a:tailEnd type="triangle" w="med" len="med"/>
          </a:ln>
        </p:spPr>
        <p:txBody>
          <a:bodyPr wrap="square">
            <a:spAutoFit/>
          </a:bodyPr>
          <a:lstStyle/>
          <a:p>
            <a:endParaRPr lang="en-GB"/>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dirty="0" smtClean="0"/>
              <a:t>Hands-on labs</a:t>
            </a:r>
          </a:p>
        </p:txBody>
      </p:sp>
      <p:sp>
        <p:nvSpPr>
          <p:cNvPr id="26627" name="Rectangle 3"/>
          <p:cNvSpPr>
            <a:spLocks noGrp="1" noChangeArrowheads="1"/>
          </p:cNvSpPr>
          <p:nvPr>
            <p:ph idx="1"/>
          </p:nvPr>
        </p:nvSpPr>
        <p:spPr/>
        <p:txBody>
          <a:bodyPr/>
          <a:lstStyle/>
          <a:p>
            <a:r>
              <a:rPr lang="en-GB" smtClean="0"/>
              <a:t>Working with inheritance</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754" y="4635097"/>
            <a:ext cx="2646964" cy="1727256"/>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dirty="0" smtClean="0"/>
              <a:t>Review</a:t>
            </a:r>
          </a:p>
        </p:txBody>
      </p:sp>
      <p:sp>
        <p:nvSpPr>
          <p:cNvPr id="31747" name="Rectangle 3"/>
          <p:cNvSpPr>
            <a:spLocks noGrp="1" noChangeArrowheads="1"/>
          </p:cNvSpPr>
          <p:nvPr>
            <p:ph idx="1"/>
          </p:nvPr>
        </p:nvSpPr>
        <p:spPr/>
        <p:txBody>
          <a:bodyPr/>
          <a:lstStyle/>
          <a:p>
            <a:pPr>
              <a:spcBef>
                <a:spcPts val="1200"/>
              </a:spcBef>
            </a:pPr>
            <a:r>
              <a:rPr lang="en-GB" sz="2000" dirty="0" smtClean="0"/>
              <a:t>Why do we do inheritance?</a:t>
            </a:r>
          </a:p>
          <a:p>
            <a:pPr lvl="1">
              <a:spcBef>
                <a:spcPts val="1200"/>
              </a:spcBef>
            </a:pPr>
            <a:r>
              <a:rPr lang="en-GB" sz="1800" dirty="0" smtClean="0"/>
              <a:t>Code reuse</a:t>
            </a:r>
          </a:p>
          <a:p>
            <a:pPr lvl="1">
              <a:spcBef>
                <a:spcPts val="1200"/>
              </a:spcBef>
            </a:pPr>
            <a:r>
              <a:rPr lang="en-GB" sz="1800" dirty="0" smtClean="0"/>
              <a:t>Perhaps there will be other reasons soon!</a:t>
            </a:r>
          </a:p>
          <a:p>
            <a:pPr>
              <a:spcBef>
                <a:spcPts val="1200"/>
              </a:spcBef>
            </a:pPr>
            <a:endParaRPr lang="en-GB" sz="2000" dirty="0" smtClean="0"/>
          </a:p>
          <a:p>
            <a:pPr>
              <a:spcBef>
                <a:spcPts val="1200"/>
              </a:spcBef>
            </a:pPr>
            <a:r>
              <a:rPr lang="en-GB" sz="2000" dirty="0" smtClean="0"/>
              <a:t>Sub class inherits and can add additional functionality</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6</SequenceNumber>
  </documentManagement>
</p:properties>
</file>

<file path=customXml/itemProps1.xml><?xml version="1.0" encoding="utf-8"?>
<ds:datastoreItem xmlns:ds="http://schemas.openxmlformats.org/officeDocument/2006/customXml" ds:itemID="{B7544AD5-E507-4FC0-933D-EDC6B01C7855}"/>
</file>

<file path=customXml/itemProps2.xml><?xml version="1.0" encoding="utf-8"?>
<ds:datastoreItem xmlns:ds="http://schemas.openxmlformats.org/officeDocument/2006/customXml" ds:itemID="{3DABD337-1955-44F6-96EE-97AD11576230}"/>
</file>

<file path=customXml/itemProps3.xml><?xml version="1.0" encoding="utf-8"?>
<ds:datastoreItem xmlns:ds="http://schemas.openxmlformats.org/officeDocument/2006/customXml" ds:itemID="{35C0A1C6-2E09-459A-AB78-58DAAAFF20AA}"/>
</file>

<file path=docProps/app.xml><?xml version="1.0" encoding="utf-8"?>
<Properties xmlns="http://schemas.openxmlformats.org/officeDocument/2006/extended-properties" xmlns:vt="http://schemas.openxmlformats.org/officeDocument/2006/docPropsVTypes">
  <Template>IT_Slides_2013_v1.0</Template>
  <TotalTime>73</TotalTime>
  <Words>1307</Words>
  <Application>Microsoft Office PowerPoint</Application>
  <PresentationFormat>On-screen Show (4:3)</PresentationFormat>
  <Paragraphs>119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Lucida Console</vt:lpstr>
      <vt:lpstr>Wingdings</vt:lpstr>
      <vt:lpstr>IT_Slides_2013_v1.0</vt:lpstr>
      <vt:lpstr>Inheritance – Getting Started</vt:lpstr>
      <vt:lpstr>Contents</vt:lpstr>
      <vt:lpstr>Base and derived classes</vt:lpstr>
      <vt:lpstr>Inheritance in action</vt:lpstr>
      <vt:lpstr>The inheritance hierarchy</vt:lpstr>
      <vt:lpstr>Specifying the base class</vt:lpstr>
      <vt:lpstr>What’s in an object?</vt:lpstr>
      <vt:lpstr>Hands-on labs</vt:lpstr>
      <vt:lpstr>Review</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DG_04a_Inheritance - Getting started</dc:title>
  <dc:creator>Steve Potter</dc:creator>
  <cp:lastModifiedBy>Clarke, Alexis</cp:lastModifiedBy>
  <cp:revision>18</cp:revision>
  <dcterms:created xsi:type="dcterms:W3CDTF">2014-05-12T05:37:16Z</dcterms:created>
  <dcterms:modified xsi:type="dcterms:W3CDTF">2015-03-30T08:44:39Z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0x010100F0967B7CEE8D417F966757887D9466FB000DB1F68FD3F16A46B1E9E6F85F8892E1</vt:lpwstr>
  </property>
  <property fmtid="{D5CDD505-2E9C-101B-9397-08002B2CF9AE}" pid="4" name="Order">
    <vt:r8>600</vt:r8>
  </property>
  <property fmtid="{D5CDD505-2E9C-101B-9397-08002B2CF9AE}" pid="5" name="BookType">
    <vt:lpwstr>3</vt:lpwstr>
  </property>
</Properties>
</file>