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0" strictFirstAndLastChars="0" saveSubsetFonts="1">
  <p:sldMasterIdLst>
    <p:sldMasterId id="2147483695" r:id="rId4"/>
  </p:sldMasterIdLst>
  <p:notesMasterIdLst>
    <p:notesMasterId r:id="rId26"/>
  </p:notesMasterIdLst>
  <p:handoutMasterIdLst>
    <p:handoutMasterId r:id="rId27"/>
  </p:handoutMasterIdLst>
  <p:sldIdLst>
    <p:sldId id="263" r:id="rId5"/>
    <p:sldId id="264" r:id="rId6"/>
    <p:sldId id="265" r:id="rId7"/>
    <p:sldId id="266" r:id="rId8"/>
    <p:sldId id="285" r:id="rId9"/>
    <p:sldId id="267" r:id="rId10"/>
    <p:sldId id="268" r:id="rId11"/>
    <p:sldId id="286" r:id="rId12"/>
    <p:sldId id="287" r:id="rId13"/>
    <p:sldId id="271" r:id="rId14"/>
    <p:sldId id="272" r:id="rId15"/>
    <p:sldId id="288" r:id="rId16"/>
    <p:sldId id="273" r:id="rId17"/>
    <p:sldId id="275" r:id="rId18"/>
    <p:sldId id="276" r:id="rId19"/>
    <p:sldId id="282" r:id="rId20"/>
    <p:sldId id="284" r:id="rId21"/>
    <p:sldId id="278" r:id="rId22"/>
    <p:sldId id="279" r:id="rId23"/>
    <p:sldId id="280" r:id="rId24"/>
    <p:sldId id="281" r:id="rId25"/>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EC881D"/>
    <a:srgbClr val="539FD2"/>
    <a:srgbClr val="FFCCFF"/>
    <a:srgbClr val="FCFEB9"/>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69900" autoAdjust="0"/>
  </p:normalViewPr>
  <p:slideViewPr>
    <p:cSldViewPr snapToGrid="0">
      <p:cViewPr varScale="1">
        <p:scale>
          <a:sx n="75" d="100"/>
          <a:sy n="75" d="100"/>
        </p:scale>
        <p:origin x="1428" y="6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190" y="-13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52811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endParaRPr lang="en-GB" sz="1200" dirty="0">
              <a:solidFill>
                <a:schemeClr val="accent1"/>
              </a:solidFill>
              <a:latin typeface="Arial" pitchFamily="34" charset="0"/>
              <a:cs typeface="Arial" pitchFamily="34" charset="0"/>
            </a:endParaRP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896230321"/>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532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Here's a very typical example of where the substitution of types is so important. In our vector drawing program, it might be extremely likely that a collection of all of the different shaped objects will be maintained (in this case in a Shape array).</a:t>
            </a:r>
          </a:p>
          <a:p>
            <a:r>
              <a:rPr lang="en-GB" dirty="0" smtClean="0"/>
              <a:t>This collection would hold references to Rectangle, Ellipse and Triangle objects, but the code above treats them all as if they were mere Shape objects when it iterates through the collection to find the shape at a specific point. This generalised approach to working with objects is made even more exciting because of the fact that we can access behaviours of objects using polymorphism, which we will examine over the coming slides.</a:t>
            </a:r>
          </a:p>
          <a:p>
            <a:r>
              <a:rPr lang="en-GB" dirty="0" smtClean="0"/>
              <a:t>You will see examples of this pattern repeated throughout the Java framework. For example, a Java Graphical form will have a collection that tracks references to each of the form's controls.</a:t>
            </a:r>
          </a:p>
        </p:txBody>
      </p:sp>
    </p:spTree>
    <p:extLst>
      <p:ext uri="{BB962C8B-B14F-4D97-AF65-F5344CB8AC3E}">
        <p14:creationId xmlns:p14="http://schemas.microsoft.com/office/powerpoint/2010/main" val="158148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p:txBody>
      </p:sp>
    </p:spTree>
    <p:extLst>
      <p:ext uri="{BB962C8B-B14F-4D97-AF65-F5344CB8AC3E}">
        <p14:creationId xmlns:p14="http://schemas.microsoft.com/office/powerpoint/2010/main" val="191377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p:txBody>
      </p:sp>
    </p:spTree>
    <p:extLst>
      <p:ext uri="{BB962C8B-B14F-4D97-AF65-F5344CB8AC3E}">
        <p14:creationId xmlns:p14="http://schemas.microsoft.com/office/powerpoint/2010/main" val="191258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5"/>
          <p:cNvSpPr>
            <a:spLocks noGrp="1" noRot="1" noChangeAspect="1" noChangeArrowheads="1" noTextEdit="1"/>
          </p:cNvSpPr>
          <p:nvPr>
            <p:ph type="sldImg"/>
          </p:nvPr>
        </p:nvSpPr>
        <p:spPr>
          <a:ln/>
        </p:spPr>
      </p:sp>
      <p:sp>
        <p:nvSpPr>
          <p:cNvPr id="49156" name="Rectangle 6"/>
          <p:cNvSpPr>
            <a:spLocks noGrp="1" noChangeArrowheads="1"/>
          </p:cNvSpPr>
          <p:nvPr>
            <p:ph type="body" idx="1"/>
          </p:nvPr>
        </p:nvSpPr>
        <p:spPr>
          <a:noFill/>
          <a:ln/>
        </p:spPr>
        <p:txBody>
          <a:bodyPr/>
          <a:lstStyle/>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a:p>
            <a:pPr>
              <a:spcBef>
                <a:spcPts val="300"/>
              </a:spcBef>
            </a:pPr>
            <a:endParaRPr lang="en-GB" dirty="0" smtClean="0"/>
          </a:p>
          <a:p>
            <a:endParaRPr lang="en-GB" dirty="0" smtClean="0"/>
          </a:p>
        </p:txBody>
      </p:sp>
    </p:spTree>
    <p:extLst>
      <p:ext uri="{BB962C8B-B14F-4D97-AF65-F5344CB8AC3E}">
        <p14:creationId xmlns:p14="http://schemas.microsoft.com/office/powerpoint/2010/main" val="281380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smtClean="0"/>
          </a:p>
        </p:txBody>
      </p:sp>
    </p:spTree>
    <p:extLst>
      <p:ext uri="{BB962C8B-B14F-4D97-AF65-F5344CB8AC3E}">
        <p14:creationId xmlns:p14="http://schemas.microsoft.com/office/powerpoint/2010/main" val="361484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Rot="1" noChangeAspect="1" noChangeArrowheads="1" noTextEdit="1"/>
          </p:cNvSpPr>
          <p:nvPr>
            <p:ph type="sldImg"/>
          </p:nvPr>
        </p:nvSpPr>
        <p:spPr>
          <a:ln/>
        </p:spPr>
      </p:sp>
      <p:sp>
        <p:nvSpPr>
          <p:cNvPr id="52228" name="Rectangle 6"/>
          <p:cNvSpPr>
            <a:spLocks noGrp="1" noChangeArrowheads="1"/>
          </p:cNvSpPr>
          <p:nvPr>
            <p:ph type="body" idx="1"/>
          </p:nvPr>
        </p:nvSpPr>
        <p:spPr>
          <a:noFill/>
          <a:ln/>
        </p:spPr>
        <p:txBody>
          <a:bodyPr/>
          <a:lstStyle/>
          <a:p>
            <a:r>
              <a:rPr lang="en-GB" dirty="0" smtClean="0"/>
              <a:t>A derived class inherits all of the instance methods of its base class. However, a derived class can modify the behaviour of a method in a base class by overriding it. This means that the derived class defines a method with exactly the same signature and return type as one in a base class (not necessarily its immediate base class). Note that it is up to you as the programmer to ensure that the method in the derived class has the same semantics as the one it is overriding.</a:t>
            </a:r>
          </a:p>
          <a:p>
            <a:r>
              <a:rPr lang="en-GB" dirty="0" smtClean="0"/>
              <a:t>In Java, a class does not need to explicitly allow a method to be overridden through the use of any special keyword. </a:t>
            </a:r>
          </a:p>
          <a:p>
            <a:r>
              <a:rPr lang="en-GB" dirty="0" smtClean="0"/>
              <a:t>Any method</a:t>
            </a:r>
            <a:r>
              <a:rPr lang="en-GB" baseline="0" dirty="0" smtClean="0"/>
              <a:t> with an identical signature in a derived class is an override.</a:t>
            </a:r>
            <a:endParaRPr lang="en-GB" dirty="0" smtClean="0"/>
          </a:p>
        </p:txBody>
      </p:sp>
    </p:spTree>
    <p:extLst>
      <p:ext uri="{BB962C8B-B14F-4D97-AF65-F5344CB8AC3E}">
        <p14:creationId xmlns:p14="http://schemas.microsoft.com/office/powerpoint/2010/main" val="259855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rgbClr val="000000"/>
                </a:solidFill>
              </a:rPr>
              <a:t>A Student is a Person.</a:t>
            </a:r>
          </a:p>
          <a:p>
            <a:r>
              <a:rPr lang="en-GB" sz="1200" kern="1200" dirty="0" smtClean="0">
                <a:solidFill>
                  <a:srgbClr val="000000"/>
                </a:solidFill>
              </a:rPr>
              <a:t>A</a:t>
            </a:r>
            <a:r>
              <a:rPr lang="en-GB" sz="1200" kern="1200" baseline="0" dirty="0" smtClean="0">
                <a:solidFill>
                  <a:srgbClr val="000000"/>
                </a:solidFill>
              </a:rPr>
              <a:t> Person isn’t a Student.</a:t>
            </a:r>
            <a:endParaRPr lang="en-GB" sz="1200" kern="1200" dirty="0" smtClean="0">
              <a:solidFill>
                <a:srgbClr val="000000"/>
              </a:solidFill>
            </a:endParaRPr>
          </a:p>
          <a:p>
            <a:r>
              <a:rPr lang="en-GB" sz="1200" kern="1200" dirty="0" smtClean="0">
                <a:solidFill>
                  <a:srgbClr val="000000"/>
                </a:solidFill>
              </a:rPr>
              <a:t>Student </a:t>
            </a:r>
            <a:r>
              <a:rPr lang="en-GB" sz="1200" kern="1200" dirty="0" smtClean="0">
                <a:solidFill>
                  <a:srgbClr val="FF0000"/>
                </a:solidFill>
              </a:rPr>
              <a:t>s</a:t>
            </a:r>
            <a:r>
              <a:rPr lang="en-GB" sz="1200" kern="1200" dirty="0" smtClean="0">
                <a:solidFill>
                  <a:srgbClr val="000000"/>
                </a:solidFill>
              </a:rPr>
              <a:t> = (</a:t>
            </a:r>
            <a:r>
              <a:rPr lang="en-GB" sz="1200" kern="1200" dirty="0" smtClean="0">
                <a:solidFill>
                  <a:srgbClr val="FF0000"/>
                </a:solidFill>
              </a:rPr>
              <a:t>Student</a:t>
            </a:r>
            <a:r>
              <a:rPr lang="en-GB" sz="1200" kern="1200" dirty="0" smtClean="0">
                <a:solidFill>
                  <a:srgbClr val="000000"/>
                </a:solidFill>
              </a:rPr>
              <a:t>)p;  is a line of code that takes a Person reference ‘p’ and clones it into a MORE USABLE</a:t>
            </a:r>
            <a:r>
              <a:rPr lang="en-GB" sz="1200" kern="1200" baseline="0" dirty="0" smtClean="0">
                <a:solidFill>
                  <a:srgbClr val="000000"/>
                </a:solidFill>
              </a:rPr>
              <a:t> Student reference ‘s’.</a:t>
            </a:r>
            <a:br>
              <a:rPr lang="en-GB" sz="1200" kern="1200" baseline="0" dirty="0" smtClean="0">
                <a:solidFill>
                  <a:srgbClr val="000000"/>
                </a:solidFill>
              </a:rPr>
            </a:br>
            <a:r>
              <a:rPr lang="en-GB" sz="1200" kern="1200" baseline="0" dirty="0" err="1" smtClean="0">
                <a:solidFill>
                  <a:srgbClr val="000000"/>
                </a:solidFill>
              </a:rPr>
              <a:t>p.getSubject</a:t>
            </a:r>
            <a:r>
              <a:rPr lang="en-GB" sz="1200" kern="1200" baseline="0" dirty="0" smtClean="0">
                <a:solidFill>
                  <a:srgbClr val="000000"/>
                </a:solidFill>
              </a:rPr>
              <a:t>() will never compile (inherently unsafe, some Person’s are just Persons and don’t have a Subject.</a:t>
            </a:r>
          </a:p>
          <a:p>
            <a:r>
              <a:rPr lang="en-GB" sz="1200" kern="1200" baseline="0" dirty="0" err="1" smtClean="0">
                <a:solidFill>
                  <a:srgbClr val="000000"/>
                </a:solidFill>
              </a:rPr>
              <a:t>s.getSubject</a:t>
            </a:r>
            <a:r>
              <a:rPr lang="en-GB" sz="1200" kern="1200" baseline="0" dirty="0" smtClean="0">
                <a:solidFill>
                  <a:srgbClr val="000000"/>
                </a:solidFill>
              </a:rPr>
              <a:t>() will compile.</a:t>
            </a:r>
            <a:br>
              <a:rPr lang="en-GB" sz="1200" kern="1200" baseline="0" dirty="0" smtClean="0">
                <a:solidFill>
                  <a:srgbClr val="000000"/>
                </a:solidFill>
              </a:rPr>
            </a:br>
            <a:r>
              <a:rPr lang="en-GB" sz="1200" kern="1200" baseline="0" dirty="0" smtClean="0">
                <a:solidFill>
                  <a:srgbClr val="000000"/>
                </a:solidFill>
              </a:rPr>
              <a:t>But what if at runtime ‘p’ is found to be pointing to a normal Person and not a ‘Student’ Person, the runtime cannot allow you to have a Student reference pointing at a non-Student object because when you use that reference on the next statement you might refer to behaviour that the Person just does not have, i.e. no code found to execute at runtime a </a:t>
            </a:r>
            <a:r>
              <a:rPr lang="en-GB" sz="1200" kern="1200" baseline="0" dirty="0" err="1" smtClean="0">
                <a:solidFill>
                  <a:srgbClr val="000000"/>
                </a:solidFill>
              </a:rPr>
              <a:t>NoSuchMethodException</a:t>
            </a:r>
            <a:r>
              <a:rPr lang="en-GB" sz="1200" kern="1200" baseline="0" dirty="0" smtClean="0">
                <a:solidFill>
                  <a:srgbClr val="000000"/>
                </a:solidFill>
              </a:rPr>
              <a:t>!</a:t>
            </a:r>
          </a:p>
          <a:p>
            <a:endParaRPr lang="en-GB" sz="1200" kern="1200" baseline="0" dirty="0" smtClean="0">
              <a:solidFill>
                <a:srgbClr val="000000"/>
              </a:solidFill>
              <a:latin typeface="Lucida Console" pitchFamily="49" charset="0"/>
              <a:ea typeface="+mn-ea"/>
              <a:cs typeface="Arial" pitchFamily="34" charset="0"/>
            </a:endParaRPr>
          </a:p>
          <a:p>
            <a:r>
              <a:rPr lang="en-GB" sz="1200" kern="1200" baseline="0" dirty="0" smtClean="0">
                <a:solidFill>
                  <a:srgbClr val="000000"/>
                </a:solidFill>
              </a:rPr>
              <a:t>Disastrous, so the runtime would throw a </a:t>
            </a:r>
            <a:r>
              <a:rPr lang="en-GB" sz="1200" kern="1200" baseline="0" dirty="0" err="1" smtClean="0">
                <a:solidFill>
                  <a:srgbClr val="000000"/>
                </a:solidFill>
              </a:rPr>
              <a:t>ClassCastException</a:t>
            </a:r>
            <a:r>
              <a:rPr lang="en-GB" sz="1200" kern="1200" baseline="0" dirty="0" smtClean="0">
                <a:solidFill>
                  <a:srgbClr val="000000"/>
                </a:solidFill>
              </a:rPr>
              <a:t> before you got that far... read on.</a:t>
            </a:r>
            <a:endParaRPr lang="en-GB" dirty="0"/>
          </a:p>
        </p:txBody>
      </p:sp>
    </p:spTree>
    <p:extLst>
      <p:ext uri="{BB962C8B-B14F-4D97-AF65-F5344CB8AC3E}">
        <p14:creationId xmlns:p14="http://schemas.microsoft.com/office/powerpoint/2010/main" val="213168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Tree>
    <p:extLst>
      <p:ext uri="{BB962C8B-B14F-4D97-AF65-F5344CB8AC3E}">
        <p14:creationId xmlns:p14="http://schemas.microsoft.com/office/powerpoint/2010/main" val="3334975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9322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Custom exception types you</a:t>
            </a:r>
            <a:r>
              <a:rPr lang="en-GB" baseline="0" dirty="0" smtClean="0"/>
              <a:t> author will </a:t>
            </a:r>
            <a:r>
              <a:rPr lang="en-GB" dirty="0" smtClean="0"/>
              <a:t>be subclassed from class</a:t>
            </a:r>
            <a:r>
              <a:rPr lang="en-GB" baseline="0" dirty="0" smtClean="0"/>
              <a:t> </a:t>
            </a:r>
            <a:r>
              <a:rPr lang="en-GB" dirty="0" smtClean="0"/>
              <a:t>Exception or from an exception type derived from it. The ultimate ‘super’ Exception class (java.lang.Exception) defines a ‘message’ field but the only ‘write’ access to it is via the .ctor of class Exception.</a:t>
            </a:r>
            <a:br>
              <a:rPr lang="en-GB" dirty="0" smtClean="0"/>
            </a:br>
            <a:r>
              <a:rPr lang="en-GB" dirty="0" smtClean="0"/>
              <a:t>If your exception</a:t>
            </a:r>
            <a:r>
              <a:rPr lang="en-GB" baseline="0" dirty="0" smtClean="0"/>
              <a:t> type inherits from </a:t>
            </a:r>
            <a:r>
              <a:rPr lang="en-GB" baseline="0" dirty="0" err="1" smtClean="0"/>
              <a:t>RuntimeException</a:t>
            </a:r>
            <a:r>
              <a:rPr lang="en-GB" baseline="0" dirty="0" smtClean="0"/>
              <a:t>, then it is of course an unchecked exception and client code does not have to catch it or alternatively declare itself as throwing it via a ‘throws’ clause in the method signature. </a:t>
            </a:r>
            <a:endParaRPr lang="en-GB" dirty="0" smtClean="0"/>
          </a:p>
          <a:p>
            <a:r>
              <a:rPr lang="en-GB" dirty="0" smtClean="0"/>
              <a:t>Your exception types will typically mirror super class</a:t>
            </a:r>
            <a:r>
              <a:rPr lang="en-GB" baseline="0" dirty="0" smtClean="0"/>
              <a:t> .ctors and then call them using ‘super(..)’ syntax, passing up a String that is stored and is then accessible to client code ‘catch’ blocks via the getMessage() method.</a:t>
            </a:r>
            <a:endParaRPr lang="en-GB" dirty="0" smtClean="0"/>
          </a:p>
          <a:p>
            <a:r>
              <a:rPr lang="en-GB" dirty="0" smtClean="0"/>
              <a:t>Some client code may catch ‘Exception’ </a:t>
            </a:r>
            <a:r>
              <a:rPr lang="en-GB" baseline="0" dirty="0" smtClean="0"/>
              <a:t>some may catch ‘</a:t>
            </a:r>
            <a:r>
              <a:rPr lang="en-GB" baseline="0" dirty="0" err="1" smtClean="0"/>
              <a:t>YourException</a:t>
            </a:r>
            <a:r>
              <a:rPr lang="en-GB" baseline="0" dirty="0" smtClean="0"/>
              <a:t>’. Regardless of what type is caught a </a:t>
            </a:r>
            <a:r>
              <a:rPr lang="en-GB" baseline="0" dirty="0" err="1" smtClean="0"/>
              <a:t>getMessage</a:t>
            </a:r>
            <a:r>
              <a:rPr lang="en-GB" baseline="0" dirty="0" smtClean="0"/>
              <a:t>() method will be available.</a:t>
            </a:r>
            <a:endParaRPr lang="en-GB" dirty="0" smtClean="0"/>
          </a:p>
        </p:txBody>
      </p:sp>
    </p:spTree>
    <p:extLst>
      <p:ext uri="{BB962C8B-B14F-4D97-AF65-F5344CB8AC3E}">
        <p14:creationId xmlns:p14="http://schemas.microsoft.com/office/powerpoint/2010/main" val="123607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This chapter introduces one of the key concepts of OO programming –</a:t>
            </a:r>
            <a:r>
              <a:rPr lang="en-GB" baseline="0" dirty="0" smtClean="0"/>
              <a:t> polymorphism. But we need to see a few ‘fundamentals’ first  - keep reading.</a:t>
            </a:r>
            <a:r>
              <a:rPr lang="en-GB" dirty="0" smtClean="0"/>
              <a:t> </a:t>
            </a:r>
          </a:p>
          <a:p>
            <a:endParaRPr lang="en-GB" dirty="0" smtClean="0"/>
          </a:p>
        </p:txBody>
      </p:sp>
    </p:spTree>
    <p:extLst>
      <p:ext uri="{BB962C8B-B14F-4D97-AF65-F5344CB8AC3E}">
        <p14:creationId xmlns:p14="http://schemas.microsoft.com/office/powerpoint/2010/main" val="398045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917453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smtClean="0"/>
              <a:t>The ultimate base class for all types in java is </a:t>
            </a:r>
            <a:r>
              <a:rPr lang="en-GB" dirty="0" err="1" smtClean="0"/>
              <a:t>java.lang.Object</a:t>
            </a:r>
            <a:r>
              <a:rPr lang="en-GB" dirty="0" smtClean="0"/>
              <a:t>. This defines a number of methods, of which the most important from an overriding point of view are equals and </a:t>
            </a:r>
            <a:r>
              <a:rPr lang="en-GB" dirty="0" err="1" smtClean="0"/>
              <a:t>hashCode</a:t>
            </a:r>
            <a:r>
              <a:rPr lang="en-GB" dirty="0" smtClean="0"/>
              <a:t>.</a:t>
            </a:r>
          </a:p>
          <a:p>
            <a:r>
              <a:rPr lang="en-GB" dirty="0" smtClean="0"/>
              <a:t>Different types override equals to perform equality checking. For example, reference types will simply determine whether the two references refer to the same object. If you want to determine whether the content of two reference types is equal you need to override the equals method.</a:t>
            </a:r>
          </a:p>
          <a:p>
            <a:r>
              <a:rPr lang="en-GB" dirty="0" smtClean="0"/>
              <a:t>The other thing to note is that if you do override the equals() method, you should also override the </a:t>
            </a:r>
            <a:r>
              <a:rPr lang="en-GB" dirty="0" err="1" smtClean="0"/>
              <a:t>hashCode</a:t>
            </a:r>
            <a:r>
              <a:rPr lang="en-GB" dirty="0" smtClean="0"/>
              <a:t>() method. A hash code is a 32-bit value that is based on the content of the object. Different object content should generate different hash codes, but it is generally accepted that two objects which are equal should return the same hash </a:t>
            </a:r>
            <a:r>
              <a:rPr lang="en-GB" smtClean="0"/>
              <a:t>code.</a:t>
            </a:r>
            <a:endParaRPr lang="en-GB" dirty="0" smtClean="0"/>
          </a:p>
        </p:txBody>
      </p:sp>
    </p:spTree>
    <p:extLst>
      <p:ext uri="{BB962C8B-B14F-4D97-AF65-F5344CB8AC3E}">
        <p14:creationId xmlns:p14="http://schemas.microsoft.com/office/powerpoint/2010/main" val="266505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Rot="1" noChangeAspect="1" noChangeArrowheads="1" noTextEdit="1"/>
          </p:cNvSpPr>
          <p:nvPr>
            <p:ph type="sldImg"/>
          </p:nvPr>
        </p:nvSpPr>
        <p:spPr>
          <a:ln/>
        </p:spPr>
      </p:sp>
      <p:sp>
        <p:nvSpPr>
          <p:cNvPr id="41988" name="Rectangle 6"/>
          <p:cNvSpPr>
            <a:spLocks noGrp="1" noChangeArrowheads="1"/>
          </p:cNvSpPr>
          <p:nvPr>
            <p:ph type="body" idx="1"/>
          </p:nvPr>
        </p:nvSpPr>
        <p:spPr>
          <a:noFill/>
          <a:ln/>
        </p:spPr>
        <p:txBody>
          <a:bodyPr/>
          <a:lstStyle/>
          <a:p>
            <a:r>
              <a:rPr lang="en-GB" dirty="0" smtClean="0"/>
              <a:t>A class does not inherit any constructors from its base class. Therefore the class has only the constructors explicitly defined in that class or, if none are defined, the default (no arguments) constructor.</a:t>
            </a:r>
          </a:p>
          <a:p>
            <a:r>
              <a:rPr lang="en-GB" dirty="0" smtClean="0"/>
              <a:t>Objects are always constructed from the top class down to the bottom class (i.e. from the </a:t>
            </a:r>
            <a:r>
              <a:rPr lang="en-GB" dirty="0" err="1" smtClean="0"/>
              <a:t>java.lang.Object</a:t>
            </a:r>
            <a:r>
              <a:rPr lang="en-GB" dirty="0" smtClean="0"/>
              <a:t> class down to the class that is being instantiated. This ensures that a constructor in a derived class can rely on proper construction of its base classes. However, this works only if the base class (superclass) has a default constructor, as the compiler can't guess which arguments you may wish to pass to the base class‘s constructor. If the base class doesn't have a no arguments constructor, you must use super() to explicitly call a specific constructor in the base class. The arguments to super() must, of course, match those of the target constructor. </a:t>
            </a:r>
          </a:p>
          <a:p>
            <a:r>
              <a:rPr lang="en-GB" dirty="0" smtClean="0"/>
              <a:t>Note that when an object is created, the order of construction is as follows:</a:t>
            </a:r>
          </a:p>
          <a:p>
            <a:pPr lvl="1"/>
            <a:r>
              <a:rPr lang="en-GB" dirty="0" smtClean="0"/>
              <a:t>1. Its instance fields are initialised to default values.</a:t>
            </a:r>
          </a:p>
          <a:p>
            <a:pPr lvl="1"/>
            <a:r>
              <a:rPr lang="en-GB" dirty="0" smtClean="0"/>
              <a:t>2. Its constructor is called, which in turn:</a:t>
            </a:r>
          </a:p>
          <a:p>
            <a:pPr marL="1085850" lvl="2" indent="-171450">
              <a:buFont typeface="Arial" panose="020B0604020202020204" pitchFamily="34" charset="0"/>
              <a:buChar char="•"/>
            </a:pPr>
            <a:r>
              <a:rPr lang="en-GB" dirty="0" smtClean="0"/>
              <a:t>Calls the constructor of its base class (either implicitly or explicitly)</a:t>
            </a:r>
          </a:p>
          <a:p>
            <a:pPr marL="1085850" lvl="2" indent="-171450">
              <a:buFont typeface="Arial" panose="020B0604020202020204" pitchFamily="34" charset="0"/>
              <a:buChar char="•"/>
            </a:pPr>
            <a:r>
              <a:rPr lang="en-GB" dirty="0" smtClean="0"/>
              <a:t>Initialises its instance fields through their initialisers (if any)</a:t>
            </a:r>
          </a:p>
          <a:p>
            <a:pPr marL="1085850" lvl="2" indent="-171450">
              <a:buFont typeface="Arial" panose="020B0604020202020204" pitchFamily="34" charset="0"/>
              <a:buChar char="•"/>
            </a:pPr>
            <a:r>
              <a:rPr lang="en-GB" dirty="0" smtClean="0"/>
              <a:t>Executes the body of the constructor</a:t>
            </a:r>
          </a:p>
        </p:txBody>
      </p:sp>
    </p:spTree>
    <p:extLst>
      <p:ext uri="{BB962C8B-B14F-4D97-AF65-F5344CB8AC3E}">
        <p14:creationId xmlns:p14="http://schemas.microsoft.com/office/powerpoint/2010/main" val="205117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can define a constructors which specifies the super class (Shape) constructor to use. </a:t>
            </a:r>
            <a:br>
              <a:rPr lang="en-GB" dirty="0" smtClean="0"/>
            </a:br>
            <a:r>
              <a:rPr lang="en-GB" dirty="0" smtClean="0"/>
              <a:t>In our example it has to do this, as the super class hasn't got a default no arguments constructor.</a:t>
            </a:r>
            <a:br>
              <a:rPr lang="en-GB" dirty="0" smtClean="0"/>
            </a:br>
            <a:r>
              <a:rPr lang="en-GB" dirty="0" smtClean="0"/>
              <a:t>You will also notice that the Ellipse constructor takes two parameters (position and colour) which are passed up to the super class; this is very common with inheritance.</a:t>
            </a:r>
          </a:p>
        </p:txBody>
      </p:sp>
    </p:spTree>
    <p:extLst>
      <p:ext uri="{BB962C8B-B14F-4D97-AF65-F5344CB8AC3E}">
        <p14:creationId xmlns:p14="http://schemas.microsoft.com/office/powerpoint/2010/main" val="219323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The derived Ellipse class has defined two constructors. </a:t>
            </a:r>
          </a:p>
          <a:p>
            <a:r>
              <a:rPr lang="en-GB" dirty="0" smtClean="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Tree>
    <p:extLst>
      <p:ext uri="{BB962C8B-B14F-4D97-AF65-F5344CB8AC3E}">
        <p14:creationId xmlns:p14="http://schemas.microsoft.com/office/powerpoint/2010/main" val="12249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One of the most important concepts to understand is that an object of a derived class "is a kind of" object of its base type. This enables you to substitute an object of a derived type wherever an object of a base type is expected. This makes sense when you realise that an object of a derived type will have everything that an object of a base type has, plus maybe a little bit more.</a:t>
            </a:r>
          </a:p>
          <a:p>
            <a:r>
              <a:rPr lang="en-GB" dirty="0" smtClean="0"/>
              <a:t>This is used extensively in OO programming. But to see exactly how, read the next slide.</a:t>
            </a:r>
          </a:p>
          <a:p>
            <a:endParaRPr lang="en-GB" dirty="0" smtClean="0"/>
          </a:p>
        </p:txBody>
      </p:sp>
    </p:spTree>
    <p:extLst>
      <p:ext uri="{BB962C8B-B14F-4D97-AF65-F5344CB8AC3E}">
        <p14:creationId xmlns:p14="http://schemas.microsoft.com/office/powerpoint/2010/main" val="102675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first code fragment clones (passes by value) an Ellipse reference ‘e’ into the Shape reference ‘s’ that the </a:t>
            </a:r>
            <a:r>
              <a:rPr lang="en-GB" dirty="0" err="1" smtClean="0"/>
              <a:t>drawShape</a:t>
            </a:r>
            <a:r>
              <a:rPr lang="en-GB" dirty="0" smtClean="0"/>
              <a:t>() method receives.</a:t>
            </a:r>
          </a:p>
          <a:p>
            <a:r>
              <a:rPr lang="en-GB" dirty="0" smtClean="0"/>
              <a:t>The second code fragment produces an</a:t>
            </a:r>
            <a:r>
              <a:rPr lang="en-GB" baseline="0" dirty="0" smtClean="0"/>
              <a:t> Ellipse reference but the process of assigning it into ‘Shape s’ causes it to be cloned into a Shape reference ‘s’.</a:t>
            </a:r>
            <a:endParaRPr lang="en-GB" dirty="0" smtClean="0"/>
          </a:p>
          <a:p>
            <a:endParaRPr lang="en-GB" dirty="0" smtClean="0"/>
          </a:p>
        </p:txBody>
      </p:sp>
    </p:spTree>
    <p:extLst>
      <p:ext uri="{BB962C8B-B14F-4D97-AF65-F5344CB8AC3E}">
        <p14:creationId xmlns:p14="http://schemas.microsoft.com/office/powerpoint/2010/main" val="31076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third code fragment places the three various references into shapes[0], shapes[1] and shapes[2]. Each of these is a Shape reference. Anyone processing this loop</a:t>
            </a:r>
            <a:r>
              <a:rPr lang="en-GB" baseline="0" dirty="0" smtClean="0"/>
              <a:t> will be coding ...</a:t>
            </a:r>
          </a:p>
          <a:p>
            <a:r>
              <a:rPr lang="en-GB" baseline="0" dirty="0" smtClean="0">
                <a:latin typeface="Lucida Console" panose="020B0609040504020204" pitchFamily="49" charset="0"/>
              </a:rPr>
              <a:t>for(Shape s : shapes) {</a:t>
            </a:r>
          </a:p>
          <a:p>
            <a:r>
              <a:rPr lang="en-GB" baseline="0" dirty="0" smtClean="0">
                <a:latin typeface="Lucida Console" panose="020B0609040504020204" pitchFamily="49" charset="0"/>
              </a:rPr>
              <a:t>    </a:t>
            </a:r>
            <a:r>
              <a:rPr lang="en-GB" baseline="0" dirty="0" err="1" smtClean="0">
                <a:latin typeface="Lucida Console" panose="020B0609040504020204" pitchFamily="49" charset="0"/>
              </a:rPr>
              <a:t>drawShape</a:t>
            </a:r>
            <a:r>
              <a:rPr lang="en-GB" baseline="0" dirty="0" smtClean="0">
                <a:latin typeface="Lucida Console" panose="020B0609040504020204" pitchFamily="49" charset="0"/>
              </a:rPr>
              <a:t>(s);</a:t>
            </a:r>
          </a:p>
          <a:p>
            <a:r>
              <a:rPr lang="en-GB" baseline="0" dirty="0" smtClean="0">
                <a:latin typeface="Lucida Console" panose="020B0609040504020204" pitchFamily="49" charset="0"/>
              </a:rPr>
              <a:t>} </a:t>
            </a:r>
            <a:endParaRPr lang="en-GB" dirty="0" smtClean="0">
              <a:latin typeface="Lucida Console" panose="020B0609040504020204" pitchFamily="49" charset="0"/>
            </a:endParaRPr>
          </a:p>
          <a:p>
            <a:endParaRPr lang="en-GB" dirty="0" smtClean="0"/>
          </a:p>
          <a:p>
            <a:r>
              <a:rPr lang="en-GB" dirty="0" smtClean="0"/>
              <a:t>Newcomers to OO languages often struggle with some basic concepts.</a:t>
            </a:r>
          </a:p>
          <a:p>
            <a:r>
              <a:rPr lang="en-GB" dirty="0" smtClean="0"/>
              <a:t>In a ‘statically’ typed language like Java &amp; C#, a reference is given a type when it is declared.</a:t>
            </a:r>
          </a:p>
          <a:p>
            <a:r>
              <a:rPr lang="en-GB" dirty="0" smtClean="0"/>
              <a:t>That reference can be easily copied or cloned by assigning or passing to a reference of a different but related type defined higher up the inheritance hierarchy.</a:t>
            </a:r>
          </a:p>
          <a:p>
            <a:r>
              <a:rPr lang="en-GB" dirty="0" smtClean="0"/>
              <a:t>But the original reference keeps it original type.</a:t>
            </a:r>
          </a:p>
          <a:p>
            <a:r>
              <a:rPr lang="en-GB" dirty="0" smtClean="0"/>
              <a:t>An object, when instantiated, has a type and keeps that type for ever.</a:t>
            </a:r>
          </a:p>
          <a:p>
            <a:r>
              <a:rPr lang="en-GB" dirty="0" smtClean="0"/>
              <a:t>But two references of different types can end up addressing the same object.</a:t>
            </a:r>
          </a:p>
          <a:p>
            <a:r>
              <a:rPr lang="en-GB" dirty="0" smtClean="0"/>
              <a:t>Any reference defined to be of a base type can only see the (visible) members defined in that base type or in base types ‘above’ it.</a:t>
            </a:r>
          </a:p>
          <a:p>
            <a:endParaRPr lang="en-GB" dirty="0" smtClean="0"/>
          </a:p>
        </p:txBody>
      </p:sp>
    </p:spTree>
    <p:extLst>
      <p:ext uri="{BB962C8B-B14F-4D97-AF65-F5344CB8AC3E}">
        <p14:creationId xmlns:p14="http://schemas.microsoft.com/office/powerpoint/2010/main" val="22549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Grp="1" noRot="1" noChangeAspect="1" noChangeArrowheads="1" noTextEdit="1"/>
          </p:cNvSpPr>
          <p:nvPr>
            <p:ph type="sldImg"/>
          </p:nvPr>
        </p:nvSpPr>
        <p:spPr>
          <a:ln/>
        </p:spPr>
      </p:sp>
      <p:sp>
        <p:nvSpPr>
          <p:cNvPr id="46084" name="Rectangle 6"/>
          <p:cNvSpPr>
            <a:spLocks noGrp="1" noChangeArrowheads="1"/>
          </p:cNvSpPr>
          <p:nvPr>
            <p:ph type="body" idx="1"/>
          </p:nvPr>
        </p:nvSpPr>
        <p:spPr>
          <a:noFill/>
          <a:ln/>
        </p:spPr>
        <p:txBody>
          <a:bodyPr/>
          <a:lstStyle/>
          <a:p>
            <a:r>
              <a:rPr lang="en-GB" dirty="0" smtClean="0"/>
              <a:t>The Ellipse exposes methods and properties (M&amp;P) defined in the Ellipse class.</a:t>
            </a:r>
          </a:p>
          <a:p>
            <a:r>
              <a:rPr lang="en-GB" dirty="0" smtClean="0"/>
              <a:t>But an ellipse object contains a ‘shape’ object and it exposes visible types defined in the Shape class.</a:t>
            </a:r>
          </a:p>
          <a:p>
            <a:r>
              <a:rPr lang="en-GB" dirty="0" smtClean="0"/>
              <a:t>When using an Ellipse ref to address the object you can see all the visible members of Ellipse &amp; Shape, but when using a Shape reference that points to the same object you can only see visible Shape members.</a:t>
            </a:r>
          </a:p>
          <a:p>
            <a:r>
              <a:rPr lang="en-GB" dirty="0" smtClean="0"/>
              <a:t>The best way to think of a reference is probably to think of it as a simple structure with two parts, namely the type of the reference and the hex address of the object it references on the managed heap.</a:t>
            </a:r>
          </a:p>
          <a:p>
            <a:r>
              <a:rPr lang="en-GB" dirty="0" smtClean="0"/>
              <a:t>Even if you write a valid (but pointless) statement like:</a:t>
            </a:r>
          </a:p>
          <a:p>
            <a:r>
              <a:rPr lang="en-GB" dirty="0" smtClean="0"/>
              <a:t>Shape s = new Ellipse();</a:t>
            </a:r>
          </a:p>
          <a:p>
            <a:r>
              <a:rPr lang="en-GB" dirty="0" smtClean="0"/>
              <a:t>And then </a:t>
            </a:r>
            <a:r>
              <a:rPr lang="en-GB" dirty="0" err="1" smtClean="0"/>
              <a:t>type s</a:t>
            </a:r>
            <a:r>
              <a:rPr lang="en-GB" dirty="0" smtClean="0"/>
              <a:t>&lt;dot&gt;, the </a:t>
            </a:r>
            <a:r>
              <a:rPr lang="en-GB" dirty="0" err="1" smtClean="0"/>
              <a:t>Intellisense</a:t>
            </a:r>
            <a:r>
              <a:rPr lang="en-GB" dirty="0" smtClean="0"/>
              <a:t> and compiler (when you are writing the code) say clearly ‘s’ is a shape reference, here is a list of things you can do to any Shape.</a:t>
            </a:r>
          </a:p>
          <a:p>
            <a:endParaRPr lang="en-GB" dirty="0" smtClean="0"/>
          </a:p>
          <a:p>
            <a:endParaRPr lang="en-GB" dirty="0" smtClean="0"/>
          </a:p>
        </p:txBody>
      </p:sp>
    </p:spTree>
    <p:extLst>
      <p:ext uri="{BB962C8B-B14F-4D97-AF65-F5344CB8AC3E}">
        <p14:creationId xmlns:p14="http://schemas.microsoft.com/office/powerpoint/2010/main" val="2045548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888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7496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ctrTitle"/>
          </p:nvPr>
        </p:nvSpPr>
        <p:spPr/>
        <p:txBody>
          <a:bodyPr/>
          <a:lstStyle/>
          <a:p>
            <a:pPr eaLnBrk="1" hangingPunct="1"/>
            <a:r>
              <a:rPr lang="en-GB" sz="2800" dirty="0" smtClean="0"/>
              <a:t>Inheritance – Towards Polymorphism</a:t>
            </a:r>
          </a:p>
        </p:txBody>
      </p:sp>
      <p:sp>
        <p:nvSpPr>
          <p:cNvPr id="2" name="Subtitle 1"/>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12019" y="2063572"/>
            <a:ext cx="1235676"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
        <p:nvSpPr>
          <p:cNvPr id="15" name="Rectangle 14"/>
          <p:cNvSpPr/>
          <p:nvPr/>
        </p:nvSpPr>
        <p:spPr>
          <a:xfrm>
            <a:off x="395413" y="1552370"/>
            <a:ext cx="386766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800" b="1" dirty="0">
                <a:solidFill>
                  <a:srgbClr val="000000"/>
                </a:solidFill>
                <a:latin typeface="Consolas" panose="020B0609020204030204" pitchFamily="49" charset="0"/>
              </a:rPr>
              <a:t>Shape[] </a:t>
            </a:r>
            <a:r>
              <a:rPr lang="en-GB" sz="1800" b="1" dirty="0">
                <a:solidFill>
                  <a:srgbClr val="6A3E3E"/>
                </a:solidFill>
                <a:latin typeface="Consolas" panose="020B0609020204030204" pitchFamily="49" charset="0"/>
              </a:rPr>
              <a:t>shapes</a:t>
            </a:r>
            <a:r>
              <a:rPr lang="en-GB" sz="1800" b="1" dirty="0">
                <a:solidFill>
                  <a:srgbClr val="000000"/>
                </a:solidFill>
                <a:latin typeface="Consolas" panose="020B0609020204030204" pitchFamily="49" charset="0"/>
              </a:rPr>
              <a:t> = </a:t>
            </a:r>
            <a:r>
              <a:rPr lang="en-GB" sz="1800" b="1" dirty="0" smtClean="0">
                <a:solidFill>
                  <a:srgbClr val="000000"/>
                </a:solidFill>
                <a:latin typeface="Consolas" panose="020B0609020204030204" pitchFamily="49" charset="0"/>
              </a:rPr>
              <a:t>{</a:t>
            </a: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myEllipse</a:t>
            </a:r>
            <a:r>
              <a:rPr lang="en-GB" sz="1800" b="1" dirty="0">
                <a:solidFill>
                  <a:srgbClr val="000000"/>
                </a:solidFill>
                <a:latin typeface="Consolas" panose="020B0609020204030204" pitchFamily="49" charset="0"/>
              </a:rPr>
              <a:t>, </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yourTriangle</a:t>
            </a:r>
            <a:r>
              <a:rPr lang="en-GB" sz="1800" b="1" dirty="0">
                <a:solidFill>
                  <a:srgbClr val="000000"/>
                </a:solidFill>
                <a:latin typeface="Consolas" panose="020B0609020204030204" pitchFamily="49" charset="0"/>
              </a:rPr>
              <a:t>, </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ourRectangle</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a:t>
            </a:r>
            <a:endParaRPr lang="en-GB" sz="1800" b="1" dirty="0">
              <a:solidFill>
                <a:srgbClr val="000000"/>
              </a:solidFill>
              <a:latin typeface="Consolas" panose="020B0609020204030204" pitchFamily="49" charset="0"/>
            </a:endParaRPr>
          </a:p>
          <a:p>
            <a:endParaRPr lang="en-GB" sz="1800" b="1" dirty="0">
              <a:latin typeface="Consolas" panose="020B0609020204030204" pitchFamily="49" charset="0"/>
            </a:endParaRPr>
          </a:p>
          <a:p>
            <a:r>
              <a:rPr lang="en-GB" sz="1800" b="1" dirty="0">
                <a:solidFill>
                  <a:srgbClr val="7F0055"/>
                </a:solidFill>
                <a:latin typeface="Consolas" panose="020B0609020204030204" pitchFamily="49" charset="0"/>
              </a:rPr>
              <a:t>for</a:t>
            </a:r>
            <a:r>
              <a:rPr lang="en-GB" sz="1800" b="1" dirty="0">
                <a:solidFill>
                  <a:srgbClr val="000000"/>
                </a:solidFill>
                <a:latin typeface="Consolas" panose="020B0609020204030204" pitchFamily="49" charset="0"/>
              </a:rPr>
              <a:t> (Shape </a:t>
            </a:r>
            <a:r>
              <a:rPr lang="en-GB" sz="1800" b="1" dirty="0">
                <a:solidFill>
                  <a:srgbClr val="6A3E3E"/>
                </a:solidFill>
                <a:latin typeface="Consolas" panose="020B0609020204030204" pitchFamily="49" charset="0"/>
              </a:rPr>
              <a:t>s</a:t>
            </a:r>
            <a:r>
              <a:rPr lang="en-GB" sz="1800" b="1" dirty="0">
                <a:solidFill>
                  <a:srgbClr val="000000"/>
                </a:solidFill>
                <a:latin typeface="Consolas" panose="020B0609020204030204" pitchFamily="49" charset="0"/>
              </a:rPr>
              <a:t> : </a:t>
            </a:r>
            <a:r>
              <a:rPr lang="en-GB" sz="1800" b="1" dirty="0">
                <a:solidFill>
                  <a:srgbClr val="6A3E3E"/>
                </a:solidFill>
                <a:latin typeface="Consolas" panose="020B0609020204030204" pitchFamily="49" charset="0"/>
              </a:rPr>
              <a:t>shapes</a:t>
            </a:r>
            <a:r>
              <a:rPr lang="en-GB" sz="1800" b="1" dirty="0">
                <a:solidFill>
                  <a:srgbClr val="000000"/>
                </a:solidFill>
                <a:latin typeface="Consolas" panose="020B0609020204030204" pitchFamily="49" charset="0"/>
              </a:rPr>
              <a:t>) { </a:t>
            </a: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drawShape</a:t>
            </a:r>
            <a:r>
              <a:rPr lang="en-GB" sz="1800" b="1" dirty="0" smtClean="0">
                <a:solidFill>
                  <a:srgbClr val="000000"/>
                </a:solidFill>
                <a:latin typeface="Consolas" panose="020B0609020204030204" pitchFamily="49" charset="0"/>
              </a:rPr>
              <a:t>(</a:t>
            </a:r>
            <a:r>
              <a:rPr lang="en-GB" sz="1800" b="1" dirty="0" smtClean="0">
                <a:solidFill>
                  <a:srgbClr val="6A3E3E"/>
                </a:solidFill>
                <a:latin typeface="Consolas" panose="020B0609020204030204" pitchFamily="49" charset="0"/>
              </a:rPr>
              <a:t>s</a:t>
            </a:r>
            <a:r>
              <a:rPr lang="en-GB" sz="1800" b="1" dirty="0">
                <a:solidFill>
                  <a:srgbClr val="000000"/>
                </a:solidFill>
                <a:latin typeface="Consolas" panose="020B0609020204030204" pitchFamily="49" charset="0"/>
              </a:rPr>
              <a:t>);</a:t>
            </a:r>
          </a:p>
          <a:p>
            <a:r>
              <a:rPr lang="en-GB" sz="1800" b="1" dirty="0">
                <a:solidFill>
                  <a:srgbClr val="000000"/>
                </a:solidFill>
                <a:latin typeface="Consolas" panose="020B0609020204030204" pitchFamily="49" charset="0"/>
              </a:rPr>
              <a:t>}</a:t>
            </a:r>
          </a:p>
        </p:txBody>
      </p:sp>
      <p:sp>
        <p:nvSpPr>
          <p:cNvPr id="17410" name="Rectangle 2"/>
          <p:cNvSpPr>
            <a:spLocks noGrp="1" noChangeArrowheads="1"/>
          </p:cNvSpPr>
          <p:nvPr>
            <p:ph type="title"/>
          </p:nvPr>
        </p:nvSpPr>
        <p:spPr/>
        <p:txBody>
          <a:bodyPr/>
          <a:lstStyle/>
          <a:p>
            <a:pPr eaLnBrk="1" hangingPunct="1"/>
            <a:r>
              <a:rPr lang="en-GB" dirty="0" smtClean="0"/>
              <a:t>Towards polymorphism..</a:t>
            </a:r>
          </a:p>
        </p:txBody>
      </p:sp>
      <p:sp>
        <p:nvSpPr>
          <p:cNvPr id="17411" name="Rectangle 3"/>
          <p:cNvSpPr>
            <a:spLocks noGrp="1" noChangeArrowheads="1"/>
          </p:cNvSpPr>
          <p:nvPr>
            <p:ph idx="1"/>
          </p:nvPr>
        </p:nvSpPr>
        <p:spPr/>
        <p:txBody>
          <a:bodyPr/>
          <a:lstStyle/>
          <a:p>
            <a:r>
              <a:rPr lang="en-GB" dirty="0" smtClean="0"/>
              <a:t>Polymorphism:   Object taking many forms  </a:t>
            </a:r>
          </a:p>
        </p:txBody>
      </p:sp>
      <p:sp>
        <p:nvSpPr>
          <p:cNvPr id="828421" name="Oval 5"/>
          <p:cNvSpPr>
            <a:spLocks noChangeArrowheads="1"/>
          </p:cNvSpPr>
          <p:nvPr/>
        </p:nvSpPr>
        <p:spPr bwMode="auto">
          <a:xfrm>
            <a:off x="6655144" y="2159775"/>
            <a:ext cx="907194" cy="682281"/>
          </a:xfrm>
          <a:prstGeom prst="ellipse">
            <a:avLst/>
          </a:prstGeom>
          <a:solidFill>
            <a:srgbClr val="539FD2"/>
          </a:solidFill>
          <a:ln w="9525">
            <a:noFill/>
            <a:round/>
            <a:headEnd/>
            <a:tailEnd/>
          </a:ln>
        </p:spPr>
        <p:txBody>
          <a:bodyPr wrap="none" anchor="ctr"/>
          <a:lstStyle/>
          <a:p>
            <a:pPr eaLnBrk="0" hangingPunct="0">
              <a:spcBef>
                <a:spcPct val="50000"/>
              </a:spcBef>
            </a:pPr>
            <a:endParaRPr lang="en-US"/>
          </a:p>
        </p:txBody>
      </p:sp>
      <p:sp>
        <p:nvSpPr>
          <p:cNvPr id="19" name="Rectangle 18"/>
          <p:cNvSpPr/>
          <p:nvPr/>
        </p:nvSpPr>
        <p:spPr>
          <a:xfrm>
            <a:off x="6516136" y="2982094"/>
            <a:ext cx="1235676"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
        <p:nvSpPr>
          <p:cNvPr id="20" name="AutoShape 6"/>
          <p:cNvSpPr>
            <a:spLocks noChangeArrowheads="1"/>
          </p:cNvSpPr>
          <p:nvPr/>
        </p:nvSpPr>
        <p:spPr bwMode="auto">
          <a:xfrm>
            <a:off x="6719482" y="3048164"/>
            <a:ext cx="793427" cy="708292"/>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
        <p:nvSpPr>
          <p:cNvPr id="21" name="Rectangle 20"/>
          <p:cNvSpPr/>
          <p:nvPr/>
        </p:nvSpPr>
        <p:spPr>
          <a:xfrm>
            <a:off x="6507895" y="3888253"/>
            <a:ext cx="1235676"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
        <p:nvSpPr>
          <p:cNvPr id="22" name="Rectangle 4"/>
          <p:cNvSpPr>
            <a:spLocks noChangeArrowheads="1"/>
          </p:cNvSpPr>
          <p:nvPr/>
        </p:nvSpPr>
        <p:spPr bwMode="auto">
          <a:xfrm>
            <a:off x="6731838" y="4098755"/>
            <a:ext cx="793429" cy="510318"/>
          </a:xfrm>
          <a:prstGeom prst="rect">
            <a:avLst/>
          </a:prstGeom>
          <a:solidFill>
            <a:srgbClr val="92D050"/>
          </a:solidFill>
          <a:ln w="9525">
            <a:noFill/>
            <a:miter lim="800000"/>
            <a:headEnd/>
            <a:tailEnd/>
          </a:ln>
        </p:spPr>
        <p:txBody>
          <a:bodyPr wrap="none" anchor="ctr"/>
          <a:lstStyle/>
          <a:p>
            <a:pPr eaLnBrk="0" hangingPunct="0">
              <a:spcBef>
                <a:spcPct val="50000"/>
              </a:spcBef>
            </a:pPr>
            <a:endParaRPr lang="en-US"/>
          </a:p>
        </p:txBody>
      </p:sp>
      <p:sp>
        <p:nvSpPr>
          <p:cNvPr id="7" name="Rounded Rectangle 6"/>
          <p:cNvSpPr/>
          <p:nvPr/>
        </p:nvSpPr>
        <p:spPr>
          <a:xfrm>
            <a:off x="5084916" y="3163781"/>
            <a:ext cx="506627" cy="4770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rial" pitchFamily="34" charset="0"/>
                <a:cs typeface="Arial" pitchFamily="34" charset="0"/>
              </a:rPr>
              <a:t>S</a:t>
            </a:r>
            <a:endParaRPr lang="en-GB" sz="1600" dirty="0" smtClean="0">
              <a:solidFill>
                <a:schemeClr val="tx1"/>
              </a:solidFill>
              <a:latin typeface="Arial" pitchFamily="34" charset="0"/>
              <a:cs typeface="Arial" pitchFamily="34" charset="0"/>
            </a:endParaRPr>
          </a:p>
        </p:txBody>
      </p:sp>
      <p:cxnSp>
        <p:nvCxnSpPr>
          <p:cNvPr id="9" name="Straight Arrow Connector 8"/>
          <p:cNvCxnSpPr>
            <a:stCxn id="7" idx="3"/>
            <a:endCxn id="5" idx="1"/>
          </p:cNvCxnSpPr>
          <p:nvPr/>
        </p:nvCxnSpPr>
        <p:spPr>
          <a:xfrm flipV="1">
            <a:off x="5591543" y="2520772"/>
            <a:ext cx="920476" cy="881538"/>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3"/>
            <a:endCxn id="19" idx="1"/>
          </p:cNvCxnSpPr>
          <p:nvPr/>
        </p:nvCxnSpPr>
        <p:spPr>
          <a:xfrm>
            <a:off x="5591543" y="3402310"/>
            <a:ext cx="924593" cy="36984"/>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7" idx="3"/>
            <a:endCxn id="21" idx="1"/>
          </p:cNvCxnSpPr>
          <p:nvPr/>
        </p:nvCxnSpPr>
        <p:spPr>
          <a:xfrm>
            <a:off x="5591543" y="3402310"/>
            <a:ext cx="916352" cy="943143"/>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GB" dirty="0" smtClean="0"/>
              <a:t>Polymorphism </a:t>
            </a:r>
            <a:r>
              <a:rPr lang="en-GB" dirty="0"/>
              <a:t> – Overriding base class methods</a:t>
            </a:r>
            <a:endParaRPr lang="en-GB" dirty="0" smtClean="0"/>
          </a:p>
        </p:txBody>
      </p:sp>
      <p:sp>
        <p:nvSpPr>
          <p:cNvPr id="1028" name="Rectangle 3"/>
          <p:cNvSpPr>
            <a:spLocks noGrp="1" noChangeArrowheads="1"/>
          </p:cNvSpPr>
          <p:nvPr>
            <p:ph idx="1"/>
          </p:nvPr>
        </p:nvSpPr>
        <p:spPr/>
        <p:txBody>
          <a:bodyPr/>
          <a:lstStyle/>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marL="457200" lvl="1" indent="0">
              <a:buNone/>
            </a:pPr>
            <a:endParaRPr lang="en-GB" dirty="0" smtClean="0"/>
          </a:p>
        </p:txBody>
      </p:sp>
      <p:sp>
        <p:nvSpPr>
          <p:cNvPr id="3" name="Rectangle 2"/>
          <p:cNvSpPr/>
          <p:nvPr/>
        </p:nvSpPr>
        <p:spPr>
          <a:xfrm>
            <a:off x="4073509" y="974431"/>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smtClean="0">
                <a:solidFill>
                  <a:srgbClr val="000000"/>
                </a:solidFill>
                <a:latin typeface="Consolas" panose="020B0609020204030204" pitchFamily="49" charset="0"/>
              </a:rPr>
              <a:t>, </a:t>
            </a:r>
            <a:r>
              <a:rPr lang="en-GB" sz="1600" b="1" dirty="0" smtClean="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smtClean="0">
                <a:solidFill>
                  <a:srgbClr val="0000C8"/>
                </a:solidFill>
                <a:latin typeface="Consolas" panose="020B0609020204030204" pitchFamily="49" charset="0"/>
              </a:rPr>
              <a:t>height</a:t>
            </a:r>
            <a:r>
              <a:rPr lang="en-GB" sz="1600" b="1" dirty="0" smtClean="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r>
              <a:rPr lang="en-GB" sz="1600" dirty="0" smtClean="0">
                <a:solidFill>
                  <a:srgbClr val="000000"/>
                </a:solidFill>
                <a:latin typeface="Consolas" panose="020B0609020204030204" pitchFamily="49" charset="0"/>
              </a:rPr>
              <a:t>  }</a:t>
            </a:r>
          </a:p>
          <a:p>
            <a:endParaRPr lang="en-GB" sz="1600" dirty="0"/>
          </a:p>
        </p:txBody>
      </p:sp>
      <p:sp>
        <p:nvSpPr>
          <p:cNvPr id="4" name="Rectangle 3"/>
          <p:cNvSpPr/>
          <p:nvPr/>
        </p:nvSpPr>
        <p:spPr>
          <a:xfrm>
            <a:off x="481908" y="989047"/>
            <a:ext cx="3113908"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0;</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p:txBody>
      </p:sp>
      <p:sp>
        <p:nvSpPr>
          <p:cNvPr id="5" name="Rectangle 4"/>
          <p:cNvSpPr/>
          <p:nvPr/>
        </p:nvSpPr>
        <p:spPr>
          <a:xfrm>
            <a:off x="3144017" y="4442714"/>
            <a:ext cx="2531462" cy="83099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GB" sz="1600" dirty="0"/>
              <a:t>which method </a:t>
            </a:r>
            <a:r>
              <a:rPr lang="en-GB" sz="1600" i="1" dirty="0"/>
              <a:t>is invoked</a:t>
            </a:r>
            <a:r>
              <a:rPr lang="en-GB" sz="1600" dirty="0" smtClean="0"/>
              <a:t>?</a:t>
            </a:r>
          </a:p>
          <a:p>
            <a:r>
              <a:rPr lang="en-GB" sz="1600" dirty="0" smtClean="0"/>
              <a:t>Shape  </a:t>
            </a:r>
            <a:r>
              <a:rPr lang="en-GB" sz="1600" dirty="0" err="1" smtClean="0"/>
              <a:t>getArea</a:t>
            </a:r>
            <a:r>
              <a:rPr lang="en-GB" sz="1600" dirty="0" smtClean="0"/>
              <a:t>()    or</a:t>
            </a:r>
          </a:p>
          <a:p>
            <a:r>
              <a:rPr lang="en-GB" sz="1600" dirty="0" smtClean="0"/>
              <a:t>Rectangle  </a:t>
            </a:r>
            <a:r>
              <a:rPr lang="en-GB" sz="1600" dirty="0" err="1" smtClean="0"/>
              <a:t>getArea</a:t>
            </a:r>
            <a:r>
              <a:rPr lang="en-GB" sz="1600" dirty="0" smtClean="0"/>
              <a:t>()</a:t>
            </a:r>
            <a:endParaRPr lang="en-GB" sz="1600" dirty="0"/>
          </a:p>
        </p:txBody>
      </p:sp>
      <p:sp>
        <p:nvSpPr>
          <p:cNvPr id="18" name="Rectangle 17"/>
          <p:cNvSpPr/>
          <p:nvPr/>
        </p:nvSpPr>
        <p:spPr>
          <a:xfrm>
            <a:off x="494267" y="3330086"/>
            <a:ext cx="8151242" cy="1077218"/>
          </a:xfrm>
          <a:prstGeom prst="rect">
            <a:avLst/>
          </a:prstGeom>
        </p:spPr>
        <p:txBody>
          <a:bodyPr wrap="square">
            <a:spAutoFit/>
          </a:bodyPr>
          <a:lstStyle/>
          <a:p>
            <a:r>
              <a:rPr lang="en-GB" sz="1600" b="1" dirty="0" smtClean="0">
                <a:solidFill>
                  <a:srgbClr val="000000"/>
                </a:solidFill>
                <a:latin typeface="Consolas" panose="020B0609020204030204" pitchFamily="49" charset="0"/>
              </a:rPr>
              <a:t>Rectangle </a:t>
            </a:r>
            <a:r>
              <a:rPr lang="en-GB" sz="1600" b="1" dirty="0" err="1">
                <a:solidFill>
                  <a:srgbClr val="6A3E3E"/>
                </a:solidFill>
                <a:latin typeface="Consolas" panose="020B0609020204030204" pitchFamily="49" charset="0"/>
              </a:rPr>
              <a:t>rectangle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 2), 5, 4, </a:t>
            </a:r>
            <a:r>
              <a:rPr lang="en-GB" sz="1600" b="1" dirty="0" err="1">
                <a:solidFill>
                  <a:srgbClr val="000000"/>
                </a:solidFill>
                <a:latin typeface="Consolas" panose="020B0609020204030204" pitchFamily="49" charset="0"/>
              </a:rPr>
              <a:t>Color.</a:t>
            </a:r>
            <a:r>
              <a:rPr lang="en-GB" sz="1600" b="1" i="1" dirty="0" err="1">
                <a:solidFill>
                  <a:srgbClr val="0000C0"/>
                </a:solidFill>
                <a:latin typeface="Consolas" panose="020B0609020204030204" pitchFamily="49" charset="0"/>
              </a:rPr>
              <a:t>RED</a:t>
            </a:r>
            <a:r>
              <a:rPr lang="en-GB" sz="1600" b="1" i="1" dirty="0">
                <a:solidFill>
                  <a:srgbClr val="000000"/>
                </a:solidFill>
                <a:latin typeface="Consolas" panose="020B0609020204030204" pitchFamily="49" charset="0"/>
              </a:rPr>
              <a:t>);</a:t>
            </a:r>
          </a:p>
          <a:p>
            <a:r>
              <a:rPr lang="en-GB" sz="1600" b="1" dirty="0" smtClean="0">
                <a:solidFill>
                  <a:srgbClr val="000000"/>
                </a:solidFill>
                <a:latin typeface="Consolas" panose="020B0609020204030204" pitchFamily="49" charset="0"/>
              </a:rPr>
              <a:t>Shape </a:t>
            </a:r>
            <a:r>
              <a:rPr lang="en-GB" sz="1600" b="1" dirty="0" smtClean="0">
                <a:solidFill>
                  <a:srgbClr val="6A3E3E"/>
                </a:solidFill>
                <a:latin typeface="Consolas" panose="020B0609020204030204" pitchFamily="49" charset="0"/>
              </a:rPr>
              <a:t>s</a:t>
            </a:r>
            <a:r>
              <a:rPr lang="en-GB" sz="1600" b="1" dirty="0" smtClean="0">
                <a:solidFill>
                  <a:srgbClr val="000000"/>
                </a:solidFill>
                <a:latin typeface="Consolas" panose="020B0609020204030204" pitchFamily="49" charset="0"/>
              </a:rPr>
              <a:t> = </a:t>
            </a:r>
            <a:r>
              <a:rPr lang="en-GB" sz="1600" b="1" dirty="0" smtClean="0">
                <a:solidFill>
                  <a:srgbClr val="6A3E3E"/>
                </a:solidFill>
                <a:latin typeface="Consolas" panose="020B0609020204030204" pitchFamily="49" charset="0"/>
              </a:rPr>
              <a:t>rectangle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s</a:t>
            </a:r>
            <a:r>
              <a:rPr lang="en-GB" sz="1600" b="1" dirty="0" err="1" smtClean="0">
                <a:solidFill>
                  <a:srgbClr val="000000"/>
                </a:solidFill>
                <a:latin typeface="Consolas" panose="020B0609020204030204" pitchFamily="49" charset="0"/>
              </a:rPr>
              <a:t>.getArea</a:t>
            </a:r>
            <a:r>
              <a:rPr lang="en-GB" sz="1600" b="1" dirty="0" smtClean="0">
                <a:solidFill>
                  <a:srgbClr val="000000"/>
                </a:solidFill>
                <a:latin typeface="Consolas" panose="020B0609020204030204" pitchFamily="49" charset="0"/>
              </a:rPr>
              <a:t>());</a:t>
            </a:r>
            <a:r>
              <a:rPr lang="en-GB" sz="1600" b="1" i="1" dirty="0" smtClean="0">
                <a:solidFill>
                  <a:srgbClr val="000000"/>
                </a:solidFill>
                <a:latin typeface="Consolas" panose="020B0609020204030204" pitchFamily="49" charset="0"/>
              </a:rPr>
              <a:t/>
            </a:r>
            <a:br>
              <a:rPr lang="en-GB" sz="1600" b="1" i="1" dirty="0" smtClean="0">
                <a:solidFill>
                  <a:srgbClr val="000000"/>
                </a:solidFill>
                <a:latin typeface="Consolas" panose="020B0609020204030204" pitchFamily="49" charset="0"/>
              </a:rPr>
            </a:br>
            <a:endParaRPr lang="en-GB" sz="1600" b="1" i="1"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GB" dirty="0" smtClean="0"/>
              <a:t>Reference to super class</a:t>
            </a:r>
            <a:endParaRPr lang="en-GB" dirty="0" smtClean="0"/>
          </a:p>
        </p:txBody>
      </p:sp>
      <p:sp>
        <p:nvSpPr>
          <p:cNvPr id="1028" name="Rectangle 3"/>
          <p:cNvSpPr>
            <a:spLocks noGrp="1" noChangeArrowheads="1"/>
          </p:cNvSpPr>
          <p:nvPr>
            <p:ph idx="1"/>
          </p:nvPr>
        </p:nvSpPr>
        <p:spPr/>
        <p:txBody>
          <a:bodyPr/>
          <a:lstStyle/>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marL="457200" lvl="1" indent="0">
              <a:buNone/>
            </a:pPr>
            <a:endParaRPr lang="en-GB" dirty="0" smtClean="0"/>
          </a:p>
        </p:txBody>
      </p:sp>
      <p:sp>
        <p:nvSpPr>
          <p:cNvPr id="3" name="Rectangle 2"/>
          <p:cNvSpPr/>
          <p:nvPr/>
        </p:nvSpPr>
        <p:spPr>
          <a:xfrm>
            <a:off x="3702991" y="989047"/>
            <a:ext cx="531179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HigherTaxEmployee</a:t>
            </a:r>
            <a:r>
              <a:rPr lang="en-GB" sz="1600" b="1" dirty="0" smtClean="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extends</a:t>
            </a:r>
            <a:r>
              <a:rPr lang="en-GB" sz="1600" b="1" dirty="0" smtClean="0">
                <a:solidFill>
                  <a:srgbClr val="000000"/>
                </a:solidFill>
                <a:latin typeface="Consolas" panose="020B0609020204030204" pitchFamily="49" charset="0"/>
              </a:rPr>
              <a:t> Employee        {</a:t>
            </a:r>
            <a:endParaRPr lang="en-GB" sz="1600" b="1" dirty="0">
              <a:solidFill>
                <a:srgbClr val="000000"/>
              </a:solidFill>
              <a:latin typeface="Consolas" panose="020B0609020204030204" pitchFamily="49" charset="0"/>
            </a:endParaRPr>
          </a:p>
          <a:p>
            <a:endParaRPr lang="en-GB" sz="1600" b="1" dirty="0" smtClean="0">
              <a:solidFill>
                <a:srgbClr val="7F0055"/>
              </a:solidFill>
              <a:latin typeface="Consolas" panose="020B0609020204030204" pitchFamily="49" charset="0"/>
            </a:endParaRPr>
          </a:p>
          <a:p>
            <a:r>
              <a:rPr lang="en-GB" sz="1600" b="1" dirty="0" smtClean="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public</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super.getTax</a:t>
            </a:r>
            <a:r>
              <a:rPr lang="en-GB" sz="1600" b="1" dirty="0" smtClean="0">
                <a:solidFill>
                  <a:srgbClr val="000000"/>
                </a:solidFill>
                <a:latin typeface="Consolas" panose="020B0609020204030204" pitchFamily="49" charset="0"/>
              </a:rPr>
              <a:t>() + salary * 0.3;</a:t>
            </a:r>
            <a:endParaRPr lang="en-GB" sz="1600" b="1" dirty="0">
              <a:solidFill>
                <a:srgbClr val="000000"/>
              </a:solidFill>
              <a:highlight>
                <a:srgbClr val="D4D4D4"/>
              </a:highlight>
              <a:latin typeface="Consolas" panose="020B0609020204030204" pitchFamily="49" charset="0"/>
            </a:endParaRPr>
          </a:p>
          <a:p>
            <a:r>
              <a:rPr lang="en-GB" sz="1600" dirty="0" smtClean="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a:t>
            </a:r>
            <a:endParaRPr lang="en-GB" sz="1600" dirty="0" smtClean="0">
              <a:solidFill>
                <a:srgbClr val="000000"/>
              </a:solidFill>
              <a:latin typeface="Consolas" panose="020B0609020204030204" pitchFamily="49" charset="0"/>
            </a:endParaRPr>
          </a:p>
        </p:txBody>
      </p:sp>
      <p:sp>
        <p:nvSpPr>
          <p:cNvPr id="4" name="Rectangle 3"/>
          <p:cNvSpPr/>
          <p:nvPr/>
        </p:nvSpPr>
        <p:spPr>
          <a:xfrm>
            <a:off x="227908" y="989047"/>
            <a:ext cx="341699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Employee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double salary;</a:t>
            </a:r>
            <a:endParaRPr lang="en-GB" sz="1600" b="1" dirty="0">
              <a:solidFill>
                <a:srgbClr val="000000"/>
              </a:solidFill>
              <a:latin typeface="Consolas" panose="020B0609020204030204" pitchFamily="49" charset="0"/>
            </a:endParaRP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double</a:t>
            </a:r>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getTax</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return</a:t>
            </a:r>
            <a:r>
              <a:rPr lang="en-GB" sz="1600" b="1" dirty="0" smtClean="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salary * 0.1;</a:t>
            </a:r>
            <a:endParaRPr lang="en-GB" sz="1600" b="1"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p:txBody>
      </p:sp>
      <p:sp>
        <p:nvSpPr>
          <p:cNvPr id="2" name="Rectangle 1"/>
          <p:cNvSpPr/>
          <p:nvPr/>
        </p:nvSpPr>
        <p:spPr>
          <a:xfrm>
            <a:off x="863600" y="3226713"/>
            <a:ext cx="7569200" cy="1569660"/>
          </a:xfrm>
          <a:prstGeom prst="rect">
            <a:avLst/>
          </a:prstGeom>
        </p:spPr>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HigherTaxEmployee</a:t>
            </a:r>
            <a:r>
              <a:rPr lang="en-GB" sz="1600" b="1" dirty="0" smtClean="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emp</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HigherTaxEmployee</a:t>
            </a:r>
            <a:r>
              <a:rPr lang="en-GB" sz="1600" b="1" dirty="0">
                <a:solidFill>
                  <a:srgbClr val="000000"/>
                </a:solidFill>
                <a:latin typeface="Consolas" panose="020B0609020204030204" pitchFamily="49" charset="0"/>
              </a:rPr>
              <a:t>();</a:t>
            </a:r>
          </a:p>
          <a:p>
            <a:r>
              <a:rPr lang="en-GB" sz="1600" b="1" dirty="0" smtClean="0">
                <a:solidFill>
                  <a:srgbClr val="6A3E3E"/>
                </a:solidFill>
                <a:latin typeface="Consolas" panose="020B0609020204030204" pitchFamily="49" charset="0"/>
              </a:rPr>
              <a:t>	</a:t>
            </a:r>
            <a:r>
              <a:rPr lang="en-GB" sz="1600" b="1" dirty="0" err="1" smtClean="0">
                <a:solidFill>
                  <a:srgbClr val="6A3E3E"/>
                </a:solidFill>
                <a:latin typeface="Consolas" panose="020B0609020204030204" pitchFamily="49" charset="0"/>
              </a:rPr>
              <a:t>emp</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salary</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100000</a:t>
            </a:r>
            <a:r>
              <a:rPr lang="en-GB" sz="1600" b="1" dirty="0" smtClean="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i="1" dirty="0" err="1" smtClean="0">
                <a:solidFill>
                  <a:srgbClr val="0000C0"/>
                </a:solidFill>
                <a:latin typeface="Consolas" panose="020B0609020204030204" pitchFamily="49" charset="0"/>
              </a:rPr>
              <a:t>out</a:t>
            </a:r>
            <a:r>
              <a:rPr lang="en-GB" sz="1600" b="1" i="1" dirty="0" err="1" smtClean="0">
                <a:solidFill>
                  <a:srgbClr val="000000"/>
                </a:solidFill>
                <a:latin typeface="Consolas" panose="020B0609020204030204" pitchFamily="49" charset="0"/>
              </a:rPr>
              <a:t>.println</a:t>
            </a:r>
            <a:r>
              <a:rPr lang="en-GB" sz="1600" b="1" i="1" dirty="0" smtClean="0">
                <a:solidFill>
                  <a:srgbClr val="000000"/>
                </a:solidFill>
                <a:latin typeface="Consolas" panose="020B0609020204030204" pitchFamily="49" charset="0"/>
              </a:rPr>
              <a:t>(</a:t>
            </a:r>
            <a:r>
              <a:rPr lang="en-GB" sz="1600" b="1" i="1" dirty="0" err="1" smtClean="0">
                <a:solidFill>
                  <a:srgbClr val="6A3E3E"/>
                </a:solidFill>
                <a:latin typeface="Consolas" panose="020B0609020204030204" pitchFamily="49" charset="0"/>
              </a:rPr>
              <a:t>emp</a:t>
            </a:r>
            <a:r>
              <a:rPr lang="en-GB" sz="1600" b="1" i="1" dirty="0" err="1" smtClean="0">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endParaRPr lang="en-GB" sz="1600" b="1" dirty="0"/>
          </a:p>
        </p:txBody>
      </p:sp>
      <p:sp>
        <p:nvSpPr>
          <p:cNvPr id="6" name="TextBox 5"/>
          <p:cNvSpPr txBox="1"/>
          <p:nvPr/>
        </p:nvSpPr>
        <p:spPr>
          <a:xfrm>
            <a:off x="6358886" y="4151898"/>
            <a:ext cx="954107"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sz="2000" dirty="0" smtClean="0">
                <a:latin typeface="Courier New" pitchFamily="49" charset="0"/>
                <a:cs typeface="Courier New" pitchFamily="49" charset="0"/>
              </a:rPr>
              <a:t>40000</a:t>
            </a:r>
            <a:endParaRPr lang="en-GB" sz="2000" dirty="0" smtClean="0">
              <a:latin typeface="Courier New" pitchFamily="49" charset="0"/>
              <a:cs typeface="Courier New" pitchFamily="49" charset="0"/>
            </a:endParaRPr>
          </a:p>
        </p:txBody>
      </p:sp>
      <p:sp>
        <p:nvSpPr>
          <p:cNvPr id="7" name="Freeform 6"/>
          <p:cNvSpPr/>
          <p:nvPr/>
        </p:nvSpPr>
        <p:spPr>
          <a:xfrm>
            <a:off x="2311400" y="2286000"/>
            <a:ext cx="3517900" cy="546100"/>
          </a:xfrm>
          <a:custGeom>
            <a:avLst/>
            <a:gdLst>
              <a:gd name="connsiteX0" fmla="*/ 3517900 w 3517900"/>
              <a:gd name="connsiteY0" fmla="*/ 0 h 686064"/>
              <a:gd name="connsiteX1" fmla="*/ 2298700 w 3517900"/>
              <a:gd name="connsiteY1" fmla="*/ 685800 h 686064"/>
              <a:gd name="connsiteX2" fmla="*/ 0 w 3517900"/>
              <a:gd name="connsiteY2" fmla="*/ 88900 h 686064"/>
              <a:gd name="connsiteX3" fmla="*/ 0 w 3517900"/>
              <a:gd name="connsiteY3" fmla="*/ 88900 h 686064"/>
            </a:gdLst>
            <a:ahLst/>
            <a:cxnLst>
              <a:cxn ang="0">
                <a:pos x="connsiteX0" y="connsiteY0"/>
              </a:cxn>
              <a:cxn ang="0">
                <a:pos x="connsiteX1" y="connsiteY1"/>
              </a:cxn>
              <a:cxn ang="0">
                <a:pos x="connsiteX2" y="connsiteY2"/>
              </a:cxn>
              <a:cxn ang="0">
                <a:pos x="connsiteX3" y="connsiteY3"/>
              </a:cxn>
            </a:cxnLst>
            <a:rect l="l" t="t" r="r" b="b"/>
            <a:pathLst>
              <a:path w="3517900" h="686064">
                <a:moveTo>
                  <a:pt x="3517900" y="0"/>
                </a:moveTo>
                <a:cubicBezTo>
                  <a:pt x="3201458" y="335491"/>
                  <a:pt x="2885017" y="670983"/>
                  <a:pt x="2298700" y="685800"/>
                </a:cubicBezTo>
                <a:cubicBezTo>
                  <a:pt x="1712383" y="700617"/>
                  <a:pt x="0" y="88900"/>
                  <a:pt x="0" y="88900"/>
                </a:cubicBezTo>
                <a:lnTo>
                  <a:pt x="0" y="88900"/>
                </a:lnTo>
              </a:path>
            </a:pathLst>
          </a:custGeom>
          <a:noFill/>
          <a:ln>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912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en-GB" smtClean="0"/>
              <a:t>Polymorphism</a:t>
            </a:r>
          </a:p>
        </p:txBody>
      </p:sp>
      <p:sp>
        <p:nvSpPr>
          <p:cNvPr id="18434" name="Rectangle 2"/>
          <p:cNvSpPr>
            <a:spLocks noGrp="1" noChangeArrowheads="1"/>
          </p:cNvSpPr>
          <p:nvPr>
            <p:ph idx="1"/>
          </p:nvPr>
        </p:nvSpPr>
        <p:spPr/>
        <p:txBody>
          <a:bodyPr>
            <a:normAutofit/>
          </a:bodyPr>
          <a:lstStyle/>
          <a:p>
            <a:pPr>
              <a:spcBef>
                <a:spcPts val="1200"/>
              </a:spcBef>
            </a:pPr>
            <a:r>
              <a:rPr lang="en-GB" dirty="0" smtClean="0"/>
              <a:t>The declared type of a reference and run-time type of the object it references can be different (but related)</a:t>
            </a:r>
          </a:p>
          <a:p>
            <a:pPr lvl="1">
              <a:spcBef>
                <a:spcPts val="1200"/>
              </a:spcBef>
              <a:buFontTx/>
              <a:buNone/>
            </a:pPr>
            <a:endParaRPr lang="en-GB" dirty="0" smtClean="0"/>
          </a:p>
          <a:p>
            <a:pPr lvl="1">
              <a:spcBef>
                <a:spcPts val="1200"/>
              </a:spcBef>
              <a:buFontTx/>
              <a:buNone/>
            </a:pPr>
            <a:r>
              <a:rPr lang="en-GB" dirty="0" smtClean="0"/>
              <a:t/>
            </a:r>
            <a:br>
              <a:rPr lang="en-GB" dirty="0" smtClean="0"/>
            </a:br>
            <a:r>
              <a:rPr lang="en-GB" dirty="0" smtClean="0"/>
              <a:t/>
            </a:r>
            <a:br>
              <a:rPr lang="en-GB" dirty="0" smtClean="0"/>
            </a:br>
            <a:endParaRPr lang="en-GB" dirty="0" smtClean="0"/>
          </a:p>
          <a:p>
            <a:pPr>
              <a:spcBef>
                <a:spcPts val="1200"/>
              </a:spcBef>
            </a:pPr>
            <a:r>
              <a:rPr lang="en-GB" dirty="0" smtClean="0"/>
              <a:t>Method invoked is decided at run-time</a:t>
            </a:r>
          </a:p>
          <a:p>
            <a:pPr lvl="1">
              <a:spcBef>
                <a:spcPts val="1200"/>
              </a:spcBef>
            </a:pPr>
            <a:r>
              <a:rPr lang="en-GB" dirty="0" smtClean="0"/>
              <a:t>Not by the compiler</a:t>
            </a:r>
          </a:p>
          <a:p>
            <a:pPr lvl="1">
              <a:spcBef>
                <a:spcPts val="1200"/>
              </a:spcBef>
            </a:pPr>
            <a:r>
              <a:rPr lang="en-GB" dirty="0" smtClean="0"/>
              <a:t>Compiler just checks that call is ‘safe’, that there is a method there</a:t>
            </a:r>
          </a:p>
          <a:p>
            <a:pPr lvl="2">
              <a:spcBef>
                <a:spcPts val="1200"/>
              </a:spcBef>
            </a:pPr>
            <a:r>
              <a:rPr lang="en-GB" dirty="0" smtClean="0"/>
              <a:t>It can’t know about possible overrides</a:t>
            </a:r>
          </a:p>
          <a:p>
            <a:pPr lvl="2">
              <a:spcBef>
                <a:spcPts val="1200"/>
              </a:spcBef>
            </a:pPr>
            <a:r>
              <a:rPr lang="en-GB" dirty="0" smtClean="0">
                <a:latin typeface="+mn-lt"/>
              </a:rPr>
              <a:t>Runtime knows more though</a:t>
            </a:r>
          </a:p>
        </p:txBody>
      </p:sp>
      <p:grpSp>
        <p:nvGrpSpPr>
          <p:cNvPr id="2" name="Group 5"/>
          <p:cNvGrpSpPr>
            <a:grpSpLocks/>
          </p:cNvGrpSpPr>
          <p:nvPr/>
        </p:nvGrpSpPr>
        <p:grpSpPr bwMode="auto">
          <a:xfrm>
            <a:off x="2436813" y="5859463"/>
            <a:ext cx="2852737" cy="415925"/>
            <a:chOff x="1301" y="3011"/>
            <a:chExt cx="1797" cy="262"/>
          </a:xfrm>
        </p:grpSpPr>
        <p:sp>
          <p:nvSpPr>
            <p:cNvPr id="18443" name="Rectangle 6"/>
            <p:cNvSpPr>
              <a:spLocks noChangeArrowheads="1"/>
            </p:cNvSpPr>
            <p:nvPr/>
          </p:nvSpPr>
          <p:spPr bwMode="auto">
            <a:xfrm>
              <a:off x="1301" y="3011"/>
              <a:ext cx="706" cy="262"/>
            </a:xfrm>
            <a:prstGeom prst="rect">
              <a:avLst/>
            </a:prstGeom>
            <a:solidFill>
              <a:schemeClr val="hlink"/>
            </a:solidFill>
            <a:ln w="9525">
              <a:solidFill>
                <a:schemeClr val="tx1"/>
              </a:solidFill>
              <a:miter lim="800000"/>
              <a:headEnd/>
              <a:tailEnd/>
            </a:ln>
          </p:spPr>
          <p:txBody>
            <a:bodyPr wrap="none"/>
            <a:lstStyle/>
            <a:p>
              <a:pPr algn="r" eaLnBrk="0" hangingPunct="0"/>
              <a:endParaRPr lang="en-US" sz="1800"/>
            </a:p>
          </p:txBody>
        </p:sp>
        <p:sp>
          <p:nvSpPr>
            <p:cNvPr id="18444" name="Rectangle 7"/>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eaLnBrk="0" hangingPunct="0">
                <a:spcBef>
                  <a:spcPct val="50000"/>
                </a:spcBef>
              </a:pPr>
              <a:endParaRPr lang="en-US"/>
            </a:p>
          </p:txBody>
        </p:sp>
        <p:cxnSp>
          <p:nvCxnSpPr>
            <p:cNvPr id="18445" name="AutoShape 8"/>
            <p:cNvCxnSpPr>
              <a:cxnSpLocks noChangeShapeType="1"/>
              <a:stCxn id="18444" idx="3"/>
              <a:endCxn id="18446" idx="1"/>
            </p:cNvCxnSpPr>
            <p:nvPr/>
          </p:nvCxnSpPr>
          <p:spPr bwMode="auto">
            <a:xfrm>
              <a:off x="1655" y="3142"/>
              <a:ext cx="1375" cy="0"/>
            </a:xfrm>
            <a:prstGeom prst="straightConnector1">
              <a:avLst/>
            </a:prstGeom>
            <a:noFill/>
            <a:ln w="28575">
              <a:solidFill>
                <a:schemeClr val="tx1"/>
              </a:solidFill>
              <a:round/>
              <a:headEnd type="oval" w="lg" len="lg"/>
              <a:tailEnd type="triangle" w="lg" len="lg"/>
            </a:ln>
          </p:spPr>
        </p:cxnSp>
        <p:sp>
          <p:nvSpPr>
            <p:cNvPr id="18446" name="Rectangle 9"/>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eaLnBrk="0" hangingPunct="0">
                <a:spcBef>
                  <a:spcPct val="50000"/>
                </a:spcBef>
              </a:pPr>
              <a:endParaRPr lang="en-US"/>
            </a:p>
          </p:txBody>
        </p:sp>
      </p:grpSp>
      <p:sp>
        <p:nvSpPr>
          <p:cNvPr id="18438" name="Text Box 10"/>
          <p:cNvSpPr txBox="1">
            <a:spLocks noChangeArrowheads="1"/>
          </p:cNvSpPr>
          <p:nvPr/>
        </p:nvSpPr>
        <p:spPr bwMode="auto">
          <a:xfrm>
            <a:off x="1939925" y="5883275"/>
            <a:ext cx="322263" cy="366713"/>
          </a:xfrm>
          <a:prstGeom prst="rect">
            <a:avLst/>
          </a:prstGeom>
          <a:noFill/>
          <a:ln w="9525">
            <a:noFill/>
            <a:miter lim="800000"/>
            <a:headEnd/>
            <a:tailEnd/>
          </a:ln>
        </p:spPr>
        <p:txBody>
          <a:bodyPr wrap="none">
            <a:spAutoFit/>
          </a:bodyPr>
          <a:lstStyle/>
          <a:p>
            <a:pPr eaLnBrk="0" hangingPunct="0"/>
            <a:r>
              <a:rPr lang="en-GB" sz="1800">
                <a:latin typeface="Lucida Console" pitchFamily="49" charset="0"/>
              </a:rPr>
              <a:t>s</a:t>
            </a:r>
          </a:p>
        </p:txBody>
      </p:sp>
      <p:sp>
        <p:nvSpPr>
          <p:cNvPr id="18439" name="AutoShape 11"/>
          <p:cNvSpPr>
            <a:spLocks noChangeArrowheads="1"/>
          </p:cNvSpPr>
          <p:nvPr/>
        </p:nvSpPr>
        <p:spPr bwMode="auto">
          <a:xfrm>
            <a:off x="5181600" y="5916613"/>
            <a:ext cx="2386013" cy="715962"/>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width:	20</a:t>
            </a:r>
            <a:br>
              <a:rPr lang="en-GB" sz="1600">
                <a:solidFill>
                  <a:srgbClr val="000000"/>
                </a:solidFill>
                <a:latin typeface="Lucida Console" pitchFamily="49" charset="0"/>
              </a:rPr>
            </a:br>
            <a:r>
              <a:rPr lang="en-GB" sz="1600">
                <a:solidFill>
                  <a:srgbClr val="000000"/>
                </a:solidFill>
                <a:latin typeface="Lucida Console" pitchFamily="49" charset="0"/>
              </a:rPr>
              <a:t>height: 	10</a:t>
            </a:r>
          </a:p>
          <a:p>
            <a:pPr eaLnBrk="0" hangingPunct="0">
              <a:tabLst>
                <a:tab pos="1262063" algn="l"/>
              </a:tabLst>
            </a:pPr>
            <a:endParaRPr lang="en-GB" sz="1600">
              <a:solidFill>
                <a:srgbClr val="000000"/>
              </a:solidFill>
              <a:latin typeface="Lucida Console" pitchFamily="49" charset="0"/>
            </a:endParaRPr>
          </a:p>
        </p:txBody>
      </p:sp>
      <p:sp>
        <p:nvSpPr>
          <p:cNvPr id="18440" name="AutoShape 12"/>
          <p:cNvSpPr>
            <a:spLocks noChangeArrowheads="1"/>
          </p:cNvSpPr>
          <p:nvPr/>
        </p:nvSpPr>
        <p:spPr bwMode="auto">
          <a:xfrm>
            <a:off x="5181600" y="5308600"/>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dirty="0">
                <a:solidFill>
                  <a:srgbClr val="000000"/>
                </a:solidFill>
                <a:latin typeface="Lucida Console" pitchFamily="49" charset="0"/>
              </a:rPr>
              <a:t>position:	10, 10</a:t>
            </a:r>
            <a:br>
              <a:rPr lang="en-GB" sz="1600" dirty="0">
                <a:solidFill>
                  <a:srgbClr val="000000"/>
                </a:solidFill>
                <a:latin typeface="Lucida Console" pitchFamily="49" charset="0"/>
              </a:rPr>
            </a:br>
            <a:r>
              <a:rPr lang="en-GB" sz="1600" dirty="0">
                <a:solidFill>
                  <a:srgbClr val="000000"/>
                </a:solidFill>
                <a:latin typeface="Lucida Console" pitchFamily="49" charset="0"/>
              </a:rPr>
              <a:t>colour: 	Grey</a:t>
            </a:r>
          </a:p>
          <a:p>
            <a:pPr eaLnBrk="0" hangingPunct="0">
              <a:tabLst>
                <a:tab pos="1262063" algn="l"/>
              </a:tabLst>
            </a:pPr>
            <a:endParaRPr lang="en-GB" sz="1600" dirty="0">
              <a:solidFill>
                <a:srgbClr val="000000"/>
              </a:solidFill>
              <a:latin typeface="Lucida Console" pitchFamily="49" charset="0"/>
            </a:endParaRPr>
          </a:p>
        </p:txBody>
      </p:sp>
      <p:sp>
        <p:nvSpPr>
          <p:cNvPr id="832525" name="AutoShape 13"/>
          <p:cNvSpPr>
            <a:spLocks/>
          </p:cNvSpPr>
          <p:nvPr/>
        </p:nvSpPr>
        <p:spPr bwMode="auto">
          <a:xfrm>
            <a:off x="6729413" y="4792663"/>
            <a:ext cx="1658937" cy="374650"/>
          </a:xfrm>
          <a:prstGeom prst="borderCallout2">
            <a:avLst>
              <a:gd name="adj1" fmla="val 30509"/>
              <a:gd name="adj2" fmla="val -4593"/>
              <a:gd name="adj3" fmla="val 30509"/>
              <a:gd name="adj4" fmla="val -18278"/>
              <a:gd name="adj5" fmla="val 145338"/>
              <a:gd name="adj6" fmla="val -32537"/>
            </a:avLst>
          </a:prstGeom>
          <a:ln>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r>
              <a:rPr lang="en-GB" sz="1800" dirty="0">
                <a:cs typeface="+mn-cs"/>
              </a:rPr>
              <a:t>Ellipse object</a:t>
            </a:r>
          </a:p>
        </p:txBody>
      </p:sp>
      <p:sp>
        <p:nvSpPr>
          <p:cNvPr id="18442" name="Rectangle 14"/>
          <p:cNvSpPr>
            <a:spLocks noChangeArrowheads="1"/>
          </p:cNvSpPr>
          <p:nvPr/>
        </p:nvSpPr>
        <p:spPr bwMode="auto">
          <a:xfrm>
            <a:off x="370697" y="2341737"/>
            <a:ext cx="8602761"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We want the </a:t>
            </a:r>
            <a:r>
              <a:rPr lang="en-GB" sz="1800" dirty="0" err="1" smtClean="0"/>
              <a:t>getArea</a:t>
            </a:r>
            <a:r>
              <a:rPr lang="en-GB" sz="1800" dirty="0" smtClean="0"/>
              <a:t>() method invoked </a:t>
            </a:r>
            <a:r>
              <a:rPr lang="en-GB" sz="1800" dirty="0"/>
              <a:t>to be </a:t>
            </a:r>
            <a:r>
              <a:rPr lang="en-GB" sz="1800" dirty="0" smtClean="0"/>
              <a:t>determined</a:t>
            </a:r>
            <a:r>
              <a:rPr lang="en-GB" sz="1800" dirty="0"/>
              <a:t> </a:t>
            </a:r>
            <a:r>
              <a:rPr lang="en-GB" sz="1800" dirty="0" smtClean="0"/>
              <a:t>based </a:t>
            </a:r>
            <a:r>
              <a:rPr lang="en-GB" sz="1800" dirty="0"/>
              <a:t>on type of object</a:t>
            </a:r>
          </a:p>
        </p:txBody>
      </p:sp>
      <p:sp>
        <p:nvSpPr>
          <p:cNvPr id="15" name="Rectangle 10"/>
          <p:cNvSpPr>
            <a:spLocks noChangeArrowheads="1"/>
          </p:cNvSpPr>
          <p:nvPr/>
        </p:nvSpPr>
        <p:spPr bwMode="auto">
          <a:xfrm>
            <a:off x="370697" y="2784310"/>
            <a:ext cx="8584618"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Polymorphism is simply</a:t>
            </a:r>
            <a:r>
              <a:rPr lang="en-GB" sz="1800" dirty="0" smtClean="0"/>
              <a:t>: “</a:t>
            </a:r>
            <a:r>
              <a:rPr lang="en-GB" sz="1800" dirty="0"/>
              <a:t>Manipulating an object without knowing its exact type”</a:t>
            </a:r>
          </a:p>
        </p:txBody>
      </p:sp>
      <p:sp>
        <p:nvSpPr>
          <p:cNvPr id="3" name="Rectangle 2"/>
          <p:cNvSpPr/>
          <p:nvPr/>
        </p:nvSpPr>
        <p:spPr>
          <a:xfrm>
            <a:off x="370698" y="1671989"/>
            <a:ext cx="8584617"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Rectangle </a:t>
            </a:r>
            <a:r>
              <a:rPr lang="en-GB" sz="1600" b="1" dirty="0" err="1">
                <a:solidFill>
                  <a:srgbClr val="6A3E3E"/>
                </a:solidFill>
                <a:latin typeface="Consolas" panose="020B0609020204030204" pitchFamily="49" charset="0"/>
              </a:rPr>
              <a:t>rectangle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 2), 5, 4, </a:t>
            </a:r>
            <a:r>
              <a:rPr lang="en-GB" sz="1600" b="1" dirty="0" err="1">
                <a:solidFill>
                  <a:srgbClr val="000000"/>
                </a:solidFill>
                <a:latin typeface="Consolas" panose="020B0609020204030204" pitchFamily="49" charset="0"/>
              </a:rPr>
              <a:t>Color.</a:t>
            </a:r>
            <a:r>
              <a:rPr lang="en-GB" sz="1600" b="1" i="1" dirty="0" err="1">
                <a:solidFill>
                  <a:srgbClr val="0000C0"/>
                </a:solidFill>
                <a:latin typeface="Consolas" panose="020B0609020204030204" pitchFamily="49" charset="0"/>
              </a:rPr>
              <a:t>RED</a:t>
            </a:r>
            <a:r>
              <a:rPr lang="en-GB" sz="1600" b="1" i="1" dirty="0" smtClean="0">
                <a:solidFill>
                  <a:srgbClr val="000000"/>
                </a:solidFill>
                <a:latin typeface="Consolas" panose="020B0609020204030204" pitchFamily="49" charset="0"/>
              </a:rPr>
              <a:t>);</a:t>
            </a:r>
          </a:p>
          <a:p>
            <a:r>
              <a:rPr lang="en-GB" sz="1600" b="1" dirty="0" err="1">
                <a:solidFill>
                  <a:srgbClr val="000000"/>
                </a:solidFill>
                <a:latin typeface="Consolas" panose="020B0609020204030204" pitchFamily="49" charset="0"/>
              </a:rPr>
              <a:t>System.</a:t>
            </a:r>
            <a:r>
              <a:rPr lang="en-GB" sz="1600" b="1" dirty="0" err="1">
                <a:solidFill>
                  <a:srgbClr val="0000C0"/>
                </a:solidFill>
                <a:latin typeface="Consolas" panose="020B0609020204030204" pitchFamily="49" charset="0"/>
              </a:rPr>
              <a:t>out</a:t>
            </a:r>
            <a:r>
              <a:rPr lang="en-GB" sz="1600" b="1" dirty="0" err="1">
                <a:solidFill>
                  <a:srgbClr val="000000"/>
                </a:solidFill>
                <a:latin typeface="Consolas" panose="020B0609020204030204" pitchFamily="49" charset="0"/>
              </a:rPr>
              <a:t>.println</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endParaRPr lang="en-GB" sz="1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142844" y="356400"/>
            <a:ext cx="8786874" cy="500400"/>
          </a:xfrm>
          <a:prstGeom prst="rect">
            <a:avLst/>
          </a:prstGeom>
        </p:spPr>
        <p:txBody>
          <a:bodyPr vert="horz" lIns="91440" tIns="45720" rIns="91440" bIns="45720" rtlCol="0" anchor="ctr">
            <a:normAutofit/>
          </a:bodyPr>
          <a:lst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a:lstStyle>
          <a:p>
            <a:r>
              <a:rPr lang="en-GB" dirty="0" smtClean="0"/>
              <a:t>Polymorphism – Lists and Arrays</a:t>
            </a:r>
          </a:p>
        </p:txBody>
      </p:sp>
      <p:sp>
        <p:nvSpPr>
          <p:cNvPr id="15" name="Rectangle 3"/>
          <p:cNvSpPr>
            <a:spLocks noGrp="1" noChangeArrowheads="1"/>
          </p:cNvSpPr>
          <p:nvPr>
            <p:ph idx="1"/>
          </p:nvPr>
        </p:nvSpPr>
        <p:spPr>
          <a:xfrm>
            <a:off x="142844" y="928800"/>
            <a:ext cx="8786874" cy="5216400"/>
          </a:xfrm>
        </p:spPr>
        <p:txBody>
          <a:bodyPr/>
          <a:lstStyle/>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marL="457200" lvl="1" indent="0">
              <a:buNone/>
            </a:pPr>
            <a:endParaRPr lang="en-GB" dirty="0" smtClean="0"/>
          </a:p>
        </p:txBody>
      </p:sp>
      <p:sp>
        <p:nvSpPr>
          <p:cNvPr id="20" name="Rectangle 19"/>
          <p:cNvSpPr/>
          <p:nvPr/>
        </p:nvSpPr>
        <p:spPr>
          <a:xfrm>
            <a:off x="4073509" y="974431"/>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smtClean="0">
                <a:solidFill>
                  <a:srgbClr val="000000"/>
                </a:solidFill>
                <a:latin typeface="Consolas" panose="020B0609020204030204" pitchFamily="49" charset="0"/>
              </a:rPr>
              <a:t>  }</a:t>
            </a:r>
          </a:p>
          <a:p>
            <a:endParaRPr lang="en-GB" sz="1600" dirty="0"/>
          </a:p>
        </p:txBody>
      </p:sp>
      <p:sp>
        <p:nvSpPr>
          <p:cNvPr id="21" name="Rectangle 20"/>
          <p:cNvSpPr/>
          <p:nvPr/>
        </p:nvSpPr>
        <p:spPr>
          <a:xfrm>
            <a:off x="481908" y="989047"/>
            <a:ext cx="3113908"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0;</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p:txBody>
      </p:sp>
      <p:sp>
        <p:nvSpPr>
          <p:cNvPr id="22" name="Rectangle 21"/>
          <p:cNvSpPr/>
          <p:nvPr/>
        </p:nvSpPr>
        <p:spPr>
          <a:xfrm>
            <a:off x="2723886" y="4924630"/>
            <a:ext cx="4576894"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GB" sz="1600" b="1" dirty="0"/>
              <a:t>which </a:t>
            </a:r>
            <a:r>
              <a:rPr lang="en-GB" sz="1600" b="1" dirty="0" smtClean="0"/>
              <a:t>of the </a:t>
            </a:r>
            <a:r>
              <a:rPr lang="en-GB" sz="1600" b="1" dirty="0" err="1" smtClean="0"/>
              <a:t>getArea</a:t>
            </a:r>
            <a:r>
              <a:rPr lang="en-GB" sz="1600" b="1" dirty="0" smtClean="0"/>
              <a:t>() methods are </a:t>
            </a:r>
            <a:r>
              <a:rPr lang="en-GB" sz="1600" b="1" dirty="0"/>
              <a:t>invoked</a:t>
            </a:r>
            <a:r>
              <a:rPr lang="en-GB" sz="1600" b="1" dirty="0" smtClean="0"/>
              <a:t>?</a:t>
            </a:r>
          </a:p>
          <a:p>
            <a:pPr algn="ctr"/>
            <a:r>
              <a:rPr lang="en-GB" sz="1600" b="1" dirty="0" smtClean="0"/>
              <a:t>Shape or Rectangle?</a:t>
            </a:r>
            <a:endParaRPr lang="en-GB" sz="1600" b="1" dirty="0"/>
          </a:p>
        </p:txBody>
      </p:sp>
      <p:sp>
        <p:nvSpPr>
          <p:cNvPr id="24" name="Rectangle 23"/>
          <p:cNvSpPr/>
          <p:nvPr/>
        </p:nvSpPr>
        <p:spPr>
          <a:xfrm>
            <a:off x="494267" y="3033524"/>
            <a:ext cx="8151242" cy="1569660"/>
          </a:xfrm>
          <a:prstGeom prst="rect">
            <a:avLst/>
          </a:prstGeom>
        </p:spPr>
        <p:txBody>
          <a:bodyPr wrap="square">
            <a:spAutoFit/>
          </a:bodyPr>
          <a:lstStyle/>
          <a:p>
            <a:r>
              <a:rPr lang="en-GB" sz="1600" b="1" dirty="0">
                <a:solidFill>
                  <a:srgbClr val="000000"/>
                </a:solidFill>
                <a:latin typeface="Consolas" panose="020B0609020204030204" pitchFamily="49" charset="0"/>
              </a:rPr>
              <a:t>Shape </a:t>
            </a:r>
            <a:r>
              <a:rPr lang="en-GB" sz="1600" b="1" dirty="0" err="1">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Shape(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 2), </a:t>
            </a:r>
            <a:r>
              <a:rPr lang="en-GB" sz="1600" b="1" dirty="0" err="1">
                <a:solidFill>
                  <a:srgbClr val="000000"/>
                </a:solidFill>
                <a:latin typeface="Consolas" panose="020B0609020204030204" pitchFamily="49" charset="0"/>
              </a:rPr>
              <a:t>Color.</a:t>
            </a:r>
            <a:r>
              <a:rPr lang="en-GB" sz="1600" b="1" i="1" dirty="0" err="1">
                <a:solidFill>
                  <a:srgbClr val="0000C0"/>
                </a:solidFill>
                <a:latin typeface="Consolas" panose="020B0609020204030204" pitchFamily="49" charset="0"/>
              </a:rPr>
              <a:t>BLUE</a:t>
            </a:r>
            <a:r>
              <a:rPr lang="en-GB" sz="1600" b="1" i="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Rectangle </a:t>
            </a:r>
            <a:r>
              <a:rPr lang="en-GB" sz="1600" b="1" dirty="0" err="1">
                <a:solidFill>
                  <a:srgbClr val="6A3E3E"/>
                </a:solidFill>
                <a:latin typeface="Consolas" panose="020B0609020204030204" pitchFamily="49" charset="0"/>
              </a:rPr>
              <a:t>rectangle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 2), 5, 4, </a:t>
            </a:r>
            <a:r>
              <a:rPr lang="en-GB" sz="1600" b="1" dirty="0" err="1">
                <a:solidFill>
                  <a:srgbClr val="000000"/>
                </a:solidFill>
                <a:latin typeface="Consolas" panose="020B0609020204030204" pitchFamily="49" charset="0"/>
              </a:rPr>
              <a:t>Color.</a:t>
            </a:r>
            <a:r>
              <a:rPr lang="en-GB" sz="1600" b="1" i="1" dirty="0" err="1">
                <a:solidFill>
                  <a:srgbClr val="0000C0"/>
                </a:solidFill>
                <a:latin typeface="Consolas" panose="020B0609020204030204" pitchFamily="49" charset="0"/>
              </a:rPr>
              <a:t>RED</a:t>
            </a:r>
            <a:r>
              <a:rPr lang="en-GB" sz="1600" b="1" i="1" dirty="0">
                <a:solidFill>
                  <a:srgbClr val="000000"/>
                </a:solidFill>
                <a:latin typeface="Consolas" panose="020B0609020204030204" pitchFamily="49" charset="0"/>
              </a:rPr>
              <a:t>);</a:t>
            </a:r>
          </a:p>
          <a:p>
            <a:r>
              <a:rPr lang="en-GB" sz="1600" b="1" dirty="0" smtClean="0">
                <a:solidFill>
                  <a:srgbClr val="000000"/>
                </a:solidFill>
                <a:latin typeface="Consolas" panose="020B0609020204030204" pitchFamily="49" charset="0"/>
              </a:rPr>
              <a:t>Shape[] </a:t>
            </a:r>
            <a:r>
              <a:rPr lang="en-GB" sz="1600" b="1" dirty="0">
                <a:solidFill>
                  <a:srgbClr val="6A3E3E"/>
                </a:solidFill>
                <a:latin typeface="Consolas" panose="020B0609020204030204" pitchFamily="49" charset="0"/>
              </a:rPr>
              <a:t>shapes</a:t>
            </a:r>
            <a:r>
              <a:rPr lang="en-GB" sz="1600" b="1" dirty="0" smtClean="0">
                <a:solidFill>
                  <a:srgbClr val="000000"/>
                </a:solidFill>
                <a:latin typeface="Consolas" panose="020B0609020204030204" pitchFamily="49" charset="0"/>
              </a:rPr>
              <a:t> = {</a:t>
            </a:r>
            <a:r>
              <a:rPr lang="en-GB" sz="1600" b="1" dirty="0" smtClean="0">
                <a:solidFill>
                  <a:srgbClr val="6A3E3E"/>
                </a:solidFill>
                <a:latin typeface="Consolas" panose="020B0609020204030204" pitchFamily="49" charset="0"/>
              </a:rPr>
              <a:t>shape, rectangle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endParaRPr lang="en-GB" sz="1600" b="1" dirty="0">
              <a:solidFill>
                <a:srgbClr val="3F7F5F"/>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s</a:t>
            </a:r>
            <a:r>
              <a:rPr lang="en-GB" sz="1600" b="1" dirty="0" err="1" smtClean="0">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Recap </a:t>
            </a:r>
            <a:r>
              <a:rPr lang="en-GB" dirty="0"/>
              <a:t>–</a:t>
            </a:r>
            <a:r>
              <a:rPr lang="en-GB" dirty="0" smtClean="0"/>
              <a:t> Enabling overriding</a:t>
            </a:r>
          </a:p>
        </p:txBody>
      </p:sp>
      <p:sp>
        <p:nvSpPr>
          <p:cNvPr id="20483" name="Rectangle 3"/>
          <p:cNvSpPr>
            <a:spLocks noGrp="1" noChangeArrowheads="1"/>
          </p:cNvSpPr>
          <p:nvPr>
            <p:ph idx="1"/>
          </p:nvPr>
        </p:nvSpPr>
        <p:spPr/>
        <p:txBody>
          <a:bodyPr/>
          <a:lstStyle/>
          <a:p>
            <a:pPr>
              <a:spcBef>
                <a:spcPts val="600"/>
              </a:spcBef>
            </a:pPr>
            <a:r>
              <a:rPr lang="en-GB" dirty="0" smtClean="0"/>
              <a:t>A derived class inherits members of its base class</a:t>
            </a:r>
          </a:p>
          <a:p>
            <a:pPr lvl="1">
              <a:spcBef>
                <a:spcPts val="600"/>
              </a:spcBef>
            </a:pPr>
            <a:r>
              <a:rPr lang="en-GB" dirty="0" smtClean="0"/>
              <a:t>Methods and fields (even the private ones it can’t call/see)</a:t>
            </a:r>
          </a:p>
          <a:p>
            <a:pPr lvl="1">
              <a:spcBef>
                <a:spcPts val="600"/>
              </a:spcBef>
            </a:pPr>
            <a:r>
              <a:rPr lang="en-GB" dirty="0" smtClean="0"/>
              <a:t>Excludes constructors</a:t>
            </a:r>
          </a:p>
          <a:p>
            <a:pPr>
              <a:spcBef>
                <a:spcPts val="600"/>
              </a:spcBef>
            </a:pPr>
            <a:r>
              <a:rPr lang="en-GB" dirty="0" smtClean="0"/>
              <a:t>Derived class might want to alter implementation</a:t>
            </a:r>
          </a:p>
          <a:p>
            <a:pPr>
              <a:spcBef>
                <a:spcPts val="600"/>
              </a:spcBef>
            </a:pPr>
            <a:r>
              <a:rPr lang="en-GB" dirty="0" smtClean="0"/>
              <a:t>Best use the </a:t>
            </a:r>
            <a:r>
              <a:rPr lang="en-GB" dirty="0" smtClean="0">
                <a:solidFill>
                  <a:srgbClr val="C00000"/>
                </a:solidFill>
              </a:rPr>
              <a:t>@Override</a:t>
            </a:r>
            <a:r>
              <a:rPr lang="en-GB" dirty="0" smtClean="0"/>
              <a:t> annotation</a:t>
            </a:r>
          </a:p>
          <a:p>
            <a:pPr lvl="1">
              <a:spcBef>
                <a:spcPts val="600"/>
              </a:spcBef>
            </a:pPr>
            <a:r>
              <a:rPr lang="en-GB" dirty="0" smtClean="0"/>
              <a:t>Compiler checks the method and its parameters</a:t>
            </a:r>
          </a:p>
          <a:p>
            <a:pPr lvl="1">
              <a:spcBef>
                <a:spcPts val="600"/>
              </a:spcBef>
            </a:pPr>
            <a:r>
              <a:rPr lang="en-GB" dirty="0" smtClean="0"/>
              <a:t>Good indication to the other developers </a:t>
            </a:r>
          </a:p>
        </p:txBody>
      </p:sp>
      <p:sp>
        <p:nvSpPr>
          <p:cNvPr id="4" name="Rectangle 3"/>
          <p:cNvSpPr/>
          <p:nvPr/>
        </p:nvSpPr>
        <p:spPr>
          <a:xfrm>
            <a:off x="4073509" y="3878277"/>
            <a:ext cx="4572000" cy="206210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smtClean="0">
              <a:latin typeface="Consolas" panose="020B0609020204030204" pitchFamily="49" charset="0"/>
            </a:endParaRPr>
          </a:p>
          <a:p>
            <a:r>
              <a:rPr lang="en-GB" sz="1600" dirty="0" smtClean="0">
                <a:solidFill>
                  <a:srgbClr val="646464"/>
                </a:solidFill>
                <a:highlight>
                  <a:srgbClr val="E8F2FE"/>
                </a:highlight>
                <a:latin typeface="Consolas" panose="020B0609020204030204" pitchFamily="49" charset="0"/>
              </a:rPr>
              <a:t>  </a:t>
            </a:r>
            <a:r>
              <a:rPr lang="en-GB" sz="1600" b="1" dirty="0" smtClean="0">
                <a:solidFill>
                  <a:srgbClr val="646464"/>
                </a:solidFill>
                <a:highlight>
                  <a:srgbClr val="E8F2FE"/>
                </a:highlight>
                <a:latin typeface="Consolas" panose="020B0609020204030204" pitchFamily="49" charset="0"/>
              </a:rPr>
              <a:t>@</a:t>
            </a:r>
            <a:r>
              <a:rPr lang="en-GB" sz="1600" b="1" u="sng" dirty="0" smtClean="0">
                <a:solidFill>
                  <a:srgbClr val="000000"/>
                </a:solidFill>
                <a:highlight>
                  <a:srgbClr val="E8F2FE"/>
                </a:highlight>
                <a:latin typeface="Consolas" panose="020B0609020204030204" pitchFamily="49" charset="0"/>
              </a:rPr>
              <a:t>override</a:t>
            </a:r>
            <a:endParaRPr lang="en-GB" sz="1600" b="1"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smtClean="0">
                <a:solidFill>
                  <a:srgbClr val="000000"/>
                </a:solidFill>
                <a:latin typeface="Consolas" panose="020B0609020204030204" pitchFamily="49" charset="0"/>
              </a:rPr>
              <a:t>  }</a:t>
            </a:r>
          </a:p>
          <a:p>
            <a:endParaRPr lang="en-GB" sz="1600" dirty="0"/>
          </a:p>
        </p:txBody>
      </p:sp>
      <p:sp>
        <p:nvSpPr>
          <p:cNvPr id="5" name="Rectangle 4"/>
          <p:cNvSpPr/>
          <p:nvPr/>
        </p:nvSpPr>
        <p:spPr>
          <a:xfrm>
            <a:off x="481908" y="3892893"/>
            <a:ext cx="3113908"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0;</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(1) – </a:t>
            </a:r>
            <a:r>
              <a:rPr lang="en-GB" dirty="0" err="1" smtClean="0"/>
              <a:t>downcasting</a:t>
            </a:r>
            <a:endParaRPr lang="en-GB" dirty="0"/>
          </a:p>
        </p:txBody>
      </p:sp>
      <p:sp>
        <p:nvSpPr>
          <p:cNvPr id="3" name="Content Placeholder 2"/>
          <p:cNvSpPr>
            <a:spLocks noGrp="1"/>
          </p:cNvSpPr>
          <p:nvPr>
            <p:ph idx="1"/>
          </p:nvPr>
        </p:nvSpPr>
        <p:spPr/>
        <p:txBody>
          <a:bodyPr/>
          <a:lstStyle/>
          <a:p>
            <a:r>
              <a:rPr lang="en-GB" dirty="0" smtClean="0"/>
              <a:t>Consider the following Person, Student classes</a:t>
            </a:r>
          </a:p>
          <a:p>
            <a:pPr lvl="1"/>
            <a:r>
              <a:rPr lang="en-GB" dirty="0" smtClean="0"/>
              <a:t>It is always the data type of a reference that controls what is ‘visible’</a:t>
            </a:r>
            <a:br>
              <a:rPr lang="en-GB" dirty="0" smtClean="0"/>
            </a:br>
            <a:r>
              <a:rPr lang="en-GB" dirty="0" smtClean="0"/>
              <a:t> </a:t>
            </a:r>
            <a:endParaRPr lang="en-GB" dirty="0"/>
          </a:p>
        </p:txBody>
      </p:sp>
      <p:sp>
        <p:nvSpPr>
          <p:cNvPr id="10" name="Rectangle 9"/>
          <p:cNvSpPr>
            <a:spLocks noChangeArrowheads="1"/>
          </p:cNvSpPr>
          <p:nvPr/>
        </p:nvSpPr>
        <p:spPr bwMode="auto">
          <a:xfrm>
            <a:off x="2181781" y="6044204"/>
            <a:ext cx="4023858"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Compiles but will it crash at runtime?</a:t>
            </a:r>
            <a:endParaRPr lang="en-GB" sz="1800" dirty="0"/>
          </a:p>
        </p:txBody>
      </p:sp>
      <p:sp>
        <p:nvSpPr>
          <p:cNvPr id="12" name="Rectangle 11"/>
          <p:cNvSpPr/>
          <p:nvPr/>
        </p:nvSpPr>
        <p:spPr>
          <a:xfrm>
            <a:off x="284198" y="1942804"/>
            <a:ext cx="321276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Person {</a:t>
            </a: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  </a:t>
            </a:r>
            <a:endParaRPr lang="en-GB" sz="1600" b="1" dirty="0" smtClean="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return</a:t>
            </a:r>
            <a:r>
              <a:rPr lang="en-GB" sz="1600" b="1" dirty="0" smtClean="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a:t>
            </a:r>
            <a:endParaRPr lang="en-GB" sz="1600" b="1" dirty="0" smtClean="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13" name="Rectangle 12"/>
          <p:cNvSpPr/>
          <p:nvPr/>
        </p:nvSpPr>
        <p:spPr>
          <a:xfrm>
            <a:off x="362454" y="3701589"/>
            <a:ext cx="8304403" cy="2062103"/>
          </a:xfrm>
          <a:prstGeom prst="rect">
            <a:avLst/>
          </a:prstGeom>
        </p:spPr>
        <p:txBody>
          <a:bodyPr wrap="square">
            <a:spAutoFit/>
          </a:bodyPr>
          <a:lstStyle/>
          <a:p>
            <a:r>
              <a:rPr lang="en-GB" sz="1600" b="1" dirty="0" smtClean="0">
                <a:solidFill>
                  <a:srgbClr val="000000"/>
                </a:solidFill>
                <a:latin typeface="Consolas" panose="020B0609020204030204" pitchFamily="49" charset="0"/>
              </a:rPr>
              <a:t>Person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Person(),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Iterating over </a:t>
            </a:r>
            <a:r>
              <a:rPr lang="en-GB" sz="1600" b="1" dirty="0" smtClean="0">
                <a:solidFill>
                  <a:srgbClr val="3F7F5F"/>
                </a:solidFill>
                <a:latin typeface="Consolas" panose="020B0609020204030204" pitchFamily="49" charset="0"/>
              </a:rPr>
              <a:t>'people</a:t>
            </a:r>
            <a:r>
              <a:rPr lang="en-GB" sz="1600" b="1" dirty="0">
                <a:solidFill>
                  <a:srgbClr val="3F7F5F"/>
                </a:solidFill>
                <a:latin typeface="Consolas" panose="020B0609020204030204" pitchFamily="49" charset="0"/>
              </a:rPr>
              <a:t>'</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a:t>
            </a:r>
            <a:r>
              <a:rPr lang="en-GB" sz="1600" b="1" dirty="0" err="1" smtClean="0">
                <a:solidFill>
                  <a:srgbClr val="000000"/>
                </a:solidFill>
                <a:latin typeface="Consolas" panose="020B0609020204030204" pitchFamily="49" charset="0"/>
              </a:rPr>
              <a:t>.getName</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Every Person has a name</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a:t>
            </a:r>
            <a:r>
              <a:rPr lang="en-GB" sz="1600" b="1" dirty="0" err="1" smtClean="0">
                <a:solidFill>
                  <a:srgbClr val="000000"/>
                </a:solidFill>
                <a:latin typeface="Consolas" panose="020B0609020204030204" pitchFamily="49" charset="0"/>
              </a:rPr>
              <a:t>.getSubject</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Person - no subject</a:t>
            </a:r>
            <a:endParaRPr lang="en-GB" sz="1600" b="1" dirty="0">
              <a:solidFill>
                <a:srgbClr val="3F7F5F"/>
              </a:solidFill>
              <a:latin typeface="Consolas" panose="020B0609020204030204" pitchFamily="49" charset="0"/>
            </a:endParaRPr>
          </a:p>
          <a:p>
            <a:endParaRPr lang="en-GB" sz="1600" b="1" dirty="0" smtClean="0">
              <a:solidFill>
                <a:srgbClr val="000000"/>
              </a:solidFill>
              <a:latin typeface="Consolas" panose="020B0609020204030204" pitchFamily="49" charset="0"/>
            </a:endParaRPr>
          </a:p>
          <a:p>
            <a:r>
              <a:rPr lang="en-GB" sz="1600" b="1" dirty="0" smtClean="0">
                <a:solidFill>
                  <a:srgbClr val="000000"/>
                </a:solidFill>
                <a:latin typeface="Consolas" panose="020B0609020204030204" pitchFamily="49" charset="0"/>
              </a:rPr>
              <a:t>  Student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(Student)</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new reference has new </a:t>
            </a:r>
            <a:r>
              <a:rPr lang="en-GB" sz="1600" b="1" dirty="0" smtClean="0">
                <a:solidFill>
                  <a:srgbClr val="3F7F5F"/>
                </a:solidFill>
                <a:latin typeface="Consolas" panose="020B0609020204030204" pitchFamily="49" charset="0"/>
              </a:rPr>
              <a:t>type </a:t>
            </a:r>
            <a:endParaRPr lang="en-GB" sz="1600" b="1" dirty="0">
              <a:solidFill>
                <a:srgbClr val="3F7F5F"/>
              </a:solidFill>
              <a:latin typeface="Consolas" panose="020B0609020204030204" pitchFamily="49" charset="0"/>
            </a:endParaRP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s</a:t>
            </a:r>
            <a:r>
              <a:rPr lang="en-GB" sz="1600" b="1" dirty="0" err="1" smtClean="0">
                <a:solidFill>
                  <a:srgbClr val="000000"/>
                </a:solidFill>
                <a:latin typeface="Consolas" panose="020B0609020204030204" pitchFamily="49" charset="0"/>
              </a:rPr>
              <a:t>.getSubject</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Student </a:t>
            </a:r>
            <a:r>
              <a:rPr lang="en-GB" sz="1600" b="1" dirty="0">
                <a:solidFill>
                  <a:srgbClr val="3F7F5F"/>
                </a:solidFill>
                <a:latin typeface="Consolas" panose="020B0609020204030204" pitchFamily="49" charset="0"/>
              </a:rPr>
              <a:t>has ‘Subject</a:t>
            </a:r>
            <a:r>
              <a:rPr lang="en-GB" sz="1600" b="1" dirty="0" smtClean="0">
                <a:solidFill>
                  <a:srgbClr val="3F7F5F"/>
                </a:solidFill>
                <a:latin typeface="Consolas" panose="020B0609020204030204" pitchFamily="49" charset="0"/>
              </a:rPr>
              <a:t>’</a:t>
            </a:r>
          </a:p>
          <a:p>
            <a:r>
              <a:rPr lang="en-GB" sz="1600" b="1" dirty="0">
                <a:solidFill>
                  <a:srgbClr val="3F7F5F"/>
                </a:solidFill>
                <a:latin typeface="Consolas" panose="020B0609020204030204" pitchFamily="49" charset="0"/>
              </a:rPr>
              <a:t>}</a:t>
            </a:r>
          </a:p>
        </p:txBody>
      </p:sp>
      <p:sp>
        <p:nvSpPr>
          <p:cNvPr id="14" name="Rectangle 13"/>
          <p:cNvSpPr/>
          <p:nvPr/>
        </p:nvSpPr>
        <p:spPr>
          <a:xfrm>
            <a:off x="4094858" y="1942804"/>
            <a:ext cx="394424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smtClean="0">
                <a:solidFill>
                  <a:srgbClr val="7F0055"/>
                </a:solidFill>
                <a:latin typeface="Consolas" panose="020B0609020204030204" pitchFamily="49" charset="0"/>
              </a:rPr>
              <a:t>class</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Student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Person {</a:t>
            </a: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 </a:t>
            </a:r>
            <a:endParaRPr lang="en-GB" sz="1600" b="1" dirty="0" smtClean="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return</a:t>
            </a:r>
            <a:r>
              <a:rPr lang="en-GB" sz="1600" b="1" dirty="0" smtClean="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4" name="Isosceles Triangle 3"/>
          <p:cNvSpPr/>
          <p:nvPr/>
        </p:nvSpPr>
        <p:spPr>
          <a:xfrm rot="16200000">
            <a:off x="3497983" y="2603809"/>
            <a:ext cx="247650" cy="247650"/>
          </a:xfrm>
          <a:prstGeom prst="triangl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sz="1600" dirty="0" smtClean="0">
              <a:solidFill>
                <a:schemeClr val="tx1"/>
              </a:solidFill>
              <a:latin typeface="Arial" pitchFamily="34" charset="0"/>
              <a:cs typeface="Arial" pitchFamily="34" charset="0"/>
            </a:endParaRPr>
          </a:p>
        </p:txBody>
      </p:sp>
      <p:cxnSp>
        <p:nvCxnSpPr>
          <p:cNvPr id="6" name="Straight Connector 5"/>
          <p:cNvCxnSpPr>
            <a:stCxn id="4" idx="3"/>
            <a:endCxn id="14" idx="1"/>
          </p:cNvCxnSpPr>
          <p:nvPr/>
        </p:nvCxnSpPr>
        <p:spPr>
          <a:xfrm>
            <a:off x="3745633" y="2727634"/>
            <a:ext cx="349225" cy="0"/>
          </a:xfrm>
          <a:prstGeom prst="line">
            <a:avLst/>
          </a:prstGeom>
          <a:ln w="28575">
            <a:solidFill>
              <a:srgbClr val="0000C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(2) – </a:t>
            </a:r>
            <a:r>
              <a:rPr lang="en-GB" dirty="0" err="1" smtClean="0"/>
              <a:t>downcasting</a:t>
            </a:r>
            <a:r>
              <a:rPr lang="en-GB" dirty="0" smtClean="0"/>
              <a:t> safely</a:t>
            </a:r>
            <a:endParaRPr lang="en-GB" dirty="0"/>
          </a:p>
        </p:txBody>
      </p:sp>
      <p:sp>
        <p:nvSpPr>
          <p:cNvPr id="3" name="Content Placeholder 2"/>
          <p:cNvSpPr>
            <a:spLocks noGrp="1"/>
          </p:cNvSpPr>
          <p:nvPr>
            <p:ph idx="1"/>
          </p:nvPr>
        </p:nvSpPr>
        <p:spPr/>
        <p:txBody>
          <a:bodyPr/>
          <a:lstStyle/>
          <a:p>
            <a:r>
              <a:rPr lang="en-GB" dirty="0" smtClean="0"/>
              <a:t>A downcast could fail at runtime with ‘</a:t>
            </a:r>
            <a:r>
              <a:rPr lang="en-GB" b="0" dirty="0" err="1" smtClean="0">
                <a:latin typeface="Lucida Console" pitchFamily="49" charset="0"/>
              </a:rPr>
              <a:t>ClassCastException</a:t>
            </a:r>
            <a:r>
              <a:rPr lang="en-GB" dirty="0" smtClean="0"/>
              <a:t>’</a:t>
            </a:r>
          </a:p>
          <a:p>
            <a:pPr lvl="1"/>
            <a:r>
              <a:rPr lang="en-GB" dirty="0" smtClean="0"/>
              <a:t>You are able to test whether cast is safe via </a:t>
            </a:r>
            <a:r>
              <a:rPr lang="en-GB" b="1" dirty="0" err="1">
                <a:solidFill>
                  <a:srgbClr val="7F0055"/>
                </a:solidFill>
                <a:latin typeface="Consolas" panose="020B0609020204030204" pitchFamily="49" charset="0"/>
              </a:rPr>
              <a:t>instanceof</a:t>
            </a:r>
            <a:r>
              <a:rPr lang="en-GB" dirty="0" smtClean="0"/>
              <a:t> keyword</a:t>
            </a:r>
            <a:br>
              <a:rPr lang="en-GB" dirty="0" smtClean="0"/>
            </a:br>
            <a:endParaRPr lang="en-GB" dirty="0"/>
          </a:p>
        </p:txBody>
      </p:sp>
      <p:sp>
        <p:nvSpPr>
          <p:cNvPr id="7" name="Rectangle 6"/>
          <p:cNvSpPr/>
          <p:nvPr/>
        </p:nvSpPr>
        <p:spPr>
          <a:xfrm>
            <a:off x="362454" y="2107564"/>
            <a:ext cx="8304403" cy="1569660"/>
          </a:xfrm>
          <a:prstGeom prst="rect">
            <a:avLst/>
          </a:prstGeom>
        </p:spPr>
        <p:txBody>
          <a:bodyPr wrap="square">
            <a:spAutoFit/>
          </a:bodyPr>
          <a:lstStyle/>
          <a:p>
            <a:r>
              <a:rPr lang="en-GB" sz="1600" b="1" dirty="0" smtClean="0">
                <a:solidFill>
                  <a:srgbClr val="000000"/>
                </a:solidFill>
                <a:latin typeface="Consolas" panose="020B0609020204030204" pitchFamily="49" charset="0"/>
              </a:rPr>
              <a:t>Person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Person(),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smtClean="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Iterating over </a:t>
            </a:r>
            <a:r>
              <a:rPr lang="en-GB" sz="1600" b="1" dirty="0" smtClean="0">
                <a:solidFill>
                  <a:srgbClr val="3F7F5F"/>
                </a:solidFill>
                <a:latin typeface="Consolas" panose="020B0609020204030204" pitchFamily="49" charset="0"/>
              </a:rPr>
              <a:t>'people</a:t>
            </a:r>
            <a:r>
              <a:rPr lang="en-GB" sz="1600" b="1" dirty="0">
                <a:solidFill>
                  <a:srgbClr val="3F7F5F"/>
                </a:solidFill>
                <a:latin typeface="Consolas" panose="020B0609020204030204" pitchFamily="49" charset="0"/>
              </a:rPr>
              <a:t>'</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a:t>
            </a:r>
            <a:r>
              <a:rPr lang="en-GB" sz="1600" b="1" dirty="0" err="1" smtClean="0">
                <a:solidFill>
                  <a:srgbClr val="000000"/>
                </a:solidFill>
                <a:latin typeface="Consolas" panose="020B0609020204030204" pitchFamily="49" charset="0"/>
              </a:rPr>
              <a:t>.getName</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Every Person has a name</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a:t>
            </a:r>
            <a:r>
              <a:rPr lang="en-GB" sz="1600" b="1" dirty="0" err="1" smtClean="0">
                <a:solidFill>
                  <a:srgbClr val="000000"/>
                </a:solidFill>
                <a:latin typeface="Consolas" panose="020B0609020204030204" pitchFamily="49" charset="0"/>
              </a:rPr>
              <a:t>.getSubject</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Person </a:t>
            </a:r>
            <a:r>
              <a:rPr lang="en-GB" sz="1600" b="1" dirty="0">
                <a:solidFill>
                  <a:srgbClr val="3F7F5F"/>
                </a:solidFill>
                <a:latin typeface="Consolas" panose="020B0609020204030204" pitchFamily="49" charset="0"/>
              </a:rPr>
              <a:t>-no </a:t>
            </a:r>
            <a:r>
              <a:rPr lang="en-GB" sz="1600" b="1" dirty="0" smtClean="0">
                <a:solidFill>
                  <a:srgbClr val="3F7F5F"/>
                </a:solidFill>
                <a:latin typeface="Consolas" panose="020B0609020204030204" pitchFamily="49" charset="0"/>
              </a:rPr>
              <a:t>subject</a:t>
            </a:r>
            <a:endParaRPr lang="en-GB" sz="1600" b="1" dirty="0">
              <a:solidFill>
                <a:srgbClr val="3F7F5F"/>
              </a:solidFill>
              <a:latin typeface="Consolas" panose="020B0609020204030204" pitchFamily="49" charset="0"/>
            </a:endParaRPr>
          </a:p>
          <a:p>
            <a:endParaRPr lang="en-GB" sz="1600" b="1" dirty="0" smtClean="0">
              <a:solidFill>
                <a:srgbClr val="000000"/>
              </a:solidFill>
              <a:latin typeface="Consolas" panose="020B0609020204030204" pitchFamily="49" charset="0"/>
            </a:endParaRPr>
          </a:p>
        </p:txBody>
      </p:sp>
      <p:sp>
        <p:nvSpPr>
          <p:cNvPr id="4" name="Rectangle 3"/>
          <p:cNvSpPr/>
          <p:nvPr/>
        </p:nvSpPr>
        <p:spPr>
          <a:xfrm>
            <a:off x="370695" y="3594043"/>
            <a:ext cx="8180179" cy="1323439"/>
          </a:xfrm>
          <a:prstGeom prst="rect">
            <a:avLst/>
          </a:prstGeom>
        </p:spPr>
        <p:txBody>
          <a:bodyPr wrap="square">
            <a:spAutoFit/>
          </a:bodyPr>
          <a:lstStyle/>
          <a:p>
            <a:r>
              <a:rPr lang="en-GB" sz="1600" b="1" dirty="0" smtClean="0">
                <a:solidFill>
                  <a:srgbClr val="7F0055"/>
                </a:solidFill>
                <a:latin typeface="Consolas" panose="020B0609020204030204" pitchFamily="49" charset="0"/>
              </a:rPr>
              <a:t>  if</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instanceof</a:t>
            </a:r>
            <a:r>
              <a:rPr lang="en-GB" sz="1600" b="1" dirty="0">
                <a:solidFill>
                  <a:srgbClr val="000000"/>
                </a:solidFill>
                <a:latin typeface="Consolas" panose="020B0609020204030204" pitchFamily="49" charset="0"/>
              </a:rPr>
              <a:t> Student) {</a:t>
            </a:r>
          </a:p>
          <a:p>
            <a:r>
              <a:rPr lang="en-GB" sz="1600" b="1" dirty="0" smtClean="0">
                <a:solidFill>
                  <a:srgbClr val="000000"/>
                </a:solidFill>
                <a:latin typeface="Consolas" panose="020B0609020204030204" pitchFamily="49" charset="0"/>
              </a:rPr>
              <a:t>    Student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(Student)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	       </a:t>
            </a:r>
            <a:r>
              <a:rPr lang="en-GB" sz="1600" b="1" dirty="0" smtClean="0">
                <a:solidFill>
                  <a:srgbClr val="3F7F5F"/>
                </a:solidFill>
                <a:latin typeface="Consolas" panose="020B0609020204030204" pitchFamily="49" charset="0"/>
              </a:rPr>
              <a:t>// </a:t>
            </a:r>
            <a:r>
              <a:rPr lang="en-GB" sz="1600" b="1" dirty="0">
                <a:solidFill>
                  <a:srgbClr val="3F7F5F"/>
                </a:solidFill>
                <a:latin typeface="Consolas" panose="020B0609020204030204" pitchFamily="49" charset="0"/>
              </a:rPr>
              <a:t>new reference has new type!</a:t>
            </a:r>
          </a:p>
          <a:p>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System.</a:t>
            </a:r>
            <a:r>
              <a:rPr lang="en-GB" sz="1600" b="1" dirty="0" err="1" smtClean="0">
                <a:solidFill>
                  <a:srgbClr val="0000C0"/>
                </a:solidFill>
                <a:latin typeface="Consolas" panose="020B0609020204030204" pitchFamily="49" charset="0"/>
              </a:rPr>
              <a:t>out</a:t>
            </a:r>
            <a:r>
              <a:rPr lang="en-GB" sz="1600" b="1" dirty="0" err="1" smtClean="0">
                <a:solidFill>
                  <a:srgbClr val="000000"/>
                </a:solidFill>
                <a:latin typeface="Consolas" panose="020B0609020204030204" pitchFamily="49" charset="0"/>
              </a:rPr>
              <a:t>.println</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s</a:t>
            </a:r>
            <a:r>
              <a:rPr lang="en-GB" sz="1600" b="1" dirty="0" err="1" smtClean="0">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Student has ‘Subject’</a:t>
            </a:r>
          </a:p>
          <a:p>
            <a:r>
              <a:rPr lang="en-GB" sz="1600" b="1" dirty="0" smtClean="0">
                <a:solidFill>
                  <a:srgbClr val="000000"/>
                </a:solidFill>
                <a:latin typeface="Consolas" panose="020B0609020204030204" pitchFamily="49" charset="0"/>
              </a:rPr>
              <a:t>  }</a:t>
            </a:r>
          </a:p>
          <a:p>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t>Hands-on labs</a:t>
            </a:r>
          </a:p>
        </p:txBody>
      </p:sp>
      <p:sp>
        <p:nvSpPr>
          <p:cNvPr id="26627" name="Rectangle 3"/>
          <p:cNvSpPr>
            <a:spLocks noGrp="1" noChangeArrowheads="1"/>
          </p:cNvSpPr>
          <p:nvPr>
            <p:ph idx="1"/>
          </p:nvPr>
        </p:nvSpPr>
        <p:spPr/>
        <p:txBody>
          <a:bodyPr/>
          <a:lstStyle/>
          <a:p>
            <a:pPr>
              <a:spcBef>
                <a:spcPts val="1200"/>
              </a:spcBef>
            </a:pPr>
            <a:r>
              <a:rPr lang="en-GB" dirty="0" smtClean="0"/>
              <a:t>Working with inheritance:</a:t>
            </a:r>
          </a:p>
          <a:p>
            <a:pPr lvl="1">
              <a:spcBef>
                <a:spcPts val="1200"/>
              </a:spcBef>
            </a:pPr>
            <a:r>
              <a:rPr lang="en-GB" dirty="0" smtClean="0"/>
              <a:t>Racing Cars and Employee hierarchy</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942" y="4774450"/>
            <a:ext cx="2821776" cy="1841328"/>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Inheritance and your exception types</a:t>
            </a:r>
          </a:p>
        </p:txBody>
      </p:sp>
      <p:sp>
        <p:nvSpPr>
          <p:cNvPr id="11267" name="Rectangle 3"/>
          <p:cNvSpPr>
            <a:spLocks noGrp="1" noChangeArrowheads="1"/>
          </p:cNvSpPr>
          <p:nvPr>
            <p:ph idx="1"/>
          </p:nvPr>
        </p:nvSpPr>
        <p:spPr/>
        <p:txBody>
          <a:bodyPr/>
          <a:lstStyle/>
          <a:p>
            <a:pPr>
              <a:lnSpc>
                <a:spcPct val="110000"/>
              </a:lnSpc>
            </a:pPr>
            <a:r>
              <a:rPr lang="en-GB" dirty="0" smtClean="0"/>
              <a:t>Custom exception class must derive from </a:t>
            </a:r>
            <a:r>
              <a:rPr lang="en-GB" b="0" dirty="0" err="1" smtClean="0">
                <a:latin typeface="Lucida Console" pitchFamily="49" charset="0"/>
              </a:rPr>
              <a:t>System.Exception</a:t>
            </a:r>
            <a:r>
              <a:rPr lang="en-GB" dirty="0" smtClean="0"/>
              <a:t> </a:t>
            </a:r>
          </a:p>
          <a:p>
            <a:pPr lvl="1"/>
            <a:r>
              <a:rPr lang="en-GB" dirty="0" smtClean="0"/>
              <a:t>Duplicate  .</a:t>
            </a:r>
            <a:r>
              <a:rPr lang="en-GB" dirty="0" err="1" smtClean="0"/>
              <a:t>ctors</a:t>
            </a:r>
            <a:r>
              <a:rPr lang="en-GB" dirty="0" smtClean="0"/>
              <a:t> and pass  ‘</a:t>
            </a:r>
            <a:r>
              <a:rPr lang="en-GB" dirty="0" smtClean="0">
                <a:latin typeface="Lucida Console" pitchFamily="49" charset="0"/>
              </a:rPr>
              <a:t>String message</a:t>
            </a:r>
            <a:r>
              <a:rPr lang="en-GB" dirty="0" smtClean="0"/>
              <a:t>’ up to base class</a:t>
            </a:r>
          </a:p>
          <a:p>
            <a:pPr lvl="2"/>
            <a:r>
              <a:rPr lang="en-GB" dirty="0" smtClean="0"/>
              <a:t>The only ‘write’ access  you have to the inherited </a:t>
            </a:r>
            <a:r>
              <a:rPr lang="en-GB" dirty="0" smtClean="0">
                <a:latin typeface="Lucida Console" pitchFamily="49" charset="0"/>
              </a:rPr>
              <a:t>message</a:t>
            </a:r>
            <a:r>
              <a:rPr lang="en-GB" dirty="0" smtClean="0"/>
              <a:t> field</a:t>
            </a:r>
          </a:p>
          <a:p>
            <a:pPr lvl="1"/>
            <a:r>
              <a:rPr lang="en-GB" dirty="0" smtClean="0"/>
              <a:t>Also typically override </a:t>
            </a:r>
            <a:r>
              <a:rPr lang="en-GB" dirty="0" err="1" smtClean="0">
                <a:latin typeface="Lucida Console" pitchFamily="49" charset="0"/>
              </a:rPr>
              <a:t>toString</a:t>
            </a:r>
            <a:r>
              <a:rPr lang="en-GB" dirty="0" smtClean="0">
                <a:latin typeface="Lucida Console" pitchFamily="49" charset="0"/>
              </a:rPr>
              <a:t>()</a:t>
            </a:r>
          </a:p>
          <a:p>
            <a:pPr>
              <a:lnSpc>
                <a:spcPct val="110000"/>
              </a:lnSpc>
            </a:pPr>
            <a:endParaRPr lang="en-GB" dirty="0" smtClean="0"/>
          </a:p>
          <a:p>
            <a:pPr lvl="1">
              <a:lnSpc>
                <a:spcPct val="100000"/>
              </a:lnSpc>
              <a:buNone/>
            </a:pPr>
            <a:r>
              <a:rPr lang="en-GB" dirty="0" smtClean="0"/>
              <a:t/>
            </a:r>
            <a:br>
              <a:rPr lang="en-GB" dirty="0" smtClean="0"/>
            </a:br>
            <a:endParaRPr lang="en-GB" dirty="0" smtClean="0"/>
          </a:p>
          <a:p>
            <a:pPr>
              <a:lnSpc>
                <a:spcPct val="110000"/>
              </a:lnSpc>
            </a:pPr>
            <a:endParaRPr lang="en-GB" dirty="0" smtClean="0"/>
          </a:p>
          <a:p>
            <a:pPr>
              <a:lnSpc>
                <a:spcPct val="110000"/>
              </a:lnSpc>
            </a:pPr>
            <a:endParaRPr lang="en-GB" dirty="0" smtClean="0"/>
          </a:p>
        </p:txBody>
      </p:sp>
      <p:sp>
        <p:nvSpPr>
          <p:cNvPr id="818180" name="Rectangle 4"/>
          <p:cNvSpPr>
            <a:spLocks noChangeArrowheads="1"/>
          </p:cNvSpPr>
          <p:nvPr/>
        </p:nvSpPr>
        <p:spPr bwMode="auto">
          <a:xfrm>
            <a:off x="609144" y="2718906"/>
            <a:ext cx="8346169" cy="2305759"/>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00FF"/>
                </a:solidFill>
                <a:latin typeface="Lucida Console" pitchFamily="49" charset="0"/>
                <a:cs typeface="+mn-cs"/>
              </a:rPr>
              <a:t>public </a:t>
            </a:r>
            <a:r>
              <a:rPr lang="en-GB" sz="1800" dirty="0">
                <a:solidFill>
                  <a:srgbClr val="0000C8"/>
                </a:solidFill>
                <a:latin typeface="Lucida Console" pitchFamily="49" charset="0"/>
                <a:cs typeface="+mn-cs"/>
              </a:rPr>
              <a:t>class</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Exception </a:t>
            </a:r>
            <a:r>
              <a:rPr lang="en-GB" sz="1800" dirty="0">
                <a:solidFill>
                  <a:srgbClr val="000000"/>
                </a:solidFill>
                <a:latin typeface="Lucida Console" pitchFamily="49" charset="0"/>
                <a:cs typeface="+mn-cs"/>
              </a:rPr>
              <a:t>{</a:t>
            </a:r>
            <a:r>
              <a:rPr lang="en-GB" sz="1800" dirty="0">
                <a:latin typeface="Lucida Console" pitchFamily="49" charset="0"/>
                <a:cs typeface="+mn-cs"/>
              </a:rPr>
              <a:t>  </a:t>
            </a:r>
          </a:p>
          <a:p>
            <a:pPr defTabSz="739775" eaLnBrk="0" hangingPunct="0">
              <a:defRPr/>
            </a:pPr>
            <a:r>
              <a:rPr lang="en-GB" sz="1800" dirty="0">
                <a:latin typeface="Lucida Console" pitchFamily="49" charset="0"/>
                <a:cs typeface="+mn-cs"/>
              </a:rPr>
              <a:t>  </a:t>
            </a:r>
            <a:r>
              <a:rPr lang="en-GB" sz="1800" dirty="0">
                <a:solidFill>
                  <a:srgbClr val="0000FF"/>
                </a:solidFill>
                <a:latin typeface="Lucida Console" pitchFamily="49" charset="0"/>
                <a:cs typeface="+mn-cs"/>
              </a:rPr>
              <a:t>public</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a:solidFill>
                  <a:srgbClr val="000000"/>
                </a:solidFill>
                <a:latin typeface="Lucida Console" pitchFamily="49" charset="0"/>
                <a:cs typeface="+mn-cs"/>
              </a:rPr>
              <a:t>( </a:t>
            </a:r>
            <a:r>
              <a:rPr lang="en-GB" sz="1800" dirty="0" smtClean="0">
                <a:latin typeface="Lucida Console" pitchFamily="49" charset="0"/>
              </a:rPr>
              <a:t>S</a:t>
            </a:r>
            <a:r>
              <a:rPr lang="en-GB" sz="1800" dirty="0" smtClean="0">
                <a:latin typeface="Lucida Console" pitchFamily="49" charset="0"/>
                <a:cs typeface="+mn-cs"/>
              </a:rPr>
              <a:t>tring message, ..</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super</a:t>
            </a:r>
            <a:r>
              <a:rPr lang="en-GB" sz="1800" dirty="0" smtClean="0">
                <a:solidFill>
                  <a:srgbClr val="000000"/>
                </a:solidFill>
                <a:latin typeface="Lucida Console" pitchFamily="49" charset="0"/>
              </a:rPr>
              <a:t>(message);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latin typeface="Lucida Console" pitchFamily="49" charset="0"/>
              </a:rPr>
              <a:t>  </a:t>
            </a:r>
            <a:r>
              <a:rPr lang="en-GB" sz="1800" dirty="0" smtClean="0">
                <a:solidFill>
                  <a:srgbClr val="0000FF"/>
                </a:solidFill>
                <a:latin typeface="Lucida Console" pitchFamily="49" charset="0"/>
              </a:rPr>
              <a:t>public </a:t>
            </a:r>
            <a:r>
              <a:rPr lang="en-GB" sz="1800" dirty="0" smtClean="0">
                <a:latin typeface="Lucida Console" pitchFamily="49" charset="0"/>
              </a:rPr>
              <a:t>String </a:t>
            </a:r>
            <a:r>
              <a:rPr lang="en-GB" sz="1800" dirty="0" err="1" smtClean="0">
                <a:solidFill>
                  <a:srgbClr val="000000"/>
                </a:solidFill>
                <a:latin typeface="Lucida Console" pitchFamily="49" charset="0"/>
              </a:rPr>
              <a:t>toString</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rPr>
              <a:t>return</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endParaRPr lang="en-GB" sz="1800" dirty="0">
              <a:solidFill>
                <a:srgbClr val="000000"/>
              </a:solidFill>
              <a:latin typeface="Lucida Console" pitchFamily="49" charset="0"/>
              <a:cs typeface="+mn-cs"/>
            </a:endParaRPr>
          </a:p>
          <a:p>
            <a:pPr defTabSz="739775" eaLnBrk="0" hangingPunct="0">
              <a:defRPr/>
            </a:pPr>
            <a:r>
              <a:rPr lang="en-GB" sz="1800" dirty="0">
                <a:latin typeface="Lucida Console" pitchFamily="49" charset="0"/>
                <a:cs typeface="+mn-cs"/>
              </a:rPr>
              <a:t>  </a:t>
            </a:r>
            <a:r>
              <a:rPr lang="en-GB" sz="1800" dirty="0">
                <a:solidFill>
                  <a:srgbClr val="008000"/>
                </a:solidFill>
                <a:latin typeface="Lucida Console" pitchFamily="49" charset="0"/>
                <a:cs typeface="+mn-cs"/>
              </a:rPr>
              <a:t>// </a:t>
            </a:r>
            <a:r>
              <a:rPr lang="en-GB" sz="1800" dirty="0" smtClean="0">
                <a:solidFill>
                  <a:srgbClr val="008000"/>
                </a:solidFill>
                <a:latin typeface="Lucida Console" pitchFamily="49" charset="0"/>
                <a:cs typeface="+mn-cs"/>
              </a:rPr>
              <a:t>other </a:t>
            </a:r>
            <a:r>
              <a:rPr lang="en-GB" sz="1800" dirty="0" smtClean="0">
                <a:solidFill>
                  <a:srgbClr val="008000"/>
                </a:solidFill>
                <a:latin typeface="Lucida Console" pitchFamily="49" charset="0"/>
              </a:rPr>
              <a:t>members</a:t>
            </a:r>
            <a:endParaRPr lang="en-GB" sz="1800" dirty="0">
              <a:solidFill>
                <a:srgbClr val="000000"/>
              </a:solidFill>
              <a:latin typeface="Lucida Console" pitchFamily="49" charset="0"/>
              <a:cs typeface="+mn-cs"/>
            </a:endParaRPr>
          </a:p>
        </p:txBody>
      </p:sp>
      <p:sp>
        <p:nvSpPr>
          <p:cNvPr id="8" name="Rectangle 5"/>
          <p:cNvSpPr>
            <a:spLocks noChangeArrowheads="1"/>
          </p:cNvSpPr>
          <p:nvPr/>
        </p:nvSpPr>
        <p:spPr bwMode="auto">
          <a:xfrm>
            <a:off x="3309257" y="4217317"/>
            <a:ext cx="5486403" cy="1751762"/>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cs typeface="+mn-cs"/>
              </a:rPr>
              <a:t>try</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catch</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e)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e.getMessage</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(e);</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a:t>
            </a:r>
            <a:endParaRPr lang="en-GB" sz="1800" dirty="0">
              <a:solidFill>
                <a:srgbClr val="008000"/>
              </a:solidFill>
              <a:latin typeface="Lucida Console" pitchFamily="49" charset="0"/>
              <a:cs typeface="+mn-cs"/>
            </a:endParaRPr>
          </a:p>
        </p:txBody>
      </p:sp>
      <p:sp>
        <p:nvSpPr>
          <p:cNvPr id="6" name="Rectangle 7"/>
          <p:cNvSpPr>
            <a:spLocks noChangeArrowheads="1"/>
          </p:cNvSpPr>
          <p:nvPr/>
        </p:nvSpPr>
        <p:spPr bwMode="auto">
          <a:xfrm>
            <a:off x="5945870" y="2402266"/>
            <a:ext cx="3009444"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Checked or unchecked?</a:t>
            </a:r>
            <a:endParaRPr lang="en-GB"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6147" name="Rectangle 3"/>
          <p:cNvSpPr>
            <a:spLocks noGrp="1" noChangeArrowheads="1"/>
          </p:cNvSpPr>
          <p:nvPr>
            <p:ph type="title"/>
          </p:nvPr>
        </p:nvSpPr>
        <p:spPr/>
        <p:txBody>
          <a:bodyPr/>
          <a:lstStyle/>
          <a:p>
            <a:pPr eaLnBrk="1" hangingPunct="1"/>
            <a:r>
              <a:rPr lang="en-GB" smtClean="0"/>
              <a:t>Contents</a:t>
            </a:r>
          </a:p>
        </p:txBody>
      </p:sp>
      <p:sp>
        <p:nvSpPr>
          <p:cNvPr id="6148" name="Rectangle 4"/>
          <p:cNvSpPr>
            <a:spLocks noGrp="1" noChangeArrowheads="1"/>
          </p:cNvSpPr>
          <p:nvPr>
            <p:ph idx="1"/>
          </p:nvPr>
        </p:nvSpPr>
        <p:spPr/>
        <p:txBody>
          <a:bodyPr/>
          <a:lstStyle/>
          <a:p>
            <a:r>
              <a:rPr lang="en-GB" dirty="0" smtClean="0"/>
              <a:t>Objectives</a:t>
            </a:r>
          </a:p>
          <a:p>
            <a:pPr lvl="1"/>
            <a:r>
              <a:rPr lang="en-GB" dirty="0" smtClean="0"/>
              <a:t>To understand and use polymorphism</a:t>
            </a:r>
          </a:p>
          <a:p>
            <a:endParaRPr lang="en-GB" dirty="0" smtClean="0"/>
          </a:p>
          <a:p>
            <a:r>
              <a:rPr lang="en-GB" dirty="0" smtClean="0"/>
              <a:t>Contents</a:t>
            </a:r>
          </a:p>
          <a:p>
            <a:pPr lvl="1"/>
            <a:r>
              <a:rPr lang="en-GB" dirty="0" smtClean="0"/>
              <a:t>Constructors –  how they are affected</a:t>
            </a:r>
          </a:p>
          <a:p>
            <a:pPr lvl="1"/>
            <a:r>
              <a:rPr lang="en-GB" dirty="0" smtClean="0"/>
              <a:t>Overriding of methods</a:t>
            </a:r>
          </a:p>
          <a:p>
            <a:pPr lvl="1"/>
            <a:r>
              <a:rPr lang="en-GB" dirty="0" smtClean="0"/>
              <a:t>Substitutability</a:t>
            </a:r>
          </a:p>
          <a:p>
            <a:pPr lvl="1"/>
            <a:r>
              <a:rPr lang="en-GB" dirty="0" smtClean="0"/>
              <a:t>Runtime method version look up - polymorphism</a:t>
            </a:r>
          </a:p>
          <a:p>
            <a:pPr lvl="1"/>
            <a:endParaRPr lang="en-GB" dirty="0" smtClean="0"/>
          </a:p>
          <a:p>
            <a:r>
              <a:rPr lang="en-GB" dirty="0" smtClean="0"/>
              <a:t>Hands-on </a:t>
            </a:r>
            <a:r>
              <a:rPr lang="en-GB" dirty="0"/>
              <a:t>l</a:t>
            </a:r>
            <a:r>
              <a:rPr lang="en-GB" dirty="0" smtClean="0"/>
              <a:t>abs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Review</a:t>
            </a:r>
          </a:p>
        </p:txBody>
      </p:sp>
      <p:sp>
        <p:nvSpPr>
          <p:cNvPr id="31747" name="Rectangle 3"/>
          <p:cNvSpPr>
            <a:spLocks noGrp="1" noChangeArrowheads="1"/>
          </p:cNvSpPr>
          <p:nvPr>
            <p:ph idx="1"/>
          </p:nvPr>
        </p:nvSpPr>
        <p:spPr/>
        <p:txBody>
          <a:bodyPr>
            <a:normAutofit/>
          </a:bodyPr>
          <a:lstStyle/>
          <a:p>
            <a:pPr>
              <a:spcBef>
                <a:spcPts val="1200"/>
              </a:spcBef>
            </a:pPr>
            <a:r>
              <a:rPr lang="en-GB" dirty="0" smtClean="0"/>
              <a:t>Why do we do Inheritance?</a:t>
            </a:r>
          </a:p>
          <a:p>
            <a:pPr lvl="1">
              <a:spcBef>
                <a:spcPts val="1200"/>
              </a:spcBef>
            </a:pPr>
            <a:r>
              <a:rPr lang="en-GB" dirty="0" smtClean="0"/>
              <a:t>So we can </a:t>
            </a:r>
            <a:r>
              <a:rPr lang="en-GB" dirty="0" err="1" smtClean="0"/>
              <a:t>upcast</a:t>
            </a:r>
            <a:r>
              <a:rPr lang="en-GB" dirty="0" smtClean="0"/>
              <a:t> refs to a common base type to effect polymorphism</a:t>
            </a:r>
          </a:p>
          <a:p>
            <a:pPr lvl="1">
              <a:spcBef>
                <a:spcPts val="1200"/>
              </a:spcBef>
            </a:pPr>
            <a:r>
              <a:rPr lang="en-GB" dirty="0" smtClean="0"/>
              <a:t>Maybe a bit of code reuse as well</a:t>
            </a:r>
          </a:p>
          <a:p>
            <a:pPr>
              <a:spcBef>
                <a:spcPts val="1200"/>
              </a:spcBef>
            </a:pPr>
            <a:endParaRPr lang="en-GB" dirty="0" smtClean="0"/>
          </a:p>
          <a:p>
            <a:pPr>
              <a:spcBef>
                <a:spcPts val="1200"/>
              </a:spcBef>
            </a:pPr>
            <a:r>
              <a:rPr lang="en-GB" dirty="0" smtClean="0"/>
              <a:t>Constructors are not inherited</a:t>
            </a:r>
          </a:p>
          <a:p>
            <a:pPr lvl="1">
              <a:spcBef>
                <a:spcPts val="1200"/>
              </a:spcBef>
            </a:pPr>
            <a:r>
              <a:rPr lang="en-GB" dirty="0" smtClean="0"/>
              <a:t>Default .</a:t>
            </a:r>
            <a:r>
              <a:rPr lang="en-GB" dirty="0" err="1" smtClean="0"/>
              <a:t>ctor</a:t>
            </a:r>
            <a:r>
              <a:rPr lang="en-GB" dirty="0" smtClean="0"/>
              <a:t> of base class called if available</a:t>
            </a:r>
          </a:p>
          <a:p>
            <a:pPr lvl="2">
              <a:spcBef>
                <a:spcPts val="1200"/>
              </a:spcBef>
            </a:pPr>
            <a:r>
              <a:rPr lang="en-GB" dirty="0" smtClean="0"/>
              <a:t>May be explicitly called using </a:t>
            </a:r>
            <a:r>
              <a:rPr lang="en-GB" dirty="0" smtClean="0">
                <a:latin typeface="Lucida Console" pitchFamily="49" charset="0"/>
              </a:rPr>
              <a:t>super()</a:t>
            </a:r>
            <a:r>
              <a:rPr lang="en-GB" dirty="0" smtClean="0"/>
              <a:t> </a:t>
            </a:r>
          </a:p>
          <a:p>
            <a:pPr lvl="2">
              <a:spcBef>
                <a:spcPts val="1200"/>
              </a:spcBef>
            </a:pPr>
            <a:endParaRPr lang="en-GB" dirty="0" smtClean="0"/>
          </a:p>
          <a:p>
            <a:pPr>
              <a:spcBef>
                <a:spcPts val="1200"/>
              </a:spcBef>
            </a:pPr>
            <a:r>
              <a:rPr lang="en-GB" dirty="0" smtClean="0"/>
              <a:t>Derived class inherits and can override and add </a:t>
            </a:r>
          </a:p>
          <a:p>
            <a:pPr>
              <a:spcBef>
                <a:spcPts val="1200"/>
              </a:spcBef>
            </a:pPr>
            <a:r>
              <a:rPr lang="en-GB" dirty="0" smtClean="0"/>
              <a:t>Method calls automatically polymorphic</a:t>
            </a:r>
          </a:p>
          <a:p>
            <a:pPr>
              <a:spcBef>
                <a:spcPts val="1200"/>
              </a:spcBef>
            </a:pPr>
            <a:r>
              <a:rPr lang="en-GB" dirty="0" smtClean="0"/>
              <a:t>Started to look at (down)casting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The object class</a:t>
            </a:r>
          </a:p>
        </p:txBody>
      </p:sp>
      <p:sp>
        <p:nvSpPr>
          <p:cNvPr id="32771" name="Rectangle 3"/>
          <p:cNvSpPr>
            <a:spLocks noGrp="1" noChangeArrowheads="1"/>
          </p:cNvSpPr>
          <p:nvPr>
            <p:ph idx="1"/>
          </p:nvPr>
        </p:nvSpPr>
        <p:spPr/>
        <p:txBody>
          <a:bodyPr/>
          <a:lstStyle/>
          <a:p>
            <a:pPr>
              <a:spcBef>
                <a:spcPts val="800"/>
              </a:spcBef>
              <a:tabLst>
                <a:tab pos="4343400" algn="l"/>
              </a:tabLst>
            </a:pPr>
            <a:r>
              <a:rPr lang="en-GB" dirty="0" err="1" smtClean="0">
                <a:latin typeface="Lucida Console" pitchFamily="49" charset="0"/>
              </a:rPr>
              <a:t>java.lang.Object</a:t>
            </a:r>
            <a:r>
              <a:rPr lang="en-GB" dirty="0" smtClean="0"/>
              <a:t> defines methods inherited by all types</a:t>
            </a:r>
          </a:p>
          <a:p>
            <a:pPr lvl="1">
              <a:spcBef>
                <a:spcPts val="800"/>
              </a:spcBef>
              <a:tabLst>
                <a:tab pos="4343400" algn="l"/>
              </a:tabLst>
            </a:pPr>
            <a:r>
              <a:rPr lang="en-GB" dirty="0" smtClean="0">
                <a:latin typeface="Lucida Console" pitchFamily="49" charset="0"/>
              </a:rPr>
              <a:t>equals</a:t>
            </a:r>
            <a:r>
              <a:rPr lang="en-GB" dirty="0" smtClean="0"/>
              <a:t>,  </a:t>
            </a:r>
            <a:r>
              <a:rPr lang="en-GB" dirty="0" err="1" smtClean="0">
                <a:latin typeface="Lucida Console" pitchFamily="49" charset="0"/>
              </a:rPr>
              <a:t>hashCode</a:t>
            </a:r>
            <a:r>
              <a:rPr lang="en-GB" dirty="0" smtClean="0"/>
              <a:t>,  </a:t>
            </a:r>
            <a:r>
              <a:rPr lang="en-GB" dirty="0" err="1" smtClean="0">
                <a:latin typeface="Lucida Console" pitchFamily="49" charset="0"/>
              </a:rPr>
              <a:t>toString</a:t>
            </a:r>
            <a:endParaRPr lang="en-GB" dirty="0" smtClean="0">
              <a:latin typeface="Lucida Console" pitchFamily="49" charset="0"/>
            </a:endParaRPr>
          </a:p>
          <a:p>
            <a:pPr lvl="1">
              <a:spcBef>
                <a:spcPts val="800"/>
              </a:spcBef>
              <a:tabLst>
                <a:tab pos="4343400" algn="l"/>
              </a:tabLst>
            </a:pPr>
            <a:endParaRPr lang="en-GB" dirty="0" smtClean="0">
              <a:latin typeface="Lucida Console" pitchFamily="49" charset="0"/>
            </a:endParaRPr>
          </a:p>
          <a:p>
            <a:pPr>
              <a:spcBef>
                <a:spcPts val="800"/>
              </a:spcBef>
              <a:tabLst>
                <a:tab pos="4343400" algn="l"/>
              </a:tabLst>
            </a:pPr>
            <a:r>
              <a:rPr lang="en-GB" dirty="0" smtClean="0"/>
              <a:t>Derived classes override as necessary</a:t>
            </a:r>
          </a:p>
          <a:p>
            <a:pPr lvl="1">
              <a:spcBef>
                <a:spcPts val="800"/>
              </a:spcBef>
              <a:tabLst>
                <a:tab pos="4343400" algn="l"/>
              </a:tabLst>
            </a:pPr>
            <a:r>
              <a:rPr lang="en-GB" dirty="0" err="1" smtClean="0">
                <a:latin typeface="Lucida Console" pitchFamily="49" charset="0"/>
              </a:rPr>
              <a:t>java.lang.Object.equals</a:t>
            </a:r>
            <a:r>
              <a:rPr lang="en-GB" dirty="0" smtClean="0"/>
              <a:t> 		– Compares references</a:t>
            </a:r>
          </a:p>
          <a:p>
            <a:pPr lvl="1">
              <a:spcBef>
                <a:spcPts val="800"/>
              </a:spcBef>
              <a:tabLst>
                <a:tab pos="4343400" algn="l"/>
              </a:tabLst>
            </a:pPr>
            <a:r>
              <a:rPr lang="en-GB" dirty="0" err="1" smtClean="0">
                <a:latin typeface="Lucida Console" pitchFamily="49" charset="0"/>
              </a:rPr>
              <a:t>java.lang.String.equals</a:t>
            </a:r>
            <a:r>
              <a:rPr lang="en-GB" dirty="0" smtClean="0"/>
              <a:t>  	– Compares values</a:t>
            </a:r>
          </a:p>
          <a:p>
            <a:pPr lvl="1">
              <a:spcBef>
                <a:spcPts val="800"/>
              </a:spcBef>
              <a:tabLst>
                <a:tab pos="4343400" algn="l"/>
              </a:tabLst>
            </a:pPr>
            <a:endParaRPr lang="en-GB" dirty="0" smtClean="0"/>
          </a:p>
          <a:p>
            <a:pPr>
              <a:spcBef>
                <a:spcPts val="800"/>
              </a:spcBef>
              <a:tabLst>
                <a:tab pos="4343400" algn="l"/>
              </a:tabLst>
            </a:pPr>
            <a:r>
              <a:rPr lang="en-GB" dirty="0" smtClean="0"/>
              <a:t>Should override </a:t>
            </a:r>
            <a:r>
              <a:rPr lang="en-GB" b="0" dirty="0" err="1" smtClean="0">
                <a:latin typeface="Lucida Console" pitchFamily="49" charset="0"/>
              </a:rPr>
              <a:t>hashCode</a:t>
            </a:r>
            <a:r>
              <a:rPr lang="en-GB" b="0" dirty="0" smtClean="0">
                <a:latin typeface="Lucida Console" pitchFamily="49" charset="0"/>
              </a:rPr>
              <a:t>()</a:t>
            </a:r>
            <a:r>
              <a:rPr lang="en-GB" b="0" dirty="0" smtClean="0"/>
              <a:t> </a:t>
            </a:r>
            <a:r>
              <a:rPr lang="en-GB" dirty="0" smtClean="0"/>
              <a:t>and </a:t>
            </a:r>
            <a:r>
              <a:rPr lang="en-GB" b="0" dirty="0" smtClean="0">
                <a:latin typeface="Lucida Console" pitchFamily="49" charset="0"/>
              </a:rPr>
              <a:t>equals()</a:t>
            </a:r>
            <a:r>
              <a:rPr lang="en-GB" dirty="0" smtClean="0"/>
              <a:t> as a pair</a:t>
            </a:r>
          </a:p>
          <a:p>
            <a:pPr lvl="1">
              <a:spcBef>
                <a:spcPts val="800"/>
              </a:spcBef>
              <a:tabLst>
                <a:tab pos="4343400" algn="l"/>
              </a:tabLst>
            </a:pPr>
            <a:r>
              <a:rPr lang="en-GB" dirty="0" smtClean="0"/>
              <a:t>Two equal objects should return the same</a:t>
            </a:r>
            <a:r>
              <a:rPr lang="en-GB" b="1" dirty="0" smtClean="0"/>
              <a:t> </a:t>
            </a:r>
            <a:r>
              <a:rPr lang="en-GB" dirty="0" smtClean="0"/>
              <a:t>hash code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Constructing the </a:t>
            </a:r>
            <a:r>
              <a:rPr lang="en-GB" dirty="0"/>
              <a:t>d</a:t>
            </a:r>
            <a:r>
              <a:rPr lang="en-GB" dirty="0" smtClean="0"/>
              <a:t>erived objects</a:t>
            </a:r>
          </a:p>
        </p:txBody>
      </p:sp>
      <p:sp>
        <p:nvSpPr>
          <p:cNvPr id="12291" name="Rectangle 3"/>
          <p:cNvSpPr>
            <a:spLocks noGrp="1" noChangeArrowheads="1"/>
          </p:cNvSpPr>
          <p:nvPr>
            <p:ph idx="1"/>
          </p:nvPr>
        </p:nvSpPr>
        <p:spPr/>
        <p:txBody>
          <a:bodyPr/>
          <a:lstStyle/>
          <a:p>
            <a:pPr>
              <a:spcBef>
                <a:spcPts val="1200"/>
              </a:spcBef>
            </a:pPr>
            <a:r>
              <a:rPr lang="en-GB" dirty="0" smtClean="0"/>
              <a:t>Base class constructors </a:t>
            </a:r>
            <a:r>
              <a:rPr lang="en-GB" dirty="0" smtClean="0">
                <a:solidFill>
                  <a:srgbClr val="FA3200"/>
                </a:solidFill>
              </a:rPr>
              <a:t>are not</a:t>
            </a:r>
            <a:r>
              <a:rPr lang="en-GB" dirty="0" smtClean="0"/>
              <a:t> inherited</a:t>
            </a:r>
          </a:p>
          <a:p>
            <a:pPr lvl="1">
              <a:spcBef>
                <a:spcPts val="1200"/>
              </a:spcBef>
            </a:pPr>
            <a:r>
              <a:rPr lang="en-GB" dirty="0" smtClean="0"/>
              <a:t>But, default constructor of the base class </a:t>
            </a:r>
            <a:r>
              <a:rPr lang="en-GB" i="1" dirty="0" smtClean="0"/>
              <a:t>is</a:t>
            </a:r>
            <a:r>
              <a:rPr lang="en-GB" dirty="0" smtClean="0"/>
              <a:t> called </a:t>
            </a:r>
          </a:p>
          <a:p>
            <a:pPr lvl="2">
              <a:spcBef>
                <a:spcPts val="1200"/>
              </a:spcBef>
            </a:pPr>
            <a:r>
              <a:rPr lang="en-GB" dirty="0" smtClean="0"/>
              <a:t>Performs initialisation of the base fields, etc.</a:t>
            </a:r>
          </a:p>
          <a:p>
            <a:pPr lvl="2">
              <a:spcBef>
                <a:spcPts val="1200"/>
              </a:spcBef>
            </a:pPr>
            <a:endParaRPr lang="en-GB" dirty="0" smtClean="0"/>
          </a:p>
          <a:p>
            <a:pPr lvl="2">
              <a:spcBef>
                <a:spcPts val="1200"/>
              </a:spcBef>
            </a:pPr>
            <a:endParaRPr lang="en-GB" dirty="0" smtClean="0"/>
          </a:p>
          <a:p>
            <a:pPr>
              <a:spcBef>
                <a:spcPts val="1200"/>
              </a:spcBef>
            </a:pPr>
            <a:endParaRPr lang="en-GB" dirty="0" smtClean="0"/>
          </a:p>
          <a:p>
            <a:pPr>
              <a:spcBef>
                <a:spcPts val="1200"/>
              </a:spcBef>
            </a:pPr>
            <a:r>
              <a:rPr lang="en-GB" dirty="0" smtClean="0"/>
              <a:t>You can invoke an alternate base class constructor</a:t>
            </a:r>
          </a:p>
          <a:p>
            <a:pPr lvl="1">
              <a:spcBef>
                <a:spcPts val="1200"/>
              </a:spcBef>
            </a:pPr>
            <a:r>
              <a:rPr lang="en-GB" dirty="0" smtClean="0"/>
              <a:t>Using a super</a:t>
            </a:r>
            <a:r>
              <a:rPr lang="en-GB" dirty="0" smtClean="0">
                <a:latin typeface="Lucida Console" pitchFamily="49" charset="0"/>
              </a:rPr>
              <a:t>()</a:t>
            </a:r>
            <a:r>
              <a:rPr lang="en-GB" dirty="0" smtClean="0"/>
              <a:t> directive</a:t>
            </a:r>
          </a:p>
          <a:p>
            <a:pPr lvl="1">
              <a:spcBef>
                <a:spcPts val="1200"/>
              </a:spcBef>
            </a:pPr>
            <a:r>
              <a:rPr lang="en-GB" dirty="0" smtClean="0">
                <a:solidFill>
                  <a:srgbClr val="FA3200"/>
                </a:solidFill>
              </a:rPr>
              <a:t>Mandatory</a:t>
            </a:r>
            <a:r>
              <a:rPr lang="en-GB" dirty="0" smtClean="0"/>
              <a:t> if there is no default no </a:t>
            </a:r>
            <a:r>
              <a:rPr lang="en-GB" dirty="0" err="1" smtClean="0"/>
              <a:t>args</a:t>
            </a:r>
            <a:r>
              <a:rPr lang="en-GB" dirty="0" smtClean="0"/>
              <a:t> constructor in the base class</a:t>
            </a:r>
          </a:p>
          <a:p>
            <a:pPr lvl="1">
              <a:spcBef>
                <a:spcPts val="1200"/>
              </a:spcBef>
            </a:pPr>
            <a:r>
              <a:rPr lang="en-GB" dirty="0" smtClean="0"/>
              <a:t>The call to </a:t>
            </a:r>
            <a:r>
              <a:rPr lang="en-GB" dirty="0" smtClean="0">
                <a:latin typeface="Lucida Console" pitchFamily="49" charset="0"/>
              </a:rPr>
              <a:t>super</a:t>
            </a:r>
            <a:r>
              <a:rPr lang="en-GB" dirty="0" smtClean="0"/>
              <a:t>() appears before the constructor body</a:t>
            </a:r>
          </a:p>
          <a:p>
            <a:pPr lvl="1">
              <a:spcBef>
                <a:spcPts val="1200"/>
              </a:spcBef>
            </a:pPr>
            <a:r>
              <a:rPr lang="en-GB" dirty="0" smtClean="0"/>
              <a:t>Arguments to </a:t>
            </a:r>
            <a:r>
              <a:rPr lang="en-GB" dirty="0" smtClean="0">
                <a:latin typeface="Lucida Console" pitchFamily="49" charset="0"/>
              </a:rPr>
              <a:t>super</a:t>
            </a:r>
            <a:r>
              <a:rPr lang="en-GB" dirty="0" smtClean="0"/>
              <a:t>() must match those of target .</a:t>
            </a:r>
            <a:r>
              <a:rPr lang="en-GB" dirty="0" err="1" smtClean="0"/>
              <a:t>ctor</a:t>
            </a:r>
            <a:endParaRPr lang="en-GB" dirty="0" smtClean="0"/>
          </a:p>
        </p:txBody>
      </p:sp>
      <p:sp>
        <p:nvSpPr>
          <p:cNvPr id="818180" name="Rectangle 4"/>
          <p:cNvSpPr>
            <a:spLocks noChangeArrowheads="1"/>
          </p:cNvSpPr>
          <p:nvPr/>
        </p:nvSpPr>
        <p:spPr bwMode="auto">
          <a:xfrm>
            <a:off x="655093" y="2408889"/>
            <a:ext cx="5179650"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Ellipse </a:t>
            </a:r>
            <a:r>
              <a:rPr lang="en-GB" sz="1800" dirty="0" smtClean="0">
                <a:solidFill>
                  <a:srgbClr val="000000"/>
                </a:solidFill>
                <a:latin typeface="Lucida Console" pitchFamily="49" charset="0"/>
                <a:cs typeface="+mn-cs"/>
              </a:rPr>
              <a:t>extends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chemeClr val="accent6">
                    <a:lumMod val="50000"/>
                  </a:schemeClr>
                </a:solidFill>
                <a:latin typeface="Lucida Console" pitchFamily="49" charset="0"/>
                <a:cs typeface="+mn-cs"/>
              </a:rPr>
              <a:t>//</a:t>
            </a:r>
            <a:r>
              <a:rPr lang="en-GB" sz="1800" dirty="0">
                <a:solidFill>
                  <a:srgbClr val="000000"/>
                </a:solidFill>
                <a:latin typeface="Lucida Console" pitchFamily="49" charset="0"/>
                <a:cs typeface="+mn-cs"/>
              </a:rPr>
              <a:t> </a:t>
            </a:r>
            <a:r>
              <a:rPr lang="en-GB" sz="1800" dirty="0">
                <a:solidFill>
                  <a:srgbClr val="009900"/>
                </a:solidFill>
                <a:latin typeface="Lucida Console" pitchFamily="49" charset="0"/>
                <a:cs typeface="+mn-cs"/>
              </a:rPr>
              <a:t>public Ellipse() </a:t>
            </a:r>
            <a:r>
              <a:rPr lang="en-GB" sz="1800" dirty="0" smtClean="0">
                <a:solidFill>
                  <a:srgbClr val="009900"/>
                </a:solidFill>
                <a:latin typeface="Lucida Console" pitchFamily="49" charset="0"/>
              </a:rPr>
              <a:t>{super();}</a:t>
            </a:r>
            <a:endParaRPr lang="en-GB" sz="1800" dirty="0">
              <a:solidFill>
                <a:srgbClr val="0099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18181" name="Rectangle 5"/>
          <p:cNvSpPr>
            <a:spLocks noChangeArrowheads="1"/>
          </p:cNvSpPr>
          <p:nvPr/>
        </p:nvSpPr>
        <p:spPr bwMode="auto">
          <a:xfrm>
            <a:off x="5980487" y="2712672"/>
            <a:ext cx="2324236" cy="643766"/>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cs typeface="+mn-cs"/>
              </a:rPr>
              <a:t>Compiler </a:t>
            </a:r>
            <a:r>
              <a:rPr lang="en-GB" sz="1800" dirty="0" smtClean="0">
                <a:solidFill>
                  <a:srgbClr val="000000"/>
                </a:solidFill>
                <a:cs typeface="+mn-cs"/>
              </a:rPr>
              <a:t>generated</a:t>
            </a:r>
            <a:br>
              <a:rPr lang="en-GB" sz="1800" dirty="0" smtClean="0">
                <a:solidFill>
                  <a:srgbClr val="000000"/>
                </a:solidFill>
                <a:cs typeface="+mn-cs"/>
              </a:rPr>
            </a:br>
            <a:r>
              <a:rPr lang="en-GB" sz="1800" dirty="0" smtClean="0">
                <a:solidFill>
                  <a:srgbClr val="000000"/>
                </a:solidFill>
                <a:cs typeface="+mn-cs"/>
              </a:rPr>
              <a:t> </a:t>
            </a:r>
            <a:r>
              <a:rPr lang="en-GB" sz="1800" dirty="0">
                <a:solidFill>
                  <a:srgbClr val="000000"/>
                </a:solidFill>
                <a:cs typeface="+mn-cs"/>
              </a:rPr>
              <a:t>statement</a:t>
            </a:r>
            <a:endParaRPr lang="en-GB" sz="1800" dirty="0">
              <a:solidFill>
                <a:srgbClr val="008000"/>
              </a:solidFill>
              <a:latin typeface="Lucida Console" pitchFamily="49" charset="0"/>
              <a:cs typeface="+mn-cs"/>
            </a:endParaRPr>
          </a:p>
        </p:txBody>
      </p:sp>
      <p:sp>
        <p:nvSpPr>
          <p:cNvPr id="12294" name="Line 6"/>
          <p:cNvSpPr>
            <a:spLocks noChangeShapeType="1"/>
          </p:cNvSpPr>
          <p:nvPr/>
        </p:nvSpPr>
        <p:spPr bwMode="auto">
          <a:xfrm flipH="1" flipV="1">
            <a:off x="5611995" y="2877836"/>
            <a:ext cx="368490" cy="0"/>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GB" dirty="0" smtClean="0"/>
              <a:t>Derived class .</a:t>
            </a:r>
            <a:r>
              <a:rPr lang="en-GB" dirty="0" err="1" smtClean="0"/>
              <a:t>ctors</a:t>
            </a:r>
            <a:r>
              <a:rPr lang="en-GB" dirty="0" smtClean="0"/>
              <a:t> – example</a:t>
            </a:r>
          </a:p>
        </p:txBody>
      </p:sp>
      <p:sp>
        <p:nvSpPr>
          <p:cNvPr id="8" name="Rectangle 6"/>
          <p:cNvSpPr>
            <a:spLocks noChangeArrowheads="1"/>
          </p:cNvSpPr>
          <p:nvPr/>
        </p:nvSpPr>
        <p:spPr bwMode="auto">
          <a:xfrm>
            <a:off x="321273" y="5925883"/>
            <a:ext cx="8440059" cy="366767"/>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Ellipse e1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Ellipse(</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Point(4,7), 23, 24, </a:t>
            </a:r>
            <a:r>
              <a:rPr lang="en-GB" sz="1800" dirty="0" err="1" smtClean="0">
                <a:solidFill>
                  <a:srgbClr val="000000"/>
                </a:solidFill>
                <a:latin typeface="Lucida Console" pitchFamily="49" charset="0"/>
                <a:cs typeface="+mn-cs"/>
              </a:rPr>
              <a:t>Color.RED</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p:txBody>
      </p:sp>
      <p:sp>
        <p:nvSpPr>
          <p:cNvPr id="2" name="Rectangle 1"/>
          <p:cNvSpPr/>
          <p:nvPr/>
        </p:nvSpPr>
        <p:spPr>
          <a:xfrm>
            <a:off x="308919" y="985102"/>
            <a:ext cx="820488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Point </a:t>
            </a:r>
            <a:r>
              <a:rPr lang="en-GB" sz="1600" b="1" dirty="0" smtClean="0">
                <a:solidFill>
                  <a:srgbClr val="0000C0"/>
                </a:solidFill>
                <a:latin typeface="Consolas" panose="020B0609020204030204" pitchFamily="49" charset="0"/>
              </a:rPr>
              <a:t>position</a:t>
            </a:r>
            <a:r>
              <a:rPr lang="en-GB" sz="1600" b="1" dirty="0" smtClean="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Color</a:t>
            </a:r>
            <a:r>
              <a:rPr lang="en-GB" sz="1600" b="1" dirty="0" smtClean="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colour</a:t>
            </a:r>
            <a:r>
              <a:rPr lang="en-GB" sz="1600" b="1" dirty="0" smtClean="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Color</a:t>
            </a:r>
            <a:r>
              <a:rPr lang="en-GB" sz="1600" b="1" dirty="0" smtClean="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smtClean="0">
                <a:solidFill>
                  <a:srgbClr val="0000C0"/>
                </a:solidFill>
                <a:latin typeface="Consolas" panose="020B0609020204030204" pitchFamily="49" charset="0"/>
              </a:rPr>
              <a:t>position = </a:t>
            </a:r>
            <a:r>
              <a:rPr lang="en-GB" sz="1600" b="1" dirty="0" err="1" smtClean="0">
                <a:solidFill>
                  <a:srgbClr val="6A3E3E"/>
                </a:solidFill>
                <a:latin typeface="Consolas" panose="020B0609020204030204" pitchFamily="49" charset="0"/>
              </a:rPr>
              <a:t>pos</a:t>
            </a:r>
            <a:r>
              <a:rPr lang="en-GB" sz="1600" dirty="0" smtClean="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smtClean="0">
                <a:solidFill>
                  <a:srgbClr val="0000C0"/>
                </a:solidFill>
                <a:latin typeface="Consolas" panose="020B0609020204030204" pitchFamily="49" charset="0"/>
              </a:rPr>
              <a:t>	colour</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4658501" y="1099751"/>
            <a:ext cx="3768812" cy="803184"/>
          </a:xfrm>
          <a:prstGeom prst="wedgeRoundRectCallout">
            <a:avLst>
              <a:gd name="adj1" fmla="val -37451"/>
              <a:gd name="adj2" fmla="val 6250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No default </a:t>
            </a:r>
            <a:r>
              <a:rPr lang="en-GB" sz="1400" dirty="0">
                <a:solidFill>
                  <a:schemeClr val="tx1"/>
                </a:solidFill>
              </a:rPr>
              <a:t>.</a:t>
            </a:r>
            <a:r>
              <a:rPr lang="en-GB" sz="1400" dirty="0" err="1">
                <a:solidFill>
                  <a:schemeClr val="tx1"/>
                </a:solidFill>
              </a:rPr>
              <a:t>ctor</a:t>
            </a:r>
            <a:r>
              <a:rPr lang="en-GB" sz="1400" dirty="0">
                <a:solidFill>
                  <a:schemeClr val="tx1"/>
                </a:solidFill>
              </a:rPr>
              <a:t/>
            </a:r>
            <a:br>
              <a:rPr lang="en-GB" sz="1400" dirty="0">
                <a:solidFill>
                  <a:schemeClr val="tx1"/>
                </a:solidFill>
              </a:rPr>
            </a:br>
            <a:r>
              <a:rPr lang="en-GB" sz="1400" dirty="0">
                <a:solidFill>
                  <a:schemeClr val="tx1"/>
                </a:solidFill>
              </a:rPr>
              <a:t>So all </a:t>
            </a:r>
            <a:r>
              <a:rPr lang="en-GB" sz="1400" dirty="0" smtClean="0">
                <a:solidFill>
                  <a:schemeClr val="tx1"/>
                </a:solidFill>
              </a:rPr>
              <a:t>derived classes must </a:t>
            </a:r>
            <a:r>
              <a:rPr lang="en-GB" sz="1400" dirty="0">
                <a:solidFill>
                  <a:schemeClr val="tx1"/>
                </a:solidFill>
              </a:rPr>
              <a:t>invoke this .</a:t>
            </a:r>
            <a:r>
              <a:rPr lang="en-GB" sz="1400" dirty="0" err="1">
                <a:solidFill>
                  <a:schemeClr val="tx1"/>
                </a:solidFill>
              </a:rPr>
              <a:t>ctor</a:t>
            </a:r>
            <a:endParaRPr lang="en-GB" sz="1400" dirty="0">
              <a:solidFill>
                <a:schemeClr val="tx1"/>
              </a:solidFill>
            </a:endParaRPr>
          </a:p>
          <a:p>
            <a:pPr algn="ctr"/>
            <a:endParaRPr lang="en-GB" sz="1600" dirty="0" smtClean="0">
              <a:solidFill>
                <a:schemeClr val="tx1"/>
              </a:solidFill>
              <a:latin typeface="Arial" pitchFamily="34" charset="0"/>
              <a:cs typeface="Arial" pitchFamily="34" charset="0"/>
            </a:endParaRPr>
          </a:p>
        </p:txBody>
      </p:sp>
      <p:sp>
        <p:nvSpPr>
          <p:cNvPr id="4" name="Rectangle 3"/>
          <p:cNvSpPr/>
          <p:nvPr/>
        </p:nvSpPr>
        <p:spPr>
          <a:xfrm>
            <a:off x="321273" y="3503078"/>
            <a:ext cx="8192532"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super</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colour</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width</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height</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4411360" y="4646140"/>
            <a:ext cx="3410467" cy="395418"/>
          </a:xfrm>
          <a:prstGeom prst="wedgeRoundRectCallout">
            <a:avLst>
              <a:gd name="adj1" fmla="val -58536"/>
              <a:gd name="adj2" fmla="val -3155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smtClean="0">
                <a:solidFill>
                  <a:schemeClr val="tx1"/>
                </a:solidFill>
              </a:rPr>
              <a:t>ctor</a:t>
            </a:r>
            <a:r>
              <a:rPr lang="en-GB" sz="1400" dirty="0" smtClean="0">
                <a:solidFill>
                  <a:schemeClr val="tx1"/>
                </a:solidFill>
              </a:rPr>
              <a:t> </a:t>
            </a:r>
            <a:r>
              <a:rPr lang="en-GB" sz="1400" dirty="0">
                <a:solidFill>
                  <a:schemeClr val="tx1"/>
                </a:solidFill>
              </a:rPr>
              <a:t>to initialise </a:t>
            </a:r>
            <a:r>
              <a:rPr lang="en-GB" sz="1400" dirty="0" smtClean="0">
                <a:solidFill>
                  <a:schemeClr val="tx1"/>
                </a:solidFill>
              </a:rPr>
              <a:t>base fields</a:t>
            </a:r>
            <a:endParaRPr lang="en-GB" sz="14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GB" dirty="0" smtClean="0"/>
              <a:t>Derived class .</a:t>
            </a:r>
            <a:r>
              <a:rPr lang="en-GB" dirty="0" err="1" smtClean="0"/>
              <a:t>ctors</a:t>
            </a:r>
            <a:r>
              <a:rPr lang="en-GB" dirty="0" smtClean="0"/>
              <a:t> – Constructor chaining</a:t>
            </a:r>
          </a:p>
        </p:txBody>
      </p:sp>
      <p:sp>
        <p:nvSpPr>
          <p:cNvPr id="8" name="Rectangle 6"/>
          <p:cNvSpPr>
            <a:spLocks noChangeArrowheads="1"/>
          </p:cNvSpPr>
          <p:nvPr/>
        </p:nvSpPr>
        <p:spPr bwMode="auto">
          <a:xfrm>
            <a:off x="321273" y="4744996"/>
            <a:ext cx="8192533" cy="366767"/>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Ellipse e1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Ellipse(</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Point(4,7));</a:t>
            </a:r>
            <a:endParaRPr lang="en-GB" sz="1800" dirty="0">
              <a:solidFill>
                <a:srgbClr val="000000"/>
              </a:solidFill>
              <a:latin typeface="Lucida Console" pitchFamily="49" charset="0"/>
              <a:cs typeface="+mn-cs"/>
            </a:endParaRPr>
          </a:p>
        </p:txBody>
      </p:sp>
      <p:sp>
        <p:nvSpPr>
          <p:cNvPr id="4" name="Rectangle 3"/>
          <p:cNvSpPr/>
          <p:nvPr/>
        </p:nvSpPr>
        <p:spPr>
          <a:xfrm>
            <a:off x="345987" y="1377711"/>
            <a:ext cx="8192532"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super</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colour</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width</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height</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this</a:t>
            </a:r>
            <a:r>
              <a:rPr lang="en-GB" sz="1600" b="1" dirty="0"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a:t>
            </a:r>
            <a:endParaRPr lang="en-GB" sz="1600" dirty="0"/>
          </a:p>
        </p:txBody>
      </p:sp>
      <p:sp>
        <p:nvSpPr>
          <p:cNvPr id="5" name="Rounded Rectangular Callout 4"/>
          <p:cNvSpPr/>
          <p:nvPr/>
        </p:nvSpPr>
        <p:spPr>
          <a:xfrm>
            <a:off x="4411360" y="2520773"/>
            <a:ext cx="3410467" cy="395418"/>
          </a:xfrm>
          <a:prstGeom prst="wedgeRoundRectCallout">
            <a:avLst>
              <a:gd name="adj1" fmla="val -58536"/>
              <a:gd name="adj2" fmla="val -3155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smtClean="0">
                <a:solidFill>
                  <a:schemeClr val="tx1"/>
                </a:solidFill>
              </a:rPr>
              <a:t>ctor</a:t>
            </a:r>
            <a:r>
              <a:rPr lang="en-GB" sz="1400" dirty="0" smtClean="0">
                <a:solidFill>
                  <a:schemeClr val="tx1"/>
                </a:solidFill>
              </a:rPr>
              <a:t> </a:t>
            </a:r>
            <a:r>
              <a:rPr lang="en-GB" sz="1400" dirty="0">
                <a:solidFill>
                  <a:schemeClr val="tx1"/>
                </a:solidFill>
              </a:rPr>
              <a:t>to initialise </a:t>
            </a:r>
            <a:r>
              <a:rPr lang="en-GB" sz="1400" dirty="0" smtClean="0">
                <a:solidFill>
                  <a:schemeClr val="tx1"/>
                </a:solidFill>
              </a:rPr>
              <a:t>base fields</a:t>
            </a:r>
            <a:endParaRPr lang="en-GB" sz="1400" dirty="0" smtClean="0">
              <a:solidFill>
                <a:schemeClr val="tx1"/>
              </a:solidFill>
              <a:latin typeface="Arial" pitchFamily="34" charset="0"/>
              <a:cs typeface="Arial" pitchFamily="34" charset="0"/>
            </a:endParaRPr>
          </a:p>
        </p:txBody>
      </p:sp>
      <p:sp>
        <p:nvSpPr>
          <p:cNvPr id="9" name="Rounded Rectangular Callout 8"/>
          <p:cNvSpPr/>
          <p:nvPr/>
        </p:nvSpPr>
        <p:spPr>
          <a:xfrm>
            <a:off x="5169244" y="3711149"/>
            <a:ext cx="2294238" cy="456134"/>
          </a:xfrm>
          <a:prstGeom prst="wedgeRoundRectCallout">
            <a:avLst>
              <a:gd name="adj1" fmla="val -58536"/>
              <a:gd name="adj2" fmla="val -3155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a:t>
            </a:r>
            <a:r>
              <a:rPr lang="en-GB" sz="1400" dirty="0" smtClean="0">
                <a:solidFill>
                  <a:schemeClr val="tx1"/>
                </a:solidFill>
              </a:rPr>
              <a:t>Ellipse .</a:t>
            </a:r>
            <a:r>
              <a:rPr lang="en-GB" sz="1400" dirty="0" err="1" smtClean="0">
                <a:solidFill>
                  <a:schemeClr val="tx1"/>
                </a:solidFill>
              </a:rPr>
              <a:t>ctor</a:t>
            </a:r>
            <a:endParaRPr lang="en-GB" sz="1400" dirty="0" smtClean="0">
              <a:solidFill>
                <a:schemeClr val="tx1"/>
              </a:solidFill>
              <a:latin typeface="Arial" pitchFamily="34" charset="0"/>
              <a:cs typeface="Arial" pitchFamily="34" charset="0"/>
            </a:endParaRPr>
          </a:p>
        </p:txBody>
      </p:sp>
      <p:sp>
        <p:nvSpPr>
          <p:cNvPr id="7" name="Freeform 6"/>
          <p:cNvSpPr/>
          <p:nvPr/>
        </p:nvSpPr>
        <p:spPr>
          <a:xfrm>
            <a:off x="230986" y="245899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8486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057749" y="5785533"/>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5" name="Rectangle 3"/>
          <p:cNvSpPr>
            <a:spLocks noChangeArrowheads="1"/>
          </p:cNvSpPr>
          <p:nvPr/>
        </p:nvSpPr>
        <p:spPr bwMode="auto">
          <a:xfrm>
            <a:off x="3537424" y="5785533"/>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pPr eaLnBrk="1" hangingPunct="1"/>
            <a:r>
              <a:rPr lang="en-GB" dirty="0" smtClean="0"/>
              <a:t>The principle of substitutability</a:t>
            </a:r>
          </a:p>
        </p:txBody>
      </p:sp>
      <p:sp>
        <p:nvSpPr>
          <p:cNvPr id="13317" name="Rectangle 5"/>
          <p:cNvSpPr>
            <a:spLocks noGrp="1" noChangeArrowheads="1"/>
          </p:cNvSpPr>
          <p:nvPr>
            <p:ph idx="1"/>
          </p:nvPr>
        </p:nvSpPr>
        <p:spPr/>
        <p:txBody>
          <a:bodyPr/>
          <a:lstStyle/>
          <a:p>
            <a:pPr>
              <a:spcBef>
                <a:spcPts val="1200"/>
              </a:spcBef>
            </a:pPr>
            <a:r>
              <a:rPr lang="en-US" dirty="0" smtClean="0"/>
              <a:t>Object of derived type exhibits all behavior of base type</a:t>
            </a:r>
          </a:p>
          <a:p>
            <a:pPr lvl="1">
              <a:spcBef>
                <a:spcPts val="1200"/>
              </a:spcBef>
            </a:pPr>
            <a:r>
              <a:rPr lang="en-US" dirty="0" smtClean="0"/>
              <a:t>A derived object is a ‘kind of’ base object</a:t>
            </a:r>
          </a:p>
          <a:p>
            <a:pPr>
              <a:spcBef>
                <a:spcPts val="1200"/>
              </a:spcBef>
            </a:pPr>
            <a:r>
              <a:rPr lang="en-US" dirty="0" smtClean="0"/>
              <a:t>So this code is valid </a:t>
            </a:r>
          </a:p>
          <a:p>
            <a:pPr lvl="1">
              <a:spcBef>
                <a:spcPts val="1200"/>
              </a:spcBef>
            </a:pPr>
            <a:endParaRPr lang="en-US" dirty="0" smtClean="0"/>
          </a:p>
          <a:p>
            <a:pPr lvl="1">
              <a:spcBef>
                <a:spcPts val="1200"/>
              </a:spcBef>
            </a:pPr>
            <a:endParaRPr lang="en-US" dirty="0" smtClean="0"/>
          </a:p>
        </p:txBody>
      </p:sp>
      <p:sp>
        <p:nvSpPr>
          <p:cNvPr id="822278" name="Rectangle 6"/>
          <p:cNvSpPr>
            <a:spLocks noChangeArrowheads="1"/>
          </p:cNvSpPr>
          <p:nvPr/>
        </p:nvSpPr>
        <p:spPr bwMode="auto">
          <a:xfrm>
            <a:off x="510082" y="2436988"/>
            <a:ext cx="3733348"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Ellipse();</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Shape s = e;</a:t>
            </a:r>
          </a:p>
        </p:txBody>
      </p:sp>
      <p:sp>
        <p:nvSpPr>
          <p:cNvPr id="4" name="Oval Callout 3"/>
          <p:cNvSpPr/>
          <p:nvPr/>
        </p:nvSpPr>
        <p:spPr>
          <a:xfrm>
            <a:off x="4683209" y="2060093"/>
            <a:ext cx="2409569" cy="1020661"/>
          </a:xfrm>
          <a:prstGeom prst="wedgeEllipseCallout">
            <a:avLst>
              <a:gd name="adj1" fmla="val -52916"/>
              <a:gd name="adj2" fmla="val 2719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But why would you do it?</a:t>
            </a:r>
          </a:p>
          <a:p>
            <a:pPr algn="ctr"/>
            <a:endParaRPr lang="en-GB" sz="1600" b="1" dirty="0" smtClean="0">
              <a:solidFill>
                <a:schemeClr val="tx1"/>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840378" y="3642670"/>
            <a:ext cx="2940791" cy="190576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513176" y="3642670"/>
            <a:ext cx="3041995" cy="1176462"/>
          </a:xfrm>
          <a:prstGeom prst="rect">
            <a:avLst/>
          </a:prstGeom>
          <a:ln>
            <a:noFill/>
          </a:ln>
          <a:effectLst>
            <a:outerShdw blurRad="292100" dist="139700" dir="2700000" algn="tl" rotWithShape="0">
              <a:srgbClr val="333333">
                <a:alpha val="65000"/>
              </a:srgbClr>
            </a:outerShdw>
          </a:effectLst>
        </p:spPr>
      </p:pic>
      <p:sp>
        <p:nvSpPr>
          <p:cNvPr id="7" name="Rounded Rectangular Callout 6"/>
          <p:cNvSpPr/>
          <p:nvPr/>
        </p:nvSpPr>
        <p:spPr>
          <a:xfrm>
            <a:off x="4584358" y="5029192"/>
            <a:ext cx="2891481" cy="451114"/>
          </a:xfrm>
          <a:prstGeom prst="wedgeRoundRectCallout">
            <a:avLst>
              <a:gd name="adj1" fmla="val -31944"/>
              <a:gd name="adj2" fmla="val -7445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Missing all the Ellipse's stuff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pPr eaLnBrk="1" hangingPunct="1"/>
            <a:r>
              <a:rPr lang="en-GB" dirty="0" smtClean="0"/>
              <a:t>Why use substitution of references?</a:t>
            </a:r>
          </a:p>
        </p:txBody>
      </p:sp>
      <p:sp>
        <p:nvSpPr>
          <p:cNvPr id="2" name="Rectangle 1"/>
          <p:cNvSpPr/>
          <p:nvPr/>
        </p:nvSpPr>
        <p:spPr>
          <a:xfrm>
            <a:off x="395413" y="1074398"/>
            <a:ext cx="831188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a:t>
            </a:r>
          </a:p>
          <a:p>
            <a:r>
              <a:rPr lang="en-GB" sz="1600" b="1" dirty="0" smtClean="0">
                <a:solidFill>
                  <a:srgbClr val="3F7F5F"/>
                </a:solidFill>
                <a:latin typeface="Consolas" panose="020B0609020204030204" pitchFamily="49" charset="0"/>
              </a:rPr>
              <a:t>	// </a:t>
            </a:r>
            <a:r>
              <a:rPr lang="en-GB" sz="1600" b="1" dirty="0">
                <a:solidFill>
                  <a:srgbClr val="3F7F5F"/>
                </a:solidFill>
                <a:latin typeface="Consolas" panose="020B0609020204030204" pitchFamily="49" charset="0"/>
              </a:rPr>
              <a:t>code to draw</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smtClean="0">
                <a:solidFill>
                  <a:srgbClr val="000000"/>
                </a:solidFill>
                <a:latin typeface="Consolas" panose="020B0609020204030204" pitchFamily="49" charset="0"/>
              </a:rPr>
              <a:t>	Ellipse </a:t>
            </a:r>
            <a:r>
              <a:rPr lang="en-GB" sz="1600" b="1" dirty="0" err="1">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Point(10,5));</a:t>
            </a:r>
          </a:p>
          <a:p>
            <a:r>
              <a:rPr lang="en-GB" sz="1600" b="1" i="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drawShape</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a:t>
            </a:r>
          </a:p>
        </p:txBody>
      </p:sp>
      <p:sp>
        <p:nvSpPr>
          <p:cNvPr id="3" name="Rounded Rectangular Callout 2"/>
          <p:cNvSpPr/>
          <p:nvPr/>
        </p:nvSpPr>
        <p:spPr>
          <a:xfrm>
            <a:off x="5852883" y="968013"/>
            <a:ext cx="3101550" cy="852616"/>
          </a:xfrm>
          <a:prstGeom prst="wedgeRoundRectCallout">
            <a:avLst>
              <a:gd name="adj1" fmla="val -55096"/>
              <a:gd name="adj2" fmla="val -706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1- Pass a parameter of base class type</a:t>
            </a:r>
          </a:p>
        </p:txBody>
      </p:sp>
      <p:sp>
        <p:nvSpPr>
          <p:cNvPr id="4" name="Rectangle 3"/>
          <p:cNvSpPr/>
          <p:nvPr/>
        </p:nvSpPr>
        <p:spPr>
          <a:xfrm>
            <a:off x="436703" y="3625894"/>
            <a:ext cx="831188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Shape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a:t>
            </a:r>
          </a:p>
          <a:p>
            <a:r>
              <a:rPr lang="en-GB" sz="1600" b="1" dirty="0" smtClean="0">
                <a:solidFill>
                  <a:srgbClr val="7F0055"/>
                </a:solidFill>
                <a:latin typeface="Consolas" panose="020B0609020204030204" pitchFamily="49" charset="0"/>
              </a:rPr>
              <a:t>  if</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1)</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return</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Point(5,5));</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smtClean="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(1);</a:t>
            </a:r>
          </a:p>
        </p:txBody>
      </p:sp>
      <p:sp>
        <p:nvSpPr>
          <p:cNvPr id="7" name="Rounded Rectangular Callout 6"/>
          <p:cNvSpPr/>
          <p:nvPr/>
        </p:nvSpPr>
        <p:spPr>
          <a:xfrm>
            <a:off x="5869458" y="3489967"/>
            <a:ext cx="3076832" cy="907941"/>
          </a:xfrm>
          <a:prstGeom prst="wedgeRoundRectCallout">
            <a:avLst>
              <a:gd name="adj1" fmla="val -56174"/>
              <a:gd name="adj2" fmla="val 2167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rPr>
              <a:t>2- Returning </a:t>
            </a:r>
            <a:r>
              <a:rPr lang="en-GB" sz="1600" b="1" dirty="0">
                <a:solidFill>
                  <a:schemeClr val="tx1"/>
                </a:solidFill>
              </a:rPr>
              <a:t>parameters of the base class </a:t>
            </a:r>
            <a:r>
              <a:rPr lang="en-GB" sz="1600" b="1" dirty="0" smtClean="0">
                <a:solidFill>
                  <a:schemeClr val="tx1"/>
                </a:solidFill>
              </a:rPr>
              <a:t>type</a:t>
            </a:r>
            <a:endParaRPr lang="en-GB"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pPr eaLnBrk="1" hangingPunct="1"/>
            <a:r>
              <a:rPr lang="en-GB" dirty="0" smtClean="0"/>
              <a:t>Why use substitution of references?</a:t>
            </a:r>
          </a:p>
        </p:txBody>
      </p:sp>
      <p:sp>
        <p:nvSpPr>
          <p:cNvPr id="5" name="Rectangle 4"/>
          <p:cNvSpPr/>
          <p:nvPr/>
        </p:nvSpPr>
        <p:spPr>
          <a:xfrm>
            <a:off x="395413" y="1552370"/>
            <a:ext cx="8311884"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800" b="1" dirty="0">
                <a:solidFill>
                  <a:srgbClr val="000000"/>
                </a:solidFill>
                <a:latin typeface="Consolas" panose="020B0609020204030204" pitchFamily="49" charset="0"/>
              </a:rPr>
              <a:t>Shape[] </a:t>
            </a:r>
            <a:r>
              <a:rPr lang="en-GB" sz="1800" b="1" dirty="0">
                <a:solidFill>
                  <a:srgbClr val="6A3E3E"/>
                </a:solidFill>
                <a:latin typeface="Consolas" panose="020B0609020204030204" pitchFamily="49" charset="0"/>
              </a:rPr>
              <a:t>shapes</a:t>
            </a:r>
            <a:r>
              <a:rPr lang="en-GB" sz="1800" b="1" dirty="0">
                <a:solidFill>
                  <a:srgbClr val="000000"/>
                </a:solidFill>
                <a:latin typeface="Consolas" panose="020B0609020204030204" pitchFamily="49" charset="0"/>
              </a:rPr>
              <a:t> = </a:t>
            </a:r>
            <a:r>
              <a:rPr lang="en-GB" sz="1800" b="1" dirty="0" smtClean="0">
                <a:solidFill>
                  <a:srgbClr val="000000"/>
                </a:solidFill>
                <a:latin typeface="Consolas" panose="020B0609020204030204" pitchFamily="49" charset="0"/>
              </a:rPr>
              <a:t>{</a:t>
            </a: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myEllipse</a:t>
            </a:r>
            <a:r>
              <a:rPr lang="en-GB" sz="1800" b="1" dirty="0">
                <a:solidFill>
                  <a:srgbClr val="000000"/>
                </a:solidFill>
                <a:latin typeface="Consolas" panose="020B0609020204030204" pitchFamily="49" charset="0"/>
              </a:rPr>
              <a:t>, </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yourTriangle</a:t>
            </a:r>
            <a:r>
              <a:rPr lang="en-GB" sz="1800" b="1" dirty="0">
                <a:solidFill>
                  <a:srgbClr val="000000"/>
                </a:solidFill>
                <a:latin typeface="Consolas" panose="020B0609020204030204" pitchFamily="49" charset="0"/>
              </a:rPr>
              <a:t>, </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ourCircle</a:t>
            </a:r>
            <a:endParaRPr lang="en-GB" sz="1800" b="1" dirty="0" smtClean="0">
              <a:solidFill>
                <a:srgbClr val="000000"/>
              </a:solidFill>
              <a:latin typeface="Consolas" panose="020B0609020204030204" pitchFamily="49" charset="0"/>
            </a:endParaRPr>
          </a:p>
          <a:p>
            <a:r>
              <a:rPr lang="en-GB" sz="1800" b="1" dirty="0" smtClean="0">
                <a:solidFill>
                  <a:srgbClr val="000000"/>
                </a:solidFill>
                <a:latin typeface="Consolas" panose="020B0609020204030204" pitchFamily="49" charset="0"/>
              </a:rPr>
              <a:t>};</a:t>
            </a:r>
            <a:endParaRPr lang="en-GB" sz="1800" b="1" dirty="0">
              <a:solidFill>
                <a:srgbClr val="000000"/>
              </a:solidFill>
              <a:latin typeface="Consolas" panose="020B0609020204030204" pitchFamily="49" charset="0"/>
            </a:endParaRPr>
          </a:p>
          <a:p>
            <a:endParaRPr lang="en-GB" sz="1800" b="1" dirty="0">
              <a:latin typeface="Consolas" panose="020B0609020204030204" pitchFamily="49" charset="0"/>
            </a:endParaRPr>
          </a:p>
          <a:p>
            <a:r>
              <a:rPr lang="en-GB" sz="1800" b="1" dirty="0">
                <a:solidFill>
                  <a:srgbClr val="7F0055"/>
                </a:solidFill>
                <a:latin typeface="Consolas" panose="020B0609020204030204" pitchFamily="49" charset="0"/>
              </a:rPr>
              <a:t>for</a:t>
            </a:r>
            <a:r>
              <a:rPr lang="en-GB" sz="1800" b="1" dirty="0">
                <a:solidFill>
                  <a:srgbClr val="000000"/>
                </a:solidFill>
                <a:latin typeface="Consolas" panose="020B0609020204030204" pitchFamily="49" charset="0"/>
              </a:rPr>
              <a:t> (Shape </a:t>
            </a:r>
            <a:r>
              <a:rPr lang="en-GB" sz="1800" b="1" dirty="0">
                <a:solidFill>
                  <a:srgbClr val="6A3E3E"/>
                </a:solidFill>
                <a:latin typeface="Consolas" panose="020B0609020204030204" pitchFamily="49" charset="0"/>
              </a:rPr>
              <a:t>s</a:t>
            </a:r>
            <a:r>
              <a:rPr lang="en-GB" sz="1800" b="1" dirty="0">
                <a:solidFill>
                  <a:srgbClr val="000000"/>
                </a:solidFill>
                <a:latin typeface="Consolas" panose="020B0609020204030204" pitchFamily="49" charset="0"/>
              </a:rPr>
              <a:t> : </a:t>
            </a:r>
            <a:r>
              <a:rPr lang="en-GB" sz="1800" b="1" dirty="0">
                <a:solidFill>
                  <a:srgbClr val="6A3E3E"/>
                </a:solidFill>
                <a:latin typeface="Consolas" panose="020B0609020204030204" pitchFamily="49" charset="0"/>
              </a:rPr>
              <a:t>shapes</a:t>
            </a:r>
            <a:r>
              <a:rPr lang="en-GB" sz="1800" b="1" dirty="0">
                <a:solidFill>
                  <a:srgbClr val="000000"/>
                </a:solidFill>
                <a:latin typeface="Consolas" panose="020B0609020204030204" pitchFamily="49" charset="0"/>
              </a:rPr>
              <a:t>) { </a:t>
            </a:r>
          </a:p>
          <a:p>
            <a:r>
              <a:rPr lang="en-GB" sz="1800" b="1" dirty="0" smtClean="0">
                <a:solidFill>
                  <a:srgbClr val="000000"/>
                </a:solidFill>
                <a:latin typeface="Consolas" panose="020B0609020204030204" pitchFamily="49" charset="0"/>
              </a:rPr>
              <a:t>	</a:t>
            </a:r>
            <a:r>
              <a:rPr lang="en-GB" sz="1800" b="1" dirty="0" err="1" smtClean="0">
                <a:solidFill>
                  <a:srgbClr val="000000"/>
                </a:solidFill>
                <a:latin typeface="Consolas" panose="020B0609020204030204" pitchFamily="49" charset="0"/>
              </a:rPr>
              <a:t>drawShape</a:t>
            </a:r>
            <a:r>
              <a:rPr lang="en-GB" sz="1800" b="1" dirty="0" smtClean="0">
                <a:solidFill>
                  <a:srgbClr val="000000"/>
                </a:solidFill>
                <a:latin typeface="Consolas" panose="020B0609020204030204" pitchFamily="49" charset="0"/>
              </a:rPr>
              <a:t>(</a:t>
            </a:r>
            <a:r>
              <a:rPr lang="en-GB" sz="1800" b="1" dirty="0" smtClean="0">
                <a:solidFill>
                  <a:srgbClr val="6A3E3E"/>
                </a:solidFill>
                <a:latin typeface="Consolas" panose="020B0609020204030204" pitchFamily="49" charset="0"/>
              </a:rPr>
              <a:t>s</a:t>
            </a:r>
            <a:r>
              <a:rPr lang="en-GB" sz="1800" b="1" dirty="0">
                <a:solidFill>
                  <a:srgbClr val="000000"/>
                </a:solidFill>
                <a:latin typeface="Consolas" panose="020B0609020204030204" pitchFamily="49" charset="0"/>
              </a:rPr>
              <a:t>);</a:t>
            </a:r>
          </a:p>
          <a:p>
            <a:r>
              <a:rPr lang="en-GB" sz="1800" b="1" dirty="0">
                <a:solidFill>
                  <a:srgbClr val="000000"/>
                </a:solidFill>
                <a:latin typeface="Consolas" panose="020B0609020204030204" pitchFamily="49" charset="0"/>
              </a:rPr>
              <a:t>}</a:t>
            </a:r>
          </a:p>
        </p:txBody>
      </p:sp>
      <p:sp>
        <p:nvSpPr>
          <p:cNvPr id="3" name="Rounded Rectangular Callout 2"/>
          <p:cNvSpPr/>
          <p:nvPr/>
        </p:nvSpPr>
        <p:spPr>
          <a:xfrm>
            <a:off x="5284473" y="1363428"/>
            <a:ext cx="3101550" cy="852616"/>
          </a:xfrm>
          <a:prstGeom prst="wedgeRoundRectCallout">
            <a:avLst>
              <a:gd name="adj1" fmla="val -55096"/>
              <a:gd name="adj2" fmla="val -706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rPr>
              <a:t>3- Collections and arrays</a:t>
            </a:r>
            <a:endParaRPr lang="en-GB" sz="1600" b="1" dirty="0">
              <a:solidFill>
                <a:schemeClr val="tx1"/>
              </a:solidFill>
            </a:endParaRPr>
          </a:p>
        </p:txBody>
      </p:sp>
    </p:spTree>
    <p:extLst>
      <p:ext uri="{BB962C8B-B14F-4D97-AF65-F5344CB8AC3E}">
        <p14:creationId xmlns:p14="http://schemas.microsoft.com/office/powerpoint/2010/main" val="32462719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pPr eaLnBrk="1" hangingPunct="1"/>
            <a:r>
              <a:rPr lang="en-GB" dirty="0" smtClean="0"/>
              <a:t>The anatomy of a reference</a:t>
            </a:r>
          </a:p>
        </p:txBody>
      </p:sp>
      <p:sp>
        <p:nvSpPr>
          <p:cNvPr id="16386" name="Rectangle 2"/>
          <p:cNvSpPr>
            <a:spLocks noGrp="1" noChangeArrowheads="1"/>
          </p:cNvSpPr>
          <p:nvPr>
            <p:ph idx="1"/>
          </p:nvPr>
        </p:nvSpPr>
        <p:spPr>
          <a:xfrm>
            <a:off x="142844" y="928800"/>
            <a:ext cx="8786874" cy="1438163"/>
          </a:xfrm>
        </p:spPr>
        <p:txBody>
          <a:bodyPr/>
          <a:lstStyle/>
          <a:p>
            <a:pPr>
              <a:spcBef>
                <a:spcPts val="1200"/>
              </a:spcBef>
            </a:pPr>
            <a:r>
              <a:rPr lang="en-GB" dirty="0" smtClean="0"/>
              <a:t>Best to think of a reference as being like a simple 2-part structure</a:t>
            </a:r>
          </a:p>
          <a:p>
            <a:pPr lvl="1">
              <a:spcBef>
                <a:spcPts val="1200"/>
              </a:spcBef>
            </a:pPr>
            <a:r>
              <a:rPr lang="en-GB" dirty="0" smtClean="0"/>
              <a:t>One part contains the ‘type’ of the reference</a:t>
            </a:r>
          </a:p>
          <a:p>
            <a:pPr lvl="1">
              <a:spcBef>
                <a:spcPts val="1200"/>
              </a:spcBef>
            </a:pPr>
            <a:r>
              <a:rPr lang="en-GB" dirty="0" smtClean="0"/>
              <a:t>The other part contains the actual ‘hex’ address of the object</a:t>
            </a:r>
          </a:p>
        </p:txBody>
      </p:sp>
      <p:grpSp>
        <p:nvGrpSpPr>
          <p:cNvPr id="13" name="Group 12"/>
          <p:cNvGrpSpPr/>
          <p:nvPr/>
        </p:nvGrpSpPr>
        <p:grpSpPr>
          <a:xfrm>
            <a:off x="811830" y="2569511"/>
            <a:ext cx="7438262" cy="3139308"/>
            <a:chOff x="712974" y="2532440"/>
            <a:chExt cx="7438262" cy="3139308"/>
          </a:xfrm>
        </p:grpSpPr>
        <p:sp>
          <p:nvSpPr>
            <p:cNvPr id="826371" name="Text Box 3"/>
            <p:cNvSpPr txBox="1">
              <a:spLocks noChangeArrowheads="1"/>
            </p:cNvSpPr>
            <p:nvPr/>
          </p:nvSpPr>
          <p:spPr bwMode="auto">
            <a:xfrm>
              <a:off x="3178362" y="3308728"/>
              <a:ext cx="1697037" cy="565150"/>
            </a:xfrm>
            <a:prstGeom prst="rect">
              <a:avLst/>
            </a:prstGeom>
            <a:noFill/>
            <a:ln w="9525">
              <a:noFill/>
              <a:miter lim="800000"/>
              <a:headEnd/>
              <a:tailEnd/>
            </a:ln>
          </p:spPr>
          <p:txBody>
            <a:bodyPr wrap="none">
              <a:spAutoFit/>
            </a:bodyPr>
            <a:lstStyle/>
            <a:p>
              <a:pPr eaLnBrk="0" hangingPunct="0">
                <a:spcBef>
                  <a:spcPct val="50000"/>
                </a:spcBef>
              </a:pPr>
              <a:r>
                <a:rPr lang="en-GB" sz="1600" dirty="0"/>
                <a:t>sees all of object</a:t>
              </a:r>
            </a:p>
            <a:p>
              <a:pPr eaLnBrk="0" hangingPunct="0">
                <a:spcBef>
                  <a:spcPct val="50000"/>
                </a:spcBef>
              </a:pPr>
              <a:endParaRPr lang="en-GB" dirty="0"/>
            </a:p>
          </p:txBody>
        </p:sp>
        <p:sp>
          <p:nvSpPr>
            <p:cNvPr id="16390" name="Oval 6"/>
            <p:cNvSpPr>
              <a:spLocks noChangeArrowheads="1"/>
            </p:cNvSpPr>
            <p:nvPr/>
          </p:nvSpPr>
          <p:spPr bwMode="auto">
            <a:xfrm>
              <a:off x="4678548" y="3386514"/>
              <a:ext cx="2401867" cy="2285234"/>
            </a:xfrm>
            <a:prstGeom prst="ellipse">
              <a:avLst/>
            </a:prstGeom>
            <a:solidFill>
              <a:srgbClr val="FFCCFF"/>
            </a:solidFill>
            <a:ln w="9525">
              <a:solidFill>
                <a:schemeClr val="tx1"/>
              </a:solidFill>
              <a:round/>
              <a:headEnd/>
              <a:tailEnd/>
            </a:ln>
          </p:spPr>
          <p:txBody>
            <a:bodyPr wrap="square" anchor="ctr">
              <a:spAutoFit/>
            </a:bodyPr>
            <a:lstStyle/>
            <a:p>
              <a:pPr eaLnBrk="0" hangingPunct="0">
                <a:spcBef>
                  <a:spcPct val="50000"/>
                </a:spcBef>
              </a:pPr>
              <a:endParaRPr lang="en-US"/>
            </a:p>
          </p:txBody>
        </p:sp>
        <p:sp>
          <p:nvSpPr>
            <p:cNvPr id="826375" name="Oval 7"/>
            <p:cNvSpPr>
              <a:spLocks noChangeArrowheads="1"/>
            </p:cNvSpPr>
            <p:nvPr/>
          </p:nvSpPr>
          <p:spPr bwMode="auto">
            <a:xfrm>
              <a:off x="5191957" y="3897347"/>
              <a:ext cx="1464704" cy="1311150"/>
            </a:xfrm>
            <a:prstGeom prst="ellipse">
              <a:avLst/>
            </a:prstGeom>
            <a:solidFill>
              <a:srgbClr val="DFFFCD"/>
            </a:solidFill>
            <a:ln w="9525">
              <a:solidFill>
                <a:schemeClr val="tx1"/>
              </a:solidFill>
              <a:round/>
              <a:headEnd/>
              <a:tailEnd/>
            </a:ln>
          </p:spPr>
          <p:txBody>
            <a:bodyPr wrap="square" anchor="ctr">
              <a:spAutoFit/>
            </a:bodyPr>
            <a:lstStyle/>
            <a:p>
              <a:pPr eaLnBrk="0" hangingPunct="0">
                <a:spcBef>
                  <a:spcPct val="50000"/>
                </a:spcBef>
              </a:pPr>
              <a:endParaRPr lang="en-US"/>
            </a:p>
          </p:txBody>
        </p:sp>
        <p:grpSp>
          <p:nvGrpSpPr>
            <p:cNvPr id="2" name="Group 8"/>
            <p:cNvGrpSpPr>
              <a:grpSpLocks/>
            </p:cNvGrpSpPr>
            <p:nvPr/>
          </p:nvGrpSpPr>
          <p:grpSpPr bwMode="auto">
            <a:xfrm>
              <a:off x="3062474" y="4364674"/>
              <a:ext cx="2090738" cy="569913"/>
              <a:chOff x="3302" y="2550"/>
              <a:chExt cx="1317" cy="359"/>
            </a:xfrm>
          </p:grpSpPr>
          <p:sp>
            <p:nvSpPr>
              <p:cNvPr id="16421" name="Text Box 9"/>
              <p:cNvSpPr txBox="1">
                <a:spLocks noChangeArrowheads="1"/>
              </p:cNvSpPr>
              <p:nvPr/>
            </p:nvSpPr>
            <p:spPr bwMode="auto">
              <a:xfrm>
                <a:off x="3302" y="2550"/>
                <a:ext cx="994" cy="359"/>
              </a:xfrm>
              <a:prstGeom prst="rect">
                <a:avLst/>
              </a:prstGeom>
              <a:noFill/>
              <a:ln w="9525">
                <a:noFill/>
                <a:miter lim="800000"/>
                <a:headEnd/>
                <a:tailEnd/>
              </a:ln>
            </p:spPr>
            <p:txBody>
              <a:bodyPr wrap="none">
                <a:spAutoFit/>
              </a:bodyPr>
              <a:lstStyle/>
              <a:p>
                <a:pPr eaLnBrk="0" hangingPunct="0">
                  <a:spcBef>
                    <a:spcPct val="50000"/>
                  </a:spcBef>
                </a:pPr>
                <a:r>
                  <a:rPr lang="en-GB" sz="1600" dirty="0"/>
                  <a:t>  sees part only</a:t>
                </a:r>
              </a:p>
              <a:p>
                <a:pPr eaLnBrk="0" hangingPunct="0">
                  <a:spcBef>
                    <a:spcPct val="50000"/>
                  </a:spcBef>
                </a:pPr>
                <a:endParaRPr lang="en-GB" dirty="0"/>
              </a:p>
            </p:txBody>
          </p:sp>
          <p:sp>
            <p:nvSpPr>
              <p:cNvPr id="16422" name="Line 10"/>
              <p:cNvSpPr>
                <a:spLocks noChangeShapeType="1"/>
              </p:cNvSpPr>
              <p:nvPr/>
            </p:nvSpPr>
            <p:spPr bwMode="auto">
              <a:xfrm>
                <a:off x="3304" y="2736"/>
                <a:ext cx="1315" cy="19"/>
              </a:xfrm>
              <a:prstGeom prst="line">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wrap="square">
                <a:spAutoFit/>
              </a:bodyPr>
              <a:lstStyle/>
              <a:p>
                <a:endParaRPr lang="en-GB"/>
              </a:p>
            </p:txBody>
          </p:sp>
        </p:grpSp>
        <p:sp>
          <p:nvSpPr>
            <p:cNvPr id="16393" name="Oval 11"/>
            <p:cNvSpPr>
              <a:spLocks noChangeArrowheads="1"/>
            </p:cNvSpPr>
            <p:nvPr/>
          </p:nvSpPr>
          <p:spPr bwMode="auto">
            <a:xfrm>
              <a:off x="5451363" y="4055916"/>
              <a:ext cx="890831" cy="519351"/>
            </a:xfrm>
            <a:prstGeom prst="ellipse">
              <a:avLst/>
            </a:prstGeom>
            <a:solidFill>
              <a:schemeClr val="bg1"/>
            </a:solidFill>
            <a:ln w="9525">
              <a:solidFill>
                <a:schemeClr val="tx1"/>
              </a:solidFill>
              <a:round/>
              <a:headEnd/>
              <a:tailEnd/>
            </a:ln>
          </p:spPr>
          <p:txBody>
            <a:bodyPr wrap="none" anchor="ctr">
              <a:spAutoFit/>
            </a:bodyPr>
            <a:lstStyle/>
            <a:p>
              <a:pPr eaLnBrk="0" hangingPunct="0">
                <a:spcBef>
                  <a:spcPct val="50000"/>
                </a:spcBef>
              </a:pPr>
              <a:r>
                <a:rPr lang="en-US" sz="1800" dirty="0" smtClean="0"/>
                <a:t>data</a:t>
              </a:r>
              <a:endParaRPr lang="en-US" dirty="0"/>
            </a:p>
          </p:txBody>
        </p:sp>
        <p:grpSp>
          <p:nvGrpSpPr>
            <p:cNvPr id="3" name="Group 13"/>
            <p:cNvGrpSpPr>
              <a:grpSpLocks/>
            </p:cNvGrpSpPr>
            <p:nvPr/>
          </p:nvGrpSpPr>
          <p:grpSpPr bwMode="auto">
            <a:xfrm>
              <a:off x="768537" y="4469449"/>
              <a:ext cx="2303462" cy="366713"/>
              <a:chOff x="1815" y="3456"/>
              <a:chExt cx="1451" cy="231"/>
            </a:xfrm>
          </p:grpSpPr>
          <p:sp>
            <p:nvSpPr>
              <p:cNvPr id="16418" name="Text Box 14"/>
              <p:cNvSpPr txBox="1">
                <a:spLocks noChangeArrowheads="1"/>
              </p:cNvSpPr>
              <p:nvPr/>
            </p:nvSpPr>
            <p:spPr bwMode="auto">
              <a:xfrm>
                <a:off x="1815" y="3456"/>
                <a:ext cx="780" cy="231"/>
              </a:xfrm>
              <a:prstGeom prst="rect">
                <a:avLst/>
              </a:prstGeom>
              <a:noFill/>
              <a:ln w="9525">
                <a:noFill/>
                <a:miter lim="800000"/>
                <a:headEnd/>
                <a:tailEnd/>
              </a:ln>
            </p:spPr>
            <p:txBody>
              <a:bodyPr>
                <a:spAutoFit/>
              </a:bodyPr>
              <a:lstStyle/>
              <a:p>
                <a:pPr eaLnBrk="0" hangingPunct="0">
                  <a:spcBef>
                    <a:spcPct val="50000"/>
                  </a:spcBef>
                </a:pPr>
                <a:r>
                  <a:rPr lang="en-GB" sz="1800"/>
                  <a:t>Shape ‘s’</a:t>
                </a:r>
              </a:p>
            </p:txBody>
          </p:sp>
          <p:sp>
            <p:nvSpPr>
              <p:cNvPr id="16419" name="Rectangle 15"/>
              <p:cNvSpPr>
                <a:spLocks noChangeArrowheads="1"/>
              </p:cNvSpPr>
              <p:nvPr/>
            </p:nvSpPr>
            <p:spPr bwMode="auto">
              <a:xfrm>
                <a:off x="2802" y="3458"/>
                <a:ext cx="464" cy="216"/>
              </a:xfrm>
              <a:prstGeom prst="rect">
                <a:avLst/>
              </a:prstGeom>
              <a:solidFill>
                <a:srgbClr val="DFFFCD"/>
              </a:solidFill>
              <a:ln w="9525">
                <a:solidFill>
                  <a:schemeClr val="tx1"/>
                </a:solidFill>
                <a:miter lim="800000"/>
                <a:headEnd/>
                <a:tailEnd/>
              </a:ln>
            </p:spPr>
            <p:txBody>
              <a:bodyPr anchor="ctr">
                <a:spAutoFit/>
              </a:bodyPr>
              <a:lstStyle/>
              <a:p>
                <a:pPr eaLnBrk="0" hangingPunct="0">
                  <a:spcBef>
                    <a:spcPct val="50000"/>
                  </a:spcBef>
                </a:pPr>
                <a:endParaRPr lang="en-US"/>
              </a:p>
            </p:txBody>
          </p:sp>
          <p:sp>
            <p:nvSpPr>
              <p:cNvPr id="16420" name="Rectangle 16"/>
              <p:cNvSpPr>
                <a:spLocks noChangeArrowheads="1"/>
              </p:cNvSpPr>
              <p:nvPr/>
            </p:nvSpPr>
            <p:spPr bwMode="auto">
              <a:xfrm>
                <a:off x="2663" y="3457"/>
                <a:ext cx="140" cy="216"/>
              </a:xfrm>
              <a:prstGeom prst="rect">
                <a:avLst/>
              </a:prstGeom>
              <a:solidFill>
                <a:srgbClr val="DFFFCD"/>
              </a:solidFill>
              <a:ln w="9525">
                <a:solidFill>
                  <a:schemeClr val="tx1"/>
                </a:solidFill>
                <a:miter lim="800000"/>
                <a:headEnd/>
                <a:tailEnd/>
              </a:ln>
            </p:spPr>
            <p:txBody>
              <a:bodyPr anchor="ctr">
                <a:spAutoFit/>
              </a:bodyPr>
              <a:lstStyle/>
              <a:p>
                <a:pPr eaLnBrk="0" hangingPunct="0">
                  <a:spcBef>
                    <a:spcPct val="50000"/>
                  </a:spcBef>
                </a:pPr>
                <a:endParaRPr lang="en-US"/>
              </a:p>
            </p:txBody>
          </p:sp>
        </p:grpSp>
        <p:grpSp>
          <p:nvGrpSpPr>
            <p:cNvPr id="4" name="Group 17"/>
            <p:cNvGrpSpPr>
              <a:grpSpLocks/>
            </p:cNvGrpSpPr>
            <p:nvPr/>
          </p:nvGrpSpPr>
          <p:grpSpPr bwMode="auto">
            <a:xfrm>
              <a:off x="2067112" y="4477402"/>
              <a:ext cx="963612" cy="341313"/>
              <a:chOff x="2845" y="3279"/>
              <a:chExt cx="607" cy="215"/>
            </a:xfrm>
          </p:grpSpPr>
          <p:sp>
            <p:nvSpPr>
              <p:cNvPr id="16416" name="Text Box 18"/>
              <p:cNvSpPr txBox="1">
                <a:spLocks noChangeArrowheads="1"/>
              </p:cNvSpPr>
              <p:nvPr/>
            </p:nvSpPr>
            <p:spPr bwMode="auto">
              <a:xfrm>
                <a:off x="3038" y="3282"/>
                <a:ext cx="414" cy="212"/>
              </a:xfrm>
              <a:prstGeom prst="rect">
                <a:avLst/>
              </a:prstGeom>
              <a:noFill/>
              <a:ln w="9525">
                <a:noFill/>
                <a:miter lim="800000"/>
                <a:headEnd/>
                <a:tailEnd/>
              </a:ln>
            </p:spPr>
            <p:txBody>
              <a:bodyPr wrap="none">
                <a:spAutoFit/>
              </a:bodyPr>
              <a:lstStyle/>
              <a:p>
                <a:pPr eaLnBrk="0" hangingPunct="0">
                  <a:spcBef>
                    <a:spcPct val="50000"/>
                  </a:spcBef>
                </a:pPr>
                <a:r>
                  <a:rPr lang="en-GB" sz="1600"/>
                  <a:t>X123</a:t>
                </a:r>
              </a:p>
            </p:txBody>
          </p:sp>
          <p:sp>
            <p:nvSpPr>
              <p:cNvPr id="16417" name="Text Box 19"/>
              <p:cNvSpPr txBox="1">
                <a:spLocks noChangeArrowheads="1"/>
              </p:cNvSpPr>
              <p:nvPr/>
            </p:nvSpPr>
            <p:spPr bwMode="auto">
              <a:xfrm>
                <a:off x="2845" y="3279"/>
                <a:ext cx="232" cy="213"/>
              </a:xfrm>
              <a:prstGeom prst="rect">
                <a:avLst/>
              </a:prstGeom>
              <a:noFill/>
              <a:ln w="9525">
                <a:noFill/>
                <a:miter lim="800000"/>
                <a:headEnd/>
                <a:tailEnd/>
              </a:ln>
            </p:spPr>
            <p:txBody>
              <a:bodyPr wrap="square">
                <a:spAutoFit/>
              </a:bodyPr>
              <a:lstStyle/>
              <a:p>
                <a:pPr eaLnBrk="0" hangingPunct="0">
                  <a:spcBef>
                    <a:spcPct val="50000"/>
                  </a:spcBef>
                </a:pPr>
                <a:r>
                  <a:rPr lang="en-GB" sz="1600" dirty="0"/>
                  <a:t>S</a:t>
                </a:r>
              </a:p>
            </p:txBody>
          </p:sp>
        </p:grpSp>
        <p:sp>
          <p:nvSpPr>
            <p:cNvPr id="16412" name="Rectangle 21"/>
            <p:cNvSpPr>
              <a:spLocks noChangeArrowheads="1"/>
            </p:cNvSpPr>
            <p:nvPr/>
          </p:nvSpPr>
          <p:spPr bwMode="auto">
            <a:xfrm>
              <a:off x="2339539" y="3430965"/>
              <a:ext cx="770916" cy="342900"/>
            </a:xfrm>
            <a:prstGeom prst="rect">
              <a:avLst/>
            </a:prstGeom>
            <a:solidFill>
              <a:srgbClr val="FF99FF"/>
            </a:solidFill>
            <a:ln w="9525">
              <a:solidFill>
                <a:schemeClr val="tx1"/>
              </a:solidFill>
              <a:miter lim="800000"/>
              <a:headEnd/>
              <a:tailEnd/>
            </a:ln>
          </p:spPr>
          <p:txBody>
            <a:bodyPr anchor="ctr">
              <a:spAutoFit/>
            </a:bodyPr>
            <a:lstStyle/>
            <a:p>
              <a:pPr eaLnBrk="0" hangingPunct="0">
                <a:spcBef>
                  <a:spcPct val="50000"/>
                </a:spcBef>
              </a:pPr>
              <a:endParaRPr lang="en-US"/>
            </a:p>
          </p:txBody>
        </p:sp>
        <p:sp>
          <p:nvSpPr>
            <p:cNvPr id="16413" name="Text Box 22"/>
            <p:cNvSpPr txBox="1">
              <a:spLocks noChangeArrowheads="1"/>
            </p:cNvSpPr>
            <p:nvPr/>
          </p:nvSpPr>
          <p:spPr bwMode="auto">
            <a:xfrm>
              <a:off x="712974" y="3423028"/>
              <a:ext cx="1295936" cy="366712"/>
            </a:xfrm>
            <a:prstGeom prst="rect">
              <a:avLst/>
            </a:prstGeom>
            <a:noFill/>
            <a:ln w="9525">
              <a:noFill/>
              <a:miter lim="800000"/>
              <a:headEnd/>
              <a:tailEnd/>
            </a:ln>
          </p:spPr>
          <p:txBody>
            <a:bodyPr>
              <a:spAutoFit/>
            </a:bodyPr>
            <a:lstStyle/>
            <a:p>
              <a:pPr eaLnBrk="0" hangingPunct="0">
                <a:spcBef>
                  <a:spcPct val="50000"/>
                </a:spcBef>
              </a:pPr>
              <a:r>
                <a:rPr lang="en-GB" sz="1800"/>
                <a:t>Ellipse ‘e’ </a:t>
              </a:r>
            </a:p>
          </p:txBody>
        </p:sp>
        <p:sp>
          <p:nvSpPr>
            <p:cNvPr id="16414" name="Line 23"/>
            <p:cNvSpPr>
              <a:spLocks noChangeShapeType="1"/>
            </p:cNvSpPr>
            <p:nvPr/>
          </p:nvSpPr>
          <p:spPr bwMode="auto">
            <a:xfrm>
              <a:off x="3108792" y="3615115"/>
              <a:ext cx="1971952" cy="26214"/>
            </a:xfrm>
            <a:prstGeom prst="line">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wrap="square">
              <a:spAutoFit/>
            </a:bodyPr>
            <a:lstStyle/>
            <a:p>
              <a:endParaRPr lang="en-GB"/>
            </a:p>
          </p:txBody>
        </p:sp>
        <p:sp>
          <p:nvSpPr>
            <p:cNvPr id="16415" name="Rectangle 24"/>
            <p:cNvSpPr>
              <a:spLocks noChangeArrowheads="1"/>
            </p:cNvSpPr>
            <p:nvPr/>
          </p:nvSpPr>
          <p:spPr bwMode="auto">
            <a:xfrm>
              <a:off x="2121889" y="3430965"/>
              <a:ext cx="222635" cy="342900"/>
            </a:xfrm>
            <a:prstGeom prst="rect">
              <a:avLst/>
            </a:prstGeom>
            <a:solidFill>
              <a:schemeClr val="folHlink"/>
            </a:solidFill>
            <a:ln w="9525">
              <a:solidFill>
                <a:schemeClr val="tx1"/>
              </a:solidFill>
              <a:miter lim="800000"/>
              <a:headEnd/>
              <a:tailEnd/>
            </a:ln>
          </p:spPr>
          <p:txBody>
            <a:bodyPr anchor="ctr">
              <a:spAutoFit/>
            </a:bodyPr>
            <a:lstStyle/>
            <a:p>
              <a:pPr eaLnBrk="0" hangingPunct="0">
                <a:spcBef>
                  <a:spcPct val="50000"/>
                </a:spcBef>
              </a:pPr>
              <a:endParaRPr lang="en-US"/>
            </a:p>
          </p:txBody>
        </p:sp>
        <p:grpSp>
          <p:nvGrpSpPr>
            <p:cNvPr id="6" name="Group 25"/>
            <p:cNvGrpSpPr>
              <a:grpSpLocks/>
            </p:cNvGrpSpPr>
            <p:nvPr/>
          </p:nvGrpSpPr>
          <p:grpSpPr bwMode="auto">
            <a:xfrm>
              <a:off x="2075057" y="3430975"/>
              <a:ext cx="1031877" cy="339725"/>
              <a:chOff x="2840" y="3986"/>
              <a:chExt cx="650" cy="214"/>
            </a:xfrm>
          </p:grpSpPr>
          <p:sp>
            <p:nvSpPr>
              <p:cNvPr id="16410" name="Text Box 26"/>
              <p:cNvSpPr txBox="1">
                <a:spLocks noChangeArrowheads="1"/>
              </p:cNvSpPr>
              <p:nvPr/>
            </p:nvSpPr>
            <p:spPr bwMode="auto">
              <a:xfrm>
                <a:off x="3025" y="3987"/>
                <a:ext cx="465" cy="212"/>
              </a:xfrm>
              <a:prstGeom prst="rect">
                <a:avLst/>
              </a:prstGeom>
              <a:solidFill>
                <a:srgbClr val="FFCCFF"/>
              </a:solidFill>
              <a:ln w="12700">
                <a:solidFill>
                  <a:schemeClr val="tx1"/>
                </a:solidFill>
                <a:miter lim="800000"/>
                <a:headEnd/>
                <a:tailEnd/>
              </a:ln>
            </p:spPr>
            <p:txBody>
              <a:bodyPr wrap="square">
                <a:spAutoFit/>
              </a:bodyPr>
              <a:lstStyle/>
              <a:p>
                <a:pPr eaLnBrk="0" hangingPunct="0">
                  <a:spcBef>
                    <a:spcPct val="50000"/>
                  </a:spcBef>
                </a:pPr>
                <a:r>
                  <a:rPr lang="en-GB" sz="1600" dirty="0"/>
                  <a:t>X123</a:t>
                </a:r>
              </a:p>
            </p:txBody>
          </p:sp>
          <p:sp>
            <p:nvSpPr>
              <p:cNvPr id="16411" name="Text Box 27"/>
              <p:cNvSpPr txBox="1">
                <a:spLocks noChangeArrowheads="1"/>
              </p:cNvSpPr>
              <p:nvPr/>
            </p:nvSpPr>
            <p:spPr bwMode="auto">
              <a:xfrm>
                <a:off x="2840" y="3986"/>
                <a:ext cx="201" cy="214"/>
              </a:xfrm>
              <a:prstGeom prst="rect">
                <a:avLst/>
              </a:prstGeom>
              <a:solidFill>
                <a:srgbClr val="FFCCFF"/>
              </a:solidFill>
              <a:ln w="9525">
                <a:solidFill>
                  <a:schemeClr val="tx1"/>
                </a:solidFill>
                <a:miter lim="800000"/>
                <a:headEnd/>
                <a:tailEnd/>
              </a:ln>
            </p:spPr>
            <p:txBody>
              <a:bodyPr wrap="square">
                <a:spAutoFit/>
              </a:bodyPr>
              <a:lstStyle/>
              <a:p>
                <a:pPr eaLnBrk="0" hangingPunct="0">
                  <a:spcBef>
                    <a:spcPct val="50000"/>
                  </a:spcBef>
                </a:pPr>
                <a:r>
                  <a:rPr lang="en-GB" sz="1600" dirty="0"/>
                  <a:t>E</a:t>
                </a:r>
              </a:p>
            </p:txBody>
          </p:sp>
        </p:grpSp>
        <p:sp>
          <p:nvSpPr>
            <p:cNvPr id="16399" name="Text Box 28"/>
            <p:cNvSpPr txBox="1">
              <a:spLocks noChangeArrowheads="1"/>
            </p:cNvSpPr>
            <p:nvPr/>
          </p:nvSpPr>
          <p:spPr bwMode="auto">
            <a:xfrm>
              <a:off x="5481362" y="3511783"/>
              <a:ext cx="870751" cy="307777"/>
            </a:xfrm>
            <a:prstGeom prst="rect">
              <a:avLst/>
            </a:prstGeom>
            <a:noFill/>
            <a:ln w="9525">
              <a:noFill/>
              <a:miter lim="800000"/>
              <a:headEnd/>
              <a:tailEnd/>
            </a:ln>
          </p:spPr>
          <p:txBody>
            <a:bodyPr wrap="none">
              <a:spAutoFit/>
            </a:bodyPr>
            <a:lstStyle/>
            <a:p>
              <a:pPr eaLnBrk="0" hangingPunct="0">
                <a:spcBef>
                  <a:spcPct val="50000"/>
                </a:spcBef>
              </a:pPr>
              <a:r>
                <a:rPr lang="en-GB" sz="1400" dirty="0" smtClean="0"/>
                <a:t>Methods</a:t>
              </a:r>
              <a:endParaRPr lang="en-GB" sz="1400" dirty="0"/>
            </a:p>
          </p:txBody>
        </p:sp>
        <p:sp>
          <p:nvSpPr>
            <p:cNvPr id="826397" name="Text Box 29"/>
            <p:cNvSpPr txBox="1">
              <a:spLocks noChangeArrowheads="1"/>
            </p:cNvSpPr>
            <p:nvPr/>
          </p:nvSpPr>
          <p:spPr bwMode="auto">
            <a:xfrm>
              <a:off x="5522179" y="4689614"/>
              <a:ext cx="870751" cy="307777"/>
            </a:xfrm>
            <a:prstGeom prst="rect">
              <a:avLst/>
            </a:prstGeom>
            <a:noFill/>
            <a:ln w="9525">
              <a:noFill/>
              <a:miter lim="800000"/>
              <a:headEnd/>
              <a:tailEnd/>
            </a:ln>
          </p:spPr>
          <p:txBody>
            <a:bodyPr wrap="none">
              <a:spAutoFit/>
            </a:bodyPr>
            <a:lstStyle/>
            <a:p>
              <a:pPr eaLnBrk="0" hangingPunct="0">
                <a:spcBef>
                  <a:spcPct val="50000"/>
                </a:spcBef>
              </a:pPr>
              <a:r>
                <a:rPr lang="en-GB" sz="1400" dirty="0" smtClean="0"/>
                <a:t>Methods</a:t>
              </a:r>
              <a:endParaRPr lang="en-GB" sz="1400" dirty="0"/>
            </a:p>
          </p:txBody>
        </p:sp>
        <p:grpSp>
          <p:nvGrpSpPr>
            <p:cNvPr id="8" name="Group 34"/>
            <p:cNvGrpSpPr>
              <a:grpSpLocks/>
            </p:cNvGrpSpPr>
            <p:nvPr/>
          </p:nvGrpSpPr>
          <p:grpSpPr bwMode="auto">
            <a:xfrm>
              <a:off x="1944874" y="2532440"/>
              <a:ext cx="1154113" cy="828675"/>
              <a:chOff x="2598" y="1606"/>
              <a:chExt cx="727" cy="522"/>
            </a:xfrm>
          </p:grpSpPr>
          <p:sp>
            <p:nvSpPr>
              <p:cNvPr id="16404" name="Text Box 35"/>
              <p:cNvSpPr txBox="1">
                <a:spLocks noChangeArrowheads="1"/>
              </p:cNvSpPr>
              <p:nvPr/>
            </p:nvSpPr>
            <p:spPr bwMode="auto">
              <a:xfrm>
                <a:off x="2598" y="1614"/>
                <a:ext cx="400" cy="510"/>
              </a:xfrm>
              <a:prstGeom prst="rect">
                <a:avLst/>
              </a:prstGeom>
              <a:noFill/>
              <a:ln w="9525">
                <a:noFill/>
                <a:miter lim="800000"/>
                <a:headEnd/>
                <a:tailEnd/>
              </a:ln>
            </p:spPr>
            <p:txBody>
              <a:bodyPr wrap="none">
                <a:spAutoFit/>
              </a:bodyPr>
              <a:lstStyle/>
              <a:p>
                <a:pPr algn="ctr" eaLnBrk="0" hangingPunct="0">
                  <a:spcBef>
                    <a:spcPct val="50000"/>
                  </a:spcBef>
                </a:pPr>
                <a:r>
                  <a:rPr lang="en-GB" sz="1600" dirty="0"/>
                  <a:t>Ref</a:t>
                </a:r>
                <a:br>
                  <a:rPr lang="en-GB" sz="1600" dirty="0"/>
                </a:br>
                <a:r>
                  <a:rPr lang="en-GB" sz="1600" dirty="0"/>
                  <a:t>Type</a:t>
                </a:r>
              </a:p>
              <a:p>
                <a:pPr algn="ctr" eaLnBrk="0" hangingPunct="0">
                  <a:spcBef>
                    <a:spcPct val="50000"/>
                  </a:spcBef>
                </a:pPr>
                <a:endParaRPr lang="en-GB" dirty="0"/>
              </a:p>
            </p:txBody>
          </p:sp>
          <p:sp>
            <p:nvSpPr>
              <p:cNvPr id="16405" name="Text Box 36"/>
              <p:cNvSpPr txBox="1">
                <a:spLocks noChangeArrowheads="1"/>
              </p:cNvSpPr>
              <p:nvPr/>
            </p:nvSpPr>
            <p:spPr bwMode="auto">
              <a:xfrm>
                <a:off x="2926" y="1606"/>
                <a:ext cx="399" cy="366"/>
              </a:xfrm>
              <a:prstGeom prst="rect">
                <a:avLst/>
              </a:prstGeom>
              <a:noFill/>
              <a:ln w="9525">
                <a:noFill/>
                <a:miter lim="800000"/>
                <a:headEnd/>
                <a:tailEnd/>
              </a:ln>
            </p:spPr>
            <p:txBody>
              <a:bodyPr wrap="none">
                <a:spAutoFit/>
              </a:bodyPr>
              <a:lstStyle/>
              <a:p>
                <a:pPr algn="ctr" eaLnBrk="0" hangingPunct="0">
                  <a:spcBef>
                    <a:spcPct val="50000"/>
                  </a:spcBef>
                </a:pPr>
                <a:r>
                  <a:rPr lang="en-GB" sz="1600"/>
                  <a:t>‘Hex’</a:t>
                </a:r>
                <a:br>
                  <a:rPr lang="en-GB" sz="1600"/>
                </a:br>
                <a:r>
                  <a:rPr lang="en-GB" sz="1600"/>
                  <a:t>Addr</a:t>
                </a:r>
              </a:p>
            </p:txBody>
          </p:sp>
          <p:sp>
            <p:nvSpPr>
              <p:cNvPr id="16406" name="Line 37"/>
              <p:cNvSpPr>
                <a:spLocks noChangeShapeType="1"/>
              </p:cNvSpPr>
              <p:nvPr/>
            </p:nvSpPr>
            <p:spPr bwMode="auto">
              <a:xfrm>
                <a:off x="2792" y="1968"/>
                <a:ext cx="0" cy="160"/>
              </a:xfrm>
              <a:prstGeom prst="line">
                <a:avLst/>
              </a:prstGeom>
              <a:noFill/>
              <a:ln w="9525">
                <a:solidFill>
                  <a:schemeClr val="tx1"/>
                </a:solidFill>
                <a:round/>
                <a:headEnd/>
                <a:tailEnd/>
              </a:ln>
            </p:spPr>
            <p:txBody>
              <a:bodyPr>
                <a:spAutoFit/>
              </a:bodyPr>
              <a:lstStyle/>
              <a:p>
                <a:endParaRPr lang="en-GB"/>
              </a:p>
            </p:txBody>
          </p:sp>
          <p:sp>
            <p:nvSpPr>
              <p:cNvPr id="16407" name="Line 38"/>
              <p:cNvSpPr>
                <a:spLocks noChangeShapeType="1"/>
              </p:cNvSpPr>
              <p:nvPr/>
            </p:nvSpPr>
            <p:spPr bwMode="auto">
              <a:xfrm>
                <a:off x="3121" y="1961"/>
                <a:ext cx="0" cy="160"/>
              </a:xfrm>
              <a:prstGeom prst="line">
                <a:avLst/>
              </a:prstGeom>
              <a:noFill/>
              <a:ln w="9525">
                <a:solidFill>
                  <a:schemeClr val="tx1"/>
                </a:solidFill>
                <a:round/>
                <a:headEnd/>
                <a:tailEnd/>
              </a:ln>
            </p:spPr>
            <p:txBody>
              <a:bodyPr>
                <a:spAutoFit/>
              </a:bodyPr>
              <a:lstStyle/>
              <a:p>
                <a:endParaRPr lang="en-GB"/>
              </a:p>
            </p:txBody>
          </p:sp>
        </p:grpSp>
        <p:sp>
          <p:nvSpPr>
            <p:cNvPr id="10" name="Line Callout 1 9"/>
            <p:cNvSpPr/>
            <p:nvPr/>
          </p:nvSpPr>
          <p:spPr>
            <a:xfrm>
              <a:off x="7015594" y="5084927"/>
              <a:ext cx="1135642" cy="543697"/>
            </a:xfrm>
            <a:prstGeom prst="borderCallout1">
              <a:avLst>
                <a:gd name="adj1" fmla="val 55114"/>
                <a:gd name="adj2" fmla="val 372"/>
                <a:gd name="adj3" fmla="val -35228"/>
                <a:gd name="adj4" fmla="val -45949"/>
              </a:avLst>
            </a:prstGeom>
            <a:solidFill>
              <a:schemeClr val="accent1">
                <a:lumMod val="20000"/>
                <a:lumOff val="80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Shape</a:t>
              </a:r>
              <a:br>
                <a:rPr lang="en-GB" sz="1600" dirty="0">
                  <a:solidFill>
                    <a:schemeClr val="tx1"/>
                  </a:solidFill>
                </a:rPr>
              </a:br>
              <a:r>
                <a:rPr lang="en-GB" sz="1600" dirty="0" smtClean="0">
                  <a:solidFill>
                    <a:schemeClr val="tx1"/>
                  </a:solidFill>
                </a:rPr>
                <a:t>Object</a:t>
              </a:r>
              <a:endParaRPr lang="en-GB" sz="1600" dirty="0">
                <a:solidFill>
                  <a:schemeClr val="tx1"/>
                </a:solidFill>
              </a:endParaRPr>
            </a:p>
          </p:txBody>
        </p:sp>
        <p:sp>
          <p:nvSpPr>
            <p:cNvPr id="11" name="Line Callout 1 10"/>
            <p:cNvSpPr/>
            <p:nvPr/>
          </p:nvSpPr>
          <p:spPr>
            <a:xfrm>
              <a:off x="6826023" y="2792280"/>
              <a:ext cx="1304721" cy="606592"/>
            </a:xfrm>
            <a:prstGeom prst="borderCallout1">
              <a:avLst>
                <a:gd name="adj1" fmla="val 51200"/>
                <a:gd name="adj2" fmla="val -575"/>
                <a:gd name="adj3" fmla="val 112500"/>
                <a:gd name="adj4" fmla="val -38333"/>
              </a:avLst>
            </a:prstGeom>
            <a:solidFill>
              <a:schemeClr val="accent1">
                <a:lumMod val="20000"/>
                <a:lumOff val="80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Ellipse</a:t>
              </a:r>
              <a:br>
                <a:rPr lang="en-GB" sz="1600" dirty="0">
                  <a:solidFill>
                    <a:schemeClr val="tx1"/>
                  </a:solidFill>
                </a:rPr>
              </a:br>
              <a:r>
                <a:rPr lang="en-GB" sz="1600" dirty="0" smtClean="0">
                  <a:solidFill>
                    <a:schemeClr val="tx1"/>
                  </a:solidFill>
                </a:rPr>
                <a:t>Object</a:t>
              </a:r>
              <a:endParaRPr lang="en-GB" sz="1600" dirty="0">
                <a:solidFill>
                  <a:schemeClr val="tx1"/>
                </a:solidFill>
              </a:endParaRPr>
            </a:p>
          </p:txBody>
        </p:sp>
      </p:grpSp>
      <p:sp>
        <p:nvSpPr>
          <p:cNvPr id="14" name="Rectangle 13"/>
          <p:cNvSpPr/>
          <p:nvPr/>
        </p:nvSpPr>
        <p:spPr>
          <a:xfrm>
            <a:off x="5631522" y="5381830"/>
            <a:ext cx="875561" cy="276999"/>
          </a:xfrm>
          <a:prstGeom prst="rect">
            <a:avLst/>
          </a:prstGeom>
        </p:spPr>
        <p:txBody>
          <a:bodyPr wrap="none">
            <a:spAutoFit/>
          </a:bodyPr>
          <a:lstStyle/>
          <a:p>
            <a:pPr eaLnBrk="0" hangingPunct="0">
              <a:spcBef>
                <a:spcPct val="50000"/>
              </a:spcBef>
            </a:pPr>
            <a:r>
              <a:rPr lang="en-GB" sz="1200" dirty="0" smtClean="0"/>
              <a:t>More data</a:t>
            </a:r>
            <a:endParaRPr lang="en-GB" sz="1200" dirty="0"/>
          </a:p>
        </p:txBody>
      </p:sp>
    </p:spTree>
    <p:extLst>
      <p:ext uri="{BB962C8B-B14F-4D97-AF65-F5344CB8AC3E}">
        <p14:creationId xmlns:p14="http://schemas.microsoft.com/office/powerpoint/2010/main" val="35707275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7</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AB8BC-3E78-42E8-BEF3-A87583BE1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CE6195-490F-445D-A472-E0BEE0E4FE41}">
  <ds:schemaRefs>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851B1AFE-BC03-421D-A91C-05023257746A"/>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F7D95E6-7479-45B3-A09A-AE71E6BC6D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1710</TotalTime>
  <Words>3070</Words>
  <Application>Microsoft Office PowerPoint</Application>
  <PresentationFormat>On-screen Show (4:3)</PresentationFormat>
  <Paragraphs>386</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Courier New</vt:lpstr>
      <vt:lpstr>Lucida Console</vt:lpstr>
      <vt:lpstr>Wingdings</vt:lpstr>
      <vt:lpstr>IT_Slides_2013_v1.0</vt:lpstr>
      <vt:lpstr>Inheritance – Towards Polymorphism</vt:lpstr>
      <vt:lpstr>Contents</vt:lpstr>
      <vt:lpstr>Constructing the derived objects</vt:lpstr>
      <vt:lpstr>Derived class .ctors – example</vt:lpstr>
      <vt:lpstr>Derived class .ctors – Constructor chaining</vt:lpstr>
      <vt:lpstr>The principle of substitutability</vt:lpstr>
      <vt:lpstr>Why use substitution of references?</vt:lpstr>
      <vt:lpstr>Why use substitution of references?</vt:lpstr>
      <vt:lpstr>The anatomy of a reference</vt:lpstr>
      <vt:lpstr>Towards polymorphism..</vt:lpstr>
      <vt:lpstr>Polymorphism  – Overriding base class methods</vt:lpstr>
      <vt:lpstr>Reference to super class</vt:lpstr>
      <vt:lpstr>Polymorphism</vt:lpstr>
      <vt:lpstr>PowerPoint Presentation</vt:lpstr>
      <vt:lpstr>Recap – Enabling overriding</vt:lpstr>
      <vt:lpstr>Basics of casting (1) – downcasting</vt:lpstr>
      <vt:lpstr>Basics of casting (2) – downcasting safely</vt:lpstr>
      <vt:lpstr>Hands-on labs</vt:lpstr>
      <vt:lpstr>Inheritance and your exception types</vt:lpstr>
      <vt:lpstr>Review</vt:lpstr>
      <vt:lpstr>The object class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DG_05a_Inheritance - Towards polymorphism</dc:title>
  <dc:creator>Steve Potter</dc:creator>
  <cp:lastModifiedBy>Admin</cp:lastModifiedBy>
  <cp:revision>82</cp:revision>
  <dcterms:created xsi:type="dcterms:W3CDTF">2014-05-12T05:37:16Z</dcterms:created>
  <dcterms:modified xsi:type="dcterms:W3CDTF">2019-04-29T14:31:28Z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700</vt:r8>
  </property>
  <property fmtid="{D5CDD505-2E9C-101B-9397-08002B2CF9AE}" pid="5" name="BookType">
    <vt:lpwstr>3</vt:lpwstr>
  </property>
</Properties>
</file>