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5" strictFirstAndLastChars="0" saveSubsetFonts="1">
  <p:sldMasterIdLst>
    <p:sldMasterId id="2147483695" r:id="rId4"/>
  </p:sldMasterIdLst>
  <p:notesMasterIdLst>
    <p:notesMasterId r:id="rId23"/>
  </p:notesMasterIdLst>
  <p:handoutMasterIdLst>
    <p:handoutMasterId r:id="rId24"/>
  </p:handoutMasterIdLst>
  <p:sldIdLst>
    <p:sldId id="263" r:id="rId5"/>
    <p:sldId id="264" r:id="rId6"/>
    <p:sldId id="265" r:id="rId7"/>
    <p:sldId id="266" r:id="rId8"/>
    <p:sldId id="267" r:id="rId9"/>
    <p:sldId id="277" r:id="rId10"/>
    <p:sldId id="269" r:id="rId11"/>
    <p:sldId id="278" r:id="rId12"/>
    <p:sldId id="279" r:id="rId13"/>
    <p:sldId id="280" r:id="rId14"/>
    <p:sldId id="270" r:id="rId15"/>
    <p:sldId id="271" r:id="rId16"/>
    <p:sldId id="272" r:id="rId17"/>
    <p:sldId id="273" r:id="rId18"/>
    <p:sldId id="274" r:id="rId19"/>
    <p:sldId id="281" r:id="rId20"/>
    <p:sldId id="275" r:id="rId21"/>
    <p:sldId id="276" r:id="rId22"/>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0000C8"/>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5657" autoAdjust="0"/>
  </p:normalViewPr>
  <p:slideViewPr>
    <p:cSldViewPr snapToGrid="0">
      <p:cViewPr varScale="1">
        <p:scale>
          <a:sx n="66" d="100"/>
          <a:sy n="66" d="100"/>
        </p:scale>
        <p:origin x="1504" y="32"/>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958"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69920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38502130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66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smtClean="0"/>
              <a:t>So that alternative sort sequences could be supported by sort() routines; another comparison method was needed. They called it compare(...) and defined</a:t>
            </a:r>
            <a:r>
              <a:rPr lang="en-GB" baseline="0" dirty="0" smtClean="0"/>
              <a:t> it in </a:t>
            </a:r>
            <a:r>
              <a:rPr lang="en-GB" dirty="0" smtClean="0"/>
              <a:t>Compar</a:t>
            </a:r>
            <a:r>
              <a:rPr lang="en-GB" baseline="0" dirty="0" smtClean="0"/>
              <a:t>ato</a:t>
            </a:r>
            <a:r>
              <a:rPr lang="en-GB" dirty="0" smtClean="0"/>
              <a:t>r&lt;T&gt;. The job of a comparer is to compare two objects, both of which are of the same type but which are not of the type of the comparer itself. </a:t>
            </a:r>
            <a:r>
              <a:rPr lang="en-GB" dirty="0" err="1" smtClean="0"/>
              <a:t>Collections.sort</a:t>
            </a:r>
            <a:r>
              <a:rPr lang="en-GB" dirty="0" smtClean="0"/>
              <a:t>() is overloaded to optionally receive a second reference to a Compar</a:t>
            </a:r>
            <a:r>
              <a:rPr lang="en-GB" baseline="0" dirty="0" smtClean="0"/>
              <a:t>ato</a:t>
            </a:r>
            <a:r>
              <a:rPr lang="en-GB" dirty="0" smtClean="0"/>
              <a:t>r&lt;T&gt; and will invoke its compare method (repeatedly), telling it about two objects from the List as opposed to using the default mechanism which is to ask one of the objects to compare </a:t>
            </a:r>
            <a:r>
              <a:rPr lang="en-GB" dirty="0" err="1" smtClean="0"/>
              <a:t>themself</a:t>
            </a:r>
            <a:r>
              <a:rPr lang="en-GB" dirty="0" smtClean="0"/>
              <a:t> with the other one.</a:t>
            </a:r>
          </a:p>
          <a:p>
            <a:endParaRPr lang="en-GB" dirty="0" smtClean="0"/>
          </a:p>
          <a:p>
            <a:r>
              <a:rPr lang="en-GB" dirty="0" smtClean="0"/>
              <a:t>Again if are working with arrays you will find that </a:t>
            </a:r>
            <a:r>
              <a:rPr lang="en-GB" dirty="0" err="1" smtClean="0"/>
              <a:t>Arrays.sort</a:t>
            </a:r>
            <a:r>
              <a:rPr lang="en-GB" dirty="0" smtClean="0"/>
              <a:t> is overloaded to work with an Compar</a:t>
            </a:r>
            <a:r>
              <a:rPr lang="en-GB" baseline="0" dirty="0" smtClean="0"/>
              <a:t>ato</a:t>
            </a:r>
            <a:r>
              <a:rPr lang="en-GB" dirty="0" smtClean="0"/>
              <a:t>r. Generic class </a:t>
            </a:r>
            <a:r>
              <a:rPr lang="en-GB" dirty="0" err="1" smtClean="0"/>
              <a:t>TreeSet</a:t>
            </a:r>
            <a:r>
              <a:rPr lang="en-GB" dirty="0" smtClean="0"/>
              <a:t>&lt;E&gt; again will, by default, sort the refs </a:t>
            </a:r>
            <a:r>
              <a:rPr lang="en-GB" dirty="0" err="1" smtClean="0"/>
              <a:t>add’ed</a:t>
            </a:r>
            <a:r>
              <a:rPr lang="en-GB" dirty="0" smtClean="0"/>
              <a:t> to the collection according to their natural sort sequence (how they implement Comparable&lt;T&gt;), unless its .</a:t>
            </a:r>
            <a:r>
              <a:rPr lang="en-GB" dirty="0" err="1" smtClean="0"/>
              <a:t>ctor</a:t>
            </a:r>
            <a:r>
              <a:rPr lang="en-GB" dirty="0" smtClean="0"/>
              <a:t> is passed an Compar</a:t>
            </a:r>
            <a:r>
              <a:rPr lang="en-GB" baseline="0" dirty="0" smtClean="0"/>
              <a:t>ato</a:t>
            </a:r>
            <a:r>
              <a:rPr lang="en-GB" dirty="0" smtClean="0"/>
              <a:t>r&lt;T&gt;.</a:t>
            </a:r>
          </a:p>
          <a:p>
            <a:endParaRPr lang="en-GB" dirty="0" smtClean="0"/>
          </a:p>
        </p:txBody>
      </p:sp>
    </p:spTree>
    <p:extLst>
      <p:ext uri="{BB962C8B-B14F-4D97-AF65-F5344CB8AC3E}">
        <p14:creationId xmlns:p14="http://schemas.microsoft.com/office/powerpoint/2010/main" val="1983086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err="1" smtClean="0"/>
              <a:t>PersonNameComparer</a:t>
            </a:r>
            <a:r>
              <a:rPr lang="en-GB" dirty="0" smtClean="0"/>
              <a:t> cannot use ‘this’ as ‘this’ is not a Person,</a:t>
            </a:r>
            <a:r>
              <a:rPr lang="en-GB" baseline="0" dirty="0" smtClean="0"/>
              <a:t> he/she needs to be passed two persons, not one. That is why the compare method is defined with two parameters of type T whereas Comparable&lt;T&gt; defined a </a:t>
            </a:r>
            <a:r>
              <a:rPr lang="en-GB" baseline="0" dirty="0" err="1" smtClean="0"/>
              <a:t>compareTo</a:t>
            </a:r>
            <a:r>
              <a:rPr lang="en-GB" baseline="0" dirty="0" smtClean="0"/>
              <a:t>() method that received only one instance of T.</a:t>
            </a:r>
          </a:p>
          <a:p>
            <a:endParaRPr lang="en-GB" baseline="0" dirty="0" smtClean="0"/>
          </a:p>
          <a:p>
            <a:r>
              <a:rPr lang="en-GB" baseline="0" dirty="0" smtClean="0"/>
              <a:t>Note though that on the previous page we showed the method receiving (T o1, T o2), well the framework designers called them o1 and o2 as they could be people or cars or cats. But when you implement Comparator&lt;Person&gt; you are going to sensibly call them p1 and p2. Remember parameter names are not part of the signature, only the parameter types. </a:t>
            </a:r>
            <a:endParaRPr lang="en-GB" dirty="0" smtClean="0"/>
          </a:p>
          <a:p>
            <a:endParaRPr lang="en-GB" dirty="0" smtClean="0"/>
          </a:p>
        </p:txBody>
      </p:sp>
    </p:spTree>
    <p:extLst>
      <p:ext uri="{BB962C8B-B14F-4D97-AF65-F5344CB8AC3E}">
        <p14:creationId xmlns:p14="http://schemas.microsoft.com/office/powerpoint/2010/main" val="141592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en-GB" dirty="0" smtClean="0"/>
              <a:t>The reason we need a helper class is because if Person implemented Compar</a:t>
            </a:r>
            <a:r>
              <a:rPr lang="en-GB" baseline="0" dirty="0" smtClean="0"/>
              <a:t>ato</a:t>
            </a:r>
            <a:r>
              <a:rPr lang="en-GB" dirty="0" smtClean="0"/>
              <a:t>r&lt;T&gt; it could only do so once, so where would you place the code that sorts people by hobby, height or postcode.</a:t>
            </a:r>
          </a:p>
          <a:p>
            <a:r>
              <a:rPr lang="en-GB" dirty="0" smtClean="0"/>
              <a:t>Also, as interfaces are always implemented as instance methods it would be an instance of person who would now be the expert at sorting them by name, meaning the following three statements would be identical, but equally confusing:</a:t>
            </a:r>
          </a:p>
          <a:p>
            <a:r>
              <a:rPr lang="en-GB" dirty="0" err="1" smtClean="0"/>
              <a:t>Collections.sort</a:t>
            </a:r>
            <a:r>
              <a:rPr lang="en-GB" dirty="0" smtClean="0"/>
              <a:t>(people, person37);</a:t>
            </a:r>
          </a:p>
          <a:p>
            <a:r>
              <a:rPr lang="en-GB" dirty="0" err="1" smtClean="0"/>
              <a:t>Collections.sort</a:t>
            </a:r>
            <a:r>
              <a:rPr lang="en-GB" dirty="0" smtClean="0"/>
              <a:t>(people, person14);</a:t>
            </a:r>
          </a:p>
          <a:p>
            <a:r>
              <a:rPr lang="en-GB" dirty="0" err="1" smtClean="0"/>
              <a:t>Collections.sort</a:t>
            </a:r>
            <a:r>
              <a:rPr lang="en-GB" dirty="0" smtClean="0"/>
              <a:t>(people, new Person(“dummy”, 876));</a:t>
            </a:r>
          </a:p>
          <a:p>
            <a:r>
              <a:rPr lang="en-GB" dirty="0" smtClean="0"/>
              <a:t>However, having decided we should be writing little helper classes that each implement Comparator&lt;Person&gt; in their own way, where should the source code live? Definitely in same package and project as class Person so that they can be used simultaneously with Person with one import</a:t>
            </a:r>
            <a:r>
              <a:rPr lang="en-GB" baseline="0" dirty="0" smtClean="0"/>
              <a:t> </a:t>
            </a:r>
            <a:r>
              <a:rPr lang="en-GB" dirty="0" smtClean="0"/>
              <a:t>statement.</a:t>
            </a:r>
            <a:br>
              <a:rPr lang="en-GB" dirty="0" smtClean="0"/>
            </a:br>
            <a:r>
              <a:rPr lang="en-GB" dirty="0" smtClean="0"/>
              <a:t>They are tiny helper classes and could easily be placed inside file Person.java,</a:t>
            </a:r>
            <a:r>
              <a:rPr lang="en-GB" baseline="0" dirty="0" smtClean="0"/>
              <a:t> </a:t>
            </a:r>
            <a:r>
              <a:rPr lang="en-GB" dirty="0" smtClean="0"/>
              <a:t>but let us overleaf investigate the possibility of nesting them inside class Person!</a:t>
            </a:r>
          </a:p>
          <a:p>
            <a:endParaRPr lang="en-GB" dirty="0" smtClean="0"/>
          </a:p>
        </p:txBody>
      </p:sp>
    </p:spTree>
    <p:extLst>
      <p:ext uri="{BB962C8B-B14F-4D97-AF65-F5344CB8AC3E}">
        <p14:creationId xmlns:p14="http://schemas.microsoft.com/office/powerpoint/2010/main" val="1764215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GB" dirty="0" smtClean="0"/>
              <a:t>A common technique with ‘helper’ classes is to nest them inside the class they ‘help’. They often  ‘help’ by implementing an interface.</a:t>
            </a:r>
          </a:p>
          <a:p>
            <a:r>
              <a:rPr lang="en-GB" dirty="0" smtClean="0"/>
              <a:t>A class in a package can be public or &lt;default&gt;. When a class is nested it can be marked private. This then means that the data type is not visible outside the containing ‘outer’ class. This means that no-one can write code that relies on its continued future existence.</a:t>
            </a:r>
          </a:p>
          <a:p>
            <a:r>
              <a:rPr lang="en-GB" dirty="0" smtClean="0"/>
              <a:t>Instances (singleton) of the nested classes can be made available to the outside world via methods or just plain public static final fields that are of an interface type. Client code simply relies on the continued existence of the interface. Person acts as the factory for the helper classes.</a:t>
            </a:r>
          </a:p>
          <a:p>
            <a:pPr>
              <a:tabLst>
                <a:tab pos="273050" algn="l"/>
                <a:tab pos="544513" algn="l"/>
                <a:tab pos="796925" algn="l"/>
                <a:tab pos="1069975" algn="l"/>
                <a:tab pos="1343025" algn="l"/>
                <a:tab pos="1614488" algn="l"/>
                <a:tab pos="1887538" algn="l"/>
                <a:tab pos="2159000" algn="l"/>
                <a:tab pos="2413000" algn="l"/>
                <a:tab pos="2684463" algn="l"/>
                <a:tab pos="3587750" algn="l"/>
              </a:tabLst>
            </a:pPr>
            <a:r>
              <a:rPr lang="en-GB" dirty="0" smtClean="0"/>
              <a:t>This is very helpful when typing the client code. In the example above, the client code calling </a:t>
            </a:r>
            <a:r>
              <a:rPr lang="en-GB" dirty="0" err="1" smtClean="0"/>
              <a:t>Collections.sort</a:t>
            </a:r>
            <a:r>
              <a:rPr lang="en-GB" dirty="0" smtClean="0"/>
              <a:t>(List&lt;T&gt;</a:t>
            </a:r>
            <a:r>
              <a:rPr lang="en-GB" baseline="0" dirty="0" smtClean="0"/>
              <a:t> list, C</a:t>
            </a:r>
            <a:r>
              <a:rPr lang="en-GB" dirty="0" smtClean="0"/>
              <a:t>omparator&lt;T&gt; c) is required by the </a:t>
            </a:r>
            <a:r>
              <a:rPr lang="en-GB" dirty="0" err="1" smtClean="0"/>
              <a:t>Intellisense</a:t>
            </a:r>
            <a:r>
              <a:rPr lang="en-GB" dirty="0" smtClean="0"/>
              <a:t> to provide a</a:t>
            </a:r>
            <a:r>
              <a:rPr lang="en-GB" baseline="0" dirty="0" smtClean="0"/>
              <a:t> C</a:t>
            </a:r>
            <a:r>
              <a:rPr lang="en-GB" dirty="0" smtClean="0"/>
              <a:t>omparator&lt;Person&gt; as a second</a:t>
            </a:r>
            <a:r>
              <a:rPr lang="en-GB" baseline="0" dirty="0" smtClean="0"/>
              <a:t> </a:t>
            </a:r>
            <a:r>
              <a:rPr lang="en-GB" dirty="0" smtClean="0"/>
              <a:t>parameter after putting in people as the first parameter (</a:t>
            </a:r>
            <a:r>
              <a:rPr lang="en-GB" dirty="0" err="1" smtClean="0"/>
              <a:t>Intellisense</a:t>
            </a:r>
            <a:r>
              <a:rPr lang="en-GB" baseline="0" dirty="0" smtClean="0"/>
              <a:t> infers that ‘T’ is Person)</a:t>
            </a:r>
            <a:r>
              <a:rPr lang="en-GB" dirty="0" smtClean="0"/>
              <a:t>. Hoping that the author of class Person has provided some as public static members he types Person&lt;dot&gt;. The pop up list shows a promising entry ‘</a:t>
            </a:r>
            <a:r>
              <a:rPr lang="en-GB" dirty="0" err="1" smtClean="0"/>
              <a:t>ByName</a:t>
            </a:r>
            <a:r>
              <a:rPr lang="en-GB" dirty="0" smtClean="0"/>
              <a:t>’ when the mouse moves to it a second piece of </a:t>
            </a:r>
            <a:r>
              <a:rPr lang="en-GB" dirty="0" err="1" smtClean="0"/>
              <a:t>Intellisense</a:t>
            </a:r>
            <a:r>
              <a:rPr lang="en-GB" dirty="0" smtClean="0"/>
              <a:t> that says “I am a</a:t>
            </a:r>
            <a:r>
              <a:rPr lang="en-GB" baseline="0" dirty="0" smtClean="0"/>
              <a:t> </a:t>
            </a:r>
            <a:r>
              <a:rPr lang="en-GB" dirty="0" smtClean="0"/>
              <a:t>Comparator&lt;Person&gt;” – just what I was looking for!</a:t>
            </a:r>
          </a:p>
          <a:p>
            <a:r>
              <a:rPr lang="en-GB" dirty="0" smtClean="0"/>
              <a:t>As you start to use the Java framework you will commonly find a method expecting an interface type, meaning a reference to an instance of any class that implements that interface.</a:t>
            </a:r>
          </a:p>
        </p:txBody>
      </p:sp>
    </p:spTree>
    <p:extLst>
      <p:ext uri="{BB962C8B-B14F-4D97-AF65-F5344CB8AC3E}">
        <p14:creationId xmlns:p14="http://schemas.microsoft.com/office/powerpoint/2010/main" val="31404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064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smtClean="0"/>
              <a:t>You</a:t>
            </a:r>
            <a:r>
              <a:rPr lang="en-GB" baseline="0" dirty="0" smtClean="0"/>
              <a:t> have seen how framework authors were able to write and compile sort() routines as long as they invented an interface to hold the original method signature in. </a:t>
            </a:r>
            <a:br>
              <a:rPr lang="en-GB" baseline="0" dirty="0" smtClean="0"/>
            </a:br>
            <a:r>
              <a:rPr lang="en-GB" baseline="0" smtClean="0"/>
              <a:t>Many methods </a:t>
            </a:r>
            <a:r>
              <a:rPr lang="en-GB" baseline="0" dirty="0" smtClean="0"/>
              <a:t>(including constructors) are written to receive a ref of one of these interface types.</a:t>
            </a:r>
          </a:p>
          <a:p>
            <a:endParaRPr lang="en-GB" baseline="0" dirty="0" smtClean="0"/>
          </a:p>
        </p:txBody>
      </p:sp>
    </p:spTree>
    <p:extLst>
      <p:ext uri="{BB962C8B-B14F-4D97-AF65-F5344CB8AC3E}">
        <p14:creationId xmlns:p14="http://schemas.microsoft.com/office/powerpoint/2010/main" val="25389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GB" dirty="0" smtClean="0"/>
              <a:t>In this chapter, we will remind ourselves how generic classes look and work, before moving on to see the role of generic</a:t>
            </a:r>
            <a:r>
              <a:rPr lang="en-GB" baseline="0" dirty="0" smtClean="0"/>
              <a:t> interfaces, particularly two Java Library defined interfaces: Comparable&lt;T&gt; and Comparator&lt;T&gt;</a:t>
            </a:r>
            <a:r>
              <a:rPr lang="en-GB" dirty="0" smtClean="0"/>
              <a:t> which enable</a:t>
            </a:r>
            <a:r>
              <a:rPr lang="en-GB" baseline="0" dirty="0" smtClean="0"/>
              <a:t> sort functionality pre-defined in the framework.</a:t>
            </a:r>
            <a:endParaRPr lang="en-GB" dirty="0" smtClean="0"/>
          </a:p>
          <a:p>
            <a:endParaRPr lang="en-US" dirty="0" smtClean="0"/>
          </a:p>
        </p:txBody>
      </p:sp>
    </p:spTree>
    <p:extLst>
      <p:ext uri="{BB962C8B-B14F-4D97-AF65-F5344CB8AC3E}">
        <p14:creationId xmlns:p14="http://schemas.microsoft.com/office/powerpoint/2010/main" val="3187779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dirty="0" smtClean="0"/>
              <a:t>You have seen generic classes and methods previously.</a:t>
            </a:r>
            <a:br>
              <a:rPr lang="en-US" dirty="0" smtClean="0"/>
            </a:br>
            <a:r>
              <a:rPr lang="en-US" dirty="0" smtClean="0"/>
              <a:t>Generic</a:t>
            </a:r>
            <a:r>
              <a:rPr lang="en-US" baseline="0" dirty="0" smtClean="0"/>
              <a:t> interfaces – several predefined in the Framework have a huge role to play.</a:t>
            </a:r>
            <a:endParaRPr lang="en-US" dirty="0" smtClean="0"/>
          </a:p>
        </p:txBody>
      </p:sp>
    </p:spTree>
    <p:extLst>
      <p:ext uri="{BB962C8B-B14F-4D97-AF65-F5344CB8AC3E}">
        <p14:creationId xmlns:p14="http://schemas.microsoft.com/office/powerpoint/2010/main" val="293397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GB" dirty="0" smtClean="0"/>
              <a:t>With many interfaces, the implementing classes are all happy to implement a method identically.</a:t>
            </a:r>
          </a:p>
          <a:p>
            <a:r>
              <a:rPr lang="en-GB" dirty="0" smtClean="0"/>
              <a:t>The Consumable interface used earlier was a classic example, neither the Bird(s) or the Fish or any future implementing class needs to be passed anything and all would be content to return a String.</a:t>
            </a:r>
          </a:p>
          <a:p>
            <a:r>
              <a:rPr lang="en-GB" dirty="0" smtClean="0"/>
              <a:t>So not a candidate for a Generic Interface with a type parameter.</a:t>
            </a:r>
          </a:p>
          <a:p>
            <a:r>
              <a:rPr lang="en-GB" dirty="0" smtClean="0"/>
              <a:t>What if a given interface defined a method that expected a reference as a parameter</a:t>
            </a:r>
            <a:r>
              <a:rPr lang="en-GB" baseline="0" dirty="0" smtClean="0"/>
              <a:t> or returned a reference?</a:t>
            </a:r>
            <a:endParaRPr lang="en-GB" dirty="0" smtClean="0"/>
          </a:p>
          <a:p>
            <a:r>
              <a:rPr lang="en-GB" dirty="0" smtClean="0"/>
              <a:t>On the basis that it is always the data type of a reference that controls its usage, the car class might want the method to receive a ref to a Car, whereas Person would want the same method to receive a Person ref. You are about to see class library interfaces that work like this.</a:t>
            </a:r>
          </a:p>
        </p:txBody>
      </p:sp>
    </p:spTree>
    <p:extLst>
      <p:ext uri="{BB962C8B-B14F-4D97-AF65-F5344CB8AC3E}">
        <p14:creationId xmlns:p14="http://schemas.microsoft.com/office/powerpoint/2010/main" val="280896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When you start putting objects into collections, you soon need to be able to sort and search the collections in order to display or find items. There are a number of accepted algorithms for doing this (quicksort, for example, or a binary search) and these have been implemented by the collection class designers. </a:t>
            </a:r>
            <a:br>
              <a:rPr lang="en-GB" sz="1100" dirty="0" smtClean="0"/>
            </a:br>
            <a:r>
              <a:rPr lang="en-GB" sz="1100" dirty="0" smtClean="0"/>
              <a:t>But they do not know how to sort your ‘cars’, by model, registration, age</a:t>
            </a:r>
            <a:r>
              <a:rPr lang="en-GB" sz="1100" dirty="0"/>
              <a:t>.</a:t>
            </a:r>
            <a:r>
              <a:rPr lang="en-GB" sz="1100" dirty="0" smtClean="0"/>
              <a:t> This is where you come in, what you have to provide is the code to compare two objects.</a:t>
            </a:r>
          </a:p>
          <a:p>
            <a:r>
              <a:rPr lang="en-GB" sz="1100" dirty="0" smtClean="0"/>
              <a:t>For the Java authors to compile their chosen sort algorithm they have to decide the name (signature) of the method that they want you to ‘implement’, but where do they physically place this method signature(years ago) so that their code could compile</a:t>
            </a:r>
            <a:r>
              <a:rPr lang="en-GB" sz="1100" baseline="0" dirty="0" smtClean="0"/>
              <a:t> </a:t>
            </a:r>
            <a:r>
              <a:rPr lang="en-GB" sz="1100" dirty="0" smtClean="0"/>
              <a:t>– using class Object as ‘a home for it’ would be disastrous.</a:t>
            </a:r>
            <a:br>
              <a:rPr lang="en-GB" sz="1100" dirty="0" smtClean="0"/>
            </a:br>
            <a:r>
              <a:rPr lang="en-GB" sz="1100" dirty="0" smtClean="0"/>
              <a:t>The solution was to place it in an interface, and then rely on you reading some documentation that says “implement</a:t>
            </a:r>
            <a:r>
              <a:rPr lang="en-GB" sz="1100" baseline="0" dirty="0" smtClean="0"/>
              <a:t> this interface and provide code in the appropriate interface method that compares exactly two instances of your class and return something to the calling code that indicates whether the two objects are in sequence or out of sequence”. </a:t>
            </a:r>
            <a:r>
              <a:rPr lang="en-GB" sz="1100" dirty="0" smtClean="0"/>
              <a:t>The class library can be released. Years later it will </a:t>
            </a:r>
            <a:r>
              <a:rPr lang="en-GB" sz="1100" dirty="0" err="1" smtClean="0"/>
              <a:t>polymorphically</a:t>
            </a:r>
            <a:r>
              <a:rPr lang="en-GB" sz="1100" dirty="0" smtClean="0"/>
              <a:t> call your implementation in your class(</a:t>
            </a:r>
            <a:r>
              <a:rPr lang="en-GB" sz="1100" dirty="0" err="1" smtClean="0"/>
              <a:t>es</a:t>
            </a:r>
            <a:r>
              <a:rPr lang="en-GB" sz="1100" dirty="0" smtClean="0"/>
              <a:t>).</a:t>
            </a:r>
          </a:p>
          <a:p>
            <a:r>
              <a:rPr lang="en-GB" sz="1100" dirty="0" smtClean="0"/>
              <a:t>Read on to see the exact signature of this comparison method</a:t>
            </a:r>
            <a:r>
              <a:rPr lang="en-GB" sz="1100" baseline="0" dirty="0" smtClean="0"/>
              <a:t> and how you will implement it.</a:t>
            </a:r>
            <a:endParaRPr lang="en-GB" sz="1100" dirty="0" smtClean="0"/>
          </a:p>
          <a:p>
            <a:endParaRPr lang="en-GB" sz="1000" dirty="0" smtClean="0"/>
          </a:p>
        </p:txBody>
      </p:sp>
    </p:spTree>
    <p:extLst>
      <p:ext uri="{BB962C8B-B14F-4D97-AF65-F5344CB8AC3E}">
        <p14:creationId xmlns:p14="http://schemas.microsoft.com/office/powerpoint/2010/main" val="423991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So the framework</a:t>
            </a:r>
            <a:r>
              <a:rPr lang="en-GB" sz="1100" baseline="0" dirty="0" smtClean="0"/>
              <a:t> defines </a:t>
            </a:r>
            <a:r>
              <a:rPr lang="en-GB" sz="1100" dirty="0" smtClean="0"/>
              <a:t>Comparable&lt;T&gt; with a single</a:t>
            </a:r>
            <a:r>
              <a:rPr lang="en-GB" sz="1100" baseline="0" dirty="0" smtClean="0"/>
              <a:t> </a:t>
            </a:r>
            <a:r>
              <a:rPr lang="en-GB" sz="1100" baseline="0" dirty="0" err="1" smtClean="0"/>
              <a:t>int</a:t>
            </a:r>
            <a:r>
              <a:rPr lang="en-GB" sz="1100" baseline="0" dirty="0" smtClean="0"/>
              <a:t> </a:t>
            </a:r>
            <a:r>
              <a:rPr lang="en-GB" sz="1100" baseline="0" dirty="0" err="1" smtClean="0"/>
              <a:t>compareTo</a:t>
            </a:r>
            <a:r>
              <a:rPr lang="en-GB" sz="1100" baseline="0" dirty="0" smtClean="0"/>
              <a:t>(T o) method in. Framework code written many years ago calls this method via a Comparable reference. Providing (your) object that is on the end of the ‘</a:t>
            </a:r>
            <a:r>
              <a:rPr lang="en-GB" sz="1100" baseline="0" dirty="0" err="1" smtClean="0"/>
              <a:t>list.get</a:t>
            </a:r>
            <a:r>
              <a:rPr lang="en-GB" sz="1100" baseline="0" dirty="0" smtClean="0"/>
              <a:t>(</a:t>
            </a:r>
            <a:r>
              <a:rPr lang="en-GB" sz="1100" baseline="0" dirty="0" err="1" smtClean="0"/>
              <a:t>i</a:t>
            </a:r>
            <a:r>
              <a:rPr lang="en-GB" sz="1100" baseline="0" dirty="0" smtClean="0"/>
              <a:t>)’ reference has implemented the interface, then it will be your comparison code that gets invoked today. </a:t>
            </a:r>
          </a:p>
          <a:p>
            <a:pPr marL="171450" indent="-171450">
              <a:buFont typeface="Arial" panose="020B0604020202020204" pitchFamily="34" charset="0"/>
              <a:buChar char="•"/>
            </a:pPr>
            <a:r>
              <a:rPr lang="en-GB" sz="1100" baseline="0" dirty="0" smtClean="0"/>
              <a:t>You might have expected the method to be </a:t>
            </a:r>
            <a:r>
              <a:rPr lang="en-GB" sz="1100" baseline="0" dirty="0" err="1" smtClean="0"/>
              <a:t>boolean</a:t>
            </a:r>
            <a:r>
              <a:rPr lang="en-GB" sz="1100" baseline="0" dirty="0" smtClean="0"/>
              <a:t>, but a </a:t>
            </a:r>
            <a:r>
              <a:rPr lang="en-GB" sz="1100" baseline="0" dirty="0" err="1" smtClean="0"/>
              <a:t>boolean</a:t>
            </a:r>
            <a:r>
              <a:rPr lang="en-GB" sz="1100" baseline="0" dirty="0" smtClean="0"/>
              <a:t> can have only 2 values, the method needs to be able to return one of three values:</a:t>
            </a:r>
            <a:br>
              <a:rPr lang="en-GB" sz="1100" baseline="0" dirty="0" smtClean="0"/>
            </a:br>
            <a:r>
              <a:rPr lang="en-GB" sz="1100" baseline="0" dirty="0" smtClean="0"/>
              <a:t>the objects are in the right sequence</a:t>
            </a:r>
          </a:p>
          <a:p>
            <a:pPr marL="171450" indent="-171450">
              <a:buFont typeface="Arial" panose="020B0604020202020204" pitchFamily="34" charset="0"/>
              <a:buChar char="•"/>
            </a:pPr>
            <a:r>
              <a:rPr lang="en-GB" sz="1100" baseline="0" dirty="0" smtClean="0"/>
              <a:t>The objects are in the wrong sequence</a:t>
            </a:r>
          </a:p>
          <a:p>
            <a:pPr marL="171450" indent="-171450">
              <a:buFont typeface="Arial" panose="020B0604020202020204" pitchFamily="34" charset="0"/>
              <a:buChar char="•"/>
            </a:pPr>
            <a:r>
              <a:rPr lang="en-GB" sz="1100" baseline="0" dirty="0" smtClean="0"/>
              <a:t>These 2 objects have the same sort value and so should be next to each other after sorting</a:t>
            </a:r>
          </a:p>
          <a:p>
            <a:pPr>
              <a:buFontTx/>
              <a:buNone/>
            </a:pPr>
            <a:r>
              <a:rPr lang="en-GB" sz="1100" baseline="0" dirty="0" smtClean="0"/>
              <a:t>So they decided the return type should be </a:t>
            </a:r>
            <a:r>
              <a:rPr lang="en-GB" sz="1100" baseline="0" dirty="0" err="1" smtClean="0"/>
              <a:t>int</a:t>
            </a:r>
            <a:r>
              <a:rPr lang="en-GB" sz="1100" dirty="0" smtClean="0"/>
              <a:t>, it’s your job to return any +</a:t>
            </a:r>
            <a:r>
              <a:rPr lang="en-GB" sz="1100" dirty="0" err="1" smtClean="0"/>
              <a:t>ve</a:t>
            </a:r>
            <a:r>
              <a:rPr lang="en-GB" sz="1100" dirty="0" smtClean="0"/>
              <a:t> number if they are out of sequence, a –</a:t>
            </a:r>
            <a:r>
              <a:rPr lang="en-GB" sz="1100" dirty="0" err="1" smtClean="0"/>
              <a:t>ve</a:t>
            </a:r>
            <a:r>
              <a:rPr lang="en-GB" sz="1100" dirty="0" smtClean="0"/>
              <a:t> value if in sequence or 0 to say ‘identical as far as sort is concerned’.  How you</a:t>
            </a:r>
            <a:r>
              <a:rPr lang="en-GB" sz="1100" baseline="0" dirty="0" smtClean="0"/>
              <a:t> come up with the </a:t>
            </a:r>
            <a:r>
              <a:rPr lang="en-GB" sz="1100" baseline="0" dirty="0" err="1" smtClean="0"/>
              <a:t>int</a:t>
            </a:r>
            <a:r>
              <a:rPr lang="en-GB" sz="1100" baseline="0" dirty="0" smtClean="0"/>
              <a:t> is up to you.</a:t>
            </a:r>
            <a:r>
              <a:rPr lang="en-GB" sz="1100" dirty="0" smtClean="0"/>
              <a:t> The next page has a couple</a:t>
            </a:r>
            <a:r>
              <a:rPr lang="en-GB" sz="1100" baseline="0" dirty="0" smtClean="0"/>
              <a:t> of examples.</a:t>
            </a:r>
            <a:r>
              <a:rPr lang="en-GB" sz="1100" dirty="0" smtClean="0"/>
              <a:t>    </a:t>
            </a:r>
          </a:p>
          <a:p>
            <a:endParaRPr lang="en-GB" sz="1000" dirty="0" smtClean="0"/>
          </a:p>
        </p:txBody>
      </p:sp>
    </p:spTree>
    <p:extLst>
      <p:ext uri="{BB962C8B-B14F-4D97-AF65-F5344CB8AC3E}">
        <p14:creationId xmlns:p14="http://schemas.microsoft.com/office/powerpoint/2010/main" val="425628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a:spcBef>
                <a:spcPts val="300"/>
              </a:spcBef>
            </a:pPr>
            <a:r>
              <a:rPr lang="en-GB" sz="1200" dirty="0" smtClean="0"/>
              <a:t>So implementing the Comparable&lt;T&gt; interface is how a class defines its natural sort sequence. It has a single </a:t>
            </a:r>
            <a:r>
              <a:rPr lang="en-GB" sz="1200" dirty="0" err="1" smtClean="0"/>
              <a:t>compareTo</a:t>
            </a:r>
            <a:r>
              <a:rPr lang="en-GB" sz="1200" dirty="0" smtClean="0"/>
              <a:t> method that is used to compare one object with another. </a:t>
            </a:r>
            <a:r>
              <a:rPr lang="en-GB" sz="1200" dirty="0" err="1" smtClean="0"/>
              <a:t>Collections.sort</a:t>
            </a:r>
            <a:r>
              <a:rPr lang="en-GB" sz="1200" dirty="0" smtClean="0"/>
              <a:t>(List&lt;T&gt; list) will call it repeatedly until it is happy they are all in ‘sequence’ without knowing what that sequence actually is.</a:t>
            </a:r>
          </a:p>
          <a:p>
            <a:pPr>
              <a:spcBef>
                <a:spcPts val="300"/>
              </a:spcBef>
            </a:pPr>
            <a:r>
              <a:rPr lang="en-GB" sz="1200" dirty="0" smtClean="0"/>
              <a:t>Code anywhere that has a collection of people can ask one person how he/she compares to another person. If it returns a +</a:t>
            </a:r>
            <a:r>
              <a:rPr lang="en-GB" sz="1200" dirty="0" err="1" smtClean="0"/>
              <a:t>ve</a:t>
            </a:r>
            <a:r>
              <a:rPr lang="en-GB" sz="1200" dirty="0" smtClean="0"/>
              <a:t> number that is its way of saying ‘we are out of sequence’, ‘you don’t need to know what our natural sequence is, but we are not in that sequence, so swap our positions’.</a:t>
            </a:r>
          </a:p>
          <a:p>
            <a:pPr>
              <a:spcBef>
                <a:spcPts val="300"/>
              </a:spcBef>
            </a:pPr>
            <a:r>
              <a:rPr lang="en-GB" sz="1200" dirty="0" smtClean="0"/>
              <a:t>Person </a:t>
            </a:r>
            <a:r>
              <a:rPr lang="en-GB" dirty="0" smtClean="0"/>
              <a:t>implements Comparable&lt;T&gt; by implementing Comparable&lt;Person&gt;.  Likewise for class Car.</a:t>
            </a:r>
            <a:br>
              <a:rPr lang="en-GB" dirty="0" smtClean="0"/>
            </a:br>
            <a:r>
              <a:rPr lang="en-GB" dirty="0" smtClean="0"/>
              <a:t>In the code above, the two cars are out of sequence according to their natural sequence – </a:t>
            </a:r>
            <a:r>
              <a:rPr lang="en-GB" dirty="0" err="1" smtClean="0"/>
              <a:t>regPlate</a:t>
            </a:r>
            <a:r>
              <a:rPr lang="en-GB" dirty="0" smtClean="0"/>
              <a:t>.</a:t>
            </a:r>
          </a:p>
          <a:p>
            <a:pPr>
              <a:spcBef>
                <a:spcPts val="300"/>
              </a:spcBef>
            </a:pPr>
            <a:r>
              <a:rPr lang="en-GB" dirty="0" smtClean="0"/>
              <a:t>The three people are not quite in age sequence so Ann and Bob get swapped so that end result is ages are in sequence 21 ,34, 45. Each </a:t>
            </a:r>
            <a:r>
              <a:rPr lang="en-GB" dirty="0" err="1" smtClean="0"/>
              <a:t>compareTo</a:t>
            </a:r>
            <a:r>
              <a:rPr lang="en-GB" dirty="0" smtClean="0"/>
              <a:t> method returns an </a:t>
            </a:r>
            <a:r>
              <a:rPr lang="en-GB" dirty="0" err="1" smtClean="0"/>
              <a:t>int</a:t>
            </a:r>
            <a:r>
              <a:rPr lang="en-GB" dirty="0" smtClean="0"/>
              <a:t>, the Person version simply subtracts one age from another, if the answer is a</a:t>
            </a:r>
            <a:r>
              <a:rPr lang="en-GB" baseline="0" dirty="0" smtClean="0"/>
              <a:t> positive number then clearly the first person was older than the second, so they will get swapped in the underlying collection by the sort algorithm when it receives back a value &gt; 0 from that specific call to </a:t>
            </a:r>
            <a:r>
              <a:rPr lang="en-GB" baseline="0" dirty="0" err="1" smtClean="0"/>
              <a:t>compareTo</a:t>
            </a:r>
            <a:r>
              <a:rPr lang="en-GB" baseline="0" dirty="0" smtClean="0"/>
              <a:t>.</a:t>
            </a:r>
            <a:endParaRPr lang="en-GB" dirty="0" smtClean="0"/>
          </a:p>
          <a:p>
            <a:pPr>
              <a:spcBef>
                <a:spcPts val="300"/>
              </a:spcBef>
            </a:pPr>
            <a:r>
              <a:rPr lang="en-GB" dirty="0" smtClean="0"/>
              <a:t>You might wonder, how would I sort these Car/Persons if they were in an Array rather than an instance of List&lt;T&gt;. Simple, </a:t>
            </a:r>
            <a:r>
              <a:rPr lang="en-GB" dirty="0" err="1" smtClean="0"/>
              <a:t>Arrays.sort</a:t>
            </a:r>
            <a:r>
              <a:rPr lang="en-GB" dirty="0" smtClean="0"/>
              <a:t>(</a:t>
            </a:r>
            <a:r>
              <a:rPr lang="en-GB" i="1" dirty="0" smtClean="0"/>
              <a:t>any-one-dimensional-array</a:t>
            </a:r>
            <a:r>
              <a:rPr lang="en-GB" dirty="0" smtClean="0"/>
              <a:t>) is a static method of utility class Arrays that sorts refs according to the natural sequence of the objects they point to. </a:t>
            </a:r>
            <a:br>
              <a:rPr lang="en-GB" dirty="0" smtClean="0"/>
            </a:br>
            <a:r>
              <a:rPr lang="en-GB" sz="1200" dirty="0" smtClean="0"/>
              <a:t>Shortly, you will see how to specify alternative sort sequences as well.</a:t>
            </a:r>
            <a:endParaRPr lang="en-GB" dirty="0" smtClean="0"/>
          </a:p>
        </p:txBody>
      </p:sp>
    </p:spTree>
    <p:extLst>
      <p:ext uri="{BB962C8B-B14F-4D97-AF65-F5344CB8AC3E}">
        <p14:creationId xmlns:p14="http://schemas.microsoft.com/office/powerpoint/2010/main" val="107353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3518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61148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60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63077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4001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r>
              <a:rPr lang="en-GB" sz="1000" baseline="0" dirty="0" smtClean="0">
                <a:solidFill>
                  <a:srgbClr val="0070C0"/>
                </a:solidFill>
                <a:latin typeface="Arial" pitchFamily="34" charset="0"/>
                <a:cs typeface="Arial" pitchFamily="34" charset="0"/>
              </a:rPr>
              <a:t>	</a:t>
            </a:r>
            <a:endParaRPr lang="en-GB" sz="1000" dirty="0" smtClean="0">
              <a:solidFill>
                <a:srgbClr val="0070C0"/>
              </a:solidFill>
              <a:latin typeface="Arial" pitchFamily="34" charset="0"/>
              <a:cs typeface="Arial" pitchFamily="34" charset="0"/>
            </a:endParaRPr>
          </a:p>
          <a:p>
            <a:pPr>
              <a:tabLst>
                <a:tab pos="8793163" algn="r"/>
              </a:tabLst>
            </a:pP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p:txBody>
          <a:bodyPr/>
          <a:lstStyle/>
          <a:p>
            <a:pPr eaLnBrk="1" hangingPunct="1"/>
            <a:r>
              <a:rPr lang="en-GB" dirty="0" smtClean="0"/>
              <a:t>Generic Interfaces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 generic Comparable</a:t>
            </a:r>
            <a:endParaRPr lang="en-GB" dirty="0"/>
          </a:p>
        </p:txBody>
      </p:sp>
      <p:sp>
        <p:nvSpPr>
          <p:cNvPr id="3" name="Rectangle 2"/>
          <p:cNvSpPr/>
          <p:nvPr/>
        </p:nvSpPr>
        <p:spPr>
          <a:xfrm>
            <a:off x="591952" y="1179517"/>
            <a:ext cx="751252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Comparable&lt;Account&gt;{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smtClean="0">
                <a:solidFill>
                  <a:srgbClr val="7F0055"/>
                </a:solidFill>
                <a:latin typeface="Consolas" panose="020B0609020204030204" pitchFamily="49" charset="0"/>
              </a:rPr>
              <a:t>  this</a:t>
            </a:r>
            <a:r>
              <a:rPr lang="en-GB" sz="1600" b="1" dirty="0" smtClean="0">
                <a:solidFill>
                  <a:srgbClr val="000000"/>
                </a:solidFill>
                <a:latin typeface="Consolas" panose="020B0609020204030204" pitchFamily="49" charset="0"/>
              </a:rPr>
              <a:t>.</a:t>
            </a:r>
            <a:r>
              <a:rPr lang="en-GB" sz="1600" b="1" dirty="0" smtClean="0">
                <a:solidFill>
                  <a:srgbClr val="0000C0"/>
                </a:solidFill>
                <a:latin typeface="Consolas" panose="020B0609020204030204" pitchFamily="49" charset="0"/>
              </a:rPr>
              <a:t>id</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balance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smtClean="0">
                <a:solidFill>
                  <a:srgbClr val="7F0055"/>
                </a:solidFill>
                <a:latin typeface="Consolas" panose="020B0609020204030204" pitchFamily="49" charset="0"/>
              </a:rPr>
              <a:t>  this</a:t>
            </a:r>
            <a:r>
              <a:rPr lang="en-GB" sz="1600" b="1" dirty="0" smtClean="0">
                <a:solidFill>
                  <a:srgbClr val="000000"/>
                </a:solidFill>
                <a:latin typeface="Consolas" panose="020B0609020204030204" pitchFamily="49" charset="0"/>
              </a:rPr>
              <a:t>.</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endParaRPr lang="en-GB" sz="1600" dirty="0">
              <a:latin typeface="Consolas" panose="020B0609020204030204" pitchFamily="49" charset="0"/>
            </a:endParaRPr>
          </a:p>
          <a:p>
            <a:r>
              <a:rPr lang="en-GB" sz="1600" dirty="0" smtClean="0">
                <a:solidFill>
                  <a:srgbClr val="646464"/>
                </a:solidFill>
                <a:latin typeface="Consolas" panose="020B0609020204030204" pitchFamily="49" charset="0"/>
              </a:rPr>
              <a:t>   @</a:t>
            </a:r>
            <a:r>
              <a:rPr lang="en-GB" sz="1600" dirty="0">
                <a:solidFill>
                  <a:srgbClr val="646464"/>
                </a:solidFill>
                <a:latin typeface="Consolas" panose="020B0609020204030204" pitchFamily="49" charset="0"/>
              </a:rPr>
              <a:t>Override</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(Account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other</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2079058" y="4754886"/>
            <a:ext cx="5563402" cy="446373"/>
          </a:xfrm>
          <a:prstGeom prst="wedgeRoundRectCallout">
            <a:avLst>
              <a:gd name="adj1" fmla="val -31316"/>
              <a:gd name="adj2" fmla="val -7040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Generic interfaces are a lot easier to code and run faster.</a:t>
            </a:r>
            <a:endParaRPr lang="en-GB" sz="16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596283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Hands-on labs (Part 1)</a:t>
            </a:r>
          </a:p>
        </p:txBody>
      </p:sp>
      <p:sp>
        <p:nvSpPr>
          <p:cNvPr id="23555" name="Rectangle 3"/>
          <p:cNvSpPr>
            <a:spLocks noGrp="1" noChangeArrowheads="1"/>
          </p:cNvSpPr>
          <p:nvPr>
            <p:ph idx="1"/>
          </p:nvPr>
        </p:nvSpPr>
        <p:spPr/>
        <p:txBody>
          <a:bodyPr/>
          <a:lstStyle/>
          <a:p>
            <a:pPr>
              <a:spcBef>
                <a:spcPts val="1200"/>
              </a:spcBef>
            </a:pPr>
            <a:r>
              <a:rPr lang="en-GB" dirty="0" smtClean="0"/>
              <a:t>Implementing Comparable&lt;T&gt; </a:t>
            </a:r>
          </a:p>
          <a:p>
            <a:pPr lvl="1">
              <a:spcBef>
                <a:spcPts val="1200"/>
              </a:spcBef>
            </a:pPr>
            <a:r>
              <a:rPr lang="en-GB" dirty="0" smtClean="0"/>
              <a:t>Using </a:t>
            </a:r>
            <a:r>
              <a:rPr lang="en-GB" dirty="0" err="1" smtClean="0">
                <a:latin typeface="Lucida Console" pitchFamily="49" charset="0"/>
              </a:rPr>
              <a:t>Collections.sort</a:t>
            </a:r>
            <a:r>
              <a:rPr lang="en-GB" dirty="0" smtClean="0">
                <a:latin typeface="Lucida Console" pitchFamily="49" charset="0"/>
              </a:rPr>
              <a:t>(List&lt;T&gt;)</a:t>
            </a:r>
          </a:p>
          <a:p>
            <a:pPr lvl="1">
              <a:spcBef>
                <a:spcPts val="0"/>
              </a:spcBef>
            </a:pPr>
            <a:endParaRPr lang="en-GB" dirty="0" smtClean="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Sorting by alternative sequence(s)</a:t>
            </a:r>
          </a:p>
        </p:txBody>
      </p:sp>
      <p:sp>
        <p:nvSpPr>
          <p:cNvPr id="20483" name="Rectangle 3"/>
          <p:cNvSpPr>
            <a:spLocks noGrp="1" noChangeArrowheads="1"/>
          </p:cNvSpPr>
          <p:nvPr>
            <p:ph idx="1"/>
          </p:nvPr>
        </p:nvSpPr>
        <p:spPr>
          <a:xfrm>
            <a:off x="249238" y="1071563"/>
            <a:ext cx="8357733" cy="5568950"/>
          </a:xfrm>
        </p:spPr>
        <p:txBody>
          <a:bodyPr>
            <a:normAutofit fontScale="92500" lnSpcReduction="10000"/>
          </a:bodyPr>
          <a:lstStyle/>
          <a:p>
            <a:pPr>
              <a:spcBef>
                <a:spcPts val="1200"/>
              </a:spcBef>
            </a:pPr>
            <a:r>
              <a:rPr lang="en-GB" dirty="0" smtClean="0"/>
              <a:t>What if a type had multiple possible sort sequences</a:t>
            </a:r>
          </a:p>
          <a:p>
            <a:pPr lvl="1">
              <a:spcBef>
                <a:spcPts val="1200"/>
              </a:spcBef>
            </a:pPr>
            <a:r>
              <a:rPr lang="en-GB" dirty="0" smtClean="0"/>
              <a:t>Another method signature is needed  (in a different interface)</a:t>
            </a:r>
          </a:p>
          <a:p>
            <a:pPr lvl="1">
              <a:spcBef>
                <a:spcPts val="1200"/>
              </a:spcBef>
            </a:pPr>
            <a:r>
              <a:rPr lang="en-GB" dirty="0" smtClean="0">
                <a:latin typeface="+mn-lt"/>
              </a:rPr>
              <a:t>Also</a:t>
            </a:r>
            <a:r>
              <a:rPr lang="en-GB" dirty="0" smtClean="0">
                <a:latin typeface="Lucida Console" pitchFamily="49" charset="0"/>
              </a:rPr>
              <a:t> </a:t>
            </a:r>
            <a:r>
              <a:rPr lang="en-GB" dirty="0" err="1" smtClean="0">
                <a:latin typeface="Lucida Console" pitchFamily="49" charset="0"/>
              </a:rPr>
              <a:t>Collections.sort</a:t>
            </a:r>
            <a:r>
              <a:rPr lang="en-GB" dirty="0" smtClean="0">
                <a:latin typeface="Lucida Console" pitchFamily="49" charset="0"/>
              </a:rPr>
              <a:t>(List&lt;T&gt;) would </a:t>
            </a:r>
            <a:r>
              <a:rPr lang="en-GB" dirty="0" smtClean="0"/>
              <a:t>need to know ‘when to use this other method’</a:t>
            </a:r>
          </a:p>
          <a:p>
            <a:pPr>
              <a:spcBef>
                <a:spcPts val="1200"/>
              </a:spcBef>
            </a:pPr>
            <a:r>
              <a:rPr lang="en-GB" dirty="0" smtClean="0"/>
              <a:t>The alternative interface defined is:</a:t>
            </a:r>
          </a:p>
          <a:p>
            <a:pPr lvl="1">
              <a:spcBef>
                <a:spcPts val="1200"/>
              </a:spcBef>
            </a:pPr>
            <a:endParaRPr lang="en-GB" dirty="0" smtClean="0"/>
          </a:p>
          <a:p>
            <a:pPr lvl="1">
              <a:spcBef>
                <a:spcPts val="1200"/>
              </a:spcBef>
            </a:pPr>
            <a:r>
              <a:rPr lang="en-GB" dirty="0" err="1" smtClean="0">
                <a:latin typeface="Lucida Console" pitchFamily="49" charset="0"/>
              </a:rPr>
              <a:t>Collections.sort</a:t>
            </a:r>
            <a:r>
              <a:rPr lang="en-GB" dirty="0" smtClean="0">
                <a:latin typeface="Lucida Console" pitchFamily="49" charset="0"/>
              </a:rPr>
              <a:t>()</a:t>
            </a:r>
            <a:r>
              <a:rPr lang="en-GB" dirty="0" smtClean="0"/>
              <a:t> is overloaded to use a </a:t>
            </a:r>
            <a:r>
              <a:rPr lang="en-GB" dirty="0" smtClean="0">
                <a:latin typeface="Lucida Console" pitchFamily="49" charset="0"/>
              </a:rPr>
              <a:t>Comparator&lt;T&gt;</a:t>
            </a:r>
            <a:br>
              <a:rPr lang="en-GB" dirty="0" smtClean="0">
                <a:latin typeface="Lucida Console" pitchFamily="49" charset="0"/>
              </a:rPr>
            </a:br>
            <a:endParaRPr lang="en-GB" dirty="0" smtClean="0">
              <a:latin typeface="Lucida Console" pitchFamily="49" charset="0"/>
            </a:endParaRPr>
          </a:p>
          <a:p>
            <a:pPr lvl="1">
              <a:spcBef>
                <a:spcPts val="1200"/>
              </a:spcBef>
            </a:pPr>
            <a:endParaRPr lang="en-GB" dirty="0" smtClean="0"/>
          </a:p>
          <a:p>
            <a:pPr lvl="1">
              <a:spcBef>
                <a:spcPts val="1200"/>
              </a:spcBef>
            </a:pPr>
            <a:endParaRPr lang="en-GB" dirty="0" smtClean="0"/>
          </a:p>
          <a:p>
            <a:pPr lvl="1">
              <a:spcBef>
                <a:spcPts val="1200"/>
              </a:spcBef>
            </a:pPr>
            <a:endParaRPr lang="en-GB" dirty="0" smtClean="0"/>
          </a:p>
          <a:p>
            <a:pPr lvl="1">
              <a:spcBef>
                <a:spcPts val="1200"/>
              </a:spcBef>
            </a:pPr>
            <a:r>
              <a:rPr lang="en-GB" dirty="0" smtClean="0"/>
              <a:t>But ‘Car’ doesn’t implement this interface, as it could only do so once</a:t>
            </a:r>
          </a:p>
          <a:p>
            <a:pPr lvl="1">
              <a:spcBef>
                <a:spcPts val="1200"/>
              </a:spcBef>
            </a:pPr>
            <a:r>
              <a:rPr lang="en-GB" dirty="0" smtClean="0"/>
              <a:t>It  is implemented by helper classes  which define an alternative sort sequence for objects of a different type to itself</a:t>
            </a:r>
          </a:p>
        </p:txBody>
      </p:sp>
      <p:sp>
        <p:nvSpPr>
          <p:cNvPr id="847876" name="Rectangle 4"/>
          <p:cNvSpPr>
            <a:spLocks noChangeArrowheads="1"/>
          </p:cNvSpPr>
          <p:nvPr/>
        </p:nvSpPr>
        <p:spPr bwMode="auto">
          <a:xfrm>
            <a:off x="237744" y="2979730"/>
            <a:ext cx="8644773" cy="379741"/>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interface</a:t>
            </a:r>
            <a:r>
              <a:rPr lang="en-GB" sz="1800" dirty="0">
                <a:solidFill>
                  <a:srgbClr val="000000"/>
                </a:solidFill>
                <a:latin typeface="Lucida Console" pitchFamily="49" charset="0"/>
                <a:cs typeface="+mn-cs"/>
              </a:rPr>
              <a:t> </a:t>
            </a:r>
            <a:r>
              <a:rPr lang="en-GB" sz="1800" dirty="0" smtClean="0">
                <a:latin typeface="Lucida Console" pitchFamily="49" charset="0"/>
                <a:cs typeface="+mn-cs"/>
              </a:rPr>
              <a:t>Comparator</a:t>
            </a:r>
            <a:r>
              <a:rPr lang="en-GB" sz="1800" dirty="0" smtClean="0">
                <a:solidFill>
                  <a:srgbClr val="FF0000"/>
                </a:solidFill>
                <a:latin typeface="Lucida Console" pitchFamily="49" charset="0"/>
                <a:cs typeface="+mn-cs"/>
              </a:rPr>
              <a:t>&lt;T&gt;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a:t>
            </a:r>
            <a:r>
              <a:rPr lang="en-GB" sz="1800" dirty="0" err="1">
                <a:solidFill>
                  <a:srgbClr val="0000C8"/>
                </a:solidFill>
                <a:latin typeface="Lucida Console" pitchFamily="49" charset="0"/>
                <a:cs typeface="+mn-cs"/>
              </a:rPr>
              <a:t>int</a:t>
            </a:r>
            <a:r>
              <a:rPr lang="en-GB" sz="1800" dirty="0">
                <a:solidFill>
                  <a:srgbClr val="0000FF"/>
                </a:solidFill>
                <a:latin typeface="Lucida Console" pitchFamily="49" charset="0"/>
                <a:cs typeface="+mn-cs"/>
              </a:rPr>
              <a:t> </a:t>
            </a:r>
            <a:r>
              <a:rPr lang="en-GB" sz="1800" dirty="0" smtClean="0">
                <a:solidFill>
                  <a:srgbClr val="000000"/>
                </a:solidFill>
                <a:latin typeface="Lucida Console" pitchFamily="49" charset="0"/>
              </a:rPr>
              <a:t>c</a:t>
            </a:r>
            <a:r>
              <a:rPr lang="en-GB" sz="1800" dirty="0" smtClean="0">
                <a:solidFill>
                  <a:srgbClr val="000000"/>
                </a:solidFill>
                <a:latin typeface="Lucida Console" pitchFamily="49" charset="0"/>
                <a:cs typeface="+mn-cs"/>
              </a:rPr>
              <a:t>ompare(</a:t>
            </a:r>
            <a:r>
              <a:rPr lang="en-GB" sz="1800" dirty="0" smtClean="0">
                <a:latin typeface="Lucida Console" pitchFamily="49" charset="0"/>
              </a:rPr>
              <a:t>T</a:t>
            </a:r>
            <a:r>
              <a:rPr lang="en-GB" sz="1800" dirty="0" smtClean="0">
                <a:latin typeface="Lucida Console" pitchFamily="49" charset="0"/>
                <a:cs typeface="+mn-cs"/>
              </a:rPr>
              <a:t> </a:t>
            </a:r>
            <a:r>
              <a:rPr lang="en-GB" sz="1800" dirty="0" smtClean="0">
                <a:latin typeface="Lucida Console" pitchFamily="49" charset="0"/>
              </a:rPr>
              <a:t>o1</a:t>
            </a:r>
            <a:r>
              <a:rPr lang="en-GB" sz="1800" dirty="0" smtClean="0">
                <a:latin typeface="Lucida Console" pitchFamily="49" charset="0"/>
                <a:cs typeface="+mn-cs"/>
              </a:rPr>
              <a:t>, </a:t>
            </a:r>
            <a:r>
              <a:rPr lang="en-GB" sz="1800" dirty="0" smtClean="0">
                <a:latin typeface="Lucida Console" pitchFamily="49" charset="0"/>
              </a:rPr>
              <a:t>T</a:t>
            </a:r>
            <a:r>
              <a:rPr lang="en-GB" sz="1800" dirty="0" smtClean="0">
                <a:latin typeface="Lucida Console" pitchFamily="49" charset="0"/>
                <a:cs typeface="+mn-cs"/>
              </a:rPr>
              <a:t> </a:t>
            </a:r>
            <a:r>
              <a:rPr lang="en-GB" sz="1800" dirty="0" smtClean="0">
                <a:latin typeface="Lucida Console" pitchFamily="49" charset="0"/>
              </a:rPr>
              <a:t>o2</a:t>
            </a:r>
            <a:r>
              <a:rPr lang="en-GB" sz="1800" dirty="0" smtClean="0">
                <a:solidFill>
                  <a:srgbClr val="000000"/>
                </a:solidFill>
                <a:latin typeface="Lucida Console" pitchFamily="49" charset="0"/>
                <a:cs typeface="+mn-cs"/>
              </a:rPr>
              <a:t>)</a:t>
            </a:r>
            <a:r>
              <a:rPr lang="en-GB" sz="1800" dirty="0" smtClean="0">
                <a:latin typeface="Lucida Console" pitchFamily="49" charset="0"/>
                <a:cs typeface="+mn-cs"/>
              </a:rPr>
              <a:t>; </a:t>
            </a:r>
            <a:r>
              <a:rPr lang="en-GB" sz="1800" dirty="0">
                <a:latin typeface="Lucida Console" pitchFamily="49" charset="0"/>
                <a:cs typeface="+mn-cs"/>
              </a:rPr>
              <a:t>}</a:t>
            </a:r>
            <a:endParaRPr lang="en-GB" sz="1800" dirty="0">
              <a:solidFill>
                <a:srgbClr val="0000FF"/>
              </a:solidFill>
              <a:latin typeface="Lucida Console" pitchFamily="49" charset="0"/>
              <a:cs typeface="+mn-cs"/>
            </a:endParaRPr>
          </a:p>
        </p:txBody>
      </p:sp>
      <p:sp>
        <p:nvSpPr>
          <p:cNvPr id="6" name="Rectangle 4"/>
          <p:cNvSpPr>
            <a:spLocks noChangeArrowheads="1"/>
          </p:cNvSpPr>
          <p:nvPr/>
        </p:nvSpPr>
        <p:spPr bwMode="auto">
          <a:xfrm>
            <a:off x="259445" y="3745134"/>
            <a:ext cx="8639402" cy="150903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 </a:t>
            </a:r>
            <a:r>
              <a:rPr lang="en-GB" sz="1800" dirty="0" smtClean="0">
                <a:latin typeface="Lucida Console" pitchFamily="49" charset="0"/>
                <a:cs typeface="+mn-cs"/>
              </a:rPr>
              <a:t>Collections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static </a:t>
            </a:r>
            <a:r>
              <a:rPr lang="en-GB" sz="1800" dirty="0">
                <a:solidFill>
                  <a:srgbClr val="0000C8"/>
                </a:solidFill>
                <a:latin typeface="Lucida Console" pitchFamily="49" charset="0"/>
                <a:cs typeface="+mn-cs"/>
              </a:rPr>
              <a:t>void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a:t>
            </a:r>
            <a:r>
              <a:rPr lang="en-GB" sz="1800" dirty="0" smtClean="0">
                <a:solidFill>
                  <a:srgbClr val="0099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natural sort</a:t>
            </a:r>
          </a:p>
          <a:p>
            <a:pPr defTabSz="739775" eaLnBrk="0" hangingPunct="0">
              <a:tabLst>
                <a:tab pos="341313" algn="l"/>
                <a:tab pos="690563" algn="l"/>
                <a:tab pos="1030288" algn="l"/>
                <a:tab pos="1371600" algn="l"/>
              </a:tabLst>
              <a:defRPr/>
            </a:pPr>
            <a:r>
              <a:rPr lang="en-GB" sz="1800" dirty="0" smtClean="0">
                <a:solidFill>
                  <a:srgbClr val="009900"/>
                </a:solidFill>
                <a:latin typeface="Lucida Console" pitchFamily="49" charset="0"/>
              </a:rPr>
              <a:t>  // for alternative </a:t>
            </a:r>
            <a:r>
              <a:rPr lang="en-GB" sz="1800" dirty="0" smtClean="0">
                <a:solidFill>
                  <a:schemeClr val="accent6">
                    <a:lumMod val="50000"/>
                  </a:schemeClr>
                </a:solidFill>
                <a:latin typeface="Lucida Console" pitchFamily="49" charset="0"/>
              </a:rPr>
              <a:t>sort sequence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smtClean="0">
                <a:solidFill>
                  <a:srgbClr val="0000C8"/>
                </a:solidFill>
                <a:latin typeface="Lucida Console" pitchFamily="49" charset="0"/>
                <a:cs typeface="+mn-cs"/>
              </a:rPr>
              <a:t>static void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Comparator&lt;</a:t>
            </a:r>
            <a:r>
              <a:rPr lang="en-GB" sz="1800" dirty="0" smtClean="0">
                <a:solidFill>
                  <a:srgbClr val="FF0000"/>
                </a:solidFill>
                <a:latin typeface="Lucida Console" pitchFamily="49" charset="0"/>
                <a:cs typeface="+mn-cs"/>
              </a:rPr>
              <a:t>T</a:t>
            </a:r>
            <a:r>
              <a:rPr lang="en-GB" sz="1800" dirty="0">
                <a:solidFill>
                  <a:srgbClr val="000000"/>
                </a:solidFill>
                <a:latin typeface="Lucida Console" pitchFamily="49" charset="0"/>
                <a:cs typeface="+mn-cs"/>
              </a:rPr>
              <a:t>&gt; </a:t>
            </a:r>
            <a:r>
              <a:rPr lang="en-GB" sz="1800" dirty="0" smtClean="0">
                <a:solidFill>
                  <a:srgbClr val="000000"/>
                </a:solidFill>
                <a:latin typeface="Lucida Console" pitchFamily="49" charset="0"/>
                <a:cs typeface="+mn-cs"/>
              </a:rPr>
              <a:t>c){..} </a:t>
            </a:r>
            <a:r>
              <a:rPr lang="en-GB" sz="1800" dirty="0">
                <a:latin typeface="Lucida Console" pitchFamily="49" charset="0"/>
                <a:cs typeface="+mn-cs"/>
              </a:rPr>
              <a:t/>
            </a:r>
            <a:br>
              <a:rPr lang="en-GB" sz="1800" dirty="0">
                <a:latin typeface="Lucida Console" pitchFamily="49" charset="0"/>
                <a:cs typeface="+mn-cs"/>
              </a:rPr>
            </a:br>
            <a:r>
              <a:rPr lang="en-GB" sz="1800" dirty="0">
                <a:latin typeface="Lucida Console" pitchFamily="49" charset="0"/>
                <a:cs typeface="+mn-cs"/>
              </a:rPr>
              <a:t>}</a:t>
            </a:r>
            <a:endParaRPr lang="en-GB" sz="1800" dirty="0">
              <a:solidFill>
                <a:srgbClr val="0000FF"/>
              </a:solidFill>
              <a:latin typeface="Lucida Console" pitchFamily="49" charset="0"/>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222250" y="6359525"/>
            <a:ext cx="428625" cy="306388"/>
            <a:chOff x="4752" y="3840"/>
            <a:chExt cx="336" cy="240"/>
          </a:xfrm>
        </p:grpSpPr>
        <p:sp>
          <p:nvSpPr>
            <p:cNvPr id="14"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20482" name="Rectangle 2"/>
          <p:cNvSpPr>
            <a:spLocks noGrp="1" noChangeArrowheads="1"/>
          </p:cNvSpPr>
          <p:nvPr>
            <p:ph type="title"/>
          </p:nvPr>
        </p:nvSpPr>
        <p:spPr/>
        <p:txBody>
          <a:bodyPr/>
          <a:lstStyle/>
          <a:p>
            <a:pPr eaLnBrk="1" hangingPunct="1"/>
            <a:r>
              <a:rPr lang="en-GB" smtClean="0"/>
              <a:t>Implementing Comparator&lt;T</a:t>
            </a:r>
            <a:r>
              <a:rPr lang="en-GB" dirty="0" smtClean="0"/>
              <a:t>&gt; </a:t>
            </a:r>
          </a:p>
        </p:txBody>
      </p:sp>
      <p:sp>
        <p:nvSpPr>
          <p:cNvPr id="20483" name="Rectangle 3"/>
          <p:cNvSpPr>
            <a:spLocks noGrp="1" noChangeArrowheads="1"/>
          </p:cNvSpPr>
          <p:nvPr>
            <p:ph idx="1"/>
          </p:nvPr>
        </p:nvSpPr>
        <p:spPr/>
        <p:txBody>
          <a:bodyPr/>
          <a:lstStyle/>
          <a:p>
            <a:pPr>
              <a:spcBef>
                <a:spcPts val="1200"/>
              </a:spcBef>
            </a:pPr>
            <a:r>
              <a:rPr lang="en-GB" dirty="0" smtClean="0"/>
              <a:t>This helper class can compare any two Persons</a:t>
            </a:r>
            <a:r>
              <a:rPr lang="en-GB" dirty="0" smtClean="0">
                <a:latin typeface="Lucida Console" pitchFamily="49" charset="0"/>
              </a:rPr>
              <a:t/>
            </a:r>
            <a:br>
              <a:rPr lang="en-GB" dirty="0" smtClean="0">
                <a:latin typeface="Lucida Console" pitchFamily="49" charset="0"/>
              </a:rPr>
            </a:br>
            <a:endParaRPr lang="en-GB" dirty="0" smtClean="0">
              <a:latin typeface="Lucida Console" pitchFamily="49" charset="0"/>
            </a:endParaRPr>
          </a:p>
          <a:p>
            <a:pPr lvl="1">
              <a:spcBef>
                <a:spcPts val="1200"/>
              </a:spcBef>
            </a:pPr>
            <a:endParaRPr lang="en-GB" dirty="0" smtClean="0"/>
          </a:p>
          <a:p>
            <a:pPr lvl="1">
              <a:spcBef>
                <a:spcPts val="1200"/>
              </a:spcBef>
            </a:pPr>
            <a:endParaRPr lang="en-GB" dirty="0" smtClean="0"/>
          </a:p>
          <a:p>
            <a:pPr lvl="1">
              <a:spcBef>
                <a:spcPts val="1200"/>
              </a:spcBef>
            </a:pPr>
            <a:endParaRPr lang="en-GB" dirty="0" smtClean="0"/>
          </a:p>
          <a:p>
            <a:pPr lvl="1">
              <a:spcBef>
                <a:spcPts val="1200"/>
              </a:spcBef>
            </a:pPr>
            <a:r>
              <a:rPr lang="en-GB" dirty="0" smtClean="0"/>
              <a:t>Multiple helper classes can implement the interface  differently </a:t>
            </a:r>
          </a:p>
        </p:txBody>
      </p:sp>
      <p:sp>
        <p:nvSpPr>
          <p:cNvPr id="11" name="Rectangle 5"/>
          <p:cNvSpPr>
            <a:spLocks noChangeArrowheads="1"/>
          </p:cNvSpPr>
          <p:nvPr/>
        </p:nvSpPr>
        <p:spPr bwMode="auto">
          <a:xfrm>
            <a:off x="319314" y="5436947"/>
            <a:ext cx="8599490" cy="905796"/>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&lt;Person&gt; people = </a:t>
            </a:r>
            <a:r>
              <a:rPr lang="en-GB" sz="1800" dirty="0" smtClean="0">
                <a:solidFill>
                  <a:srgbClr val="0000C8"/>
                </a:solidFill>
                <a:latin typeface="Lucida Console" pitchFamily="49" charset="0"/>
              </a:rPr>
              <a:t>new</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&lt;&gt;();</a:t>
            </a:r>
            <a:br>
              <a:rPr lang="en-GB" sz="1800" dirty="0" smtClean="0">
                <a:solidFill>
                  <a:srgbClr val="000000"/>
                </a:solidFill>
                <a:latin typeface="Lucida Console" pitchFamily="49" charset="0"/>
              </a:rPr>
            </a:br>
            <a:r>
              <a:rPr lang="en-GB" sz="1800" dirty="0" smtClean="0">
                <a:solidFill>
                  <a:schemeClr val="accent6">
                    <a:lumMod val="50000"/>
                  </a:schemeClr>
                </a:solidFill>
                <a:latin typeface="Lucida Console" pitchFamily="49" charset="0"/>
              </a:rPr>
              <a:t>// add (“Zi”,7) / (“Bob”, 34) / (“Ann”,4)</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Collections.sort</a:t>
            </a:r>
            <a:r>
              <a:rPr lang="en-GB" sz="1800" dirty="0" smtClean="0">
                <a:solidFill>
                  <a:srgbClr val="000000"/>
                </a:solidFill>
                <a:latin typeface="Lucida Console" pitchFamily="49" charset="0"/>
              </a:rPr>
              <a:t>(people, ?????);</a:t>
            </a:r>
            <a:endParaRPr lang="en-GB" sz="1800" dirty="0" smtClean="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sz="1800" dirty="0" smtClean="0">
                <a:solidFill>
                  <a:srgbClr val="000000"/>
                </a:solidFill>
                <a:latin typeface="Lucida Console" pitchFamily="49" charset="0"/>
                <a:cs typeface="+mn-cs"/>
              </a:rPr>
              <a:t> </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00"/>
              </a:solidFill>
              <a:latin typeface="Lucida Console" pitchFamily="49" charset="0"/>
              <a:cs typeface="+mn-cs"/>
            </a:endParaRPr>
          </a:p>
        </p:txBody>
      </p:sp>
      <p:sp>
        <p:nvSpPr>
          <p:cNvPr id="847878" name="Rectangle 6"/>
          <p:cNvSpPr>
            <a:spLocks noChangeArrowheads="1"/>
          </p:cNvSpPr>
          <p:nvPr/>
        </p:nvSpPr>
        <p:spPr bwMode="auto">
          <a:xfrm>
            <a:off x="522514" y="1270213"/>
            <a:ext cx="7620000" cy="1748757"/>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PersonNameComparer</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implements</a:t>
            </a:r>
            <a:r>
              <a:rPr lang="en-GB" sz="1800" dirty="0" smtClean="0">
                <a:solidFill>
                  <a:srgbClr val="000000"/>
                </a:solidFill>
                <a:latin typeface="Lucida Console" pitchFamily="49" charset="0"/>
                <a:cs typeface="+mn-cs"/>
              </a:rPr>
              <a:t> </a:t>
            </a:r>
            <a:r>
              <a:rPr lang="en-GB" sz="1800" dirty="0" smtClean="0">
                <a:latin typeface="Lucida Console" pitchFamily="49" charset="0"/>
                <a:cs typeface="+mn-cs"/>
              </a:rPr>
              <a:t>Comparator&lt;</a:t>
            </a:r>
            <a:r>
              <a:rPr lang="en-GB" sz="1800" dirty="0" smtClean="0">
                <a:solidFill>
                  <a:srgbClr val="FF0000"/>
                </a:solidFill>
                <a:latin typeface="Lucida Console" pitchFamily="49" charset="0"/>
                <a:cs typeface="+mn-cs"/>
              </a:rPr>
              <a:t>Person</a:t>
            </a:r>
            <a:r>
              <a:rPr lang="en-GB" sz="1800" dirty="0">
                <a:latin typeface="Lucida Console" pitchFamily="49" charset="0"/>
                <a:cs typeface="+mn-cs"/>
              </a:rPr>
              <a:t>&gt;</a:t>
            </a:r>
            <a:r>
              <a:rPr lang="en-GB" sz="1800" b="1" dirty="0">
                <a:solidFill>
                  <a:srgbClr val="FA3200"/>
                </a:solidFill>
                <a:latin typeface="Lucida Console" pitchFamily="49" charset="0"/>
                <a:cs typeface="+mn-cs"/>
              </a:rPr>
              <a:t> </a:t>
            </a:r>
            <a:r>
              <a:rPr lang="en-GB" sz="1800" dirty="0">
                <a:latin typeface="Lucida Console" pitchFamily="49" charset="0"/>
                <a:cs typeface="+mn-cs"/>
              </a:rPr>
              <a:t>{</a:t>
            </a:r>
            <a:r>
              <a:rPr lang="en-GB" sz="1800" b="1" dirty="0">
                <a:solidFill>
                  <a:srgbClr val="FA3200"/>
                </a:solidFill>
                <a:latin typeface="Lucida Console" pitchFamily="49" charset="0"/>
                <a:cs typeface="+mn-cs"/>
              </a:rPr>
              <a:t>    </a:t>
            </a:r>
            <a:br>
              <a:rPr lang="en-GB" sz="1800" b="1" dirty="0">
                <a:solidFill>
                  <a:srgbClr val="FA3200"/>
                </a:solidFill>
                <a:latin typeface="Lucida Console" pitchFamily="49" charset="0"/>
                <a:cs typeface="+mn-cs"/>
              </a:rPr>
            </a:br>
            <a:r>
              <a:rPr lang="en-GB" sz="1800" b="1" dirty="0">
                <a:solidFill>
                  <a:srgbClr val="FA32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err="1">
                <a:solidFill>
                  <a:srgbClr val="0000C8"/>
                </a:solidFill>
                <a:latin typeface="Lucida Console" pitchFamily="49" charset="0"/>
                <a:cs typeface="+mn-cs"/>
              </a:rPr>
              <a:t>int</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compare</a:t>
            </a:r>
            <a:r>
              <a:rPr lang="en-GB" sz="1800" dirty="0">
                <a:solidFill>
                  <a:srgbClr val="000000"/>
                </a:solidFill>
                <a:latin typeface="Lucida Console" pitchFamily="49" charset="0"/>
                <a:cs typeface="+mn-cs"/>
              </a:rPr>
              <a:t>( </a:t>
            </a:r>
            <a:r>
              <a:rPr lang="en-GB" sz="1800" dirty="0">
                <a:solidFill>
                  <a:srgbClr val="FF0000"/>
                </a:solidFill>
                <a:latin typeface="Lucida Console" pitchFamily="49" charset="0"/>
                <a:cs typeface="+mn-cs"/>
              </a:rPr>
              <a:t>Person</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p1, </a:t>
            </a:r>
            <a:r>
              <a:rPr lang="en-GB" sz="1800" dirty="0">
                <a:solidFill>
                  <a:srgbClr val="FF0000"/>
                </a:solidFill>
                <a:latin typeface="Lucida Console" pitchFamily="49" charset="0"/>
                <a:cs typeface="+mn-cs"/>
              </a:rPr>
              <a:t>Person</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p2 </a:t>
            </a: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    return </a:t>
            </a:r>
            <a:r>
              <a:rPr lang="en-GB" sz="1800" dirty="0" smtClean="0">
                <a:solidFill>
                  <a:srgbClr val="000000"/>
                </a:solidFill>
                <a:latin typeface="Lucida Console" pitchFamily="49" charset="0"/>
              </a:rPr>
              <a:t>p1.getName().</a:t>
            </a:r>
            <a:r>
              <a:rPr lang="en-GB" sz="1800" dirty="0" err="1" smtClean="0">
                <a:solidFill>
                  <a:srgbClr val="000000"/>
                </a:solidFill>
                <a:latin typeface="Lucida Console" pitchFamily="49" charset="0"/>
              </a:rPr>
              <a:t>compareTo</a:t>
            </a:r>
            <a:r>
              <a:rPr lang="en-GB" sz="1800" dirty="0" smtClean="0">
                <a:solidFill>
                  <a:srgbClr val="000000"/>
                </a:solidFill>
                <a:latin typeface="Lucida Console" pitchFamily="49" charset="0"/>
              </a:rPr>
              <a:t>(</a:t>
            </a:r>
            <a:r>
              <a:rPr lang="en-GB" sz="1800" dirty="0" smtClean="0">
                <a:solidFill>
                  <a:srgbClr val="000000"/>
                </a:solidFill>
                <a:latin typeface="Lucida Console" pitchFamily="49" charset="0"/>
                <a:cs typeface="+mn-cs"/>
              </a:rPr>
              <a:t>p2.getName());</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a:t>
            </a:r>
            <a:endParaRPr lang="en-GB" sz="1800" dirty="0">
              <a:solidFill>
                <a:srgbClr val="0000FF"/>
              </a:solidFill>
              <a:latin typeface="Lucida Console" pitchFamily="49" charset="0"/>
              <a:cs typeface="+mn-cs"/>
            </a:endParaRPr>
          </a:p>
        </p:txBody>
      </p:sp>
      <p:sp>
        <p:nvSpPr>
          <p:cNvPr id="7" name="Rectangle 5"/>
          <p:cNvSpPr>
            <a:spLocks noChangeArrowheads="1"/>
          </p:cNvSpPr>
          <p:nvPr/>
        </p:nvSpPr>
        <p:spPr bwMode="auto">
          <a:xfrm>
            <a:off x="319314" y="5429687"/>
            <a:ext cx="8592231" cy="913056"/>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&lt;Person</a:t>
            </a:r>
            <a:r>
              <a:rPr lang="en-GB" sz="1800" dirty="0">
                <a:solidFill>
                  <a:srgbClr val="000000"/>
                </a:solidFill>
                <a:latin typeface="Lucida Console" pitchFamily="49" charset="0"/>
                <a:cs typeface="+mn-cs"/>
              </a:rPr>
              <a:t>&gt; people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br>
              <a:rPr lang="en-GB" sz="1800" dirty="0" smtClean="0">
                <a:solidFill>
                  <a:srgbClr val="000000"/>
                </a:solidFill>
                <a:latin typeface="Lucida Console" pitchFamily="49" charset="0"/>
                <a:cs typeface="+mn-cs"/>
              </a:rPr>
            </a:br>
            <a:r>
              <a:rPr lang="en-GB" sz="1800" dirty="0" smtClean="0">
                <a:solidFill>
                  <a:schemeClr val="accent6">
                    <a:lumMod val="50000"/>
                  </a:schemeClr>
                </a:solidFill>
                <a:latin typeface="Lucida Console" pitchFamily="49" charset="0"/>
                <a:cs typeface="+mn-cs"/>
              </a:rPr>
              <a:t>// add (“Zi”,7) / (“</a:t>
            </a:r>
            <a:r>
              <a:rPr lang="en-GB" sz="1800" dirty="0">
                <a:solidFill>
                  <a:schemeClr val="accent6">
                    <a:lumMod val="50000"/>
                  </a:schemeClr>
                </a:solidFill>
                <a:latin typeface="Lucida Console" pitchFamily="49" charset="0"/>
                <a:cs typeface="+mn-cs"/>
              </a:rPr>
              <a:t>Bob”, 34</a:t>
            </a:r>
            <a:r>
              <a:rPr lang="en-GB" sz="1800" dirty="0" smtClean="0">
                <a:solidFill>
                  <a:schemeClr val="accent6">
                    <a:lumMod val="50000"/>
                  </a:schemeClr>
                </a:solidFill>
                <a:latin typeface="Lucida Console" pitchFamily="49" charset="0"/>
                <a:cs typeface="+mn-cs"/>
              </a:rPr>
              <a:t>) / (“</a:t>
            </a:r>
            <a:r>
              <a:rPr lang="en-GB" sz="1800" dirty="0">
                <a:solidFill>
                  <a:schemeClr val="accent6">
                    <a:lumMod val="50000"/>
                  </a:schemeClr>
                </a:solidFill>
                <a:latin typeface="Lucida Console" pitchFamily="49" charset="0"/>
                <a:cs typeface="+mn-cs"/>
              </a:rPr>
              <a:t>Ann”,</a:t>
            </a:r>
            <a:r>
              <a:rPr lang="en-GB" sz="1800" dirty="0" smtClean="0">
                <a:solidFill>
                  <a:schemeClr val="accent6">
                    <a:lumMod val="50000"/>
                  </a:schemeClr>
                </a:solidFill>
                <a:latin typeface="Lucida Console" pitchFamily="49" charset="0"/>
                <a:cs typeface="+mn-cs"/>
              </a:rPr>
              <a:t>4)</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Collections.sort</a:t>
            </a:r>
            <a:r>
              <a:rPr lang="en-GB" sz="1800" dirty="0" smtClean="0">
                <a:solidFill>
                  <a:srgbClr val="000000"/>
                </a:solidFill>
                <a:latin typeface="Lucida Console" pitchFamily="49" charset="0"/>
              </a:rPr>
              <a:t>(people, </a:t>
            </a:r>
            <a:r>
              <a:rPr lang="en-GB" sz="1800" dirty="0" smtClean="0">
                <a:solidFill>
                  <a:srgbClr val="FF0000"/>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PersonNameComparer</a:t>
            </a:r>
            <a:r>
              <a:rPr lang="en-GB" sz="1800" dirty="0" smtClean="0">
                <a:solidFill>
                  <a:srgbClr val="000000"/>
                </a:solidFill>
                <a:latin typeface="Lucida Console" pitchFamily="49" charset="0"/>
                <a:cs typeface="+mn-cs"/>
              </a:rPr>
              <a:t>());</a:t>
            </a:r>
            <a:r>
              <a:rPr lang="en-GB" sz="1800" dirty="0" smtClean="0">
                <a:solidFill>
                  <a:schemeClr val="accent6">
                    <a:lumMod val="50000"/>
                  </a:schemeClr>
                </a:solidFill>
                <a:latin typeface="Lucida Console" pitchFamily="49" charset="0"/>
                <a:cs typeface="+mn-cs"/>
              </a:rPr>
              <a:t>// by name</a:t>
            </a:r>
            <a:endParaRPr lang="en-GB" sz="18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00"/>
              </a:solidFill>
              <a:latin typeface="Lucida Console" pitchFamily="49" charset="0"/>
              <a:cs typeface="+mn-cs"/>
            </a:endParaRPr>
          </a:p>
        </p:txBody>
      </p:sp>
      <p:sp>
        <p:nvSpPr>
          <p:cNvPr id="9" name="Rectangle 6"/>
          <p:cNvSpPr>
            <a:spLocks noChangeArrowheads="1"/>
          </p:cNvSpPr>
          <p:nvPr/>
        </p:nvSpPr>
        <p:spPr bwMode="auto">
          <a:xfrm>
            <a:off x="537029" y="3570723"/>
            <a:ext cx="7866742" cy="1756019"/>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PersonHeightComparer</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implements</a:t>
            </a:r>
            <a:r>
              <a:rPr lang="en-GB" sz="1800" dirty="0" smtClean="0">
                <a:solidFill>
                  <a:srgbClr val="000000"/>
                </a:solidFill>
                <a:latin typeface="Lucida Console" pitchFamily="49" charset="0"/>
                <a:cs typeface="+mn-cs"/>
              </a:rPr>
              <a:t> </a:t>
            </a:r>
            <a:r>
              <a:rPr lang="en-GB" sz="1800" dirty="0" smtClean="0">
                <a:latin typeface="Lucida Console" pitchFamily="49" charset="0"/>
                <a:cs typeface="+mn-cs"/>
              </a:rPr>
              <a:t>Comparator&lt;</a:t>
            </a:r>
            <a:r>
              <a:rPr lang="en-GB" sz="1800" dirty="0" smtClean="0">
                <a:solidFill>
                  <a:srgbClr val="FF0000"/>
                </a:solidFill>
                <a:latin typeface="Lucida Console" pitchFamily="49" charset="0"/>
                <a:cs typeface="+mn-cs"/>
              </a:rPr>
              <a:t>Person</a:t>
            </a:r>
            <a:r>
              <a:rPr lang="en-GB" sz="1800" dirty="0">
                <a:latin typeface="Lucida Console" pitchFamily="49" charset="0"/>
                <a:cs typeface="+mn-cs"/>
              </a:rPr>
              <a:t>&gt;</a:t>
            </a:r>
            <a:r>
              <a:rPr lang="en-GB" sz="1800" b="1" dirty="0">
                <a:solidFill>
                  <a:srgbClr val="FA3200"/>
                </a:solidFill>
                <a:latin typeface="Lucida Console" pitchFamily="49" charset="0"/>
                <a:cs typeface="+mn-cs"/>
              </a:rPr>
              <a:t> </a:t>
            </a:r>
            <a:r>
              <a:rPr lang="en-GB" sz="1800" dirty="0" smtClean="0">
                <a:latin typeface="Lucida Console" pitchFamily="49" charset="0"/>
                <a:cs typeface="+mn-cs"/>
              </a:rPr>
              <a:t>{ </a:t>
            </a:r>
            <a:r>
              <a:rPr lang="en-GB" sz="1800" dirty="0" smtClean="0">
                <a:solidFill>
                  <a:schemeClr val="accent6">
                    <a:lumMod val="50000"/>
                  </a:schemeClr>
                </a:solidFill>
                <a:latin typeface="Lucida Console" pitchFamily="49" charset="0"/>
                <a:cs typeface="+mn-cs"/>
              </a:rPr>
              <a:t>// comparing heights </a:t>
            </a:r>
            <a:r>
              <a:rPr lang="en-GB" sz="1800" b="1" dirty="0" smtClean="0">
                <a:solidFill>
                  <a:srgbClr val="FA3200"/>
                </a:solidFill>
                <a:latin typeface="Lucida Console" pitchFamily="49" charset="0"/>
                <a:cs typeface="+mn-cs"/>
              </a:rPr>
              <a:t/>
            </a:r>
            <a:br>
              <a:rPr lang="en-GB" sz="1800" b="1" dirty="0" smtClean="0">
                <a:solidFill>
                  <a:srgbClr val="FA3200"/>
                </a:solidFill>
                <a:latin typeface="Lucida Console" pitchFamily="49" charset="0"/>
                <a:cs typeface="+mn-cs"/>
              </a:rPr>
            </a:br>
            <a:r>
              <a:rPr lang="en-GB" sz="1800" dirty="0" smtClean="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smtClean="0">
                <a:solidFill>
                  <a:srgbClr val="0000C8"/>
                </a:solidFill>
                <a:latin typeface="Lucida Console" pitchFamily="49" charset="0"/>
              </a:rPr>
              <a:t>public class</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PersonWeightComparer</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rPr>
              <a:t>implements</a:t>
            </a:r>
            <a:r>
              <a:rPr lang="en-GB" sz="1800" dirty="0" smtClean="0">
                <a:solidFill>
                  <a:srgbClr val="000000"/>
                </a:solidFill>
                <a:latin typeface="Lucida Console" pitchFamily="49" charset="0"/>
              </a:rPr>
              <a:t> </a:t>
            </a:r>
            <a:r>
              <a:rPr lang="en-GB" sz="1800" dirty="0" smtClean="0">
                <a:latin typeface="Lucida Console" pitchFamily="49" charset="0"/>
              </a:rPr>
              <a:t>Comparator&lt;</a:t>
            </a:r>
            <a:r>
              <a:rPr lang="en-GB" sz="1800" dirty="0" smtClean="0">
                <a:solidFill>
                  <a:srgbClr val="FF0000"/>
                </a:solidFill>
                <a:latin typeface="Lucida Console" pitchFamily="49" charset="0"/>
              </a:rPr>
              <a:t>Person</a:t>
            </a:r>
            <a:r>
              <a:rPr lang="en-GB" sz="1800" dirty="0" smtClean="0">
                <a:latin typeface="Lucida Console" pitchFamily="49" charset="0"/>
              </a:rPr>
              <a:t>&gt;</a:t>
            </a:r>
            <a:r>
              <a:rPr lang="en-GB" sz="1800" b="1" dirty="0" smtClean="0">
                <a:solidFill>
                  <a:srgbClr val="FA3200"/>
                </a:solidFill>
                <a:latin typeface="Lucida Console" pitchFamily="49" charset="0"/>
              </a:rPr>
              <a:t> </a:t>
            </a:r>
            <a:r>
              <a:rPr lang="en-GB" sz="1800" dirty="0" smtClean="0">
                <a:latin typeface="Lucida Console" pitchFamily="49" charset="0"/>
              </a:rPr>
              <a:t>{ </a:t>
            </a:r>
            <a:r>
              <a:rPr lang="en-GB" sz="1800" dirty="0" smtClean="0">
                <a:solidFill>
                  <a:schemeClr val="accent6">
                    <a:lumMod val="50000"/>
                  </a:schemeClr>
                </a:solidFill>
                <a:latin typeface="Lucida Console" pitchFamily="49" charset="0"/>
              </a:rPr>
              <a:t>// comparing weights </a:t>
            </a:r>
            <a:r>
              <a:rPr lang="en-GB" sz="1800" b="1" dirty="0" smtClean="0">
                <a:solidFill>
                  <a:srgbClr val="FA3200"/>
                </a:solidFill>
                <a:latin typeface="Lucida Console" pitchFamily="49" charset="0"/>
              </a:rPr>
              <a:t/>
            </a:r>
            <a:br>
              <a:rPr lang="en-GB" sz="1800" b="1" dirty="0" smtClean="0">
                <a:solidFill>
                  <a:srgbClr val="FA3200"/>
                </a:solidFill>
                <a:latin typeface="Lucida Console" pitchFamily="49" charset="0"/>
              </a:rPr>
            </a:br>
            <a:r>
              <a:rPr lang="en-GB" sz="1800" dirty="0" smtClean="0">
                <a:solidFill>
                  <a:srgbClr val="000000"/>
                </a:solidFill>
                <a:latin typeface="Lucida Console" pitchFamily="49" charset="0"/>
              </a:rPr>
              <a:t>}</a:t>
            </a:r>
          </a:p>
        </p:txBody>
      </p:sp>
      <p:sp>
        <p:nvSpPr>
          <p:cNvPr id="10" name="Rectangle 6"/>
          <p:cNvSpPr>
            <a:spLocks noChangeArrowheads="1"/>
          </p:cNvSpPr>
          <p:nvPr/>
        </p:nvSpPr>
        <p:spPr bwMode="auto">
          <a:xfrm>
            <a:off x="1333500" y="2653372"/>
            <a:ext cx="7164614" cy="3714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Needs to receive two refs as this class knows of no Person implicitly </a:t>
            </a:r>
            <a:endParaRPr lang="en-GB" sz="1800" dirty="0">
              <a:solidFill>
                <a:srgbClr val="000000"/>
              </a:solidFill>
              <a:cs typeface="+mn-cs"/>
            </a:endParaRPr>
          </a:p>
        </p:txBody>
      </p:sp>
      <p:sp>
        <p:nvSpPr>
          <p:cNvPr id="8" name="Rectangle 6"/>
          <p:cNvSpPr>
            <a:spLocks noChangeArrowheads="1"/>
          </p:cNvSpPr>
          <p:nvPr/>
        </p:nvSpPr>
        <p:spPr bwMode="auto">
          <a:xfrm>
            <a:off x="1596571" y="5011944"/>
            <a:ext cx="6923310" cy="3714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An instance </a:t>
            </a:r>
            <a:r>
              <a:rPr lang="en-GB" sz="1800" dirty="0">
                <a:solidFill>
                  <a:srgbClr val="000000"/>
                </a:solidFill>
                <a:cs typeface="+mn-cs"/>
              </a:rPr>
              <a:t>of </a:t>
            </a:r>
            <a:r>
              <a:rPr lang="en-GB" sz="1800" dirty="0" smtClean="0">
                <a:solidFill>
                  <a:srgbClr val="000000"/>
                </a:solidFill>
                <a:cs typeface="+mn-cs"/>
              </a:rPr>
              <a:t>any of these is usable </a:t>
            </a:r>
            <a:r>
              <a:rPr lang="en-GB" sz="1800" dirty="0">
                <a:solidFill>
                  <a:srgbClr val="000000"/>
                </a:solidFill>
                <a:cs typeface="+mn-cs"/>
              </a:rPr>
              <a:t>as </a:t>
            </a:r>
            <a:r>
              <a:rPr lang="en-GB" sz="1800" dirty="0" smtClean="0">
                <a:solidFill>
                  <a:srgbClr val="000000"/>
                </a:solidFill>
                <a:cs typeface="+mn-cs"/>
              </a:rPr>
              <a:t>a Comparator&lt;Person&gt;</a:t>
            </a:r>
            <a:endParaRPr lang="en-GB" sz="1800" dirty="0">
              <a:solidFill>
                <a:srgbClr val="000000"/>
              </a:solidFill>
              <a:cs typeface="+mn-cs"/>
            </a:endParaRPr>
          </a:p>
        </p:txBody>
      </p:sp>
      <p:sp>
        <p:nvSpPr>
          <p:cNvPr id="12" name="Text Box 27"/>
          <p:cNvSpPr txBox="1">
            <a:spLocks noChangeArrowheads="1"/>
          </p:cNvSpPr>
          <p:nvPr/>
        </p:nvSpPr>
        <p:spPr bwMode="auto">
          <a:xfrm>
            <a:off x="192088" y="63119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0" grpId="0" animBg="1"/>
      <p:bldP spid="8" grpId="0" animBg="1"/>
      <p:bldP spid="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smtClean="0"/>
              <a:t>Implementing  Comparator&lt;T&gt; (cont)</a:t>
            </a:r>
          </a:p>
        </p:txBody>
      </p:sp>
      <p:sp>
        <p:nvSpPr>
          <p:cNvPr id="21507" name="Rectangle 3"/>
          <p:cNvSpPr>
            <a:spLocks noGrp="1" noChangeArrowheads="1"/>
          </p:cNvSpPr>
          <p:nvPr>
            <p:ph idx="1"/>
          </p:nvPr>
        </p:nvSpPr>
        <p:spPr/>
        <p:txBody>
          <a:bodyPr/>
          <a:lstStyle/>
          <a:p>
            <a:pPr>
              <a:spcBef>
                <a:spcPts val="1100"/>
              </a:spcBef>
            </a:pPr>
            <a:r>
              <a:rPr lang="en-GB" dirty="0" smtClean="0"/>
              <a:t>Person itself does not implement  </a:t>
            </a:r>
            <a:r>
              <a:rPr lang="en-GB" dirty="0" smtClean="0">
                <a:latin typeface="Lucida Console" pitchFamily="49" charset="0"/>
              </a:rPr>
              <a:t>Comparator&lt;T&gt; </a:t>
            </a:r>
          </a:p>
          <a:p>
            <a:pPr lvl="1">
              <a:spcBef>
                <a:spcPts val="1100"/>
              </a:spcBef>
            </a:pPr>
            <a:r>
              <a:rPr lang="en-GB" dirty="0" smtClean="0"/>
              <a:t>It uses a helper class to do the job (maybe several)</a:t>
            </a: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endParaRPr lang="en-GB" dirty="0" smtClean="0">
              <a:latin typeface="Lucida Console" pitchFamily="49" charset="0"/>
            </a:endParaRPr>
          </a:p>
          <a:p>
            <a:pPr lvl="1">
              <a:spcBef>
                <a:spcPts val="1100"/>
              </a:spcBef>
            </a:pPr>
            <a:r>
              <a:rPr lang="en-GB" dirty="0" smtClean="0"/>
              <a:t>But..</a:t>
            </a:r>
            <a:r>
              <a:rPr lang="en-GB" dirty="0" smtClean="0">
                <a:latin typeface="Lucida Console" pitchFamily="49" charset="0"/>
              </a:rPr>
              <a:t/>
            </a:r>
            <a:br>
              <a:rPr lang="en-GB" dirty="0" smtClean="0">
                <a:latin typeface="Lucida Console" pitchFamily="49" charset="0"/>
              </a:rPr>
            </a:br>
            <a:endParaRPr lang="en-GB" dirty="0" smtClean="0">
              <a:solidFill>
                <a:srgbClr val="FA3200"/>
              </a:solidFill>
            </a:endParaRPr>
          </a:p>
        </p:txBody>
      </p:sp>
      <p:sp>
        <p:nvSpPr>
          <p:cNvPr id="847878" name="Rectangle 6"/>
          <p:cNvSpPr>
            <a:spLocks noChangeArrowheads="1"/>
          </p:cNvSpPr>
          <p:nvPr/>
        </p:nvSpPr>
        <p:spPr bwMode="auto">
          <a:xfrm>
            <a:off x="857477" y="1960396"/>
            <a:ext cx="6850062" cy="159560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a:t>
            </a:r>
            <a:r>
              <a:rPr lang="en-GB" sz="1600" dirty="0" smtClean="0">
                <a:latin typeface="Lucida Console" pitchFamily="49" charset="0"/>
                <a:cs typeface="+mn-cs"/>
              </a:rPr>
              <a:t>Comparator&lt;</a:t>
            </a:r>
            <a:r>
              <a:rPr lang="en-GB" sz="1600" dirty="0" smtClean="0">
                <a:solidFill>
                  <a:srgbClr val="FF0000"/>
                </a:solidFill>
                <a:latin typeface="Lucida Console" pitchFamily="49" charset="0"/>
                <a:cs typeface="+mn-cs"/>
              </a:rPr>
              <a:t>Person</a:t>
            </a:r>
            <a:r>
              <a:rPr lang="en-GB" sz="1600" dirty="0">
                <a:latin typeface="Lucida Console" pitchFamily="49" charset="0"/>
                <a:cs typeface="+mn-cs"/>
              </a:rPr>
              <a:t>&gt;</a:t>
            </a:r>
            <a:r>
              <a:rPr lang="en-GB" sz="1600" b="1" dirty="0">
                <a:solidFill>
                  <a:srgbClr val="FA3200"/>
                </a:solidFill>
                <a:latin typeface="Lucida Console" pitchFamily="49" charset="0"/>
                <a:cs typeface="+mn-cs"/>
              </a:rPr>
              <a:t> </a:t>
            </a:r>
            <a:r>
              <a:rPr lang="en-GB" sz="1600" dirty="0">
                <a:latin typeface="Lucida Console" pitchFamily="49" charset="0"/>
                <a:cs typeface="+mn-cs"/>
              </a:rPr>
              <a:t>{</a:t>
            </a:r>
            <a:r>
              <a:rPr lang="en-GB" sz="1600" b="1" dirty="0">
                <a:solidFill>
                  <a:srgbClr val="FA3200"/>
                </a:solidFill>
                <a:latin typeface="Lucida Console" pitchFamily="49" charset="0"/>
                <a:cs typeface="+mn-cs"/>
              </a:rPr>
              <a:t>    </a:t>
            </a:r>
            <a:br>
              <a:rPr lang="en-GB" sz="1600" b="1" dirty="0">
                <a:solidFill>
                  <a:srgbClr val="FA3200"/>
                </a:solidFill>
                <a:latin typeface="Lucida Console" pitchFamily="49" charset="0"/>
                <a:cs typeface="+mn-cs"/>
              </a:rPr>
            </a:br>
            <a:r>
              <a:rPr lang="en-GB" sz="1600" b="1" dirty="0">
                <a:solidFill>
                  <a:srgbClr val="FA32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compare</a:t>
            </a: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 x, </a:t>
            </a:r>
            <a:r>
              <a:rPr lang="en-GB" sz="1600" dirty="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 y )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    return </a:t>
            </a:r>
            <a:r>
              <a:rPr lang="en-GB" sz="1600" dirty="0" err="1" smtClean="0">
                <a:solidFill>
                  <a:srgbClr val="000000"/>
                </a:solidFill>
                <a:latin typeface="Lucida Console" pitchFamily="49" charset="0"/>
                <a:cs typeface="+mn-cs"/>
              </a:rPr>
              <a:t>x.getName</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compareTo</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y.getName</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a:t>
            </a:r>
            <a:endParaRPr lang="en-GB" sz="1600" dirty="0">
              <a:solidFill>
                <a:srgbClr val="0000FF"/>
              </a:solidFill>
              <a:latin typeface="Lucida Console" pitchFamily="49" charset="0"/>
              <a:cs typeface="+mn-cs"/>
            </a:endParaRPr>
          </a:p>
        </p:txBody>
      </p:sp>
      <p:sp>
        <p:nvSpPr>
          <p:cNvPr id="9" name="Rectangle 15"/>
          <p:cNvSpPr>
            <a:spLocks noChangeArrowheads="1"/>
          </p:cNvSpPr>
          <p:nvPr/>
        </p:nvSpPr>
        <p:spPr bwMode="auto">
          <a:xfrm>
            <a:off x="856795" y="4041095"/>
            <a:ext cx="8025947" cy="36353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Who should author the </a:t>
            </a:r>
            <a:r>
              <a:rPr lang="en-GB" sz="1800" dirty="0" smtClean="0">
                <a:solidFill>
                  <a:srgbClr val="000000"/>
                </a:solidFill>
                <a:cs typeface="+mn-cs"/>
              </a:rPr>
              <a:t>helper class(</a:t>
            </a:r>
            <a:r>
              <a:rPr lang="en-GB" sz="1800" dirty="0" err="1" smtClean="0">
                <a:solidFill>
                  <a:srgbClr val="000000"/>
                </a:solidFill>
                <a:cs typeface="+mn-cs"/>
              </a:rPr>
              <a:t>es</a:t>
            </a:r>
            <a:r>
              <a:rPr lang="en-GB" sz="1800" dirty="0" smtClean="0">
                <a:solidFill>
                  <a:srgbClr val="000000"/>
                </a:solidFill>
                <a:cs typeface="+mn-cs"/>
              </a:rPr>
              <a:t>)? Where should the source code live?</a:t>
            </a:r>
            <a:endParaRPr lang="en-GB" sz="1800" dirty="0">
              <a:solidFill>
                <a:srgbClr val="000000"/>
              </a:solidFill>
              <a:cs typeface="+mn-cs"/>
            </a:endParaRPr>
          </a:p>
        </p:txBody>
      </p:sp>
      <p:sp>
        <p:nvSpPr>
          <p:cNvPr id="11" name="Rectangle 15"/>
          <p:cNvSpPr>
            <a:spLocks noChangeArrowheads="1"/>
          </p:cNvSpPr>
          <p:nvPr/>
        </p:nvSpPr>
        <p:spPr bwMode="auto">
          <a:xfrm>
            <a:off x="1930400" y="4549094"/>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Same </a:t>
            </a:r>
            <a:r>
              <a:rPr lang="en-GB" sz="1800" dirty="0" smtClean="0">
                <a:solidFill>
                  <a:srgbClr val="000000"/>
                </a:solidFill>
                <a:cs typeface="+mn-cs"/>
              </a:rPr>
              <a:t>package, </a:t>
            </a:r>
            <a:r>
              <a:rPr lang="en-GB" sz="1800" dirty="0">
                <a:solidFill>
                  <a:srgbClr val="000000"/>
                </a:solidFill>
                <a:cs typeface="+mn-cs"/>
              </a:rPr>
              <a:t>same </a:t>
            </a:r>
            <a:r>
              <a:rPr lang="en-GB" sz="1800" dirty="0" smtClean="0">
                <a:solidFill>
                  <a:srgbClr val="000000"/>
                </a:solidFill>
                <a:cs typeface="+mn-cs"/>
              </a:rPr>
              <a:t>project? (as class Person)</a:t>
            </a:r>
            <a:endParaRPr lang="en-GB" sz="1800" dirty="0">
              <a:solidFill>
                <a:srgbClr val="000000"/>
              </a:solidFill>
              <a:cs typeface="+mn-cs"/>
            </a:endParaRPr>
          </a:p>
        </p:txBody>
      </p:sp>
      <p:sp>
        <p:nvSpPr>
          <p:cNvPr id="13" name="Rectangle 15"/>
          <p:cNvSpPr>
            <a:spLocks noChangeArrowheads="1"/>
          </p:cNvSpPr>
          <p:nvPr/>
        </p:nvSpPr>
        <p:spPr bwMode="auto">
          <a:xfrm>
            <a:off x="1930400" y="5036228"/>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Inside source file </a:t>
            </a:r>
            <a:r>
              <a:rPr lang="en-GB" sz="1800" dirty="0" smtClean="0">
                <a:solidFill>
                  <a:srgbClr val="000000"/>
                </a:solidFill>
                <a:cs typeface="+mn-cs"/>
              </a:rPr>
              <a:t>Person.java?</a:t>
            </a:r>
            <a:endParaRPr lang="en-GB" sz="1800" dirty="0">
              <a:solidFill>
                <a:srgbClr val="000000"/>
              </a:solidFill>
              <a:cs typeface="+mn-cs"/>
            </a:endParaRPr>
          </a:p>
        </p:txBody>
      </p:sp>
      <p:sp>
        <p:nvSpPr>
          <p:cNvPr id="14" name="Rectangle 15"/>
          <p:cNvSpPr>
            <a:spLocks noChangeArrowheads="1"/>
          </p:cNvSpPr>
          <p:nvPr/>
        </p:nvSpPr>
        <p:spPr bwMode="auto">
          <a:xfrm>
            <a:off x="1930400" y="5536970"/>
            <a:ext cx="5979886" cy="363537"/>
          </a:xfrm>
          <a:prstGeom prst="rect">
            <a:avLst/>
          </a:prstGeom>
          <a:solidFill>
            <a:schemeClr val="tx2">
              <a:lumMod val="20000"/>
              <a:lumOff val="80000"/>
            </a:schemeClr>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How about as a nested </a:t>
            </a:r>
            <a:r>
              <a:rPr lang="en-GB" sz="1800" dirty="0" smtClean="0">
                <a:solidFill>
                  <a:srgbClr val="000000"/>
                </a:solidFill>
                <a:cs typeface="+mn-cs"/>
              </a:rPr>
              <a:t>class inside class </a:t>
            </a:r>
            <a:r>
              <a:rPr lang="en-GB" sz="1800" smtClean="0">
                <a:solidFill>
                  <a:srgbClr val="000000"/>
                </a:solidFill>
                <a:cs typeface="+mn-cs"/>
              </a:rPr>
              <a:t>Person!</a:t>
            </a:r>
            <a:endParaRPr lang="en-GB" sz="1800" dirty="0">
              <a:solidFill>
                <a:srgbClr val="000000"/>
              </a:solidFill>
              <a:cs typeface="+mn-cs"/>
            </a:endParaRPr>
          </a:p>
        </p:txBody>
      </p:sp>
      <p:grpSp>
        <p:nvGrpSpPr>
          <p:cNvPr id="2" name="Group 24"/>
          <p:cNvGrpSpPr>
            <a:grpSpLocks/>
          </p:cNvGrpSpPr>
          <p:nvPr/>
        </p:nvGrpSpPr>
        <p:grpSpPr bwMode="auto">
          <a:xfrm>
            <a:off x="222250" y="6359525"/>
            <a:ext cx="428625" cy="306388"/>
            <a:chOff x="4752" y="3840"/>
            <a:chExt cx="336" cy="240"/>
          </a:xfrm>
        </p:grpSpPr>
        <p:sp>
          <p:nvSpPr>
            <p:cNvPr id="16"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7"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12" name="Text Box 27"/>
          <p:cNvSpPr txBox="1">
            <a:spLocks noChangeArrowheads="1"/>
          </p:cNvSpPr>
          <p:nvPr/>
        </p:nvSpPr>
        <p:spPr bwMode="auto">
          <a:xfrm>
            <a:off x="192088" y="6311900"/>
            <a:ext cx="620712" cy="457200"/>
          </a:xfrm>
          <a:prstGeom prst="rect">
            <a:avLst/>
          </a:prstGeom>
          <a:noFill/>
          <a:ln w="9525">
            <a:noFill/>
            <a:miter lim="800000"/>
            <a:headEnd/>
            <a:tailEnd/>
          </a:ln>
        </p:spPr>
        <p:txBody>
          <a:bodyPr wrap="squar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a:xfrm>
            <a:off x="249238" y="1117600"/>
            <a:ext cx="8705850" cy="5610225"/>
          </a:xfrm>
          <a:prstGeom prst="rect">
            <a:avLst/>
          </a:prstGeom>
        </p:spPr>
        <p:txBody>
          <a:bodyPr/>
          <a:lstStyle/>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a:p>
            <a:pPr marL="342900" indent="-342900" eaLnBrk="0" hangingPunct="0">
              <a:lnSpc>
                <a:spcPct val="120000"/>
              </a:lnSpc>
              <a:spcBef>
                <a:spcPct val="60000"/>
              </a:spcBef>
              <a:buClr>
                <a:schemeClr val="tx2">
                  <a:lumMod val="60000"/>
                  <a:lumOff val="40000"/>
                </a:schemeClr>
              </a:buClr>
              <a:buFont typeface="Wingdings" panose="05000000000000000000" pitchFamily="2" charset="2"/>
              <a:buChar char="§"/>
              <a:defRPr/>
            </a:pPr>
            <a:r>
              <a:rPr lang="en-GB" sz="2000" b="1" kern="0" dirty="0" smtClean="0">
                <a:latin typeface="+mn-lt"/>
              </a:rPr>
              <a:t>No code out there relying </a:t>
            </a:r>
            <a:r>
              <a:rPr lang="en-GB" sz="2000" b="1" kern="0" dirty="0">
                <a:latin typeface="+mn-lt"/>
              </a:rPr>
              <a:t>on the </a:t>
            </a:r>
            <a:r>
              <a:rPr lang="en-GB" sz="2000" b="1" kern="0" dirty="0" smtClean="0">
                <a:latin typeface="+mn-lt"/>
              </a:rPr>
              <a:t>existence of </a:t>
            </a:r>
            <a:r>
              <a:rPr lang="en-GB" sz="2000" b="1" kern="0" dirty="0">
                <a:latin typeface="+mn-lt"/>
              </a:rPr>
              <a:t>these helper </a:t>
            </a:r>
            <a:r>
              <a:rPr lang="en-GB" sz="2000" b="1" kern="0" dirty="0" smtClean="0">
                <a:latin typeface="+mn-lt"/>
              </a:rPr>
              <a:t>‘types’, only on the ‘public’ </a:t>
            </a:r>
            <a:r>
              <a:rPr lang="en-GB" sz="2000" kern="0" dirty="0" smtClean="0">
                <a:latin typeface="Lucida Console" pitchFamily="49" charset="0"/>
              </a:rPr>
              <a:t>Comparator&lt;T&gt;</a:t>
            </a:r>
            <a:r>
              <a:rPr lang="en-GB" sz="2000" b="1" kern="0" dirty="0" smtClean="0">
                <a:latin typeface="+mn-lt"/>
              </a:rPr>
              <a:t> type</a:t>
            </a:r>
            <a:r>
              <a:rPr lang="en-GB" sz="2400" b="1" kern="0" dirty="0" smtClean="0">
                <a:solidFill>
                  <a:srgbClr val="134183"/>
                </a:solidFill>
                <a:latin typeface="+mn-lt"/>
                <a:cs typeface="+mn-cs"/>
              </a:rPr>
              <a:t> </a:t>
            </a:r>
            <a:endParaRPr lang="en-GB" sz="2400" b="1" kern="0" dirty="0">
              <a:solidFill>
                <a:srgbClr val="134183"/>
              </a:solidFill>
              <a:latin typeface="+mn-lt"/>
              <a:cs typeface="+mn-cs"/>
            </a:endParaRPr>
          </a:p>
          <a:p>
            <a:pPr marL="288925" indent="-288925" eaLnBrk="0" hangingPunct="0">
              <a:lnSpc>
                <a:spcPct val="120000"/>
              </a:lnSpc>
              <a:spcBef>
                <a:spcPct val="60000"/>
              </a:spcBef>
              <a:buClr>
                <a:schemeClr val="bg2"/>
              </a:buClr>
              <a:buFontTx/>
              <a:buChar char="•"/>
              <a:defRPr/>
            </a:pPr>
            <a:endParaRPr lang="en-GB" sz="2400" b="1" kern="0" dirty="0">
              <a:solidFill>
                <a:srgbClr val="134183"/>
              </a:solidFill>
              <a:latin typeface="+mn-lt"/>
              <a:cs typeface="+mn-cs"/>
            </a:endParaRPr>
          </a:p>
        </p:txBody>
      </p:sp>
      <p:sp>
        <p:nvSpPr>
          <p:cNvPr id="22531" name="Rectangle 2"/>
          <p:cNvSpPr>
            <a:spLocks noGrp="1" noChangeArrowheads="1"/>
          </p:cNvSpPr>
          <p:nvPr>
            <p:ph type="title"/>
          </p:nvPr>
        </p:nvSpPr>
        <p:spPr/>
        <p:txBody>
          <a:bodyPr/>
          <a:lstStyle/>
          <a:p>
            <a:pPr eaLnBrk="1" hangingPunct="1"/>
            <a:r>
              <a:rPr lang="en-GB" smtClean="0"/>
              <a:t>OO feature, nested (helper) classes</a:t>
            </a:r>
          </a:p>
        </p:txBody>
      </p:sp>
      <p:sp>
        <p:nvSpPr>
          <p:cNvPr id="843787" name="Rectangle 11"/>
          <p:cNvSpPr>
            <a:spLocks noChangeArrowheads="1"/>
          </p:cNvSpPr>
          <p:nvPr/>
        </p:nvSpPr>
        <p:spPr bwMode="auto">
          <a:xfrm>
            <a:off x="203200" y="978586"/>
            <a:ext cx="8374063" cy="2824162"/>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Person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Comparable&lt;Person</a:t>
            </a:r>
            <a:r>
              <a:rPr lang="en-GB" sz="1600" dirty="0">
                <a:solidFill>
                  <a:srgbClr val="000000"/>
                </a:solidFill>
                <a:latin typeface="Lucida Console" pitchFamily="49" charset="0"/>
                <a:cs typeface="+mn-cs"/>
              </a:rPr>
              <a:t>&gt;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9900"/>
                </a:solidFill>
                <a:latin typeface="Lucida Console" pitchFamily="49" charset="0"/>
                <a:cs typeface="+mn-cs"/>
              </a:rPr>
              <a:t>// </a:t>
            </a:r>
            <a:r>
              <a:rPr lang="en-GB" sz="1600" dirty="0" smtClean="0">
                <a:solidFill>
                  <a:srgbClr val="009900"/>
                </a:solidFill>
                <a:latin typeface="Lucida Console" pitchFamily="49" charset="0"/>
                <a:cs typeface="+mn-cs"/>
              </a:rPr>
              <a:t>Methods/fields </a:t>
            </a:r>
            <a:r>
              <a:rPr lang="en-GB" sz="1600" dirty="0">
                <a:solidFill>
                  <a:srgbClr val="009900"/>
                </a:solidFill>
                <a:latin typeface="Lucida Console" pitchFamily="49" charset="0"/>
                <a:cs typeface="+mn-cs"/>
              </a:rPr>
              <a:t>of class Person </a:t>
            </a:r>
            <a:br>
              <a:rPr lang="en-GB" sz="1600" dirty="0">
                <a:solidFill>
                  <a:srgbClr val="009900"/>
                </a:solidFill>
                <a:latin typeface="Lucida Console" pitchFamily="49" charset="0"/>
                <a:cs typeface="+mn-cs"/>
              </a:rPr>
            </a:br>
            <a:r>
              <a:rPr lang="en-GB" sz="1600" dirty="0">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cs typeface="+mn-cs"/>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Comparator&lt;</a:t>
            </a:r>
            <a:r>
              <a:rPr lang="en-GB" sz="1600" dirty="0" smtClean="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&gt; </a:t>
            </a:r>
            <a:r>
              <a:rPr lang="en-GB" sz="1600" dirty="0">
                <a:solidFill>
                  <a:srgbClr val="FF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compare</a:t>
            </a:r>
            <a:r>
              <a:rPr lang="en-GB" sz="1600" dirty="0">
                <a:solidFill>
                  <a:srgbClr val="000000"/>
                </a:solidFill>
                <a:latin typeface="Lucida Console" pitchFamily="49" charset="0"/>
                <a:cs typeface="+mn-cs"/>
              </a:rPr>
              <a:t>( </a:t>
            </a:r>
            <a:r>
              <a:rPr lang="en-GB" sz="1600" dirty="0">
                <a:latin typeface="Lucida Console" pitchFamily="49" charset="0"/>
                <a:cs typeface="+mn-cs"/>
              </a:rPr>
              <a:t>Person</a:t>
            </a:r>
            <a:r>
              <a:rPr lang="en-GB" sz="1600" dirty="0">
                <a:solidFill>
                  <a:srgbClr val="000000"/>
                </a:solidFill>
                <a:latin typeface="Lucida Console" pitchFamily="49" charset="0"/>
                <a:cs typeface="+mn-cs"/>
              </a:rPr>
              <a:t> p1, Person p2 )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     return </a:t>
            </a:r>
            <a:r>
              <a:rPr lang="en-GB" sz="1600" dirty="0" smtClean="0">
                <a:solidFill>
                  <a:srgbClr val="000000"/>
                </a:solidFill>
                <a:latin typeface="Lucida Console" pitchFamily="49" charset="0"/>
                <a:cs typeface="+mn-cs"/>
              </a:rPr>
              <a:t>p1.getName().</a:t>
            </a:r>
            <a:r>
              <a:rPr lang="en-GB" sz="1600" dirty="0" err="1" smtClean="0">
                <a:solidFill>
                  <a:srgbClr val="000000"/>
                </a:solidFill>
                <a:latin typeface="Lucida Console" pitchFamily="49" charset="0"/>
                <a:cs typeface="+mn-cs"/>
              </a:rPr>
              <a:t>compareTo</a:t>
            </a:r>
            <a:r>
              <a:rPr lang="en-GB" sz="1600" dirty="0" smtClean="0">
                <a:solidFill>
                  <a:srgbClr val="000000"/>
                </a:solidFill>
                <a:latin typeface="Lucida Console" pitchFamily="49" charset="0"/>
                <a:cs typeface="+mn-cs"/>
              </a:rPr>
              <a:t>(p2.getName());</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a:t>
            </a:r>
            <a:br>
              <a:rPr lang="en-GB" sz="1600" dirty="0">
                <a:solidFill>
                  <a:srgbClr val="FF0000"/>
                </a:solidFill>
                <a:latin typeface="Lucida Console" pitchFamily="49" charset="0"/>
                <a:cs typeface="+mn-cs"/>
              </a:rPr>
            </a:br>
            <a:r>
              <a:rPr lang="en-GB" sz="1600" dirty="0">
                <a:solidFill>
                  <a:srgbClr val="0099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cs typeface="+mn-cs"/>
              </a:rPr>
              <a:t>static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ByName</a:t>
            </a:r>
            <a:r>
              <a:rPr lang="en-GB" sz="1600" dirty="0">
                <a:solidFill>
                  <a:srgbClr val="000000"/>
                </a:solidFill>
                <a:latin typeface="Lucida Console" pitchFamily="49" charset="0"/>
                <a:cs typeface="+mn-cs"/>
              </a:rPr>
              <a:t>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endParaRPr lang="en-GB" sz="1600" dirty="0">
              <a:solidFill>
                <a:srgbClr val="0000FF"/>
              </a:solidFill>
              <a:latin typeface="Lucida Console" pitchFamily="49" charset="0"/>
              <a:cs typeface="+mn-cs"/>
            </a:endParaRPr>
          </a:p>
        </p:txBody>
      </p:sp>
      <p:sp>
        <p:nvSpPr>
          <p:cNvPr id="843796" name="Rectangle 20"/>
          <p:cNvSpPr>
            <a:spLocks noChangeArrowheads="1"/>
          </p:cNvSpPr>
          <p:nvPr/>
        </p:nvSpPr>
        <p:spPr bwMode="auto">
          <a:xfrm>
            <a:off x="203200" y="993100"/>
            <a:ext cx="8389938" cy="3245068"/>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Person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Comparable&lt;Person</a:t>
            </a:r>
            <a:r>
              <a:rPr lang="en-GB" sz="1600" dirty="0">
                <a:solidFill>
                  <a:srgbClr val="000000"/>
                </a:solidFill>
                <a:latin typeface="Lucida Console" pitchFamily="49" charset="0"/>
                <a:cs typeface="+mn-cs"/>
              </a:rPr>
              <a:t>&gt;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9900"/>
                </a:solidFill>
                <a:latin typeface="Lucida Console" pitchFamily="49" charset="0"/>
                <a:cs typeface="+mn-cs"/>
              </a:rPr>
              <a:t>// </a:t>
            </a:r>
            <a:r>
              <a:rPr lang="en-GB" sz="1600" dirty="0" smtClean="0">
                <a:solidFill>
                  <a:srgbClr val="009900"/>
                </a:solidFill>
                <a:latin typeface="Lucida Console" pitchFamily="49" charset="0"/>
                <a:cs typeface="+mn-cs"/>
              </a:rPr>
              <a:t>Methods/fields of </a:t>
            </a:r>
            <a:r>
              <a:rPr lang="en-GB" sz="1600" dirty="0">
                <a:solidFill>
                  <a:srgbClr val="009900"/>
                </a:solidFill>
                <a:latin typeface="Lucida Console" pitchFamily="49" charset="0"/>
                <a:cs typeface="+mn-cs"/>
              </a:rPr>
              <a:t>class </a:t>
            </a:r>
            <a:r>
              <a:rPr lang="en-GB" sz="1600" dirty="0" smtClean="0">
                <a:solidFill>
                  <a:srgbClr val="009900"/>
                </a:solidFill>
                <a:latin typeface="Lucida Console" pitchFamily="49" charset="0"/>
                <a:cs typeface="+mn-cs"/>
              </a:rPr>
              <a:t>Person</a:t>
            </a:r>
            <a:r>
              <a:rPr lang="en-GB" sz="1600" dirty="0">
                <a:solidFill>
                  <a:srgbClr val="009900"/>
                </a:solidFill>
                <a:latin typeface="Lucida Console" pitchFamily="49" charset="0"/>
                <a:cs typeface="+mn-cs"/>
              </a:rPr>
              <a:t/>
            </a:r>
            <a:br>
              <a:rPr lang="en-GB" sz="1600" dirty="0">
                <a:solidFill>
                  <a:srgbClr val="009900"/>
                </a:solidFill>
                <a:latin typeface="Lucida Console" pitchFamily="49" charset="0"/>
                <a:cs typeface="+mn-cs"/>
              </a:rPr>
            </a:br>
            <a:r>
              <a:rPr lang="en-GB" sz="1600" dirty="0">
                <a:solidFill>
                  <a:srgbClr val="009900"/>
                </a:solidFill>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cs typeface="+mn-cs"/>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ByName</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ByWeight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0000C8"/>
                </a:solidFill>
                <a:latin typeface="Lucida Console" pitchFamily="49" charset="0"/>
                <a:cs typeface="+mn-cs"/>
              </a:rPr>
              <a:t>public static </a:t>
            </a:r>
            <a:r>
              <a:rPr lang="en-GB" sz="1600" dirty="0" smtClean="0">
                <a:solidFill>
                  <a:srgbClr val="0000C8"/>
                </a:solidFill>
                <a:latin typeface="Lucida Console" pitchFamily="49" charset="0"/>
              </a:rPr>
              <a:t>final </a:t>
            </a:r>
            <a:r>
              <a:rPr lang="en-GB" sz="1600" dirty="0" smtClean="0">
                <a:latin typeface="Lucida Console" pitchFamily="49" charset="0"/>
                <a:cs typeface="+mn-cs"/>
              </a:rPr>
              <a:t>Comparator</a:t>
            </a:r>
            <a:r>
              <a:rPr lang="en-GB" sz="1600" dirty="0" smtClean="0">
                <a:solidFill>
                  <a:srgbClr val="FF0000"/>
                </a:solidFill>
                <a:latin typeface="Lucida Console" pitchFamily="49" charset="0"/>
                <a:cs typeface="+mn-cs"/>
              </a:rPr>
              <a:t>&lt;Person</a:t>
            </a:r>
            <a:r>
              <a:rPr lang="en-GB" sz="1600" dirty="0">
                <a:solidFill>
                  <a:srgbClr val="FF0000"/>
                </a:solidFill>
                <a:latin typeface="Lucida Console" pitchFamily="49" charset="0"/>
                <a:cs typeface="+mn-cs"/>
              </a:rPr>
              <a:t>&gt;</a:t>
            </a:r>
            <a:r>
              <a:rPr lang="en-GB" sz="1600" dirty="0">
                <a:solidFill>
                  <a:srgbClr val="0000FF"/>
                </a:solidFill>
                <a:latin typeface="Lucida Console" pitchFamily="49" charset="0"/>
                <a:cs typeface="+mn-cs"/>
              </a:rPr>
              <a:t> </a:t>
            </a:r>
            <a:r>
              <a:rPr lang="en-GB" sz="1600" dirty="0" err="1">
                <a:solidFill>
                  <a:srgbClr val="000000"/>
                </a:solidFill>
                <a:latin typeface="Lucida Console" pitchFamily="49" charset="0"/>
                <a:cs typeface="+mn-cs"/>
              </a:rPr>
              <a:t>ByHeight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br>
              <a:rPr lang="en-GB" sz="1600" dirty="0">
                <a:latin typeface="Lucida Console" pitchFamily="49" charset="0"/>
                <a:cs typeface="+mn-cs"/>
              </a:rPr>
            </a:br>
            <a:r>
              <a:rPr lang="en-GB" sz="1600" dirty="0">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cs typeface="+mn-cs"/>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PersonNameComparer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cs typeface="+mn-cs"/>
              </a:rPr>
              <a:t>Person</a:t>
            </a:r>
            <a:r>
              <a:rPr lang="en-GB" sz="1600" dirty="0">
                <a:solidFill>
                  <a:srgbClr val="000000"/>
                </a:solidFill>
                <a:latin typeface="Lucida Console" pitchFamily="49" charset="0"/>
                <a:cs typeface="+mn-cs"/>
              </a:rPr>
              <a:t>&gt;</a:t>
            </a:r>
            <a:r>
              <a:rPr lang="en-GB" sz="1600" b="1" dirty="0">
                <a:solidFill>
                  <a:srgbClr val="FA3200"/>
                </a:solidFill>
                <a:latin typeface="Lucida Console" pitchFamily="49" charset="0"/>
                <a:cs typeface="+mn-cs"/>
              </a:rPr>
              <a:t> </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PersonHeightComparer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rPr>
              <a:t>Person</a:t>
            </a:r>
            <a:r>
              <a:rPr lang="en-GB" sz="1600" dirty="0" smtClean="0">
                <a:solidFill>
                  <a:srgbClr val="000000"/>
                </a:solidFill>
                <a:latin typeface="Lucida Console" pitchFamily="49" charset="0"/>
              </a:rPr>
              <a:t>&gt;</a:t>
            </a:r>
            <a:r>
              <a:rPr lang="en-GB" sz="1600" b="1" dirty="0" smtClean="0">
                <a:solidFill>
                  <a:srgbClr val="FA3200"/>
                </a:solidFill>
                <a:latin typeface="Lucida Console" pitchFamily="49" charset="0"/>
              </a:rPr>
              <a:t> </a:t>
            </a:r>
            <a:r>
              <a:rPr lang="en-GB" sz="1600" dirty="0" smtClean="0">
                <a:solidFill>
                  <a:srgbClr val="00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private</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rPr>
              <a:t>static </a:t>
            </a:r>
            <a:r>
              <a:rPr lang="en-GB" sz="1600" dirty="0" smtClean="0">
                <a:solidFill>
                  <a:srgbClr val="0000C8"/>
                </a:solidFill>
                <a:latin typeface="Lucida Console" pitchFamily="49" charset="0"/>
                <a:cs typeface="+mn-cs"/>
              </a:rPr>
              <a:t>class</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PersonWeightComparer</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implements </a:t>
            </a:r>
            <a:r>
              <a:rPr lang="en-GB" sz="1600" dirty="0" smtClean="0">
                <a:solidFill>
                  <a:srgbClr val="000000"/>
                </a:solidFill>
                <a:latin typeface="Lucida Console" pitchFamily="49" charset="0"/>
              </a:rPr>
              <a:t>Comparator&lt;</a:t>
            </a:r>
            <a:r>
              <a:rPr lang="en-GB" sz="1600" dirty="0" smtClean="0">
                <a:solidFill>
                  <a:srgbClr val="FF0000"/>
                </a:solidFill>
                <a:latin typeface="Lucida Console" pitchFamily="49" charset="0"/>
              </a:rPr>
              <a:t>Person</a:t>
            </a:r>
            <a:r>
              <a:rPr lang="en-GB" sz="1600" dirty="0" smtClean="0">
                <a:solidFill>
                  <a:srgbClr val="000000"/>
                </a:solidFill>
                <a:latin typeface="Lucida Console" pitchFamily="49" charset="0"/>
              </a:rPr>
              <a:t>&gt;</a:t>
            </a:r>
            <a:r>
              <a:rPr lang="en-GB" sz="1600" b="1" dirty="0" smtClean="0">
                <a:solidFill>
                  <a:srgbClr val="FA3200"/>
                </a:solidFill>
                <a:latin typeface="Lucida Console" pitchFamily="49" charset="0"/>
              </a:rPr>
              <a:t> </a:t>
            </a:r>
            <a:r>
              <a:rPr lang="en-GB" sz="1600" dirty="0" smtClean="0">
                <a:solidFill>
                  <a:srgbClr val="000000"/>
                </a:solidFill>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p:txBody>
      </p:sp>
      <p:sp>
        <p:nvSpPr>
          <p:cNvPr id="843797" name="Rectangle 21"/>
          <p:cNvSpPr>
            <a:spLocks noChangeArrowheads="1"/>
          </p:cNvSpPr>
          <p:nvPr/>
        </p:nvSpPr>
        <p:spPr bwMode="auto">
          <a:xfrm>
            <a:off x="460375" y="4210050"/>
            <a:ext cx="2170113" cy="7016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All written by author </a:t>
            </a:r>
            <a:br>
              <a:rPr lang="en-GB" sz="1800" dirty="0">
                <a:solidFill>
                  <a:srgbClr val="000000"/>
                </a:solidFill>
                <a:cs typeface="+mn-cs"/>
              </a:rPr>
            </a:br>
            <a:r>
              <a:rPr lang="en-GB" sz="1800" dirty="0">
                <a:solidFill>
                  <a:srgbClr val="000000"/>
                </a:solidFill>
                <a:cs typeface="+mn-cs"/>
              </a:rPr>
              <a:t>of Person class</a:t>
            </a:r>
          </a:p>
        </p:txBody>
      </p:sp>
      <p:grpSp>
        <p:nvGrpSpPr>
          <p:cNvPr id="2" name="Group 24"/>
          <p:cNvGrpSpPr>
            <a:grpSpLocks/>
          </p:cNvGrpSpPr>
          <p:nvPr/>
        </p:nvGrpSpPr>
        <p:grpSpPr bwMode="auto">
          <a:xfrm>
            <a:off x="222250" y="6359525"/>
            <a:ext cx="428625" cy="306388"/>
            <a:chOff x="4752" y="3840"/>
            <a:chExt cx="336" cy="240"/>
          </a:xfrm>
        </p:grpSpPr>
        <p:sp>
          <p:nvSpPr>
            <p:cNvPr id="22541" name="Rectangle 25"/>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22542" name="AutoShape 26"/>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43803" name="Text Box 27"/>
          <p:cNvSpPr txBox="1">
            <a:spLocks noChangeArrowheads="1"/>
          </p:cNvSpPr>
          <p:nvPr/>
        </p:nvSpPr>
        <p:spPr bwMode="auto">
          <a:xfrm>
            <a:off x="206602" y="6311900"/>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grpSp>
        <p:nvGrpSpPr>
          <p:cNvPr id="3" name="Group 20"/>
          <p:cNvGrpSpPr>
            <a:grpSpLocks/>
          </p:cNvGrpSpPr>
          <p:nvPr/>
        </p:nvGrpSpPr>
        <p:grpSpPr bwMode="auto">
          <a:xfrm>
            <a:off x="3643086" y="3948113"/>
            <a:ext cx="5019903" cy="1027112"/>
            <a:chOff x="4920343" y="4383996"/>
            <a:chExt cx="3641725" cy="1027112"/>
          </a:xfrm>
          <a:solidFill>
            <a:srgbClr val="FF99FF"/>
          </a:solidFill>
        </p:grpSpPr>
        <p:sp>
          <p:nvSpPr>
            <p:cNvPr id="843780" name="Rectangle 4"/>
            <p:cNvSpPr>
              <a:spLocks noChangeArrowheads="1"/>
            </p:cNvSpPr>
            <p:nvPr/>
          </p:nvSpPr>
          <p:spPr bwMode="auto">
            <a:xfrm>
              <a:off x="4920343" y="4383996"/>
              <a:ext cx="3641725" cy="368300"/>
            </a:xfrm>
            <a:prstGeom prst="rect">
              <a:avLst/>
            </a:prstGeom>
            <a:solidFill>
              <a:srgbClr val="CCCCFF"/>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Collections.sort</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people,</a:t>
              </a:r>
              <a:r>
                <a:rPr lang="en-GB" sz="1600" dirty="0" err="1" smtClean="0">
                  <a:latin typeface="Lucida Console" pitchFamily="49" charset="0"/>
                  <a:cs typeface="+mn-cs"/>
                </a:rPr>
                <a:t>Person.ByName</a:t>
              </a:r>
              <a:r>
                <a:rPr lang="en-GB" sz="1600" dirty="0">
                  <a:solidFill>
                    <a:srgbClr val="000000"/>
                  </a:solidFill>
                  <a:latin typeface="Lucida Console" pitchFamily="49" charset="0"/>
                  <a:cs typeface="+mn-cs"/>
                </a:rPr>
                <a:t>);</a:t>
              </a:r>
            </a:p>
          </p:txBody>
        </p:sp>
        <p:sp>
          <p:nvSpPr>
            <p:cNvPr id="843791" name="Rectangle 15"/>
            <p:cNvSpPr>
              <a:spLocks noChangeArrowheads="1"/>
            </p:cNvSpPr>
            <p:nvPr/>
          </p:nvSpPr>
          <p:spPr bwMode="auto">
            <a:xfrm>
              <a:off x="6140224" y="5014233"/>
              <a:ext cx="2412320" cy="39687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Comparator&lt;Person</a:t>
              </a:r>
              <a:r>
                <a:rPr lang="en-GB" sz="1800" dirty="0">
                  <a:solidFill>
                    <a:srgbClr val="000000"/>
                  </a:solidFill>
                  <a:cs typeface="+mn-cs"/>
                </a:rPr>
                <a:t>&gt;!</a:t>
              </a:r>
            </a:p>
          </p:txBody>
        </p:sp>
        <p:sp>
          <p:nvSpPr>
            <p:cNvPr id="22540" name="Line 16"/>
            <p:cNvSpPr>
              <a:spLocks noChangeShapeType="1"/>
            </p:cNvSpPr>
            <p:nvPr/>
          </p:nvSpPr>
          <p:spPr bwMode="auto">
            <a:xfrm flipH="1" flipV="1">
              <a:off x="7993743" y="4693558"/>
              <a:ext cx="152400" cy="279400"/>
            </a:xfrm>
            <a:prstGeom prst="line">
              <a:avLst/>
            </a:prstGeom>
            <a:grpFill/>
            <a:ln w="9525">
              <a:solidFill>
                <a:schemeClr val="tx1"/>
              </a:solidFill>
              <a:round/>
              <a:headEnd/>
              <a:tailEnd type="triangle" w="med" len="med"/>
            </a:ln>
          </p:spPr>
          <p:txBody>
            <a:bodyPr>
              <a:spAutoFit/>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3796"/>
                                        </p:tgtEl>
                                        <p:attrNameLst>
                                          <p:attrName>style.visibility</p:attrName>
                                        </p:attrNameLst>
                                      </p:cBhvr>
                                      <p:to>
                                        <p:strVal val="visible"/>
                                      </p:to>
                                    </p:set>
                                    <p:animEffect transition="in" filter="fade">
                                      <p:cBhvr>
                                        <p:cTn id="7" dur="500"/>
                                        <p:tgtEl>
                                          <p:spTgt spid="8437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3797"/>
                                        </p:tgtEl>
                                        <p:attrNameLst>
                                          <p:attrName>style.visibility</p:attrName>
                                        </p:attrNameLst>
                                      </p:cBhvr>
                                      <p:to>
                                        <p:strVal val="visible"/>
                                      </p:to>
                                    </p:set>
                                    <p:animEffect transition="in" filter="fade">
                                      <p:cBhvr>
                                        <p:cTn id="10" dur="500"/>
                                        <p:tgtEl>
                                          <p:spTgt spid="8437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4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43796" grpId="0" animBg="1"/>
      <p:bldP spid="843797" grpId="0" animBg="1"/>
      <p:bldP spid="84380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Comparator example</a:t>
            </a:r>
            <a:endParaRPr lang="en-GB" dirty="0"/>
          </a:p>
        </p:txBody>
      </p:sp>
      <p:sp>
        <p:nvSpPr>
          <p:cNvPr id="3" name="Rectangle 2"/>
          <p:cNvSpPr/>
          <p:nvPr/>
        </p:nvSpPr>
        <p:spPr>
          <a:xfrm>
            <a:off x="794082" y="929031"/>
            <a:ext cx="7214135"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AccountBalanceComparer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AccountIDComparer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4" name="Rectangle 3"/>
          <p:cNvSpPr/>
          <p:nvPr/>
        </p:nvSpPr>
        <p:spPr>
          <a:xfrm>
            <a:off x="794081" y="3845428"/>
            <a:ext cx="7214135"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smtClean="0">
                <a:solidFill>
                  <a:srgbClr val="000000"/>
                </a:solidFill>
                <a:latin typeface="Consolas" panose="020B0609020204030204" pitchFamily="49" charset="0"/>
              </a:rPr>
              <a:t>ArrayList</a:t>
            </a:r>
            <a:r>
              <a:rPr lang="en-GB" sz="1600" dirty="0" smtClean="0">
                <a:solidFill>
                  <a:srgbClr val="000000"/>
                </a:solidFill>
                <a:latin typeface="Consolas" panose="020B0609020204030204" pitchFamily="49" charset="0"/>
              </a:rPr>
              <a:t>&lt;Account</a:t>
            </a:r>
            <a:r>
              <a:rPr lang="en-GB" sz="1600" dirty="0">
                <a:solidFill>
                  <a:srgbClr val="000000"/>
                </a:solidFill>
                <a:latin typeface="Consolas" panose="020B0609020204030204" pitchFamily="49" charset="0"/>
              </a:rPr>
              <a:t>&gt;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a:t>
            </a:r>
          </a:p>
          <a:p>
            <a:r>
              <a:rPr lang="en-GB" sz="1600" dirty="0" err="1" smtClean="0">
                <a:solidFill>
                  <a:srgbClr val="6A3E3E"/>
                </a:solidFill>
                <a:latin typeface="Consolas" panose="020B0609020204030204" pitchFamily="49" charset="0"/>
              </a:rPr>
              <a:t>accounts</a:t>
            </a:r>
            <a:r>
              <a:rPr lang="en-GB" sz="1600" dirty="0" err="1" smtClean="0">
                <a:solidFill>
                  <a:srgbClr val="000000"/>
                </a:solidFill>
                <a:latin typeface="Consolas" panose="020B0609020204030204" pitchFamily="49" charset="0"/>
              </a:rPr>
              <a:t>.add</a:t>
            </a:r>
            <a:r>
              <a:rPr lang="en-GB" sz="1600" dirty="0" smtClean="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Account(111, 1000, </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err="1" smtClean="0">
                <a:solidFill>
                  <a:srgbClr val="6A3E3E"/>
                </a:solidFill>
                <a:latin typeface="Consolas" panose="020B0609020204030204" pitchFamily="49" charset="0"/>
              </a:rPr>
              <a:t>accounts</a:t>
            </a:r>
            <a:r>
              <a:rPr lang="en-GB" sz="1600" dirty="0" err="1" smtClean="0">
                <a:solidFill>
                  <a:srgbClr val="000000"/>
                </a:solidFill>
                <a:latin typeface="Consolas" panose="020B0609020204030204" pitchFamily="49" charset="0"/>
              </a:rPr>
              <a:t>.add</a:t>
            </a:r>
            <a:r>
              <a:rPr lang="en-GB" sz="1600" dirty="0" smtClean="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Account(222, 5000, </a:t>
            </a:r>
            <a:r>
              <a:rPr lang="en-GB" sz="1600" b="1" dirty="0">
                <a:solidFill>
                  <a:srgbClr val="2A00FF"/>
                </a:solidFill>
                <a:latin typeface="Consolas" panose="020B0609020204030204" pitchFamily="49" charset="0"/>
              </a:rPr>
              <a:t>"Wilma"</a:t>
            </a:r>
            <a:r>
              <a:rPr lang="en-GB" sz="1600" b="1" dirty="0">
                <a:solidFill>
                  <a:srgbClr val="000000"/>
                </a:solidFill>
                <a:latin typeface="Consolas" panose="020B0609020204030204" pitchFamily="49" charset="0"/>
              </a:rPr>
              <a:t>)</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err="1" smtClean="0">
                <a:solidFill>
                  <a:srgbClr val="6A3E3E"/>
                </a:solidFill>
                <a:latin typeface="Consolas" panose="020B0609020204030204" pitchFamily="49" charset="0"/>
              </a:rPr>
              <a:t>accounts</a:t>
            </a:r>
            <a:r>
              <a:rPr lang="en-GB" sz="1600" dirty="0" err="1" smtClean="0">
                <a:solidFill>
                  <a:srgbClr val="000000"/>
                </a:solidFill>
                <a:latin typeface="Consolas" panose="020B0609020204030204" pitchFamily="49" charset="0"/>
              </a:rPr>
              <a:t>.add</a:t>
            </a:r>
            <a:r>
              <a:rPr lang="en-GB" sz="1600" dirty="0" smtClean="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Account(333, 2000, </a:t>
            </a:r>
            <a:r>
              <a:rPr lang="en-GB" sz="1600" b="1" dirty="0">
                <a:solidFill>
                  <a:srgbClr val="2A00FF"/>
                </a:solidFill>
                <a:latin typeface="Consolas" panose="020B0609020204030204" pitchFamily="49" charset="0"/>
              </a:rPr>
              <a:t>"Abby"</a:t>
            </a:r>
            <a:r>
              <a:rPr lang="en-GB" sz="1600" b="1" dirty="0">
                <a:solidFill>
                  <a:srgbClr val="000000"/>
                </a:solidFill>
                <a:latin typeface="Consolas" panose="020B0609020204030204" pitchFamily="49" charset="0"/>
              </a:rPr>
              <a:t>)</a:t>
            </a:r>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endParaRPr lang="en-GB" sz="1600" dirty="0" smtClean="0">
              <a:solidFill>
                <a:srgbClr val="000000"/>
              </a:solidFill>
              <a:latin typeface="Consolas" panose="020B0609020204030204" pitchFamily="49" charset="0"/>
            </a:endParaRPr>
          </a:p>
          <a:p>
            <a:r>
              <a:rPr lang="en-GB" sz="1600" dirty="0" err="1" smtClean="0">
                <a:solidFill>
                  <a:srgbClr val="000000"/>
                </a:solidFill>
                <a:latin typeface="Consolas" panose="020B0609020204030204" pitchFamily="49" charset="0"/>
              </a:rPr>
              <a:t>Collections.</a:t>
            </a:r>
            <a:r>
              <a:rPr lang="en-GB" sz="1600" i="1" dirty="0" err="1" smtClean="0">
                <a:solidFill>
                  <a:srgbClr val="000000"/>
                </a:solidFill>
                <a:latin typeface="Consolas" panose="020B0609020204030204" pitchFamily="49" charset="0"/>
              </a:rPr>
              <a:t>sort</a:t>
            </a:r>
            <a:r>
              <a:rPr lang="en-GB" sz="1600" i="1" dirty="0" smtClean="0">
                <a:solidFill>
                  <a:srgbClr val="000000"/>
                </a:solidFill>
                <a:latin typeface="Consolas" panose="020B0609020204030204" pitchFamily="49" charset="0"/>
              </a:rPr>
              <a:t>(</a:t>
            </a:r>
            <a:r>
              <a:rPr lang="en-GB" sz="1600" i="1" dirty="0" smtClean="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AccountIDComparer</a:t>
            </a:r>
            <a:r>
              <a:rPr lang="en-GB" sz="1600" b="1" i="1" dirty="0">
                <a:solidFill>
                  <a:srgbClr val="000000"/>
                </a:solidFill>
                <a:latin typeface="Consolas" panose="020B0609020204030204" pitchFamily="49" charset="0"/>
              </a:rPr>
              <a:t>());</a:t>
            </a:r>
          </a:p>
          <a:p>
            <a:endParaRPr lang="en-GB" sz="1600" dirty="0" smtClean="0">
              <a:solidFill>
                <a:srgbClr val="000000"/>
              </a:solidFill>
              <a:latin typeface="Consolas" panose="020B0609020204030204" pitchFamily="49" charset="0"/>
            </a:endParaRPr>
          </a:p>
          <a:p>
            <a:r>
              <a:rPr lang="en-GB" sz="1600" dirty="0" err="1" smtClean="0">
                <a:solidFill>
                  <a:srgbClr val="000000"/>
                </a:solidFill>
                <a:latin typeface="Consolas" panose="020B0609020204030204" pitchFamily="49" charset="0"/>
              </a:rPr>
              <a:t>Collections.</a:t>
            </a:r>
            <a:r>
              <a:rPr lang="en-GB" sz="1600" i="1" dirty="0" err="1" smtClean="0">
                <a:solidFill>
                  <a:srgbClr val="000000"/>
                </a:solidFill>
                <a:latin typeface="Consolas" panose="020B0609020204030204" pitchFamily="49" charset="0"/>
              </a:rPr>
              <a:t>sort</a:t>
            </a:r>
            <a:r>
              <a:rPr lang="en-GB" sz="1600" i="1" dirty="0" smtClean="0">
                <a:solidFill>
                  <a:srgbClr val="000000"/>
                </a:solidFill>
                <a:latin typeface="Consolas" panose="020B0609020204030204" pitchFamily="49" charset="0"/>
              </a:rPr>
              <a:t>(</a:t>
            </a:r>
            <a:r>
              <a:rPr lang="en-GB" sz="1600" i="1" dirty="0" smtClean="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AccountBalanceComparer</a:t>
            </a:r>
            <a:r>
              <a:rPr lang="en-GB" sz="1600" b="1"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30968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Hands-on labs (Part 2)</a:t>
            </a:r>
          </a:p>
        </p:txBody>
      </p:sp>
      <p:sp>
        <p:nvSpPr>
          <p:cNvPr id="23555" name="Rectangle 3"/>
          <p:cNvSpPr>
            <a:spLocks noGrp="1" noChangeArrowheads="1"/>
          </p:cNvSpPr>
          <p:nvPr>
            <p:ph idx="1"/>
          </p:nvPr>
        </p:nvSpPr>
        <p:spPr/>
        <p:txBody>
          <a:bodyPr/>
          <a:lstStyle/>
          <a:p>
            <a:pPr>
              <a:spcBef>
                <a:spcPts val="1200"/>
              </a:spcBef>
            </a:pPr>
            <a:r>
              <a:rPr lang="en-GB" dirty="0" smtClean="0"/>
              <a:t>Using Comparator&lt;T&gt; </a:t>
            </a:r>
          </a:p>
          <a:p>
            <a:pPr lvl="1">
              <a:spcBef>
                <a:spcPts val="1200"/>
              </a:spcBef>
            </a:pPr>
            <a:r>
              <a:rPr lang="en-GB" dirty="0" smtClean="0"/>
              <a:t>Re-sorting objects</a:t>
            </a:r>
          </a:p>
          <a:p>
            <a:pPr lvl="1">
              <a:spcBef>
                <a:spcPts val="1200"/>
              </a:spcBef>
            </a:pPr>
            <a:r>
              <a:rPr lang="en-GB" dirty="0" smtClean="0"/>
              <a:t>Using nested helper classes</a:t>
            </a:r>
          </a:p>
          <a:p>
            <a:pPr marL="457200" lvl="1" indent="0">
              <a:spcBef>
                <a:spcPts val="1200"/>
              </a:spcBef>
              <a:buNone/>
            </a:pPr>
            <a:endParaRPr lang="en-GB" dirty="0" smtClean="0"/>
          </a:p>
          <a:p>
            <a:pPr>
              <a:spcBef>
                <a:spcPts val="1200"/>
              </a:spcBef>
            </a:pPr>
            <a:r>
              <a:rPr lang="en-GB" dirty="0" smtClean="0"/>
              <a:t>Package ‘</a:t>
            </a:r>
            <a:r>
              <a:rPr lang="en-GB" dirty="0" err="1" smtClean="0"/>
              <a:t>starter.OtherSort</a:t>
            </a:r>
            <a:r>
              <a:rPr lang="en-GB" dirty="0" smtClean="0"/>
              <a:t>’</a:t>
            </a:r>
          </a:p>
          <a:p>
            <a:pPr lvl="1">
              <a:spcBef>
                <a:spcPts val="1200"/>
              </a:spcBef>
            </a:pPr>
            <a:r>
              <a:rPr lang="en-GB" dirty="0" smtClean="0"/>
              <a:t>Is at the point that you reached in Lab Part 1.</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Review</a:t>
            </a:r>
          </a:p>
        </p:txBody>
      </p:sp>
      <p:sp>
        <p:nvSpPr>
          <p:cNvPr id="47107" name="Rectangle 3"/>
          <p:cNvSpPr>
            <a:spLocks noGrp="1" noChangeArrowheads="1"/>
          </p:cNvSpPr>
          <p:nvPr>
            <p:ph idx="1"/>
          </p:nvPr>
        </p:nvSpPr>
        <p:spPr/>
        <p:txBody>
          <a:bodyPr/>
          <a:lstStyle/>
          <a:p>
            <a:r>
              <a:rPr lang="en-GB" dirty="0" smtClean="0"/>
              <a:t>The need for generic interfaces</a:t>
            </a:r>
          </a:p>
          <a:p>
            <a:pPr marL="0" indent="0">
              <a:buNone/>
            </a:pPr>
            <a:endParaRPr lang="en-GB" dirty="0" smtClean="0"/>
          </a:p>
          <a:p>
            <a:r>
              <a:rPr lang="en-GB" dirty="0" smtClean="0"/>
              <a:t>Framework interfaces</a:t>
            </a:r>
          </a:p>
          <a:p>
            <a:pPr lvl="1"/>
            <a:r>
              <a:rPr lang="en-GB" dirty="0" smtClean="0">
                <a:latin typeface="Lucida Console" pitchFamily="49" charset="0"/>
              </a:rPr>
              <a:t>Comparable&lt;T&gt;</a:t>
            </a:r>
            <a:r>
              <a:rPr lang="en-GB" dirty="0" smtClean="0"/>
              <a:t> – to define a natural sort sequence</a:t>
            </a:r>
          </a:p>
          <a:p>
            <a:pPr lvl="1"/>
            <a:r>
              <a:rPr lang="en-GB" dirty="0" smtClean="0">
                <a:latin typeface="Lucida Console" pitchFamily="49" charset="0"/>
              </a:rPr>
              <a:t>Comparator&lt;T&gt;</a:t>
            </a:r>
            <a:r>
              <a:rPr lang="en-GB" dirty="0" smtClean="0"/>
              <a:t> – to define alternative sort sequence(s)</a:t>
            </a:r>
          </a:p>
          <a:p>
            <a:pPr marL="457200" lvl="1" indent="0">
              <a:buNone/>
            </a:pPr>
            <a:r>
              <a:rPr lang="en-GB" dirty="0" smtClean="0"/>
              <a:t> </a:t>
            </a:r>
          </a:p>
          <a:p>
            <a:r>
              <a:rPr lang="en-GB" dirty="0" smtClean="0"/>
              <a:t>Many </a:t>
            </a:r>
            <a:r>
              <a:rPr lang="en-GB" b="0" dirty="0" smtClean="0">
                <a:latin typeface="Lucida Console" pitchFamily="49" charset="0"/>
              </a:rPr>
              <a:t>sort() </a:t>
            </a:r>
            <a:r>
              <a:rPr lang="en-GB" dirty="0" smtClean="0"/>
              <a:t>routines (or </a:t>
            </a:r>
            <a:r>
              <a:rPr lang="en-GB" dirty="0" err="1" smtClean="0"/>
              <a:t>ctors</a:t>
            </a:r>
            <a:r>
              <a:rPr lang="en-GB" dirty="0" smtClean="0"/>
              <a:t> of objects with </a:t>
            </a:r>
            <a:r>
              <a:rPr lang="en-GB" b="0" dirty="0" smtClean="0">
                <a:latin typeface="Lucida Console" pitchFamily="49" charset="0"/>
              </a:rPr>
              <a:t>sort()</a:t>
            </a:r>
            <a:r>
              <a:rPr lang="en-GB" dirty="0" smtClean="0"/>
              <a:t>) are overloaded to (optionally) receive a </a:t>
            </a:r>
            <a:r>
              <a:rPr lang="en-GB" b="0" dirty="0" smtClean="0">
                <a:latin typeface="Lucida Console" pitchFamily="49" charset="0"/>
              </a:rPr>
              <a:t>Comparator&lt;T&gt;</a:t>
            </a:r>
            <a:r>
              <a:rPr lang="en-GB" dirty="0" smtClean="0"/>
              <a:t> </a:t>
            </a:r>
          </a:p>
          <a:p>
            <a:endParaRPr lang="en-GB" dirty="0" smtClean="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Contents</a:t>
            </a:r>
          </a:p>
        </p:txBody>
      </p:sp>
      <p:sp>
        <p:nvSpPr>
          <p:cNvPr id="4099" name="Rectangle 3"/>
          <p:cNvSpPr>
            <a:spLocks noGrp="1" noChangeArrowheads="1"/>
          </p:cNvSpPr>
          <p:nvPr>
            <p:ph idx="1"/>
          </p:nvPr>
        </p:nvSpPr>
        <p:spPr/>
        <p:txBody>
          <a:bodyPr>
            <a:normAutofit lnSpcReduction="10000"/>
          </a:bodyPr>
          <a:lstStyle/>
          <a:p>
            <a:pPr>
              <a:lnSpc>
                <a:spcPct val="110000"/>
              </a:lnSpc>
              <a:spcBef>
                <a:spcPts val="1200"/>
              </a:spcBef>
            </a:pPr>
            <a:r>
              <a:rPr lang="en-GB" dirty="0" smtClean="0"/>
              <a:t>Objectives</a:t>
            </a:r>
          </a:p>
          <a:p>
            <a:pPr lvl="1">
              <a:lnSpc>
                <a:spcPct val="100000"/>
              </a:lnSpc>
              <a:spcBef>
                <a:spcPts val="1200"/>
              </a:spcBef>
            </a:pPr>
            <a:r>
              <a:rPr lang="en-GB" dirty="0" smtClean="0"/>
              <a:t>Recap FCL Generic collection classes</a:t>
            </a:r>
          </a:p>
          <a:p>
            <a:pPr lvl="1">
              <a:lnSpc>
                <a:spcPct val="100000"/>
              </a:lnSpc>
              <a:spcBef>
                <a:spcPts val="1200"/>
              </a:spcBef>
            </a:pPr>
            <a:r>
              <a:rPr lang="en-GB" dirty="0" smtClean="0"/>
              <a:t>Understand role and importance of  generic interfaces </a:t>
            </a:r>
          </a:p>
          <a:p>
            <a:pPr>
              <a:lnSpc>
                <a:spcPct val="110000"/>
              </a:lnSpc>
              <a:spcBef>
                <a:spcPts val="1200"/>
              </a:spcBef>
            </a:pPr>
            <a:r>
              <a:rPr lang="en-GB" dirty="0" smtClean="0"/>
              <a:t>Contents</a:t>
            </a:r>
          </a:p>
          <a:p>
            <a:pPr lvl="1">
              <a:lnSpc>
                <a:spcPct val="100000"/>
              </a:lnSpc>
              <a:spcBef>
                <a:spcPts val="1200"/>
              </a:spcBef>
            </a:pPr>
            <a:r>
              <a:rPr lang="en-GB" dirty="0" smtClean="0"/>
              <a:t>Recap generic syntax</a:t>
            </a:r>
          </a:p>
          <a:p>
            <a:pPr lvl="1">
              <a:lnSpc>
                <a:spcPct val="100000"/>
              </a:lnSpc>
              <a:spcBef>
                <a:spcPts val="1200"/>
              </a:spcBef>
            </a:pPr>
            <a:r>
              <a:rPr lang="en-GB" dirty="0" smtClean="0"/>
              <a:t>Revisit interfaces</a:t>
            </a:r>
          </a:p>
          <a:p>
            <a:pPr lvl="1">
              <a:lnSpc>
                <a:spcPct val="100000"/>
              </a:lnSpc>
              <a:spcBef>
                <a:spcPts val="1200"/>
              </a:spcBef>
            </a:pPr>
            <a:r>
              <a:rPr lang="en-GB" dirty="0" smtClean="0"/>
              <a:t>Introduce two FCL interfaces</a:t>
            </a:r>
          </a:p>
          <a:p>
            <a:pPr lvl="2">
              <a:lnSpc>
                <a:spcPct val="100000"/>
              </a:lnSpc>
              <a:spcBef>
                <a:spcPts val="1200"/>
              </a:spcBef>
            </a:pPr>
            <a:r>
              <a:rPr lang="en-GB" dirty="0" smtClean="0">
                <a:latin typeface="Lucida Console" pitchFamily="49" charset="0"/>
              </a:rPr>
              <a:t>Comparable&lt;T&gt;</a:t>
            </a:r>
          </a:p>
          <a:p>
            <a:pPr lvl="2">
              <a:lnSpc>
                <a:spcPct val="100000"/>
              </a:lnSpc>
              <a:spcBef>
                <a:spcPts val="1200"/>
              </a:spcBef>
            </a:pPr>
            <a:r>
              <a:rPr lang="en-GB" dirty="0" smtClean="0">
                <a:latin typeface="Lucida Console" pitchFamily="49" charset="0"/>
              </a:rPr>
              <a:t>Comparator&lt;T&gt;</a:t>
            </a:r>
          </a:p>
          <a:p>
            <a:pPr lvl="1">
              <a:lnSpc>
                <a:spcPct val="100000"/>
              </a:lnSpc>
              <a:spcBef>
                <a:spcPts val="1200"/>
              </a:spcBef>
            </a:pPr>
            <a:r>
              <a:rPr lang="en-GB" dirty="0" smtClean="0"/>
              <a:t>Learn how to use framework sort routines, e.g. </a:t>
            </a:r>
            <a:r>
              <a:rPr lang="en-GB" dirty="0" err="1" smtClean="0">
                <a:latin typeface="Lucida Console" pitchFamily="49" charset="0"/>
              </a:rPr>
              <a:t>Collections.sort</a:t>
            </a:r>
            <a:r>
              <a:rPr lang="en-GB" dirty="0" smtClean="0">
                <a:latin typeface="Lucida Console" pitchFamily="49" charset="0"/>
              </a:rPr>
              <a:t>(List&lt;E&gt;)</a:t>
            </a:r>
            <a:endParaRPr lang="en-GB" dirty="0" smtClean="0"/>
          </a:p>
          <a:p>
            <a:pPr>
              <a:lnSpc>
                <a:spcPct val="110000"/>
              </a:lnSpc>
              <a:spcBef>
                <a:spcPts val="1200"/>
              </a:spcBef>
            </a:pPr>
            <a:r>
              <a:rPr lang="en-GB" dirty="0" smtClean="0"/>
              <a:t>Hands-on labs (2)</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Generics – a reminder</a:t>
            </a:r>
          </a:p>
        </p:txBody>
      </p:sp>
      <p:sp>
        <p:nvSpPr>
          <p:cNvPr id="4099" name="Rectangle 3"/>
          <p:cNvSpPr>
            <a:spLocks noGrp="1" noChangeArrowheads="1"/>
          </p:cNvSpPr>
          <p:nvPr>
            <p:ph idx="1"/>
          </p:nvPr>
        </p:nvSpPr>
        <p:spPr>
          <a:xfrm>
            <a:off x="142844" y="928799"/>
            <a:ext cx="8786874" cy="5602629"/>
          </a:xfrm>
        </p:spPr>
        <p:txBody>
          <a:bodyPr>
            <a:noAutofit/>
          </a:bodyPr>
          <a:lstStyle/>
          <a:p>
            <a:pPr>
              <a:lnSpc>
                <a:spcPct val="110000"/>
              </a:lnSpc>
              <a:spcBef>
                <a:spcPts val="300"/>
              </a:spcBef>
            </a:pPr>
            <a:r>
              <a:rPr lang="en-GB" dirty="0" smtClean="0"/>
              <a:t>Earlier you used generic classes</a:t>
            </a:r>
          </a:p>
          <a:p>
            <a:pPr lvl="1">
              <a:lnSpc>
                <a:spcPct val="110000"/>
              </a:lnSpc>
              <a:spcBef>
                <a:spcPts val="300"/>
              </a:spcBef>
            </a:pPr>
            <a:r>
              <a:rPr lang="en-GB" dirty="0" err="1" smtClean="0">
                <a:latin typeface="Lucida Console" pitchFamily="49" charset="0"/>
              </a:rPr>
              <a:t>ArrayList</a:t>
            </a:r>
            <a:r>
              <a:rPr lang="en-GB" dirty="0" smtClean="0">
                <a:latin typeface="Lucida Console" pitchFamily="49" charset="0"/>
              </a:rPr>
              <a:t>&lt;E&gt;, </a:t>
            </a:r>
            <a:r>
              <a:rPr lang="en-GB" dirty="0" err="1" smtClean="0">
                <a:latin typeface="Lucida Console" pitchFamily="49" charset="0"/>
              </a:rPr>
              <a:t>ArrayDeque</a:t>
            </a:r>
            <a:r>
              <a:rPr lang="en-GB" dirty="0" smtClean="0">
                <a:latin typeface="Lucida Console" pitchFamily="49" charset="0"/>
              </a:rPr>
              <a:t>&lt;E&gt;, </a:t>
            </a:r>
            <a:r>
              <a:rPr lang="en-GB" dirty="0" err="1" smtClean="0">
                <a:latin typeface="Lucida Console" pitchFamily="49" charset="0"/>
              </a:rPr>
              <a:t>HashMap</a:t>
            </a:r>
            <a:r>
              <a:rPr lang="en-GB" dirty="0" smtClean="0">
                <a:latin typeface="Lucida Console" pitchFamily="49" charset="0"/>
              </a:rPr>
              <a:t>&lt;K, V&gt;</a:t>
            </a:r>
          </a:p>
          <a:p>
            <a:pPr lvl="1">
              <a:lnSpc>
                <a:spcPct val="110000"/>
              </a:lnSpc>
              <a:spcBef>
                <a:spcPts val="300"/>
              </a:spcBef>
            </a:pPr>
            <a:r>
              <a:rPr lang="en-GB" dirty="0" smtClean="0"/>
              <a:t>Once you said what ‘E’ was, you were looked after:</a:t>
            </a:r>
          </a:p>
          <a:p>
            <a:pPr lvl="2">
              <a:lnSpc>
                <a:spcPct val="110000"/>
              </a:lnSpc>
              <a:spcBef>
                <a:spcPts val="300"/>
              </a:spcBef>
            </a:pPr>
            <a:r>
              <a:rPr lang="en-GB" sz="1800" dirty="0" smtClean="0">
                <a:latin typeface="Lucida Console" pitchFamily="49" charset="0"/>
              </a:rPr>
              <a:t>add(</a:t>
            </a:r>
            <a:r>
              <a:rPr lang="en-GB" sz="1800" dirty="0" smtClean="0"/>
              <a:t>.</a:t>
            </a:r>
            <a:r>
              <a:rPr lang="en-GB" sz="1800" dirty="0" smtClean="0">
                <a:latin typeface="Lucida Console" pitchFamily="49" charset="0"/>
              </a:rPr>
              <a:t>.)</a:t>
            </a:r>
            <a:r>
              <a:rPr lang="en-GB" sz="1800" dirty="0" smtClean="0"/>
              <a:t> is type safe, </a:t>
            </a:r>
            <a:r>
              <a:rPr lang="en-GB" sz="1800" dirty="0" smtClean="0">
                <a:latin typeface="Lucida Console" pitchFamily="49" charset="0"/>
              </a:rPr>
              <a:t>get(</a:t>
            </a:r>
            <a:r>
              <a:rPr lang="en-GB" sz="1800" dirty="0" err="1" smtClean="0">
                <a:latin typeface="Lucida Console" pitchFamily="49" charset="0"/>
              </a:rPr>
              <a:t>int</a:t>
            </a:r>
            <a:r>
              <a:rPr lang="en-GB" sz="1800" dirty="0" smtClean="0">
                <a:latin typeface="Lucida Console" pitchFamily="49" charset="0"/>
              </a:rPr>
              <a:t> index) </a:t>
            </a:r>
            <a:r>
              <a:rPr lang="en-GB" sz="1800" dirty="0" smtClean="0"/>
              <a:t>returns an ‘E’ instance</a:t>
            </a:r>
          </a:p>
          <a:p>
            <a:pPr lvl="2">
              <a:lnSpc>
                <a:spcPct val="110000"/>
              </a:lnSpc>
              <a:spcBef>
                <a:spcPts val="300"/>
              </a:spcBef>
            </a:pPr>
            <a:r>
              <a:rPr lang="en-GB" sz="1800" dirty="0" smtClean="0"/>
              <a:t>Could safely code a ‘</a:t>
            </a:r>
            <a:r>
              <a:rPr lang="en-GB" sz="1800" dirty="0" err="1" smtClean="0"/>
              <a:t>foreach</a:t>
            </a:r>
            <a:r>
              <a:rPr lang="en-GB" sz="1800" dirty="0" smtClean="0"/>
              <a:t>’ – you knew what the collection contained</a:t>
            </a:r>
          </a:p>
          <a:p>
            <a:pPr lvl="1">
              <a:lnSpc>
                <a:spcPct val="110000"/>
              </a:lnSpc>
              <a:spcBef>
                <a:spcPts val="300"/>
              </a:spcBef>
              <a:buNone/>
            </a:pPr>
            <a:endParaRPr lang="en-GB" dirty="0" smtClean="0"/>
          </a:p>
          <a:p>
            <a:pPr>
              <a:lnSpc>
                <a:spcPct val="110000"/>
              </a:lnSpc>
              <a:spcBef>
                <a:spcPts val="300"/>
              </a:spcBef>
            </a:pPr>
            <a:r>
              <a:rPr lang="en-GB" dirty="0" smtClean="0"/>
              <a:t>A method could be generic (even in a non-generic class)</a:t>
            </a:r>
          </a:p>
          <a:p>
            <a:pPr lvl="1">
              <a:lnSpc>
                <a:spcPct val="110000"/>
              </a:lnSpc>
              <a:spcBef>
                <a:spcPts val="300"/>
              </a:spcBef>
            </a:pPr>
            <a:r>
              <a:rPr lang="en-GB" dirty="0" smtClean="0"/>
              <a:t>You saw </a:t>
            </a:r>
            <a:r>
              <a:rPr lang="en-GB" dirty="0" err="1" smtClean="0">
                <a:latin typeface="Lucida Console" pitchFamily="49" charset="0"/>
              </a:rPr>
              <a:t>Collections.copy</a:t>
            </a:r>
            <a:r>
              <a:rPr lang="en-GB" dirty="0" smtClean="0">
                <a:latin typeface="Lucida Console" pitchFamily="49" charset="0"/>
              </a:rPr>
              <a:t>(List&lt;E&gt; </a:t>
            </a:r>
            <a:r>
              <a:rPr lang="en-GB" dirty="0" err="1" smtClean="0">
                <a:latin typeface="Lucida Console" pitchFamily="49" charset="0"/>
              </a:rPr>
              <a:t>dest</a:t>
            </a:r>
            <a:r>
              <a:rPr lang="en-GB" dirty="0" smtClean="0">
                <a:latin typeface="Lucida Console" pitchFamily="49" charset="0"/>
              </a:rPr>
              <a:t>, ....)</a:t>
            </a:r>
          </a:p>
          <a:p>
            <a:pPr lvl="1">
              <a:lnSpc>
                <a:spcPct val="110000"/>
              </a:lnSpc>
              <a:spcBef>
                <a:spcPts val="300"/>
              </a:spcBef>
            </a:pPr>
            <a:endParaRPr lang="en-GB" dirty="0" smtClean="0">
              <a:latin typeface="Lucida Console" pitchFamily="49" charset="0"/>
            </a:endParaRPr>
          </a:p>
          <a:p>
            <a:pPr>
              <a:lnSpc>
                <a:spcPct val="110000"/>
              </a:lnSpc>
              <a:spcBef>
                <a:spcPts val="300"/>
              </a:spcBef>
            </a:pPr>
            <a:r>
              <a:rPr lang="en-GB" dirty="0" smtClean="0"/>
              <a:t>You now know interfaces are a first rate data type</a:t>
            </a:r>
          </a:p>
          <a:p>
            <a:pPr lvl="1">
              <a:lnSpc>
                <a:spcPct val="110000"/>
              </a:lnSpc>
              <a:spcBef>
                <a:spcPts val="300"/>
              </a:spcBef>
            </a:pPr>
            <a:r>
              <a:rPr lang="en-GB" dirty="0" smtClean="0"/>
              <a:t>The Framework defines several key generic interfaces</a:t>
            </a:r>
          </a:p>
          <a:p>
            <a:pPr lvl="1">
              <a:lnSpc>
                <a:spcPct val="110000"/>
              </a:lnSpc>
              <a:spcBef>
                <a:spcPts val="300"/>
              </a:spcBef>
            </a:pPr>
            <a:r>
              <a:rPr lang="en-GB" dirty="0" smtClean="0"/>
              <a:t>The Framework would not have been able to be released without them</a:t>
            </a:r>
          </a:p>
          <a:p>
            <a:pPr lvl="2">
              <a:lnSpc>
                <a:spcPct val="110000"/>
              </a:lnSpc>
              <a:spcBef>
                <a:spcPts val="300"/>
              </a:spcBef>
            </a:pPr>
            <a:r>
              <a:rPr lang="en-GB" sz="1800" dirty="0" smtClean="0"/>
              <a:t>You are about to see why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Interfaces revisited</a:t>
            </a:r>
          </a:p>
        </p:txBody>
      </p:sp>
      <p:sp>
        <p:nvSpPr>
          <p:cNvPr id="17411" name="Content Placeholder 2"/>
          <p:cNvSpPr>
            <a:spLocks noGrp="1"/>
          </p:cNvSpPr>
          <p:nvPr>
            <p:ph idx="1"/>
          </p:nvPr>
        </p:nvSpPr>
        <p:spPr/>
        <p:txBody>
          <a:bodyPr>
            <a:normAutofit fontScale="92500" lnSpcReduction="10000"/>
          </a:bodyPr>
          <a:lstStyle/>
          <a:p>
            <a:pPr>
              <a:spcBef>
                <a:spcPts val="1200"/>
              </a:spcBef>
            </a:pPr>
            <a:r>
              <a:rPr lang="en-GB" dirty="0" smtClean="0"/>
              <a:t>Remember this?</a:t>
            </a:r>
          </a:p>
          <a:p>
            <a:pPr>
              <a:spcBef>
                <a:spcPts val="1200"/>
              </a:spcBef>
            </a:pPr>
            <a:endParaRPr lang="en-GB" dirty="0" smtClean="0"/>
          </a:p>
          <a:p>
            <a:pPr>
              <a:spcBef>
                <a:spcPts val="1200"/>
              </a:spcBef>
            </a:pPr>
            <a:endParaRPr lang="en-GB" dirty="0" smtClean="0"/>
          </a:p>
          <a:p>
            <a:pPr>
              <a:spcBef>
                <a:spcPts val="1200"/>
              </a:spcBef>
            </a:pPr>
            <a:endParaRPr lang="en-GB" dirty="0" smtClean="0"/>
          </a:p>
          <a:p>
            <a:pPr>
              <a:spcBef>
                <a:spcPts val="1200"/>
              </a:spcBef>
            </a:pPr>
            <a:endParaRPr lang="en-GB" dirty="0" smtClean="0"/>
          </a:p>
          <a:p>
            <a:pPr lvl="1">
              <a:spcBef>
                <a:spcPts val="1200"/>
              </a:spcBef>
            </a:pPr>
            <a:r>
              <a:rPr lang="en-GB" b="1" dirty="0" smtClean="0"/>
              <a:t>Each class happy to implement this </a:t>
            </a:r>
            <a:r>
              <a:rPr lang="en-GB" b="1" u="sng" dirty="0" smtClean="0"/>
              <a:t>exact</a:t>
            </a:r>
            <a:r>
              <a:rPr lang="en-GB" b="1" dirty="0" smtClean="0"/>
              <a:t> signature</a:t>
            </a:r>
          </a:p>
          <a:p>
            <a:pPr lvl="2">
              <a:spcBef>
                <a:spcPts val="1200"/>
              </a:spcBef>
            </a:pPr>
            <a:r>
              <a:rPr lang="en-GB" dirty="0" smtClean="0"/>
              <a:t>Hard-coded return data type of ‘String’ was fine for each method </a:t>
            </a:r>
          </a:p>
          <a:p>
            <a:pPr>
              <a:spcBef>
                <a:spcPts val="1200"/>
              </a:spcBef>
            </a:pPr>
            <a:r>
              <a:rPr lang="en-GB" dirty="0" smtClean="0"/>
              <a:t>But what if a class is implementing an interface?</a:t>
            </a:r>
          </a:p>
          <a:p>
            <a:pPr lvl="1">
              <a:spcBef>
                <a:spcPts val="1200"/>
              </a:spcBef>
            </a:pPr>
            <a:r>
              <a:rPr lang="en-GB" dirty="0" smtClean="0"/>
              <a:t>Wanted a method  to receive a specific type (to avoid casting)</a:t>
            </a:r>
          </a:p>
          <a:p>
            <a:pPr lvl="1">
              <a:spcBef>
                <a:spcPts val="1200"/>
              </a:spcBef>
            </a:pPr>
            <a:r>
              <a:rPr lang="en-GB" b="0" dirty="0" smtClean="0">
                <a:solidFill>
                  <a:srgbClr val="FF0000"/>
                </a:solidFill>
              </a:rPr>
              <a:t>Car</a:t>
            </a:r>
            <a:r>
              <a:rPr lang="en-GB" dirty="0" smtClean="0"/>
              <a:t> implementing it might want a </a:t>
            </a:r>
            <a:r>
              <a:rPr lang="en-GB" b="0" dirty="0" smtClean="0">
                <a:solidFill>
                  <a:srgbClr val="FF0000"/>
                </a:solidFill>
              </a:rPr>
              <a:t>Car</a:t>
            </a:r>
            <a:r>
              <a:rPr lang="en-GB" dirty="0" smtClean="0"/>
              <a:t> ref, class </a:t>
            </a:r>
            <a:r>
              <a:rPr lang="en-GB" b="0" dirty="0" smtClean="0">
                <a:solidFill>
                  <a:srgbClr val="FF0000"/>
                </a:solidFill>
              </a:rPr>
              <a:t>Person</a:t>
            </a:r>
            <a:r>
              <a:rPr lang="en-GB" dirty="0" smtClean="0"/>
              <a:t> a </a:t>
            </a:r>
            <a:r>
              <a:rPr lang="en-GB" b="0" dirty="0" smtClean="0">
                <a:solidFill>
                  <a:srgbClr val="FF0000"/>
                </a:solidFill>
              </a:rPr>
              <a:t>Person </a:t>
            </a:r>
            <a:r>
              <a:rPr lang="en-GB" b="0" dirty="0" smtClean="0"/>
              <a:t>ref</a:t>
            </a:r>
          </a:p>
          <a:p>
            <a:pPr lvl="1">
              <a:spcBef>
                <a:spcPts val="1200"/>
              </a:spcBef>
            </a:pPr>
            <a:r>
              <a:rPr lang="en-GB" dirty="0" smtClean="0"/>
              <a:t>Solution – a number of similar interfaces?</a:t>
            </a:r>
          </a:p>
          <a:p>
            <a:pPr lvl="1">
              <a:spcBef>
                <a:spcPts val="1200"/>
              </a:spcBef>
            </a:pPr>
            <a:r>
              <a:rPr lang="en-GB" dirty="0" smtClean="0"/>
              <a:t>No, a generic interface!</a:t>
            </a:r>
          </a:p>
        </p:txBody>
      </p:sp>
      <p:sp>
        <p:nvSpPr>
          <p:cNvPr id="5" name="Rectangle 2"/>
          <p:cNvSpPr>
            <a:spLocks noChangeArrowheads="1"/>
          </p:cNvSpPr>
          <p:nvPr/>
        </p:nvSpPr>
        <p:spPr bwMode="auto">
          <a:xfrm>
            <a:off x="3618137" y="815831"/>
            <a:ext cx="4485344" cy="119776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interface </a:t>
            </a:r>
            <a:r>
              <a:rPr lang="en-GB" sz="1800" dirty="0" smtClean="0">
                <a:solidFill>
                  <a:srgbClr val="000000"/>
                </a:solidFill>
                <a:latin typeface="Lucida Console" pitchFamily="49" charset="0"/>
                <a:cs typeface="+mn-cs"/>
              </a:rPr>
              <a:t>Consumable </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00"/>
                </a:solidFill>
                <a:latin typeface="Lucida Console" pitchFamily="49" charset="0"/>
                <a:cs typeface="+mn-cs"/>
              </a:rPr>
              <a:t>  </a:t>
            </a:r>
            <a:r>
              <a:rPr lang="en-GB" sz="1800" dirty="0">
                <a:latin typeface="Lucida Console" pitchFamily="49" charset="0"/>
              </a:rPr>
              <a:t>S</a:t>
            </a:r>
            <a:r>
              <a:rPr lang="en-GB" sz="1800" dirty="0" smtClean="0">
                <a:latin typeface="Lucida Console" pitchFamily="49" charset="0"/>
                <a:cs typeface="+mn-cs"/>
              </a:rPr>
              <a:t>tring</a:t>
            </a:r>
            <a:r>
              <a:rPr lang="en-GB" sz="1800" dirty="0" smtClean="0">
                <a:solidFill>
                  <a:srgbClr val="0000C8"/>
                </a:solidFill>
                <a:latin typeface="Lucida Console" pitchFamily="49" charset="0"/>
                <a:cs typeface="+mn-cs"/>
              </a:rPr>
              <a:t> </a:t>
            </a:r>
            <a:r>
              <a:rPr lang="en-GB" sz="1800" dirty="0" err="1">
                <a:solidFill>
                  <a:srgbClr val="000000"/>
                </a:solidFill>
                <a:latin typeface="Lucida Console" pitchFamily="49" charset="0"/>
              </a:rPr>
              <a:t>i</a:t>
            </a:r>
            <a:r>
              <a:rPr lang="en-GB" sz="1800" dirty="0" err="1" smtClean="0">
                <a:solidFill>
                  <a:srgbClr val="000000"/>
                </a:solidFill>
                <a:latin typeface="Lucida Console" pitchFamily="49" charset="0"/>
                <a:cs typeface="+mn-cs"/>
              </a:rPr>
              <a:t>sMainCourseDish</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 </a:t>
            </a:r>
            <a:r>
              <a:rPr lang="en-GB" sz="1800" dirty="0" smtClean="0">
                <a:latin typeface="Lucida Console" pitchFamily="49" charset="0"/>
              </a:rPr>
              <a:t>String</a:t>
            </a:r>
            <a:r>
              <a:rPr lang="en-GB" sz="1800" dirty="0" smtClean="0">
                <a:solidFill>
                  <a:srgbClr val="0000C8"/>
                </a:solidFill>
                <a:latin typeface="Lucida Console" pitchFamily="49" charset="0"/>
              </a:rPr>
              <a:t> </a:t>
            </a:r>
            <a:r>
              <a:rPr lang="en-GB" sz="1800" dirty="0" err="1" smtClean="0">
                <a:solidFill>
                  <a:srgbClr val="000000"/>
                </a:solidFill>
                <a:latin typeface="Lucida Console" pitchFamily="49" charset="0"/>
              </a:rPr>
              <a:t>d</a:t>
            </a:r>
            <a:r>
              <a:rPr lang="en-GB" sz="1800" dirty="0" err="1" smtClean="0">
                <a:solidFill>
                  <a:srgbClr val="000000"/>
                </a:solidFill>
                <a:latin typeface="Lucida Console" pitchFamily="49" charset="0"/>
                <a:cs typeface="+mn-cs"/>
              </a:rPr>
              <a:t>escribeTaste</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6" name="Rectangle 2"/>
          <p:cNvSpPr>
            <a:spLocks noChangeArrowheads="1"/>
          </p:cNvSpPr>
          <p:nvPr/>
        </p:nvSpPr>
        <p:spPr bwMode="auto">
          <a:xfrm>
            <a:off x="638630" y="2017989"/>
            <a:ext cx="8268938"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abstract class </a:t>
            </a:r>
            <a:r>
              <a:rPr lang="en-GB" sz="1800" dirty="0">
                <a:latin typeface="Lucida Console" pitchFamily="49" charset="0"/>
                <a:cs typeface="+mn-cs"/>
              </a:rPr>
              <a:t>Bird</a:t>
            </a: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cs typeface="+mn-cs"/>
              </a:rPr>
              <a:t>implements </a:t>
            </a:r>
            <a:r>
              <a:rPr lang="en-GB" sz="1800" dirty="0" smtClean="0">
                <a:solidFill>
                  <a:srgbClr val="000000"/>
                </a:solidFill>
                <a:latin typeface="Lucida Console" pitchFamily="49" charset="0"/>
                <a:cs typeface="+mn-cs"/>
              </a:rPr>
              <a:t>Consumable { ... } </a:t>
            </a:r>
            <a:endParaRPr lang="en-GB" sz="1800" dirty="0">
              <a:solidFill>
                <a:schemeClr val="accent6">
                  <a:lumMod val="50000"/>
                </a:schemeClr>
              </a:solidFill>
              <a:latin typeface="Lucida Console" pitchFamily="49" charset="0"/>
              <a:cs typeface="+mn-cs"/>
            </a:endParaRPr>
          </a:p>
          <a:p>
            <a:pPr defTabSz="739775" eaLnBrk="0" hangingPunct="0">
              <a:tabLst>
                <a:tab pos="342900" algn="l"/>
              </a:tabLst>
              <a:defRPr/>
            </a:pPr>
            <a:r>
              <a:rPr lang="en-GB" sz="1800" dirty="0">
                <a:solidFill>
                  <a:srgbClr val="0000C8"/>
                </a:solidFill>
                <a:latin typeface="Lucida Console" pitchFamily="49" charset="0"/>
                <a:cs typeface="+mn-cs"/>
              </a:rPr>
              <a:t>public class </a:t>
            </a:r>
            <a:r>
              <a:rPr lang="en-GB" sz="1800" dirty="0">
                <a:latin typeface="Lucida Console" pitchFamily="49" charset="0"/>
                <a:cs typeface="+mn-cs"/>
              </a:rPr>
              <a:t>Fish</a:t>
            </a:r>
            <a:r>
              <a:rPr lang="en-GB" sz="1800" dirty="0">
                <a:solidFill>
                  <a:srgbClr val="0000C8"/>
                </a:solidFill>
                <a:latin typeface="Lucida Console" pitchFamily="49" charset="0"/>
                <a:cs typeface="+mn-cs"/>
              </a:rPr>
              <a:t> </a:t>
            </a:r>
            <a:r>
              <a:rPr lang="en-GB" sz="1800" dirty="0" smtClean="0">
                <a:solidFill>
                  <a:srgbClr val="0000C8"/>
                </a:solidFill>
                <a:latin typeface="Lucida Console" pitchFamily="49" charset="0"/>
              </a:rPr>
              <a:t>implements </a:t>
            </a:r>
            <a:r>
              <a:rPr lang="en-GB" sz="1800" dirty="0" smtClean="0">
                <a:solidFill>
                  <a:srgbClr val="000000"/>
                </a:solidFill>
                <a:latin typeface="Lucida Console" pitchFamily="49" charset="0"/>
                <a:cs typeface="+mn-cs"/>
              </a:rPr>
              <a:t>Consumable          { ... </a:t>
            </a:r>
            <a:r>
              <a:rPr lang="en-GB" sz="1800" dirty="0">
                <a:solidFill>
                  <a:srgbClr val="000000"/>
                </a:solidFill>
                <a:latin typeface="Lucida Console" pitchFamily="49" charset="0"/>
                <a:cs typeface="+mn-cs"/>
              </a:rPr>
              <a:t>}</a:t>
            </a:r>
          </a:p>
        </p:txBody>
      </p:sp>
      <p:sp>
        <p:nvSpPr>
          <p:cNvPr id="8" name="Rectangle 6"/>
          <p:cNvSpPr>
            <a:spLocks noChangeArrowheads="1"/>
          </p:cNvSpPr>
          <p:nvPr/>
        </p:nvSpPr>
        <p:spPr bwMode="auto">
          <a:xfrm>
            <a:off x="6195848" y="5131802"/>
            <a:ext cx="2616325" cy="1175657"/>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A class that </a:t>
            </a:r>
            <a:br>
              <a:rPr lang="en-GB" sz="1800" dirty="0" smtClean="0">
                <a:solidFill>
                  <a:srgbClr val="000000"/>
                </a:solidFill>
                <a:cs typeface="+mn-cs"/>
              </a:rPr>
            </a:br>
            <a:r>
              <a:rPr lang="en-GB" sz="1800" dirty="0" smtClean="0">
                <a:solidFill>
                  <a:srgbClr val="000000"/>
                </a:solidFill>
                <a:cs typeface="+mn-cs"/>
              </a:rPr>
              <a:t>implements this gets </a:t>
            </a:r>
            <a:br>
              <a:rPr lang="en-GB" sz="1800" dirty="0" smtClean="0">
                <a:solidFill>
                  <a:srgbClr val="000000"/>
                </a:solidFill>
                <a:cs typeface="+mn-cs"/>
              </a:rPr>
            </a:br>
            <a:r>
              <a:rPr lang="en-GB" sz="1800" dirty="0" smtClean="0">
                <a:solidFill>
                  <a:srgbClr val="000000"/>
                </a:solidFill>
                <a:cs typeface="+mn-cs"/>
              </a:rPr>
              <a:t>to choose exactly what </a:t>
            </a:r>
            <a:r>
              <a:rPr lang="en-GB" sz="1800" dirty="0" err="1" smtClean="0">
                <a:solidFill>
                  <a:srgbClr val="000000"/>
                </a:solidFill>
              </a:rPr>
              <a:t>m</a:t>
            </a:r>
            <a:r>
              <a:rPr lang="en-GB" sz="1800" dirty="0" err="1" smtClean="0">
                <a:solidFill>
                  <a:srgbClr val="000000"/>
                </a:solidFill>
                <a:cs typeface="+mn-cs"/>
              </a:rPr>
              <a:t>ethodName</a:t>
            </a:r>
            <a:r>
              <a:rPr lang="en-GB" sz="1800" dirty="0" smtClean="0">
                <a:solidFill>
                  <a:srgbClr val="000000"/>
                </a:solidFill>
                <a:cs typeface="+mn-cs"/>
              </a:rPr>
              <a:t>() receives</a:t>
            </a:r>
            <a:endParaRPr lang="en-GB" sz="1800" dirty="0">
              <a:solidFill>
                <a:srgbClr val="000000"/>
              </a:solidFill>
              <a:cs typeface="+mn-cs"/>
            </a:endParaRPr>
          </a:p>
        </p:txBody>
      </p:sp>
      <p:sp>
        <p:nvSpPr>
          <p:cNvPr id="7" name="Rectangle 2"/>
          <p:cNvSpPr>
            <a:spLocks noChangeArrowheads="1"/>
          </p:cNvSpPr>
          <p:nvPr/>
        </p:nvSpPr>
        <p:spPr bwMode="auto">
          <a:xfrm>
            <a:off x="2057400" y="5806609"/>
            <a:ext cx="4008074"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sz="1800" dirty="0">
                <a:solidFill>
                  <a:srgbClr val="0000C8"/>
                </a:solidFill>
                <a:latin typeface="Lucida Console" pitchFamily="49" charset="0"/>
                <a:cs typeface="+mn-cs"/>
              </a:rPr>
              <a:t>public interface </a:t>
            </a:r>
            <a:r>
              <a:rPr lang="en-GB" sz="1800" dirty="0" smtClean="0">
                <a:solidFill>
                  <a:srgbClr val="000000"/>
                </a:solidFill>
                <a:latin typeface="Lucida Console" pitchFamily="49" charset="0"/>
                <a:cs typeface="+mn-cs"/>
              </a:rPr>
              <a:t>Xxx&lt;</a:t>
            </a:r>
            <a:r>
              <a:rPr lang="en-GB" sz="1800" dirty="0" smtClean="0">
                <a:solidFill>
                  <a:srgbClr val="FF0000"/>
                </a:solidFill>
                <a:latin typeface="Lucida Console" pitchFamily="49" charset="0"/>
              </a:rPr>
              <a:t>E</a:t>
            </a:r>
            <a:r>
              <a:rPr lang="en-GB" sz="1800" dirty="0" smtClean="0">
                <a:solidFill>
                  <a:srgbClr val="000000"/>
                </a:solidFill>
                <a:latin typeface="Lucida Console" pitchFamily="49" charset="0"/>
                <a:cs typeface="+mn-cs"/>
              </a:rPr>
              <a:t>&gt; </a:t>
            </a:r>
            <a:r>
              <a:rPr lang="en-GB" sz="1800" dirty="0">
                <a:solidFill>
                  <a:srgbClr val="000000"/>
                </a:solidFill>
                <a:latin typeface="Lucida Console" pitchFamily="49" charset="0"/>
                <a:cs typeface="+mn-cs"/>
              </a:rPr>
              <a:t>{</a:t>
            </a:r>
          </a:p>
          <a:p>
            <a:pPr defTabSz="739775" eaLnBrk="0" hangingPunct="0">
              <a:tabLst>
                <a:tab pos="3429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void</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rPr>
              <a:t>m</a:t>
            </a:r>
            <a:r>
              <a:rPr lang="en-GB" sz="1800" dirty="0" err="1" smtClean="0">
                <a:solidFill>
                  <a:srgbClr val="000000"/>
                </a:solidFill>
                <a:latin typeface="Lucida Console" pitchFamily="49" charset="0"/>
                <a:cs typeface="+mn-cs"/>
              </a:rPr>
              <a:t>ethodName</a:t>
            </a:r>
            <a:r>
              <a:rPr lang="en-GB" sz="1800" dirty="0" smtClean="0">
                <a:solidFill>
                  <a:srgbClr val="000000"/>
                </a:solidFill>
                <a:latin typeface="Lucida Console" pitchFamily="49" charset="0"/>
                <a:cs typeface="+mn-cs"/>
              </a:rPr>
              <a:t>(</a:t>
            </a:r>
            <a:r>
              <a:rPr lang="en-GB" sz="1800" dirty="0" smtClean="0">
                <a:solidFill>
                  <a:srgbClr val="FF0000"/>
                </a:solidFill>
                <a:latin typeface="Lucida Console" pitchFamily="49" charset="0"/>
              </a:rPr>
              <a:t>E</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item);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err="1" smtClean="0"/>
              <a:t>Collections.sort</a:t>
            </a:r>
            <a:r>
              <a:rPr lang="en-GB" dirty="0" smtClean="0"/>
              <a:t>(List&lt;T&gt;) – how can it work?</a:t>
            </a:r>
          </a:p>
        </p:txBody>
      </p:sp>
      <p:sp>
        <p:nvSpPr>
          <p:cNvPr id="17411" name="Rectangle 3"/>
          <p:cNvSpPr>
            <a:spLocks noGrp="1" noChangeArrowheads="1"/>
          </p:cNvSpPr>
          <p:nvPr>
            <p:ph idx="1"/>
          </p:nvPr>
        </p:nvSpPr>
        <p:spPr>
          <a:xfrm>
            <a:off x="220209" y="1028021"/>
            <a:ext cx="8709025" cy="5568950"/>
          </a:xfrm>
        </p:spPr>
        <p:txBody>
          <a:bodyPr>
            <a:normAutofit fontScale="92500" lnSpcReduction="20000"/>
          </a:bodyPr>
          <a:lstStyle/>
          <a:p>
            <a:pPr>
              <a:spcBef>
                <a:spcPts val="1200"/>
              </a:spcBef>
              <a:defRPr/>
            </a:pPr>
            <a:r>
              <a:rPr lang="en-GB" sz="1800" dirty="0" smtClean="0"/>
              <a:t>If you knew class </a:t>
            </a:r>
            <a:r>
              <a:rPr lang="en-GB" sz="1800" b="0" dirty="0" smtClean="0">
                <a:latin typeface="Lucida Console" pitchFamily="49" charset="0"/>
              </a:rPr>
              <a:t>Collections </a:t>
            </a:r>
            <a:r>
              <a:rPr lang="en-GB" sz="1800" dirty="0" smtClean="0"/>
              <a:t>had a </a:t>
            </a:r>
            <a:r>
              <a:rPr lang="en-GB" sz="1800" b="0" dirty="0" smtClean="0">
                <a:latin typeface="Lucida Console" pitchFamily="49" charset="0"/>
              </a:rPr>
              <a:t>sort(List&lt;T&gt;) </a:t>
            </a:r>
            <a:r>
              <a:rPr lang="en-GB" sz="1800" dirty="0" smtClean="0"/>
              <a:t>method</a:t>
            </a:r>
          </a:p>
          <a:p>
            <a:pPr lvl="1">
              <a:spcBef>
                <a:spcPts val="1200"/>
              </a:spcBef>
              <a:defRPr/>
            </a:pPr>
            <a:r>
              <a:rPr lang="en-GB" sz="1800" dirty="0" smtClean="0"/>
              <a:t>Would you expect this to run ok?</a:t>
            </a:r>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r>
              <a:rPr lang="en-GB" sz="1800" dirty="0" smtClean="0"/>
              <a:t>But  what about this?</a:t>
            </a:r>
          </a:p>
          <a:p>
            <a:pPr lvl="1">
              <a:spcBef>
                <a:spcPts val="1200"/>
              </a:spcBef>
              <a:defRPr/>
            </a:pPr>
            <a:endParaRPr lang="en-GB" sz="1800" dirty="0" smtClean="0"/>
          </a:p>
          <a:p>
            <a:pPr lvl="1">
              <a:spcBef>
                <a:spcPts val="1200"/>
              </a:spcBef>
              <a:defRPr/>
            </a:pPr>
            <a:endParaRPr lang="en-GB" sz="1800" dirty="0" smtClean="0"/>
          </a:p>
          <a:p>
            <a:pPr lvl="1">
              <a:spcBef>
                <a:spcPts val="1200"/>
              </a:spcBef>
              <a:defRPr/>
            </a:pPr>
            <a:endParaRPr lang="en-GB" sz="1800" dirty="0" smtClean="0"/>
          </a:p>
          <a:p>
            <a:pPr lvl="1">
              <a:spcBef>
                <a:spcPts val="1200"/>
              </a:spcBef>
              <a:defRPr/>
            </a:pPr>
            <a:r>
              <a:rPr lang="en-GB" sz="1800" dirty="0" smtClean="0"/>
              <a:t>Framework code cannot  know how to compare two cars!</a:t>
            </a:r>
          </a:p>
          <a:p>
            <a:pPr lvl="2">
              <a:spcBef>
                <a:spcPts val="1200"/>
              </a:spcBef>
              <a:defRPr/>
            </a:pPr>
            <a:r>
              <a:rPr lang="en-GB" sz="1800" dirty="0" smtClean="0"/>
              <a:t>Cars don’t have a ‘natural’ sort sequence</a:t>
            </a:r>
          </a:p>
          <a:p>
            <a:pPr lvl="1">
              <a:spcBef>
                <a:spcPts val="1200"/>
              </a:spcBef>
              <a:defRPr/>
            </a:pPr>
            <a:r>
              <a:rPr lang="en-GB" sz="1800" dirty="0" smtClean="0"/>
              <a:t>Design decision – </a:t>
            </a:r>
            <a:r>
              <a:rPr lang="en-GB" sz="1800" dirty="0" smtClean="0">
                <a:latin typeface="Lucida Console" pitchFamily="49" charset="0"/>
              </a:rPr>
              <a:t>sort</a:t>
            </a:r>
            <a:r>
              <a:rPr lang="en-GB" sz="1800" dirty="0" smtClean="0"/>
              <a:t> will call a ‘compare’ method repeatedly</a:t>
            </a:r>
          </a:p>
          <a:p>
            <a:pPr lvl="2">
              <a:spcBef>
                <a:spcPts val="1200"/>
              </a:spcBef>
              <a:defRPr/>
            </a:pPr>
            <a:r>
              <a:rPr lang="en-GB" sz="1800" dirty="0" smtClean="0"/>
              <a:t>Relies on your class defining ‘compare’ method that it calls many times. </a:t>
            </a:r>
            <a:br>
              <a:rPr lang="en-GB" sz="1800" dirty="0" smtClean="0"/>
            </a:br>
            <a:r>
              <a:rPr lang="en-GB" sz="1800" dirty="0" smtClean="0"/>
              <a:t>It will compare two instances only of the class and return ‘in sequence or not’</a:t>
            </a:r>
          </a:p>
        </p:txBody>
      </p:sp>
      <p:grpSp>
        <p:nvGrpSpPr>
          <p:cNvPr id="2" name="Group 9"/>
          <p:cNvGrpSpPr>
            <a:grpSpLocks/>
          </p:cNvGrpSpPr>
          <p:nvPr/>
        </p:nvGrpSpPr>
        <p:grpSpPr bwMode="auto">
          <a:xfrm>
            <a:off x="260350" y="6423025"/>
            <a:ext cx="428625" cy="306388"/>
            <a:chOff x="4752" y="3840"/>
            <a:chExt cx="336" cy="240"/>
          </a:xfrm>
        </p:grpSpPr>
        <p:sp>
          <p:nvSpPr>
            <p:cNvPr id="18444"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8445"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20" name="Rectangle 4"/>
          <p:cNvSpPr>
            <a:spLocks noChangeArrowheads="1"/>
          </p:cNvSpPr>
          <p:nvPr/>
        </p:nvSpPr>
        <p:spPr bwMode="auto">
          <a:xfrm>
            <a:off x="359229" y="1640344"/>
            <a:ext cx="7318828" cy="149474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a:t>
            </a:r>
            <a:r>
              <a:rPr lang="en-GB" sz="1800" dirty="0" smtClean="0">
                <a:latin typeface="Lucida Console" pitchFamily="49" charset="0"/>
              </a:rPr>
              <a:t>Integer</a:t>
            </a:r>
            <a:r>
              <a:rPr lang="en-GB" sz="1800" dirty="0" smtClean="0">
                <a:solidFill>
                  <a:srgbClr val="000000"/>
                </a:solidFill>
                <a:latin typeface="Lucida Console" pitchFamily="49" charset="0"/>
                <a:cs typeface="+mn-cs"/>
              </a:rPr>
              <a:t>&gt; ages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a:t>
            </a:r>
            <a:r>
              <a:rPr lang="en-GB" sz="1800" dirty="0" smtClean="0">
                <a:latin typeface="Lucida Console" pitchFamily="49" charset="0"/>
              </a:rPr>
              <a:t>String</a:t>
            </a:r>
            <a:r>
              <a:rPr lang="en-GB" sz="1800" dirty="0" smtClean="0">
                <a:solidFill>
                  <a:srgbClr val="000000"/>
                </a:solidFill>
                <a:latin typeface="Lucida Console" pitchFamily="49" charset="0"/>
                <a:cs typeface="+mn-cs"/>
              </a:rPr>
              <a:t>&gt; names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ArrayList</a:t>
            </a:r>
            <a:r>
              <a:rPr lang="en-GB" sz="1800" dirty="0" smtClean="0">
                <a:solidFill>
                  <a:srgbClr val="000000"/>
                </a:solidFill>
                <a:latin typeface="Lucida Console" pitchFamily="49" charset="0"/>
              </a:rPr>
              <a:t>&lt;</a:t>
            </a:r>
            <a:r>
              <a:rPr lang="en-GB" sz="1800" dirty="0" smtClean="0">
                <a:solidFill>
                  <a:srgbClr val="000000"/>
                </a:solidFill>
                <a:latin typeface="Lucida Console" pitchFamily="49" charset="0"/>
                <a:cs typeface="+mn-cs"/>
              </a:rPr>
              <a:t>&gt;();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fill both lists</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Collections.sort</a:t>
            </a:r>
            <a:r>
              <a:rPr lang="en-GB" sz="1800" dirty="0" smtClean="0">
                <a:solidFill>
                  <a:srgbClr val="000000"/>
                </a:solidFill>
                <a:latin typeface="Lucida Console" pitchFamily="49" charset="0"/>
                <a:cs typeface="+mn-cs"/>
              </a:rPr>
              <a:t>(ages);</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a:t>
            </a:r>
            <a:r>
              <a:rPr lang="en-GB" sz="1800" dirty="0" err="1" smtClean="0">
                <a:solidFill>
                  <a:srgbClr val="000000"/>
                </a:solidFill>
                <a:latin typeface="Lucida Console" pitchFamily="49" charset="0"/>
                <a:cs typeface="+mn-cs"/>
              </a:rPr>
              <a:t>s.sort</a:t>
            </a:r>
            <a:r>
              <a:rPr lang="en-GB" sz="1800" dirty="0" smtClean="0">
                <a:solidFill>
                  <a:srgbClr val="000000"/>
                </a:solidFill>
                <a:latin typeface="Lucida Console" pitchFamily="49" charset="0"/>
                <a:cs typeface="+mn-cs"/>
              </a:rPr>
              <a:t>(names);</a:t>
            </a:r>
          </a:p>
        </p:txBody>
      </p:sp>
      <p:sp>
        <p:nvSpPr>
          <p:cNvPr id="21" name="Rectangle 6"/>
          <p:cNvSpPr>
            <a:spLocks noChangeArrowheads="1"/>
          </p:cNvSpPr>
          <p:nvPr/>
        </p:nvSpPr>
        <p:spPr bwMode="auto">
          <a:xfrm>
            <a:off x="6226629" y="1349830"/>
            <a:ext cx="2510971" cy="333829"/>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You would and it does</a:t>
            </a:r>
            <a:endParaRPr lang="en-GB" sz="1800" dirty="0">
              <a:solidFill>
                <a:srgbClr val="000000"/>
              </a:solidFill>
              <a:cs typeface="+mn-cs"/>
            </a:endParaRPr>
          </a:p>
        </p:txBody>
      </p:sp>
      <p:sp>
        <p:nvSpPr>
          <p:cNvPr id="23" name="Rectangle 4"/>
          <p:cNvSpPr>
            <a:spLocks noChangeArrowheads="1"/>
          </p:cNvSpPr>
          <p:nvPr/>
        </p:nvSpPr>
        <p:spPr bwMode="auto">
          <a:xfrm>
            <a:off x="353331" y="3469138"/>
            <a:ext cx="7324726" cy="111737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&lt;Car&gt; cars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ArrayList</a:t>
            </a:r>
            <a:r>
              <a:rPr lang="en-GB" sz="1800" dirty="0" smtClean="0">
                <a:solidFill>
                  <a:srgbClr val="000000"/>
                </a:solidFill>
                <a:latin typeface="Lucida Console" pitchFamily="49" charset="0"/>
                <a:cs typeface="+mn-cs"/>
              </a:rPr>
              <a:t>&lt;&gt;();</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cs typeface="+mn-cs"/>
              </a:rPr>
              <a:t>cars.add</a:t>
            </a:r>
            <a:r>
              <a:rPr lang="en-GB" sz="1800" dirty="0" smtClean="0">
                <a:solidFill>
                  <a:srgbClr val="000000"/>
                </a:solidFill>
                <a:latin typeface="Lucida Console" pitchFamily="49" charset="0"/>
                <a:cs typeface="+mn-cs"/>
              </a:rPr>
              <a:t>(</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Car(“Audi”, ”Z 19 ABC”));</a:t>
            </a:r>
            <a:br>
              <a:rPr lang="en-GB" sz="1800" dirty="0" smtClean="0">
                <a:solidFill>
                  <a:srgbClr val="000000"/>
                </a:solidFill>
                <a:latin typeface="Lucida Console" pitchFamily="49" charset="0"/>
                <a:cs typeface="+mn-cs"/>
              </a:rPr>
            </a:br>
            <a:r>
              <a:rPr lang="en-GB" sz="1800" dirty="0" err="1" smtClean="0">
                <a:solidFill>
                  <a:srgbClr val="000000"/>
                </a:solidFill>
                <a:latin typeface="Lucida Console" pitchFamily="49" charset="0"/>
              </a:rPr>
              <a:t>cars.add</a:t>
            </a:r>
            <a:r>
              <a:rPr lang="en-GB" sz="1800" dirty="0" smtClean="0">
                <a:solidFill>
                  <a:srgbClr val="000000"/>
                </a:solidFill>
                <a:latin typeface="Lucida Console" pitchFamily="49" charset="0"/>
              </a:rPr>
              <a:t>(</a:t>
            </a:r>
            <a:r>
              <a:rPr lang="en-GB" sz="1800" dirty="0" smtClean="0">
                <a:solidFill>
                  <a:srgbClr val="0000C8"/>
                </a:solidFill>
                <a:latin typeface="Lucida Console" pitchFamily="49" charset="0"/>
              </a:rPr>
              <a:t>new</a:t>
            </a:r>
            <a:r>
              <a:rPr lang="en-GB" sz="1800" dirty="0" smtClean="0">
                <a:solidFill>
                  <a:srgbClr val="000000"/>
                </a:solidFill>
                <a:latin typeface="Lucida Console" pitchFamily="49" charset="0"/>
              </a:rPr>
              <a:t> Car(“</a:t>
            </a:r>
            <a:r>
              <a:rPr lang="en-GB" sz="1800" dirty="0" err="1" smtClean="0">
                <a:solidFill>
                  <a:srgbClr val="000000"/>
                </a:solidFill>
                <a:latin typeface="Lucida Console" pitchFamily="49" charset="0"/>
              </a:rPr>
              <a:t>Zil</a:t>
            </a:r>
            <a:r>
              <a:rPr lang="en-GB" sz="1800" dirty="0" smtClean="0">
                <a:solidFill>
                  <a:srgbClr val="000000"/>
                </a:solidFill>
                <a:latin typeface="Lucida Console" pitchFamily="49" charset="0"/>
              </a:rPr>
              <a:t>”, ” A 43 XYZ”));</a:t>
            </a:r>
          </a:p>
          <a:p>
            <a:pPr defTabSz="739775" eaLnBrk="0" hangingPunct="0">
              <a:tabLst>
                <a:tab pos="341313" algn="l"/>
                <a:tab pos="690563" algn="l"/>
                <a:tab pos="1030288" algn="l"/>
                <a:tab pos="1371600" algn="l"/>
              </a:tabLst>
              <a:defRPr/>
            </a:pPr>
            <a:r>
              <a:rPr lang="en-GB" sz="1800" dirty="0" err="1" smtClean="0">
                <a:solidFill>
                  <a:srgbClr val="000000"/>
                </a:solidFill>
                <a:latin typeface="Lucida Console" pitchFamily="49" charset="0"/>
              </a:rPr>
              <a:t>Collections</a:t>
            </a:r>
            <a:r>
              <a:rPr lang="en-GB" sz="1800" dirty="0" err="1" smtClean="0">
                <a:solidFill>
                  <a:srgbClr val="000000"/>
                </a:solidFill>
                <a:latin typeface="Lucida Console" pitchFamily="49" charset="0"/>
                <a:cs typeface="+mn-cs"/>
              </a:rPr>
              <a:t>.sort</a:t>
            </a:r>
            <a:r>
              <a:rPr lang="en-GB" sz="1800" dirty="0" smtClean="0">
                <a:solidFill>
                  <a:srgbClr val="000000"/>
                </a:solidFill>
                <a:latin typeface="Lucida Console" pitchFamily="49" charset="0"/>
                <a:cs typeface="+mn-cs"/>
              </a:rPr>
              <a:t>(cars);  </a:t>
            </a:r>
            <a:endParaRPr lang="en-GB" sz="1800" dirty="0" smtClean="0">
              <a:solidFill>
                <a:schemeClr val="accent6">
                  <a:lumMod val="50000"/>
                </a:schemeClr>
              </a:solidFill>
              <a:latin typeface="Lucida Console" pitchFamily="49" charset="0"/>
              <a:cs typeface="+mn-cs"/>
            </a:endParaRPr>
          </a:p>
        </p:txBody>
      </p:sp>
      <p:sp>
        <p:nvSpPr>
          <p:cNvPr id="24" name="Rectangle 6"/>
          <p:cNvSpPr>
            <a:spLocks noChangeArrowheads="1"/>
          </p:cNvSpPr>
          <p:nvPr/>
        </p:nvSpPr>
        <p:spPr bwMode="auto">
          <a:xfrm>
            <a:off x="6676574" y="3845134"/>
            <a:ext cx="2057400" cy="901036"/>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What is the natural</a:t>
            </a:r>
            <a:br>
              <a:rPr lang="en-GB" sz="1800" dirty="0" smtClean="0">
                <a:solidFill>
                  <a:srgbClr val="000000"/>
                </a:solidFill>
                <a:cs typeface="+mn-cs"/>
              </a:rPr>
            </a:br>
            <a:r>
              <a:rPr lang="en-GB" sz="1800" dirty="0" smtClean="0">
                <a:solidFill>
                  <a:srgbClr val="000000"/>
                </a:solidFill>
                <a:cs typeface="+mn-cs"/>
              </a:rPr>
              <a:t>sequence of cars?</a:t>
            </a:r>
            <a:br>
              <a:rPr lang="en-GB" sz="1800" dirty="0" smtClean="0">
                <a:solidFill>
                  <a:srgbClr val="000000"/>
                </a:solidFill>
                <a:cs typeface="+mn-cs"/>
              </a:rPr>
            </a:br>
            <a:r>
              <a:rPr lang="en-GB" sz="1800" dirty="0" smtClean="0">
                <a:solidFill>
                  <a:srgbClr val="000000"/>
                </a:solidFill>
                <a:cs typeface="+mn-cs"/>
              </a:rPr>
              <a:t> Model or </a:t>
            </a:r>
            <a:r>
              <a:rPr lang="en-GB" sz="1800" dirty="0" err="1" smtClean="0">
                <a:solidFill>
                  <a:srgbClr val="000000"/>
                </a:solidFill>
                <a:cs typeface="+mn-cs"/>
              </a:rPr>
              <a:t>Reg</a:t>
            </a:r>
            <a:endParaRPr lang="en-GB" sz="1800" dirty="0">
              <a:solidFill>
                <a:srgbClr val="000000"/>
              </a:solidFill>
              <a:cs typeface="+mn-cs"/>
            </a:endParaRPr>
          </a:p>
        </p:txBody>
      </p:sp>
      <p:sp>
        <p:nvSpPr>
          <p:cNvPr id="25" name="Rectangle 6"/>
          <p:cNvSpPr>
            <a:spLocks noChangeArrowheads="1"/>
          </p:cNvSpPr>
          <p:nvPr/>
        </p:nvSpPr>
        <p:spPr bwMode="auto">
          <a:xfrm>
            <a:off x="4034974" y="2549752"/>
            <a:ext cx="4702628" cy="592591"/>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Method can sort simple things like Integer &amp; </a:t>
            </a:r>
            <a:r>
              <a:rPr lang="en-GB" sz="1800" dirty="0" smtClean="0">
                <a:solidFill>
                  <a:srgbClr val="000000"/>
                </a:solidFill>
              </a:rPr>
              <a:t>S</a:t>
            </a:r>
            <a:r>
              <a:rPr lang="en-GB" sz="1800" dirty="0" smtClean="0">
                <a:solidFill>
                  <a:srgbClr val="000000"/>
                </a:solidFill>
                <a:cs typeface="+mn-cs"/>
              </a:rPr>
              <a:t>tring  that have a ‘natural’ sort sequence</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1"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smtClean="0"/>
              <a:t>Generic </a:t>
            </a:r>
            <a:r>
              <a:rPr lang="en-GB" dirty="0"/>
              <a:t>i</a:t>
            </a:r>
            <a:r>
              <a:rPr lang="en-GB" dirty="0" smtClean="0"/>
              <a:t>nterfaces </a:t>
            </a:r>
          </a:p>
        </p:txBody>
      </p:sp>
      <p:sp>
        <p:nvSpPr>
          <p:cNvPr id="17411" name="Rectangle 3"/>
          <p:cNvSpPr>
            <a:spLocks noGrp="1" noChangeArrowheads="1"/>
          </p:cNvSpPr>
          <p:nvPr>
            <p:ph idx="1"/>
          </p:nvPr>
        </p:nvSpPr>
        <p:spPr/>
        <p:txBody>
          <a:bodyPr/>
          <a:lstStyle/>
          <a:p>
            <a:pPr>
              <a:spcBef>
                <a:spcPts val="800"/>
              </a:spcBef>
              <a:defRPr/>
            </a:pPr>
            <a:r>
              <a:rPr lang="en-GB" dirty="0" smtClean="0"/>
              <a:t>Recently you coded:</a:t>
            </a:r>
          </a:p>
          <a:p>
            <a:pPr lvl="1">
              <a:spcBef>
                <a:spcPts val="800"/>
              </a:spcBef>
              <a:defRPr/>
            </a:pPr>
            <a:r>
              <a:rPr lang="en-GB" dirty="0" smtClean="0"/>
              <a:t>It compiled and ran</a:t>
            </a:r>
          </a:p>
          <a:p>
            <a:pPr lvl="1">
              <a:spcBef>
                <a:spcPts val="800"/>
              </a:spcBef>
              <a:defRPr/>
            </a:pPr>
            <a:r>
              <a:rPr lang="en-GB" dirty="0" smtClean="0"/>
              <a:t>No class needed to have implemented  </a:t>
            </a:r>
            <a:r>
              <a:rPr lang="en-GB" dirty="0" smtClean="0">
                <a:latin typeface="Lucida Console" pitchFamily="49" charset="0"/>
              </a:rPr>
              <a:t>Consumable</a:t>
            </a:r>
            <a:r>
              <a:rPr lang="en-GB" dirty="0" smtClean="0"/>
              <a:t>! </a:t>
            </a:r>
          </a:p>
          <a:p>
            <a:pPr>
              <a:spcBef>
                <a:spcPts val="800"/>
              </a:spcBef>
              <a:defRPr/>
            </a:pPr>
            <a:r>
              <a:rPr lang="en-GB" b="0" dirty="0" smtClean="0">
                <a:latin typeface="Lucida Console" pitchFamily="49" charset="0"/>
              </a:rPr>
              <a:t>Collections </a:t>
            </a:r>
            <a:r>
              <a:rPr lang="en-GB" dirty="0" smtClean="0">
                <a:solidFill>
                  <a:schemeClr val="tx1"/>
                </a:solidFill>
              </a:rPr>
              <a:t>authors had same issue authoring </a:t>
            </a:r>
            <a:r>
              <a:rPr lang="en-GB" b="0" dirty="0" smtClean="0">
                <a:latin typeface="Lucida Console" pitchFamily="49" charset="0"/>
              </a:rPr>
              <a:t>s</a:t>
            </a:r>
            <a:r>
              <a:rPr lang="en-GB" b="0" dirty="0" smtClean="0">
                <a:solidFill>
                  <a:schemeClr val="tx1"/>
                </a:solidFill>
                <a:latin typeface="Lucida Console" pitchFamily="49" charset="0"/>
              </a:rPr>
              <a:t>ort(List&lt;T&gt;) </a:t>
            </a:r>
          </a:p>
          <a:p>
            <a:pPr lvl="1">
              <a:spcBef>
                <a:spcPts val="800"/>
              </a:spcBef>
              <a:defRPr/>
            </a:pPr>
            <a:r>
              <a:rPr lang="en-GB" dirty="0" smtClean="0">
                <a:solidFill>
                  <a:schemeClr val="tx1"/>
                </a:solidFill>
              </a:rPr>
              <a:t>They needed to call ‘compare’ (repeatedly) and compile code</a:t>
            </a:r>
          </a:p>
          <a:p>
            <a:pPr lvl="1">
              <a:spcBef>
                <a:spcPts val="800"/>
              </a:spcBef>
              <a:defRPr/>
            </a:pPr>
            <a:r>
              <a:rPr lang="en-GB" dirty="0" smtClean="0">
                <a:solidFill>
                  <a:schemeClr val="tx1"/>
                </a:solidFill>
              </a:rPr>
              <a:t>They needed to define the method somewhere  (an interface)</a:t>
            </a: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defRPr/>
            </a:pPr>
            <a:endParaRPr lang="en-GB" dirty="0" smtClean="0">
              <a:solidFill>
                <a:schemeClr val="tx1"/>
              </a:solidFill>
            </a:endParaRPr>
          </a:p>
          <a:p>
            <a:pPr lvl="1">
              <a:spcBef>
                <a:spcPts val="800"/>
              </a:spcBef>
              <a:buNone/>
              <a:defRPr/>
            </a:pPr>
            <a:endParaRPr lang="en-GB" dirty="0" smtClean="0">
              <a:solidFill>
                <a:schemeClr val="tx1"/>
              </a:solidFill>
            </a:endParaRPr>
          </a:p>
        </p:txBody>
      </p:sp>
      <p:grpSp>
        <p:nvGrpSpPr>
          <p:cNvPr id="2" name="Group 9"/>
          <p:cNvGrpSpPr>
            <a:grpSpLocks/>
          </p:cNvGrpSpPr>
          <p:nvPr/>
        </p:nvGrpSpPr>
        <p:grpSpPr bwMode="auto">
          <a:xfrm>
            <a:off x="260350" y="6423025"/>
            <a:ext cx="428625" cy="306388"/>
            <a:chOff x="4752" y="3840"/>
            <a:chExt cx="336" cy="240"/>
          </a:xfrm>
        </p:grpSpPr>
        <p:sp>
          <p:nvSpPr>
            <p:cNvPr id="18444"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8445"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grpSp>
        <p:nvGrpSpPr>
          <p:cNvPr id="3" name="Group 20"/>
          <p:cNvGrpSpPr/>
          <p:nvPr/>
        </p:nvGrpSpPr>
        <p:grpSpPr>
          <a:xfrm>
            <a:off x="162840" y="3916809"/>
            <a:ext cx="8580207" cy="2356984"/>
            <a:chOff x="727079" y="3896859"/>
            <a:chExt cx="8155669" cy="2356984"/>
          </a:xfrm>
        </p:grpSpPr>
        <p:sp>
          <p:nvSpPr>
            <p:cNvPr id="16" name="Rectangle 4"/>
            <p:cNvSpPr>
              <a:spLocks noChangeArrowheads="1"/>
            </p:cNvSpPr>
            <p:nvPr/>
          </p:nvSpPr>
          <p:spPr bwMode="auto">
            <a:xfrm>
              <a:off x="727079" y="3896859"/>
              <a:ext cx="8155669" cy="2356984"/>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rPr>
                <a:t>Collections</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static </a:t>
              </a:r>
              <a:r>
                <a:rPr lang="en-GB" sz="1800" dirty="0" smtClean="0">
                  <a:latin typeface="Lucida Console" pitchFamily="49" charset="0"/>
                  <a:cs typeface="+mn-cs"/>
                </a:rPr>
                <a:t>&lt;T&gt;</a:t>
              </a:r>
              <a:r>
                <a:rPr lang="en-GB" sz="1800" dirty="0" smtClean="0">
                  <a:solidFill>
                    <a:srgbClr val="0000C8"/>
                  </a:solidFill>
                  <a:latin typeface="Lucida Console" pitchFamily="49" charset="0"/>
                  <a:cs typeface="+mn-cs"/>
                </a:rPr>
                <a:t> void</a:t>
              </a:r>
              <a:r>
                <a:rPr lang="en-GB" sz="1800" dirty="0" smtClean="0">
                  <a:solidFill>
                    <a:srgbClr val="000000"/>
                  </a:solidFill>
                  <a:latin typeface="Lucida Console" pitchFamily="49" charset="0"/>
                  <a:cs typeface="+mn-cs"/>
                </a:rPr>
                <a:t> </a:t>
              </a:r>
              <a:r>
                <a:rPr lang="en-GB" sz="1800" dirty="0" smtClean="0">
                  <a:solidFill>
                    <a:srgbClr val="000000"/>
                  </a:solidFill>
                  <a:latin typeface="Lucida Console" pitchFamily="49" charset="0"/>
                </a:rPr>
                <a:t>s</a:t>
              </a:r>
              <a:r>
                <a:rPr lang="en-GB" sz="1800" dirty="0" smtClean="0">
                  <a:solidFill>
                    <a:srgbClr val="000000"/>
                  </a:solidFill>
                  <a:latin typeface="Lucida Console" pitchFamily="49" charset="0"/>
                  <a:cs typeface="+mn-cs"/>
                </a:rPr>
                <a:t>ort(List&lt;T&gt; list) </a:t>
              </a:r>
              <a:r>
                <a:rPr lang="en-GB" sz="18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for</a:t>
              </a:r>
              <a:r>
                <a:rPr lang="en-GB" sz="1800" dirty="0" smtClean="0">
                  <a:solidFill>
                    <a:srgbClr val="000000"/>
                  </a:solidFill>
                  <a:latin typeface="Lucida Console" pitchFamily="49" charset="0"/>
                  <a:cs typeface="+mn-cs"/>
                </a:rPr>
                <a:t>(</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i</a:t>
              </a:r>
              <a:r>
                <a:rPr lang="en-GB" sz="1800" dirty="0">
                  <a:solidFill>
                    <a:srgbClr val="000000"/>
                  </a:solidFill>
                  <a:latin typeface="Lucida Console" pitchFamily="49" charset="0"/>
                  <a:cs typeface="+mn-cs"/>
                </a:rPr>
                <a:t> = 0;..)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for</a:t>
              </a:r>
              <a:r>
                <a:rPr lang="en-GB" sz="1800" dirty="0" smtClean="0">
                  <a:solidFill>
                    <a:srgbClr val="000000"/>
                  </a:solidFill>
                  <a:latin typeface="Lucida Console" pitchFamily="49" charset="0"/>
                  <a:cs typeface="+mn-cs"/>
                </a:rPr>
                <a:t>(</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j = </a:t>
              </a:r>
              <a:r>
                <a:rPr lang="en-GB" sz="1800" dirty="0" err="1">
                  <a:solidFill>
                    <a:srgbClr val="000000"/>
                  </a:solidFill>
                  <a:latin typeface="Lucida Console" pitchFamily="49" charset="0"/>
                  <a:cs typeface="+mn-cs"/>
                </a:rPr>
                <a:t>i</a:t>
              </a:r>
              <a:r>
                <a:rPr lang="en-GB" sz="1800" dirty="0">
                  <a:solidFill>
                    <a:srgbClr val="000000"/>
                  </a:solidFill>
                  <a:latin typeface="Lucida Console" pitchFamily="49" charset="0"/>
                  <a:cs typeface="+mn-cs"/>
                </a:rPr>
                <a:t> + 1;..) {</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if</a:t>
              </a:r>
              <a:r>
                <a:rPr lang="en-GB" sz="1800" dirty="0" smtClean="0">
                  <a:solidFill>
                    <a:srgbClr val="000000"/>
                  </a:solidFill>
                  <a:latin typeface="Lucida Console" pitchFamily="49" charset="0"/>
                  <a:cs typeface="+mn-cs"/>
                </a:rPr>
                <a:t> (</a:t>
              </a:r>
              <a:r>
                <a:rPr lang="en-GB" sz="1800" dirty="0" smtClean="0">
                  <a:solidFill>
                    <a:srgbClr val="FF0000"/>
                  </a:solidFill>
                  <a:latin typeface="Lucida Console" pitchFamily="49" charset="0"/>
                  <a:cs typeface="+mn-cs"/>
                </a:rPr>
                <a:t>((Comparable)</a:t>
              </a:r>
              <a:r>
                <a:rPr lang="en-GB" sz="1800" dirty="0" err="1" smtClean="0">
                  <a:solidFill>
                    <a:srgbClr val="FF0000"/>
                  </a:solidFill>
                  <a:latin typeface="Lucida Console" pitchFamily="49" charset="0"/>
                </a:rPr>
                <a:t>list.get</a:t>
              </a:r>
              <a:r>
                <a:rPr lang="en-GB" sz="1800" dirty="0" smtClean="0">
                  <a:solidFill>
                    <a:srgbClr val="FF0000"/>
                  </a:solidFill>
                  <a:latin typeface="Lucida Console" pitchFamily="49" charset="0"/>
                </a:rPr>
                <a:t>(</a:t>
              </a:r>
              <a:r>
                <a:rPr lang="en-GB" sz="1800" dirty="0" err="1" smtClean="0">
                  <a:solidFill>
                    <a:srgbClr val="FF0000"/>
                  </a:solidFill>
                  <a:latin typeface="Lucida Console" pitchFamily="49" charset="0"/>
                  <a:cs typeface="+mn-cs"/>
                </a:rPr>
                <a:t>i</a:t>
              </a:r>
              <a:r>
                <a:rPr lang="en-GB" sz="1800" dirty="0" smtClean="0">
                  <a:solidFill>
                    <a:srgbClr val="FF0000"/>
                  </a:solidFill>
                  <a:latin typeface="Lucida Console" pitchFamily="49" charset="0"/>
                  <a:cs typeface="+mn-cs"/>
                </a:rPr>
                <a:t>))</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rPr>
                <a:t>c</a:t>
              </a:r>
              <a:r>
                <a:rPr lang="en-GB" sz="1800" dirty="0" err="1" smtClean="0">
                  <a:solidFill>
                    <a:srgbClr val="000000"/>
                  </a:solidFill>
                  <a:latin typeface="Lucida Console" pitchFamily="49" charset="0"/>
                  <a:cs typeface="+mn-cs"/>
                </a:rPr>
                <a:t>ompareTo</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rPr>
                <a:t>list.get</a:t>
              </a:r>
              <a:r>
                <a:rPr lang="en-GB" sz="1800" dirty="0" smtClean="0">
                  <a:solidFill>
                    <a:srgbClr val="000000"/>
                  </a:solidFill>
                  <a:latin typeface="Lucida Console" pitchFamily="49" charset="0"/>
                </a:rPr>
                <a:t>(j)</a:t>
              </a:r>
              <a:r>
                <a:rPr lang="en-GB" sz="1800" dirty="0" smtClean="0">
                  <a:solidFill>
                    <a:srgbClr val="000000"/>
                  </a:solidFill>
                  <a:latin typeface="Lucida Console" pitchFamily="49" charset="0"/>
                  <a:cs typeface="+mn-cs"/>
                </a:rPr>
                <a:t>) &gt;0){</a:t>
              </a:r>
              <a:endParaRPr lang="en-GB" sz="18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a:solidFill>
                    <a:schemeClr val="accent6">
                      <a:lumMod val="50000"/>
                    </a:schemeClr>
                  </a:solidFill>
                  <a:latin typeface="Lucida Console" pitchFamily="49" charset="0"/>
                  <a:cs typeface="+mn-cs"/>
                </a:rPr>
                <a:t>// you two (whatever you are) get ‘swapped’!!</a:t>
              </a:r>
            </a:p>
            <a:p>
              <a:pPr defTabSz="739775" eaLnBrk="0" hangingPunct="0">
                <a:tabLst>
                  <a:tab pos="341313" algn="l"/>
                  <a:tab pos="690563" algn="l"/>
                  <a:tab pos="1030288" algn="l"/>
                  <a:tab pos="13716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p>
          </p:txBody>
        </p:sp>
        <p:sp>
          <p:nvSpPr>
            <p:cNvPr id="18440" name="Rectangle 14"/>
            <p:cNvSpPr>
              <a:spLocks noChangeArrowheads="1"/>
            </p:cNvSpPr>
            <p:nvPr/>
          </p:nvSpPr>
          <p:spPr bwMode="auto">
            <a:xfrm>
              <a:off x="8394428" y="4764806"/>
              <a:ext cx="488320" cy="369332"/>
            </a:xfrm>
            <a:prstGeom prst="rect">
              <a:avLst/>
            </a:prstGeom>
            <a:noFill/>
            <a:ln w="9525">
              <a:noFill/>
              <a:miter lim="800000"/>
              <a:headEnd/>
              <a:tailEnd/>
            </a:ln>
          </p:spPr>
          <p:txBody>
            <a:bodyPr wrap="square">
              <a:spAutoFit/>
            </a:bodyPr>
            <a:lstStyle/>
            <a:p>
              <a:pPr defTabSz="739775" eaLnBrk="0" hangingPunct="0">
                <a:buClr>
                  <a:srgbClr val="0000FF"/>
                </a:buClr>
                <a:buFont typeface="Wingdings" pitchFamily="2" charset="2"/>
                <a:buChar char="ü"/>
              </a:pPr>
              <a:r>
                <a:rPr lang="en-GB" sz="1800" b="1" dirty="0">
                  <a:solidFill>
                    <a:srgbClr val="000066"/>
                  </a:solidFill>
                  <a:latin typeface="Courier New" pitchFamily="49" charset="0"/>
                </a:rPr>
                <a:t> </a:t>
              </a:r>
            </a:p>
          </p:txBody>
        </p:sp>
      </p:grpSp>
      <p:sp>
        <p:nvSpPr>
          <p:cNvPr id="15" name="Rectangle 4"/>
          <p:cNvSpPr>
            <a:spLocks noChangeArrowheads="1"/>
          </p:cNvSpPr>
          <p:nvPr/>
        </p:nvSpPr>
        <p:spPr bwMode="auto">
          <a:xfrm>
            <a:off x="3265714" y="702129"/>
            <a:ext cx="5631543" cy="994177"/>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smtClean="0">
                <a:solidFill>
                  <a:srgbClr val="0000C8"/>
                </a:solidFill>
                <a:latin typeface="Lucida Console" pitchFamily="49" charset="0"/>
              </a:rPr>
              <a:t>if</a:t>
            </a:r>
            <a:r>
              <a:rPr lang="en-GB" sz="1800" dirty="0" smtClean="0">
                <a:solidFill>
                  <a:srgbClr val="000000"/>
                </a:solidFill>
                <a:latin typeface="Lucida Console" pitchFamily="49" charset="0"/>
              </a:rPr>
              <a:t> (o </a:t>
            </a:r>
            <a:r>
              <a:rPr lang="en-GB" sz="1800" dirty="0" err="1" smtClean="0">
                <a:solidFill>
                  <a:srgbClr val="0000C8"/>
                </a:solidFill>
                <a:latin typeface="Lucida Console" pitchFamily="49" charset="0"/>
              </a:rPr>
              <a:t>instanceof</a:t>
            </a:r>
            <a:r>
              <a:rPr lang="en-GB" sz="1800" dirty="0" smtClean="0">
                <a:solidFill>
                  <a:srgbClr val="000000"/>
                </a:solidFill>
                <a:latin typeface="Lucida Console" pitchFamily="49" charset="0"/>
              </a:rPr>
              <a:t> Consumable)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Consumable </a:t>
            </a:r>
            <a:r>
              <a:rPr lang="en-GB" sz="1800" dirty="0" err="1" smtClean="0">
                <a:solidFill>
                  <a:srgbClr val="000000"/>
                </a:solidFill>
                <a:latin typeface="Lucida Console" pitchFamily="49" charset="0"/>
              </a:rPr>
              <a:t>ic</a:t>
            </a:r>
            <a:r>
              <a:rPr lang="en-GB" sz="1800" dirty="0" smtClean="0">
                <a:solidFill>
                  <a:srgbClr val="000000"/>
                </a:solidFill>
                <a:latin typeface="Lucida Console" pitchFamily="49" charset="0"/>
              </a:rPr>
              <a:t> = (Consumable)o;</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rPr>
              <a:t>(</a:t>
            </a:r>
            <a:r>
              <a:rPr lang="en-GB" sz="1800" dirty="0" err="1" smtClean="0">
                <a:solidFill>
                  <a:srgbClr val="000000"/>
                </a:solidFill>
                <a:latin typeface="Lucida Console" pitchFamily="49" charset="0"/>
              </a:rPr>
              <a:t>ic.describeTaste</a:t>
            </a:r>
            <a:r>
              <a:rPr lang="en-GB" sz="1800" dirty="0" smtClean="0">
                <a:solidFill>
                  <a:srgbClr val="000000"/>
                </a:solidFill>
                <a:latin typeface="Lucida Console" pitchFamily="49" charset="0"/>
              </a:rPr>
              <a:t>());</a:t>
            </a:r>
            <a:br>
              <a:rPr lang="en-GB" sz="1800" dirty="0" smtClean="0">
                <a:solidFill>
                  <a:srgbClr val="000000"/>
                </a:solidFill>
                <a:latin typeface="Lucida Console" pitchFamily="49" charset="0"/>
              </a:rPr>
            </a:b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endParaRPr lang="en-GB" sz="1800" dirty="0">
              <a:solidFill>
                <a:srgbClr val="0000FF"/>
              </a:solidFill>
              <a:latin typeface="Lucida Console" pitchFamily="49" charset="0"/>
              <a:cs typeface="+mn-cs"/>
            </a:endParaRPr>
          </a:p>
        </p:txBody>
      </p:sp>
      <p:sp>
        <p:nvSpPr>
          <p:cNvPr id="12" name="Rectangle 12"/>
          <p:cNvSpPr>
            <a:spLocks noChangeArrowheads="1"/>
          </p:cNvSpPr>
          <p:nvPr/>
        </p:nvSpPr>
        <p:spPr bwMode="auto">
          <a:xfrm>
            <a:off x="4078520" y="3279773"/>
            <a:ext cx="4664786" cy="920304"/>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800" dirty="0">
                <a:solidFill>
                  <a:srgbClr val="0000C8"/>
                </a:solidFill>
                <a:latin typeface="Lucida Console" pitchFamily="49" charset="0"/>
                <a:cs typeface="+mn-cs"/>
              </a:rPr>
              <a:t>public interface </a:t>
            </a:r>
            <a:r>
              <a:rPr lang="en-GB" sz="1800" dirty="0" smtClean="0">
                <a:latin typeface="Lucida Console" pitchFamily="49" charset="0"/>
                <a:cs typeface="+mn-cs"/>
              </a:rPr>
              <a:t>Comparable&lt;</a:t>
            </a:r>
            <a:r>
              <a:rPr lang="en-GB" sz="1800" dirty="0" smtClean="0">
                <a:solidFill>
                  <a:srgbClr val="FF0000"/>
                </a:solidFill>
                <a:latin typeface="Lucida Console" pitchFamily="49" charset="0"/>
              </a:rPr>
              <a:t>T</a:t>
            </a:r>
            <a:r>
              <a:rPr lang="en-GB" sz="1800" dirty="0" smtClean="0">
                <a:latin typeface="Lucida Console" pitchFamily="49" charset="0"/>
                <a:cs typeface="+mn-cs"/>
              </a:rPr>
              <a:t>&gt; </a:t>
            </a: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err="1">
                <a:solidFill>
                  <a:srgbClr val="0000C8"/>
                </a:solidFill>
                <a:latin typeface="Lucida Console" pitchFamily="49" charset="0"/>
                <a:cs typeface="+mn-cs"/>
              </a:rPr>
              <a:t>int</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rPr>
              <a:t>c</a:t>
            </a:r>
            <a:r>
              <a:rPr lang="en-GB" sz="1800" dirty="0" err="1" smtClean="0">
                <a:solidFill>
                  <a:srgbClr val="000000"/>
                </a:solidFill>
                <a:latin typeface="Lucida Console" pitchFamily="49" charset="0"/>
                <a:cs typeface="+mn-cs"/>
              </a:rPr>
              <a:t>ompareTo</a:t>
            </a:r>
            <a:r>
              <a:rPr lang="en-GB" sz="1800" dirty="0" smtClean="0">
                <a:solidFill>
                  <a:srgbClr val="000000"/>
                </a:solidFill>
                <a:latin typeface="Lucida Console" pitchFamily="49" charset="0"/>
                <a:cs typeface="+mn-cs"/>
              </a:rPr>
              <a:t>(T o);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20" name="Rectangle 6"/>
          <p:cNvSpPr>
            <a:spLocks noChangeArrowheads="1"/>
          </p:cNvSpPr>
          <p:nvPr/>
        </p:nvSpPr>
        <p:spPr bwMode="auto">
          <a:xfrm>
            <a:off x="3701143" y="5783262"/>
            <a:ext cx="4992689" cy="661080"/>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Objects in the List must be Comparable&lt;T&gt;  to be able to be sorted by the FCL sort() routine</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smtClean="0"/>
              <a:t>Implementing a generic interface  </a:t>
            </a:r>
          </a:p>
        </p:txBody>
      </p:sp>
      <p:sp>
        <p:nvSpPr>
          <p:cNvPr id="19459" name="Rectangle 3"/>
          <p:cNvSpPr>
            <a:spLocks noGrp="1" noChangeArrowheads="1"/>
          </p:cNvSpPr>
          <p:nvPr>
            <p:ph idx="1"/>
          </p:nvPr>
        </p:nvSpPr>
        <p:spPr/>
        <p:txBody>
          <a:bodyPr/>
          <a:lstStyle/>
          <a:p>
            <a:pPr>
              <a:spcBef>
                <a:spcPts val="1200"/>
              </a:spcBef>
            </a:pPr>
            <a:r>
              <a:rPr lang="en-GB" dirty="0" smtClean="0"/>
              <a:t>Interface </a:t>
            </a:r>
            <a:r>
              <a:rPr lang="en-GB" b="0" dirty="0" smtClean="0">
                <a:latin typeface="Lucida Console" pitchFamily="49" charset="0"/>
              </a:rPr>
              <a:t>Comparable&lt;T&gt;</a:t>
            </a:r>
          </a:p>
          <a:p>
            <a:pPr lvl="1">
              <a:spcBef>
                <a:spcPts val="1200"/>
              </a:spcBef>
            </a:pPr>
            <a:r>
              <a:rPr lang="en-GB" dirty="0" smtClean="0"/>
              <a:t>Implemented by a type to define its ‘natural’ sort sequence</a:t>
            </a:r>
          </a:p>
        </p:txBody>
      </p:sp>
      <p:sp>
        <p:nvSpPr>
          <p:cNvPr id="816132" name="Rectangle 4"/>
          <p:cNvSpPr>
            <a:spLocks noChangeArrowheads="1"/>
          </p:cNvSpPr>
          <p:nvPr/>
        </p:nvSpPr>
        <p:spPr bwMode="auto">
          <a:xfrm>
            <a:off x="261030" y="1949450"/>
            <a:ext cx="8593137" cy="3043238"/>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r>
              <a:rPr lang="en-GB" sz="1600" dirty="0" smtClean="0">
                <a:solidFill>
                  <a:srgbClr val="0000C8"/>
                </a:solidFill>
                <a:latin typeface="Lucida Console" pitchFamily="49" charset="0"/>
              </a:rPr>
              <a:t>implements</a:t>
            </a:r>
            <a:r>
              <a:rPr lang="en-GB" sz="1600" dirty="0" smtClean="0">
                <a:solidFill>
                  <a:srgbClr val="000000"/>
                </a:solidFill>
                <a:latin typeface="Lucida Console" pitchFamily="49" charset="0"/>
              </a:rPr>
              <a:t> </a:t>
            </a:r>
            <a:r>
              <a:rPr lang="en-GB" sz="1600" dirty="0" smtClean="0">
                <a:latin typeface="Lucida Console" pitchFamily="49" charset="0"/>
              </a:rPr>
              <a:t>Comparable&lt;</a:t>
            </a:r>
            <a:r>
              <a:rPr lang="en-GB" sz="1600" dirty="0" smtClean="0">
                <a:solidFill>
                  <a:srgbClr val="FF0000"/>
                </a:solidFill>
                <a:latin typeface="Lucida Console" pitchFamily="49" charset="0"/>
              </a:rPr>
              <a:t>Car</a:t>
            </a:r>
            <a:r>
              <a:rPr lang="en-GB" sz="1600" dirty="0">
                <a:latin typeface="Lucida Console" pitchFamily="49" charset="0"/>
              </a:rPr>
              <a:t>&gt;</a:t>
            </a:r>
            <a:r>
              <a:rPr lang="en-GB" sz="1600" b="1" dirty="0">
                <a:solidFill>
                  <a:srgbClr val="FF0000"/>
                </a:solidFill>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C8"/>
                </a:solidFill>
                <a:latin typeface="Lucida Console" pitchFamily="49" charset="0"/>
              </a:rPr>
              <a:t>private </a:t>
            </a:r>
            <a:r>
              <a:rPr lang="en-GB" sz="1600" dirty="0" smtClean="0">
                <a:latin typeface="Lucida Console" pitchFamily="49" charset="0"/>
              </a:rPr>
              <a:t>String</a:t>
            </a:r>
            <a:r>
              <a:rPr lang="en-GB" sz="1600" dirty="0" smtClean="0">
                <a:solidFill>
                  <a:srgbClr val="0000FF"/>
                </a:solidFill>
                <a:latin typeface="Lucida Console" pitchFamily="49" charset="0"/>
              </a:rPr>
              <a:t> </a:t>
            </a:r>
            <a:r>
              <a:rPr lang="en-GB" sz="1600" dirty="0" err="1" smtClean="0">
                <a:solidFill>
                  <a:srgbClr val="000000"/>
                </a:solidFill>
                <a:latin typeface="Lucida Console" pitchFamily="49" charset="0"/>
              </a:rPr>
              <a:t>regPlate</a:t>
            </a:r>
            <a:r>
              <a:rPr lang="en-GB" sz="1600" dirty="0" smtClean="0">
                <a:solidFill>
                  <a:srgbClr val="000000"/>
                </a:solidFill>
                <a:latin typeface="Lucida Console" pitchFamily="49" charset="0"/>
              </a:rPr>
              <a:t>; </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private </a:t>
            </a:r>
            <a:r>
              <a:rPr lang="en-GB" sz="1600" dirty="0" smtClean="0">
                <a:latin typeface="Lucida Console" pitchFamily="49" charset="0"/>
              </a:rPr>
              <a:t>String</a:t>
            </a:r>
            <a:r>
              <a:rPr lang="en-GB" sz="1600" dirty="0" smtClean="0">
                <a:solidFill>
                  <a:srgbClr val="000000"/>
                </a:solidFill>
                <a:latin typeface="Lucida Console" pitchFamily="49" charset="0"/>
              </a:rPr>
              <a:t> model;</a:t>
            </a: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smtClean="0">
                <a:solidFill>
                  <a:srgbClr val="0000C8"/>
                </a:solidFill>
                <a:latin typeface="Lucida Console" pitchFamily="49" charset="0"/>
              </a:rPr>
              <a:t>public </a:t>
            </a:r>
            <a:r>
              <a:rPr lang="en-GB" sz="1600" dirty="0" err="1" smtClean="0">
                <a:solidFill>
                  <a:srgbClr val="0000C8"/>
                </a:solidFill>
                <a:latin typeface="Lucida Console" pitchFamily="49" charset="0"/>
              </a:rPr>
              <a:t>int</a:t>
            </a:r>
            <a:r>
              <a:rPr lang="en-GB" sz="1600" dirty="0" smtClean="0">
                <a:solidFill>
                  <a:srgbClr val="000000"/>
                </a:solidFill>
                <a:latin typeface="Lucida Console" pitchFamily="49" charset="0"/>
              </a:rPr>
              <a:t> </a:t>
            </a:r>
            <a:r>
              <a:rPr lang="en-GB" sz="1600" dirty="0" err="1">
                <a:latin typeface="Lucida Console" pitchFamily="49" charset="0"/>
              </a:rPr>
              <a:t>c</a:t>
            </a:r>
            <a:r>
              <a:rPr lang="en-GB" sz="1600" dirty="0" err="1" smtClean="0">
                <a:latin typeface="Lucida Console" pitchFamily="49" charset="0"/>
              </a:rPr>
              <a:t>ompareTo</a:t>
            </a:r>
            <a:r>
              <a:rPr lang="en-GB" sz="1600" dirty="0" smtClean="0">
                <a:solidFill>
                  <a:srgbClr val="000000"/>
                </a:solidFill>
                <a:latin typeface="Lucida Console" pitchFamily="49" charset="0"/>
              </a:rPr>
              <a:t>(</a:t>
            </a:r>
            <a:r>
              <a:rPr lang="en-GB" sz="1600" dirty="0" smtClean="0">
                <a:solidFill>
                  <a:srgbClr val="FF0000"/>
                </a:solidFill>
                <a:latin typeface="Lucida Console" pitchFamily="49" charset="0"/>
              </a:rPr>
              <a:t>Car</a:t>
            </a:r>
            <a:r>
              <a:rPr lang="en-GB" sz="1600" dirty="0" smtClean="0">
                <a:solidFill>
                  <a:srgbClr val="000000"/>
                </a:solidFill>
                <a:latin typeface="Lucida Console" pitchFamily="49" charset="0"/>
              </a:rPr>
              <a:t> other)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err="1" smtClean="0">
                <a:solidFill>
                  <a:srgbClr val="0000C8"/>
                </a:solidFill>
                <a:latin typeface="Lucida Console" pitchFamily="49" charset="0"/>
              </a:rPr>
              <a:t>this</a:t>
            </a:r>
            <a:r>
              <a:rPr lang="en-GB" sz="1600" dirty="0" err="1" smtClean="0">
                <a:solidFill>
                  <a:srgbClr val="000000"/>
                </a:solidFill>
                <a:latin typeface="Lucida Console" pitchFamily="49" charset="0"/>
              </a:rPr>
              <a:t>.regPlate.compareTo</a:t>
            </a:r>
            <a:r>
              <a:rPr lang="en-GB" sz="1600" dirty="0" smtClean="0">
                <a:solidFill>
                  <a:srgbClr val="000000"/>
                </a:solidFill>
                <a:latin typeface="Lucida Console" pitchFamily="49" charset="0"/>
              </a:rPr>
              <a:t>(</a:t>
            </a:r>
            <a:r>
              <a:rPr lang="en-GB" sz="1600" dirty="0" err="1" smtClean="0">
                <a:solidFill>
                  <a:srgbClr val="000000"/>
                </a:solidFill>
                <a:latin typeface="Lucida Console" pitchFamily="49" charset="0"/>
              </a:rPr>
              <a:t>other.regPlate</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solidFill>
                <a:srgbClr val="0000FF"/>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Person </a:t>
            </a:r>
            <a:r>
              <a:rPr lang="en-GB" sz="1600" dirty="0" smtClean="0">
                <a:solidFill>
                  <a:srgbClr val="0000C8"/>
                </a:solidFill>
                <a:latin typeface="Lucida Console" pitchFamily="49" charset="0"/>
              </a:rPr>
              <a:t>implements</a:t>
            </a:r>
            <a:r>
              <a:rPr lang="en-GB" sz="1600" dirty="0" smtClean="0">
                <a:solidFill>
                  <a:srgbClr val="000000"/>
                </a:solidFill>
                <a:latin typeface="Lucida Console" pitchFamily="49" charset="0"/>
              </a:rPr>
              <a:t> </a:t>
            </a:r>
            <a:r>
              <a:rPr lang="en-GB" sz="1600" dirty="0" smtClean="0">
                <a:latin typeface="Lucida Console" pitchFamily="49" charset="0"/>
                <a:cs typeface="+mn-cs"/>
              </a:rPr>
              <a:t>Comparable&lt;</a:t>
            </a:r>
            <a:r>
              <a:rPr lang="en-GB" sz="1600" dirty="0" smtClean="0">
                <a:solidFill>
                  <a:srgbClr val="FF0000"/>
                </a:solidFill>
                <a:latin typeface="Lucida Console" pitchFamily="49" charset="0"/>
                <a:cs typeface="+mn-cs"/>
              </a:rPr>
              <a:t>Person</a:t>
            </a:r>
            <a:r>
              <a:rPr lang="en-GB" sz="1600" dirty="0">
                <a:latin typeface="Lucida Console" pitchFamily="49" charset="0"/>
                <a:cs typeface="+mn-cs"/>
              </a:rPr>
              <a:t>&gt;</a:t>
            </a:r>
            <a:r>
              <a:rPr lang="en-GB" sz="1600" b="1" dirty="0">
                <a:solidFill>
                  <a:srgbClr val="FF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private </a:t>
            </a:r>
            <a:r>
              <a:rPr lang="en-GB" sz="1600" dirty="0" err="1" smtClean="0">
                <a:solidFill>
                  <a:srgbClr val="0000C8"/>
                </a:solidFill>
                <a:latin typeface="Lucida Console" pitchFamily="49" charset="0"/>
                <a:cs typeface="+mn-cs"/>
              </a:rPr>
              <a:t>int</a:t>
            </a:r>
            <a:r>
              <a:rPr lang="en-GB" sz="1600" dirty="0" smtClean="0">
                <a:solidFill>
                  <a:srgbClr val="0000FF"/>
                </a:solidFill>
                <a:latin typeface="Lucida Console" pitchFamily="49" charset="0"/>
                <a:cs typeface="+mn-cs"/>
              </a:rPr>
              <a:t> </a:t>
            </a:r>
            <a:r>
              <a:rPr lang="en-GB" sz="1600" dirty="0" smtClean="0">
                <a:solidFill>
                  <a:srgbClr val="000000"/>
                </a:solidFill>
                <a:latin typeface="Lucida Console" pitchFamily="49" charset="0"/>
              </a:rPr>
              <a:t>a</a:t>
            </a:r>
            <a:r>
              <a:rPr lang="en-GB" sz="1600" dirty="0" smtClean="0">
                <a:solidFill>
                  <a:srgbClr val="000000"/>
                </a:solidFill>
                <a:latin typeface="Lucida Console" pitchFamily="49" charset="0"/>
                <a:cs typeface="+mn-cs"/>
              </a:rPr>
              <a:t>ge; </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private </a:t>
            </a:r>
            <a:r>
              <a:rPr lang="en-GB" sz="1600" dirty="0" smtClean="0">
                <a:latin typeface="Lucida Console" pitchFamily="49" charset="0"/>
              </a:rPr>
              <a:t>S</a:t>
            </a:r>
            <a:r>
              <a:rPr lang="en-GB" sz="1600" dirty="0" smtClean="0">
                <a:latin typeface="Lucida Console" pitchFamily="49" charset="0"/>
                <a:cs typeface="+mn-cs"/>
              </a:rPr>
              <a:t>tring</a:t>
            </a:r>
            <a:r>
              <a:rPr lang="en-GB" sz="1600" dirty="0" smtClean="0">
                <a:solidFill>
                  <a:srgbClr val="000000"/>
                </a:solidFill>
                <a:latin typeface="Lucida Console" pitchFamily="49" charset="0"/>
                <a:cs typeface="+mn-cs"/>
              </a:rPr>
              <a:t> </a:t>
            </a:r>
            <a:r>
              <a:rPr lang="en-GB" sz="1600" dirty="0" smtClean="0">
                <a:solidFill>
                  <a:srgbClr val="000000"/>
                </a:solidFill>
                <a:latin typeface="Lucida Console" pitchFamily="49" charset="0"/>
              </a:rPr>
              <a:t>n</a:t>
            </a:r>
            <a:r>
              <a:rPr lang="en-GB" sz="1600" dirty="0" smtClean="0">
                <a:solidFill>
                  <a:srgbClr val="000000"/>
                </a:solidFill>
                <a:latin typeface="Lucida Console" pitchFamily="49" charset="0"/>
                <a:cs typeface="+mn-cs"/>
              </a:rPr>
              <a:t>ame;</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err="1">
                <a:latin typeface="Lucida Console" pitchFamily="49" charset="0"/>
              </a:rPr>
              <a:t>c</a:t>
            </a:r>
            <a:r>
              <a:rPr lang="en-GB" sz="1600" dirty="0" err="1" smtClean="0">
                <a:latin typeface="Lucida Console" pitchFamily="49" charset="0"/>
                <a:cs typeface="+mn-cs"/>
              </a:rPr>
              <a:t>ompareTo</a:t>
            </a:r>
            <a:r>
              <a:rPr lang="en-GB" sz="1600" dirty="0" smtClean="0">
                <a:solidFill>
                  <a:srgbClr val="000000"/>
                </a:solidFill>
                <a:latin typeface="Lucida Console" pitchFamily="49" charset="0"/>
                <a:cs typeface="+mn-cs"/>
              </a:rPr>
              <a:t>(</a:t>
            </a:r>
            <a:r>
              <a:rPr lang="en-GB" sz="1600" dirty="0" smtClean="0">
                <a:solidFill>
                  <a:srgbClr val="FF0000"/>
                </a:solidFill>
                <a:latin typeface="Lucida Console" pitchFamily="49" charset="0"/>
                <a:cs typeface="+mn-cs"/>
              </a:rPr>
              <a:t>Person</a:t>
            </a:r>
            <a:r>
              <a:rPr lang="en-GB" sz="1600" dirty="0" smtClean="0">
                <a:solidFill>
                  <a:srgbClr val="000000"/>
                </a:solidFill>
                <a:latin typeface="Lucida Console" pitchFamily="49" charset="0"/>
                <a:cs typeface="+mn-cs"/>
              </a:rPr>
              <a:t> other) </a:t>
            </a:r>
            <a:r>
              <a:rPr lang="en-GB" sz="1600" dirty="0">
                <a:solidFill>
                  <a:srgbClr val="000000"/>
                </a:solidFill>
                <a:latin typeface="Lucida Console" pitchFamily="49" charset="0"/>
                <a:cs typeface="+mn-cs"/>
              </a:rPr>
              <a:t>{</a:t>
            </a:r>
            <a:r>
              <a:rPr lang="en-GB" sz="1600" dirty="0">
                <a:solidFill>
                  <a:srgbClr val="0000C8"/>
                </a:solidFill>
                <a:latin typeface="Lucida Console" pitchFamily="49" charset="0"/>
                <a:cs typeface="+mn-cs"/>
              </a:rPr>
              <a:t>return</a:t>
            </a:r>
            <a:r>
              <a:rPr lang="en-GB" sz="1600" dirty="0">
                <a:solidFill>
                  <a:srgbClr val="0000FF"/>
                </a:solidFill>
                <a:latin typeface="Lucida Console" pitchFamily="49" charset="0"/>
                <a:cs typeface="+mn-cs"/>
              </a:rPr>
              <a:t> </a:t>
            </a:r>
            <a:r>
              <a:rPr lang="en-GB" sz="1600" dirty="0" err="1" smtClean="0">
                <a:solidFill>
                  <a:srgbClr val="0000C8"/>
                </a:solidFill>
                <a:latin typeface="Lucida Console" pitchFamily="49" charset="0"/>
                <a:cs typeface="+mn-cs"/>
              </a:rPr>
              <a:t>this</a:t>
            </a:r>
            <a:r>
              <a:rPr lang="en-GB" sz="1600" dirty="0" err="1" smtClean="0">
                <a:solidFill>
                  <a:srgbClr val="000000"/>
                </a:solidFill>
                <a:latin typeface="Lucida Console" pitchFamily="49" charset="0"/>
                <a:cs typeface="+mn-cs"/>
              </a:rPr>
              <a:t>.age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other.age</a:t>
            </a: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br>
              <a:rPr lang="en-GB" sz="1600" dirty="0">
                <a:solidFill>
                  <a:srgbClr val="000000"/>
                </a:solidFill>
                <a:latin typeface="Lucida Console" pitchFamily="49" charset="0"/>
                <a:cs typeface="+mn-cs"/>
              </a:rPr>
            </a:br>
            <a:endParaRPr lang="en-GB" sz="1600" dirty="0">
              <a:solidFill>
                <a:srgbClr val="0000FF"/>
              </a:solidFill>
              <a:latin typeface="Lucida Console" pitchFamily="49" charset="0"/>
              <a:cs typeface="+mn-cs"/>
            </a:endParaRPr>
          </a:p>
        </p:txBody>
      </p:sp>
      <p:grpSp>
        <p:nvGrpSpPr>
          <p:cNvPr id="2" name="Group 9"/>
          <p:cNvGrpSpPr>
            <a:grpSpLocks/>
          </p:cNvGrpSpPr>
          <p:nvPr/>
        </p:nvGrpSpPr>
        <p:grpSpPr bwMode="auto">
          <a:xfrm>
            <a:off x="260350" y="6423025"/>
            <a:ext cx="428625" cy="306388"/>
            <a:chOff x="4752" y="3840"/>
            <a:chExt cx="336" cy="240"/>
          </a:xfrm>
        </p:grpSpPr>
        <p:sp>
          <p:nvSpPr>
            <p:cNvPr id="19468" name="Rectangle 1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9469" name="AutoShape 1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16136" name="Text Box 8"/>
          <p:cNvSpPr txBox="1">
            <a:spLocks noChangeArrowheads="1"/>
          </p:cNvSpPr>
          <p:nvPr/>
        </p:nvSpPr>
        <p:spPr bwMode="auto">
          <a:xfrm>
            <a:off x="268288" y="63754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21" name="Rectangle 5"/>
          <p:cNvSpPr>
            <a:spLocks noChangeArrowheads="1"/>
          </p:cNvSpPr>
          <p:nvPr/>
        </p:nvSpPr>
        <p:spPr bwMode="auto">
          <a:xfrm>
            <a:off x="501424" y="4808995"/>
            <a:ext cx="8447087" cy="1528762"/>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2 cars a (“Ford”,”EFX123D”) and a (“Skoda”,”ABC789Y”)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3 people (“Fred”,21)/(“Ann”,45)/(“Bob”,34)</a:t>
            </a:r>
            <a:endParaRPr lang="en-GB" sz="1600" dirty="0" smtClean="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endParaRPr lang="en-GB" sz="1600" dirty="0">
              <a:solidFill>
                <a:srgbClr val="000000"/>
              </a:solidFill>
              <a:latin typeface="Lucida Console" pitchFamily="49" charset="0"/>
              <a:cs typeface="+mn-cs"/>
            </a:endParaRPr>
          </a:p>
        </p:txBody>
      </p:sp>
      <p:grpSp>
        <p:nvGrpSpPr>
          <p:cNvPr id="3" name="Group 14"/>
          <p:cNvGrpSpPr/>
          <p:nvPr/>
        </p:nvGrpSpPr>
        <p:grpSpPr>
          <a:xfrm>
            <a:off x="6945312" y="1951491"/>
            <a:ext cx="1908176" cy="2380797"/>
            <a:chOff x="6945312" y="1951491"/>
            <a:chExt cx="1908176" cy="2380797"/>
          </a:xfrm>
          <a:solidFill>
            <a:srgbClr val="FFCCFF"/>
          </a:solidFill>
        </p:grpSpPr>
        <p:sp>
          <p:nvSpPr>
            <p:cNvPr id="19" name="Rectangle 6"/>
            <p:cNvSpPr>
              <a:spLocks noChangeArrowheads="1"/>
            </p:cNvSpPr>
            <p:nvPr/>
          </p:nvSpPr>
          <p:spPr bwMode="auto">
            <a:xfrm>
              <a:off x="6951663" y="1951491"/>
              <a:ext cx="1901825" cy="355600"/>
            </a:xfrm>
            <a:prstGeom prst="rect">
              <a:avLst/>
            </a:prstGeom>
            <a:grp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By Registration</a:t>
              </a:r>
            </a:p>
          </p:txBody>
        </p:sp>
        <p:sp>
          <p:nvSpPr>
            <p:cNvPr id="20" name="Rectangle 6"/>
            <p:cNvSpPr>
              <a:spLocks noChangeArrowheads="1"/>
            </p:cNvSpPr>
            <p:nvPr/>
          </p:nvSpPr>
          <p:spPr bwMode="auto">
            <a:xfrm>
              <a:off x="6945312" y="3976688"/>
              <a:ext cx="1901825" cy="355600"/>
            </a:xfrm>
            <a:prstGeom prst="rect">
              <a:avLst/>
            </a:prstGeom>
            <a:grp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a:solidFill>
                    <a:srgbClr val="000000"/>
                  </a:solidFill>
                  <a:cs typeface="+mn-cs"/>
                </a:rPr>
                <a:t>By Age</a:t>
              </a:r>
            </a:p>
          </p:txBody>
        </p:sp>
      </p:grpSp>
      <p:sp>
        <p:nvSpPr>
          <p:cNvPr id="22" name="Rectangle 5"/>
          <p:cNvSpPr>
            <a:spLocks noChangeArrowheads="1"/>
          </p:cNvSpPr>
          <p:nvPr/>
        </p:nvSpPr>
        <p:spPr bwMode="auto">
          <a:xfrm>
            <a:off x="501424" y="4799919"/>
            <a:ext cx="8447087" cy="152082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2 cars a (“Ford”,”EFX123D”) and a (“Skoda”,”ABC789Y”)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rPr>
              <a:t>// add 3 people (“Fred”,21)/(“Ann”,45)/(“Bob”,34)</a:t>
            </a:r>
            <a:endParaRPr lang="en-GB" sz="1600" dirty="0">
              <a:solidFill>
                <a:srgbClr val="000000"/>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a:t>
            </a:r>
            <a:r>
              <a:rPr lang="en-GB" sz="1600" dirty="0" err="1" smtClean="0">
                <a:solidFill>
                  <a:srgbClr val="000000"/>
                </a:solidFill>
                <a:latin typeface="Lucida Console" pitchFamily="49" charset="0"/>
                <a:cs typeface="+mn-cs"/>
              </a:rPr>
              <a:t>.sort</a:t>
            </a:r>
            <a:r>
              <a:rPr lang="en-GB" sz="1600" dirty="0" smtClean="0">
                <a:solidFill>
                  <a:srgbClr val="000000"/>
                </a:solidFill>
                <a:latin typeface="Lucida Console" pitchFamily="49" charset="0"/>
                <a:cs typeface="+mn-cs"/>
              </a:rPr>
              <a:t>(cars); </a:t>
            </a:r>
            <a:r>
              <a:rPr lang="en-GB" sz="1600" dirty="0">
                <a:solidFill>
                  <a:schemeClr val="accent6">
                    <a:lumMod val="50000"/>
                  </a:schemeClr>
                </a:solidFill>
                <a:latin typeface="Lucida Console" pitchFamily="49" charset="0"/>
                <a:cs typeface="+mn-cs"/>
              </a:rPr>
              <a:t>// sequence reversed, ‘ABC’ before ‘EFX’!</a:t>
            </a:r>
          </a:p>
        </p:txBody>
      </p:sp>
      <p:sp>
        <p:nvSpPr>
          <p:cNvPr id="12" name="Rectangle 5"/>
          <p:cNvSpPr>
            <a:spLocks noChangeArrowheads="1"/>
          </p:cNvSpPr>
          <p:nvPr/>
        </p:nvSpPr>
        <p:spPr bwMode="auto">
          <a:xfrm>
            <a:off x="495641" y="4815797"/>
            <a:ext cx="8447087" cy="152241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&lt;Car</a:t>
            </a:r>
            <a:r>
              <a:rPr lang="en-GB" sz="1600" dirty="0">
                <a:solidFill>
                  <a:srgbClr val="000000"/>
                </a:solidFill>
                <a:latin typeface="Lucida Console" pitchFamily="49" charset="0"/>
                <a:cs typeface="+mn-cs"/>
              </a:rPr>
              <a:t>&gt; cars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br>
              <a:rPr lang="en-GB" sz="1600" dirty="0" smtClean="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cs typeface="+mn-cs"/>
              </a:rPr>
              <a:t>// add 2 cars a (“Ford”,”EFX123D”) and a (“Skoda”,”ABC789Y”)</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&lt;Person</a:t>
            </a:r>
            <a:r>
              <a:rPr lang="en-GB" sz="1600" dirty="0">
                <a:solidFill>
                  <a:srgbClr val="000000"/>
                </a:solidFill>
                <a:latin typeface="Lucida Console" pitchFamily="49" charset="0"/>
                <a:cs typeface="+mn-cs"/>
              </a:rPr>
              <a:t>&gt; people = </a:t>
            </a:r>
            <a:r>
              <a:rPr lang="en-GB" sz="1600" dirty="0">
                <a:solidFill>
                  <a:srgbClr val="0000C8"/>
                </a:solidFill>
                <a:latin typeface="Lucida Console" pitchFamily="49" charset="0"/>
                <a:cs typeface="+mn-cs"/>
              </a:rPr>
              <a:t>new</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ArrayList</a:t>
            </a:r>
            <a:r>
              <a:rPr lang="en-GB" sz="1600" dirty="0" smtClean="0">
                <a:solidFill>
                  <a:srgbClr val="000000"/>
                </a:solidFill>
                <a:latin typeface="Lucida Console" pitchFamily="49" charset="0"/>
                <a:cs typeface="+mn-cs"/>
              </a:rPr>
              <a:t>&lt;&gt;();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smtClean="0">
                <a:solidFill>
                  <a:schemeClr val="accent6">
                    <a:lumMod val="50000"/>
                  </a:schemeClr>
                </a:solidFill>
                <a:latin typeface="Lucida Console" pitchFamily="49" charset="0"/>
                <a:cs typeface="+mn-cs"/>
              </a:rPr>
              <a:t>// add </a:t>
            </a:r>
            <a:r>
              <a:rPr lang="en-GB" sz="1600" dirty="0" smtClean="0">
                <a:solidFill>
                  <a:schemeClr val="accent6">
                    <a:lumMod val="50000"/>
                  </a:schemeClr>
                </a:solidFill>
                <a:latin typeface="Lucida Console" pitchFamily="49" charset="0"/>
              </a:rPr>
              <a:t>3</a:t>
            </a:r>
            <a:r>
              <a:rPr lang="en-GB" sz="1600" dirty="0" smtClean="0">
                <a:solidFill>
                  <a:schemeClr val="accent6">
                    <a:lumMod val="50000"/>
                  </a:schemeClr>
                </a:solidFill>
                <a:latin typeface="Lucida Console" pitchFamily="49" charset="0"/>
                <a:cs typeface="+mn-cs"/>
              </a:rPr>
              <a:t> people (“</a:t>
            </a:r>
            <a:r>
              <a:rPr lang="en-GB" sz="1600" dirty="0">
                <a:solidFill>
                  <a:schemeClr val="accent6">
                    <a:lumMod val="50000"/>
                  </a:schemeClr>
                </a:solidFill>
                <a:latin typeface="Lucida Console" pitchFamily="49" charset="0"/>
                <a:cs typeface="+mn-cs"/>
              </a:rPr>
              <a:t>Fred”,21</a:t>
            </a:r>
            <a:r>
              <a:rPr lang="en-GB" sz="1600" dirty="0" smtClean="0">
                <a:solidFill>
                  <a:schemeClr val="accent6">
                    <a:lumMod val="50000"/>
                  </a:schemeClr>
                </a:solidFill>
                <a:latin typeface="Lucida Console" pitchFamily="49" charset="0"/>
                <a:cs typeface="+mn-cs"/>
              </a:rPr>
              <a:t>)/(“</a:t>
            </a:r>
            <a:r>
              <a:rPr lang="en-GB" sz="1600" dirty="0">
                <a:solidFill>
                  <a:schemeClr val="accent6">
                    <a:lumMod val="50000"/>
                  </a:schemeClr>
                </a:solidFill>
                <a:latin typeface="Lucida Console" pitchFamily="49" charset="0"/>
                <a:cs typeface="+mn-cs"/>
              </a:rPr>
              <a:t>Ann”,45</a:t>
            </a:r>
            <a:r>
              <a:rPr lang="en-GB" sz="1600" dirty="0" smtClean="0">
                <a:solidFill>
                  <a:schemeClr val="accent6">
                    <a:lumMod val="50000"/>
                  </a:schemeClr>
                </a:solidFill>
                <a:latin typeface="Lucida Console" pitchFamily="49" charset="0"/>
                <a:cs typeface="+mn-cs"/>
              </a:rPr>
              <a:t>)/</a:t>
            </a:r>
            <a:r>
              <a:rPr lang="en-GB" sz="1600" dirty="0" smtClean="0">
                <a:solidFill>
                  <a:schemeClr val="accent6">
                    <a:lumMod val="50000"/>
                  </a:schemeClr>
                </a:solidFill>
                <a:latin typeface="Lucida Console" pitchFamily="49" charset="0"/>
              </a:rPr>
              <a:t>(“</a:t>
            </a:r>
            <a:r>
              <a:rPr lang="en-GB" sz="1600" dirty="0">
                <a:solidFill>
                  <a:schemeClr val="accent6">
                    <a:lumMod val="50000"/>
                  </a:schemeClr>
                </a:solidFill>
                <a:latin typeface="Lucida Console" pitchFamily="49" charset="0"/>
              </a:rPr>
              <a:t>Bob”,</a:t>
            </a:r>
            <a:r>
              <a:rPr lang="en-GB" sz="1600" dirty="0" smtClean="0">
                <a:solidFill>
                  <a:schemeClr val="accent6">
                    <a:lumMod val="50000"/>
                  </a:schemeClr>
                </a:solidFill>
                <a:latin typeface="Lucida Console" pitchFamily="49" charset="0"/>
              </a:rPr>
              <a:t>34)</a:t>
            </a:r>
            <a:endParaRPr lang="en-GB" sz="1600" dirty="0">
              <a:solidFill>
                <a:schemeClr val="accent6">
                  <a:lumMod val="50000"/>
                </a:schemeClr>
              </a:solidFill>
              <a:latin typeface="Lucida Console" pitchFamily="49" charset="0"/>
              <a:cs typeface="+mn-cs"/>
            </a:endParaRP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Collections.sort</a:t>
            </a:r>
            <a:r>
              <a:rPr lang="en-GB" sz="1600" dirty="0" smtClean="0">
                <a:solidFill>
                  <a:srgbClr val="000000"/>
                </a:solidFill>
                <a:latin typeface="Lucida Console" pitchFamily="49" charset="0"/>
              </a:rPr>
              <a:t>(cars); </a:t>
            </a:r>
            <a:r>
              <a:rPr lang="en-GB" sz="1600" dirty="0">
                <a:solidFill>
                  <a:schemeClr val="accent6">
                    <a:lumMod val="50000"/>
                  </a:schemeClr>
                </a:solidFill>
                <a:latin typeface="Lucida Console" pitchFamily="49" charset="0"/>
                <a:cs typeface="+mn-cs"/>
              </a:rPr>
              <a:t>// sequence reversed, ‘ABC’ before ‘EFX’!</a:t>
            </a:r>
          </a:p>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Collections.sort</a:t>
            </a:r>
            <a:r>
              <a:rPr lang="en-GB" sz="1600" dirty="0" smtClean="0">
                <a:solidFill>
                  <a:srgbClr val="000000"/>
                </a:solidFill>
                <a:latin typeface="Lucida Console" pitchFamily="49" charset="0"/>
              </a:rPr>
              <a:t>(people); </a:t>
            </a:r>
            <a:r>
              <a:rPr lang="en-GB" sz="1600" dirty="0">
                <a:solidFill>
                  <a:schemeClr val="accent6">
                    <a:lumMod val="50000"/>
                  </a:schemeClr>
                </a:solidFill>
                <a:latin typeface="Lucida Console" pitchFamily="49" charset="0"/>
                <a:cs typeface="+mn-cs"/>
              </a:rPr>
              <a:t>// ‘Ann’ &amp; ‘Bob’ get swapped (21,34,45)</a:t>
            </a:r>
            <a:endParaRPr lang="en-GB" sz="1600" dirty="0">
              <a:solidFill>
                <a:srgbClr val="000000"/>
              </a:solidFill>
              <a:latin typeface="Lucida Console" pitchFamily="49" charset="0"/>
              <a:cs typeface="+mn-cs"/>
            </a:endParaRPr>
          </a:p>
        </p:txBody>
      </p:sp>
      <p:sp>
        <p:nvSpPr>
          <p:cNvPr id="14" name="Rectangle 6"/>
          <p:cNvSpPr>
            <a:spLocks noChangeArrowheads="1"/>
          </p:cNvSpPr>
          <p:nvPr/>
        </p:nvSpPr>
        <p:spPr bwMode="auto">
          <a:xfrm>
            <a:off x="957943" y="3258232"/>
            <a:ext cx="7896452" cy="355600"/>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lIns="90488" tIns="44450" rIns="0" bIns="44450"/>
          <a:lstStyle/>
          <a:p>
            <a:pPr algn="ctr" defTabSz="739775" eaLnBrk="0" hangingPunct="0">
              <a:tabLst>
                <a:tab pos="341313" algn="l"/>
                <a:tab pos="690563" algn="l"/>
                <a:tab pos="1030288" algn="l"/>
                <a:tab pos="1371600" algn="l"/>
              </a:tabLst>
              <a:defRPr/>
            </a:pPr>
            <a:r>
              <a:rPr lang="en-GB" sz="1800" dirty="0" smtClean="0">
                <a:solidFill>
                  <a:srgbClr val="000000"/>
                </a:solidFill>
                <a:cs typeface="+mn-cs"/>
              </a:rPr>
              <a:t>Each method compares the only 2 objects it knows about -‘this’ and ‘other’!</a:t>
            </a:r>
            <a:endParaRPr lang="en-GB" sz="180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81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6" grpId="0" autoUpdateAnimBg="0"/>
      <p:bldP spid="21" grpId="0" animBg="1"/>
      <p:bldP spid="22"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4" name="Rectangle 3"/>
          <p:cNvSpPr/>
          <p:nvPr/>
        </p:nvSpPr>
        <p:spPr>
          <a:xfrm>
            <a:off x="765209" y="958194"/>
            <a:ext cx="7194885"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 </a:t>
            </a:r>
            <a:endParaRPr lang="en-GB" sz="1600" b="1" dirty="0" smtClean="0">
              <a:solidFill>
                <a:srgbClr val="000000"/>
              </a:solidFill>
              <a:latin typeface="Consolas" panose="020B0609020204030204" pitchFamily="49" charset="0"/>
            </a:endParaRPr>
          </a:p>
          <a:p>
            <a:r>
              <a:rPr lang="en-GB" sz="1600" b="1" dirty="0" smtClean="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smtClean="0">
                <a:solidFill>
                  <a:srgbClr val="0000C0"/>
                </a:solidFill>
                <a:latin typeface="Consolas" panose="020B0609020204030204" pitchFamily="49" charset="0"/>
              </a:rPr>
              <a:t>balance</a:t>
            </a:r>
            <a:r>
              <a:rPr lang="en-GB" sz="1600" b="1" dirty="0" smtClean="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 </a:t>
            </a:r>
            <a:r>
              <a:rPr lang="en-GB" sz="1600" b="1" dirty="0" smtClean="0">
                <a:solidFill>
                  <a:srgbClr val="7F0055"/>
                </a:solidFill>
                <a:latin typeface="Consolas" panose="020B0609020204030204" pitchFamily="49" charset="0"/>
              </a:rPr>
              <a:t>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7" name="Rectangle 6"/>
          <p:cNvSpPr/>
          <p:nvPr/>
        </p:nvSpPr>
        <p:spPr>
          <a:xfrm>
            <a:off x="774834" y="3616306"/>
            <a:ext cx="7185259" cy="24635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0"/>
              </a:spcAft>
            </a:pP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Account </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acc1</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GB"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new</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Account(111, 1000, </a:t>
            </a:r>
            <a:r>
              <a:rPr lang="en-GB" sz="1600" b="1" dirty="0">
                <a:solidFill>
                  <a:srgbClr val="2A00FF"/>
                </a:solidFill>
                <a:latin typeface="Consolas" panose="020B0609020204030204" pitchFamily="49" charset="0"/>
                <a:ea typeface="Calibri" panose="020F0502020204030204" pitchFamily="34" charset="0"/>
                <a:cs typeface="Consolas" panose="020B0609020204030204" pitchFamily="49" charset="0"/>
              </a:rPr>
              <a:t>"Bob"</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Account </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acc2</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GB"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new</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Account(222, 5000, </a:t>
            </a:r>
            <a:r>
              <a:rPr lang="en-GB" sz="1600" b="1" dirty="0">
                <a:solidFill>
                  <a:srgbClr val="2A00FF"/>
                </a:solidFill>
                <a:latin typeface="Consolas" panose="020B0609020204030204" pitchFamily="49" charset="0"/>
                <a:ea typeface="Calibri" panose="020F0502020204030204" pitchFamily="34" charset="0"/>
                <a:cs typeface="Consolas" panose="020B0609020204030204" pitchFamily="49" charset="0"/>
              </a:rPr>
              <a:t>"Wilma"</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Account </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acc3</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GB"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new</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Account(333, 2000, </a:t>
            </a:r>
            <a:r>
              <a:rPr lang="en-GB" sz="1600" b="1" dirty="0">
                <a:solidFill>
                  <a:srgbClr val="2A00FF"/>
                </a:solidFill>
                <a:latin typeface="Consolas" panose="020B0609020204030204" pitchFamily="49" charset="0"/>
                <a:ea typeface="Calibri" panose="020F0502020204030204" pitchFamily="34" charset="0"/>
                <a:cs typeface="Consolas" panose="020B0609020204030204" pitchFamily="49" charset="0"/>
              </a:rPr>
              <a:t>"Abby"</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a:latin typeface="Consolas" panose="020B0609020204030204" pitchFamily="49" charset="0"/>
                <a:ea typeface="Calibri" panose="020F0502020204030204" pitchFamily="34" charset="0"/>
                <a:cs typeface="Consolas" panose="020B0609020204030204" pitchFamily="49" charset="0"/>
              </a:rPr>
              <a:t> </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ArrayList</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&lt;Account</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GB" sz="1600" b="1" dirty="0">
                <a:solidFill>
                  <a:srgbClr val="7F0055"/>
                </a:solidFill>
                <a:latin typeface="Consolas" panose="020B0609020204030204" pitchFamily="49" charset="0"/>
                <a:ea typeface="Calibri" panose="020F0502020204030204" pitchFamily="34" charset="0"/>
                <a:cs typeface="Consolas" panose="020B0609020204030204" pitchFamily="49" charset="0"/>
              </a:rPr>
              <a:t>new</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ArrayList</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&lt;Account&gt;();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err="1" smtClean="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.add</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smtClean="0">
                <a:solidFill>
                  <a:srgbClr val="6A3E3E"/>
                </a:solidFill>
                <a:latin typeface="Consolas" panose="020B0609020204030204" pitchFamily="49" charset="0"/>
                <a:ea typeface="Calibri" panose="020F0502020204030204" pitchFamily="34" charset="0"/>
                <a:cs typeface="Consolas" panose="020B0609020204030204" pitchFamily="49" charset="0"/>
              </a:rPr>
              <a:t>acc1</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err="1" smtClean="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.add</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smtClean="0">
                <a:solidFill>
                  <a:srgbClr val="6A3E3E"/>
                </a:solidFill>
                <a:latin typeface="Consolas" panose="020B0609020204030204" pitchFamily="49" charset="0"/>
                <a:ea typeface="Calibri" panose="020F0502020204030204" pitchFamily="34" charset="0"/>
                <a:cs typeface="Consolas" panose="020B0609020204030204" pitchFamily="49" charset="0"/>
              </a:rPr>
              <a:t>acc2</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err="1" smtClean="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.add</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smtClean="0">
                <a:solidFill>
                  <a:srgbClr val="6A3E3E"/>
                </a:solidFill>
                <a:latin typeface="Consolas" panose="020B0609020204030204" pitchFamily="49" charset="0"/>
                <a:ea typeface="Calibri" panose="020F0502020204030204" pitchFamily="34" charset="0"/>
                <a:cs typeface="Consolas" panose="020B0609020204030204" pitchFamily="49" charset="0"/>
              </a:rPr>
              <a:t>acc3</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600" b="1"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Collections.</a:t>
            </a:r>
            <a:r>
              <a:rPr lang="en-GB" sz="1600" b="1" i="1" u="sng"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sort</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smtClean="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ular Callout 7"/>
          <p:cNvSpPr/>
          <p:nvPr/>
        </p:nvSpPr>
        <p:spPr>
          <a:xfrm>
            <a:off x="4148488" y="5370897"/>
            <a:ext cx="3176337" cy="519764"/>
          </a:xfrm>
          <a:prstGeom prst="wedgeRoundRectCallout">
            <a:avLst>
              <a:gd name="adj1" fmla="val -53560"/>
              <a:gd name="adj2" fmla="val 40278"/>
              <a:gd name="adj3" fmla="val 16667"/>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Error! Accounts can't be sorted.</a:t>
            </a:r>
            <a:endParaRPr lang="en-GB" sz="16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1750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must implement Comparable</a:t>
            </a:r>
            <a:endParaRPr lang="en-GB" dirty="0"/>
          </a:p>
        </p:txBody>
      </p:sp>
      <p:sp>
        <p:nvSpPr>
          <p:cNvPr id="4" name="Rectangle 3"/>
          <p:cNvSpPr/>
          <p:nvPr/>
        </p:nvSpPr>
        <p:spPr>
          <a:xfrm>
            <a:off x="543827" y="1160204"/>
            <a:ext cx="7416266"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a:t>
            </a:r>
            <a:r>
              <a:rPr lang="en-GB" sz="1600" b="1" u="sng" dirty="0">
                <a:solidFill>
                  <a:srgbClr val="000000"/>
                </a:solidFill>
                <a:latin typeface="Consolas" panose="020B0609020204030204" pitchFamily="49" charset="0"/>
              </a:rPr>
              <a:t>Comparable{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this</a:t>
            </a:r>
            <a:r>
              <a:rPr lang="en-GB" sz="1600" b="1" dirty="0" smtClean="0">
                <a:solidFill>
                  <a:srgbClr val="000000"/>
                </a:solidFill>
                <a:latin typeface="Consolas" panose="020B0609020204030204" pitchFamily="49" charset="0"/>
              </a:rPr>
              <a:t>.</a:t>
            </a:r>
            <a:r>
              <a:rPr lang="en-GB" sz="1600" b="1" dirty="0" smtClean="0">
                <a:solidFill>
                  <a:srgbClr val="0000C0"/>
                </a:solidFill>
                <a:latin typeface="Consolas" panose="020B0609020204030204" pitchFamily="49" charset="0"/>
              </a:rPr>
              <a:t>id</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smtClean="0">
                <a:solidFill>
                  <a:srgbClr val="6A3E3E"/>
                </a:solidFill>
                <a:latin typeface="Consolas" panose="020B0609020204030204" pitchFamily="49" charset="0"/>
              </a:rPr>
              <a:t>balance</a:t>
            </a:r>
            <a:r>
              <a:rPr lang="en-GB" sz="1600" b="1" dirty="0" smtClean="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smtClean="0">
                <a:solidFill>
                  <a:srgbClr val="7F0055"/>
                </a:solidFill>
                <a:latin typeface="Consolas" panose="020B0609020204030204" pitchFamily="49" charset="0"/>
              </a:rPr>
              <a:t>	this</a:t>
            </a:r>
            <a:r>
              <a:rPr lang="en-GB" sz="1600" b="1" dirty="0" smtClean="0">
                <a:solidFill>
                  <a:srgbClr val="000000"/>
                </a:solidFill>
                <a:latin typeface="Consolas" panose="020B0609020204030204" pitchFamily="49" charset="0"/>
              </a:rPr>
              <a:t>.</a:t>
            </a:r>
            <a:r>
              <a:rPr lang="en-GB" sz="1600" b="1" dirty="0" smtClean="0">
                <a:solidFill>
                  <a:srgbClr val="0000C0"/>
                </a:solidFill>
                <a:latin typeface="Consolas" panose="020B0609020204030204" pitchFamily="49" charset="0"/>
              </a:rPr>
              <a:t>name</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endParaRPr lang="en-GB" sz="1600" dirty="0" smtClean="0">
              <a:solidFill>
                <a:srgbClr val="646464"/>
              </a:solidFill>
              <a:latin typeface="Consolas" panose="020B0609020204030204" pitchFamily="49" charset="0"/>
            </a:endParaRPr>
          </a:p>
          <a:p>
            <a:r>
              <a:rPr lang="en-GB" sz="1600" dirty="0">
                <a:solidFill>
                  <a:srgbClr val="646464"/>
                </a:solidFill>
                <a:latin typeface="Consolas" panose="020B0609020204030204" pitchFamily="49" charset="0"/>
              </a:rPr>
              <a:t> </a:t>
            </a:r>
            <a:r>
              <a:rPr lang="en-GB" sz="1600" dirty="0" smtClean="0">
                <a:solidFill>
                  <a:srgbClr val="646464"/>
                </a:solidFill>
                <a:latin typeface="Consolas" panose="020B0609020204030204" pitchFamily="49" charset="0"/>
              </a:rPr>
              <a:t>  @</a:t>
            </a:r>
            <a:r>
              <a:rPr lang="en-GB" sz="1600" dirty="0">
                <a:solidFill>
                  <a:srgbClr val="646464"/>
                </a:solidFill>
                <a:latin typeface="Consolas" panose="020B0609020204030204" pitchFamily="49" charset="0"/>
              </a:rPr>
              <a:t>Override</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(Object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return</a:t>
            </a:r>
            <a:r>
              <a:rPr lang="en-GB" sz="1600" b="1" dirty="0" smtClean="0">
                <a:solidFill>
                  <a:srgbClr val="000000"/>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balance</a:t>
            </a:r>
            <a:r>
              <a:rPr lang="en-GB" sz="1600" b="1" dirty="0" smtClean="0">
                <a:solidFill>
                  <a:srgbClr val="0000C0"/>
                </a:solidFill>
                <a:latin typeface="Consolas" panose="020B0609020204030204" pitchFamily="49" charset="0"/>
              </a:rPr>
              <a:t> </a:t>
            </a:r>
            <a:r>
              <a:rPr lang="en-GB" sz="1600" b="1" dirty="0" smtClean="0">
                <a:solidFill>
                  <a:srgbClr val="000000"/>
                </a:solidFill>
                <a:latin typeface="Consolas" panose="020B0609020204030204" pitchFamily="49" charset="0"/>
              </a:rPr>
              <a:t>– ((Account)</a:t>
            </a:r>
            <a:r>
              <a:rPr lang="en-GB" sz="1600" b="1" dirty="0" smtClean="0">
                <a:solidFill>
                  <a:srgbClr val="6A3E3E"/>
                </a:solidFill>
                <a:latin typeface="Consolas" panose="020B0609020204030204" pitchFamily="49" charset="0"/>
              </a:rPr>
              <a:t>other</a:t>
            </a:r>
            <a:r>
              <a:rPr lang="en-GB" sz="1600" b="1" dirty="0" smtClean="0">
                <a:solidFill>
                  <a:srgbClr val="000000"/>
                </a:solidFill>
                <a:latin typeface="Consolas" panose="020B0609020204030204" pitchFamily="49" charset="0"/>
              </a:rPr>
              <a:t>).</a:t>
            </a:r>
            <a:r>
              <a:rPr lang="en-GB" sz="1600" b="1" dirty="0" smtClean="0">
                <a:solidFill>
                  <a:srgbClr val="0000C0"/>
                </a:solidFill>
                <a:latin typeface="Consolas" panose="020B0609020204030204" pitchFamily="49" charset="0"/>
              </a:rPr>
              <a:t>balance</a:t>
            </a:r>
            <a:r>
              <a:rPr lang="en-GB" sz="1600" b="1" dirty="0" smtClean="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1780674" y="4841513"/>
            <a:ext cx="5563402" cy="731514"/>
          </a:xfrm>
          <a:prstGeom prst="wedgeRoundRectCallout">
            <a:avLst>
              <a:gd name="adj1" fmla="val -31316"/>
              <a:gd name="adj2" fmla="val -7040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Used by the sort method to sort the accounts</a:t>
            </a:r>
            <a:br>
              <a:rPr lang="en-GB" sz="1600" dirty="0" smtClean="0">
                <a:solidFill>
                  <a:schemeClr val="tx1"/>
                </a:solidFill>
                <a:latin typeface="Arial" pitchFamily="34" charset="0"/>
                <a:cs typeface="Arial" pitchFamily="34" charset="0"/>
              </a:rPr>
            </a:br>
            <a:r>
              <a:rPr lang="en-GB" sz="1600" dirty="0" smtClean="0">
                <a:solidFill>
                  <a:schemeClr val="tx1"/>
                </a:solidFill>
                <a:latin typeface="Arial" pitchFamily="34" charset="0"/>
                <a:cs typeface="Arial" pitchFamily="34" charset="0"/>
              </a:rPr>
              <a:t>Offers only one way of sorting accounts</a:t>
            </a:r>
            <a:endParaRPr lang="en-GB" sz="16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5536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10</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D07520-5E92-4633-934F-AAF14DD0C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8A5124-25AE-422B-B968-3BA6A6001459}">
  <ds:schemaRefs>
    <ds:schemaRef ds:uri="http://schemas.microsoft.com/office/2006/metadata/properties"/>
    <ds:schemaRef ds:uri="http://schemas.microsoft.com/office/infopath/2007/PartnerControls"/>
    <ds:schemaRef ds:uri="851B1AFE-BC03-421D-A91C-05023257746A"/>
  </ds:schemaRefs>
</ds:datastoreItem>
</file>

<file path=customXml/itemProps3.xml><?xml version="1.0" encoding="utf-8"?>
<ds:datastoreItem xmlns:ds="http://schemas.openxmlformats.org/officeDocument/2006/customXml" ds:itemID="{57E3E70D-852A-45FA-A78A-3D6364BBB9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331</TotalTime>
  <Words>2457</Words>
  <Application>Microsoft Office PowerPoint</Application>
  <PresentationFormat>On-screen Show (4:3)</PresentationFormat>
  <Paragraphs>324</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Courier New</vt:lpstr>
      <vt:lpstr>Lucida Console</vt:lpstr>
      <vt:lpstr>Times New Roman</vt:lpstr>
      <vt:lpstr>Wingdings</vt:lpstr>
      <vt:lpstr>IT_Slides_2013_v1.0</vt:lpstr>
      <vt:lpstr>Generic Interfaces</vt:lpstr>
      <vt:lpstr>Contents</vt:lpstr>
      <vt:lpstr>Generics – a reminder</vt:lpstr>
      <vt:lpstr>Interfaces revisited</vt:lpstr>
      <vt:lpstr>Collections.sort(List&lt;T&gt;) – how can it work?</vt:lpstr>
      <vt:lpstr>Generic interfaces </vt:lpstr>
      <vt:lpstr>Implementing a generic interface  </vt:lpstr>
      <vt:lpstr>Example</vt:lpstr>
      <vt:lpstr>Class must implement Comparable</vt:lpstr>
      <vt:lpstr>Implement generic Comparable</vt:lpstr>
      <vt:lpstr>Hands-on labs (Part 1)</vt:lpstr>
      <vt:lpstr>Sorting by alternative sequence(s)</vt:lpstr>
      <vt:lpstr>Implementing Comparator&lt;T&gt; </vt:lpstr>
      <vt:lpstr>Implementing  Comparator&lt;T&gt; (cont)</vt:lpstr>
      <vt:lpstr>OO feature, nested (helper) classes</vt:lpstr>
      <vt:lpstr>Comparator example</vt:lpstr>
      <vt:lpstr>Hands-on labs (Part 2)</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DG_08a_Generic interfaces</dc:title>
  <dc:creator>Steve Potter</dc:creator>
  <cp:lastModifiedBy>mike baradaran</cp:lastModifiedBy>
  <cp:revision>58</cp:revision>
  <dcterms:created xsi:type="dcterms:W3CDTF">2014-05-12T05:37:16Z</dcterms:created>
  <dcterms:modified xsi:type="dcterms:W3CDTF">2019-05-01T19:59:37Z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1000</vt:r8>
  </property>
  <property fmtid="{D5CDD505-2E9C-101B-9397-08002B2CF9AE}" pid="5" name="BookType">
    <vt:lpwstr>3</vt:lpwstr>
  </property>
</Properties>
</file>