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29" strictFirstAndLastChars="0" saveSubsetFonts="1">
  <p:sldMasterIdLst>
    <p:sldMasterId id="2147483695" r:id="rId4"/>
  </p:sldMasterIdLst>
  <p:notesMasterIdLst>
    <p:notesMasterId r:id="rId41"/>
  </p:notesMasterIdLst>
  <p:handoutMasterIdLst>
    <p:handoutMasterId r:id="rId42"/>
  </p:handoutMasterIdLst>
  <p:sldIdLst>
    <p:sldId id="263" r:id="rId5"/>
    <p:sldId id="277" r:id="rId6"/>
    <p:sldId id="309" r:id="rId7"/>
    <p:sldId id="310" r:id="rId8"/>
    <p:sldId id="281" r:id="rId9"/>
    <p:sldId id="279" r:id="rId10"/>
    <p:sldId id="278" r:id="rId11"/>
    <p:sldId id="283" r:id="rId12"/>
    <p:sldId id="285" r:id="rId13"/>
    <p:sldId id="286" r:id="rId14"/>
    <p:sldId id="287" r:id="rId15"/>
    <p:sldId id="288" r:id="rId16"/>
    <p:sldId id="293" r:id="rId17"/>
    <p:sldId id="294" r:id="rId18"/>
    <p:sldId id="295" r:id="rId19"/>
    <p:sldId id="297" r:id="rId20"/>
    <p:sldId id="289" r:id="rId21"/>
    <p:sldId id="299" r:id="rId22"/>
    <p:sldId id="298" r:id="rId23"/>
    <p:sldId id="312" r:id="rId24"/>
    <p:sldId id="313" r:id="rId25"/>
    <p:sldId id="314" r:id="rId26"/>
    <p:sldId id="290" r:id="rId27"/>
    <p:sldId id="300" r:id="rId28"/>
    <p:sldId id="301" r:id="rId29"/>
    <p:sldId id="304" r:id="rId30"/>
    <p:sldId id="291" r:id="rId31"/>
    <p:sldId id="302" r:id="rId32"/>
    <p:sldId id="305" r:id="rId33"/>
    <p:sldId id="307" r:id="rId34"/>
    <p:sldId id="292" r:id="rId35"/>
    <p:sldId id="308" r:id="rId36"/>
    <p:sldId id="317" r:id="rId37"/>
    <p:sldId id="316" r:id="rId38"/>
    <p:sldId id="318" r:id="rId39"/>
    <p:sldId id="276" r:id="rId40"/>
  </p:sldIdLst>
  <p:sldSz cx="9144000" cy="6858000" type="screen4x3"/>
  <p:notesSz cx="6734175" cy="9853613"/>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4" userDrawn="1">
          <p15:clr>
            <a:srgbClr val="A4A3A4"/>
          </p15:clr>
        </p15:guide>
        <p15:guide id="2" pos="212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B"/>
    <a:srgbClr val="0000C8"/>
    <a:srgbClr val="FFCCFF"/>
    <a:srgbClr val="0070C0"/>
    <a:srgbClr val="FF70C0"/>
    <a:srgbClr val="005AAB"/>
    <a:srgbClr val="DFFFCD"/>
    <a:srgbClr val="C80000"/>
    <a:srgbClr val="134183"/>
    <a:srgbClr val="005A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73881" autoAdjust="0"/>
  </p:normalViewPr>
  <p:slideViewPr>
    <p:cSldViewPr snapToGrid="0">
      <p:cViewPr varScale="1">
        <p:scale>
          <a:sx n="79" d="100"/>
          <a:sy n="79" d="100"/>
        </p:scale>
        <p:origin x="1266" y="96"/>
      </p:cViewPr>
      <p:guideLst>
        <p:guide orient="horz" pos="2160"/>
        <p:guide pos="2880"/>
      </p:guideLst>
    </p:cSldViewPr>
  </p:slideViewPr>
  <p:outlineViewPr>
    <p:cViewPr>
      <p:scale>
        <a:sx n="33" d="100"/>
        <a:sy n="33" d="100"/>
      </p:scale>
      <p:origin x="0" y="76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25" d="100"/>
          <a:sy n="125" d="100"/>
        </p:scale>
        <p:origin x="2976" y="90"/>
      </p:cViewPr>
      <p:guideLst>
        <p:guide orient="horz" pos="3104"/>
        <p:guide pos="212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2194" y="89866"/>
            <a:ext cx="5352725" cy="274325"/>
          </a:xfrm>
          <a:prstGeom prst="rect">
            <a:avLst/>
          </a:prstGeom>
          <a:noFill/>
        </p:spPr>
        <p:txBody>
          <a:bodyPr lIns="0" tIns="45368" rIns="0" bIns="45368">
            <a:spAutoFit/>
          </a:bodyPr>
          <a:lstStyle/>
          <a:p>
            <a:pPr eaLnBrk="0" hangingPunct="0">
              <a:spcBef>
                <a:spcPct val="50000"/>
              </a:spcBef>
              <a:tabLst>
                <a:tab pos="8725456"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2194" y="9524109"/>
            <a:ext cx="5352725" cy="274325"/>
          </a:xfrm>
          <a:prstGeom prst="rect">
            <a:avLst/>
          </a:prstGeom>
          <a:noFill/>
        </p:spPr>
        <p:txBody>
          <a:bodyPr lIns="0" tIns="45368" rIns="0" bIns="45368">
            <a:spAutoFit/>
          </a:bodyPr>
          <a:lstStyle/>
          <a:p>
            <a:pPr algn="r" eaLnBrk="0" hangingPunct="0">
              <a:spcBef>
                <a:spcPct val="50000"/>
              </a:spcBef>
              <a:tabLst>
                <a:tab pos="8725456"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25456"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152738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17550" y="425450"/>
            <a:ext cx="5362575" cy="4022725"/>
          </a:xfrm>
          <a:prstGeom prst="rect">
            <a:avLst/>
          </a:prstGeom>
          <a:noFill/>
          <a:ln w="12700">
            <a:solidFill>
              <a:prstClr val="black"/>
            </a:solidFill>
          </a:ln>
        </p:spPr>
        <p:txBody>
          <a:bodyPr vert="horz" lIns="90736" tIns="45368" rIns="90736" bIns="45368" rtlCol="0" anchor="ctr"/>
          <a:lstStyle/>
          <a:p>
            <a:pPr lvl="0"/>
            <a:endParaRPr lang="en-GB" noProof="0"/>
          </a:p>
        </p:txBody>
      </p:sp>
      <p:sp>
        <p:nvSpPr>
          <p:cNvPr id="12" name="Notes Placeholder 4"/>
          <p:cNvSpPr>
            <a:spLocks noGrp="1"/>
          </p:cNvSpPr>
          <p:nvPr>
            <p:ph type="body" sz="quarter" idx="3"/>
          </p:nvPr>
        </p:nvSpPr>
        <p:spPr>
          <a:xfrm>
            <a:off x="722194" y="4647752"/>
            <a:ext cx="5352725" cy="4832212"/>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3" name="TextBox 12"/>
          <p:cNvSpPr txBox="1"/>
          <p:nvPr/>
        </p:nvSpPr>
        <p:spPr>
          <a:xfrm>
            <a:off x="722194" y="89866"/>
            <a:ext cx="5352725" cy="274325"/>
          </a:xfrm>
          <a:prstGeom prst="rect">
            <a:avLst/>
          </a:prstGeom>
          <a:noFill/>
        </p:spPr>
        <p:txBody>
          <a:bodyPr lIns="0" tIns="45368" rIns="0" bIns="45368">
            <a:spAutoFit/>
          </a:bodyPr>
          <a:lstStyle/>
          <a:p>
            <a:pPr eaLnBrk="0" hangingPunct="0">
              <a:spcBef>
                <a:spcPct val="50000"/>
              </a:spcBef>
              <a:tabLst>
                <a:tab pos="8725456" algn="r"/>
              </a:tabLst>
              <a:defRPr/>
            </a:pPr>
            <a:r>
              <a:rPr lang="en-GB" sz="1200" dirty="0" smtClean="0">
                <a:solidFill>
                  <a:schemeClr val="accent4"/>
                </a:solidFill>
                <a:latin typeface="Arial" pitchFamily="34" charset="0"/>
                <a:cs typeface="Arial" pitchFamily="34" charset="0"/>
              </a:rPr>
              <a:t>AEITJVOO</a:t>
            </a:r>
            <a:endParaRPr lang="en-GB" sz="1200" dirty="0">
              <a:solidFill>
                <a:schemeClr val="accent1"/>
              </a:solidFill>
              <a:latin typeface="Arial" pitchFamily="34" charset="0"/>
              <a:cs typeface="Arial" pitchFamily="34" charset="0"/>
            </a:endParaRPr>
          </a:p>
        </p:txBody>
      </p:sp>
      <p:sp>
        <p:nvSpPr>
          <p:cNvPr id="14" name="TextBox 13"/>
          <p:cNvSpPr txBox="1"/>
          <p:nvPr/>
        </p:nvSpPr>
        <p:spPr>
          <a:xfrm>
            <a:off x="722194" y="9524109"/>
            <a:ext cx="5352725" cy="274325"/>
          </a:xfrm>
          <a:prstGeom prst="rect">
            <a:avLst/>
          </a:prstGeom>
          <a:noFill/>
        </p:spPr>
        <p:txBody>
          <a:bodyPr lIns="0" tIns="45368" rIns="0" bIns="45368">
            <a:spAutoFit/>
          </a:bodyPr>
          <a:lstStyle/>
          <a:p>
            <a:pPr algn="r" eaLnBrk="0" hangingPunct="0">
              <a:spcBef>
                <a:spcPct val="50000"/>
              </a:spcBef>
              <a:tabLst>
                <a:tab pos="8725456" algn="r"/>
              </a:tabLst>
              <a:defRPr/>
            </a:pPr>
            <a:r>
              <a:rPr lang="en-GB" sz="1200" dirty="0">
                <a:solidFill>
                  <a:schemeClr val="accent4"/>
                </a:solidFill>
                <a:latin typeface="Arial" pitchFamily="34" charset="0"/>
                <a:cs typeface="Arial" pitchFamily="34" charset="0"/>
              </a:rPr>
              <a:t>Page </a:t>
            </a:r>
            <a:fld id="{5A994FC6-4CA0-47B1-908E-E307E7797130}" type="slidenum">
              <a:rPr lang="en-GB" sz="1200">
                <a:solidFill>
                  <a:schemeClr val="accent4"/>
                </a:solidFill>
                <a:latin typeface="Arial" pitchFamily="34" charset="0"/>
                <a:cs typeface="Arial" pitchFamily="34" charset="0"/>
              </a:rPr>
              <a:pPr algn="r" eaLnBrk="0" hangingPunct="0">
                <a:spcBef>
                  <a:spcPct val="50000"/>
                </a:spcBef>
                <a:tabLst>
                  <a:tab pos="8725456" algn="r"/>
                </a:tabLst>
                <a:defRPr/>
              </a:pPr>
              <a:t>‹#›</a:t>
            </a:fld>
            <a:endParaRPr lang="en-GB" sz="1200"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1110339554"/>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8668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What are the sorts of changes that cause designs to degrade? Usually changes that introduce new and/or unplanned for dependencies. All the symptoms just covered are either directly or indirectly caused by improper dependencies between the various modules of the software. It is actually the dependency architecture that is degrading, and with it the ability to easily maintain the software.</a:t>
            </a:r>
          </a:p>
          <a:p>
            <a:r>
              <a:rPr lang="en-GB" dirty="0"/>
              <a:t>In order to delay any degradation of the dependency architecture, the dependencies between the modules must be managed. This management consists of the creation of ‘dependency firewalls’. Across such firewalls, dependencies do not propagate.</a:t>
            </a:r>
          </a:p>
          <a:p>
            <a:r>
              <a:rPr lang="en-GB" dirty="0"/>
              <a:t>Object Oriented Design has many principles and techniques for building such firewalls, and for managing module dependencies. It is these principles and techniques that will be discussed in the slides that follow. </a:t>
            </a:r>
            <a:br>
              <a:rPr lang="en-GB" dirty="0"/>
            </a:br>
            <a:r>
              <a:rPr lang="en-GB" dirty="0" smtClean="0"/>
              <a:t>First, </a:t>
            </a:r>
            <a:r>
              <a:rPr lang="en-GB" dirty="0"/>
              <a:t>we will examine the </a:t>
            </a:r>
            <a:r>
              <a:rPr lang="en-GB" dirty="0" smtClean="0"/>
              <a:t>principles </a:t>
            </a:r>
            <a:r>
              <a:rPr lang="en-GB" dirty="0"/>
              <a:t>and then the techniques  (design patterns) that help maintain the dependency architecture of an application.</a:t>
            </a:r>
          </a:p>
          <a:p>
            <a:endParaRPr lang="en-GB" dirty="0"/>
          </a:p>
        </p:txBody>
      </p:sp>
    </p:spTree>
    <p:extLst>
      <p:ext uri="{BB962C8B-B14F-4D97-AF65-F5344CB8AC3E}">
        <p14:creationId xmlns:p14="http://schemas.microsoft.com/office/powerpoint/2010/main" val="1260387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i="1" dirty="0" smtClean="0"/>
              <a:t>SOLID principles</a:t>
            </a:r>
            <a:r>
              <a:rPr lang="en-US" dirty="0" smtClean="0"/>
              <a:t> are five dependency management principles used in OO programming and design. The acronym was introduced from</a:t>
            </a:r>
            <a:r>
              <a:rPr lang="en-US" baseline="0" dirty="0" smtClean="0"/>
              <a:t> the work of Robert Martin</a:t>
            </a:r>
            <a:r>
              <a:rPr lang="en-US" dirty="0" smtClean="0"/>
              <a:t>. Each letter represents another three-letter acronym that describes one principle.</a:t>
            </a:r>
          </a:p>
          <a:p>
            <a:r>
              <a:rPr lang="en-US" dirty="0" smtClean="0"/>
              <a:t>When working with software, in which dependency management is handled badly, code can become rigid, fragile and difficult to reuse. Code which is difficult to modify (either to change existing functionality or add new features)</a:t>
            </a:r>
            <a:r>
              <a:rPr lang="en-US" baseline="0" dirty="0" smtClean="0"/>
              <a:t> is </a:t>
            </a:r>
            <a:r>
              <a:rPr lang="en-US" dirty="0" smtClean="0"/>
              <a:t>susceptible to the introduction of bugs, particularly those that appear when another area of code is changed. If you follow the SOLID principles, you produce code that is more flexible and robust, with a higher possibility for reuse.</a:t>
            </a:r>
          </a:p>
          <a:p>
            <a:r>
              <a:rPr lang="en-US" dirty="0" smtClean="0"/>
              <a:t>The following slides give an overview of the five principles.</a:t>
            </a:r>
          </a:p>
          <a:p>
            <a:endParaRPr lang="en-GB" dirty="0"/>
          </a:p>
        </p:txBody>
      </p:sp>
    </p:spTree>
    <p:extLst>
      <p:ext uri="{BB962C8B-B14F-4D97-AF65-F5344CB8AC3E}">
        <p14:creationId xmlns:p14="http://schemas.microsoft.com/office/powerpoint/2010/main" val="3050555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2194" y="4647752"/>
            <a:ext cx="5352725" cy="5023298"/>
          </a:xfrm>
        </p:spPr>
        <p:txBody>
          <a:bodyPr>
            <a:normAutofit/>
          </a:bodyPr>
          <a:lstStyle/>
          <a:p>
            <a:r>
              <a:rPr lang="en-US" dirty="0" smtClean="0"/>
              <a:t>The Single Responsibility principle says that there should never be more than one reason for a class</a:t>
            </a:r>
            <a:r>
              <a:rPr lang="en-US" baseline="0" dirty="0" smtClean="0"/>
              <a:t> </a:t>
            </a:r>
            <a:r>
              <a:rPr lang="en-US" dirty="0" smtClean="0"/>
              <a:t>to change. Effectively this means you should design your classes so that each has a single purpose. It certainly does not mean that each class should have a single</a:t>
            </a:r>
            <a:r>
              <a:rPr lang="en-US" baseline="0" dirty="0" smtClean="0"/>
              <a:t> method, but</a:t>
            </a:r>
            <a:r>
              <a:rPr lang="en-US" dirty="0" smtClean="0"/>
              <a:t> that all of the methods and properties in the class are directly related to the class's primary function. Where a class has multiple responsibilities, these should be separated into new classes.</a:t>
            </a:r>
          </a:p>
          <a:p>
            <a:r>
              <a:rPr lang="en-US" dirty="0" smtClean="0"/>
              <a:t>When a class has multiple responsibilities, the likelihood that it will need to be changed increases. Each time a class gets modified, the risk of introducing a bug grows. By concentrating on a single responsibility, the risk is limited.</a:t>
            </a:r>
            <a:br>
              <a:rPr lang="en-US" dirty="0" smtClean="0"/>
            </a:br>
            <a:r>
              <a:rPr lang="en-US" dirty="0" smtClean="0"/>
              <a:t>If</a:t>
            </a:r>
            <a:r>
              <a:rPr lang="en-US" baseline="0" dirty="0" smtClean="0"/>
              <a:t> a class does two things well, then when it is only needed for one of those purposes then it comes with baggage.</a:t>
            </a:r>
          </a:p>
          <a:p>
            <a:r>
              <a:rPr lang="en-US" b="0" dirty="0" smtClean="0"/>
              <a:t>SRP </a:t>
            </a:r>
            <a:r>
              <a:rPr lang="en-US" dirty="0" smtClean="0"/>
              <a:t>is a simple and fairly</a:t>
            </a:r>
            <a:r>
              <a:rPr lang="en-US" baseline="0" dirty="0" smtClean="0"/>
              <a:t> </a:t>
            </a:r>
            <a:r>
              <a:rPr lang="en-US" dirty="0" smtClean="0"/>
              <a:t>intuitive principle, but in practice it is often hard to get right, as examples that follow will show.</a:t>
            </a:r>
          </a:p>
          <a:p>
            <a:r>
              <a:rPr lang="en-US" dirty="0" smtClean="0"/>
              <a:t>Consider a class that compiles and prints a report, it could be changed for two reasons. The content of the report might change,</a:t>
            </a:r>
            <a:r>
              <a:rPr lang="en-US" baseline="0" dirty="0" smtClean="0"/>
              <a:t> </a:t>
            </a:r>
            <a:r>
              <a:rPr lang="en-US" dirty="0" smtClean="0"/>
              <a:t>the format could. These two things are changing for different reasons; one is ‘substantive’, and one ‘cosmetic’. SRP says that these two aspects of the class are really two separate responsibilities, and should therefore be in separate classes or modules. What you are trying to do is avoid the coupling of two things that change for different reasons at different times.</a:t>
            </a:r>
          </a:p>
          <a:p>
            <a:r>
              <a:rPr lang="en-US" dirty="0" smtClean="0"/>
              <a:t>If there is a change to the report compilation process, there is greater danger that the printing code will break if it is part of the same class.</a:t>
            </a:r>
          </a:p>
          <a:p>
            <a:endParaRPr lang="en-GB" dirty="0"/>
          </a:p>
        </p:txBody>
      </p:sp>
    </p:spTree>
    <p:extLst>
      <p:ext uri="{BB962C8B-B14F-4D97-AF65-F5344CB8AC3E}">
        <p14:creationId xmlns:p14="http://schemas.microsoft.com/office/powerpoint/2010/main" val="3479728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code above is a class that communicates with a hardware device to monitor the CO2 levels in some fluid. The class includes a method named "readCO2Level" that retrieves a value from a stream generated by the CO2 monitoring hardware. It converts the value to a percentage and stores it in the co2Saturation field. The second method, "co2High", checks the CO2 saturation to ensure that it does not exceed the maximum level of 2%. The "showHighCO2Alert" shows a warning that contains the current saturation value.</a:t>
            </a:r>
          </a:p>
          <a:p>
            <a:r>
              <a:rPr lang="en-US" dirty="0" smtClean="0"/>
              <a:t>There are at least three reasons for change within the CO2Meter class. If the CO2 monitoring hardware is replaced the readCO2Level method will need to be updated. If the process for determining high CO2 is changed, perhaps to include a temperature variable, the class will need updating. Finally, if the alerting requirements become more sophisticated than outputting text to the console, the showHighCO2Alert method will need to be rewritten.</a:t>
            </a:r>
            <a:br>
              <a:rPr lang="en-US" dirty="0" smtClean="0"/>
            </a:br>
            <a:r>
              <a:rPr lang="en-US" dirty="0" smtClean="0"/>
              <a:t/>
            </a:r>
            <a:br>
              <a:rPr lang="en-US" dirty="0" smtClean="0"/>
            </a:br>
            <a:r>
              <a:rPr lang="en-US" dirty="0" smtClean="0"/>
              <a:t>Gather together the things that change for the same reasons. Separate those things that change for different reasons.</a:t>
            </a:r>
          </a:p>
          <a:p>
            <a:r>
              <a:rPr lang="en-US" dirty="0" smtClean="0"/>
              <a:t>This is really just a way to define cohesion and coupling. You want to increase the cohesion between things that change for the same reasons, and to decrease the coupling between those things that change for different reasons.</a:t>
            </a:r>
          </a:p>
          <a:p>
            <a:endParaRPr lang="en-GB" dirty="0"/>
          </a:p>
        </p:txBody>
      </p:sp>
    </p:spTree>
    <p:extLst>
      <p:ext uri="{BB962C8B-B14F-4D97-AF65-F5344CB8AC3E}">
        <p14:creationId xmlns:p14="http://schemas.microsoft.com/office/powerpoint/2010/main" val="2448570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300" dirty="0" err="1"/>
              <a:t>Refactored</a:t>
            </a:r>
            <a:r>
              <a:rPr lang="en-US" sz="1300" dirty="0"/>
              <a:t> code has functionality split into three classes. The first is the CO2Meter class. This retains the co2Saturation field and the readCO2Level method. You could split these into separate classes but we will keep them together as they are closely related. The other methods are removed so that the only reason for change is replacement of the monitoring hardware.</a:t>
            </a:r>
          </a:p>
          <a:p>
            <a:r>
              <a:rPr lang="en-US" sz="1300" dirty="0"/>
              <a:t>The second class is named </a:t>
            </a:r>
            <a:r>
              <a:rPr lang="en-US" sz="1300" dirty="0" smtClean="0"/>
              <a:t>"CO2SaturationChecker". </a:t>
            </a:r>
            <a:r>
              <a:rPr lang="en-US" sz="1300" dirty="0"/>
              <a:t>This class includes a single method that compares the CO2  level with a maximum acceptable value. The method is the same as the original except for the addition of a parameter that injects a CO2Meter object containing the saturation level to test. The only reason for the class to change is if the test process is changed.</a:t>
            </a:r>
          </a:p>
          <a:p>
            <a:r>
              <a:rPr lang="en-US" sz="1300" dirty="0"/>
              <a:t>The final class is named </a:t>
            </a:r>
            <a:r>
              <a:rPr lang="en-US" sz="1300" dirty="0" smtClean="0"/>
              <a:t>"CO2Alerter". </a:t>
            </a:r>
            <a:r>
              <a:rPr lang="en-US" sz="1300" dirty="0"/>
              <a:t>This displays an alert that includes the current oxygen saturation level. Again, a CO2Meter dependency is injected. The one reason for the class to change is if the alerting system is updated</a:t>
            </a:r>
            <a:r>
              <a:rPr lang="en-US" sz="1300" dirty="0" smtClean="0"/>
              <a:t>.</a:t>
            </a:r>
            <a:endParaRPr lang="en-US" sz="1300" dirty="0"/>
          </a:p>
          <a:p>
            <a:r>
              <a:rPr lang="en-US" sz="1300" dirty="0"/>
              <a:t>Note </a:t>
            </a:r>
            <a:r>
              <a:rPr lang="en-US" sz="1300" dirty="0" smtClean="0"/>
              <a:t>– this </a:t>
            </a:r>
            <a:r>
              <a:rPr lang="en-US" sz="1300" dirty="0"/>
              <a:t>refactored code breaks other SOLID principles in order that the application of the SRP is visible. Further refactoring of this example is necessary to achieve compliance with the other four principles.</a:t>
            </a:r>
            <a:br>
              <a:rPr lang="en-US" sz="1300" dirty="0"/>
            </a:br>
            <a:r>
              <a:rPr lang="en-US" sz="1300" dirty="0"/>
              <a:t/>
            </a:r>
            <a:br>
              <a:rPr lang="en-US" sz="1300" dirty="0"/>
            </a:br>
            <a:r>
              <a:rPr lang="en-US" sz="1300" dirty="0"/>
              <a:t>Application of the SRP changes your code considerably. Classes in your projects become smaller and cleaner. The number of classes present in a solution will increase </a:t>
            </a:r>
            <a:r>
              <a:rPr lang="en-US" sz="1300" dirty="0" smtClean="0"/>
              <a:t>accordingly, so it is </a:t>
            </a:r>
            <a:r>
              <a:rPr lang="en-US" sz="1300" dirty="0"/>
              <a:t>important to </a:t>
            </a:r>
            <a:r>
              <a:rPr lang="en-US" sz="1300" dirty="0" err="1"/>
              <a:t>organise</a:t>
            </a:r>
            <a:r>
              <a:rPr lang="en-US" sz="1300" dirty="0"/>
              <a:t> them well using namespaces and project folders. The creation of classes that are tightly focused on a single purpose leads to code that is conceptually simpler to understand and maintain.</a:t>
            </a:r>
          </a:p>
          <a:p>
            <a:r>
              <a:rPr lang="en-US" sz="1300" dirty="0"/>
              <a:t>Another benefit of having small, cohesive classes is that the chances of a class containing bugs drops. This reduces the need for </a:t>
            </a:r>
            <a:r>
              <a:rPr lang="en-US" sz="1300" dirty="0" smtClean="0"/>
              <a:t>changes, </a:t>
            </a:r>
            <a:r>
              <a:rPr lang="en-US" sz="1300" dirty="0"/>
              <a:t>so the code is less fragile. As the classes perform only one duty, multiple classes will work together to achieve larger tasks. Along with the other principles this permits looser coupling. It can also make it easier to modify the overall software, either by extending existing classes or introducing new, interchangeable versions.</a:t>
            </a:r>
          </a:p>
          <a:p>
            <a:endParaRPr lang="en-US" i="0" dirty="0" smtClean="0"/>
          </a:p>
          <a:p>
            <a:endParaRPr lang="en-GB" dirty="0"/>
          </a:p>
        </p:txBody>
      </p:sp>
    </p:spTree>
    <p:extLst>
      <p:ext uri="{BB962C8B-B14F-4D97-AF65-F5344CB8AC3E}">
        <p14:creationId xmlns:p14="http://schemas.microsoft.com/office/powerpoint/2010/main" val="1885691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63849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re-factored code above works as follows. </a:t>
            </a:r>
            <a:br>
              <a:rPr lang="en-US" dirty="0" smtClean="0"/>
            </a:br>
            <a:r>
              <a:rPr lang="en-US" dirty="0" smtClean="0"/>
              <a:t>A new interface is defined that just contains ‘gate’ related utility methods.</a:t>
            </a:r>
            <a:br>
              <a:rPr lang="en-US" dirty="0" smtClean="0"/>
            </a:br>
            <a:r>
              <a:rPr lang="en-US" dirty="0" smtClean="0"/>
              <a:t>A concrete class implements the interface</a:t>
            </a:r>
            <a:r>
              <a:rPr lang="en-US" baseline="0" dirty="0" smtClean="0"/>
              <a:t> and supplies open/</a:t>
            </a:r>
            <a:r>
              <a:rPr lang="en-US" baseline="0" dirty="0" err="1" smtClean="0"/>
              <a:t>closeGate</a:t>
            </a:r>
            <a:r>
              <a:rPr lang="en-US" baseline="0" dirty="0" smtClean="0"/>
              <a:t> functionality.</a:t>
            </a:r>
            <a:br>
              <a:rPr lang="en-US" baseline="0" dirty="0" smtClean="0"/>
            </a:br>
            <a:r>
              <a:rPr lang="en-US" baseline="0" dirty="0" smtClean="0"/>
              <a:t>The </a:t>
            </a:r>
            <a:r>
              <a:rPr lang="en-US" baseline="0" dirty="0" err="1" smtClean="0"/>
              <a:t>PetrolStation</a:t>
            </a:r>
            <a:r>
              <a:rPr lang="en-US" baseline="0" dirty="0" smtClean="0"/>
              <a:t>, when instantiated, is told of a </a:t>
            </a:r>
            <a:r>
              <a:rPr lang="en-US" baseline="0" dirty="0" err="1" smtClean="0"/>
              <a:t>GateUtility</a:t>
            </a:r>
            <a:r>
              <a:rPr lang="en-US" baseline="0" dirty="0" smtClean="0"/>
              <a:t> object, it stores its reference (the assignment in the constructor). When it needs utility object at start/end of day, it invokes the Open Close functionality that has been </a:t>
            </a:r>
            <a:r>
              <a:rPr lang="en-US" dirty="0" smtClean="0"/>
              <a:t>moved to a different class </a:t>
            </a:r>
            <a:r>
              <a:rPr lang="en-US" dirty="0" err="1" smtClean="0"/>
              <a:t>PetrolStationUtility</a:t>
            </a:r>
            <a:r>
              <a:rPr lang="en-US" dirty="0" smtClean="0"/>
              <a:t>.</a:t>
            </a:r>
          </a:p>
          <a:p>
            <a:endParaRPr lang="en-US" dirty="0" smtClean="0"/>
          </a:p>
          <a:p>
            <a:r>
              <a:rPr lang="en-US" dirty="0" smtClean="0"/>
              <a:t>If</a:t>
            </a:r>
            <a:r>
              <a:rPr lang="en-US" baseline="0" dirty="0" smtClean="0"/>
              <a:t> the way gates get open/closed, it needs to change or there is a new fangled barrier introduced. The </a:t>
            </a:r>
            <a:r>
              <a:rPr lang="en-US" baseline="0" dirty="0" err="1" smtClean="0"/>
              <a:t>PetrolStation</a:t>
            </a:r>
            <a:r>
              <a:rPr lang="en-US" baseline="0" dirty="0" smtClean="0"/>
              <a:t> will not need updating, </a:t>
            </a:r>
            <a:r>
              <a:rPr lang="en-US" dirty="0" smtClean="0"/>
              <a:t>it </a:t>
            </a:r>
            <a:r>
              <a:rPr lang="en-US" baseline="0" dirty="0" smtClean="0"/>
              <a:t>can just be passed a new concrete implementation of </a:t>
            </a:r>
            <a:r>
              <a:rPr lang="en-US" baseline="0" dirty="0" err="1" smtClean="0"/>
              <a:t>GateUtility</a:t>
            </a:r>
            <a:r>
              <a:rPr lang="en-US" baseline="0" dirty="0" smtClean="0"/>
              <a:t> by client code.</a:t>
            </a:r>
            <a:endParaRPr lang="en-US" dirty="0" smtClean="0"/>
          </a:p>
          <a:p>
            <a:endParaRPr lang="en-GB" dirty="0"/>
          </a:p>
        </p:txBody>
      </p:sp>
    </p:spTree>
    <p:extLst>
      <p:ext uri="{BB962C8B-B14F-4D97-AF65-F5344CB8AC3E}">
        <p14:creationId xmlns:p14="http://schemas.microsoft.com/office/powerpoint/2010/main" val="280677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i="0" dirty="0" smtClean="0"/>
              <a:t>Open/Closed Principle </a:t>
            </a:r>
            <a:r>
              <a:rPr lang="en-US" dirty="0" smtClean="0"/>
              <a:t>(OCP) says</a:t>
            </a:r>
            <a:r>
              <a:rPr lang="en-US" baseline="0" dirty="0" smtClean="0"/>
              <a:t> </a:t>
            </a:r>
            <a:r>
              <a:rPr lang="en-US" dirty="0" smtClean="0"/>
              <a:t>that classes should be ‘open for extension’ but ‘closed for modification’. ‘Open to extension’ means that you design your classes so that new functionality can be added as new requirements are generated. ‘Closed for modification’ basically means that once you have developed a class you should never modify it, except to correct bugs.</a:t>
            </a:r>
          </a:p>
          <a:p>
            <a:endParaRPr lang="en-US" dirty="0" smtClean="0"/>
          </a:p>
          <a:p>
            <a:r>
              <a:rPr lang="en-US" dirty="0" smtClean="0"/>
              <a:t>On</a:t>
            </a:r>
            <a:r>
              <a:rPr lang="en-US" baseline="0" dirty="0" smtClean="0"/>
              <a:t> initial viewing, t</a:t>
            </a:r>
            <a:r>
              <a:rPr lang="en-US" dirty="0" smtClean="0"/>
              <a:t>he two parts appear to contradict each other.</a:t>
            </a:r>
            <a:r>
              <a:rPr lang="en-US" dirty="0"/>
              <a:t> </a:t>
            </a:r>
            <a:r>
              <a:rPr lang="en-US" dirty="0" smtClean="0"/>
              <a:t>However, if you correctly structure your classes and their dependencies, you can add functionality without editing existing source code. This is normally achieved by referring to abstractions (interfaces or abstract classes) for dependencies, rather than using concrete classes. </a:t>
            </a:r>
          </a:p>
          <a:p>
            <a:r>
              <a:rPr lang="en-US" dirty="0" smtClean="0"/>
              <a:t/>
            </a:r>
            <a:br>
              <a:rPr lang="en-US" dirty="0" smtClean="0"/>
            </a:br>
            <a:r>
              <a:rPr lang="en-US" dirty="0" smtClean="0"/>
              <a:t>Such interfaces can be fixed once developed so the classes that depend upon them can rely upon unchanging abstractions. Functionality is then added by creating new classes that implement the interfaces.</a:t>
            </a:r>
          </a:p>
          <a:p>
            <a:endParaRPr lang="en-US" dirty="0" smtClean="0"/>
          </a:p>
          <a:p>
            <a:r>
              <a:rPr lang="en-US" dirty="0" smtClean="0"/>
              <a:t>Applying the key Open/Closed principle</a:t>
            </a:r>
            <a:r>
              <a:rPr lang="en-US" baseline="0" dirty="0" smtClean="0"/>
              <a:t> </a:t>
            </a:r>
            <a:r>
              <a:rPr lang="en-US" dirty="0" smtClean="0"/>
              <a:t>to your applications</a:t>
            </a:r>
            <a:r>
              <a:rPr lang="en-US" baseline="0" dirty="0" smtClean="0"/>
              <a:t> </a:t>
            </a:r>
            <a:r>
              <a:rPr lang="en-US" dirty="0" smtClean="0"/>
              <a:t>limits the need to change source code once it has been written, tested and debugged. It reduces the risk of introducing new bugs to existing code, leading to more robust software. Another side effect of the use of interfaces for dependencies is reduced coupling and increased flexibility.</a:t>
            </a:r>
            <a:br>
              <a:rPr lang="en-US" dirty="0" smtClean="0"/>
            </a:br>
            <a:endParaRPr lang="en-US" dirty="0" smtClean="0"/>
          </a:p>
          <a:p>
            <a:endParaRPr lang="en-GB" dirty="0"/>
          </a:p>
        </p:txBody>
      </p:sp>
    </p:spTree>
    <p:extLst>
      <p:ext uri="{BB962C8B-B14F-4D97-AF65-F5344CB8AC3E}">
        <p14:creationId xmlns:p14="http://schemas.microsoft.com/office/powerpoint/2010/main" val="3950864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sample above is a basic module for logging messages. The Logger class has a single method that accepts a message to be logged and the type of logging to perform. The switch statement changes the action according to whether the program is outputting messages to the console or to the default printer.</a:t>
            </a:r>
          </a:p>
          <a:p>
            <a:endParaRPr lang="en-US" dirty="0" smtClean="0"/>
          </a:p>
          <a:p>
            <a:r>
              <a:rPr lang="en-US" dirty="0" smtClean="0"/>
              <a:t>If you wished to add a third type of logging, perhaps sending the logged messages to a message queue or storing them in a database, you could not do so without modifying the existing code. Firstly, you would need to add new </a:t>
            </a:r>
            <a:r>
              <a:rPr lang="en-US" dirty="0" err="1" smtClean="0"/>
              <a:t>loggingType</a:t>
            </a:r>
            <a:r>
              <a:rPr lang="en-US" dirty="0" smtClean="0"/>
              <a:t> constants</a:t>
            </a:r>
            <a:r>
              <a:rPr lang="en-US" baseline="0" dirty="0" smtClean="0"/>
              <a:t> </a:t>
            </a:r>
            <a:r>
              <a:rPr lang="en-US" dirty="0" smtClean="0"/>
              <a:t>for the new methods of logging messages. Secondly, you would need to extend the switch statement to check for the new </a:t>
            </a:r>
            <a:r>
              <a:rPr lang="en-US" dirty="0" err="1" smtClean="0"/>
              <a:t>loggingTypes</a:t>
            </a:r>
            <a:r>
              <a:rPr lang="en-US" dirty="0" smtClean="0"/>
              <a:t> and output or store messages accordingly. This violates the OCP.</a:t>
            </a:r>
          </a:p>
          <a:p>
            <a:endParaRPr lang="en-GB" dirty="0"/>
          </a:p>
        </p:txBody>
      </p:sp>
    </p:spTree>
    <p:extLst>
      <p:ext uri="{BB962C8B-B14F-4D97-AF65-F5344CB8AC3E}">
        <p14:creationId xmlns:p14="http://schemas.microsoft.com/office/powerpoint/2010/main" val="3196525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can easily </a:t>
            </a:r>
            <a:r>
              <a:rPr lang="en-US" dirty="0" err="1" smtClean="0"/>
              <a:t>refactor</a:t>
            </a:r>
            <a:r>
              <a:rPr lang="en-US" dirty="0" smtClean="0"/>
              <a:t> the logging code to achieve compliance with the OCP. Firstly we need to remove any </a:t>
            </a:r>
            <a:r>
              <a:rPr lang="en-US" dirty="0" err="1" smtClean="0"/>
              <a:t>LoggingType</a:t>
            </a:r>
            <a:r>
              <a:rPr lang="en-US" dirty="0" smtClean="0"/>
              <a:t> enumeration, as this restricts the types of logging that can be included. Instead of passing the type to the Logger, we will create a new class for each type of message logger that we require. In the final code we will have two such classes, named "</a:t>
            </a:r>
            <a:r>
              <a:rPr lang="en-US" dirty="0" err="1" smtClean="0"/>
              <a:t>ConsoleLogger</a:t>
            </a:r>
            <a:r>
              <a:rPr lang="en-US" dirty="0" smtClean="0"/>
              <a:t>" and "</a:t>
            </a:r>
            <a:r>
              <a:rPr lang="en-US" dirty="0" err="1" smtClean="0"/>
              <a:t>PrinterLogger</a:t>
            </a:r>
            <a:r>
              <a:rPr lang="en-US" dirty="0" smtClean="0"/>
              <a:t>". Additional logging types could be added later without changing any existing code.</a:t>
            </a:r>
          </a:p>
          <a:p>
            <a:endParaRPr lang="en-US" dirty="0" smtClean="0"/>
          </a:p>
          <a:p>
            <a:r>
              <a:rPr lang="en-US" dirty="0" smtClean="0"/>
              <a:t>The Logger class still performs all logging, but using one of the message logger classes described above to output a message. In order that the classes are not tightly coupled, each message logger type implements the </a:t>
            </a:r>
            <a:r>
              <a:rPr lang="en-US" dirty="0" err="1" smtClean="0"/>
              <a:t>MessageLogger</a:t>
            </a:r>
            <a:r>
              <a:rPr lang="en-US" dirty="0" smtClean="0"/>
              <a:t> interface. The Logger class is never aware of the type of logging being used as its dependency is provided as an </a:t>
            </a:r>
            <a:r>
              <a:rPr lang="en-US" dirty="0" err="1" smtClean="0"/>
              <a:t>MessageLogger</a:t>
            </a:r>
            <a:r>
              <a:rPr lang="en-US" dirty="0" smtClean="0"/>
              <a:t> instance using constructor injection.</a:t>
            </a:r>
          </a:p>
          <a:p>
            <a:endParaRPr lang="en-GB" dirty="0"/>
          </a:p>
        </p:txBody>
      </p:sp>
    </p:spTree>
    <p:extLst>
      <p:ext uri="{BB962C8B-B14F-4D97-AF65-F5344CB8AC3E}">
        <p14:creationId xmlns:p14="http://schemas.microsoft.com/office/powerpoint/2010/main" val="3186377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3448449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Rot="1" noChangeAspect="1" noChangeArrowheads="1" noTextEdit="1"/>
          </p:cNvSpPr>
          <p:nvPr>
            <p:ph type="sldImg"/>
          </p:nvPr>
        </p:nvSpPr>
        <p:spPr>
          <a:ln/>
        </p:spPr>
      </p:sp>
      <p:sp>
        <p:nvSpPr>
          <p:cNvPr id="3" name="Notes Placeholder 2"/>
          <p:cNvSpPr>
            <a:spLocks noGrp="1"/>
          </p:cNvSpPr>
          <p:nvPr>
            <p:ph type="body" idx="1"/>
          </p:nvPr>
        </p:nvSpPr>
        <p:spPr/>
        <p:txBody>
          <a:bodyPr>
            <a:normAutofit/>
          </a:bodyPr>
          <a:lstStyle/>
          <a:p>
            <a:r>
              <a:rPr lang="en-GB" dirty="0" smtClean="0"/>
              <a:t>The if/else construct will need updating for every new sort of ticket. This needs to be factored (separated) out.</a:t>
            </a:r>
            <a:endParaRPr lang="en-GB" dirty="0"/>
          </a:p>
        </p:txBody>
      </p:sp>
    </p:spTree>
    <p:extLst>
      <p:ext uri="{BB962C8B-B14F-4D97-AF65-F5344CB8AC3E}">
        <p14:creationId xmlns:p14="http://schemas.microsoft.com/office/powerpoint/2010/main" val="1687995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8"/>
          <p:cNvSpPr>
            <a:spLocks noGrp="1" noRot="1" noChangeAspect="1" noChangeArrowheads="1" noTextEdit="1"/>
          </p:cNvSpPr>
          <p:nvPr>
            <p:ph type="sldImg"/>
          </p:nvPr>
        </p:nvSpPr>
        <p:spPr>
          <a:ln/>
        </p:spPr>
      </p:sp>
      <p:sp>
        <p:nvSpPr>
          <p:cNvPr id="3" name="Notes Placeholder 2"/>
          <p:cNvSpPr>
            <a:spLocks noGrp="1"/>
          </p:cNvSpPr>
          <p:nvPr>
            <p:ph type="body" idx="1"/>
          </p:nvPr>
        </p:nvSpPr>
        <p:spPr/>
        <p:txBody>
          <a:bodyPr>
            <a:normAutofit/>
          </a:bodyPr>
          <a:lstStyle/>
          <a:p>
            <a:r>
              <a:rPr lang="en-GB" dirty="0" smtClean="0"/>
              <a:t>The </a:t>
            </a:r>
            <a:r>
              <a:rPr lang="en-GB" dirty="0" err="1" smtClean="0"/>
              <a:t>createTicket</a:t>
            </a:r>
            <a:r>
              <a:rPr lang="en-GB" dirty="0" smtClean="0"/>
              <a:t>()</a:t>
            </a:r>
            <a:r>
              <a:rPr lang="en-GB" baseline="0" dirty="0" smtClean="0"/>
              <a:t> method is placed in a factory class method, the </a:t>
            </a:r>
            <a:r>
              <a:rPr lang="en-GB" baseline="0" dirty="0" err="1" smtClean="0"/>
              <a:t>issueTicket</a:t>
            </a:r>
            <a:r>
              <a:rPr lang="en-GB" baseline="0" dirty="0" smtClean="0"/>
              <a:t>() method needs no more changes.</a:t>
            </a:r>
            <a:endParaRPr lang="en-GB" dirty="0"/>
          </a:p>
        </p:txBody>
      </p:sp>
    </p:spTree>
    <p:extLst>
      <p:ext uri="{BB962C8B-B14F-4D97-AF65-F5344CB8AC3E}">
        <p14:creationId xmlns:p14="http://schemas.microsoft.com/office/powerpoint/2010/main" val="2618441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Rot="1" noChangeAspect="1" noChangeArrowheads="1" noTextEdit="1"/>
          </p:cNvSpPr>
          <p:nvPr>
            <p:ph type="sldImg"/>
          </p:nvPr>
        </p:nvSpPr>
        <p:spPr>
          <a:ln/>
        </p:spPr>
      </p:sp>
      <p:sp>
        <p:nvSpPr>
          <p:cNvPr id="3" name="Notes Placeholder 2"/>
          <p:cNvSpPr>
            <a:spLocks noGrp="1"/>
          </p:cNvSpPr>
          <p:nvPr>
            <p:ph type="body" idx="1"/>
          </p:nvPr>
        </p:nvSpPr>
        <p:spPr/>
        <p:txBody>
          <a:bodyPr>
            <a:normAutofit/>
          </a:bodyPr>
          <a:lstStyle/>
          <a:p>
            <a:r>
              <a:rPr lang="en-GB" dirty="0" err="1" smtClean="0"/>
              <a:t>TrainOperator</a:t>
            </a:r>
            <a:r>
              <a:rPr lang="en-GB" baseline="0" dirty="0" smtClean="0"/>
              <a:t> now depends on the </a:t>
            </a:r>
            <a:r>
              <a:rPr lang="en-GB" baseline="0" dirty="0" err="1" smtClean="0"/>
              <a:t>TicketFactory</a:t>
            </a:r>
            <a:r>
              <a:rPr lang="en-GB" baseline="0" dirty="0" smtClean="0"/>
              <a:t> class whose </a:t>
            </a:r>
            <a:r>
              <a:rPr lang="en-GB" baseline="0" dirty="0" err="1" smtClean="0"/>
              <a:t>createTicket</a:t>
            </a:r>
            <a:r>
              <a:rPr lang="en-GB" baseline="0" dirty="0" smtClean="0"/>
              <a:t> method returns a base class ‘Ticket’ type.</a:t>
            </a:r>
            <a:endParaRPr lang="en-GB" dirty="0"/>
          </a:p>
        </p:txBody>
      </p:sp>
    </p:spTree>
    <p:extLst>
      <p:ext uri="{BB962C8B-B14F-4D97-AF65-F5344CB8AC3E}">
        <p14:creationId xmlns:p14="http://schemas.microsoft.com/office/powerpoint/2010/main" val="34933886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2194" y="4647752"/>
            <a:ext cx="5352725" cy="5075368"/>
          </a:xfrm>
        </p:spPr>
        <p:txBody>
          <a:bodyPr>
            <a:normAutofit lnSpcReduction="10000"/>
          </a:bodyPr>
          <a:lstStyle/>
          <a:p>
            <a:r>
              <a:rPr lang="en-US" dirty="0" smtClean="0"/>
              <a:t>The whole point of LSP is to be able to pass around a subclass as the parent class without any problems.</a:t>
            </a:r>
          </a:p>
          <a:p>
            <a:r>
              <a:rPr lang="en-US" dirty="0" smtClean="0"/>
              <a:t>This principle is just an extension of the Open Close Principle and it means that we must make sure that new derived classes are extending the base classes without changing their behavior. The original statement by Barbara</a:t>
            </a:r>
            <a:r>
              <a:rPr lang="en-US" baseline="0" dirty="0" smtClean="0"/>
              <a:t> </a:t>
            </a:r>
            <a:r>
              <a:rPr lang="en-US" baseline="0" dirty="0" err="1" smtClean="0"/>
              <a:t>Liskov</a:t>
            </a:r>
            <a:r>
              <a:rPr lang="en-US" baseline="0" dirty="0" smtClean="0"/>
              <a:t> (1988) was:</a:t>
            </a:r>
          </a:p>
          <a:p>
            <a:r>
              <a:rPr lang="en-US" i="1" dirty="0" smtClean="0"/>
              <a:t>"What is wanted here is something like the following substitution property: if for each object o1 of type S there is an object o2 of type T such that for all programs P defined in terms of T, the behavior of P is unchanged when o1 is substituted for o2 then S is a subtype of T."</a:t>
            </a:r>
            <a:endParaRPr lang="en-US" baseline="0" dirty="0" smtClean="0"/>
          </a:p>
          <a:p>
            <a:endParaRPr lang="en-US" baseline="0" dirty="0" smtClean="0"/>
          </a:p>
          <a:p>
            <a:r>
              <a:rPr lang="en-US" baseline="0" dirty="0" smtClean="0"/>
              <a:t>It was then paraphrased later as:</a:t>
            </a:r>
          </a:p>
          <a:p>
            <a:r>
              <a:rPr lang="en-US" b="0" baseline="0" dirty="0" smtClean="0"/>
              <a:t>"</a:t>
            </a:r>
            <a:r>
              <a:rPr lang="en-US" b="1" baseline="0" dirty="0" smtClean="0"/>
              <a:t>Methods</a:t>
            </a:r>
            <a:r>
              <a:rPr lang="en-US" b="1" dirty="0" smtClean="0"/>
              <a:t> that use references to base classes must be able to use objects of derived classes without knowing it</a:t>
            </a:r>
            <a:r>
              <a:rPr lang="en-GB" i="1" dirty="0" smtClean="0"/>
              <a:t>."</a:t>
            </a:r>
            <a:r>
              <a:rPr lang="en-US" b="0" baseline="0" dirty="0" smtClean="0"/>
              <a:t> </a:t>
            </a:r>
          </a:p>
          <a:p>
            <a:r>
              <a:rPr lang="en-US" dirty="0"/>
              <a:t>The importance of this principle becomes obvious when you consider the consequences of violating it</a:t>
            </a:r>
            <a:r>
              <a:rPr lang="en-US" dirty="0" smtClean="0"/>
              <a:t>.</a:t>
            </a:r>
          </a:p>
          <a:p>
            <a:endParaRPr lang="en-US" dirty="0"/>
          </a:p>
          <a:p>
            <a:r>
              <a:rPr lang="en-US" dirty="0"/>
              <a:t>If there is a method which does not conform to the LSP, then that method uses a reference to a base class, but must </a:t>
            </a:r>
            <a:r>
              <a:rPr lang="en-US" i="1" dirty="0"/>
              <a:t>know about all the derivatives </a:t>
            </a:r>
            <a:r>
              <a:rPr lang="en-US" dirty="0"/>
              <a:t>of that base class. Such a method violates the Open-Closed principle because it must be modified whenever a new derivative of the base class is created.</a:t>
            </a:r>
            <a:endParaRPr lang="en-US" b="0" baseline="0" dirty="0" smtClean="0"/>
          </a:p>
          <a:p>
            <a:endParaRPr lang="en-US" b="0" baseline="0" dirty="0" smtClean="0"/>
          </a:p>
          <a:p>
            <a:r>
              <a:rPr lang="en-US" dirty="0" smtClean="0"/>
              <a:t>Also anytime you see code that takes in some sort of </a:t>
            </a:r>
            <a:r>
              <a:rPr lang="en-US" dirty="0" err="1" smtClean="0"/>
              <a:t>baseclass</a:t>
            </a:r>
            <a:r>
              <a:rPr lang="en-US" dirty="0" smtClean="0"/>
              <a:t> or interface and then performs a check such as "if (</a:t>
            </a:r>
            <a:r>
              <a:rPr lang="en-US" dirty="0" err="1" smtClean="0"/>
              <a:t>someObject</a:t>
            </a:r>
            <a:r>
              <a:rPr lang="en-US" dirty="0" smtClean="0"/>
              <a:t> </a:t>
            </a:r>
            <a:r>
              <a:rPr lang="en-US" dirty="0" err="1" smtClean="0"/>
              <a:t>instanceof</a:t>
            </a:r>
            <a:r>
              <a:rPr lang="en-US" dirty="0" smtClean="0"/>
              <a:t> </a:t>
            </a:r>
            <a:r>
              <a:rPr lang="en-US" dirty="0" err="1" smtClean="0"/>
              <a:t>SomeType</a:t>
            </a:r>
            <a:r>
              <a:rPr lang="en-US" dirty="0" smtClean="0"/>
              <a:t>)", there’s a very good chance that that’s an LSP violation.</a:t>
            </a:r>
            <a:endParaRPr lang="en-US" b="0" baseline="0" dirty="0" smtClean="0"/>
          </a:p>
          <a:p>
            <a:endParaRPr lang="en-US" b="0" baseline="0" dirty="0" smtClean="0"/>
          </a:p>
          <a:p>
            <a:endParaRPr lang="en-US" b="0" baseline="0" dirty="0" smtClean="0"/>
          </a:p>
          <a:p>
            <a:endParaRPr lang="en-GB" dirty="0"/>
          </a:p>
        </p:txBody>
      </p:sp>
    </p:spTree>
    <p:extLst>
      <p:ext uri="{BB962C8B-B14F-4D97-AF65-F5344CB8AC3E}">
        <p14:creationId xmlns:p14="http://schemas.microsoft.com/office/powerpoint/2010/main" val="3903428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err="1" smtClean="0"/>
              <a:t>setWidth</a:t>
            </a:r>
            <a:r>
              <a:rPr lang="en-GB" dirty="0" smtClean="0"/>
              <a:t>() of Rectangle</a:t>
            </a:r>
            <a:r>
              <a:rPr lang="en-GB" baseline="0" dirty="0" smtClean="0"/>
              <a:t> is </a:t>
            </a:r>
            <a:r>
              <a:rPr lang="en-GB" baseline="0" dirty="0" err="1" smtClean="0"/>
              <a:t>overidable</a:t>
            </a:r>
            <a:r>
              <a:rPr lang="en-GB" baseline="0" dirty="0" smtClean="0"/>
              <a:t> as the behaviour defined there is not suitable for a Square. </a:t>
            </a:r>
          </a:p>
          <a:p>
            <a:r>
              <a:rPr lang="en-GB" baseline="0" dirty="0" smtClean="0"/>
              <a:t>If you were able to do:</a:t>
            </a:r>
          </a:p>
          <a:p>
            <a:r>
              <a:rPr lang="en-GB" baseline="0" dirty="0" smtClean="0"/>
              <a:t/>
            </a:r>
            <a:br>
              <a:rPr lang="en-GB" baseline="0" dirty="0" smtClean="0"/>
            </a:br>
            <a:r>
              <a:rPr lang="en-GB" baseline="0" dirty="0" smtClean="0"/>
              <a:t>Square s = new Square();</a:t>
            </a:r>
          </a:p>
          <a:p>
            <a:r>
              <a:rPr lang="en-GB" baseline="0" dirty="0" err="1" smtClean="0"/>
              <a:t>s.setWidth</a:t>
            </a:r>
            <a:r>
              <a:rPr lang="en-GB" baseline="0" dirty="0" smtClean="0"/>
              <a:t>(10)</a:t>
            </a:r>
          </a:p>
          <a:p>
            <a:endParaRPr lang="en-GB" dirty="0"/>
          </a:p>
          <a:p>
            <a:r>
              <a:rPr lang="en-GB" baseline="0" dirty="0" smtClean="0"/>
              <a:t> ...and it didn’t change the height as well, it would not be a square anymore.</a:t>
            </a:r>
          </a:p>
          <a:p>
            <a:endParaRPr lang="en-GB" baseline="0" dirty="0" smtClean="0"/>
          </a:p>
          <a:p>
            <a:r>
              <a:rPr lang="en-US" dirty="0" smtClean="0"/>
              <a:t>LSP is about following the contract of the base class.</a:t>
            </a:r>
          </a:p>
          <a:p>
            <a:endParaRPr lang="en-US" dirty="0" smtClean="0"/>
          </a:p>
          <a:p>
            <a:r>
              <a:rPr lang="en-GB" sz="1200" b="0" i="0" kern="1200" dirty="0" smtClean="0">
                <a:solidFill>
                  <a:schemeClr val="tx1"/>
                </a:solidFill>
                <a:effectLst/>
                <a:latin typeface="Arial" pitchFamily="34" charset="0"/>
                <a:ea typeface="+mn-ea"/>
                <a:cs typeface="Arial" pitchFamily="34" charset="0"/>
              </a:rPr>
              <a:t>Barbara</a:t>
            </a:r>
            <a:r>
              <a:rPr lang="en-GB" sz="1200" b="0" i="0" kern="1200" baseline="0" dirty="0" smtClean="0">
                <a:solidFill>
                  <a:schemeClr val="tx1"/>
                </a:solidFill>
                <a:effectLst/>
                <a:latin typeface="Arial" pitchFamily="34" charset="0"/>
                <a:ea typeface="+mn-ea"/>
                <a:cs typeface="Arial" pitchFamily="34" charset="0"/>
              </a:rPr>
              <a:t> </a:t>
            </a:r>
            <a:r>
              <a:rPr lang="en-GB" sz="1200" b="0" i="0" kern="1200" baseline="0" dirty="0" err="1" smtClean="0">
                <a:solidFill>
                  <a:schemeClr val="tx1"/>
                </a:solidFill>
                <a:effectLst/>
                <a:latin typeface="Arial" pitchFamily="34" charset="0"/>
                <a:ea typeface="+mn-ea"/>
                <a:cs typeface="Arial" pitchFamily="34" charset="0"/>
              </a:rPr>
              <a:t>Liskov</a:t>
            </a:r>
            <a:r>
              <a:rPr lang="en-GB" sz="1200" b="0" i="0" kern="1200" baseline="0" dirty="0" smtClean="0">
                <a:solidFill>
                  <a:schemeClr val="tx1"/>
                </a:solidFill>
                <a:effectLst/>
                <a:latin typeface="Arial" pitchFamily="34" charset="0"/>
                <a:ea typeface="+mn-ea"/>
                <a:cs typeface="Arial" pitchFamily="34" charset="0"/>
              </a:rPr>
              <a:t> l</a:t>
            </a:r>
            <a:r>
              <a:rPr lang="en-GB" sz="1200" b="0" i="0" kern="1200" dirty="0" smtClean="0">
                <a:solidFill>
                  <a:schemeClr val="tx1"/>
                </a:solidFill>
                <a:effectLst/>
                <a:latin typeface="Arial" pitchFamily="34" charset="0"/>
                <a:ea typeface="+mn-ea"/>
                <a:cs typeface="Arial" pitchFamily="34" charset="0"/>
              </a:rPr>
              <a:t>eads the Programming Methodology Group at MIT at the age of 79 (Year now 2019)</a:t>
            </a:r>
            <a:endParaRPr lang="en-US" dirty="0" smtClean="0"/>
          </a:p>
          <a:p>
            <a:endParaRPr lang="en-GB" dirty="0"/>
          </a:p>
        </p:txBody>
      </p:sp>
    </p:spTree>
    <p:extLst>
      <p:ext uri="{BB962C8B-B14F-4D97-AF65-F5344CB8AC3E}">
        <p14:creationId xmlns:p14="http://schemas.microsoft.com/office/powerpoint/2010/main" val="3918884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derived class has changed the behaviour of the base class – clear violation.</a:t>
            </a:r>
          </a:p>
          <a:p>
            <a:endParaRPr lang="en-GB" dirty="0" smtClean="0"/>
          </a:p>
          <a:p>
            <a:endParaRPr lang="en-GB" dirty="0"/>
          </a:p>
        </p:txBody>
      </p:sp>
    </p:spTree>
    <p:extLst>
      <p:ext uri="{BB962C8B-B14F-4D97-AF65-F5344CB8AC3E}">
        <p14:creationId xmlns:p14="http://schemas.microsoft.com/office/powerpoint/2010/main" val="1910233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8"/>
          <p:cNvSpPr>
            <a:spLocks noGrp="1" noRot="1" noChangeAspect="1" noChangeArrowheads="1" noTextEdit="1"/>
          </p:cNvSpPr>
          <p:nvPr>
            <p:ph type="sldImg"/>
          </p:nvPr>
        </p:nvSpPr>
        <p:spPr>
          <a:ln/>
        </p:spPr>
      </p:sp>
      <p:sp>
        <p:nvSpPr>
          <p:cNvPr id="3" name="Notes Placeholder 2"/>
          <p:cNvSpPr>
            <a:spLocks noGrp="1"/>
          </p:cNvSpPr>
          <p:nvPr>
            <p:ph type="body" idx="1"/>
          </p:nvPr>
        </p:nvSpPr>
        <p:spPr/>
        <p:txBody>
          <a:bodyPr>
            <a:normAutofit/>
          </a:bodyPr>
          <a:lstStyle/>
          <a:p>
            <a:r>
              <a:rPr lang="en-GB" dirty="0" smtClean="0"/>
              <a:t>A service that needs only</a:t>
            </a:r>
            <a:r>
              <a:rPr lang="en-GB" baseline="0" dirty="0" smtClean="0"/>
              <a:t> one of the methods should not be dependent on an interface that demands two or more methods be implemented. The interface should be separated into two separate interfaces. </a:t>
            </a:r>
            <a:endParaRPr lang="en-GB" dirty="0"/>
          </a:p>
        </p:txBody>
      </p:sp>
    </p:spTree>
    <p:extLst>
      <p:ext uri="{BB962C8B-B14F-4D97-AF65-F5344CB8AC3E}">
        <p14:creationId xmlns:p14="http://schemas.microsoft.com/office/powerpoint/2010/main" val="38790800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GB" dirty="0" smtClean="0"/>
              <a:t>The ISP principle was first used and formulated by Robert Martin in the 1990s while consulting at Xerox. Xerox had created a printer system that could perform a variety of tasks, such as stapling and faxing. The software for this system was created from the ground up. As the software grew, making modifications became more and more difficult, so that even the smallest change was incurring a significant redeployment time.</a:t>
            </a:r>
          </a:p>
          <a:p>
            <a:pPr rtl="0"/>
            <a:endParaRPr lang="en-GB" dirty="0" smtClean="0"/>
          </a:p>
          <a:p>
            <a:pPr rtl="0"/>
            <a:r>
              <a:rPr lang="en-GB" dirty="0" smtClean="0"/>
              <a:t>The design problem was that a single Job class was used by almost all of the tasks. Whenever a print job or a stapling job needed to be performed, a call was made to the Job class. </a:t>
            </a:r>
          </a:p>
          <a:p>
            <a:pPr rtl="0"/>
            <a:endParaRPr lang="en-GB" dirty="0" smtClean="0"/>
          </a:p>
          <a:p>
            <a:pPr rtl="0"/>
            <a:r>
              <a:rPr lang="en-GB" dirty="0" smtClean="0"/>
              <a:t>This Job</a:t>
            </a:r>
            <a:r>
              <a:rPr lang="en-GB" baseline="0" dirty="0" smtClean="0"/>
              <a:t> class became very </a:t>
            </a:r>
            <a:r>
              <a:rPr lang="en-GB" dirty="0" smtClean="0"/>
              <a:t>'fat‘ with multitudes of methods specific to a variety of different clients. Because of this design, a staple job would know about all the methods of the print job, even though there was no use for them.</a:t>
            </a:r>
          </a:p>
          <a:p>
            <a:pPr rtl="0"/>
            <a:endParaRPr lang="en-GB" dirty="0" smtClean="0"/>
          </a:p>
          <a:p>
            <a:pPr rtl="0"/>
            <a:r>
              <a:rPr lang="en-GB" dirty="0" smtClean="0"/>
              <a:t>The solution utilised is what is called the Interface Segregation Principle today. </a:t>
            </a:r>
            <a:br>
              <a:rPr lang="en-GB" dirty="0" smtClean="0"/>
            </a:br>
            <a:r>
              <a:rPr lang="en-GB" dirty="0" smtClean="0"/>
              <a:t>Applied to the Xerox problem, an interface layer between the Job class and its clients was added using the Dependency Inversion Principle (covered soon). Instead of having one large Job class, a Staple Job interface or a Print Job interface was created that would be used by the Staple or Print classes, respectively, calling methods of the Job class. Therefore, one interface was created for each job type, which were all implemented by the Job class.</a:t>
            </a:r>
          </a:p>
          <a:p>
            <a:endParaRPr lang="en-GB" dirty="0"/>
          </a:p>
        </p:txBody>
      </p:sp>
    </p:spTree>
    <p:extLst>
      <p:ext uri="{BB962C8B-B14F-4D97-AF65-F5344CB8AC3E}">
        <p14:creationId xmlns:p14="http://schemas.microsoft.com/office/powerpoint/2010/main" val="711995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2194" y="4647752"/>
            <a:ext cx="5352725" cy="5082036"/>
          </a:xfrm>
        </p:spPr>
        <p:txBody>
          <a:bodyPr>
            <a:normAutofit/>
          </a:bodyPr>
          <a:lstStyle/>
          <a:p>
            <a:r>
              <a:rPr lang="en-US" dirty="0"/>
              <a:t>When we design an application we take care how </a:t>
            </a:r>
            <a:r>
              <a:rPr lang="en-US" dirty="0" smtClean="0"/>
              <a:t>we </a:t>
            </a:r>
            <a:r>
              <a:rPr lang="en-US" dirty="0"/>
              <a:t>abstract a module which contains several </a:t>
            </a:r>
            <a:r>
              <a:rPr lang="en-US" dirty="0" err="1"/>
              <a:t>submodules</a:t>
            </a:r>
            <a:r>
              <a:rPr lang="en-US" dirty="0"/>
              <a:t>. Considering code implemented by a class, we can have an abstraction of the system done in an interface. But if we want to extend our </a:t>
            </a:r>
            <a:r>
              <a:rPr lang="en-US" dirty="0" smtClean="0"/>
              <a:t>application, </a:t>
            </a:r>
            <a:r>
              <a:rPr lang="en-US" dirty="0"/>
              <a:t>adding another module that contains only some of the </a:t>
            </a:r>
            <a:r>
              <a:rPr lang="en-US" dirty="0" err="1"/>
              <a:t>submodules</a:t>
            </a:r>
            <a:r>
              <a:rPr lang="en-US" dirty="0"/>
              <a:t> of the original system, we are forced to implement the full interface (and to write some dummy methods). Such an interface is named fat or polluted. Having interface pollution is not a good solution and often produces inappropriate behavior in the system.</a:t>
            </a:r>
          </a:p>
          <a:p>
            <a:r>
              <a:rPr lang="en-US" dirty="0"/>
              <a:t>ISP says clients should not be forced to implement interfaces they don't use. Instead of one fat </a:t>
            </a:r>
            <a:r>
              <a:rPr lang="en-US" dirty="0" smtClean="0"/>
              <a:t>interface, </a:t>
            </a:r>
            <a:r>
              <a:rPr lang="en-US" dirty="0"/>
              <a:t>many smaller interfaces are preferred based on groups of methods, each one serving one </a:t>
            </a:r>
            <a:r>
              <a:rPr lang="en-US" dirty="0" err="1"/>
              <a:t>submodule</a:t>
            </a:r>
            <a:r>
              <a:rPr lang="en-US" dirty="0"/>
              <a:t>.</a:t>
            </a:r>
          </a:p>
          <a:p>
            <a:r>
              <a:rPr lang="en-US" dirty="0" smtClean="0"/>
              <a:t>Study the example </a:t>
            </a:r>
            <a:r>
              <a:rPr lang="en-US" dirty="0"/>
              <a:t>above of a violation of ISP. We have a Manager class which represent the person which manages the workers. Two types of </a:t>
            </a:r>
            <a:r>
              <a:rPr lang="en-US" dirty="0" smtClean="0"/>
              <a:t>workers: </a:t>
            </a:r>
            <a:r>
              <a:rPr lang="en-US" dirty="0"/>
              <a:t>some average, some very efficient. Both types of workers work and they need a daily lunch break. But then some robots start to work for the company as well , but they don't eat so they don't need a lunch break. But the new Robot class needs to implement the Worker interface because robots </a:t>
            </a:r>
            <a:r>
              <a:rPr lang="en-US" dirty="0" smtClean="0"/>
              <a:t>work. </a:t>
            </a:r>
            <a:r>
              <a:rPr lang="en-US" dirty="0"/>
              <a:t>On the other side, </a:t>
            </a:r>
            <a:r>
              <a:rPr lang="en-US" dirty="0" smtClean="0"/>
              <a:t>they </a:t>
            </a:r>
            <a:r>
              <a:rPr lang="en-US" dirty="0"/>
              <a:t>don't have to implement it because they don't eat. </a:t>
            </a:r>
          </a:p>
          <a:p>
            <a:r>
              <a:rPr lang="en-US" dirty="0"/>
              <a:t>This is </a:t>
            </a:r>
            <a:r>
              <a:rPr lang="en-US" dirty="0" smtClean="0"/>
              <a:t>why, </a:t>
            </a:r>
            <a:r>
              <a:rPr lang="en-US" dirty="0"/>
              <a:t>in this </a:t>
            </a:r>
            <a:r>
              <a:rPr lang="en-US" dirty="0" smtClean="0"/>
              <a:t>case, </a:t>
            </a:r>
            <a:r>
              <a:rPr lang="en-US" dirty="0"/>
              <a:t>the Worker is considered ‘polluted’.</a:t>
            </a:r>
          </a:p>
          <a:p>
            <a:r>
              <a:rPr lang="en-US" dirty="0"/>
              <a:t>If you keep the present design, the new Robot class is forced to implement the eat method. We can write a dummy method which does nothing (maybe a 1 second lunch break per day, but this can have subtle undesired effects in the application, for example the reports will report more lunches taken than the number of people</a:t>
            </a:r>
            <a:r>
              <a:rPr lang="en-US" dirty="0" smtClean="0"/>
              <a:t>!</a:t>
            </a:r>
            <a:endParaRPr lang="en-US" dirty="0"/>
          </a:p>
          <a:p>
            <a:r>
              <a:rPr lang="en-US" dirty="0"/>
              <a:t>According to the ISP, a flexible design will not have polluted interfaces. In this example the Worker interface should be split in </a:t>
            </a:r>
            <a:r>
              <a:rPr lang="en-US" dirty="0" smtClean="0"/>
              <a:t>two </a:t>
            </a:r>
            <a:r>
              <a:rPr lang="en-US" dirty="0"/>
              <a:t>different interfaces.</a:t>
            </a:r>
          </a:p>
          <a:p>
            <a:endParaRPr lang="en-GB" dirty="0"/>
          </a:p>
        </p:txBody>
      </p:sp>
    </p:spTree>
    <p:extLst>
      <p:ext uri="{BB962C8B-B14F-4D97-AF65-F5344CB8AC3E}">
        <p14:creationId xmlns:p14="http://schemas.microsoft.com/office/powerpoint/2010/main" val="3584693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7359">
              <a:tabLst>
                <a:tab pos="270948" algn="l"/>
                <a:tab pos="540320" algn="l"/>
                <a:tab pos="790789" algn="l"/>
                <a:tab pos="1061736" algn="l"/>
                <a:tab pos="1332684" algn="l"/>
                <a:tab pos="1602056" algn="l"/>
                <a:tab pos="1873004" algn="l"/>
                <a:tab pos="2142376" algn="l"/>
                <a:tab pos="2394420" algn="l"/>
                <a:tab pos="2663793" algn="l"/>
              </a:tabLst>
              <a:defRPr/>
            </a:pPr>
            <a:r>
              <a:rPr lang="en-US" sz="1400" dirty="0"/>
              <a:t>Here is the reworked code supporting the Interface Segregation Principle. By splitting the Worker interface in </a:t>
            </a:r>
            <a:r>
              <a:rPr lang="en-US" sz="1400" dirty="0" smtClean="0"/>
              <a:t>two </a:t>
            </a:r>
            <a:r>
              <a:rPr lang="en-US" sz="1400" dirty="0"/>
              <a:t>different interfaces the new Robot class is no longer forced to implement the eat() method. </a:t>
            </a:r>
            <a:r>
              <a:rPr lang="en-US" sz="1400" dirty="0" smtClean="0"/>
              <a:t>Also, </a:t>
            </a:r>
            <a:r>
              <a:rPr lang="en-US" sz="1400" dirty="0"/>
              <a:t>if we need another functionality for the </a:t>
            </a:r>
            <a:r>
              <a:rPr lang="en-US" sz="1400" dirty="0" smtClean="0"/>
              <a:t>robot, </a:t>
            </a:r>
            <a:r>
              <a:rPr lang="en-US" sz="1400" dirty="0"/>
              <a:t>like </a:t>
            </a:r>
            <a:r>
              <a:rPr lang="en-US" sz="1400" dirty="0" smtClean="0"/>
              <a:t>recharging, </a:t>
            </a:r>
            <a:r>
              <a:rPr lang="en-US" sz="1400" dirty="0"/>
              <a:t>we create another interface </a:t>
            </a:r>
            <a:r>
              <a:rPr lang="en-US" sz="1400" dirty="0" smtClean="0"/>
              <a:t>(</a:t>
            </a:r>
            <a:r>
              <a:rPr lang="en-US" sz="1400" dirty="0" err="1" smtClean="0"/>
              <a:t>Rechargeble</a:t>
            </a:r>
            <a:r>
              <a:rPr lang="en-US" sz="1400" dirty="0" smtClean="0"/>
              <a:t>) </a:t>
            </a:r>
            <a:r>
              <a:rPr lang="en-US" sz="1400" dirty="0"/>
              <a:t>with a method recharge().</a:t>
            </a:r>
          </a:p>
          <a:p>
            <a:pPr defTabSz="907359">
              <a:tabLst>
                <a:tab pos="270948" algn="l"/>
                <a:tab pos="540320" algn="l"/>
                <a:tab pos="790789" algn="l"/>
                <a:tab pos="1061736" algn="l"/>
                <a:tab pos="1332684" algn="l"/>
                <a:tab pos="1602056" algn="l"/>
                <a:tab pos="1873004" algn="l"/>
                <a:tab pos="2142376" algn="l"/>
                <a:tab pos="2394420" algn="l"/>
                <a:tab pos="2663793" algn="l"/>
              </a:tabLst>
              <a:defRPr/>
            </a:pPr>
            <a:endParaRPr lang="en-US" sz="1400" dirty="0"/>
          </a:p>
          <a:p>
            <a:r>
              <a:rPr lang="en-US" sz="1400" dirty="0"/>
              <a:t>Like every </a:t>
            </a:r>
            <a:r>
              <a:rPr lang="en-US" sz="1400" dirty="0" smtClean="0"/>
              <a:t>principle, </a:t>
            </a:r>
            <a:r>
              <a:rPr lang="en-US" sz="1400" dirty="0"/>
              <a:t>ISP is a principle which </a:t>
            </a:r>
            <a:r>
              <a:rPr lang="en-US" sz="1400" dirty="0" smtClean="0"/>
              <a:t>requires </a:t>
            </a:r>
            <a:r>
              <a:rPr lang="en-US" sz="1400" dirty="0"/>
              <a:t>additional time and effort </a:t>
            </a:r>
            <a:r>
              <a:rPr lang="en-US" sz="1400" dirty="0" smtClean="0"/>
              <a:t>to </a:t>
            </a:r>
            <a:r>
              <a:rPr lang="en-US" sz="1400" dirty="0"/>
              <a:t>apply it during the design time and it increases the complexity of code. </a:t>
            </a:r>
            <a:endParaRPr lang="en-US" sz="1400" dirty="0" smtClean="0"/>
          </a:p>
          <a:p>
            <a:endParaRPr lang="en-US" sz="1400" dirty="0"/>
          </a:p>
          <a:p>
            <a:r>
              <a:rPr lang="en-US" sz="1400" dirty="0"/>
              <a:t>But it </a:t>
            </a:r>
            <a:r>
              <a:rPr lang="en-US" sz="1400" dirty="0" smtClean="0"/>
              <a:t>produces </a:t>
            </a:r>
            <a:r>
              <a:rPr lang="en-US" sz="1400" dirty="0"/>
              <a:t>a flexible design. If you </a:t>
            </a:r>
            <a:r>
              <a:rPr lang="en-US" sz="1400" dirty="0" smtClean="0"/>
              <a:t>overdo, </a:t>
            </a:r>
            <a:r>
              <a:rPr lang="en-US" sz="1400" dirty="0"/>
              <a:t>it you will end up with a lot of interfaces with single methods, so applying should be done based on experience and common sense in identifying the areas </a:t>
            </a:r>
            <a:r>
              <a:rPr lang="en-US" sz="1400" dirty="0" smtClean="0"/>
              <a:t>where the </a:t>
            </a:r>
            <a:r>
              <a:rPr lang="en-US" sz="1400" dirty="0"/>
              <a:t>extension of code </a:t>
            </a:r>
            <a:r>
              <a:rPr lang="en-US" sz="1400" dirty="0" smtClean="0"/>
              <a:t>is more </a:t>
            </a:r>
            <a:r>
              <a:rPr lang="en-US" sz="1400" dirty="0"/>
              <a:t>likely to happen in the future.</a:t>
            </a:r>
          </a:p>
          <a:p>
            <a:pPr defTabSz="907359">
              <a:tabLst>
                <a:tab pos="270948" algn="l"/>
                <a:tab pos="540320" algn="l"/>
                <a:tab pos="790789" algn="l"/>
                <a:tab pos="1061736" algn="l"/>
                <a:tab pos="1332684" algn="l"/>
                <a:tab pos="1602056" algn="l"/>
                <a:tab pos="1873004" algn="l"/>
                <a:tab pos="2142376" algn="l"/>
                <a:tab pos="2394420" algn="l"/>
                <a:tab pos="2663793" algn="l"/>
              </a:tabLst>
              <a:defRPr/>
            </a:pPr>
            <a:endParaRPr lang="en-US" sz="1400" dirty="0"/>
          </a:p>
          <a:p>
            <a:pPr defTabSz="907359">
              <a:tabLst>
                <a:tab pos="270948" algn="l"/>
                <a:tab pos="540320" algn="l"/>
                <a:tab pos="790789" algn="l"/>
                <a:tab pos="1061736" algn="l"/>
                <a:tab pos="1332684" algn="l"/>
                <a:tab pos="1602056" algn="l"/>
                <a:tab pos="1873004" algn="l"/>
                <a:tab pos="2142376" algn="l"/>
                <a:tab pos="2394420" algn="l"/>
                <a:tab pos="2663793" algn="l"/>
              </a:tabLst>
              <a:defRPr/>
            </a:pPr>
            <a:endParaRPr lang="en-US" sz="1400" dirty="0"/>
          </a:p>
          <a:p>
            <a:endParaRPr lang="en-US" sz="1300" dirty="0"/>
          </a:p>
          <a:p>
            <a:endParaRPr lang="en-US" dirty="0" smtClean="0"/>
          </a:p>
          <a:p>
            <a:endParaRPr lang="en-GB" dirty="0"/>
          </a:p>
        </p:txBody>
      </p:sp>
    </p:spTree>
    <p:extLst>
      <p:ext uri="{BB962C8B-B14F-4D97-AF65-F5344CB8AC3E}">
        <p14:creationId xmlns:p14="http://schemas.microsoft.com/office/powerpoint/2010/main" val="283439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8"/>
          <p:cNvSpPr>
            <a:spLocks noGrp="1" noRot="1" noChangeAspect="1" noChangeArrowheads="1" noTextEdit="1"/>
          </p:cNvSpPr>
          <p:nvPr>
            <p:ph type="sldImg"/>
          </p:nvPr>
        </p:nvSpPr>
        <p:spPr>
          <a:ln/>
        </p:spPr>
      </p:sp>
    </p:spTree>
    <p:extLst>
      <p:ext uri="{BB962C8B-B14F-4D97-AF65-F5344CB8AC3E}">
        <p14:creationId xmlns:p14="http://schemas.microsoft.com/office/powerpoint/2010/main" val="15637196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8"/>
          <p:cNvSpPr>
            <a:spLocks noGrp="1" noRot="1" noChangeAspect="1" noChangeArrowheads="1" noTextEdit="1"/>
          </p:cNvSpPr>
          <p:nvPr>
            <p:ph type="sldImg"/>
          </p:nvPr>
        </p:nvSpPr>
        <p:spPr>
          <a:ln/>
        </p:spPr>
      </p:sp>
      <p:sp>
        <p:nvSpPr>
          <p:cNvPr id="3" name="Notes Placeholder 2"/>
          <p:cNvSpPr>
            <a:spLocks noGrp="1"/>
          </p:cNvSpPr>
          <p:nvPr>
            <p:ph type="body" idx="1"/>
          </p:nvPr>
        </p:nvSpPr>
        <p:spPr/>
        <p:txBody>
          <a:bodyPr>
            <a:normAutofit/>
          </a:bodyPr>
          <a:lstStyle/>
          <a:p>
            <a:pPr rtl="0"/>
            <a:r>
              <a:rPr lang="en-GB" dirty="0" smtClean="0">
                <a:solidFill>
                  <a:schemeClr val="tx1"/>
                </a:solidFill>
              </a:rPr>
              <a:t>In conventional application architecture, lower-level components are designed to be consumed by higher-level components, which enable increasingly complex systems to be built. In this composition, higher-level components depend directly upon lower-level components to achieve some task. This dependency upon lower-level components limits the reuse opportunities of the higher-level components.</a:t>
            </a:r>
          </a:p>
          <a:p>
            <a:pPr rtl="0"/>
            <a:r>
              <a:rPr lang="en-GB" dirty="0" smtClean="0">
                <a:solidFill>
                  <a:schemeClr val="tx1"/>
                </a:solidFill>
              </a:rPr>
              <a:t>The goal of the dependency inversion principle is to decouple application glue code from application logic. Reusing low-level components (application logic) becomes easier and maintainability is increased. This is facilitated by the separation of high-level components and low-level components into separate packages/libraries, where interfaces defining the behaviour/services required by the high-level component are owned by, and exist within, the high-level component's ‘package’. The implementation of the high-level component's interface by the low-level component requires that the low-level component package depend upon the high-level component for compilation, thus inverting the conventional dependency relationship. Various patterns are then employed to facilitate the run-time provisioning of the chosen low-level component implementation to the high-level component.</a:t>
            </a:r>
          </a:p>
          <a:p>
            <a:endParaRPr lang="en-GB" dirty="0"/>
          </a:p>
        </p:txBody>
      </p:sp>
    </p:spTree>
    <p:extLst>
      <p:ext uri="{BB962C8B-B14F-4D97-AF65-F5344CB8AC3E}">
        <p14:creationId xmlns:p14="http://schemas.microsoft.com/office/powerpoint/2010/main" val="23466295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a:t>
            </a:r>
            <a:r>
              <a:rPr lang="en-US" dirty="0" smtClean="0"/>
              <a:t>is an example which violates the Dependency Inversion Principle. We have the manager class which is a high-level class, and the low-level class called Worker. We might need to add new functionality to our application to model the changes in the company structure determined by the employment of new </a:t>
            </a:r>
            <a:r>
              <a:rPr lang="en-US" dirty="0" err="1" smtClean="0"/>
              <a:t>specialised</a:t>
            </a:r>
            <a:r>
              <a:rPr lang="en-US" dirty="0" smtClean="0"/>
              <a:t> workers. We might create a new class </a:t>
            </a:r>
            <a:r>
              <a:rPr lang="en-US" dirty="0" err="1" smtClean="0"/>
              <a:t>SuperWorker</a:t>
            </a:r>
            <a:r>
              <a:rPr lang="en-US" dirty="0" smtClean="0"/>
              <a:t> for this.</a:t>
            </a:r>
          </a:p>
          <a:p>
            <a:r>
              <a:rPr lang="en-US" dirty="0" smtClean="0"/>
              <a:t>The Manager class may</a:t>
            </a:r>
            <a:r>
              <a:rPr lang="en-US" baseline="0" dirty="0" smtClean="0"/>
              <a:t> be</a:t>
            </a:r>
            <a:r>
              <a:rPr lang="en-US" dirty="0" smtClean="0"/>
              <a:t> quite complex and now we have to change it in order to introduce the new </a:t>
            </a:r>
            <a:r>
              <a:rPr lang="en-US" dirty="0" err="1" smtClean="0"/>
              <a:t>SuperWorker</a:t>
            </a:r>
            <a:r>
              <a:rPr lang="en-US" dirty="0" smtClean="0"/>
              <a:t>. What</a:t>
            </a:r>
            <a:r>
              <a:rPr lang="en-US" baseline="0" dirty="0" smtClean="0"/>
              <a:t> are </a:t>
            </a:r>
            <a:r>
              <a:rPr lang="en-US" dirty="0" smtClean="0"/>
              <a:t>the disadvantages?</a:t>
            </a:r>
          </a:p>
          <a:p>
            <a:pPr marL="358775" indent="-171450">
              <a:buFont typeface="Wingdings" panose="05000000000000000000" pitchFamily="2" charset="2"/>
              <a:buChar char="§"/>
            </a:pPr>
            <a:r>
              <a:rPr lang="en-US" dirty="0" smtClean="0"/>
              <a:t>We have to change the Manager class (it may be complex and will involve time and effort to make the changes)</a:t>
            </a:r>
          </a:p>
          <a:p>
            <a:pPr marL="358775" indent="-171450">
              <a:buFont typeface="Wingdings" panose="05000000000000000000" pitchFamily="2" charset="2"/>
              <a:buChar char="§"/>
            </a:pPr>
            <a:r>
              <a:rPr lang="en-US" dirty="0" smtClean="0"/>
              <a:t>Some of the current functionality from the manager class might be affected.</a:t>
            </a:r>
          </a:p>
          <a:p>
            <a:pPr marL="358775" indent="-171450">
              <a:buFont typeface="Wingdings" panose="05000000000000000000" pitchFamily="2" charset="2"/>
              <a:buChar char="§"/>
            </a:pPr>
            <a:r>
              <a:rPr lang="en-US" dirty="0" smtClean="0"/>
              <a:t>Significant unit testing should be redone</a:t>
            </a:r>
          </a:p>
          <a:p>
            <a:r>
              <a:rPr lang="en-US" dirty="0" smtClean="0"/>
              <a:t>All those problems could take a lot of time to be solved and they might induce new errors in the old functionality. The situation would be different if the application had been designed following the Dependency Inversion Principle (see overleaf). </a:t>
            </a:r>
            <a:endParaRPr lang="en-GB" dirty="0"/>
          </a:p>
        </p:txBody>
      </p:sp>
    </p:spTree>
    <p:extLst>
      <p:ext uri="{BB962C8B-B14F-4D97-AF65-F5344CB8AC3E}">
        <p14:creationId xmlns:p14="http://schemas.microsoft.com/office/powerpoint/2010/main" val="2119872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defTabSz="907359">
              <a:tabLst>
                <a:tab pos="270948" algn="l"/>
                <a:tab pos="540320" algn="l"/>
                <a:tab pos="790789" algn="l"/>
                <a:tab pos="1061736" algn="l"/>
                <a:tab pos="1332684" algn="l"/>
                <a:tab pos="1602056" algn="l"/>
                <a:tab pos="1873004" algn="l"/>
                <a:tab pos="2142376" algn="l"/>
                <a:tab pos="2394420" algn="l"/>
                <a:tab pos="2663793" algn="l"/>
              </a:tabLst>
              <a:defRPr/>
            </a:pPr>
            <a:r>
              <a:rPr lang="en-US" sz="1300" dirty="0"/>
              <a:t>We design the Manager class, a Workable interface and the Worker class implementing the Workable interface. If/when we </a:t>
            </a:r>
            <a:r>
              <a:rPr lang="en-US" sz="1300" dirty="0" smtClean="0"/>
              <a:t>add </a:t>
            </a:r>
            <a:r>
              <a:rPr lang="en-US" sz="1300" dirty="0"/>
              <a:t>the </a:t>
            </a:r>
            <a:r>
              <a:rPr lang="en-US" sz="1300" dirty="0" err="1"/>
              <a:t>SuperWorker</a:t>
            </a:r>
            <a:r>
              <a:rPr lang="en-US" sz="1300" dirty="0"/>
              <a:t> </a:t>
            </a:r>
            <a:r>
              <a:rPr lang="en-US" sz="1300" dirty="0" smtClean="0"/>
              <a:t>class, </a:t>
            </a:r>
            <a:r>
              <a:rPr lang="en-US" sz="1300" dirty="0"/>
              <a:t>all we have to do is implement the Workable interface for it. No additional changes in the existing classes.</a:t>
            </a:r>
          </a:p>
          <a:p>
            <a:r>
              <a:rPr lang="en-US" sz="1300" dirty="0"/>
              <a:t>The code above supports the Dependency Inversion Principle. </a:t>
            </a:r>
          </a:p>
          <a:p>
            <a:r>
              <a:rPr lang="en-US" sz="1300" dirty="0"/>
              <a:t>In this new </a:t>
            </a:r>
            <a:r>
              <a:rPr lang="en-US" sz="1300" dirty="0" smtClean="0"/>
              <a:t>design, </a:t>
            </a:r>
            <a:r>
              <a:rPr lang="en-US" sz="1300" dirty="0"/>
              <a:t>the Workable Interface is the abstraction layer. </a:t>
            </a:r>
          </a:p>
          <a:p>
            <a:r>
              <a:rPr lang="en-GB" sz="1300" dirty="0"/>
              <a:t>The abstraction defining the behaviour/services required by the high-level component </a:t>
            </a:r>
            <a:r>
              <a:rPr lang="en-GB" sz="1300" dirty="0" smtClean="0"/>
              <a:t>is </a:t>
            </a:r>
            <a:r>
              <a:rPr lang="en-GB" sz="1300" dirty="0"/>
              <a:t>owned by, and would exist </a:t>
            </a:r>
            <a:r>
              <a:rPr lang="en-GB" sz="1300" dirty="0" smtClean="0"/>
              <a:t>within, </a:t>
            </a:r>
            <a:r>
              <a:rPr lang="en-GB" sz="1300" dirty="0"/>
              <a:t>the high-level component's ‘package’. The implementation of the high-level component's interface by the </a:t>
            </a:r>
            <a:r>
              <a:rPr lang="en-GB" sz="1300" dirty="0" smtClean="0"/>
              <a:t>low-level </a:t>
            </a:r>
            <a:r>
              <a:rPr lang="en-GB" sz="1300" dirty="0"/>
              <a:t>component requires that the low-level component package depend upon the high-level component for compilation, thus inverting the conventional dependency </a:t>
            </a:r>
            <a:r>
              <a:rPr lang="en-GB" sz="1300" dirty="0" smtClean="0"/>
              <a:t>relationship.</a:t>
            </a:r>
            <a:endParaRPr lang="en-US" sz="1300" dirty="0"/>
          </a:p>
          <a:p>
            <a:r>
              <a:rPr lang="en-US" sz="1300" dirty="0"/>
              <a:t>When this principle is applied it means the high level classes are not working directly with </a:t>
            </a:r>
            <a:r>
              <a:rPr lang="en-US" sz="1300" dirty="0" smtClean="0"/>
              <a:t>low-level </a:t>
            </a:r>
            <a:r>
              <a:rPr lang="en-US" sz="1300" dirty="0"/>
              <a:t>classes, they are using interfaces as an abstract layer. In this case instantiation of new </a:t>
            </a:r>
            <a:r>
              <a:rPr lang="en-US" sz="1300" dirty="0" smtClean="0"/>
              <a:t>low-level </a:t>
            </a:r>
            <a:r>
              <a:rPr lang="en-US" sz="1300" dirty="0"/>
              <a:t>objects inside the high level classes(if necessary) can not be done using the operator new. Instead, some of the Creational design patterns can be used, such as Factory Method, Abstract Factory, Prototype.</a:t>
            </a:r>
          </a:p>
          <a:p>
            <a:r>
              <a:rPr lang="en-US" sz="1300" dirty="0"/>
              <a:t>Now the problems seen previously are solved (considering there is no change in the high level logic): </a:t>
            </a:r>
          </a:p>
          <a:p>
            <a:pPr marL="358775" indent="-193675">
              <a:buFont typeface="Wingdings" panose="05000000000000000000" pitchFamily="2" charset="2"/>
              <a:buChar char="§"/>
              <a:tabLst>
                <a:tab pos="541338" algn="l"/>
                <a:tab pos="544513" algn="l"/>
                <a:tab pos="796925" algn="l"/>
                <a:tab pos="1069975" algn="l"/>
                <a:tab pos="1343025" algn="l"/>
                <a:tab pos="1614488" algn="l"/>
                <a:tab pos="1887538" algn="l"/>
                <a:tab pos="2159000" algn="l"/>
                <a:tab pos="2413000" algn="l"/>
                <a:tab pos="2684463" algn="l"/>
              </a:tabLst>
            </a:pPr>
            <a:r>
              <a:rPr lang="en-US" sz="1300" dirty="0"/>
              <a:t>Manager class doesn't require changes when adding </a:t>
            </a:r>
            <a:r>
              <a:rPr lang="en-US" sz="1300" dirty="0" err="1"/>
              <a:t>SuperWorkers</a:t>
            </a:r>
            <a:r>
              <a:rPr lang="en-US" sz="1300" dirty="0"/>
              <a:t>.</a:t>
            </a:r>
          </a:p>
          <a:p>
            <a:pPr marL="358775" indent="-193675">
              <a:buFont typeface="Wingdings" panose="05000000000000000000" pitchFamily="2" charset="2"/>
              <a:buChar char="§"/>
              <a:tabLst>
                <a:tab pos="541338" algn="l"/>
                <a:tab pos="544513" algn="l"/>
                <a:tab pos="796925" algn="l"/>
                <a:tab pos="1069975" algn="l"/>
                <a:tab pos="1343025" algn="l"/>
                <a:tab pos="1614488" algn="l"/>
                <a:tab pos="1887538" algn="l"/>
                <a:tab pos="2159000" algn="l"/>
                <a:tab pos="2413000" algn="l"/>
                <a:tab pos="2684463" algn="l"/>
              </a:tabLst>
            </a:pPr>
            <a:r>
              <a:rPr lang="en-US" sz="1300" dirty="0" err="1" smtClean="0"/>
              <a:t>Minimised</a:t>
            </a:r>
            <a:r>
              <a:rPr lang="en-US" sz="1300" dirty="0" smtClean="0"/>
              <a:t> </a:t>
            </a:r>
            <a:r>
              <a:rPr lang="en-US" sz="1300" dirty="0"/>
              <a:t>risk to affect old functionality present in Manager class since we don't change it.</a:t>
            </a:r>
          </a:p>
          <a:p>
            <a:pPr marL="358775" indent="-193675">
              <a:buFont typeface="Wingdings" panose="05000000000000000000" pitchFamily="2" charset="2"/>
              <a:buChar char="§"/>
              <a:tabLst>
                <a:tab pos="541338" algn="l"/>
                <a:tab pos="544513" algn="l"/>
                <a:tab pos="796925" algn="l"/>
                <a:tab pos="1069975" algn="l"/>
                <a:tab pos="1343025" algn="l"/>
                <a:tab pos="1614488" algn="l"/>
                <a:tab pos="1887538" algn="l"/>
                <a:tab pos="2159000" algn="l"/>
                <a:tab pos="2413000" algn="l"/>
                <a:tab pos="2684463" algn="l"/>
              </a:tabLst>
            </a:pPr>
            <a:r>
              <a:rPr lang="en-US" sz="1300" dirty="0"/>
              <a:t>No need to redo the unit testing for Manager </a:t>
            </a:r>
            <a:r>
              <a:rPr lang="en-US" sz="1300" dirty="0" smtClean="0"/>
              <a:t>class</a:t>
            </a:r>
            <a:endParaRPr lang="en-US" sz="1300" dirty="0"/>
          </a:p>
          <a:p>
            <a:r>
              <a:rPr lang="en-US" sz="1300" dirty="0"/>
              <a:t>Of course, using this principle implies an increased effort</a:t>
            </a:r>
            <a:r>
              <a:rPr lang="en-US" sz="1300" dirty="0" smtClean="0"/>
              <a:t>, which </a:t>
            </a:r>
            <a:r>
              <a:rPr lang="en-US" sz="1300" dirty="0"/>
              <a:t>will result in more classes and interfaces to maintain, slightly more complex code, but more </a:t>
            </a:r>
            <a:r>
              <a:rPr lang="en-US" sz="1300" dirty="0" smtClean="0"/>
              <a:t>flexibility. </a:t>
            </a:r>
            <a:r>
              <a:rPr lang="en-US" sz="1300" dirty="0"/>
              <a:t>It should not be done blindly and </a:t>
            </a:r>
            <a:r>
              <a:rPr lang="en-US" sz="1300" dirty="0" smtClean="0"/>
              <a:t>always. If </a:t>
            </a:r>
            <a:r>
              <a:rPr lang="en-US" sz="1300" dirty="0"/>
              <a:t>class functionality is more likely to remain unchanged in the </a:t>
            </a:r>
            <a:r>
              <a:rPr lang="en-US" sz="1300" dirty="0" smtClean="0"/>
              <a:t>future, </a:t>
            </a:r>
            <a:r>
              <a:rPr lang="en-US" sz="1300" dirty="0"/>
              <a:t>there is no need to apply this principle.</a:t>
            </a:r>
          </a:p>
          <a:p>
            <a:endParaRPr lang="en-US" dirty="0" smtClean="0"/>
          </a:p>
          <a:p>
            <a:endParaRPr lang="en-GB" dirty="0"/>
          </a:p>
        </p:txBody>
      </p:sp>
    </p:spTree>
    <p:extLst>
      <p:ext uri="{BB962C8B-B14F-4D97-AF65-F5344CB8AC3E}">
        <p14:creationId xmlns:p14="http://schemas.microsoft.com/office/powerpoint/2010/main" val="23625894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Rot="1" noChangeAspect="1" noChangeArrowheads="1" noTextEdit="1"/>
          </p:cNvSpPr>
          <p:nvPr>
            <p:ph type="sldImg"/>
          </p:nvPr>
        </p:nvSpPr>
        <p:spPr>
          <a:ln/>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7577243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Rot="1" noChangeAspect="1" noChangeArrowheads="1" noTextEdit="1"/>
          </p:cNvSpPr>
          <p:nvPr>
            <p:ph type="sldImg"/>
          </p:nvPr>
        </p:nvSpPr>
        <p:spPr>
          <a:ln/>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24800734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Rot="1" noChangeAspect="1" noChangeArrowheads="1" noTextEdit="1"/>
          </p:cNvSpPr>
          <p:nvPr>
            <p:ph type="sldImg"/>
          </p:nvPr>
        </p:nvSpPr>
        <p:spPr>
          <a:ln/>
        </p:spPr>
      </p:sp>
      <p:sp>
        <p:nvSpPr>
          <p:cNvPr id="3" name="Notes Placeholder 2"/>
          <p:cNvSpPr>
            <a:spLocks noGrp="1"/>
          </p:cNvSpPr>
          <p:nvPr>
            <p:ph type="body" idx="1"/>
          </p:nvPr>
        </p:nvSpPr>
        <p:spPr/>
        <p:txBody>
          <a:bodyPr>
            <a:normAutofit/>
          </a:bodyPr>
          <a:lstStyle/>
          <a:p>
            <a:r>
              <a:rPr lang="en-GB" dirty="0" smtClean="0"/>
              <a:t>Further study</a:t>
            </a:r>
            <a:r>
              <a:rPr lang="en-GB" baseline="0" dirty="0" smtClean="0"/>
              <a:t> and experience needed.</a:t>
            </a:r>
            <a:endParaRPr lang="en-GB" dirty="0"/>
          </a:p>
        </p:txBody>
      </p:sp>
    </p:spTree>
    <p:extLst>
      <p:ext uri="{BB962C8B-B14F-4D97-AF65-F5344CB8AC3E}">
        <p14:creationId xmlns:p14="http://schemas.microsoft.com/office/powerpoint/2010/main" val="30027956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endParaRPr lang="en-GB" dirty="0" smtClean="0"/>
          </a:p>
        </p:txBody>
      </p:sp>
    </p:spTree>
    <p:extLst>
      <p:ext uri="{BB962C8B-B14F-4D97-AF65-F5344CB8AC3E}">
        <p14:creationId xmlns:p14="http://schemas.microsoft.com/office/powerpoint/2010/main" val="253899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8"/>
          <p:cNvSpPr>
            <a:spLocks noGrp="1" noRot="1" noChangeAspect="1" noChangeArrowheads="1" noTextEdit="1"/>
          </p:cNvSpPr>
          <p:nvPr>
            <p:ph type="sldImg"/>
          </p:nvPr>
        </p:nvSpPr>
        <p:spPr>
          <a:ln/>
        </p:spPr>
      </p:sp>
    </p:spTree>
    <p:extLst>
      <p:ext uri="{BB962C8B-B14F-4D97-AF65-F5344CB8AC3E}">
        <p14:creationId xmlns:p14="http://schemas.microsoft.com/office/powerpoint/2010/main" val="2375479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a:t>In this chapter we are going to consider software architecture at a few levels before deciding where as developer/implementers we can best affect the robustness of the code generated.</a:t>
            </a:r>
            <a:br>
              <a:rPr lang="en-GB" dirty="0"/>
            </a:br>
            <a:r>
              <a:rPr lang="en-GB" dirty="0"/>
              <a:t>Architecture is multileveled. At high levels there are the patterns that define the overall shape of an application and the structure related to the purpose of the application. </a:t>
            </a:r>
            <a:br>
              <a:rPr lang="en-GB" dirty="0"/>
            </a:br>
            <a:r>
              <a:rPr lang="en-GB" dirty="0"/>
              <a:t>At lower levels live the actual modules of compiled code with their interdependencies. This is where we can look at the nitty-gritty of </a:t>
            </a:r>
            <a:r>
              <a:rPr lang="en-GB" dirty="0" smtClean="0"/>
              <a:t>design </a:t>
            </a:r>
            <a:r>
              <a:rPr lang="en-GB" dirty="0"/>
              <a:t>patterns, components and classes. </a:t>
            </a:r>
            <a:br>
              <a:rPr lang="en-GB" dirty="0"/>
            </a:br>
            <a:r>
              <a:rPr lang="en-GB" dirty="0"/>
              <a:t>We should recognise this is a huge area and we can provide a little knowledge and understanding, but often a little knowledge is dangerous. Much further reading is </a:t>
            </a:r>
            <a:r>
              <a:rPr lang="en-GB" dirty="0" smtClean="0"/>
              <a:t>required; </a:t>
            </a:r>
            <a:r>
              <a:rPr lang="en-GB" dirty="0"/>
              <a:t>thousands of documents on the internet expand on the principles referred to in this chapter.</a:t>
            </a:r>
            <a:br>
              <a:rPr lang="en-GB" dirty="0"/>
            </a:br>
            <a:r>
              <a:rPr lang="en-GB" dirty="0"/>
              <a:t>What is it that causes software to go awry, to become less </a:t>
            </a:r>
            <a:r>
              <a:rPr lang="en-GB" dirty="0" smtClean="0"/>
              <a:t>stable? </a:t>
            </a:r>
            <a:r>
              <a:rPr lang="en-GB" dirty="0"/>
              <a:t>An original design may have been very elegant and clean and with no late design amendments to fit requirement changes it was developed and made its way to a first release as V1.0.</a:t>
            </a:r>
          </a:p>
          <a:p>
            <a:r>
              <a:rPr lang="en-GB" dirty="0"/>
              <a:t>But at some variable </a:t>
            </a:r>
            <a:r>
              <a:rPr lang="en-GB" dirty="0" smtClean="0"/>
              <a:t>speed, </a:t>
            </a:r>
            <a:r>
              <a:rPr lang="en-GB" dirty="0"/>
              <a:t>the software slowly goes ‘bad’. </a:t>
            </a:r>
            <a:r>
              <a:rPr lang="en-GB" dirty="0" smtClean="0"/>
              <a:t>Initially, </a:t>
            </a:r>
            <a:r>
              <a:rPr lang="en-GB" dirty="0"/>
              <a:t>a few hacked bug fixes and quick enhancements do not spoil the elegance of the original design. But over time it gets worse, possibly at an increasing </a:t>
            </a:r>
            <a:r>
              <a:rPr lang="en-GB" dirty="0" smtClean="0"/>
              <a:t>rate, </a:t>
            </a:r>
            <a:r>
              <a:rPr lang="en-GB" dirty="0"/>
              <a:t>until ugly features dominate the code. The code base becomes harder to maintain and before long the time/effort required to make the simplest of changes cause the owners and engineers to consider a complete redesign. This sort of redesign is often flawed as the designers are working against ‘moving goalposts’ as the original system is still evolving. There are then inherent problems latent in the new design before it even gets to its release date. When that happens – often after delays – the inherent problems surfacing in the new design mean people are already considering the next redesign/rebuild.</a:t>
            </a:r>
          </a:p>
          <a:p>
            <a:endParaRPr lang="en-GB" dirty="0"/>
          </a:p>
          <a:p>
            <a:endParaRPr lang="en-GB" dirty="0"/>
          </a:p>
        </p:txBody>
      </p:sp>
    </p:spTree>
    <p:extLst>
      <p:ext uri="{BB962C8B-B14F-4D97-AF65-F5344CB8AC3E}">
        <p14:creationId xmlns:p14="http://schemas.microsoft.com/office/powerpoint/2010/main" val="4038592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7359">
              <a:tabLst>
                <a:tab pos="270948" algn="l"/>
                <a:tab pos="540320" algn="l"/>
                <a:tab pos="790789" algn="l"/>
                <a:tab pos="1061736" algn="l"/>
                <a:tab pos="1332684" algn="l"/>
                <a:tab pos="1602056" algn="l"/>
                <a:tab pos="1873004" algn="l"/>
                <a:tab pos="2142376" algn="l"/>
                <a:tab pos="2394420" algn="l"/>
                <a:tab pos="2663793" algn="l"/>
              </a:tabLst>
              <a:defRPr/>
            </a:pPr>
            <a:r>
              <a:rPr lang="en-GB" dirty="0"/>
              <a:t>The writers on this subject suggest four main symptoms that tell you when a design has gone bad. They are related to each other in a way that will become clearer through the chapter.</a:t>
            </a:r>
            <a:br>
              <a:rPr lang="en-GB" dirty="0"/>
            </a:br>
            <a:r>
              <a:rPr lang="en-GB" dirty="0"/>
              <a:t>The symptoms are known as rigidity, fragility, </a:t>
            </a:r>
            <a:r>
              <a:rPr lang="en-GB" dirty="0" smtClean="0"/>
              <a:t>immobility </a:t>
            </a:r>
            <a:r>
              <a:rPr lang="en-GB" dirty="0"/>
              <a:t>and viscosity.</a:t>
            </a:r>
            <a:br>
              <a:rPr lang="en-GB" dirty="0"/>
            </a:br>
            <a:r>
              <a:rPr lang="en-GB" dirty="0"/>
              <a:t>These phrases were coined by a pioneering writer on OO </a:t>
            </a:r>
            <a:r>
              <a:rPr lang="en-GB" dirty="0" smtClean="0"/>
              <a:t>design</a:t>
            </a:r>
            <a:r>
              <a:rPr lang="en-GB" dirty="0"/>
              <a:t>, Robert C Martin </a:t>
            </a:r>
            <a:r>
              <a:rPr lang="en-GB" dirty="0" smtClean="0"/>
              <a:t>around </a:t>
            </a:r>
            <a:r>
              <a:rPr lang="en-GB" dirty="0"/>
              <a:t>2000 and now in general use.</a:t>
            </a:r>
          </a:p>
          <a:p>
            <a:endParaRPr lang="en-GB" dirty="0"/>
          </a:p>
        </p:txBody>
      </p:sp>
    </p:spTree>
    <p:extLst>
      <p:ext uri="{BB962C8B-B14F-4D97-AF65-F5344CB8AC3E}">
        <p14:creationId xmlns:p14="http://schemas.microsoft.com/office/powerpoint/2010/main" val="2698403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a:t>This is the tendency for software to be problematic to </a:t>
            </a:r>
            <a:r>
              <a:rPr lang="en-GB" dirty="0" smtClean="0"/>
              <a:t>update, </a:t>
            </a:r>
            <a:r>
              <a:rPr lang="en-GB" dirty="0"/>
              <a:t>even in a simple way. Changes seem to cause a cascade of little related changes in dependent routines. What starts out looking like a tiny amendment becomes a </a:t>
            </a:r>
            <a:r>
              <a:rPr lang="en-GB" dirty="0" smtClean="0"/>
              <a:t>multi-day </a:t>
            </a:r>
            <a:r>
              <a:rPr lang="en-GB" dirty="0"/>
              <a:t>change routine affecting many modules of code as developers follow the repercussions through the application.</a:t>
            </a:r>
          </a:p>
          <a:p>
            <a:r>
              <a:rPr lang="en-GB" dirty="0"/>
              <a:t>When this behaviour is </a:t>
            </a:r>
            <a:r>
              <a:rPr lang="en-GB" dirty="0" smtClean="0"/>
              <a:t>exhibited, </a:t>
            </a:r>
            <a:r>
              <a:rPr lang="en-GB" dirty="0"/>
              <a:t>decision makers become fearful of allowing anything of a non-critical nature to be fixed. </a:t>
            </a:r>
          </a:p>
          <a:p>
            <a:r>
              <a:rPr lang="en-GB" dirty="0"/>
              <a:t>This is driven from the fact that they find it harder to </a:t>
            </a:r>
            <a:r>
              <a:rPr lang="en-GB" dirty="0" smtClean="0"/>
              <a:t>predict </a:t>
            </a:r>
            <a:r>
              <a:rPr lang="en-GB" dirty="0"/>
              <a:t>how long a change will take. </a:t>
            </a:r>
          </a:p>
          <a:p>
            <a:r>
              <a:rPr lang="en-GB" dirty="0"/>
              <a:t>The software design begins to become a big drain on developer resources. If these concerns become so acute that they refuse to allow changes to software, then official rigidity has set in.</a:t>
            </a:r>
            <a:br>
              <a:rPr lang="en-GB" dirty="0"/>
            </a:br>
            <a:r>
              <a:rPr lang="en-GB" dirty="0" smtClean="0"/>
              <a:t>Basically, </a:t>
            </a:r>
            <a:r>
              <a:rPr lang="en-GB" dirty="0"/>
              <a:t>a design deficiency has ended up being the cause of negative management policy.</a:t>
            </a:r>
          </a:p>
          <a:p>
            <a:r>
              <a:rPr lang="en-GB" dirty="0"/>
              <a:t>Fragility is related to rigidity. </a:t>
            </a:r>
            <a:r>
              <a:rPr lang="en-GB" dirty="0" smtClean="0"/>
              <a:t>This </a:t>
            </a:r>
            <a:r>
              <a:rPr lang="en-GB" dirty="0"/>
              <a:t>is a tendency of the software to break in multiple locations each time it is updated. Failures can occur in areas that have no conceptual relationship with the area that was changed.</a:t>
            </a:r>
            <a:br>
              <a:rPr lang="en-GB" dirty="0"/>
            </a:br>
            <a:r>
              <a:rPr lang="en-GB" dirty="0"/>
              <a:t>This sort of error fills the minds of decision makers of managers with dread. Every time an update is authorised they </a:t>
            </a:r>
            <a:r>
              <a:rPr lang="en-GB" dirty="0" smtClean="0"/>
              <a:t>fear </a:t>
            </a:r>
            <a:r>
              <a:rPr lang="en-GB" dirty="0"/>
              <a:t>that the software will break in some unexpected way.</a:t>
            </a:r>
          </a:p>
          <a:p>
            <a:r>
              <a:rPr lang="en-GB" dirty="0"/>
              <a:t>As the fragility </a:t>
            </a:r>
            <a:r>
              <a:rPr lang="en-GB" dirty="0" smtClean="0"/>
              <a:t>increases, </a:t>
            </a:r>
            <a:r>
              <a:rPr lang="en-GB" dirty="0"/>
              <a:t>the probability of further breakages </a:t>
            </a:r>
            <a:r>
              <a:rPr lang="en-GB" dirty="0" smtClean="0"/>
              <a:t>increases </a:t>
            </a:r>
            <a:r>
              <a:rPr lang="en-GB" dirty="0"/>
              <a:t>over time. This software becomes almost impossible to maintain. </a:t>
            </a:r>
          </a:p>
          <a:p>
            <a:r>
              <a:rPr lang="en-GB" dirty="0"/>
              <a:t>Nearly every fix makes it worse, introducing more problems than are solved.</a:t>
            </a:r>
          </a:p>
          <a:p>
            <a:r>
              <a:rPr lang="en-GB" dirty="0"/>
              <a:t>Such software causes customers and owners to suspect that engineers have lost control of their software. Distrust </a:t>
            </a:r>
            <a:r>
              <a:rPr lang="en-GB" dirty="0" smtClean="0"/>
              <a:t>abounds </a:t>
            </a:r>
            <a:r>
              <a:rPr lang="en-GB" dirty="0"/>
              <a:t>and credibility is lost.</a:t>
            </a:r>
            <a:endParaRPr lang="en-GB" dirty="0" smtClean="0"/>
          </a:p>
          <a:p>
            <a:endParaRPr lang="en-GB" dirty="0"/>
          </a:p>
          <a:p>
            <a:endParaRPr lang="en-GB" dirty="0"/>
          </a:p>
        </p:txBody>
      </p:sp>
    </p:spTree>
    <p:extLst>
      <p:ext uri="{BB962C8B-B14F-4D97-AF65-F5344CB8AC3E}">
        <p14:creationId xmlns:p14="http://schemas.microsoft.com/office/powerpoint/2010/main" val="990156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2194" y="4647752"/>
            <a:ext cx="5352725" cy="5055048"/>
          </a:xfrm>
        </p:spPr>
        <p:txBody>
          <a:bodyPr>
            <a:normAutofit lnSpcReduction="10000"/>
          </a:bodyPr>
          <a:lstStyle/>
          <a:p>
            <a:r>
              <a:rPr lang="en-GB" dirty="0"/>
              <a:t>Immobility is the inability to reuse software from other projects or</a:t>
            </a:r>
          </a:p>
          <a:p>
            <a:r>
              <a:rPr lang="en-GB" dirty="0"/>
              <a:t>from parts of the same project. An engineer will decide that he needs a module that is similar to one that another engineer wrote. However, it also often happens that the module in question has too much baggage that it depends upon.</a:t>
            </a:r>
          </a:p>
          <a:p>
            <a:r>
              <a:rPr lang="en-GB" dirty="0"/>
              <a:t>After investigation the engineers discover that the work involved and risk taken to separate the wanted parts of the software from the unwanted parts is too great and so the software is simply rewritten instead of reused.</a:t>
            </a:r>
          </a:p>
          <a:p>
            <a:r>
              <a:rPr lang="en-GB" dirty="0"/>
              <a:t>Viscosity comes in two forms: design viscosity and environment viscosity.</a:t>
            </a:r>
          </a:p>
          <a:p>
            <a:r>
              <a:rPr lang="en-GB" dirty="0"/>
              <a:t>When faced with a change, there is often more than one way to effect the change. </a:t>
            </a:r>
          </a:p>
          <a:p>
            <a:r>
              <a:rPr lang="en-GB" dirty="0"/>
              <a:t>One way might preserve the design, another does not – it is a ‘hack’. When the design preserving method is harder to employ than the ‘hack’,  then the design is said to have ‘high viscosity’. It becomes perhaps easier to do the wrong thing, but harder to do the right thing.</a:t>
            </a:r>
          </a:p>
          <a:p>
            <a:r>
              <a:rPr lang="en-GB" dirty="0"/>
              <a:t>Viscosity of environment comes about when the development environment is inefficient.</a:t>
            </a:r>
          </a:p>
          <a:p>
            <a:r>
              <a:rPr lang="en-GB" dirty="0"/>
              <a:t>If compile times are long, engineers will be tempted to make changes that don’t force large recompiles, even though those changes are </a:t>
            </a:r>
            <a:r>
              <a:rPr lang="en-GB" dirty="0" smtClean="0"/>
              <a:t>non-optimal </a:t>
            </a:r>
            <a:r>
              <a:rPr lang="en-GB" dirty="0"/>
              <a:t>from a design standpoint. If the source code control system takes ages to </a:t>
            </a:r>
            <a:r>
              <a:rPr lang="en-GB" dirty="0" smtClean="0"/>
              <a:t>check-in </a:t>
            </a:r>
            <a:r>
              <a:rPr lang="en-GB" dirty="0"/>
              <a:t>just a few files, then engineers will be tempted to make the changes that require as few check-ins as possible, regardless of whether or not the original design is maintained</a:t>
            </a:r>
            <a:r>
              <a:rPr lang="en-GB" dirty="0" smtClean="0"/>
              <a:t>.</a:t>
            </a:r>
            <a:endParaRPr lang="en-GB" dirty="0"/>
          </a:p>
          <a:p>
            <a:r>
              <a:rPr lang="en-GB" dirty="0"/>
              <a:t>These symptoms are the signs of poor architecture. Any application that exhibits them is suffering from a design that is breaking apart from the inside out. But what causes this to take place?</a:t>
            </a:r>
          </a:p>
          <a:p>
            <a:endParaRPr lang="en-GB" dirty="0"/>
          </a:p>
          <a:p>
            <a:endParaRPr lang="en-GB" dirty="0"/>
          </a:p>
        </p:txBody>
      </p:sp>
    </p:spTree>
    <p:extLst>
      <p:ext uri="{BB962C8B-B14F-4D97-AF65-F5344CB8AC3E}">
        <p14:creationId xmlns:p14="http://schemas.microsoft.com/office/powerpoint/2010/main" val="3455005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The immediate cause of the degradation of the design is usually recognised as a case of ‘requirements have been changing in ways that the initial design did not anticipate’. Often changes have to be made urgently, and perhaps by engineers who are not familiar with the original design philosophy. So, a change to the design might work, but ‘violates’ the original design. </a:t>
            </a:r>
            <a:br>
              <a:rPr lang="en-GB" dirty="0"/>
            </a:br>
            <a:r>
              <a:rPr lang="en-GB" dirty="0" smtClean="0"/>
              <a:t>Incrementally, </a:t>
            </a:r>
            <a:r>
              <a:rPr lang="en-GB" dirty="0"/>
              <a:t>as changes continue to be </a:t>
            </a:r>
            <a:r>
              <a:rPr lang="en-GB" dirty="0" smtClean="0"/>
              <a:t>applied, </a:t>
            </a:r>
            <a:r>
              <a:rPr lang="en-GB" dirty="0"/>
              <a:t>these violations accumulate until the rot sets in.</a:t>
            </a:r>
          </a:p>
          <a:p>
            <a:r>
              <a:rPr lang="en-GB" dirty="0"/>
              <a:t>But you cannot totally blame the drifting of the requirements for the degradation. As software </a:t>
            </a:r>
            <a:r>
              <a:rPr lang="en-GB" dirty="0" smtClean="0"/>
              <a:t>engineers, </a:t>
            </a:r>
            <a:r>
              <a:rPr lang="en-GB" dirty="0"/>
              <a:t>you know well enough that requirements inevitably change. Often the requirements document is one the most volatile documents in a project. </a:t>
            </a:r>
            <a:br>
              <a:rPr lang="en-GB" dirty="0"/>
            </a:br>
            <a:r>
              <a:rPr lang="en-GB" dirty="0"/>
              <a:t>If designs are failing due to a constant demand of changing requirements, it is the designs that are (partially) at fault. A way is needed to make the designs more resilient to such changes and protect them from degrading.</a:t>
            </a:r>
          </a:p>
          <a:p>
            <a:endParaRPr lang="en-GB" dirty="0"/>
          </a:p>
        </p:txBody>
      </p:sp>
    </p:spTree>
    <p:extLst>
      <p:ext uri="{BB962C8B-B14F-4D97-AF65-F5344CB8AC3E}">
        <p14:creationId xmlns:p14="http://schemas.microsoft.com/office/powerpoint/2010/main" val="644487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0224" y="785794"/>
            <a:ext cx="724383" cy="7071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0600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hyperlink" Target="https://stackoverflow.com/questions/20861107/can-anyone-provide-an-example-of-the-liskov-substitution-principle-lsp-using-v"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Grp="1" noChangeArrowheads="1"/>
          </p:cNvSpPr>
          <p:nvPr>
            <p:ph type="ctrTitle"/>
          </p:nvPr>
        </p:nvSpPr>
        <p:spPr/>
        <p:txBody>
          <a:bodyPr/>
          <a:lstStyle/>
          <a:p>
            <a:pPr eaLnBrk="1" hangingPunct="1"/>
            <a:r>
              <a:rPr lang="en-GB" dirty="0" smtClean="0"/>
              <a:t>Solid Principles and</a:t>
            </a:r>
            <a:br>
              <a:rPr lang="en-GB" dirty="0" smtClean="0"/>
            </a:br>
            <a:r>
              <a:rPr lang="en-GB" dirty="0" smtClean="0"/>
              <a:t>Design Patterns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Dependency management</a:t>
            </a:r>
            <a:endParaRPr lang="en-GB" dirty="0"/>
          </a:p>
        </p:txBody>
      </p:sp>
      <p:sp>
        <p:nvSpPr>
          <p:cNvPr id="3" name="Content Placeholder 2"/>
          <p:cNvSpPr>
            <a:spLocks noGrp="1"/>
          </p:cNvSpPr>
          <p:nvPr>
            <p:ph idx="1"/>
          </p:nvPr>
        </p:nvSpPr>
        <p:spPr/>
        <p:txBody>
          <a:bodyPr/>
          <a:lstStyle/>
          <a:p>
            <a:r>
              <a:rPr lang="en-GB" dirty="0" smtClean="0"/>
              <a:t>What sort of changes cause design degradation?</a:t>
            </a:r>
          </a:p>
          <a:p>
            <a:pPr lvl="1"/>
            <a:r>
              <a:rPr lang="en-GB" dirty="0" smtClean="0"/>
              <a:t>New or unplanned ‘dependencies’</a:t>
            </a:r>
          </a:p>
          <a:p>
            <a:pPr lvl="1"/>
            <a:r>
              <a:rPr lang="en-GB" dirty="0" smtClean="0"/>
              <a:t>Improper dependencies between modules</a:t>
            </a:r>
          </a:p>
          <a:p>
            <a:pPr lvl="1"/>
            <a:r>
              <a:rPr lang="en-GB" dirty="0" smtClean="0"/>
              <a:t>It is the dependency architecture that degrades</a:t>
            </a:r>
          </a:p>
          <a:p>
            <a:pPr lvl="2"/>
            <a:r>
              <a:rPr lang="en-GB" dirty="0" smtClean="0"/>
              <a:t>With it the ability to maintain the software</a:t>
            </a:r>
          </a:p>
          <a:p>
            <a:pPr lvl="2"/>
            <a:endParaRPr lang="en-GB" dirty="0" smtClean="0"/>
          </a:p>
          <a:p>
            <a:r>
              <a:rPr lang="en-GB" dirty="0" smtClean="0"/>
              <a:t>Dependencies must be managed</a:t>
            </a:r>
          </a:p>
          <a:p>
            <a:pPr lvl="1"/>
            <a:r>
              <a:rPr lang="en-GB" dirty="0" smtClean="0"/>
              <a:t>‘Dependency firewalls’ across which dependency </a:t>
            </a:r>
            <a:r>
              <a:rPr lang="en-GB" dirty="0" err="1" smtClean="0"/>
              <a:t>dosen’t</a:t>
            </a:r>
            <a:r>
              <a:rPr lang="en-GB" dirty="0" smtClean="0"/>
              <a:t> propagate</a:t>
            </a:r>
          </a:p>
          <a:p>
            <a:pPr lvl="1"/>
            <a:endParaRPr lang="en-GB" dirty="0" smtClean="0"/>
          </a:p>
          <a:p>
            <a:r>
              <a:rPr lang="en-GB" dirty="0" smtClean="0"/>
              <a:t>OO has principles and techniques (design patterns) to:</a:t>
            </a:r>
          </a:p>
          <a:p>
            <a:pPr lvl="1"/>
            <a:r>
              <a:rPr lang="en-GB" dirty="0" smtClean="0"/>
              <a:t>Build these firewalls</a:t>
            </a:r>
          </a:p>
          <a:p>
            <a:pPr lvl="1"/>
            <a:r>
              <a:rPr lang="en-GB" dirty="0" smtClean="0"/>
              <a:t>Manage dependencies</a:t>
            </a:r>
          </a:p>
          <a:p>
            <a:pPr lvl="1"/>
            <a:r>
              <a:rPr lang="en-GB" dirty="0" smtClean="0"/>
              <a:t>Maintain the dependency architecture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‘SOLID’ Principles</a:t>
            </a:r>
            <a:endParaRPr lang="en-GB" dirty="0"/>
          </a:p>
        </p:txBody>
      </p:sp>
      <p:sp>
        <p:nvSpPr>
          <p:cNvPr id="3" name="Content Placeholder 2"/>
          <p:cNvSpPr>
            <a:spLocks noGrp="1"/>
          </p:cNvSpPr>
          <p:nvPr>
            <p:ph idx="1"/>
          </p:nvPr>
        </p:nvSpPr>
        <p:spPr>
          <a:xfrm>
            <a:off x="142844" y="928800"/>
            <a:ext cx="8786874" cy="5787310"/>
          </a:xfrm>
        </p:spPr>
        <p:txBody>
          <a:bodyPr>
            <a:normAutofit/>
          </a:bodyPr>
          <a:lstStyle/>
          <a:p>
            <a:r>
              <a:rPr lang="en-US" dirty="0" smtClean="0"/>
              <a:t>Five Dependency management principles for OO Design</a:t>
            </a:r>
          </a:p>
          <a:p>
            <a:pPr lvl="1"/>
            <a:r>
              <a:rPr lang="en-US" dirty="0" smtClean="0"/>
              <a:t>Acronym ‘SOLID’ coined  by Robert Martin in early 2000s</a:t>
            </a:r>
          </a:p>
          <a:p>
            <a:pPr lvl="1"/>
            <a:r>
              <a:rPr lang="en-US" dirty="0" smtClean="0"/>
              <a:t>Applied together, lead to a more maintainable, extendable application </a:t>
            </a:r>
          </a:p>
          <a:p>
            <a:pPr marL="914400" lvl="2" indent="0">
              <a:buNone/>
            </a:pPr>
            <a:endParaRPr lang="en-US" dirty="0" smtClean="0"/>
          </a:p>
          <a:p>
            <a:pPr lvl="1"/>
            <a:r>
              <a:rPr lang="en-US" dirty="0" smtClean="0">
                <a:solidFill>
                  <a:srgbClr val="FF0000"/>
                </a:solidFill>
              </a:rPr>
              <a:t>S</a:t>
            </a:r>
            <a:r>
              <a:rPr lang="en-US" dirty="0" smtClean="0"/>
              <a:t>ingle Responsibility Principle    	(SRP)</a:t>
            </a:r>
          </a:p>
          <a:p>
            <a:pPr lvl="1"/>
            <a:r>
              <a:rPr lang="en-US" dirty="0" smtClean="0">
                <a:solidFill>
                  <a:srgbClr val="FF0000"/>
                </a:solidFill>
              </a:rPr>
              <a:t>O</a:t>
            </a:r>
            <a:r>
              <a:rPr lang="en-US" dirty="0" smtClean="0"/>
              <a:t>pen/Closed Principle                 	(OCP)</a:t>
            </a:r>
          </a:p>
          <a:p>
            <a:pPr lvl="1"/>
            <a:r>
              <a:rPr lang="en-US" dirty="0" err="1" smtClean="0">
                <a:solidFill>
                  <a:srgbClr val="FF0000"/>
                </a:solidFill>
              </a:rPr>
              <a:t>L</a:t>
            </a:r>
            <a:r>
              <a:rPr lang="en-US" dirty="0" err="1" smtClean="0"/>
              <a:t>iskov</a:t>
            </a:r>
            <a:r>
              <a:rPr lang="en-US" dirty="0" smtClean="0"/>
              <a:t> substitution Principle        	(LSP)</a:t>
            </a:r>
          </a:p>
          <a:p>
            <a:pPr lvl="1"/>
            <a:r>
              <a:rPr lang="en-US" dirty="0" smtClean="0">
                <a:solidFill>
                  <a:srgbClr val="FF0000"/>
                </a:solidFill>
              </a:rPr>
              <a:t>I</a:t>
            </a:r>
            <a:r>
              <a:rPr lang="en-US" dirty="0" smtClean="0"/>
              <a:t>nterface segregation Principle   	(ISP)</a:t>
            </a:r>
          </a:p>
          <a:p>
            <a:pPr lvl="1"/>
            <a:r>
              <a:rPr lang="en-US" dirty="0" smtClean="0">
                <a:solidFill>
                  <a:srgbClr val="FF0000"/>
                </a:solidFill>
              </a:rPr>
              <a:t>D</a:t>
            </a:r>
            <a:r>
              <a:rPr lang="en-US" dirty="0" smtClean="0"/>
              <a:t>ependency inversion Principle 	(DIP)</a:t>
            </a:r>
          </a:p>
          <a:p>
            <a:pPr lvl="1"/>
            <a:endParaRPr lang="en-US" dirty="0" smtClean="0"/>
          </a:p>
          <a:p>
            <a:pPr marL="457200" lvl="1" indent="0">
              <a:buNone/>
            </a:pPr>
            <a:r>
              <a:rPr lang="en-US" dirty="0" smtClean="0"/>
              <a:t>Part of overall strategy of Agile and Adaptive Programming</a:t>
            </a:r>
          </a:p>
          <a:p>
            <a:pPr lvl="1"/>
            <a:endParaRPr lang="en-US" dirty="0" smtClean="0"/>
          </a:p>
          <a:p>
            <a:pPr lvl="1"/>
            <a:endParaRPr lang="en-US" dirty="0" smtClean="0"/>
          </a:p>
          <a:p>
            <a:endParaRPr lang="en-US" dirty="0" smtClean="0"/>
          </a:p>
          <a:p>
            <a:endParaRPr lang="en-US" dirty="0" smtClean="0"/>
          </a:p>
          <a:p>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Single Responsibility Principle (SRP)</a:t>
            </a:r>
            <a:endParaRPr lang="en-GB" dirty="0"/>
          </a:p>
        </p:txBody>
      </p:sp>
      <p:sp>
        <p:nvSpPr>
          <p:cNvPr id="3" name="Content Placeholder 2"/>
          <p:cNvSpPr>
            <a:spLocks noGrp="1"/>
          </p:cNvSpPr>
          <p:nvPr>
            <p:ph idx="1"/>
          </p:nvPr>
        </p:nvSpPr>
        <p:spPr/>
        <p:txBody>
          <a:bodyPr/>
          <a:lstStyle/>
          <a:p>
            <a:r>
              <a:rPr lang="en-GB" dirty="0" smtClean="0"/>
              <a:t>A ‘</a:t>
            </a:r>
            <a:r>
              <a:rPr lang="en-GB" dirty="0" smtClean="0">
                <a:solidFill>
                  <a:srgbClr val="C00000"/>
                </a:solidFill>
              </a:rPr>
              <a:t>responsibility</a:t>
            </a:r>
            <a:r>
              <a:rPr lang="en-GB" dirty="0" smtClean="0"/>
              <a:t>’ is a ‘</a:t>
            </a:r>
            <a:r>
              <a:rPr lang="en-GB" dirty="0" smtClean="0">
                <a:solidFill>
                  <a:srgbClr val="C00000"/>
                </a:solidFill>
              </a:rPr>
              <a:t>reason to change</a:t>
            </a:r>
            <a:r>
              <a:rPr lang="en-GB" dirty="0" smtClean="0"/>
              <a:t>’</a:t>
            </a:r>
          </a:p>
          <a:p>
            <a:endParaRPr lang="en-GB" dirty="0" smtClean="0"/>
          </a:p>
          <a:p>
            <a:r>
              <a:rPr lang="en-GB" dirty="0" smtClean="0"/>
              <a:t>Should be </a:t>
            </a:r>
            <a:r>
              <a:rPr lang="en-GB" dirty="0" smtClean="0">
                <a:solidFill>
                  <a:srgbClr val="C00000"/>
                </a:solidFill>
              </a:rPr>
              <a:t>one</a:t>
            </a:r>
            <a:r>
              <a:rPr lang="en-GB" dirty="0" smtClean="0"/>
              <a:t> reason only for class to change</a:t>
            </a:r>
          </a:p>
          <a:p>
            <a:pPr lvl="1"/>
            <a:r>
              <a:rPr lang="en-GB" dirty="0" smtClean="0"/>
              <a:t>Should have single purpose</a:t>
            </a:r>
          </a:p>
          <a:p>
            <a:pPr lvl="1"/>
            <a:r>
              <a:rPr lang="en-GB" dirty="0" smtClean="0"/>
              <a:t>All methods related to the primary purpose</a:t>
            </a:r>
          </a:p>
          <a:p>
            <a:pPr lvl="1"/>
            <a:r>
              <a:rPr lang="en-GB" dirty="0" smtClean="0"/>
              <a:t>Multiple responsibilities lead to greater likelihood of change </a:t>
            </a:r>
          </a:p>
          <a:p>
            <a:pPr lvl="2"/>
            <a:r>
              <a:rPr lang="en-GB" dirty="0" smtClean="0"/>
              <a:t>Split into new classes</a:t>
            </a:r>
          </a:p>
          <a:p>
            <a:pPr lvl="2"/>
            <a:endParaRPr lang="en-GB" dirty="0" smtClean="0"/>
          </a:p>
          <a:p>
            <a:pPr lvl="1"/>
            <a:r>
              <a:rPr lang="en-US" dirty="0" smtClean="0"/>
              <a:t>Represents a good way of identifying classes during the design phase</a:t>
            </a:r>
          </a:p>
          <a:p>
            <a:pPr lvl="2"/>
            <a:r>
              <a:rPr lang="en-US" dirty="0" smtClean="0"/>
              <a:t>Reminds you to think of all the ways a class can evolve</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SRP Example (1) – violation  (three reasons for change) </a:t>
            </a:r>
            <a:endParaRPr lang="en-GB" dirty="0"/>
          </a:p>
        </p:txBody>
      </p:sp>
      <p:sp>
        <p:nvSpPr>
          <p:cNvPr id="4" name="Rectangle 2"/>
          <p:cNvSpPr>
            <a:spLocks noChangeArrowheads="1"/>
          </p:cNvSpPr>
          <p:nvPr/>
        </p:nvSpPr>
        <p:spPr bwMode="auto">
          <a:xfrm>
            <a:off x="153834" y="974442"/>
            <a:ext cx="8510326" cy="4798750"/>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GB" sz="1800" dirty="0" smtClean="0">
                <a:solidFill>
                  <a:srgbClr val="0000C8"/>
                </a:solidFill>
                <a:latin typeface="Lucida Console" pitchFamily="49" charset="0"/>
              </a:rPr>
              <a:t>public class </a:t>
            </a:r>
            <a:r>
              <a:rPr lang="en-GB" sz="1800" dirty="0" smtClean="0">
                <a:latin typeface="Lucida Console" pitchFamily="49" charset="0"/>
              </a:rPr>
              <a:t>CO2Meter {</a:t>
            </a:r>
          </a:p>
          <a:p>
            <a:r>
              <a:rPr lang="en-GB" sz="1800" dirty="0" smtClean="0">
                <a:latin typeface="Lucida Console" pitchFamily="49" charset="0"/>
              </a:rPr>
              <a:t>  </a:t>
            </a:r>
            <a:r>
              <a:rPr lang="en-GB" sz="1800" dirty="0" smtClean="0">
                <a:solidFill>
                  <a:srgbClr val="0000C8"/>
                </a:solidFill>
                <a:latin typeface="Lucida Console" pitchFamily="49" charset="0"/>
              </a:rPr>
              <a:t>private double </a:t>
            </a:r>
            <a:r>
              <a:rPr lang="en-GB" sz="1800" dirty="0" smtClean="0">
                <a:latin typeface="Lucida Console" pitchFamily="49" charset="0"/>
              </a:rPr>
              <a:t>co2Saturation;</a:t>
            </a:r>
          </a:p>
          <a:p>
            <a:endParaRPr lang="en-GB" sz="1800" dirty="0" smtClean="0">
              <a:latin typeface="Lucida Console" pitchFamily="49" charset="0"/>
            </a:endParaRPr>
          </a:p>
          <a:p>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readCO2Level() {</a:t>
            </a:r>
          </a:p>
          <a:p>
            <a:r>
              <a:rPr lang="en-GB" sz="1800" dirty="0" smtClean="0">
                <a:latin typeface="Lucida Console" pitchFamily="49" charset="0"/>
              </a:rPr>
              <a:t>    </a:t>
            </a:r>
            <a:r>
              <a:rPr lang="en-GB" sz="1800" dirty="0" err="1" smtClean="0">
                <a:latin typeface="Lucida Console" pitchFamily="49" charset="0"/>
              </a:rPr>
              <a:t>MeterStream</a:t>
            </a:r>
            <a:r>
              <a:rPr lang="en-GB" sz="1800" dirty="0" smtClean="0">
                <a:latin typeface="Lucida Console" pitchFamily="49" charset="0"/>
              </a:rPr>
              <a:t> ms = </a:t>
            </a:r>
            <a:r>
              <a:rPr lang="en-GB" sz="1800" dirty="0" smtClean="0">
                <a:solidFill>
                  <a:srgbClr val="0000C8"/>
                </a:solidFill>
                <a:latin typeface="Lucida Console" pitchFamily="49" charset="0"/>
              </a:rPr>
              <a:t>new</a:t>
            </a:r>
            <a:r>
              <a:rPr lang="en-GB" sz="1800" dirty="0" smtClean="0">
                <a:latin typeface="Lucida Console" pitchFamily="49" charset="0"/>
              </a:rPr>
              <a:t> </a:t>
            </a:r>
            <a:r>
              <a:rPr lang="en-GB" sz="1800" dirty="0" err="1" smtClean="0">
                <a:latin typeface="Lucida Console" pitchFamily="49" charset="0"/>
              </a:rPr>
              <a:t>MeterStream</a:t>
            </a:r>
            <a:r>
              <a:rPr lang="en-GB" sz="1800" dirty="0" smtClean="0">
                <a:latin typeface="Lucida Console" pitchFamily="49" charset="0"/>
              </a:rPr>
              <a:t>("CO2");</a:t>
            </a:r>
          </a:p>
          <a:p>
            <a:r>
              <a:rPr lang="en-GB" sz="1800" dirty="0" smtClean="0">
                <a:latin typeface="Lucida Console" pitchFamily="49" charset="0"/>
              </a:rPr>
              <a:t>    </a:t>
            </a:r>
            <a:r>
              <a:rPr lang="en-GB" sz="1800" dirty="0" err="1" smtClean="0">
                <a:solidFill>
                  <a:srgbClr val="0000C8"/>
                </a:solidFill>
                <a:latin typeface="Lucida Console" pitchFamily="49" charset="0"/>
              </a:rPr>
              <a:t>int</a:t>
            </a:r>
            <a:r>
              <a:rPr lang="en-GB" sz="1800" dirty="0" smtClean="0">
                <a:latin typeface="Lucida Console" pitchFamily="49" charset="0"/>
              </a:rPr>
              <a:t> raw = </a:t>
            </a:r>
            <a:r>
              <a:rPr lang="en-GB" sz="1800" dirty="0" err="1" smtClean="0">
                <a:latin typeface="Lucida Console" pitchFamily="49" charset="0"/>
              </a:rPr>
              <a:t>ms.readByte</a:t>
            </a:r>
            <a:r>
              <a:rPr lang="en-GB" sz="1800" dirty="0" smtClean="0">
                <a:latin typeface="Lucida Console" pitchFamily="49" charset="0"/>
              </a:rPr>
              <a:t>();</a:t>
            </a:r>
          </a:p>
          <a:p>
            <a:r>
              <a:rPr lang="en-GB" sz="1800" dirty="0" smtClean="0">
                <a:latin typeface="Lucida Console" pitchFamily="49" charset="0"/>
              </a:rPr>
              <a:t>    co2Saturation = (</a:t>
            </a:r>
            <a:r>
              <a:rPr lang="en-GB" sz="1800" dirty="0" smtClean="0">
                <a:solidFill>
                  <a:srgbClr val="0000C8"/>
                </a:solidFill>
                <a:latin typeface="Lucida Console" pitchFamily="49" charset="0"/>
              </a:rPr>
              <a:t>double</a:t>
            </a:r>
            <a:r>
              <a:rPr lang="en-GB" sz="1800" dirty="0" smtClean="0">
                <a:latin typeface="Lucida Console" pitchFamily="49" charset="0"/>
              </a:rPr>
              <a:t>)raw /255 *100;</a:t>
            </a:r>
            <a:r>
              <a:rPr lang="en-GB" sz="1800" dirty="0" smtClean="0">
                <a:solidFill>
                  <a:schemeClr val="accent6">
                    <a:lumMod val="50000"/>
                  </a:schemeClr>
                </a:solidFill>
                <a:latin typeface="Lucida Console" pitchFamily="49" charset="0"/>
              </a:rPr>
              <a:t>// converts to %</a:t>
            </a:r>
          </a:p>
          <a:p>
            <a:r>
              <a:rPr lang="en-GB" sz="1800" dirty="0" smtClean="0">
                <a:latin typeface="Lucida Console" pitchFamily="49" charset="0"/>
              </a:rPr>
              <a:t>    </a:t>
            </a:r>
          </a:p>
          <a:p>
            <a:r>
              <a:rPr lang="en-GB" sz="1800" dirty="0" smtClean="0">
                <a:latin typeface="Lucida Console" pitchFamily="49" charset="0"/>
              </a:rPr>
              <a:t>  }</a:t>
            </a:r>
          </a:p>
          <a:p>
            <a:r>
              <a:rPr lang="en-GB" sz="1800" dirty="0" smtClean="0">
                <a:solidFill>
                  <a:srgbClr val="0000C8"/>
                </a:solidFill>
                <a:latin typeface="Lucida Console" pitchFamily="49" charset="0"/>
              </a:rPr>
              <a:t>  </a:t>
            </a:r>
          </a:p>
          <a:p>
            <a:r>
              <a:rPr lang="en-GB" sz="1800" dirty="0">
                <a:solidFill>
                  <a:srgbClr val="0000C8"/>
                </a:solidFill>
                <a:latin typeface="Lucida Console" pitchFamily="49" charset="0"/>
              </a:rPr>
              <a:t> </a:t>
            </a:r>
            <a:r>
              <a:rPr lang="en-GB" sz="1800" dirty="0" smtClean="0">
                <a:solidFill>
                  <a:srgbClr val="0000C8"/>
                </a:solidFill>
                <a:latin typeface="Lucida Console" pitchFamily="49" charset="0"/>
              </a:rPr>
              <a:t> public </a:t>
            </a:r>
            <a:r>
              <a:rPr lang="en-GB" sz="1800" dirty="0" err="1" smtClean="0">
                <a:solidFill>
                  <a:srgbClr val="0000C8"/>
                </a:solidFill>
                <a:latin typeface="Lucida Console" pitchFamily="49" charset="0"/>
              </a:rPr>
              <a:t>boolean</a:t>
            </a:r>
            <a:r>
              <a:rPr lang="en-GB" sz="1800" dirty="0" smtClean="0">
                <a:solidFill>
                  <a:srgbClr val="0000C8"/>
                </a:solidFill>
                <a:latin typeface="Lucida Console" pitchFamily="49" charset="0"/>
              </a:rPr>
              <a:t> </a:t>
            </a:r>
            <a:r>
              <a:rPr lang="en-GB" sz="1800" dirty="0" smtClean="0">
                <a:latin typeface="Lucida Console" pitchFamily="49" charset="0"/>
              </a:rPr>
              <a:t>co2High() { </a:t>
            </a:r>
            <a:r>
              <a:rPr lang="en-GB" sz="1800" dirty="0" smtClean="0">
                <a:solidFill>
                  <a:srgbClr val="0000C8"/>
                </a:solidFill>
                <a:latin typeface="Lucida Console" pitchFamily="49" charset="0"/>
              </a:rPr>
              <a:t>return</a:t>
            </a:r>
            <a:r>
              <a:rPr lang="en-GB" sz="1800" dirty="0" smtClean="0">
                <a:latin typeface="Lucida Console" pitchFamily="49" charset="0"/>
              </a:rPr>
              <a:t> co2Saturation &gt;= 2; }</a:t>
            </a:r>
          </a:p>
          <a:p>
            <a:r>
              <a:rPr lang="en-GB" sz="1800" dirty="0" smtClean="0">
                <a:latin typeface="Lucida Console" pitchFamily="49" charset="0"/>
              </a:rPr>
              <a:t> </a:t>
            </a:r>
          </a:p>
          <a:p>
            <a:r>
              <a:rPr lang="en-GB" sz="1800" dirty="0" smtClean="0">
                <a:latin typeface="Lucida Console" pitchFamily="49" charset="0"/>
              </a:rPr>
              <a:t>  </a:t>
            </a:r>
            <a:endParaRPr lang="en-GB" sz="1800" dirty="0" smtClean="0">
              <a:solidFill>
                <a:srgbClr val="0000C8"/>
              </a:solidFill>
              <a:latin typeface="Lucida Console" pitchFamily="49" charset="0"/>
            </a:endParaRPr>
          </a:p>
          <a:p>
            <a:r>
              <a:rPr lang="en-GB" sz="1800" dirty="0" smtClean="0">
                <a:solidFill>
                  <a:srgbClr val="0000C8"/>
                </a:solidFill>
                <a:latin typeface="Lucida Console" pitchFamily="49" charset="0"/>
              </a:rPr>
              <a:t>  public void </a:t>
            </a:r>
            <a:r>
              <a:rPr lang="en-GB" sz="1800" dirty="0" smtClean="0">
                <a:latin typeface="Lucida Console" pitchFamily="49" charset="0"/>
              </a:rPr>
              <a:t>showHighCO2Alert() {</a:t>
            </a:r>
          </a:p>
          <a:p>
            <a:r>
              <a:rPr lang="en-GB" sz="1800" dirty="0" smtClean="0">
                <a:latin typeface="Lucida Console" pitchFamily="49" charset="0"/>
              </a:rPr>
              <a:t>    </a:t>
            </a:r>
            <a:r>
              <a:rPr lang="en-GB" sz="1800" dirty="0" err="1" smtClean="0">
                <a:latin typeface="Lucida Console" pitchFamily="49" charset="0"/>
              </a:rPr>
              <a:t>System.out.printf</a:t>
            </a:r>
            <a:r>
              <a:rPr lang="en-GB" sz="1800" dirty="0" smtClean="0">
                <a:latin typeface="Lucida Console" pitchFamily="49" charset="0"/>
              </a:rPr>
              <a:t>("CO2 high (%.1f)", co2Saturation);</a:t>
            </a:r>
          </a:p>
          <a:p>
            <a:r>
              <a:rPr lang="en-GB" sz="1800" dirty="0" smtClean="0">
                <a:latin typeface="Lucida Console" pitchFamily="49" charset="0"/>
              </a:rPr>
              <a:t>  }</a:t>
            </a:r>
          </a:p>
          <a:p>
            <a:r>
              <a:rPr lang="en-GB" sz="1800" dirty="0" smtClean="0">
                <a:latin typeface="Lucida Console" pitchFamily="49" charset="0"/>
              </a:rPr>
              <a:t>}</a:t>
            </a:r>
            <a:endParaRPr lang="en-GB" sz="1800" dirty="0">
              <a:latin typeface="Lucida Console" pitchFamily="49" charset="0"/>
            </a:endParaRPr>
          </a:p>
        </p:txBody>
      </p:sp>
      <p:sp>
        <p:nvSpPr>
          <p:cNvPr id="5" name="Rectangle 6"/>
          <p:cNvSpPr>
            <a:spLocks noChangeArrowheads="1"/>
          </p:cNvSpPr>
          <p:nvPr/>
        </p:nvSpPr>
        <p:spPr bwMode="auto">
          <a:xfrm>
            <a:off x="5742432" y="1094525"/>
            <a:ext cx="2815378" cy="771332"/>
          </a:xfrm>
          <a:prstGeom prst="rect">
            <a:avLst/>
          </a:prstGeom>
          <a:solidFill>
            <a:schemeClr val="accent4">
              <a:lumMod val="20000"/>
              <a:lumOff val="80000"/>
            </a:schemeClr>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rPr>
              <a:t>Talks to hardware device to </a:t>
            </a:r>
            <a:r>
              <a:rPr lang="en-GB" sz="1800" dirty="0" smtClean="0">
                <a:solidFill>
                  <a:srgbClr val="000000"/>
                </a:solidFill>
                <a:cs typeface="+mn-cs"/>
              </a:rPr>
              <a:t>monitor CO2 levels</a:t>
            </a:r>
            <a:endParaRPr lang="en-GB" sz="1800" dirty="0">
              <a:solidFill>
                <a:srgbClr val="000000"/>
              </a:solidFill>
              <a:cs typeface="+mn-cs"/>
            </a:endParaRPr>
          </a:p>
        </p:txBody>
      </p:sp>
      <p:sp>
        <p:nvSpPr>
          <p:cNvPr id="6" name="Rectangle 6"/>
          <p:cNvSpPr>
            <a:spLocks noChangeArrowheads="1"/>
          </p:cNvSpPr>
          <p:nvPr/>
        </p:nvSpPr>
        <p:spPr bwMode="auto">
          <a:xfrm>
            <a:off x="2987897" y="2996835"/>
            <a:ext cx="5703643" cy="334705"/>
          </a:xfrm>
          <a:prstGeom prst="rect">
            <a:avLst/>
          </a:prstGeom>
          <a:solidFill>
            <a:srgbClr val="FFCCFF"/>
          </a:solidFill>
          <a:ln w="12700">
            <a:solidFill>
              <a:schemeClr val="tx1"/>
            </a:solidFill>
            <a:miter lim="800000"/>
            <a:headEnd/>
            <a:tailEnd/>
          </a:ln>
          <a:effectLst/>
        </p:spPr>
        <p:txBody>
          <a:bodyPr lIns="90488" tIns="44450" rIns="0" bIns="44450"/>
          <a:lstStyle/>
          <a:p>
            <a:pPr algn="ctr" defTabSz="739775" eaLnBrk="0" hangingPunct="0">
              <a:tabLst>
                <a:tab pos="341313" algn="l"/>
                <a:tab pos="690563" algn="l"/>
                <a:tab pos="1030288" algn="l"/>
                <a:tab pos="1371600" algn="l"/>
              </a:tabLst>
              <a:defRPr/>
            </a:pPr>
            <a:r>
              <a:rPr lang="en-GB" sz="1600" dirty="0" smtClean="0">
                <a:solidFill>
                  <a:srgbClr val="000000"/>
                </a:solidFill>
                <a:cs typeface="+mn-cs"/>
              </a:rPr>
              <a:t>1) CO2 monitoring hardware could change</a:t>
            </a:r>
            <a:endParaRPr lang="en-GB" sz="1600" dirty="0">
              <a:solidFill>
                <a:srgbClr val="000000"/>
              </a:solidFill>
              <a:cs typeface="+mn-cs"/>
            </a:endParaRPr>
          </a:p>
        </p:txBody>
      </p:sp>
      <p:sp>
        <p:nvSpPr>
          <p:cNvPr id="7" name="Rectangle 6"/>
          <p:cNvSpPr>
            <a:spLocks noChangeArrowheads="1"/>
          </p:cNvSpPr>
          <p:nvPr/>
        </p:nvSpPr>
        <p:spPr bwMode="auto">
          <a:xfrm>
            <a:off x="2991238" y="4051455"/>
            <a:ext cx="5700302" cy="301089"/>
          </a:xfrm>
          <a:prstGeom prst="rect">
            <a:avLst/>
          </a:prstGeom>
          <a:solidFill>
            <a:srgbClr val="FFCCFF"/>
          </a:solidFill>
          <a:ln w="12700">
            <a:solidFill>
              <a:schemeClr val="tx1"/>
            </a:solidFill>
            <a:miter lim="800000"/>
            <a:headEnd/>
            <a:tailEnd/>
          </a:ln>
          <a:effectLst/>
        </p:spPr>
        <p:txBody>
          <a:bodyPr lIns="90488" tIns="44450" rIns="0" bIns="44450"/>
          <a:lstStyle/>
          <a:p>
            <a:pPr algn="ctr" defTabSz="739775" eaLnBrk="0" hangingPunct="0">
              <a:tabLst>
                <a:tab pos="341313" algn="l"/>
                <a:tab pos="690563" algn="l"/>
                <a:tab pos="1030288" algn="l"/>
                <a:tab pos="1371600" algn="l"/>
              </a:tabLst>
              <a:defRPr/>
            </a:pPr>
            <a:r>
              <a:rPr lang="en-GB" sz="1600" dirty="0" smtClean="0">
                <a:solidFill>
                  <a:srgbClr val="000000"/>
                </a:solidFill>
                <a:cs typeface="+mn-cs"/>
              </a:rPr>
              <a:t>2) Process could change to consider a temperature factor</a:t>
            </a:r>
            <a:endParaRPr lang="en-GB" sz="1600" dirty="0">
              <a:solidFill>
                <a:srgbClr val="000000"/>
              </a:solidFill>
              <a:cs typeface="+mn-cs"/>
            </a:endParaRPr>
          </a:p>
        </p:txBody>
      </p:sp>
      <p:sp>
        <p:nvSpPr>
          <p:cNvPr id="8" name="Rectangle 6"/>
          <p:cNvSpPr>
            <a:spLocks noChangeArrowheads="1"/>
          </p:cNvSpPr>
          <p:nvPr/>
        </p:nvSpPr>
        <p:spPr bwMode="auto">
          <a:xfrm>
            <a:off x="3024473" y="5177478"/>
            <a:ext cx="5655257" cy="294098"/>
          </a:xfrm>
          <a:prstGeom prst="rect">
            <a:avLst/>
          </a:prstGeom>
          <a:solidFill>
            <a:srgbClr val="FFCCFF"/>
          </a:solidFill>
          <a:ln w="12700">
            <a:solidFill>
              <a:schemeClr val="tx1"/>
            </a:solidFill>
            <a:miter lim="800000"/>
            <a:headEnd/>
            <a:tailEnd/>
          </a:ln>
          <a:effectLst/>
        </p:spPr>
        <p:txBody>
          <a:bodyPr lIns="90488" tIns="44450" rIns="0" bIns="44450"/>
          <a:lstStyle/>
          <a:p>
            <a:pPr algn="ctr" defTabSz="739775" eaLnBrk="0" hangingPunct="0">
              <a:tabLst>
                <a:tab pos="341313" algn="l"/>
                <a:tab pos="690563" algn="l"/>
                <a:tab pos="1030288" algn="l"/>
                <a:tab pos="1371600" algn="l"/>
              </a:tabLst>
              <a:defRPr/>
            </a:pPr>
            <a:r>
              <a:rPr lang="en-GB" sz="1600" dirty="0" smtClean="0">
                <a:solidFill>
                  <a:srgbClr val="000000"/>
                </a:solidFill>
                <a:cs typeface="+mn-cs"/>
              </a:rPr>
              <a:t>3) Alerting improved beyond  ‘Console’ output</a:t>
            </a:r>
            <a:endParaRPr lang="en-GB" sz="1600" dirty="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ChangeArrowheads="1"/>
          </p:cNvSpPr>
          <p:nvPr/>
        </p:nvSpPr>
        <p:spPr bwMode="auto">
          <a:xfrm>
            <a:off x="153834" y="3477999"/>
            <a:ext cx="8510326" cy="1474763"/>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GB" sz="1800" dirty="0" smtClean="0">
                <a:solidFill>
                  <a:srgbClr val="0000C8"/>
                </a:solidFill>
                <a:latin typeface="Lucida Console" pitchFamily="49" charset="0"/>
              </a:rPr>
              <a:t>public class </a:t>
            </a:r>
            <a:r>
              <a:rPr lang="en-GB" sz="1800" dirty="0" smtClean="0">
                <a:latin typeface="Lucida Console" pitchFamily="49" charset="0"/>
              </a:rPr>
              <a:t>CO2SaturationChecker {</a:t>
            </a:r>
          </a:p>
          <a:p>
            <a:r>
              <a:rPr lang="en-GB" sz="1800" dirty="0" smtClean="0">
                <a:latin typeface="Lucida Console" pitchFamily="49" charset="0"/>
              </a:rPr>
              <a:t>  </a:t>
            </a:r>
            <a:r>
              <a:rPr lang="en-GB" sz="1800" dirty="0" smtClean="0">
                <a:solidFill>
                  <a:srgbClr val="0000C8"/>
                </a:solidFill>
                <a:latin typeface="Lucida Console" pitchFamily="49" charset="0"/>
              </a:rPr>
              <a:t>public </a:t>
            </a:r>
            <a:r>
              <a:rPr lang="en-GB" sz="1800" dirty="0" err="1" smtClean="0">
                <a:solidFill>
                  <a:srgbClr val="0000C8"/>
                </a:solidFill>
                <a:latin typeface="Lucida Console" pitchFamily="49" charset="0"/>
              </a:rPr>
              <a:t>boolean</a:t>
            </a:r>
            <a:r>
              <a:rPr lang="en-GB" sz="1800" dirty="0" smtClean="0">
                <a:solidFill>
                  <a:srgbClr val="0000C8"/>
                </a:solidFill>
                <a:latin typeface="Lucida Console" pitchFamily="49" charset="0"/>
              </a:rPr>
              <a:t> </a:t>
            </a:r>
            <a:r>
              <a:rPr lang="en-GB" sz="1800" dirty="0" smtClean="0">
                <a:latin typeface="Lucida Console" pitchFamily="49" charset="0"/>
              </a:rPr>
              <a:t>co2High(CO2Meter meter) {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return</a:t>
            </a:r>
            <a:r>
              <a:rPr lang="en-GB" sz="1800" dirty="0" smtClean="0">
                <a:latin typeface="Lucida Console" pitchFamily="49" charset="0"/>
              </a:rPr>
              <a:t> </a:t>
            </a:r>
            <a:r>
              <a:rPr lang="en-GB" sz="1800" dirty="0" err="1" smtClean="0">
                <a:latin typeface="Lucida Console" pitchFamily="49" charset="0"/>
              </a:rPr>
              <a:t>meter.getSaturation</a:t>
            </a:r>
            <a:r>
              <a:rPr lang="en-GB" sz="1800" dirty="0" smtClean="0">
                <a:latin typeface="Lucida Console" pitchFamily="49" charset="0"/>
              </a:rPr>
              <a:t>() &gt;= 2; </a:t>
            </a:r>
            <a:br>
              <a:rPr lang="en-GB" sz="1800" dirty="0" smtClean="0">
                <a:latin typeface="Lucida Console" pitchFamily="49" charset="0"/>
              </a:rPr>
            </a:b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a:t>
            </a:r>
            <a:endParaRPr lang="en-GB" sz="1800" dirty="0">
              <a:solidFill>
                <a:schemeClr val="accent6">
                  <a:lumMod val="50000"/>
                </a:schemeClr>
              </a:solidFill>
              <a:latin typeface="Lucida Console" pitchFamily="49" charset="0"/>
            </a:endParaRPr>
          </a:p>
        </p:txBody>
      </p:sp>
      <p:sp>
        <p:nvSpPr>
          <p:cNvPr id="10" name="Rectangle 2"/>
          <p:cNvSpPr>
            <a:spLocks noChangeArrowheads="1"/>
          </p:cNvSpPr>
          <p:nvPr/>
        </p:nvSpPr>
        <p:spPr bwMode="auto">
          <a:xfrm>
            <a:off x="153834" y="5044249"/>
            <a:ext cx="8510326" cy="1751762"/>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GB" sz="1800" dirty="0" smtClean="0">
                <a:solidFill>
                  <a:srgbClr val="0000C8"/>
                </a:solidFill>
                <a:latin typeface="Lucida Console" pitchFamily="49" charset="0"/>
              </a:rPr>
              <a:t>public class </a:t>
            </a:r>
            <a:r>
              <a:rPr lang="en-GB" sz="1800" dirty="0" smtClean="0">
                <a:latin typeface="Lucida Console" pitchFamily="49" charset="0"/>
              </a:rPr>
              <a:t>CO2Alerter {</a:t>
            </a:r>
          </a:p>
          <a:p>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showHighCO2Alert(CO2Meter meter) {</a:t>
            </a:r>
          </a:p>
          <a:p>
            <a:r>
              <a:rPr lang="en-GB" sz="1800" dirty="0" smtClean="0">
                <a:latin typeface="Lucida Console" pitchFamily="49" charset="0"/>
              </a:rPr>
              <a:t>    </a:t>
            </a:r>
            <a:r>
              <a:rPr lang="en-GB" sz="1800" dirty="0" err="1" smtClean="0">
                <a:latin typeface="Lucida Console" pitchFamily="49" charset="0"/>
              </a:rPr>
              <a:t>System.out.printf</a:t>
            </a:r>
            <a:r>
              <a:rPr lang="en-GB" sz="1800" dirty="0" smtClean="0">
                <a:latin typeface="Lucida Console" pitchFamily="49" charset="0"/>
              </a:rPr>
              <a:t>("CO2 high (%.1F)", </a:t>
            </a:r>
            <a:br>
              <a:rPr lang="en-GB" sz="1800" dirty="0" smtClean="0">
                <a:latin typeface="Lucida Console" pitchFamily="49" charset="0"/>
              </a:rPr>
            </a:br>
            <a:r>
              <a:rPr lang="en-GB" sz="1800" dirty="0" smtClean="0">
                <a:latin typeface="Lucida Console" pitchFamily="49" charset="0"/>
              </a:rPr>
              <a:t>                                     </a:t>
            </a:r>
            <a:r>
              <a:rPr lang="en-GB" sz="1800" dirty="0" err="1" smtClean="0">
                <a:latin typeface="Lucida Console" pitchFamily="49" charset="0"/>
              </a:rPr>
              <a:t>meter.getSaturation</a:t>
            </a:r>
            <a:r>
              <a:rPr lang="en-GB" sz="1800" dirty="0" smtClean="0">
                <a:latin typeface="Lucida Console" pitchFamily="49" charset="0"/>
              </a:rPr>
              <a:t>());</a:t>
            </a:r>
          </a:p>
          <a:p>
            <a:r>
              <a:rPr lang="en-GB" sz="1800" dirty="0" smtClean="0">
                <a:latin typeface="Lucida Console" pitchFamily="49" charset="0"/>
              </a:rPr>
              <a:t>  }</a:t>
            </a:r>
          </a:p>
          <a:p>
            <a:r>
              <a:rPr lang="en-GB" sz="1800" dirty="0" smtClean="0">
                <a:latin typeface="Lucida Console" pitchFamily="49" charset="0"/>
              </a:rPr>
              <a:t>}</a:t>
            </a:r>
            <a:endParaRPr lang="en-GB" sz="1800" dirty="0">
              <a:solidFill>
                <a:schemeClr val="accent6">
                  <a:lumMod val="50000"/>
                </a:schemeClr>
              </a:solidFill>
              <a:latin typeface="Lucida Console" pitchFamily="49" charset="0"/>
            </a:endParaRPr>
          </a:p>
        </p:txBody>
      </p:sp>
      <p:sp>
        <p:nvSpPr>
          <p:cNvPr id="2" name="Title 1"/>
          <p:cNvSpPr>
            <a:spLocks noGrp="1"/>
          </p:cNvSpPr>
          <p:nvPr>
            <p:ph type="title"/>
          </p:nvPr>
        </p:nvSpPr>
        <p:spPr/>
        <p:txBody>
          <a:bodyPr>
            <a:normAutofit/>
          </a:bodyPr>
          <a:lstStyle/>
          <a:p>
            <a:r>
              <a:rPr lang="en-GB" dirty="0" smtClean="0"/>
              <a:t>SRP Example (1) – code refactored to three classes </a:t>
            </a:r>
            <a:endParaRPr lang="en-GB" dirty="0"/>
          </a:p>
        </p:txBody>
      </p:sp>
      <p:sp>
        <p:nvSpPr>
          <p:cNvPr id="4" name="Rectangle 2"/>
          <p:cNvSpPr>
            <a:spLocks noChangeArrowheads="1"/>
          </p:cNvSpPr>
          <p:nvPr/>
        </p:nvSpPr>
        <p:spPr bwMode="auto">
          <a:xfrm>
            <a:off x="153834" y="803754"/>
            <a:ext cx="8510326" cy="2582758"/>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GB" sz="1800" dirty="0" smtClean="0">
                <a:solidFill>
                  <a:srgbClr val="0000C8"/>
                </a:solidFill>
                <a:latin typeface="Lucida Console" pitchFamily="49" charset="0"/>
              </a:rPr>
              <a:t>public class </a:t>
            </a:r>
            <a:r>
              <a:rPr lang="en-GB" sz="1800" dirty="0" smtClean="0">
                <a:latin typeface="Lucida Console" pitchFamily="49" charset="0"/>
              </a:rPr>
              <a:t>CO2Meter {</a:t>
            </a:r>
          </a:p>
          <a:p>
            <a:r>
              <a:rPr lang="en-GB" sz="1800" dirty="0" smtClean="0">
                <a:latin typeface="Lucida Console" pitchFamily="49" charset="0"/>
              </a:rPr>
              <a:t>  </a:t>
            </a:r>
            <a:r>
              <a:rPr lang="en-GB" sz="1800" dirty="0" smtClean="0">
                <a:solidFill>
                  <a:srgbClr val="0000C8"/>
                </a:solidFill>
                <a:latin typeface="Lucida Console" pitchFamily="49" charset="0"/>
              </a:rPr>
              <a:t>private double </a:t>
            </a:r>
            <a:r>
              <a:rPr lang="en-GB" sz="1800" dirty="0" smtClean="0">
                <a:latin typeface="Lucida Console" pitchFamily="49" charset="0"/>
              </a:rPr>
              <a:t>co2Saturation;</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double</a:t>
            </a:r>
            <a:r>
              <a:rPr lang="en-GB" sz="1800" dirty="0" smtClean="0">
                <a:latin typeface="Lucida Console" pitchFamily="49" charset="0"/>
              </a:rPr>
              <a:t> </a:t>
            </a:r>
            <a:r>
              <a:rPr lang="en-GB" sz="1800" dirty="0" err="1" smtClean="0">
                <a:latin typeface="Lucida Console" pitchFamily="49" charset="0"/>
              </a:rPr>
              <a:t>getSaturation</a:t>
            </a:r>
            <a:r>
              <a:rPr lang="en-GB" sz="1800" dirty="0" smtClean="0">
                <a:latin typeface="Lucida Console" pitchFamily="49" charset="0"/>
              </a:rPr>
              <a:t>() { </a:t>
            </a:r>
            <a:r>
              <a:rPr lang="en-GB" sz="1800" dirty="0" smtClean="0">
                <a:solidFill>
                  <a:srgbClr val="0000C8"/>
                </a:solidFill>
                <a:latin typeface="Lucida Console" pitchFamily="49" charset="0"/>
              </a:rPr>
              <a:t>return</a:t>
            </a:r>
            <a:r>
              <a:rPr lang="en-GB" sz="1800" dirty="0" smtClean="0">
                <a:latin typeface="Lucida Console" pitchFamily="49" charset="0"/>
              </a:rPr>
              <a:t> co2Saturation; }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readCO2Level() {</a:t>
            </a:r>
          </a:p>
          <a:p>
            <a:r>
              <a:rPr lang="en-GB" sz="1800" dirty="0" smtClean="0">
                <a:latin typeface="Lucida Console" pitchFamily="49" charset="0"/>
              </a:rPr>
              <a:t>    </a:t>
            </a:r>
            <a:r>
              <a:rPr lang="en-GB" sz="1800" dirty="0" err="1" smtClean="0">
                <a:latin typeface="Lucida Console" pitchFamily="49" charset="0"/>
              </a:rPr>
              <a:t>MeterStream</a:t>
            </a:r>
            <a:r>
              <a:rPr lang="en-GB" sz="1800" dirty="0" smtClean="0">
                <a:latin typeface="Lucida Console" pitchFamily="49" charset="0"/>
              </a:rPr>
              <a:t> ms = </a:t>
            </a:r>
            <a:r>
              <a:rPr lang="en-GB" sz="1800" dirty="0" smtClean="0">
                <a:solidFill>
                  <a:srgbClr val="0000C8"/>
                </a:solidFill>
                <a:latin typeface="Lucida Console" pitchFamily="49" charset="0"/>
              </a:rPr>
              <a:t>new</a:t>
            </a:r>
            <a:r>
              <a:rPr lang="en-GB" sz="1800" dirty="0" smtClean="0">
                <a:latin typeface="Lucida Console" pitchFamily="49" charset="0"/>
              </a:rPr>
              <a:t> </a:t>
            </a:r>
            <a:r>
              <a:rPr lang="en-GB" sz="1800" dirty="0" err="1" smtClean="0">
                <a:latin typeface="Lucida Console" pitchFamily="49" charset="0"/>
              </a:rPr>
              <a:t>MeterStream</a:t>
            </a:r>
            <a:r>
              <a:rPr lang="en-GB" sz="1800" dirty="0" smtClean="0">
                <a:latin typeface="Lucida Console" pitchFamily="49" charset="0"/>
              </a:rPr>
              <a:t>("CO2");</a:t>
            </a:r>
          </a:p>
          <a:p>
            <a:r>
              <a:rPr lang="en-GB" sz="1800" dirty="0" smtClean="0">
                <a:latin typeface="Lucida Console" pitchFamily="49" charset="0"/>
              </a:rPr>
              <a:t>    </a:t>
            </a:r>
            <a:r>
              <a:rPr lang="en-GB" sz="1800" dirty="0" err="1" smtClean="0">
                <a:solidFill>
                  <a:srgbClr val="0000C8"/>
                </a:solidFill>
                <a:latin typeface="Lucida Console" pitchFamily="49" charset="0"/>
              </a:rPr>
              <a:t>int</a:t>
            </a:r>
            <a:r>
              <a:rPr lang="en-GB" sz="1800" dirty="0" smtClean="0">
                <a:latin typeface="Lucida Console" pitchFamily="49" charset="0"/>
              </a:rPr>
              <a:t> raw = </a:t>
            </a:r>
            <a:r>
              <a:rPr lang="en-GB" sz="1800" dirty="0" err="1" smtClean="0">
                <a:latin typeface="Lucida Console" pitchFamily="49" charset="0"/>
              </a:rPr>
              <a:t>ms.readByte</a:t>
            </a:r>
            <a:r>
              <a:rPr lang="en-GB" sz="1800" dirty="0" smtClean="0">
                <a:latin typeface="Lucida Console" pitchFamily="49" charset="0"/>
              </a:rPr>
              <a:t>();</a:t>
            </a:r>
          </a:p>
          <a:p>
            <a:r>
              <a:rPr lang="en-GB" sz="1800" dirty="0" smtClean="0">
                <a:latin typeface="Lucida Console" pitchFamily="49" charset="0"/>
              </a:rPr>
              <a:t>    co2Saturation = (</a:t>
            </a:r>
            <a:r>
              <a:rPr lang="en-GB" sz="1800" dirty="0" smtClean="0">
                <a:solidFill>
                  <a:srgbClr val="0000C8"/>
                </a:solidFill>
                <a:latin typeface="Lucida Console" pitchFamily="49" charset="0"/>
              </a:rPr>
              <a:t>double</a:t>
            </a:r>
            <a:r>
              <a:rPr lang="en-GB" sz="1800" dirty="0" smtClean="0">
                <a:latin typeface="Lucida Console" pitchFamily="49" charset="0"/>
              </a:rPr>
              <a:t>)raw /255 *100;</a:t>
            </a:r>
            <a:r>
              <a:rPr lang="en-GB" sz="1800" dirty="0" smtClean="0">
                <a:solidFill>
                  <a:schemeClr val="accent6">
                    <a:lumMod val="50000"/>
                  </a:schemeClr>
                </a:solidFill>
                <a:latin typeface="Lucida Console" pitchFamily="49" charset="0"/>
              </a:rPr>
              <a:t>// converts to %</a:t>
            </a:r>
            <a:r>
              <a:rPr lang="en-GB" sz="1800" dirty="0" smtClean="0">
                <a:latin typeface="Lucida Console" pitchFamily="49" charset="0"/>
              </a:rPr>
              <a:t>  </a:t>
            </a:r>
          </a:p>
          <a:p>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a:t>
            </a:r>
            <a:endParaRPr lang="en-GB" sz="1800" dirty="0">
              <a:solidFill>
                <a:schemeClr val="accent6">
                  <a:lumMod val="50000"/>
                </a:schemeClr>
              </a:solidFill>
              <a:latin typeface="Lucida Console" pitchFamily="49" charset="0"/>
            </a:endParaRPr>
          </a:p>
        </p:txBody>
      </p:sp>
      <p:grpSp>
        <p:nvGrpSpPr>
          <p:cNvPr id="5" name="Group 4"/>
          <p:cNvGrpSpPr/>
          <p:nvPr/>
        </p:nvGrpSpPr>
        <p:grpSpPr>
          <a:xfrm>
            <a:off x="5620516" y="4165366"/>
            <a:ext cx="2279901" cy="1118895"/>
            <a:chOff x="5457029" y="3944381"/>
            <a:chExt cx="2237041" cy="1059991"/>
          </a:xfrm>
        </p:grpSpPr>
        <p:cxnSp>
          <p:nvCxnSpPr>
            <p:cNvPr id="11" name="Straight Arrow Connector 10"/>
            <p:cNvCxnSpPr>
              <a:stCxn id="9" idx="1"/>
            </p:cNvCxnSpPr>
            <p:nvPr/>
          </p:nvCxnSpPr>
          <p:spPr>
            <a:xfrm flipH="1" flipV="1">
              <a:off x="5457029" y="3944381"/>
              <a:ext cx="954112" cy="55541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9" idx="1"/>
            </p:cNvCxnSpPr>
            <p:nvPr/>
          </p:nvCxnSpPr>
          <p:spPr>
            <a:xfrm flipH="1">
              <a:off x="5612544" y="4499798"/>
              <a:ext cx="798596" cy="50457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Rectangle 6"/>
            <p:cNvSpPr>
              <a:spLocks noChangeArrowheads="1"/>
            </p:cNvSpPr>
            <p:nvPr/>
          </p:nvSpPr>
          <p:spPr bwMode="auto">
            <a:xfrm>
              <a:off x="6411141" y="4167906"/>
              <a:ext cx="1282929" cy="66378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90488" tIns="44450" rIns="0" bIns="44450"/>
            <a:lstStyle/>
            <a:p>
              <a:pPr algn="ctr" defTabSz="739775" eaLnBrk="0" hangingPunct="0">
                <a:tabLst>
                  <a:tab pos="341313" algn="l"/>
                  <a:tab pos="690563" algn="l"/>
                  <a:tab pos="1030288" algn="l"/>
                  <a:tab pos="1371600" algn="l"/>
                </a:tabLst>
                <a:defRPr/>
              </a:pPr>
              <a:r>
                <a:rPr lang="en-GB" sz="1600" dirty="0" smtClean="0">
                  <a:solidFill>
                    <a:srgbClr val="000000"/>
                  </a:solidFill>
                  <a:cs typeface="+mn-cs"/>
                </a:rPr>
                <a:t> CO2Meter </a:t>
              </a:r>
              <a:br>
                <a:rPr lang="en-GB" sz="1600" dirty="0" smtClean="0">
                  <a:solidFill>
                    <a:srgbClr val="000000"/>
                  </a:solidFill>
                  <a:cs typeface="+mn-cs"/>
                </a:rPr>
              </a:br>
              <a:r>
                <a:rPr lang="en-GB" sz="1600" dirty="0" smtClean="0">
                  <a:solidFill>
                    <a:srgbClr val="000000"/>
                  </a:solidFill>
                  <a:cs typeface="+mn-cs"/>
                </a:rPr>
                <a:t>injected</a:t>
              </a:r>
              <a:endParaRPr lang="en-GB" sz="1600" dirty="0">
                <a:solidFill>
                  <a:srgbClr val="000000"/>
                </a:solidFill>
                <a:cs typeface="+mn-cs"/>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Class has two responsibilities</a:t>
            </a:r>
          </a:p>
          <a:p>
            <a:pPr lvl="1"/>
            <a:r>
              <a:rPr lang="en-GB" dirty="0" smtClean="0"/>
              <a:t>Mixing ‘opening and closing gate’ functionality with </a:t>
            </a:r>
            <a:br>
              <a:rPr lang="en-GB" dirty="0" smtClean="0"/>
            </a:br>
            <a:r>
              <a:rPr lang="en-GB" dirty="0" smtClean="0"/>
              <a:t>providing core vehicle servicing role</a:t>
            </a:r>
          </a:p>
          <a:p>
            <a:pPr lvl="1"/>
            <a:endParaRPr lang="en-GB" dirty="0" smtClean="0"/>
          </a:p>
          <a:p>
            <a:endParaRPr lang="en-GB" dirty="0"/>
          </a:p>
        </p:txBody>
      </p:sp>
      <p:sp>
        <p:nvSpPr>
          <p:cNvPr id="4" name="Rectangle 2"/>
          <p:cNvSpPr>
            <a:spLocks noChangeArrowheads="1"/>
          </p:cNvSpPr>
          <p:nvPr/>
        </p:nvSpPr>
        <p:spPr bwMode="auto">
          <a:xfrm>
            <a:off x="153834" y="974442"/>
            <a:ext cx="8510326" cy="3413755"/>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US" sz="1800" dirty="0" smtClean="0">
                <a:solidFill>
                  <a:srgbClr val="0000C8"/>
                </a:solidFill>
                <a:latin typeface="Lucida Console" pitchFamily="49" charset="0"/>
              </a:rPr>
              <a:t>public class </a:t>
            </a:r>
            <a:r>
              <a:rPr lang="en-US" sz="1800" dirty="0" err="1" smtClean="0">
                <a:latin typeface="Lucida Console" pitchFamily="49" charset="0"/>
              </a:rPr>
              <a:t>PetrolStation</a:t>
            </a:r>
            <a:r>
              <a:rPr lang="en-US" sz="1800" dirty="0" smtClean="0">
                <a:latin typeface="Lucida Console" pitchFamily="49" charset="0"/>
              </a:rPr>
              <a:t> {</a:t>
            </a:r>
          </a:p>
          <a:p>
            <a:r>
              <a:rPr lang="en-US" sz="1800" dirty="0" smtClean="0">
                <a:latin typeface="Lucida Console" pitchFamily="49" charset="0"/>
              </a:rPr>
              <a:t>  </a:t>
            </a:r>
            <a:r>
              <a:rPr lang="en-US" sz="1800" dirty="0" smtClean="0">
                <a:solidFill>
                  <a:srgbClr val="0000C8"/>
                </a:solidFill>
                <a:latin typeface="Lucida Console" pitchFamily="49" charset="0"/>
              </a:rPr>
              <a:t>public void </a:t>
            </a:r>
            <a:r>
              <a:rPr lang="en-US" sz="1800" dirty="0" err="1" smtClean="0">
                <a:latin typeface="Lucida Console" pitchFamily="49" charset="0"/>
              </a:rPr>
              <a:t>openGate</a:t>
            </a:r>
            <a:r>
              <a:rPr lang="en-US" sz="1800" dirty="0" smtClean="0">
                <a:latin typeface="Lucida Console" pitchFamily="49" charset="0"/>
              </a:rPr>
              <a:t>() {</a:t>
            </a:r>
          </a:p>
          <a:p>
            <a:r>
              <a:rPr lang="en-US" sz="1800" dirty="0" smtClean="0">
                <a:latin typeface="Lucida Console" pitchFamily="49" charset="0"/>
              </a:rPr>
              <a:t>        </a:t>
            </a:r>
            <a:r>
              <a:rPr lang="en-US" sz="1800" dirty="0" smtClean="0">
                <a:solidFill>
                  <a:schemeClr val="accent6">
                    <a:lumMod val="50000"/>
                  </a:schemeClr>
                </a:solidFill>
                <a:latin typeface="Lucida Console" pitchFamily="49" charset="0"/>
              </a:rPr>
              <a:t>// Open the gate if the time is later than 7 AM</a:t>
            </a:r>
          </a:p>
          <a:p>
            <a:r>
              <a:rPr lang="en-US" sz="1800" dirty="0" smtClean="0">
                <a:latin typeface="Lucida Console" pitchFamily="49" charset="0"/>
              </a:rPr>
              <a:t>  }</a:t>
            </a:r>
          </a:p>
          <a:p>
            <a:r>
              <a:rPr lang="en-US" sz="1800" dirty="0" smtClean="0">
                <a:latin typeface="Lucida Console" pitchFamily="49" charset="0"/>
              </a:rPr>
              <a:t>  </a:t>
            </a:r>
            <a:r>
              <a:rPr lang="en-US" sz="1800" dirty="0" smtClean="0">
                <a:solidFill>
                  <a:srgbClr val="0000C8"/>
                </a:solidFill>
                <a:latin typeface="Lucida Console" pitchFamily="49" charset="0"/>
              </a:rPr>
              <a:t>public void </a:t>
            </a:r>
            <a:r>
              <a:rPr lang="en-US" sz="1800" dirty="0" smtClean="0">
                <a:latin typeface="Lucida Console" pitchFamily="49" charset="0"/>
              </a:rPr>
              <a:t>service(Vehicle </a:t>
            </a:r>
            <a:r>
              <a:rPr lang="en-US" sz="1800" dirty="0" err="1" smtClean="0">
                <a:latin typeface="Lucida Console" pitchFamily="49" charset="0"/>
              </a:rPr>
              <a:t>vehicle</a:t>
            </a:r>
            <a:r>
              <a:rPr lang="en-US" sz="1800" dirty="0" smtClean="0">
                <a:latin typeface="Lucida Console" pitchFamily="49" charset="0"/>
              </a:rPr>
              <a:t>) {</a:t>
            </a:r>
          </a:p>
          <a:p>
            <a:r>
              <a:rPr lang="en-US" sz="1800" dirty="0" smtClean="0">
                <a:latin typeface="Lucida Console" pitchFamily="49" charset="0"/>
              </a:rPr>
              <a:t>        </a:t>
            </a:r>
            <a:r>
              <a:rPr lang="en-US" sz="1800" dirty="0" smtClean="0">
                <a:solidFill>
                  <a:schemeClr val="accent6">
                    <a:lumMod val="50000"/>
                  </a:schemeClr>
                </a:solidFill>
                <a:latin typeface="Lucida Console" pitchFamily="49" charset="0"/>
              </a:rPr>
              <a:t>// Check if service station is opened and then</a:t>
            </a:r>
          </a:p>
          <a:p>
            <a:r>
              <a:rPr lang="en-US" sz="1800" dirty="0" smtClean="0">
                <a:solidFill>
                  <a:schemeClr val="accent6">
                    <a:lumMod val="50000"/>
                  </a:schemeClr>
                </a:solidFill>
                <a:latin typeface="Lucida Console" pitchFamily="49" charset="0"/>
              </a:rPr>
              <a:t>        // complete the vehicle servicing</a:t>
            </a:r>
          </a:p>
          <a:p>
            <a:r>
              <a:rPr lang="en-US" sz="1800" dirty="0" smtClean="0">
                <a:latin typeface="Lucida Console" pitchFamily="49" charset="0"/>
              </a:rPr>
              <a:t>  }</a:t>
            </a:r>
          </a:p>
          <a:p>
            <a:r>
              <a:rPr lang="en-US" sz="1800" dirty="0" smtClean="0">
                <a:latin typeface="Lucida Console" pitchFamily="49" charset="0"/>
              </a:rPr>
              <a:t>  </a:t>
            </a:r>
            <a:r>
              <a:rPr lang="en-US" sz="1800" dirty="0" smtClean="0">
                <a:solidFill>
                  <a:srgbClr val="0000C8"/>
                </a:solidFill>
                <a:latin typeface="Lucida Console" pitchFamily="49" charset="0"/>
              </a:rPr>
              <a:t>public void </a:t>
            </a:r>
            <a:r>
              <a:rPr lang="en-US" sz="1800" dirty="0" err="1" smtClean="0">
                <a:latin typeface="Lucida Console" pitchFamily="49" charset="0"/>
              </a:rPr>
              <a:t>closeGate</a:t>
            </a:r>
            <a:r>
              <a:rPr lang="en-US" sz="1800" dirty="0" smtClean="0">
                <a:latin typeface="Lucida Console" pitchFamily="49" charset="0"/>
              </a:rPr>
              <a:t>() {</a:t>
            </a:r>
          </a:p>
          <a:p>
            <a:r>
              <a:rPr lang="en-US" sz="1800" dirty="0" smtClean="0">
                <a:latin typeface="Lucida Console" pitchFamily="49" charset="0"/>
              </a:rPr>
              <a:t>        </a:t>
            </a:r>
            <a:r>
              <a:rPr lang="en-US" sz="1800" dirty="0" smtClean="0">
                <a:solidFill>
                  <a:schemeClr val="accent6">
                    <a:lumMod val="50000"/>
                  </a:schemeClr>
                </a:solidFill>
                <a:latin typeface="Lucida Console" pitchFamily="49" charset="0"/>
              </a:rPr>
              <a:t>// Close the gate if the time has passed 7 PM</a:t>
            </a:r>
          </a:p>
          <a:p>
            <a:r>
              <a:rPr lang="en-US" sz="1800" dirty="0" smtClean="0">
                <a:latin typeface="Lucida Console" pitchFamily="49" charset="0"/>
              </a:rPr>
              <a:t>  }</a:t>
            </a:r>
          </a:p>
          <a:p>
            <a:r>
              <a:rPr lang="en-US" sz="1800" dirty="0" smtClean="0">
                <a:latin typeface="Lucida Console" pitchFamily="49" charset="0"/>
              </a:rPr>
              <a:t>}</a:t>
            </a:r>
            <a:endParaRPr lang="en-GB" sz="1800" dirty="0">
              <a:solidFill>
                <a:schemeClr val="accent6">
                  <a:lumMod val="50000"/>
                </a:schemeClr>
              </a:solidFill>
              <a:latin typeface="Lucida Console" pitchFamily="49" charset="0"/>
            </a:endParaRPr>
          </a:p>
        </p:txBody>
      </p:sp>
      <p:sp>
        <p:nvSpPr>
          <p:cNvPr id="2" name="Title 1"/>
          <p:cNvSpPr>
            <a:spLocks noGrp="1"/>
          </p:cNvSpPr>
          <p:nvPr>
            <p:ph type="title"/>
          </p:nvPr>
        </p:nvSpPr>
        <p:spPr/>
        <p:txBody>
          <a:bodyPr/>
          <a:lstStyle/>
          <a:p>
            <a:r>
              <a:rPr lang="en-GB" dirty="0" smtClean="0"/>
              <a:t>SRP Example (2)</a:t>
            </a: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Class is mixing ‘opening and closing barrier’ functionality with providing core vehicle servicing task</a:t>
            </a:r>
          </a:p>
          <a:p>
            <a:pPr lvl="1"/>
            <a:endParaRPr lang="en-GB" dirty="0" smtClean="0"/>
          </a:p>
          <a:p>
            <a:endParaRPr lang="en-GB" dirty="0"/>
          </a:p>
        </p:txBody>
      </p:sp>
      <p:sp>
        <p:nvSpPr>
          <p:cNvPr id="2" name="Title 1"/>
          <p:cNvSpPr>
            <a:spLocks noGrp="1"/>
          </p:cNvSpPr>
          <p:nvPr>
            <p:ph type="title"/>
          </p:nvPr>
        </p:nvSpPr>
        <p:spPr/>
        <p:txBody>
          <a:bodyPr/>
          <a:lstStyle/>
          <a:p>
            <a:r>
              <a:rPr lang="en-GB" dirty="0" smtClean="0"/>
              <a:t>SRP Example (2) – after refactoring</a:t>
            </a:r>
            <a:endParaRPr lang="en-GB" dirty="0"/>
          </a:p>
        </p:txBody>
      </p:sp>
      <p:sp>
        <p:nvSpPr>
          <p:cNvPr id="5" name="Rectangle 2"/>
          <p:cNvSpPr>
            <a:spLocks noChangeArrowheads="1"/>
          </p:cNvSpPr>
          <p:nvPr/>
        </p:nvSpPr>
        <p:spPr bwMode="auto">
          <a:xfrm>
            <a:off x="153834" y="974442"/>
            <a:ext cx="8761566" cy="5352747"/>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US" sz="1800" dirty="0" smtClean="0">
                <a:solidFill>
                  <a:srgbClr val="0000C8"/>
                </a:solidFill>
                <a:latin typeface="Lucida Console" pitchFamily="49" charset="0"/>
              </a:rPr>
              <a:t>public interface </a:t>
            </a:r>
            <a:r>
              <a:rPr lang="en-US" sz="1800" dirty="0" err="1" smtClean="0">
                <a:latin typeface="Lucida Console" pitchFamily="49" charset="0"/>
              </a:rPr>
              <a:t>GateUtility</a:t>
            </a:r>
            <a:r>
              <a:rPr lang="en-US" sz="1800" dirty="0" smtClean="0">
                <a:latin typeface="Lucida Console" pitchFamily="49" charset="0"/>
              </a:rPr>
              <a:t> {</a:t>
            </a:r>
            <a:br>
              <a:rPr lang="en-US" sz="1800" dirty="0" smtClean="0">
                <a:latin typeface="Lucida Console" pitchFamily="49" charset="0"/>
              </a:rPr>
            </a:br>
            <a:r>
              <a:rPr lang="en-US" sz="1800" dirty="0" smtClean="0">
                <a:latin typeface="Lucida Console" pitchFamily="49" charset="0"/>
              </a:rPr>
              <a:t>  </a:t>
            </a:r>
            <a:r>
              <a:rPr lang="en-US" sz="1800" dirty="0" smtClean="0">
                <a:solidFill>
                  <a:srgbClr val="0000C8"/>
                </a:solidFill>
                <a:latin typeface="Lucida Console" pitchFamily="49" charset="0"/>
              </a:rPr>
              <a:t>void</a:t>
            </a:r>
            <a:r>
              <a:rPr lang="en-US" sz="1800" dirty="0" smtClean="0">
                <a:latin typeface="Lucida Console" pitchFamily="49" charset="0"/>
              </a:rPr>
              <a:t> </a:t>
            </a:r>
            <a:r>
              <a:rPr lang="en-US" sz="1800" dirty="0" err="1" smtClean="0">
                <a:latin typeface="Lucida Console" pitchFamily="49" charset="0"/>
              </a:rPr>
              <a:t>openGate</a:t>
            </a:r>
            <a:r>
              <a:rPr lang="en-US" sz="1800" dirty="0" smtClean="0">
                <a:latin typeface="Lucida Console" pitchFamily="49" charset="0"/>
              </a:rPr>
              <a:t>();</a:t>
            </a:r>
            <a:br>
              <a:rPr lang="en-US" sz="1800" dirty="0" smtClean="0">
                <a:latin typeface="Lucida Console" pitchFamily="49" charset="0"/>
              </a:rPr>
            </a:br>
            <a:r>
              <a:rPr lang="en-US" sz="1800" dirty="0" smtClean="0">
                <a:latin typeface="Lucida Console" pitchFamily="49" charset="0"/>
              </a:rPr>
              <a:t>  </a:t>
            </a:r>
            <a:r>
              <a:rPr lang="en-US" sz="1800" dirty="0" smtClean="0">
                <a:solidFill>
                  <a:srgbClr val="0000C8"/>
                </a:solidFill>
                <a:latin typeface="Lucida Console" pitchFamily="49" charset="0"/>
              </a:rPr>
              <a:t>void</a:t>
            </a:r>
            <a:r>
              <a:rPr lang="en-US" sz="1800" dirty="0" smtClean="0">
                <a:latin typeface="Lucida Console" pitchFamily="49" charset="0"/>
              </a:rPr>
              <a:t> </a:t>
            </a:r>
            <a:r>
              <a:rPr lang="en-US" sz="1800" dirty="0" err="1" smtClean="0">
                <a:latin typeface="Lucida Console" pitchFamily="49" charset="0"/>
              </a:rPr>
              <a:t>closeGate</a:t>
            </a:r>
            <a:r>
              <a:rPr lang="en-US" sz="1800" dirty="0" smtClean="0">
                <a:latin typeface="Lucida Console" pitchFamily="49" charset="0"/>
              </a:rPr>
              <a:t>();</a:t>
            </a:r>
            <a:br>
              <a:rPr lang="en-US" sz="1800" dirty="0" smtClean="0">
                <a:latin typeface="Lucida Console" pitchFamily="49" charset="0"/>
              </a:rPr>
            </a:br>
            <a:r>
              <a:rPr lang="en-US" sz="1800" dirty="0" smtClean="0">
                <a:latin typeface="Lucida Console" pitchFamily="49" charset="0"/>
              </a:rPr>
              <a:t>}</a:t>
            </a:r>
          </a:p>
          <a:p>
            <a:r>
              <a:rPr lang="en-US" sz="1800" dirty="0" smtClean="0">
                <a:solidFill>
                  <a:srgbClr val="0000C8"/>
                </a:solidFill>
                <a:latin typeface="Lucida Console" pitchFamily="49" charset="0"/>
              </a:rPr>
              <a:t>public class </a:t>
            </a:r>
            <a:r>
              <a:rPr lang="en-US" sz="1800" dirty="0" err="1" smtClean="0">
                <a:latin typeface="Lucida Console" pitchFamily="49" charset="0"/>
              </a:rPr>
              <a:t>PetrolStationUtility</a:t>
            </a:r>
            <a:r>
              <a:rPr lang="en-US" sz="1800" dirty="0" smtClean="0">
                <a:latin typeface="Lucida Console" pitchFamily="49" charset="0"/>
              </a:rPr>
              <a:t> </a:t>
            </a:r>
            <a:r>
              <a:rPr lang="en-US" sz="1800" dirty="0" smtClean="0">
                <a:solidFill>
                  <a:srgbClr val="0000C8"/>
                </a:solidFill>
                <a:latin typeface="Lucida Console" pitchFamily="49" charset="0"/>
              </a:rPr>
              <a:t>implements</a:t>
            </a:r>
            <a:r>
              <a:rPr lang="en-US" sz="1800" dirty="0" smtClean="0">
                <a:latin typeface="Lucida Console" pitchFamily="49" charset="0"/>
              </a:rPr>
              <a:t> </a:t>
            </a:r>
            <a:r>
              <a:rPr lang="en-US" sz="1800" dirty="0" err="1" smtClean="0">
                <a:latin typeface="Lucida Console" pitchFamily="49" charset="0"/>
              </a:rPr>
              <a:t>GateUtility</a:t>
            </a:r>
            <a:r>
              <a:rPr lang="en-US" sz="1800" dirty="0" smtClean="0">
                <a:latin typeface="Lucida Console" pitchFamily="49" charset="0"/>
              </a:rPr>
              <a:t> { </a:t>
            </a:r>
            <a:br>
              <a:rPr lang="en-US" sz="1800" dirty="0" smtClean="0">
                <a:latin typeface="Lucida Console" pitchFamily="49" charset="0"/>
              </a:rPr>
            </a:br>
            <a:r>
              <a:rPr lang="en-US" sz="1800" dirty="0" smtClean="0">
                <a:latin typeface="Lucida Console" pitchFamily="49" charset="0"/>
              </a:rPr>
              <a:t>  </a:t>
            </a:r>
            <a:r>
              <a:rPr lang="en-US" sz="1800" dirty="0" smtClean="0">
                <a:solidFill>
                  <a:srgbClr val="0000C8"/>
                </a:solidFill>
                <a:latin typeface="Lucida Console" pitchFamily="49" charset="0"/>
              </a:rPr>
              <a:t>public void </a:t>
            </a:r>
            <a:r>
              <a:rPr lang="en-US" sz="1800" dirty="0" err="1" smtClean="0">
                <a:latin typeface="Lucida Console" pitchFamily="49" charset="0"/>
              </a:rPr>
              <a:t>openGate</a:t>
            </a:r>
            <a:r>
              <a:rPr lang="en-US" sz="1800" dirty="0" smtClean="0">
                <a:latin typeface="Lucida Console" pitchFamily="49" charset="0"/>
              </a:rPr>
              <a:t>()  { </a:t>
            </a:r>
            <a:r>
              <a:rPr lang="en-US" sz="1800" dirty="0" smtClean="0">
                <a:solidFill>
                  <a:schemeClr val="accent6">
                    <a:lumMod val="50000"/>
                  </a:schemeClr>
                </a:solidFill>
                <a:latin typeface="Lucida Console" pitchFamily="49" charset="0"/>
              </a:rPr>
              <a:t>/* Open gate if after 7AM */ </a:t>
            </a:r>
            <a:r>
              <a:rPr lang="en-US" sz="1800" dirty="0" smtClean="0">
                <a:latin typeface="Lucida Console" pitchFamily="49" charset="0"/>
              </a:rPr>
              <a:t>} </a:t>
            </a:r>
            <a:br>
              <a:rPr lang="en-US" sz="1800" dirty="0" smtClean="0">
                <a:latin typeface="Lucida Console" pitchFamily="49" charset="0"/>
              </a:rPr>
            </a:br>
            <a:r>
              <a:rPr lang="en-US" sz="1800" dirty="0" smtClean="0">
                <a:latin typeface="Lucida Console" pitchFamily="49" charset="0"/>
              </a:rPr>
              <a:t>  </a:t>
            </a:r>
            <a:r>
              <a:rPr lang="en-US" sz="1800" dirty="0" smtClean="0">
                <a:solidFill>
                  <a:srgbClr val="0000C8"/>
                </a:solidFill>
                <a:latin typeface="Lucida Console" pitchFamily="49" charset="0"/>
              </a:rPr>
              <a:t>public void </a:t>
            </a:r>
            <a:r>
              <a:rPr lang="en-US" sz="1800" dirty="0" err="1" smtClean="0">
                <a:latin typeface="Lucida Console" pitchFamily="49" charset="0"/>
              </a:rPr>
              <a:t>closeGate</a:t>
            </a:r>
            <a:r>
              <a:rPr lang="en-US" sz="1800" dirty="0" smtClean="0">
                <a:latin typeface="Lucida Console" pitchFamily="49" charset="0"/>
              </a:rPr>
              <a:t>() { </a:t>
            </a:r>
            <a:r>
              <a:rPr lang="en-US" sz="1800" dirty="0" smtClean="0">
                <a:solidFill>
                  <a:schemeClr val="accent6">
                    <a:lumMod val="50000"/>
                  </a:schemeClr>
                </a:solidFill>
                <a:latin typeface="Lucida Console" pitchFamily="49" charset="0"/>
              </a:rPr>
              <a:t>/* Close gate at 7PM */ </a:t>
            </a:r>
            <a:r>
              <a:rPr lang="en-US" sz="1800" dirty="0" smtClean="0">
                <a:latin typeface="Lucida Console" pitchFamily="49" charset="0"/>
              </a:rPr>
              <a:t>}</a:t>
            </a:r>
            <a:br>
              <a:rPr lang="en-US" sz="1800" dirty="0" smtClean="0">
                <a:latin typeface="Lucida Console" pitchFamily="49" charset="0"/>
              </a:rPr>
            </a:br>
            <a:r>
              <a:rPr lang="en-US" sz="1800" dirty="0" smtClean="0">
                <a:latin typeface="Lucida Console" pitchFamily="49" charset="0"/>
              </a:rPr>
              <a:t>} </a:t>
            </a:r>
            <a:r>
              <a:rPr lang="en-US" sz="1800" dirty="0" smtClean="0">
                <a:solidFill>
                  <a:srgbClr val="0000C8"/>
                </a:solidFill>
                <a:latin typeface="Lucida Console" pitchFamily="49" charset="0"/>
              </a:rPr>
              <a:t/>
            </a:r>
            <a:br>
              <a:rPr lang="en-US" sz="1800" dirty="0" smtClean="0">
                <a:solidFill>
                  <a:srgbClr val="0000C8"/>
                </a:solidFill>
                <a:latin typeface="Lucida Console" pitchFamily="49" charset="0"/>
              </a:rPr>
            </a:br>
            <a:r>
              <a:rPr lang="en-GB" sz="1800" dirty="0" smtClean="0">
                <a:solidFill>
                  <a:srgbClr val="0000C8"/>
                </a:solidFill>
                <a:latin typeface="Lucida Console" pitchFamily="49" charset="0"/>
              </a:rPr>
              <a:t>public class </a:t>
            </a:r>
            <a:r>
              <a:rPr lang="en-GB" sz="1800" dirty="0" err="1" smtClean="0">
                <a:latin typeface="Lucida Console" pitchFamily="49" charset="0"/>
              </a:rPr>
              <a:t>PetrolStation</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private</a:t>
            </a:r>
            <a:r>
              <a:rPr lang="en-GB" sz="1800" dirty="0" smtClean="0">
                <a:latin typeface="Lucida Console" pitchFamily="49" charset="0"/>
              </a:rPr>
              <a:t> </a:t>
            </a:r>
            <a:r>
              <a:rPr lang="en-US" sz="1800" dirty="0" err="1" smtClean="0">
                <a:latin typeface="Lucida Console" pitchFamily="49" charset="0"/>
              </a:rPr>
              <a:t>GateUtility</a:t>
            </a:r>
            <a:r>
              <a:rPr lang="en-US" sz="1800" dirty="0" smtClean="0">
                <a:latin typeface="Lucida Console" pitchFamily="49" charset="0"/>
              </a:rPr>
              <a:t> </a:t>
            </a:r>
            <a:r>
              <a:rPr lang="en-US" sz="1800" dirty="0" err="1" smtClean="0">
                <a:latin typeface="Lucida Console" pitchFamily="49" charset="0"/>
              </a:rPr>
              <a:t>gateU</a:t>
            </a:r>
            <a:r>
              <a:rPr lang="en-GB" sz="1800" dirty="0" err="1" smtClean="0">
                <a:latin typeface="Lucida Console" pitchFamily="49" charset="0"/>
              </a:rPr>
              <a:t>til</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a:t>
            </a:r>
            <a:r>
              <a:rPr lang="en-GB" sz="1800" dirty="0" smtClean="0">
                <a:latin typeface="Lucida Console" pitchFamily="49" charset="0"/>
              </a:rPr>
              <a:t> </a:t>
            </a:r>
            <a:r>
              <a:rPr lang="en-GB" sz="1800" dirty="0" err="1" smtClean="0">
                <a:latin typeface="Lucida Console" pitchFamily="49" charset="0"/>
              </a:rPr>
              <a:t>PetrolStation</a:t>
            </a:r>
            <a:r>
              <a:rPr lang="en-GB" sz="1800" dirty="0" smtClean="0">
                <a:latin typeface="Lucida Console" pitchFamily="49" charset="0"/>
              </a:rPr>
              <a:t>(</a:t>
            </a:r>
            <a:r>
              <a:rPr lang="en-US" sz="1800" dirty="0" err="1" smtClean="0">
                <a:latin typeface="Lucida Console" pitchFamily="49" charset="0"/>
              </a:rPr>
              <a:t>GateUtility</a:t>
            </a:r>
            <a:r>
              <a:rPr lang="en-GB" sz="1800" dirty="0" smtClean="0">
                <a:latin typeface="Lucida Console" pitchFamily="49" charset="0"/>
              </a:rPr>
              <a:t> </a:t>
            </a:r>
            <a:r>
              <a:rPr lang="en-GB" sz="1800" dirty="0" err="1" smtClean="0">
                <a:latin typeface="Lucida Console" pitchFamily="49" charset="0"/>
              </a:rPr>
              <a:t>gateUtil</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err="1" smtClean="0">
                <a:solidFill>
                  <a:srgbClr val="0000C8"/>
                </a:solidFill>
                <a:latin typeface="Lucida Console" pitchFamily="49" charset="0"/>
              </a:rPr>
              <a:t>this</a:t>
            </a:r>
            <a:r>
              <a:rPr lang="en-GB" sz="1800" dirty="0" err="1" smtClean="0">
                <a:latin typeface="Lucida Console" pitchFamily="49" charset="0"/>
              </a:rPr>
              <a:t>.gateUtil</a:t>
            </a:r>
            <a:r>
              <a:rPr lang="en-GB" sz="1800" dirty="0" smtClean="0">
                <a:latin typeface="Lucida Console" pitchFamily="49" charset="0"/>
              </a:rPr>
              <a:t> = </a:t>
            </a:r>
            <a:r>
              <a:rPr lang="en-GB" sz="1800" dirty="0" err="1" smtClean="0">
                <a:latin typeface="Lucida Console" pitchFamily="49" charset="0"/>
              </a:rPr>
              <a:t>gateUtil</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err="1" smtClean="0">
                <a:latin typeface="Lucida Console" pitchFamily="49" charset="0"/>
              </a:rPr>
              <a:t>openForService</a:t>
            </a:r>
            <a:r>
              <a:rPr lang="en-GB" sz="1800" dirty="0" smtClean="0">
                <a:latin typeface="Lucida Console" pitchFamily="49" charset="0"/>
              </a:rPr>
              <a:t>() { </a:t>
            </a:r>
            <a:r>
              <a:rPr lang="en-GB" sz="1800" dirty="0" err="1" smtClean="0">
                <a:latin typeface="Lucida Console" pitchFamily="49" charset="0"/>
              </a:rPr>
              <a:t>gateUtil.openGate</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err="1" smtClean="0">
                <a:latin typeface="Lucida Console" pitchFamily="49" charset="0"/>
              </a:rPr>
              <a:t>doService</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smtClean="0">
                <a:solidFill>
                  <a:schemeClr val="accent6">
                    <a:lumMod val="50000"/>
                  </a:schemeClr>
                </a:solidFill>
                <a:latin typeface="Lucida Console" pitchFamily="49" charset="0"/>
              </a:rPr>
              <a:t>// If service station is open then service vehicle     </a:t>
            </a:r>
            <a:r>
              <a:rPr lang="en-GB" sz="1800" dirty="0" smtClean="0">
                <a:latin typeface="Lucida Console" pitchFamily="49" charset="0"/>
              </a:rPr>
              <a:t/>
            </a:r>
            <a:br>
              <a:rPr lang="en-GB" sz="1800" dirty="0" smtClean="0">
                <a:latin typeface="Lucida Console" pitchFamily="49" charset="0"/>
              </a:rPr>
            </a:b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err="1" smtClean="0">
                <a:latin typeface="Lucida Console" pitchFamily="49" charset="0"/>
              </a:rPr>
              <a:t>closeForDay</a:t>
            </a:r>
            <a:r>
              <a:rPr lang="en-GB" sz="1800" dirty="0" smtClean="0">
                <a:latin typeface="Lucida Console" pitchFamily="49" charset="0"/>
              </a:rPr>
              <a:t>() { </a:t>
            </a:r>
            <a:r>
              <a:rPr lang="en-GB" sz="1800" dirty="0" err="1" smtClean="0">
                <a:latin typeface="Lucida Console" pitchFamily="49" charset="0"/>
              </a:rPr>
              <a:t>gateUtil.closeGate</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a:t>
            </a:r>
            <a:endParaRPr lang="en-GB" sz="1800" dirty="0">
              <a:solidFill>
                <a:schemeClr val="accent6">
                  <a:lumMod val="50000"/>
                </a:schemeClr>
              </a:solidFill>
              <a:latin typeface="Lucida Console"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 / Closed Principle (OCP)</a:t>
            </a:r>
            <a:endParaRPr lang="en-GB" dirty="0"/>
          </a:p>
        </p:txBody>
      </p:sp>
      <p:sp>
        <p:nvSpPr>
          <p:cNvPr id="3" name="Content Placeholder 2"/>
          <p:cNvSpPr>
            <a:spLocks noGrp="1"/>
          </p:cNvSpPr>
          <p:nvPr>
            <p:ph idx="1"/>
          </p:nvPr>
        </p:nvSpPr>
        <p:spPr>
          <a:xfrm>
            <a:off x="142844" y="928800"/>
            <a:ext cx="8786874" cy="5216400"/>
          </a:xfrm>
        </p:spPr>
        <p:txBody>
          <a:bodyPr/>
          <a:lstStyle/>
          <a:p>
            <a:r>
              <a:rPr lang="en-GB" dirty="0" smtClean="0"/>
              <a:t>OCP says make classes</a:t>
            </a:r>
          </a:p>
          <a:p>
            <a:pPr lvl="1"/>
            <a:r>
              <a:rPr lang="en-GB" dirty="0" smtClean="0"/>
              <a:t>‘</a:t>
            </a:r>
            <a:r>
              <a:rPr lang="en-GB" dirty="0" smtClean="0">
                <a:solidFill>
                  <a:srgbClr val="C00000"/>
                </a:solidFill>
              </a:rPr>
              <a:t>Open for extension</a:t>
            </a:r>
            <a:r>
              <a:rPr lang="en-GB" dirty="0" smtClean="0"/>
              <a:t>’</a:t>
            </a:r>
          </a:p>
          <a:p>
            <a:pPr lvl="2"/>
            <a:r>
              <a:rPr lang="en-GB" dirty="0" smtClean="0"/>
              <a:t>New functionality added as new requirements generated </a:t>
            </a:r>
          </a:p>
          <a:p>
            <a:pPr lvl="1"/>
            <a:r>
              <a:rPr lang="en-GB" dirty="0" smtClean="0"/>
              <a:t>‘</a:t>
            </a:r>
            <a:r>
              <a:rPr lang="en-GB" dirty="0" smtClean="0">
                <a:solidFill>
                  <a:srgbClr val="C00000"/>
                </a:solidFill>
              </a:rPr>
              <a:t>Closed for modification</a:t>
            </a:r>
            <a:r>
              <a:rPr lang="en-GB" dirty="0" smtClean="0"/>
              <a:t>’</a:t>
            </a:r>
          </a:p>
          <a:p>
            <a:pPr lvl="2"/>
            <a:r>
              <a:rPr lang="en-GB" dirty="0" smtClean="0"/>
              <a:t>Once developed , no modification except for bug fixes</a:t>
            </a:r>
          </a:p>
          <a:p>
            <a:pPr lvl="1"/>
            <a:r>
              <a:rPr lang="en-GB" dirty="0" smtClean="0"/>
              <a:t>Appears contradictory?</a:t>
            </a:r>
          </a:p>
          <a:p>
            <a:pPr lvl="1"/>
            <a:r>
              <a:rPr lang="en-GB" dirty="0" smtClean="0"/>
              <a:t>But achieved by referring to abstractions(interfaces typically) for dependencies rather than concrete classes</a:t>
            </a:r>
          </a:p>
          <a:p>
            <a:pPr lvl="2"/>
            <a:r>
              <a:rPr lang="en-GB" dirty="0" smtClean="0"/>
              <a:t>Interfaces fixed so classes depend on unchanging abstractions</a:t>
            </a:r>
          </a:p>
          <a:p>
            <a:pPr lvl="2"/>
            <a:r>
              <a:rPr lang="en-GB" dirty="0" smtClean="0"/>
              <a:t>Functionality added by new classes implementing  the interfaces</a:t>
            </a:r>
          </a:p>
          <a:p>
            <a:pPr lvl="2"/>
            <a:endParaRPr lang="en-GB" dirty="0" smtClean="0"/>
          </a:p>
          <a:p>
            <a:pPr lvl="1"/>
            <a:r>
              <a:rPr lang="en-GB" dirty="0" smtClean="0"/>
              <a:t>Applying OCP limits the need to changes source code once tested</a:t>
            </a:r>
          </a:p>
          <a:p>
            <a:pPr lvl="2"/>
            <a:r>
              <a:rPr lang="en-GB" dirty="0" smtClean="0"/>
              <a:t>Reduces the risk of introducing new bugs to existing code</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Open/Closed Principle (OCP) – violation</a:t>
            </a:r>
            <a:endParaRPr lang="en-GB" dirty="0"/>
          </a:p>
        </p:txBody>
      </p:sp>
      <p:sp>
        <p:nvSpPr>
          <p:cNvPr id="3" name="Content Placeholder 2"/>
          <p:cNvSpPr>
            <a:spLocks noGrp="1"/>
          </p:cNvSpPr>
          <p:nvPr>
            <p:ph idx="1"/>
          </p:nvPr>
        </p:nvSpPr>
        <p:spPr/>
        <p:txBody>
          <a:bodyPr/>
          <a:lstStyle/>
          <a:p>
            <a:endParaRPr lang="en-GB" dirty="0"/>
          </a:p>
        </p:txBody>
      </p:sp>
      <p:sp>
        <p:nvSpPr>
          <p:cNvPr id="4" name="Rectangle 2"/>
          <p:cNvSpPr>
            <a:spLocks noChangeArrowheads="1"/>
          </p:cNvSpPr>
          <p:nvPr/>
        </p:nvSpPr>
        <p:spPr bwMode="auto">
          <a:xfrm>
            <a:off x="620361" y="1459633"/>
            <a:ext cx="7928809" cy="3413755"/>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GB" sz="1800" dirty="0" smtClean="0">
                <a:solidFill>
                  <a:srgbClr val="0000C8"/>
                </a:solidFill>
                <a:latin typeface="Lucida Console" pitchFamily="49" charset="0"/>
              </a:rPr>
              <a:t>public class </a:t>
            </a:r>
            <a:r>
              <a:rPr lang="en-GB" sz="1800" dirty="0" smtClean="0">
                <a:latin typeface="Lucida Console" pitchFamily="49" charset="0"/>
              </a:rPr>
              <a:t>Logger {</a:t>
            </a:r>
          </a:p>
          <a:p>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log(String message, String </a:t>
            </a:r>
            <a:r>
              <a:rPr lang="en-GB" sz="1800" dirty="0" err="1" smtClean="0">
                <a:latin typeface="Lucida Console" pitchFamily="49" charset="0"/>
              </a:rPr>
              <a:t>loggingType</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switch</a:t>
            </a:r>
            <a:r>
              <a:rPr lang="en-GB" sz="1800" dirty="0" smtClean="0">
                <a:latin typeface="Lucida Console" pitchFamily="49" charset="0"/>
              </a:rPr>
              <a:t> (</a:t>
            </a:r>
            <a:r>
              <a:rPr lang="en-GB" sz="1800" dirty="0" err="1" smtClean="0">
                <a:latin typeface="Lucida Console" pitchFamily="49" charset="0"/>
              </a:rPr>
              <a:t>loggingType</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case</a:t>
            </a:r>
            <a:r>
              <a:rPr lang="en-GB" sz="1800" dirty="0" smtClean="0">
                <a:latin typeface="Lucida Console" pitchFamily="49" charset="0"/>
              </a:rPr>
              <a:t> "Console":</a:t>
            </a:r>
          </a:p>
          <a:p>
            <a:r>
              <a:rPr lang="en-GB" sz="1800" dirty="0" smtClean="0">
                <a:latin typeface="Lucida Console" pitchFamily="49" charset="0"/>
              </a:rPr>
              <a:t>        </a:t>
            </a:r>
            <a:r>
              <a:rPr lang="en-GB" sz="1800" dirty="0" err="1" smtClean="0">
                <a:latin typeface="Lucida Console" pitchFamily="49" charset="0"/>
              </a:rPr>
              <a:t>System.out.println</a:t>
            </a:r>
            <a:r>
              <a:rPr lang="en-GB" sz="1800" dirty="0" smtClean="0">
                <a:latin typeface="Lucida Console" pitchFamily="49" charset="0"/>
              </a:rPr>
              <a:t>(message);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break</a:t>
            </a:r>
            <a:r>
              <a:rPr lang="en-GB" sz="1800" dirty="0" smtClean="0">
                <a:latin typeface="Lucida Console" pitchFamily="49" charset="0"/>
              </a:rPr>
              <a:t>;</a:t>
            </a:r>
          </a:p>
          <a:p>
            <a:r>
              <a:rPr lang="en-GB" sz="1800" dirty="0" smtClean="0">
                <a:latin typeface="Lucida Console" pitchFamily="49" charset="0"/>
              </a:rPr>
              <a:t>      </a:t>
            </a:r>
            <a:r>
              <a:rPr lang="en-GB" sz="1800" dirty="0" smtClean="0">
                <a:solidFill>
                  <a:srgbClr val="0000C8"/>
                </a:solidFill>
                <a:latin typeface="Lucida Console" pitchFamily="49" charset="0"/>
              </a:rPr>
              <a:t>case</a:t>
            </a:r>
            <a:r>
              <a:rPr lang="en-GB" sz="1800" dirty="0" smtClean="0">
                <a:latin typeface="Lucida Console" pitchFamily="49" charset="0"/>
              </a:rPr>
              <a:t> "File":</a:t>
            </a:r>
          </a:p>
          <a:p>
            <a:r>
              <a:rPr lang="en-GB" sz="1800" dirty="0" smtClean="0">
                <a:latin typeface="Lucida Console" pitchFamily="49" charset="0"/>
              </a:rPr>
              <a:t>        </a:t>
            </a:r>
            <a:r>
              <a:rPr lang="en-GB" sz="1800" dirty="0" smtClean="0">
                <a:solidFill>
                  <a:schemeClr val="accent6">
                    <a:lumMod val="50000"/>
                  </a:schemeClr>
                </a:solidFill>
                <a:latin typeface="Lucida Console" pitchFamily="49" charset="0"/>
              </a:rPr>
              <a:t>// Code to send message to default printer</a:t>
            </a:r>
          </a:p>
          <a:p>
            <a:r>
              <a:rPr lang="en-GB" sz="1800" dirty="0" smtClean="0">
                <a:latin typeface="Lucida Console" pitchFamily="49" charset="0"/>
              </a:rPr>
              <a:t>        </a:t>
            </a:r>
            <a:r>
              <a:rPr lang="en-GB" sz="1800" dirty="0" smtClean="0">
                <a:solidFill>
                  <a:srgbClr val="0000C8"/>
                </a:solidFill>
                <a:latin typeface="Lucida Console" pitchFamily="49" charset="0"/>
              </a:rPr>
              <a:t>break</a:t>
            </a:r>
            <a:r>
              <a:rPr lang="en-GB" sz="1800" dirty="0" smtClean="0">
                <a:latin typeface="Lucida Console" pitchFamily="49" charset="0"/>
              </a:rPr>
              <a:t>;</a:t>
            </a:r>
          </a:p>
          <a:p>
            <a:r>
              <a:rPr lang="en-GB" sz="1800" dirty="0" smtClean="0">
                <a:latin typeface="Lucida Console" pitchFamily="49" charset="0"/>
              </a:rPr>
              <a:t>    }</a:t>
            </a:r>
          </a:p>
          <a:p>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a:t>
            </a:r>
          </a:p>
        </p:txBody>
      </p:sp>
      <p:sp>
        <p:nvSpPr>
          <p:cNvPr id="6" name="Rectangle 6"/>
          <p:cNvSpPr>
            <a:spLocks noChangeArrowheads="1"/>
          </p:cNvSpPr>
          <p:nvPr/>
        </p:nvSpPr>
        <p:spPr bwMode="auto">
          <a:xfrm>
            <a:off x="5971593" y="4186784"/>
            <a:ext cx="2576270" cy="685863"/>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Switch needs updating if new ‘</a:t>
            </a:r>
            <a:r>
              <a:rPr lang="en-GB" sz="1800" dirty="0" err="1" smtClean="0">
                <a:solidFill>
                  <a:srgbClr val="000000"/>
                </a:solidFill>
                <a:cs typeface="+mn-cs"/>
              </a:rPr>
              <a:t>loggingType</a:t>
            </a:r>
            <a:r>
              <a:rPr lang="en-GB" sz="1800" dirty="0" smtClean="0">
                <a:solidFill>
                  <a:srgbClr val="000000"/>
                </a:solidFill>
                <a:cs typeface="+mn-cs"/>
              </a:rPr>
              <a:t>’</a:t>
            </a:r>
            <a:endParaRPr lang="en-GB" sz="1800" dirty="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140861" y="826819"/>
            <a:ext cx="8761566" cy="258275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90488" tIns="44450" rIns="90488" bIns="44450">
            <a:spAutoFit/>
          </a:bodyPr>
          <a:lstStyle/>
          <a:p>
            <a:r>
              <a:rPr lang="en-GB" sz="1800" dirty="0" smtClean="0">
                <a:solidFill>
                  <a:srgbClr val="0000C8"/>
                </a:solidFill>
                <a:latin typeface="Lucida Console" pitchFamily="49" charset="0"/>
              </a:rPr>
              <a:t>public class </a:t>
            </a:r>
            <a:r>
              <a:rPr lang="en-GB" sz="1800" dirty="0" smtClean="0">
                <a:latin typeface="Lucida Console" pitchFamily="49" charset="0"/>
              </a:rPr>
              <a:t>Logger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private</a:t>
            </a:r>
            <a:r>
              <a:rPr lang="en-GB" sz="1800" dirty="0" smtClean="0">
                <a:latin typeface="Lucida Console" pitchFamily="49" charset="0"/>
              </a:rPr>
              <a:t> </a:t>
            </a:r>
            <a:r>
              <a:rPr lang="en-GB" sz="1800" dirty="0" err="1" smtClean="0">
                <a:solidFill>
                  <a:srgbClr val="0070AB"/>
                </a:solidFill>
                <a:latin typeface="Lucida Console" pitchFamily="49" charset="0"/>
              </a:rPr>
              <a:t>MessageLogger</a:t>
            </a:r>
            <a:r>
              <a:rPr lang="en-GB" sz="1800" dirty="0" smtClean="0">
                <a:latin typeface="Lucida Console" pitchFamily="49" charset="0"/>
              </a:rPr>
              <a:t> </a:t>
            </a:r>
            <a:r>
              <a:rPr lang="en-GB" sz="1800" dirty="0" err="1">
                <a:solidFill>
                  <a:srgbClr val="C00000"/>
                </a:solidFill>
                <a:latin typeface="Lucida Console" pitchFamily="49" charset="0"/>
              </a:rPr>
              <a:t>messageLogger</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a:t>
            </a:r>
            <a:r>
              <a:rPr lang="en-GB" sz="1800" dirty="0" smtClean="0">
                <a:latin typeface="Lucida Console" pitchFamily="49" charset="0"/>
              </a:rPr>
              <a:t> Logger(</a:t>
            </a:r>
            <a:r>
              <a:rPr lang="en-GB" sz="1800" dirty="0" err="1" smtClean="0">
                <a:solidFill>
                  <a:srgbClr val="0070AB"/>
                </a:solidFill>
                <a:latin typeface="Lucida Console" pitchFamily="49" charset="0"/>
              </a:rPr>
              <a:t>MessageLogger</a:t>
            </a:r>
            <a:r>
              <a:rPr lang="en-GB" sz="1800" dirty="0" smtClean="0">
                <a:latin typeface="Lucida Console" pitchFamily="49" charset="0"/>
              </a:rPr>
              <a:t> </a:t>
            </a:r>
            <a:r>
              <a:rPr lang="en-GB" sz="1800" dirty="0" err="1" smtClean="0">
                <a:latin typeface="Lucida Console" pitchFamily="49" charset="0"/>
              </a:rPr>
              <a:t>messageLogger</a:t>
            </a:r>
            <a:r>
              <a:rPr lang="en-GB" sz="1800" dirty="0" smtClean="0">
                <a:latin typeface="Lucida Console" pitchFamily="49" charset="0"/>
              </a:rPr>
              <a:t>) {</a:t>
            </a:r>
          </a:p>
          <a:p>
            <a:r>
              <a:rPr lang="en-GB" sz="1800" dirty="0" smtClean="0">
                <a:latin typeface="Lucida Console" pitchFamily="49" charset="0"/>
              </a:rPr>
              <a:t>    </a:t>
            </a:r>
            <a:r>
              <a:rPr lang="en-GB" sz="1800" dirty="0" err="1" smtClean="0">
                <a:solidFill>
                  <a:srgbClr val="0000C8"/>
                </a:solidFill>
                <a:latin typeface="Lucida Console" pitchFamily="49" charset="0"/>
              </a:rPr>
              <a:t>this</a:t>
            </a:r>
            <a:r>
              <a:rPr lang="en-GB" sz="1800" dirty="0" err="1" smtClean="0">
                <a:latin typeface="Lucida Console" pitchFamily="49" charset="0"/>
              </a:rPr>
              <a:t>.messageLogger</a:t>
            </a:r>
            <a:r>
              <a:rPr lang="en-GB" sz="1800" dirty="0" smtClean="0">
                <a:latin typeface="Lucida Console" pitchFamily="49" charset="0"/>
              </a:rPr>
              <a:t> = </a:t>
            </a:r>
            <a:r>
              <a:rPr lang="en-GB" sz="1800" dirty="0" err="1" smtClean="0">
                <a:latin typeface="Lucida Console" pitchFamily="49" charset="0"/>
              </a:rPr>
              <a:t>messageLogger</a:t>
            </a:r>
            <a:r>
              <a:rPr lang="en-GB" sz="1800" dirty="0" smtClean="0">
                <a:latin typeface="Lucida Console" pitchFamily="49" charset="0"/>
              </a:rPr>
              <a:t>;</a:t>
            </a:r>
          </a:p>
          <a:p>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log(String message)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C00000"/>
                </a:solidFill>
                <a:latin typeface="Lucida Console" pitchFamily="49" charset="0"/>
              </a:rPr>
              <a:t>messageLogger</a:t>
            </a:r>
            <a:r>
              <a:rPr lang="en-GB" sz="1800" dirty="0" smtClean="0">
                <a:latin typeface="Lucida Console" pitchFamily="49" charset="0"/>
              </a:rPr>
              <a:t>.log(message);</a:t>
            </a:r>
          </a:p>
          <a:p>
            <a:r>
              <a:rPr lang="en-GB" sz="1800" dirty="0" smtClean="0">
                <a:latin typeface="Lucida Console" pitchFamily="49" charset="0"/>
              </a:rPr>
              <a:t>  }</a:t>
            </a:r>
          </a:p>
          <a:p>
            <a:r>
              <a:rPr lang="en-GB" sz="1800" dirty="0" smtClean="0">
                <a:latin typeface="Lucida Console" pitchFamily="49" charset="0"/>
              </a:rPr>
              <a:t>}</a:t>
            </a:r>
          </a:p>
        </p:txBody>
      </p:sp>
      <p:sp>
        <p:nvSpPr>
          <p:cNvPr id="9" name="Rectangle 2"/>
          <p:cNvSpPr>
            <a:spLocks noChangeArrowheads="1"/>
          </p:cNvSpPr>
          <p:nvPr/>
        </p:nvSpPr>
        <p:spPr bwMode="auto">
          <a:xfrm>
            <a:off x="155498" y="5175239"/>
            <a:ext cx="8761566" cy="147476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90488" tIns="44450" rIns="90488" bIns="44450">
            <a:spAutoFit/>
          </a:bodyPr>
          <a:lstStyle/>
          <a:p>
            <a:r>
              <a:rPr lang="en-GB" sz="1800" dirty="0" smtClean="0">
                <a:solidFill>
                  <a:srgbClr val="0000C8"/>
                </a:solidFill>
                <a:latin typeface="Lucida Console" pitchFamily="49" charset="0"/>
              </a:rPr>
              <a:t>public class </a:t>
            </a:r>
            <a:r>
              <a:rPr lang="en-GB" sz="1800" dirty="0" err="1" smtClean="0">
                <a:latin typeface="Lucida Console" pitchFamily="49" charset="0"/>
              </a:rPr>
              <a:t>PrinterLogger</a:t>
            </a:r>
            <a:r>
              <a:rPr lang="en-GB" sz="1800" dirty="0" smtClean="0">
                <a:latin typeface="Lucida Console" pitchFamily="49" charset="0"/>
              </a:rPr>
              <a:t> </a:t>
            </a:r>
            <a:r>
              <a:rPr lang="en-GB" sz="1800" dirty="0" smtClean="0">
                <a:solidFill>
                  <a:srgbClr val="0000C8"/>
                </a:solidFill>
                <a:latin typeface="Lucida Console" pitchFamily="49" charset="0"/>
              </a:rPr>
              <a:t>implements</a:t>
            </a:r>
            <a:r>
              <a:rPr lang="en-GB" sz="1800" dirty="0" smtClean="0">
                <a:latin typeface="Lucida Console" pitchFamily="49" charset="0"/>
              </a:rPr>
              <a:t> </a:t>
            </a:r>
            <a:r>
              <a:rPr lang="en-GB" sz="1800" dirty="0" err="1" smtClean="0">
                <a:latin typeface="Lucida Console" pitchFamily="49" charset="0"/>
              </a:rPr>
              <a:t>MessageLogger</a:t>
            </a:r>
            <a:r>
              <a:rPr lang="en-GB" sz="1800" dirty="0" smtClean="0">
                <a:latin typeface="Lucida Console" pitchFamily="49" charset="0"/>
              </a:rPr>
              <a:t> {</a:t>
            </a:r>
          </a:p>
          <a:p>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log(String message) {</a:t>
            </a:r>
          </a:p>
          <a:p>
            <a:r>
              <a:rPr lang="en-GB" sz="1800" dirty="0" smtClean="0">
                <a:latin typeface="Lucida Console" pitchFamily="49" charset="0"/>
              </a:rPr>
              <a:t>        </a:t>
            </a:r>
            <a:r>
              <a:rPr lang="en-GB" sz="1800" dirty="0" smtClean="0">
                <a:solidFill>
                  <a:schemeClr val="accent6">
                    <a:lumMod val="50000"/>
                  </a:schemeClr>
                </a:solidFill>
                <a:latin typeface="Lucida Console" pitchFamily="49" charset="0"/>
              </a:rPr>
              <a:t>// Code to send message to printer</a:t>
            </a:r>
          </a:p>
          <a:p>
            <a:r>
              <a:rPr lang="en-GB" sz="1800" dirty="0" smtClean="0">
                <a:latin typeface="Lucida Console" pitchFamily="49" charset="0"/>
              </a:rPr>
              <a:t>  }</a:t>
            </a:r>
          </a:p>
          <a:p>
            <a:r>
              <a:rPr lang="en-GB" sz="1800" dirty="0" smtClean="0">
                <a:latin typeface="Lucida Console" pitchFamily="49" charset="0"/>
              </a:rPr>
              <a:t>}</a:t>
            </a:r>
            <a:endParaRPr lang="en-GB" sz="1800" dirty="0">
              <a:latin typeface="Lucida Console" pitchFamily="49" charset="0"/>
            </a:endParaRPr>
          </a:p>
        </p:txBody>
      </p:sp>
      <p:sp>
        <p:nvSpPr>
          <p:cNvPr id="2" name="Title 1"/>
          <p:cNvSpPr>
            <a:spLocks noGrp="1"/>
          </p:cNvSpPr>
          <p:nvPr>
            <p:ph type="title"/>
          </p:nvPr>
        </p:nvSpPr>
        <p:spPr/>
        <p:txBody>
          <a:bodyPr/>
          <a:lstStyle/>
          <a:p>
            <a:r>
              <a:rPr lang="en-GB" dirty="0" smtClean="0"/>
              <a:t>Open/Closed Principle (OCP) – code refactored</a:t>
            </a:r>
            <a:endParaRPr lang="en-GB" dirty="0"/>
          </a:p>
        </p:txBody>
      </p:sp>
      <p:sp>
        <p:nvSpPr>
          <p:cNvPr id="4" name="Rectangle 2"/>
          <p:cNvSpPr>
            <a:spLocks noChangeArrowheads="1"/>
          </p:cNvSpPr>
          <p:nvPr/>
        </p:nvSpPr>
        <p:spPr bwMode="auto">
          <a:xfrm>
            <a:off x="140861" y="3426892"/>
            <a:ext cx="8761566" cy="1751762"/>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GB" sz="1800" dirty="0" smtClean="0">
                <a:solidFill>
                  <a:srgbClr val="0000C8"/>
                </a:solidFill>
                <a:latin typeface="Lucida Console" pitchFamily="49" charset="0"/>
              </a:rPr>
              <a:t>public interface </a:t>
            </a:r>
            <a:r>
              <a:rPr lang="en-GB" sz="1800" dirty="0" err="1" smtClean="0">
                <a:latin typeface="Lucida Console" pitchFamily="49" charset="0"/>
              </a:rPr>
              <a:t>MessageLogger</a:t>
            </a:r>
            <a:r>
              <a:rPr lang="en-GB" sz="1800" dirty="0" smtClean="0">
                <a:latin typeface="Lucida Console" pitchFamily="49" charset="0"/>
              </a:rPr>
              <a:t> { </a:t>
            </a:r>
            <a:r>
              <a:rPr lang="en-GB" sz="1800" dirty="0" smtClean="0">
                <a:solidFill>
                  <a:srgbClr val="0000C8"/>
                </a:solidFill>
                <a:latin typeface="Lucida Console" pitchFamily="49" charset="0"/>
              </a:rPr>
              <a:t>void</a:t>
            </a:r>
            <a:r>
              <a:rPr lang="en-GB" sz="1800" dirty="0" smtClean="0">
                <a:latin typeface="Lucida Console" pitchFamily="49" charset="0"/>
              </a:rPr>
              <a:t> log(String message); }</a:t>
            </a:r>
          </a:p>
          <a:p>
            <a:r>
              <a:rPr lang="en-GB" sz="1800" dirty="0" smtClean="0">
                <a:solidFill>
                  <a:srgbClr val="0000C8"/>
                </a:solidFill>
                <a:latin typeface="Lucida Console" pitchFamily="49" charset="0"/>
              </a:rPr>
              <a:t>public class </a:t>
            </a:r>
            <a:r>
              <a:rPr lang="en-GB" sz="1800" dirty="0" err="1" smtClean="0">
                <a:latin typeface="Lucida Console" pitchFamily="49" charset="0"/>
              </a:rPr>
              <a:t>ConsoleLogger</a:t>
            </a:r>
            <a:r>
              <a:rPr lang="en-GB" sz="1800" dirty="0" smtClean="0">
                <a:latin typeface="Lucida Console" pitchFamily="49" charset="0"/>
              </a:rPr>
              <a:t> </a:t>
            </a:r>
            <a:r>
              <a:rPr lang="en-GB" sz="1800" dirty="0" smtClean="0">
                <a:solidFill>
                  <a:srgbClr val="0000C8"/>
                </a:solidFill>
                <a:latin typeface="Lucida Console" pitchFamily="49" charset="0"/>
              </a:rPr>
              <a:t>implements</a:t>
            </a:r>
            <a:r>
              <a:rPr lang="en-GB" sz="1800" dirty="0" smtClean="0">
                <a:latin typeface="Lucida Console" pitchFamily="49" charset="0"/>
              </a:rPr>
              <a:t> </a:t>
            </a:r>
            <a:r>
              <a:rPr lang="en-GB" sz="1800" dirty="0" err="1" smtClean="0">
                <a:latin typeface="Lucida Console" pitchFamily="49" charset="0"/>
              </a:rPr>
              <a:t>MessageLogger</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log(String message) { </a:t>
            </a:r>
            <a:br>
              <a:rPr lang="en-GB" sz="1800" dirty="0" smtClean="0">
                <a:latin typeface="Lucida Console" pitchFamily="49" charset="0"/>
              </a:rPr>
            </a:br>
            <a:r>
              <a:rPr lang="en-GB" sz="1800" dirty="0" smtClean="0">
                <a:latin typeface="Lucida Console" pitchFamily="49" charset="0"/>
              </a:rPr>
              <a:t>    </a:t>
            </a:r>
            <a:r>
              <a:rPr lang="en-GB" sz="1800" dirty="0" err="1" smtClean="0">
                <a:latin typeface="Lucida Console" pitchFamily="49" charset="0"/>
              </a:rPr>
              <a:t>System.out.println</a:t>
            </a:r>
            <a:r>
              <a:rPr lang="en-GB" sz="1800" dirty="0" smtClean="0">
                <a:latin typeface="Lucida Console" pitchFamily="49" charset="0"/>
              </a:rPr>
              <a:t>(message);</a:t>
            </a:r>
          </a:p>
          <a:p>
            <a:r>
              <a:rPr lang="en-GB" sz="1800" dirty="0" smtClean="0">
                <a:latin typeface="Lucida Console" pitchFamily="49" charset="0"/>
              </a:rPr>
              <a:t>  }</a:t>
            </a:r>
          </a:p>
          <a:p>
            <a:r>
              <a:rPr lang="en-GB" sz="1800" dirty="0" smtClean="0">
                <a:latin typeface="Lucida Console" pitchFamily="49" charset="0"/>
              </a:rPr>
              <a:t>}</a:t>
            </a:r>
          </a:p>
        </p:txBody>
      </p:sp>
      <p:sp>
        <p:nvSpPr>
          <p:cNvPr id="5" name="Rectangle 6"/>
          <p:cNvSpPr>
            <a:spLocks noChangeArrowheads="1"/>
          </p:cNvSpPr>
          <p:nvPr/>
        </p:nvSpPr>
        <p:spPr bwMode="auto">
          <a:xfrm>
            <a:off x="4392381" y="2889504"/>
            <a:ext cx="4418248" cy="382578"/>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chemeClr val="bg1"/>
                </a:solidFill>
                <a:cs typeface="+mn-cs"/>
              </a:rPr>
              <a:t>Dependency on ‘</a:t>
            </a:r>
            <a:r>
              <a:rPr lang="en-GB" sz="1800" dirty="0" err="1" smtClean="0">
                <a:solidFill>
                  <a:schemeClr val="bg1"/>
                </a:solidFill>
                <a:cs typeface="+mn-cs"/>
              </a:rPr>
              <a:t>MessageLogger</a:t>
            </a:r>
            <a:r>
              <a:rPr lang="en-GB" sz="1800" dirty="0" smtClean="0">
                <a:solidFill>
                  <a:schemeClr val="bg1"/>
                </a:solidFill>
                <a:cs typeface="+mn-cs"/>
              </a:rPr>
              <a:t>’</a:t>
            </a:r>
            <a:endParaRPr lang="en-GB" sz="1800" dirty="0">
              <a:solidFill>
                <a:schemeClr val="bg1"/>
              </a:solidFill>
              <a:cs typeface="+mn-cs"/>
            </a:endParaRPr>
          </a:p>
        </p:txBody>
      </p:sp>
      <p:sp>
        <p:nvSpPr>
          <p:cNvPr id="7" name="Rectangle 6"/>
          <p:cNvSpPr>
            <a:spLocks noChangeArrowheads="1"/>
          </p:cNvSpPr>
          <p:nvPr/>
        </p:nvSpPr>
        <p:spPr bwMode="auto">
          <a:xfrm>
            <a:off x="2718816" y="6211395"/>
            <a:ext cx="6091813" cy="335710"/>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lIns="90488" tIns="44450" rIns="0" bIns="44450"/>
          <a:lstStyle/>
          <a:p>
            <a:pPr algn="ctr" defTabSz="739775" eaLnBrk="0" hangingPunct="0">
              <a:tabLst>
                <a:tab pos="341313" algn="l"/>
                <a:tab pos="690563" algn="l"/>
                <a:tab pos="1030288" algn="l"/>
                <a:tab pos="1371600" algn="l"/>
              </a:tabLst>
            </a:pPr>
            <a:r>
              <a:rPr lang="en-GB" sz="1800" dirty="0">
                <a:solidFill>
                  <a:schemeClr val="bg1"/>
                </a:solidFill>
                <a:latin typeface="+mn-lt"/>
              </a:rPr>
              <a:t>Concrete classes that implement the dependent interface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lstStyle/>
          <a:p>
            <a:r>
              <a:rPr lang="en-GB" dirty="0" smtClean="0"/>
              <a:t>Objectives</a:t>
            </a:r>
          </a:p>
          <a:p>
            <a:pPr lvl="1"/>
            <a:r>
              <a:rPr lang="en-GB" dirty="0" smtClean="0"/>
              <a:t>To understand the main principles in refactoring classes</a:t>
            </a:r>
          </a:p>
          <a:p>
            <a:pPr lvl="1"/>
            <a:r>
              <a:rPr lang="en-GB" dirty="0" smtClean="0"/>
              <a:t>Leading into Design Patterns which embody those principles</a:t>
            </a:r>
          </a:p>
          <a:p>
            <a:endParaRPr lang="en-GB" dirty="0" smtClean="0"/>
          </a:p>
          <a:p>
            <a:r>
              <a:rPr lang="en-GB" dirty="0" smtClean="0"/>
              <a:t>Chapter Contents</a:t>
            </a:r>
          </a:p>
          <a:p>
            <a:pPr lvl="1"/>
            <a:r>
              <a:rPr lang="en-GB" dirty="0" smtClean="0"/>
              <a:t>Some common design patterns</a:t>
            </a:r>
          </a:p>
          <a:p>
            <a:pPr lvl="1"/>
            <a:r>
              <a:rPr lang="en-GB" dirty="0" smtClean="0"/>
              <a:t>Symptoms of a degrading design</a:t>
            </a:r>
          </a:p>
          <a:p>
            <a:pPr lvl="1"/>
            <a:r>
              <a:rPr lang="en-GB" dirty="0" smtClean="0"/>
              <a:t>Common design patterns - SOLID</a:t>
            </a:r>
          </a:p>
          <a:p>
            <a:pPr lvl="1"/>
            <a:r>
              <a:rPr lang="en-GB" dirty="0" smtClean="0"/>
              <a:t>Single-Responsibility Principle </a:t>
            </a:r>
          </a:p>
          <a:p>
            <a:pPr lvl="1"/>
            <a:r>
              <a:rPr lang="en-GB" dirty="0" smtClean="0"/>
              <a:t>Open/Closed Principle </a:t>
            </a:r>
          </a:p>
          <a:p>
            <a:pPr lvl="1"/>
            <a:r>
              <a:rPr lang="en-GB" dirty="0" err="1" smtClean="0"/>
              <a:t>Liskov</a:t>
            </a:r>
            <a:r>
              <a:rPr lang="en-GB" dirty="0" smtClean="0"/>
              <a:t> Substitution Principle </a:t>
            </a:r>
          </a:p>
          <a:p>
            <a:pPr lvl="1"/>
            <a:r>
              <a:rPr lang="en-GB" dirty="0" smtClean="0"/>
              <a:t>Interface Segregation Principle</a:t>
            </a:r>
          </a:p>
          <a:p>
            <a:pPr lvl="1"/>
            <a:r>
              <a:rPr lang="en-GB" dirty="0" smtClean="0"/>
              <a:t>Dependency Inversion Principle </a:t>
            </a:r>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title" idx="4294967295"/>
          </p:nvPr>
        </p:nvSpPr>
        <p:spPr/>
        <p:txBody>
          <a:bodyPr/>
          <a:lstStyle/>
          <a:p>
            <a:pPr eaLnBrk="1" hangingPunct="1"/>
            <a:r>
              <a:rPr lang="en-GB" dirty="0" smtClean="0"/>
              <a:t>OCP – continued – separate the bits that change</a:t>
            </a:r>
          </a:p>
        </p:txBody>
      </p:sp>
      <p:sp>
        <p:nvSpPr>
          <p:cNvPr id="9" name="Rectangle 7"/>
          <p:cNvSpPr>
            <a:spLocks noChangeArrowheads="1"/>
          </p:cNvSpPr>
          <p:nvPr/>
        </p:nvSpPr>
        <p:spPr bwMode="auto">
          <a:xfrm>
            <a:off x="3946358" y="1204005"/>
            <a:ext cx="5128367" cy="4616648"/>
          </a:xfrm>
          <a:prstGeom prst="rect">
            <a:avLst/>
          </a:prstGeom>
          <a:solidFill>
            <a:schemeClr val="accent5">
              <a:lumMod val="90000"/>
            </a:schemeClr>
          </a:solidFill>
          <a:ln w="9525">
            <a:solidFill>
              <a:schemeClr val="bg1"/>
            </a:solidFill>
            <a:miter lim="800000"/>
            <a:headEnd/>
            <a:tailEnd/>
          </a:ln>
          <a:effectLst/>
          <a:scene3d>
            <a:camera prst="orthographicFront"/>
            <a:lightRig rig="threePt" dir="t"/>
          </a:scene3d>
          <a:sp3d>
            <a:bevelT/>
          </a:sp3d>
        </p:spPr>
        <p:txBody>
          <a:bodyPr wrap="square" tIns="91440" bIns="91440">
            <a:spAutoFit/>
          </a:bodyPr>
          <a:lstStyle/>
          <a:p>
            <a:pPr>
              <a:tabLst>
                <a:tab pos="222250" algn="l"/>
                <a:tab pos="450850" algn="l"/>
                <a:tab pos="671513" algn="l"/>
                <a:tab pos="892175" algn="l"/>
              </a:tabLst>
              <a:defRPr/>
            </a:pPr>
            <a:r>
              <a:rPr lang="en-GB" sz="1800" dirty="0">
                <a:solidFill>
                  <a:srgbClr val="0000C8"/>
                </a:solidFill>
                <a:latin typeface="Lucida Console" pitchFamily="49" charset="0"/>
              </a:rPr>
              <a:t>class</a:t>
            </a:r>
            <a:r>
              <a:rPr lang="en-GB" sz="1800" dirty="0">
                <a:latin typeface="Lucida Console" pitchFamily="49" charset="0"/>
              </a:rPr>
              <a:t> </a:t>
            </a:r>
            <a:r>
              <a:rPr lang="en-GB" sz="1800" dirty="0" err="1">
                <a:latin typeface="Lucida Console" pitchFamily="49" charset="0"/>
              </a:rPr>
              <a:t>TrainOperator</a:t>
            </a:r>
            <a:r>
              <a:rPr lang="en-GB" sz="1800" dirty="0">
                <a:latin typeface="Lucida Console" pitchFamily="49" charset="0"/>
              </a:rPr>
              <a:t> {</a:t>
            </a:r>
          </a:p>
          <a:p>
            <a:pPr>
              <a:tabLst>
                <a:tab pos="222250" algn="l"/>
                <a:tab pos="450850" algn="l"/>
                <a:tab pos="671513" algn="l"/>
                <a:tab pos="892175" algn="l"/>
              </a:tabLst>
              <a:defRPr/>
            </a:pPr>
            <a:r>
              <a:rPr lang="en-GB" sz="1800" dirty="0">
                <a:solidFill>
                  <a:schemeClr val="tx1">
                    <a:lumMod val="60000"/>
                    <a:lumOff val="40000"/>
                  </a:schemeClr>
                </a:solidFill>
                <a:latin typeface="Lucida Console" pitchFamily="49" charset="0"/>
              </a:rPr>
              <a:t> </a:t>
            </a:r>
            <a:r>
              <a:rPr lang="en-GB" sz="1800" dirty="0" smtClean="0">
                <a:solidFill>
                  <a:srgbClr val="0000C8"/>
                </a:solidFill>
                <a:latin typeface="Lucida Console" pitchFamily="49" charset="0"/>
              </a:rPr>
              <a:t>public</a:t>
            </a:r>
            <a:r>
              <a:rPr lang="en-GB" sz="1800" dirty="0" smtClean="0">
                <a:solidFill>
                  <a:schemeClr val="tx1">
                    <a:lumMod val="60000"/>
                    <a:lumOff val="40000"/>
                  </a:schemeClr>
                </a:solidFill>
                <a:latin typeface="Lucida Console" pitchFamily="49" charset="0"/>
              </a:rPr>
              <a:t> </a:t>
            </a:r>
            <a:r>
              <a:rPr lang="en-GB" sz="1800" dirty="0" smtClean="0">
                <a:solidFill>
                  <a:srgbClr val="0000C8"/>
                </a:solidFill>
                <a:latin typeface="Lucida Console" pitchFamily="49" charset="0"/>
              </a:rPr>
              <a:t>void</a:t>
            </a:r>
            <a:r>
              <a:rPr lang="en-GB" sz="1800" dirty="0" smtClean="0">
                <a:solidFill>
                  <a:schemeClr val="tx1">
                    <a:lumMod val="60000"/>
                    <a:lumOff val="40000"/>
                  </a:schemeClr>
                </a:solidFill>
                <a:latin typeface="Lucida Console" pitchFamily="49" charset="0"/>
              </a:rPr>
              <a:t> </a:t>
            </a:r>
            <a:r>
              <a:rPr lang="en-GB" sz="1800" dirty="0" err="1" smtClean="0">
                <a:latin typeface="Lucida Console" pitchFamily="49" charset="0"/>
              </a:rPr>
              <a:t>issueTicket</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(String </a:t>
            </a:r>
            <a:r>
              <a:rPr lang="en-GB" sz="1800" dirty="0">
                <a:latin typeface="Lucida Console" pitchFamily="49" charset="0"/>
              </a:rPr>
              <a:t>type</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 {</a:t>
            </a:r>
            <a:endParaRPr lang="en-GB" sz="1800" dirty="0">
              <a:latin typeface="Lucida Console" pitchFamily="49" charset="0"/>
            </a:endParaRPr>
          </a:p>
          <a:p>
            <a:pPr>
              <a:tabLst>
                <a:tab pos="222250" algn="l"/>
                <a:tab pos="450850" algn="l"/>
                <a:tab pos="671513" algn="l"/>
                <a:tab pos="892175" algn="l"/>
              </a:tabLst>
              <a:defRPr/>
            </a:pPr>
            <a:r>
              <a:rPr lang="en-GB" sz="1800" dirty="0">
                <a:latin typeface="Lucida Console" pitchFamily="49" charset="0"/>
              </a:rPr>
              <a:t> </a:t>
            </a:r>
            <a:r>
              <a:rPr lang="en-GB" sz="1800" dirty="0" smtClean="0">
                <a:latin typeface="Lucida Console" pitchFamily="49" charset="0"/>
              </a:rPr>
              <a:t> Ticket </a:t>
            </a:r>
            <a:r>
              <a:rPr lang="en-GB" sz="1800" dirty="0" err="1">
                <a:latin typeface="Lucida Console" pitchFamily="49" charset="0"/>
              </a:rPr>
              <a:t>ticket</a:t>
            </a:r>
            <a:r>
              <a:rPr lang="en-GB" sz="1800" dirty="0">
                <a:latin typeface="Lucida Console" pitchFamily="49" charset="0"/>
              </a:rPr>
              <a:t> = </a:t>
            </a:r>
            <a:r>
              <a:rPr lang="en-GB" sz="1800" dirty="0">
                <a:solidFill>
                  <a:srgbClr val="0000C8"/>
                </a:solidFill>
                <a:latin typeface="Lucida Console" pitchFamily="49" charset="0"/>
              </a:rPr>
              <a:t>null</a:t>
            </a:r>
            <a:r>
              <a:rPr lang="en-GB" sz="1800" dirty="0">
                <a:latin typeface="Lucida Console" pitchFamily="49" charset="0"/>
              </a:rPr>
              <a:t>;</a:t>
            </a:r>
          </a:p>
          <a:p>
            <a:pPr>
              <a:tabLst>
                <a:tab pos="222250" algn="l"/>
                <a:tab pos="450850" algn="l"/>
                <a:tab pos="671513" algn="l"/>
                <a:tab pos="892175" algn="l"/>
              </a:tabLst>
              <a:defRPr/>
            </a:pPr>
            <a:r>
              <a:rPr lang="en-GB" sz="1800" dirty="0">
                <a:latin typeface="Lucida Console" pitchFamily="49" charset="0"/>
              </a:rPr>
              <a:t> </a:t>
            </a:r>
            <a:r>
              <a:rPr lang="en-GB" sz="1800" dirty="0" smtClean="0">
                <a:latin typeface="Lucida Console" pitchFamily="49" charset="0"/>
              </a:rPr>
              <a:t> </a:t>
            </a:r>
            <a:r>
              <a:rPr lang="en-GB" sz="1800" dirty="0" smtClean="0">
                <a:solidFill>
                  <a:srgbClr val="0000C8"/>
                </a:solidFill>
                <a:latin typeface="Lucida Console" pitchFamily="49" charset="0"/>
              </a:rPr>
              <a:t>if</a:t>
            </a:r>
            <a:r>
              <a:rPr lang="en-GB" sz="1800" dirty="0" smtClean="0">
                <a:latin typeface="Lucida Console" pitchFamily="49" charset="0"/>
              </a:rPr>
              <a:t> </a:t>
            </a:r>
            <a:r>
              <a:rPr lang="en-GB" sz="1800" dirty="0">
                <a:latin typeface="Lucida Console" pitchFamily="49" charset="0"/>
              </a:rPr>
              <a:t>(type == </a:t>
            </a:r>
            <a:r>
              <a:rPr lang="en-GB" sz="1800" dirty="0" smtClean="0">
                <a:latin typeface="Lucida Console" pitchFamily="49" charset="0"/>
              </a:rPr>
              <a:t>"Single")</a:t>
            </a:r>
            <a:endParaRPr lang="en-GB" sz="1800" dirty="0">
              <a:latin typeface="Lucida Console" pitchFamily="49" charset="0"/>
            </a:endParaRPr>
          </a:p>
          <a:p>
            <a:pPr>
              <a:tabLst>
                <a:tab pos="222250" algn="l"/>
                <a:tab pos="450850" algn="l"/>
                <a:tab pos="671513" algn="l"/>
                <a:tab pos="892175" algn="l"/>
              </a:tabLst>
              <a:defRPr/>
            </a:pPr>
            <a:r>
              <a:rPr lang="en-GB" sz="1800" dirty="0">
                <a:latin typeface="Lucida Console" pitchFamily="49" charset="0"/>
              </a:rPr>
              <a:t> </a:t>
            </a:r>
            <a:r>
              <a:rPr lang="en-GB" sz="1800" dirty="0" smtClean="0">
                <a:latin typeface="Lucida Console" pitchFamily="49" charset="0"/>
              </a:rPr>
              <a:t>  ticket= </a:t>
            </a:r>
            <a:r>
              <a:rPr lang="en-GB" sz="1800" dirty="0">
                <a:solidFill>
                  <a:srgbClr val="0000C8"/>
                </a:solidFill>
                <a:latin typeface="Lucida Console" pitchFamily="49" charset="0"/>
              </a:rPr>
              <a:t>new</a:t>
            </a:r>
            <a:r>
              <a:rPr lang="en-GB" sz="1800" dirty="0">
                <a:latin typeface="Lucida Console" pitchFamily="49" charset="0"/>
              </a:rPr>
              <a:t> </a:t>
            </a:r>
            <a:r>
              <a:rPr lang="en-GB" sz="1800" dirty="0" err="1">
                <a:latin typeface="Lucida Console" pitchFamily="49" charset="0"/>
              </a:rPr>
              <a:t>SingleTicket</a:t>
            </a:r>
            <a:r>
              <a:rPr lang="en-GB" sz="1800" dirty="0">
                <a:latin typeface="Lucida Console" pitchFamily="49" charset="0"/>
              </a:rPr>
              <a:t>();</a:t>
            </a:r>
          </a:p>
          <a:p>
            <a:pPr>
              <a:tabLst>
                <a:tab pos="222250" algn="l"/>
                <a:tab pos="450850" algn="l"/>
                <a:tab pos="671513" algn="l"/>
                <a:tab pos="892175" algn="l"/>
              </a:tabLst>
              <a:defRPr/>
            </a:pPr>
            <a:r>
              <a:rPr lang="en-GB" sz="1800" dirty="0">
                <a:latin typeface="Lucida Console" pitchFamily="49" charset="0"/>
              </a:rPr>
              <a:t> </a:t>
            </a:r>
            <a:r>
              <a:rPr lang="en-GB" sz="1800" dirty="0" smtClean="0">
                <a:latin typeface="Lucida Console" pitchFamily="49" charset="0"/>
              </a:rPr>
              <a:t> </a:t>
            </a:r>
            <a:r>
              <a:rPr lang="en-GB" sz="1800" dirty="0" smtClean="0">
                <a:solidFill>
                  <a:srgbClr val="0000C8"/>
                </a:solidFill>
                <a:latin typeface="Lucida Console" pitchFamily="49" charset="0"/>
              </a:rPr>
              <a:t>else</a:t>
            </a:r>
            <a:r>
              <a:rPr lang="en-GB" sz="1800" dirty="0" smtClean="0">
                <a:solidFill>
                  <a:schemeClr val="tx1">
                    <a:lumMod val="60000"/>
                    <a:lumOff val="40000"/>
                  </a:schemeClr>
                </a:solidFill>
                <a:latin typeface="Lucida Console" pitchFamily="49" charset="0"/>
              </a:rPr>
              <a:t> </a:t>
            </a:r>
            <a:r>
              <a:rPr lang="en-GB" sz="1800" dirty="0">
                <a:solidFill>
                  <a:srgbClr val="0000C8"/>
                </a:solidFill>
                <a:latin typeface="Lucida Console" pitchFamily="49" charset="0"/>
              </a:rPr>
              <a:t>if</a:t>
            </a:r>
            <a:r>
              <a:rPr lang="en-GB" sz="1800" dirty="0">
                <a:solidFill>
                  <a:schemeClr val="tx1">
                    <a:lumMod val="60000"/>
                    <a:lumOff val="40000"/>
                  </a:schemeClr>
                </a:solidFill>
                <a:latin typeface="Lucida Console" pitchFamily="49" charset="0"/>
              </a:rPr>
              <a:t> </a:t>
            </a:r>
            <a:r>
              <a:rPr lang="en-GB" sz="1800" dirty="0">
                <a:latin typeface="Lucida Console" pitchFamily="49" charset="0"/>
              </a:rPr>
              <a:t>(type == </a:t>
            </a:r>
            <a:r>
              <a:rPr lang="en-GB" sz="1800" dirty="0" smtClean="0">
                <a:latin typeface="Lucida Console" pitchFamily="49" charset="0"/>
              </a:rPr>
              <a:t>"</a:t>
            </a:r>
            <a:r>
              <a:rPr lang="en-GB" sz="1800" dirty="0" err="1" smtClean="0">
                <a:latin typeface="Lucida Console" pitchFamily="49" charset="0"/>
              </a:rPr>
              <a:t>CheapDayRtn</a:t>
            </a:r>
            <a:r>
              <a:rPr lang="en-GB" sz="1800" dirty="0" smtClean="0">
                <a:latin typeface="Lucida Console" pitchFamily="49" charset="0"/>
              </a:rPr>
              <a:t>")</a:t>
            </a:r>
            <a:endParaRPr lang="en-GB" sz="1800" dirty="0">
              <a:latin typeface="Lucida Console" pitchFamily="49" charset="0"/>
            </a:endParaRPr>
          </a:p>
          <a:p>
            <a:pPr>
              <a:tabLst>
                <a:tab pos="222250" algn="l"/>
                <a:tab pos="450850" algn="l"/>
                <a:tab pos="671513" algn="l"/>
                <a:tab pos="892175" algn="l"/>
              </a:tabLst>
              <a:defRPr/>
            </a:pPr>
            <a:r>
              <a:rPr lang="en-GB" sz="1800" dirty="0">
                <a:latin typeface="Lucida Console" pitchFamily="49" charset="0"/>
              </a:rPr>
              <a:t>  </a:t>
            </a:r>
            <a:r>
              <a:rPr lang="en-GB" sz="1800" dirty="0" smtClean="0">
                <a:latin typeface="Lucida Console" pitchFamily="49" charset="0"/>
              </a:rPr>
              <a:t> ticket= </a:t>
            </a:r>
            <a:r>
              <a:rPr lang="en-GB" sz="1800" dirty="0" smtClean="0">
                <a:solidFill>
                  <a:srgbClr val="0000C8"/>
                </a:solidFill>
                <a:latin typeface="Lucida Console" pitchFamily="49" charset="0"/>
              </a:rPr>
              <a:t>new</a:t>
            </a:r>
            <a:r>
              <a:rPr lang="en-GB" sz="1800" dirty="0" smtClean="0">
                <a:solidFill>
                  <a:schemeClr val="tx1">
                    <a:lumMod val="60000"/>
                    <a:lumOff val="40000"/>
                  </a:schemeClr>
                </a:solidFill>
                <a:latin typeface="Lucida Console" pitchFamily="49" charset="0"/>
              </a:rPr>
              <a:t> </a:t>
            </a:r>
            <a:r>
              <a:rPr lang="en-GB" sz="1800" dirty="0" err="1" smtClean="0">
                <a:latin typeface="Lucida Console" pitchFamily="49" charset="0"/>
              </a:rPr>
              <a:t>CheapDayRtnTicket</a:t>
            </a:r>
            <a:r>
              <a:rPr lang="en-GB" sz="1800" dirty="0">
                <a:latin typeface="Lucida Console" pitchFamily="49" charset="0"/>
              </a:rPr>
              <a:t>();   </a:t>
            </a:r>
          </a:p>
          <a:p>
            <a:pPr>
              <a:tabLst>
                <a:tab pos="222250" algn="l"/>
                <a:tab pos="450850" algn="l"/>
                <a:tab pos="671513" algn="l"/>
                <a:tab pos="892175" algn="l"/>
              </a:tabLst>
              <a:defRPr/>
            </a:pPr>
            <a:r>
              <a:rPr lang="en-GB" sz="1800" dirty="0">
                <a:latin typeface="Lucida Console" pitchFamily="49" charset="0"/>
              </a:rPr>
              <a:t>  </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err="1" smtClean="0">
                <a:latin typeface="Lucida Console" pitchFamily="49" charset="0"/>
              </a:rPr>
              <a:t>ticket.getDestination</a:t>
            </a:r>
            <a:r>
              <a:rPr lang="en-GB" sz="1800" dirty="0">
                <a:latin typeface="Lucida Console" pitchFamily="49" charset="0"/>
              </a:rPr>
              <a:t>();</a:t>
            </a:r>
          </a:p>
          <a:p>
            <a:pPr>
              <a:tabLst>
                <a:tab pos="222250" algn="l"/>
                <a:tab pos="450850" algn="l"/>
                <a:tab pos="671513" algn="l"/>
                <a:tab pos="892175" algn="l"/>
              </a:tabLst>
              <a:defRPr/>
            </a:pPr>
            <a:r>
              <a:rPr lang="en-GB" sz="1800" dirty="0">
                <a:latin typeface="Lucida Console" pitchFamily="49" charset="0"/>
              </a:rPr>
              <a:t>  </a:t>
            </a:r>
            <a:r>
              <a:rPr lang="en-GB" sz="1800" dirty="0" err="1" smtClean="0">
                <a:latin typeface="Lucida Console" pitchFamily="49" charset="0"/>
              </a:rPr>
              <a:t>ticket.getPayment</a:t>
            </a:r>
            <a:r>
              <a:rPr lang="en-GB" sz="1800" dirty="0">
                <a:latin typeface="Lucida Console" pitchFamily="49" charset="0"/>
              </a:rPr>
              <a:t>();</a:t>
            </a:r>
          </a:p>
          <a:p>
            <a:pPr>
              <a:tabLst>
                <a:tab pos="222250" algn="l"/>
                <a:tab pos="450850" algn="l"/>
                <a:tab pos="671513" algn="l"/>
                <a:tab pos="892175" algn="l"/>
              </a:tabLst>
              <a:defRPr/>
            </a:pPr>
            <a:r>
              <a:rPr lang="en-GB" sz="1800" dirty="0">
                <a:latin typeface="Lucida Console" pitchFamily="49" charset="0"/>
              </a:rPr>
              <a:t>  </a:t>
            </a:r>
            <a:r>
              <a:rPr lang="en-GB" sz="1800" dirty="0" err="1" smtClean="0">
                <a:latin typeface="Lucida Console" pitchFamily="49" charset="0"/>
              </a:rPr>
              <a:t>ticket.issue</a:t>
            </a:r>
            <a:r>
              <a:rPr lang="en-GB" sz="1800" dirty="0">
                <a:latin typeface="Lucida Console" pitchFamily="49" charset="0"/>
              </a:rPr>
              <a:t>();</a:t>
            </a:r>
          </a:p>
          <a:p>
            <a:pPr>
              <a:tabLst>
                <a:tab pos="222250" algn="l"/>
                <a:tab pos="450850" algn="l"/>
                <a:tab pos="671513" algn="l"/>
                <a:tab pos="892175" algn="l"/>
              </a:tabLst>
              <a:defRPr/>
            </a:pPr>
            <a:r>
              <a:rPr lang="en-GB" sz="1800" dirty="0">
                <a:latin typeface="Lucida Console" pitchFamily="49" charset="0"/>
              </a:rPr>
              <a:t> </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endParaRPr lang="en-GB" sz="1800" dirty="0">
              <a:latin typeface="Lucida Console" pitchFamily="49" charset="0"/>
            </a:endParaRPr>
          </a:p>
          <a:p>
            <a:pPr>
              <a:tabLst>
                <a:tab pos="222250" algn="l"/>
                <a:tab pos="450850" algn="l"/>
                <a:tab pos="671513" algn="l"/>
                <a:tab pos="892175" algn="l"/>
              </a:tabLst>
              <a:defRPr/>
            </a:pPr>
            <a:r>
              <a:rPr lang="en-GB" sz="1800" dirty="0">
                <a:latin typeface="Lucida Console" pitchFamily="49" charset="0"/>
              </a:rPr>
              <a:t>}</a:t>
            </a:r>
          </a:p>
        </p:txBody>
      </p:sp>
      <p:grpSp>
        <p:nvGrpSpPr>
          <p:cNvPr id="10" name="Group 9"/>
          <p:cNvGrpSpPr/>
          <p:nvPr/>
        </p:nvGrpSpPr>
        <p:grpSpPr>
          <a:xfrm>
            <a:off x="4641935" y="2277981"/>
            <a:ext cx="4357687" cy="4005333"/>
            <a:chOff x="4770271" y="2277981"/>
            <a:chExt cx="4357687" cy="4005333"/>
          </a:xfrm>
        </p:grpSpPr>
        <p:sp>
          <p:nvSpPr>
            <p:cNvPr id="11" name="Rectangle 21"/>
            <p:cNvSpPr>
              <a:spLocks noChangeArrowheads="1"/>
            </p:cNvSpPr>
            <p:nvPr/>
          </p:nvSpPr>
          <p:spPr bwMode="auto">
            <a:xfrm>
              <a:off x="5682500" y="5634802"/>
              <a:ext cx="3236912" cy="648512"/>
            </a:xfrm>
            <a:prstGeom prst="rect">
              <a:avLst/>
            </a:prstGeom>
            <a:solidFill>
              <a:schemeClr val="bg2">
                <a:lumMod val="40000"/>
                <a:lumOff val="60000"/>
              </a:schemeClr>
            </a:solidFill>
            <a:ln w="12700" algn="ctr">
              <a:noFill/>
              <a:miter lim="800000"/>
              <a:headEnd/>
              <a:tailEnd/>
            </a:ln>
            <a:effectLst/>
          </p:spPr>
          <p:txBody>
            <a:bodyPr wrap="square" lIns="46800" tIns="46800" rIns="46800" bIns="46800" anchor="ctr">
              <a:spAutoFit/>
            </a:bodyPr>
            <a:lstStyle/>
            <a:p>
              <a:pPr algn="ctr">
                <a:defRPr/>
              </a:pPr>
              <a:r>
                <a:rPr lang="en-GB" sz="1800" dirty="0"/>
                <a:t>This part </a:t>
              </a:r>
              <a:r>
                <a:rPr lang="en-GB" sz="1800" dirty="0" smtClean="0"/>
                <a:t>changes with </a:t>
              </a:r>
              <a:r>
                <a:rPr lang="en-GB" sz="1800" dirty="0"/>
                <a:t>every </a:t>
              </a:r>
              <a:r>
                <a:rPr lang="en-GB" sz="1800" dirty="0" smtClean="0"/>
                <a:t>new type </a:t>
              </a:r>
              <a:r>
                <a:rPr lang="en-GB" sz="1800" dirty="0"/>
                <a:t>of Ticket</a:t>
              </a:r>
            </a:p>
          </p:txBody>
        </p:sp>
        <p:sp>
          <p:nvSpPr>
            <p:cNvPr id="7177" name="Oval 11"/>
            <p:cNvSpPr>
              <a:spLocks noChangeArrowheads="1"/>
            </p:cNvSpPr>
            <p:nvPr/>
          </p:nvSpPr>
          <p:spPr bwMode="auto">
            <a:xfrm>
              <a:off x="4770271" y="2277981"/>
              <a:ext cx="4357687" cy="1789302"/>
            </a:xfrm>
            <a:prstGeom prst="ellipse">
              <a:avLst/>
            </a:prstGeom>
            <a:noFill/>
            <a:ln w="28575" algn="ctr">
              <a:solidFill>
                <a:srgbClr val="FF0000"/>
              </a:solidFill>
              <a:round/>
              <a:headEnd/>
              <a:tailEnd/>
            </a:ln>
          </p:spPr>
          <p:txBody>
            <a:bodyPr lIns="0" tIns="0" rIns="0" bIns="0"/>
            <a:lstStyle/>
            <a:p>
              <a:endParaRPr lang="en-US"/>
            </a:p>
          </p:txBody>
        </p:sp>
        <p:cxnSp>
          <p:nvCxnSpPr>
            <p:cNvPr id="7178" name="Straight Arrow Connector 13"/>
            <p:cNvCxnSpPr>
              <a:cxnSpLocks noChangeShapeType="1"/>
              <a:stCxn id="11" idx="0"/>
            </p:cNvCxnSpPr>
            <p:nvPr/>
          </p:nvCxnSpPr>
          <p:spPr bwMode="auto">
            <a:xfrm rot="5400000" flipH="1" flipV="1">
              <a:off x="6577947" y="4793503"/>
              <a:ext cx="1564309" cy="118290"/>
            </a:xfrm>
            <a:prstGeom prst="straightConnector1">
              <a:avLst/>
            </a:prstGeom>
            <a:noFill/>
            <a:ln w="28575" algn="ctr">
              <a:solidFill>
                <a:srgbClr val="FF0000"/>
              </a:solidFill>
              <a:round/>
              <a:headEnd/>
              <a:tailEnd type="arrow" w="med" len="med"/>
            </a:ln>
          </p:spPr>
        </p:cxnSp>
      </p:grpSp>
      <p:pic>
        <p:nvPicPr>
          <p:cNvPr id="7175" name="Picture 2"/>
          <p:cNvPicPr>
            <a:picLocks noChangeAspect="1" noChangeArrowheads="1"/>
          </p:cNvPicPr>
          <p:nvPr/>
        </p:nvPicPr>
        <p:blipFill>
          <a:blip r:embed="rId3" cstate="print"/>
          <a:srcRect/>
          <a:stretch>
            <a:fillRect/>
          </a:stretch>
        </p:blipFill>
        <p:spPr bwMode="auto">
          <a:xfrm>
            <a:off x="141288" y="1192213"/>
            <a:ext cx="3708817" cy="52498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en-GB" dirty="0" smtClean="0"/>
              <a:t>Closed For Modification</a:t>
            </a:r>
          </a:p>
        </p:txBody>
      </p:sp>
      <p:sp>
        <p:nvSpPr>
          <p:cNvPr id="175107" name="Rectangle 3"/>
          <p:cNvSpPr>
            <a:spLocks noChangeArrowheads="1"/>
          </p:cNvSpPr>
          <p:nvPr/>
        </p:nvSpPr>
        <p:spPr bwMode="auto">
          <a:xfrm>
            <a:off x="0" y="1287463"/>
            <a:ext cx="4419600" cy="4862870"/>
          </a:xfrm>
          <a:prstGeom prst="rect">
            <a:avLst/>
          </a:prstGeom>
          <a:solidFill>
            <a:schemeClr val="accent5">
              <a:lumMod val="90000"/>
            </a:schemeClr>
          </a:solidFill>
          <a:ln w="9525">
            <a:solidFill>
              <a:schemeClr val="bg1"/>
            </a:solidFill>
            <a:miter lim="800000"/>
            <a:headEnd/>
            <a:tailEnd/>
          </a:ln>
          <a:effectLst/>
        </p:spPr>
        <p:txBody>
          <a:bodyPr tIns="91440" bIns="91440">
            <a:spAutoFit/>
          </a:bodyPr>
          <a:lstStyle/>
          <a:p>
            <a:pPr>
              <a:tabLst>
                <a:tab pos="222250" algn="l"/>
                <a:tab pos="450850" algn="l"/>
                <a:tab pos="671513" algn="l"/>
                <a:tab pos="892175" algn="l"/>
              </a:tabLst>
              <a:defRPr/>
            </a:pPr>
            <a:r>
              <a:rPr lang="en-GB" sz="1600" dirty="0">
                <a:solidFill>
                  <a:srgbClr val="0000C8"/>
                </a:solidFill>
                <a:latin typeface="Lucida Console" pitchFamily="49" charset="0"/>
              </a:rPr>
              <a:t>class</a:t>
            </a:r>
            <a:r>
              <a:rPr lang="en-GB" sz="1600" dirty="0">
                <a:latin typeface="Lucida Console" pitchFamily="49" charset="0"/>
              </a:rPr>
              <a:t> </a:t>
            </a:r>
            <a:r>
              <a:rPr lang="en-GB" sz="1600" dirty="0" err="1">
                <a:latin typeface="Lucida Console" pitchFamily="49" charset="0"/>
              </a:rPr>
              <a:t>TrainOperator</a:t>
            </a:r>
            <a:r>
              <a:rPr lang="en-GB" sz="1600" dirty="0">
                <a:latin typeface="Lucida Console" pitchFamily="49" charset="0"/>
              </a:rPr>
              <a:t> {</a:t>
            </a:r>
          </a:p>
          <a:p>
            <a:pPr>
              <a:tabLst>
                <a:tab pos="222250" algn="l"/>
                <a:tab pos="450850" algn="l"/>
                <a:tab pos="671513" algn="l"/>
                <a:tab pos="892175" algn="l"/>
              </a:tabLst>
              <a:defRPr/>
            </a:pPr>
            <a:r>
              <a:rPr lang="en-GB" sz="1600" dirty="0">
                <a:latin typeface="Lucida Console" pitchFamily="49" charset="0"/>
              </a:rPr>
              <a:t> </a:t>
            </a:r>
            <a:r>
              <a:rPr lang="en-GB" sz="1600" dirty="0" smtClean="0">
                <a:solidFill>
                  <a:srgbClr val="0000C8"/>
                </a:solidFill>
                <a:latin typeface="Lucida Console" pitchFamily="49" charset="0"/>
              </a:rPr>
              <a:t>public</a:t>
            </a:r>
            <a:r>
              <a:rPr lang="en-GB" sz="1600" dirty="0" smtClean="0">
                <a:solidFill>
                  <a:schemeClr val="tx1">
                    <a:lumMod val="60000"/>
                    <a:lumOff val="40000"/>
                  </a:schemeClr>
                </a:solidFill>
                <a:latin typeface="Lucida Console" pitchFamily="49" charset="0"/>
              </a:rPr>
              <a:t> </a:t>
            </a:r>
            <a:r>
              <a:rPr lang="en-GB" sz="1600" dirty="0">
                <a:solidFill>
                  <a:srgbClr val="0000C8"/>
                </a:solidFill>
                <a:latin typeface="Lucida Console" pitchFamily="49" charset="0"/>
              </a:rPr>
              <a:t>void</a:t>
            </a:r>
            <a:r>
              <a:rPr lang="en-GB" sz="1600" dirty="0">
                <a:solidFill>
                  <a:schemeClr val="tx1">
                    <a:lumMod val="60000"/>
                    <a:lumOff val="40000"/>
                  </a:schemeClr>
                </a:solidFill>
                <a:latin typeface="Lucida Console" pitchFamily="49" charset="0"/>
              </a:rPr>
              <a:t> </a:t>
            </a:r>
            <a:r>
              <a:rPr lang="en-GB" sz="1600" dirty="0" err="1" smtClean="0">
                <a:latin typeface="Lucida Console" pitchFamily="49" charset="0"/>
              </a:rPr>
              <a:t>issueTicket</a:t>
            </a:r>
            <a:r>
              <a:rPr lang="en-GB" sz="1600" dirty="0" smtClean="0">
                <a:latin typeface="Lucida Console" pitchFamily="49" charset="0"/>
              </a:rPr>
              <a:t/>
            </a:r>
            <a:br>
              <a:rPr lang="en-GB" sz="1600" dirty="0" smtClean="0">
                <a:latin typeface="Lucida Console" pitchFamily="49" charset="0"/>
              </a:rPr>
            </a:br>
            <a:r>
              <a:rPr lang="en-GB" sz="1600" dirty="0" smtClean="0">
                <a:latin typeface="Lucida Console" pitchFamily="49" charset="0"/>
              </a:rPr>
              <a:t>                     (</a:t>
            </a:r>
            <a:r>
              <a:rPr lang="en-GB" sz="1600" dirty="0">
                <a:latin typeface="Lucida Console" pitchFamily="49" charset="0"/>
              </a:rPr>
              <a:t>S</a:t>
            </a:r>
            <a:r>
              <a:rPr lang="en-GB" sz="1600" dirty="0" smtClean="0">
                <a:latin typeface="Lucida Console" pitchFamily="49" charset="0"/>
              </a:rPr>
              <a:t>tring </a:t>
            </a:r>
            <a:r>
              <a:rPr lang="en-GB" sz="1600" dirty="0">
                <a:latin typeface="Lucida Console" pitchFamily="49" charset="0"/>
              </a:rPr>
              <a:t>type) </a:t>
            </a:r>
            <a:r>
              <a:rPr lang="en-GB" sz="1600" dirty="0" smtClean="0">
                <a:latin typeface="Lucida Console" pitchFamily="49" charset="0"/>
              </a:rPr>
              <a:t/>
            </a:r>
            <a:br>
              <a:rPr lang="en-GB" sz="1600" dirty="0" smtClean="0">
                <a:latin typeface="Lucida Console" pitchFamily="49" charset="0"/>
              </a:rPr>
            </a:br>
            <a:r>
              <a:rPr lang="en-GB" sz="1600" dirty="0" smtClean="0">
                <a:latin typeface="Lucida Console" pitchFamily="49" charset="0"/>
              </a:rPr>
              <a:t> {</a:t>
            </a:r>
            <a:endParaRPr lang="en-GB" sz="1600" dirty="0">
              <a:latin typeface="Lucida Console" pitchFamily="49" charset="0"/>
            </a:endParaRPr>
          </a:p>
          <a:p>
            <a:pPr>
              <a:tabLst>
                <a:tab pos="222250" algn="l"/>
                <a:tab pos="450850" algn="l"/>
                <a:tab pos="671513" algn="l"/>
                <a:tab pos="892175" algn="l"/>
              </a:tabLst>
              <a:defRPr/>
            </a:pPr>
            <a:r>
              <a:rPr lang="en-GB" sz="1600" dirty="0">
                <a:latin typeface="Lucida Console" pitchFamily="49" charset="0"/>
              </a:rPr>
              <a:t>   </a:t>
            </a:r>
            <a:r>
              <a:rPr lang="en-GB" sz="1600" dirty="0" smtClean="0">
                <a:solidFill>
                  <a:srgbClr val="0000C8"/>
                </a:solidFill>
                <a:latin typeface="Lucida Console" pitchFamily="49" charset="0"/>
              </a:rPr>
              <a:t>Ticket</a:t>
            </a:r>
            <a:r>
              <a:rPr lang="en-GB" sz="1600" dirty="0" smtClean="0">
                <a:latin typeface="Lucida Console" pitchFamily="49" charset="0"/>
              </a:rPr>
              <a:t> </a:t>
            </a:r>
            <a:r>
              <a:rPr lang="en-GB" sz="1600" dirty="0" err="1">
                <a:latin typeface="Lucida Console" pitchFamily="49" charset="0"/>
              </a:rPr>
              <a:t>ticket</a:t>
            </a:r>
            <a:r>
              <a:rPr lang="en-GB" sz="1600" dirty="0">
                <a:latin typeface="Lucida Console" pitchFamily="49" charset="0"/>
              </a:rPr>
              <a:t> = </a:t>
            </a:r>
            <a:r>
              <a:rPr lang="en-GB" sz="1600" dirty="0">
                <a:solidFill>
                  <a:srgbClr val="0000C8"/>
                </a:solidFill>
                <a:latin typeface="Lucida Console" pitchFamily="49" charset="0"/>
              </a:rPr>
              <a:t>null</a:t>
            </a:r>
            <a:r>
              <a:rPr lang="en-GB" sz="1600" dirty="0" smtClean="0">
                <a:latin typeface="Lucida Console" pitchFamily="49" charset="0"/>
              </a:rPr>
              <a:t>;</a:t>
            </a:r>
            <a:br>
              <a:rPr lang="en-GB" sz="1600" dirty="0" smtClean="0">
                <a:latin typeface="Lucida Console" pitchFamily="49" charset="0"/>
              </a:rPr>
            </a:br>
            <a:endParaRPr lang="en-GB" sz="1600" dirty="0">
              <a:latin typeface="Lucida Console" pitchFamily="49" charset="0"/>
            </a:endParaRPr>
          </a:p>
          <a:p>
            <a:pPr>
              <a:tabLst>
                <a:tab pos="222250" algn="l"/>
                <a:tab pos="450850" algn="l"/>
                <a:tab pos="671513" algn="l"/>
                <a:tab pos="892175" algn="l"/>
              </a:tabLst>
              <a:defRPr/>
            </a:pPr>
            <a:r>
              <a:rPr lang="en-GB" sz="1600" dirty="0" smtClean="0">
                <a:latin typeface="Lucida Console" pitchFamily="49" charset="0"/>
              </a:rPr>
              <a:t>   </a:t>
            </a:r>
            <a:r>
              <a:rPr lang="en-GB" sz="1600" dirty="0" smtClean="0">
                <a:solidFill>
                  <a:srgbClr val="0000C8"/>
                </a:solidFill>
                <a:latin typeface="Lucida Console" pitchFamily="49" charset="0"/>
              </a:rPr>
              <a:t>if</a:t>
            </a:r>
            <a:r>
              <a:rPr lang="en-GB" sz="1600" dirty="0" smtClean="0">
                <a:latin typeface="Lucida Console" pitchFamily="49" charset="0"/>
              </a:rPr>
              <a:t> </a:t>
            </a:r>
            <a:r>
              <a:rPr lang="en-GB" sz="1600" dirty="0">
                <a:latin typeface="Lucida Console" pitchFamily="49" charset="0"/>
              </a:rPr>
              <a:t>(type == </a:t>
            </a:r>
            <a:r>
              <a:rPr lang="en-GB" sz="1600" dirty="0" smtClean="0">
                <a:latin typeface="Lucida Console" pitchFamily="49" charset="0"/>
              </a:rPr>
              <a:t>"Single")</a:t>
            </a:r>
            <a:endParaRPr lang="en-GB" sz="1600" dirty="0">
              <a:latin typeface="Lucida Console" pitchFamily="49" charset="0"/>
            </a:endParaRPr>
          </a:p>
          <a:p>
            <a:pPr>
              <a:tabLst>
                <a:tab pos="222250" algn="l"/>
                <a:tab pos="450850" algn="l"/>
                <a:tab pos="671513" algn="l"/>
                <a:tab pos="892175" algn="l"/>
              </a:tabLst>
              <a:defRPr/>
            </a:pPr>
            <a:r>
              <a:rPr lang="en-GB" sz="1600" dirty="0">
                <a:latin typeface="Lucida Console" pitchFamily="49" charset="0"/>
              </a:rPr>
              <a:t>     </a:t>
            </a:r>
            <a:r>
              <a:rPr lang="en-GB" sz="1600" dirty="0" smtClean="0">
                <a:latin typeface="Lucida Console" pitchFamily="49" charset="0"/>
              </a:rPr>
              <a:t>ticket </a:t>
            </a:r>
            <a:br>
              <a:rPr lang="en-GB" sz="1600" dirty="0" smtClean="0">
                <a:latin typeface="Lucida Console" pitchFamily="49" charset="0"/>
              </a:rPr>
            </a:br>
            <a:r>
              <a:rPr lang="en-GB" sz="1600" dirty="0" smtClean="0">
                <a:latin typeface="Lucida Console" pitchFamily="49" charset="0"/>
              </a:rPr>
              <a:t>        = </a:t>
            </a:r>
            <a:r>
              <a:rPr lang="en-GB" sz="1600" dirty="0">
                <a:solidFill>
                  <a:srgbClr val="0000C8"/>
                </a:solidFill>
                <a:latin typeface="Lucida Console" pitchFamily="49" charset="0"/>
              </a:rPr>
              <a:t>new</a:t>
            </a:r>
            <a:r>
              <a:rPr lang="en-GB" sz="1600" dirty="0">
                <a:latin typeface="Lucida Console" pitchFamily="49" charset="0"/>
              </a:rPr>
              <a:t> </a:t>
            </a:r>
            <a:r>
              <a:rPr lang="en-GB" sz="1600" dirty="0" err="1">
                <a:latin typeface="Lucida Console" pitchFamily="49" charset="0"/>
              </a:rPr>
              <a:t>SingleTicket</a:t>
            </a:r>
            <a:r>
              <a:rPr lang="en-GB" sz="1600" dirty="0">
                <a:latin typeface="Lucida Console" pitchFamily="49" charset="0"/>
              </a:rPr>
              <a:t>();</a:t>
            </a:r>
          </a:p>
          <a:p>
            <a:pPr>
              <a:tabLst>
                <a:tab pos="222250" algn="l"/>
                <a:tab pos="450850" algn="l"/>
                <a:tab pos="671513" algn="l"/>
                <a:tab pos="892175" algn="l"/>
              </a:tabLst>
              <a:defRPr/>
            </a:pPr>
            <a:r>
              <a:rPr lang="en-GB" sz="1600" dirty="0" smtClean="0">
                <a:solidFill>
                  <a:schemeClr val="tx1">
                    <a:lumMod val="60000"/>
                    <a:lumOff val="40000"/>
                  </a:schemeClr>
                </a:solidFill>
                <a:latin typeface="Lucida Console" pitchFamily="49" charset="0"/>
              </a:rPr>
              <a:t>   </a:t>
            </a:r>
            <a:r>
              <a:rPr lang="en-GB" sz="1600" dirty="0" smtClean="0">
                <a:solidFill>
                  <a:srgbClr val="0000C8"/>
                </a:solidFill>
                <a:latin typeface="Lucida Console" pitchFamily="49" charset="0"/>
              </a:rPr>
              <a:t>else </a:t>
            </a:r>
            <a:r>
              <a:rPr lang="en-GB" sz="1600" dirty="0">
                <a:solidFill>
                  <a:srgbClr val="0000C8"/>
                </a:solidFill>
                <a:latin typeface="Lucida Console" pitchFamily="49" charset="0"/>
              </a:rPr>
              <a:t>if</a:t>
            </a:r>
            <a:r>
              <a:rPr lang="en-GB" sz="1600" dirty="0">
                <a:solidFill>
                  <a:schemeClr val="tx1">
                    <a:lumMod val="60000"/>
                    <a:lumOff val="40000"/>
                  </a:schemeClr>
                </a:solidFill>
                <a:latin typeface="Lucida Console" pitchFamily="49" charset="0"/>
              </a:rPr>
              <a:t> </a:t>
            </a:r>
            <a:r>
              <a:rPr lang="en-GB" sz="1600" dirty="0">
                <a:latin typeface="Lucida Console" pitchFamily="49" charset="0"/>
              </a:rPr>
              <a:t>(</a:t>
            </a:r>
            <a:r>
              <a:rPr lang="en-GB" sz="1600" dirty="0" smtClean="0">
                <a:latin typeface="Lucida Console" pitchFamily="49" charset="0"/>
              </a:rPr>
              <a:t>type== "</a:t>
            </a:r>
            <a:r>
              <a:rPr lang="en-GB" sz="1600" dirty="0" err="1" smtClean="0">
                <a:latin typeface="Lucida Console" pitchFamily="49" charset="0"/>
              </a:rPr>
              <a:t>CheapDayRtn</a:t>
            </a:r>
            <a:r>
              <a:rPr lang="en-GB" sz="1600" dirty="0" smtClean="0">
                <a:latin typeface="Lucida Console" pitchFamily="49" charset="0"/>
              </a:rPr>
              <a:t>")</a:t>
            </a:r>
            <a:endParaRPr lang="en-GB" sz="1600" dirty="0">
              <a:latin typeface="Lucida Console" pitchFamily="49" charset="0"/>
            </a:endParaRPr>
          </a:p>
          <a:p>
            <a:pPr>
              <a:tabLst>
                <a:tab pos="222250" algn="l"/>
                <a:tab pos="450850" algn="l"/>
                <a:tab pos="671513" algn="l"/>
                <a:tab pos="892175" algn="l"/>
              </a:tabLst>
              <a:defRPr/>
            </a:pPr>
            <a:r>
              <a:rPr lang="en-GB" sz="1600" dirty="0">
                <a:latin typeface="Lucida Console" pitchFamily="49" charset="0"/>
              </a:rPr>
              <a:t>   </a:t>
            </a:r>
            <a:r>
              <a:rPr lang="en-GB" sz="1600" dirty="0" smtClean="0">
                <a:latin typeface="Lucida Console" pitchFamily="49" charset="0"/>
              </a:rPr>
              <a:t>  ticket</a:t>
            </a:r>
            <a:br>
              <a:rPr lang="en-GB" sz="1600" dirty="0" smtClean="0">
                <a:latin typeface="Lucida Console" pitchFamily="49" charset="0"/>
              </a:rPr>
            </a:br>
            <a:r>
              <a:rPr lang="en-GB" sz="1600" dirty="0" smtClean="0">
                <a:latin typeface="Lucida Console" pitchFamily="49" charset="0"/>
              </a:rPr>
              <a:t>        = </a:t>
            </a:r>
            <a:r>
              <a:rPr lang="en-GB" sz="1600" dirty="0" smtClean="0">
                <a:solidFill>
                  <a:srgbClr val="0000C8"/>
                </a:solidFill>
                <a:latin typeface="Lucida Console" pitchFamily="49" charset="0"/>
              </a:rPr>
              <a:t>new</a:t>
            </a:r>
            <a:r>
              <a:rPr lang="en-GB" sz="1600" dirty="0" smtClean="0">
                <a:solidFill>
                  <a:schemeClr val="tx1">
                    <a:lumMod val="60000"/>
                    <a:lumOff val="40000"/>
                  </a:schemeClr>
                </a:solidFill>
                <a:latin typeface="Lucida Console" pitchFamily="49" charset="0"/>
              </a:rPr>
              <a:t> </a:t>
            </a:r>
            <a:r>
              <a:rPr lang="en-GB" sz="1600" dirty="0" err="1" smtClean="0">
                <a:latin typeface="Lucida Console" pitchFamily="49" charset="0"/>
              </a:rPr>
              <a:t>CheapDayRtnTicket</a:t>
            </a:r>
            <a:r>
              <a:rPr lang="en-GB" sz="1600" dirty="0">
                <a:latin typeface="Lucida Console" pitchFamily="49" charset="0"/>
              </a:rPr>
              <a:t>();</a:t>
            </a:r>
          </a:p>
          <a:p>
            <a:pPr>
              <a:tabLst>
                <a:tab pos="222250" algn="l"/>
                <a:tab pos="450850" algn="l"/>
                <a:tab pos="671513" algn="l"/>
                <a:tab pos="892175" algn="l"/>
              </a:tabLst>
              <a:defRPr/>
            </a:pPr>
            <a:r>
              <a:rPr lang="en-GB" sz="1600" dirty="0">
                <a:latin typeface="Lucida Console" pitchFamily="49" charset="0"/>
              </a:rPr>
              <a:t>   </a:t>
            </a:r>
            <a:r>
              <a:rPr lang="en-GB" sz="1600" dirty="0" smtClean="0">
                <a:latin typeface="Lucida Console" pitchFamily="49" charset="0"/>
              </a:rPr>
              <a:t/>
            </a:r>
            <a:br>
              <a:rPr lang="en-GB" sz="1600" dirty="0" smtClean="0">
                <a:latin typeface="Lucida Console" pitchFamily="49" charset="0"/>
              </a:rPr>
            </a:br>
            <a:r>
              <a:rPr lang="en-GB" sz="1600" dirty="0" smtClean="0">
                <a:latin typeface="Lucida Console" pitchFamily="49" charset="0"/>
              </a:rPr>
              <a:t/>
            </a:r>
            <a:br>
              <a:rPr lang="en-GB" sz="1600" dirty="0" smtClean="0">
                <a:latin typeface="Lucida Console" pitchFamily="49" charset="0"/>
              </a:rPr>
            </a:br>
            <a:r>
              <a:rPr lang="en-GB" sz="1600" dirty="0" smtClean="0">
                <a:latin typeface="Lucida Console" pitchFamily="49" charset="0"/>
              </a:rPr>
              <a:t>   </a:t>
            </a:r>
            <a:r>
              <a:rPr lang="en-GB" sz="1600" dirty="0" err="1" smtClean="0">
                <a:latin typeface="Lucida Console" pitchFamily="49" charset="0"/>
              </a:rPr>
              <a:t>ticket.getDestination</a:t>
            </a:r>
            <a:r>
              <a:rPr lang="en-GB" sz="1600" dirty="0">
                <a:latin typeface="Lucida Console" pitchFamily="49" charset="0"/>
              </a:rPr>
              <a:t>();</a:t>
            </a:r>
          </a:p>
          <a:p>
            <a:pPr>
              <a:tabLst>
                <a:tab pos="222250" algn="l"/>
                <a:tab pos="450850" algn="l"/>
                <a:tab pos="671513" algn="l"/>
                <a:tab pos="892175" algn="l"/>
              </a:tabLst>
              <a:defRPr/>
            </a:pPr>
            <a:r>
              <a:rPr lang="en-GB" sz="1600" dirty="0">
                <a:latin typeface="Lucida Console" pitchFamily="49" charset="0"/>
              </a:rPr>
              <a:t>   </a:t>
            </a:r>
            <a:r>
              <a:rPr lang="en-GB" sz="1600" dirty="0" err="1" smtClean="0">
                <a:latin typeface="Lucida Console" pitchFamily="49" charset="0"/>
              </a:rPr>
              <a:t>ticket.getPayment</a:t>
            </a:r>
            <a:r>
              <a:rPr lang="en-GB" sz="1600" dirty="0">
                <a:latin typeface="Lucida Console" pitchFamily="49" charset="0"/>
              </a:rPr>
              <a:t>();</a:t>
            </a:r>
          </a:p>
          <a:p>
            <a:pPr>
              <a:tabLst>
                <a:tab pos="222250" algn="l"/>
                <a:tab pos="450850" algn="l"/>
                <a:tab pos="671513" algn="l"/>
                <a:tab pos="892175" algn="l"/>
              </a:tabLst>
              <a:defRPr/>
            </a:pPr>
            <a:r>
              <a:rPr lang="en-GB" sz="1600" dirty="0">
                <a:latin typeface="Lucida Console" pitchFamily="49" charset="0"/>
              </a:rPr>
              <a:t>   </a:t>
            </a:r>
            <a:r>
              <a:rPr lang="en-GB" sz="1600" dirty="0" err="1" smtClean="0">
                <a:latin typeface="Lucida Console" pitchFamily="49" charset="0"/>
              </a:rPr>
              <a:t>ticket.issue</a:t>
            </a:r>
            <a:r>
              <a:rPr lang="en-GB" sz="1600" dirty="0">
                <a:latin typeface="Lucida Console" pitchFamily="49" charset="0"/>
              </a:rPr>
              <a:t>();</a:t>
            </a:r>
          </a:p>
          <a:p>
            <a:pPr>
              <a:tabLst>
                <a:tab pos="222250" algn="l"/>
                <a:tab pos="450850" algn="l"/>
                <a:tab pos="671513" algn="l"/>
                <a:tab pos="892175" algn="l"/>
              </a:tabLst>
              <a:defRPr/>
            </a:pPr>
            <a:r>
              <a:rPr lang="en-GB" sz="1600" dirty="0">
                <a:latin typeface="Lucida Console" pitchFamily="49" charset="0"/>
              </a:rPr>
              <a:t> </a:t>
            </a:r>
            <a:r>
              <a:rPr lang="en-GB" sz="1600" dirty="0" smtClean="0">
                <a:latin typeface="Lucida Console" pitchFamily="49" charset="0"/>
              </a:rPr>
              <a:t>}</a:t>
            </a:r>
            <a:endParaRPr lang="en-GB" sz="1600" dirty="0">
              <a:latin typeface="Lucida Console" pitchFamily="49" charset="0"/>
            </a:endParaRPr>
          </a:p>
          <a:p>
            <a:pPr>
              <a:tabLst>
                <a:tab pos="222250" algn="l"/>
                <a:tab pos="450850" algn="l"/>
                <a:tab pos="671513" algn="l"/>
                <a:tab pos="892175" algn="l"/>
              </a:tabLst>
              <a:defRPr/>
            </a:pPr>
            <a:r>
              <a:rPr lang="en-GB" sz="1600" dirty="0">
                <a:latin typeface="Lucida Console" pitchFamily="49" charset="0"/>
              </a:rPr>
              <a:t>}</a:t>
            </a:r>
          </a:p>
        </p:txBody>
      </p:sp>
      <p:sp>
        <p:nvSpPr>
          <p:cNvPr id="175110" name="Rectangle 6"/>
          <p:cNvSpPr>
            <a:spLocks noChangeArrowheads="1"/>
          </p:cNvSpPr>
          <p:nvPr/>
        </p:nvSpPr>
        <p:spPr bwMode="auto">
          <a:xfrm>
            <a:off x="4632158" y="1647825"/>
            <a:ext cx="4495800" cy="3139321"/>
          </a:xfrm>
          <a:prstGeom prst="rect">
            <a:avLst/>
          </a:prstGeom>
          <a:solidFill>
            <a:schemeClr val="accent5">
              <a:lumMod val="90000"/>
            </a:schemeClr>
          </a:solidFill>
          <a:ln w="9525">
            <a:solidFill>
              <a:schemeClr val="bg1"/>
            </a:solidFill>
            <a:miter lim="800000"/>
            <a:headEnd/>
            <a:tailEnd/>
          </a:ln>
          <a:effectLst/>
        </p:spPr>
        <p:txBody>
          <a:bodyPr tIns="91440" bIns="91440">
            <a:spAutoFit/>
          </a:bodyPr>
          <a:lstStyle/>
          <a:p>
            <a:pPr>
              <a:tabLst>
                <a:tab pos="222250" algn="l"/>
                <a:tab pos="450850" algn="l"/>
                <a:tab pos="671513" algn="l"/>
                <a:tab pos="892175" algn="l"/>
              </a:tabLst>
              <a:defRPr/>
            </a:pPr>
            <a:r>
              <a:rPr lang="en-GB" sz="1600" dirty="0" smtClean="0">
                <a:solidFill>
                  <a:srgbClr val="0000C8"/>
                </a:solidFill>
                <a:latin typeface="Lucida Console" pitchFamily="49" charset="0"/>
              </a:rPr>
              <a:t>public static </a:t>
            </a:r>
            <a:r>
              <a:rPr lang="en-GB" sz="1600" dirty="0">
                <a:solidFill>
                  <a:srgbClr val="0000C8"/>
                </a:solidFill>
                <a:latin typeface="Lucida Console" pitchFamily="49" charset="0"/>
              </a:rPr>
              <a:t>class </a:t>
            </a:r>
            <a:r>
              <a:rPr lang="en-GB" sz="1600" dirty="0" err="1">
                <a:latin typeface="Lucida Console" pitchFamily="49" charset="0"/>
              </a:rPr>
              <a:t>TicketFactory</a:t>
            </a:r>
            <a:r>
              <a:rPr lang="en-GB" sz="1600" dirty="0">
                <a:latin typeface="Lucida Console" pitchFamily="49" charset="0"/>
              </a:rPr>
              <a:t> {</a:t>
            </a:r>
          </a:p>
          <a:p>
            <a:pPr>
              <a:tabLst>
                <a:tab pos="222250" algn="l"/>
                <a:tab pos="450850" algn="l"/>
                <a:tab pos="671513" algn="l"/>
                <a:tab pos="892175" algn="l"/>
              </a:tabLst>
              <a:defRPr/>
            </a:pPr>
            <a:r>
              <a:rPr lang="en-GB" sz="1600" dirty="0">
                <a:latin typeface="Lucida Console" pitchFamily="49" charset="0"/>
              </a:rPr>
              <a:t> </a:t>
            </a:r>
            <a:r>
              <a:rPr lang="en-GB" sz="1600" dirty="0" smtClean="0">
                <a:solidFill>
                  <a:srgbClr val="0000C8"/>
                </a:solidFill>
                <a:latin typeface="Lucida Console" pitchFamily="49" charset="0"/>
              </a:rPr>
              <a:t>public </a:t>
            </a:r>
            <a:r>
              <a:rPr lang="en-GB" sz="1600" dirty="0">
                <a:latin typeface="Lucida Console" pitchFamily="49" charset="0"/>
              </a:rPr>
              <a:t>Ticket </a:t>
            </a:r>
            <a:r>
              <a:rPr lang="en-GB" sz="1600" dirty="0" err="1" smtClean="0">
                <a:latin typeface="Lucida Console" pitchFamily="49" charset="0"/>
              </a:rPr>
              <a:t>createTicket</a:t>
            </a:r>
            <a:r>
              <a:rPr lang="en-GB" sz="1600" dirty="0" smtClean="0">
                <a:latin typeface="Lucida Console" pitchFamily="49" charset="0"/>
              </a:rPr>
              <a:t/>
            </a:r>
            <a:br>
              <a:rPr lang="en-GB" sz="1600" dirty="0" smtClean="0">
                <a:latin typeface="Lucida Console" pitchFamily="49" charset="0"/>
              </a:rPr>
            </a:br>
            <a:r>
              <a:rPr lang="en-GB" sz="1600" dirty="0" smtClean="0">
                <a:latin typeface="Lucida Console" pitchFamily="49" charset="0"/>
              </a:rPr>
              <a:t>                   (String </a:t>
            </a:r>
            <a:r>
              <a:rPr lang="en-GB" sz="1600" dirty="0">
                <a:latin typeface="Lucida Console" pitchFamily="49" charset="0"/>
              </a:rPr>
              <a:t>type) {</a:t>
            </a:r>
          </a:p>
          <a:p>
            <a:pPr>
              <a:tabLst>
                <a:tab pos="222250" algn="l"/>
                <a:tab pos="450850" algn="l"/>
                <a:tab pos="671513" algn="l"/>
                <a:tab pos="892175" algn="l"/>
              </a:tabLst>
              <a:defRPr/>
            </a:pPr>
            <a:r>
              <a:rPr lang="en-GB" sz="1600" dirty="0">
                <a:latin typeface="Lucida Console" pitchFamily="49" charset="0"/>
              </a:rPr>
              <a:t>  </a:t>
            </a:r>
            <a:r>
              <a:rPr lang="en-GB" sz="1600" dirty="0" smtClean="0">
                <a:latin typeface="Lucida Console" pitchFamily="49" charset="0"/>
              </a:rPr>
              <a:t> Ticket </a:t>
            </a:r>
            <a:r>
              <a:rPr lang="en-GB" sz="1600" dirty="0" err="1">
                <a:latin typeface="Lucida Console" pitchFamily="49" charset="0"/>
              </a:rPr>
              <a:t>ticket</a:t>
            </a:r>
            <a:r>
              <a:rPr lang="en-GB" sz="1600" dirty="0">
                <a:latin typeface="Lucida Console" pitchFamily="49" charset="0"/>
              </a:rPr>
              <a:t> = </a:t>
            </a:r>
            <a:r>
              <a:rPr lang="en-GB" sz="1600" dirty="0">
                <a:solidFill>
                  <a:srgbClr val="0000C8"/>
                </a:solidFill>
                <a:latin typeface="Lucida Console" pitchFamily="49" charset="0"/>
              </a:rPr>
              <a:t>null</a:t>
            </a:r>
            <a:r>
              <a:rPr lang="en-GB" sz="1600" dirty="0">
                <a:latin typeface="Lucida Console" pitchFamily="49" charset="0"/>
              </a:rPr>
              <a:t>;</a:t>
            </a:r>
          </a:p>
          <a:p>
            <a:pPr>
              <a:tabLst>
                <a:tab pos="222250" algn="l"/>
                <a:tab pos="450850" algn="l"/>
                <a:tab pos="671513" algn="l"/>
                <a:tab pos="892175" algn="l"/>
              </a:tabLst>
              <a:defRPr/>
            </a:pPr>
            <a:r>
              <a:rPr lang="en-GB" sz="1600" dirty="0" smtClean="0">
                <a:latin typeface="Lucida Console" pitchFamily="49" charset="0"/>
              </a:rPr>
              <a:t>   </a:t>
            </a:r>
            <a:r>
              <a:rPr lang="en-GB" sz="1600" dirty="0" smtClean="0">
                <a:solidFill>
                  <a:srgbClr val="0000C8"/>
                </a:solidFill>
                <a:latin typeface="Lucida Console" pitchFamily="49" charset="0"/>
              </a:rPr>
              <a:t>if</a:t>
            </a:r>
            <a:r>
              <a:rPr lang="en-GB" sz="1600" dirty="0" smtClean="0">
                <a:latin typeface="Lucida Console" pitchFamily="49" charset="0"/>
              </a:rPr>
              <a:t> </a:t>
            </a:r>
            <a:r>
              <a:rPr lang="en-GB" sz="1600" dirty="0">
                <a:latin typeface="Lucida Console" pitchFamily="49" charset="0"/>
              </a:rPr>
              <a:t>(type == </a:t>
            </a:r>
            <a:r>
              <a:rPr lang="en-GB" sz="1600" dirty="0" smtClean="0">
                <a:latin typeface="Lucida Console" pitchFamily="49" charset="0"/>
              </a:rPr>
              <a:t>"Single")</a:t>
            </a:r>
            <a:endParaRPr lang="en-GB" sz="1600" dirty="0">
              <a:latin typeface="Lucida Console" pitchFamily="49" charset="0"/>
            </a:endParaRPr>
          </a:p>
          <a:p>
            <a:pPr>
              <a:tabLst>
                <a:tab pos="222250" algn="l"/>
                <a:tab pos="450850" algn="l"/>
                <a:tab pos="671513" algn="l"/>
                <a:tab pos="892175" algn="l"/>
              </a:tabLst>
              <a:defRPr/>
            </a:pPr>
            <a:r>
              <a:rPr lang="en-GB" sz="1600" dirty="0">
                <a:latin typeface="Lucida Console" pitchFamily="49" charset="0"/>
              </a:rPr>
              <a:t>  </a:t>
            </a:r>
            <a:r>
              <a:rPr lang="en-GB" sz="1600" dirty="0" smtClean="0">
                <a:latin typeface="Lucida Console" pitchFamily="49" charset="0"/>
              </a:rPr>
              <a:t>   ticket = </a:t>
            </a:r>
            <a:r>
              <a:rPr lang="en-GB" sz="1600" dirty="0">
                <a:latin typeface="Lucida Console" pitchFamily="49" charset="0"/>
              </a:rPr>
              <a:t>new </a:t>
            </a:r>
            <a:r>
              <a:rPr lang="en-GB" sz="1600" dirty="0" err="1">
                <a:latin typeface="Lucida Console" pitchFamily="49" charset="0"/>
              </a:rPr>
              <a:t>SingleTicket</a:t>
            </a:r>
            <a:r>
              <a:rPr lang="en-GB" sz="1600" dirty="0">
                <a:latin typeface="Lucida Console" pitchFamily="49" charset="0"/>
              </a:rPr>
              <a:t>();</a:t>
            </a:r>
          </a:p>
          <a:p>
            <a:pPr>
              <a:tabLst>
                <a:tab pos="222250" algn="l"/>
                <a:tab pos="450850" algn="l"/>
                <a:tab pos="671513" algn="l"/>
                <a:tab pos="892175" algn="l"/>
              </a:tabLst>
              <a:defRPr/>
            </a:pPr>
            <a:r>
              <a:rPr lang="en-GB" sz="1600" dirty="0">
                <a:latin typeface="Lucida Console" pitchFamily="49" charset="0"/>
              </a:rPr>
              <a:t>  </a:t>
            </a:r>
            <a:r>
              <a:rPr lang="en-GB" sz="1600" dirty="0" smtClean="0">
                <a:latin typeface="Lucida Console" pitchFamily="49" charset="0"/>
              </a:rPr>
              <a:t> </a:t>
            </a:r>
            <a:r>
              <a:rPr lang="en-GB" sz="1600" dirty="0" smtClean="0">
                <a:solidFill>
                  <a:srgbClr val="0000C8"/>
                </a:solidFill>
                <a:latin typeface="Lucida Console" pitchFamily="49" charset="0"/>
              </a:rPr>
              <a:t>else </a:t>
            </a:r>
            <a:r>
              <a:rPr lang="en-GB" sz="1600" dirty="0">
                <a:solidFill>
                  <a:srgbClr val="0000C8"/>
                </a:solidFill>
                <a:latin typeface="Lucida Console" pitchFamily="49" charset="0"/>
              </a:rPr>
              <a:t>if </a:t>
            </a:r>
            <a:r>
              <a:rPr lang="en-GB" sz="1600" dirty="0">
                <a:latin typeface="Lucida Console" pitchFamily="49" charset="0"/>
              </a:rPr>
              <a:t>(type == </a:t>
            </a:r>
            <a:r>
              <a:rPr lang="en-GB" sz="1600" dirty="0" smtClean="0">
                <a:latin typeface="Lucida Console" pitchFamily="49" charset="0"/>
              </a:rPr>
              <a:t>"</a:t>
            </a:r>
            <a:r>
              <a:rPr lang="en-GB" sz="1600" dirty="0" err="1" smtClean="0">
                <a:latin typeface="Lucida Console" pitchFamily="49" charset="0"/>
              </a:rPr>
              <a:t>CheapDayRtn</a:t>
            </a:r>
            <a:r>
              <a:rPr lang="en-GB" sz="1600" dirty="0" smtClean="0">
                <a:latin typeface="Lucida Console" pitchFamily="49" charset="0"/>
              </a:rPr>
              <a:t>")</a:t>
            </a:r>
            <a:endParaRPr lang="en-GB" sz="1600" dirty="0">
              <a:latin typeface="Lucida Console" pitchFamily="49" charset="0"/>
            </a:endParaRPr>
          </a:p>
          <a:p>
            <a:pPr>
              <a:tabLst>
                <a:tab pos="222250" algn="l"/>
                <a:tab pos="450850" algn="l"/>
                <a:tab pos="671513" algn="l"/>
                <a:tab pos="892175" algn="l"/>
              </a:tabLst>
              <a:defRPr/>
            </a:pPr>
            <a:r>
              <a:rPr lang="en-GB" sz="1600" dirty="0">
                <a:latin typeface="Lucida Console" pitchFamily="49" charset="0"/>
              </a:rPr>
              <a:t>   </a:t>
            </a:r>
            <a:r>
              <a:rPr lang="en-GB" sz="1600" dirty="0" smtClean="0">
                <a:latin typeface="Lucida Console" pitchFamily="49" charset="0"/>
              </a:rPr>
              <a:t>  ticket </a:t>
            </a:r>
            <a:br>
              <a:rPr lang="en-GB" sz="1600" dirty="0" smtClean="0">
                <a:latin typeface="Lucida Console" pitchFamily="49" charset="0"/>
              </a:rPr>
            </a:br>
            <a:r>
              <a:rPr lang="en-GB" sz="1600" dirty="0" smtClean="0">
                <a:latin typeface="Lucida Console" pitchFamily="49" charset="0"/>
              </a:rPr>
              <a:t>         = </a:t>
            </a:r>
            <a:r>
              <a:rPr lang="en-GB" sz="1600" dirty="0">
                <a:solidFill>
                  <a:srgbClr val="0000C8"/>
                </a:solidFill>
                <a:latin typeface="Lucida Console" pitchFamily="49" charset="0"/>
              </a:rPr>
              <a:t>new</a:t>
            </a:r>
            <a:r>
              <a:rPr lang="en-GB" sz="1600" dirty="0">
                <a:latin typeface="Lucida Console" pitchFamily="49" charset="0"/>
              </a:rPr>
              <a:t> </a:t>
            </a:r>
            <a:r>
              <a:rPr lang="en-GB" sz="1600" dirty="0" err="1">
                <a:latin typeface="Lucida Console" pitchFamily="49" charset="0"/>
              </a:rPr>
              <a:t>CheapDayRtnTicket</a:t>
            </a:r>
            <a:r>
              <a:rPr lang="en-GB" sz="1600" dirty="0">
                <a:latin typeface="Lucida Console" pitchFamily="49" charset="0"/>
              </a:rPr>
              <a:t>();</a:t>
            </a:r>
          </a:p>
          <a:p>
            <a:pPr>
              <a:tabLst>
                <a:tab pos="222250" algn="l"/>
                <a:tab pos="450850" algn="l"/>
                <a:tab pos="671513" algn="l"/>
                <a:tab pos="892175" algn="l"/>
              </a:tabLst>
              <a:defRPr/>
            </a:pPr>
            <a:r>
              <a:rPr lang="en-GB" sz="1600" dirty="0">
                <a:latin typeface="Lucida Console" pitchFamily="49" charset="0"/>
              </a:rPr>
              <a:t>  </a:t>
            </a:r>
            <a:r>
              <a:rPr lang="en-GB" sz="1600" dirty="0" smtClean="0">
                <a:latin typeface="Lucida Console" pitchFamily="49" charset="0"/>
              </a:rPr>
              <a:t> </a:t>
            </a:r>
            <a:r>
              <a:rPr lang="en-GB" sz="1600" dirty="0" smtClean="0">
                <a:solidFill>
                  <a:srgbClr val="0000C8"/>
                </a:solidFill>
                <a:latin typeface="Lucida Console" pitchFamily="49" charset="0"/>
              </a:rPr>
              <a:t>return</a:t>
            </a:r>
            <a:r>
              <a:rPr lang="en-GB" sz="1600" dirty="0" smtClean="0">
                <a:latin typeface="Lucida Console" pitchFamily="49" charset="0"/>
              </a:rPr>
              <a:t> </a:t>
            </a:r>
            <a:r>
              <a:rPr lang="en-GB" sz="1600" dirty="0">
                <a:latin typeface="Lucida Console" pitchFamily="49" charset="0"/>
              </a:rPr>
              <a:t>ticket;</a:t>
            </a:r>
          </a:p>
          <a:p>
            <a:pPr>
              <a:tabLst>
                <a:tab pos="222250" algn="l"/>
                <a:tab pos="450850" algn="l"/>
                <a:tab pos="671513" algn="l"/>
                <a:tab pos="892175" algn="l"/>
              </a:tabLst>
              <a:defRPr/>
            </a:pPr>
            <a:r>
              <a:rPr lang="en-GB" sz="1600" dirty="0">
                <a:latin typeface="Lucida Console" pitchFamily="49" charset="0"/>
              </a:rPr>
              <a:t> </a:t>
            </a:r>
            <a:r>
              <a:rPr lang="en-GB" sz="1600" dirty="0" smtClean="0">
                <a:latin typeface="Lucida Console" pitchFamily="49" charset="0"/>
              </a:rPr>
              <a:t>}</a:t>
            </a:r>
            <a:endParaRPr lang="en-GB" sz="1600" dirty="0">
              <a:latin typeface="Lucida Console" pitchFamily="49" charset="0"/>
            </a:endParaRPr>
          </a:p>
          <a:p>
            <a:pPr>
              <a:tabLst>
                <a:tab pos="222250" algn="l"/>
                <a:tab pos="450850" algn="l"/>
                <a:tab pos="671513" algn="l"/>
                <a:tab pos="892175" algn="l"/>
              </a:tabLst>
              <a:defRPr/>
            </a:pPr>
            <a:r>
              <a:rPr lang="en-GB" sz="1600" dirty="0">
                <a:latin typeface="Lucida Console" pitchFamily="49" charset="0"/>
              </a:rPr>
              <a:t>}</a:t>
            </a:r>
          </a:p>
        </p:txBody>
      </p:sp>
      <p:sp>
        <p:nvSpPr>
          <p:cNvPr id="175111" name="Text Box 7"/>
          <p:cNvSpPr txBox="1">
            <a:spLocks noChangeArrowheads="1"/>
          </p:cNvSpPr>
          <p:nvPr/>
        </p:nvSpPr>
        <p:spPr bwMode="auto">
          <a:xfrm>
            <a:off x="-1" y="2851067"/>
            <a:ext cx="4459706" cy="1879618"/>
          </a:xfrm>
          <a:prstGeom prst="rect">
            <a:avLst/>
          </a:prstGeom>
          <a:solidFill>
            <a:srgbClr val="C0C0C0"/>
          </a:solidFill>
          <a:ln w="12700" algn="ctr">
            <a:noFill/>
            <a:miter lim="800000"/>
            <a:headEnd/>
            <a:tailEnd/>
          </a:ln>
        </p:spPr>
        <p:txBody>
          <a:bodyPr wrap="square" lIns="46800" tIns="46800" rIns="46800" bIns="46800">
            <a:spAutoFit/>
          </a:bodyPr>
          <a:lstStyle/>
          <a:p>
            <a:endParaRPr lang="en-GB" sz="1600" dirty="0"/>
          </a:p>
          <a:p>
            <a:r>
              <a:rPr lang="en-GB" sz="1600" dirty="0" smtClean="0">
                <a:latin typeface="Lucida Console" pitchFamily="49" charset="0"/>
              </a:rPr>
              <a:t>    ticket = </a:t>
            </a:r>
            <a:br>
              <a:rPr lang="en-GB" sz="1600" dirty="0" smtClean="0">
                <a:latin typeface="Lucida Console" pitchFamily="49" charset="0"/>
              </a:rPr>
            </a:br>
            <a:r>
              <a:rPr lang="en-GB" sz="1600" dirty="0" smtClean="0">
                <a:latin typeface="Lucida Console" pitchFamily="49" charset="0"/>
              </a:rPr>
              <a:t>      </a:t>
            </a:r>
            <a:r>
              <a:rPr lang="en-GB" sz="1600" dirty="0" err="1" smtClean="0">
                <a:latin typeface="Lucida Console" pitchFamily="49" charset="0"/>
              </a:rPr>
              <a:t>TicketFactory</a:t>
            </a:r>
            <a:r>
              <a:rPr lang="en-GB" sz="1600" dirty="0" smtClean="0">
                <a:latin typeface="Lucida Console" pitchFamily="49" charset="0"/>
              </a:rPr>
              <a:t/>
            </a:r>
            <a:br>
              <a:rPr lang="en-GB" sz="1600" dirty="0" smtClean="0">
                <a:latin typeface="Lucida Console" pitchFamily="49" charset="0"/>
              </a:rPr>
            </a:br>
            <a:r>
              <a:rPr lang="en-GB" sz="1600" dirty="0" smtClean="0">
                <a:latin typeface="Lucida Console" pitchFamily="49" charset="0"/>
              </a:rPr>
              <a:t>        .</a:t>
            </a:r>
            <a:r>
              <a:rPr lang="en-GB" sz="1600" dirty="0" err="1" smtClean="0">
                <a:latin typeface="Lucida Console" pitchFamily="49" charset="0"/>
              </a:rPr>
              <a:t>createTicket</a:t>
            </a:r>
            <a:r>
              <a:rPr lang="en-GB" sz="1600" dirty="0" smtClean="0">
                <a:latin typeface="Lucida Console" pitchFamily="49" charset="0"/>
              </a:rPr>
              <a:t>(type);</a:t>
            </a:r>
            <a:br>
              <a:rPr lang="en-GB" sz="1600" dirty="0" smtClean="0">
                <a:latin typeface="Lucida Console" pitchFamily="49" charset="0"/>
              </a:rPr>
            </a:br>
            <a:endParaRPr lang="en-GB" sz="1600" dirty="0">
              <a:latin typeface="Lucida Console" pitchFamily="49" charset="0"/>
            </a:endParaRPr>
          </a:p>
          <a:p>
            <a:endParaRPr lang="en-GB" sz="1800" dirty="0"/>
          </a:p>
          <a:p>
            <a:endParaRPr lang="en-GB" sz="1800" dirty="0"/>
          </a:p>
        </p:txBody>
      </p:sp>
      <p:sp>
        <p:nvSpPr>
          <p:cNvPr id="175113" name="AutoShape 9"/>
          <p:cNvSpPr>
            <a:spLocks noChangeArrowheads="1"/>
          </p:cNvSpPr>
          <p:nvPr/>
        </p:nvSpPr>
        <p:spPr bwMode="auto">
          <a:xfrm>
            <a:off x="4429125" y="3216191"/>
            <a:ext cx="500063" cy="920750"/>
          </a:xfrm>
          <a:prstGeom prst="rightArrow">
            <a:avLst>
              <a:gd name="adj1" fmla="val 50000"/>
              <a:gd name="adj2" fmla="val 28569"/>
            </a:avLst>
          </a:prstGeom>
          <a:solidFill>
            <a:srgbClr val="C0C0C0"/>
          </a:solidFill>
          <a:ln w="12700" algn="ctr">
            <a:noFill/>
            <a:miter lim="800000"/>
            <a:headEnd/>
            <a:tailEnd/>
          </a:ln>
        </p:spPr>
        <p:txBody>
          <a:bodyPr lIns="46800" tIns="46800" rIns="46800" bIns="46800"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5113"/>
                                        </p:tgtEl>
                                        <p:attrNameLst>
                                          <p:attrName>style.visibility</p:attrName>
                                        </p:attrNameLst>
                                      </p:cBhvr>
                                      <p:to>
                                        <p:strVal val="visible"/>
                                      </p:to>
                                    </p:set>
                                    <p:animEffect transition="in" filter="fade">
                                      <p:cBhvr>
                                        <p:cTn id="7" dur="500"/>
                                        <p:tgtEl>
                                          <p:spTgt spid="1751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5111"/>
                                        </p:tgtEl>
                                        <p:attrNameLst>
                                          <p:attrName>style.visibility</p:attrName>
                                        </p:attrNameLst>
                                      </p:cBhvr>
                                      <p:to>
                                        <p:strVal val="visible"/>
                                      </p:to>
                                    </p:set>
                                    <p:animEffect transition="in" filter="fade">
                                      <p:cBhvr>
                                        <p:cTn id="10" dur="500"/>
                                        <p:tgtEl>
                                          <p:spTgt spid="1751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5110"/>
                                        </p:tgtEl>
                                        <p:attrNameLst>
                                          <p:attrName>style.visibility</p:attrName>
                                        </p:attrNameLst>
                                      </p:cBhvr>
                                      <p:to>
                                        <p:strVal val="visible"/>
                                      </p:to>
                                    </p:set>
                                    <p:animEffect transition="in" filter="fade">
                                      <p:cBhvr>
                                        <p:cTn id="13" dur="500"/>
                                        <p:tgtEl>
                                          <p:spTgt spid="175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0" grpId="0" animBg="1"/>
      <p:bldP spid="175111" grpId="0" animBg="1"/>
      <p:bldP spid="1751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643313" y="1143000"/>
            <a:ext cx="5286375" cy="5715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0" tIns="0" rIns="0" bIns="0"/>
          <a:lstStyle/>
          <a:p>
            <a:pPr>
              <a:defRPr/>
            </a:pPr>
            <a:endParaRPr lang="en-GB"/>
          </a:p>
        </p:txBody>
      </p:sp>
      <p:sp>
        <p:nvSpPr>
          <p:cNvPr id="10" name="Rectangle 9"/>
          <p:cNvSpPr/>
          <p:nvPr/>
        </p:nvSpPr>
        <p:spPr bwMode="auto">
          <a:xfrm>
            <a:off x="214313" y="1357313"/>
            <a:ext cx="2786062" cy="1928812"/>
          </a:xfrm>
          <a:prstGeom prst="rect">
            <a:avLst/>
          </a:prstGeom>
          <a:solidFill>
            <a:schemeClr val="accent5"/>
          </a:solidFill>
          <a:ln w="28575" cap="flat" cmpd="sng" algn="ctr">
            <a:solidFill>
              <a:schemeClr val="tx1"/>
            </a:solidFill>
            <a:prstDash val="solid"/>
            <a:round/>
            <a:headEnd type="none" w="med" len="med"/>
            <a:tailEnd type="none" w="med" len="med"/>
          </a:ln>
          <a:effectLst/>
        </p:spPr>
        <p:txBody>
          <a:bodyPr lIns="0" tIns="0" rIns="0" bIns="0"/>
          <a:lstStyle/>
          <a:p>
            <a:pPr>
              <a:defRPr/>
            </a:pPr>
            <a:endParaRPr lang="en-GB"/>
          </a:p>
        </p:txBody>
      </p:sp>
      <p:sp>
        <p:nvSpPr>
          <p:cNvPr id="9220" name="Rectangle 2"/>
          <p:cNvSpPr>
            <a:spLocks noGrp="1" noChangeArrowheads="1"/>
          </p:cNvSpPr>
          <p:nvPr>
            <p:ph type="title" idx="4294967295"/>
          </p:nvPr>
        </p:nvSpPr>
        <p:spPr/>
        <p:txBody>
          <a:bodyPr/>
          <a:lstStyle/>
          <a:p>
            <a:pPr eaLnBrk="1" hangingPunct="1"/>
            <a:r>
              <a:rPr lang="en-GB" dirty="0" smtClean="0"/>
              <a:t>Open For Extension</a:t>
            </a:r>
          </a:p>
        </p:txBody>
      </p:sp>
      <p:sp>
        <p:nvSpPr>
          <p:cNvPr id="9221" name="Line 8"/>
          <p:cNvSpPr>
            <a:spLocks noChangeShapeType="1"/>
          </p:cNvSpPr>
          <p:nvPr/>
        </p:nvSpPr>
        <p:spPr bwMode="auto">
          <a:xfrm>
            <a:off x="2971800" y="2241550"/>
            <a:ext cx="685800" cy="0"/>
          </a:xfrm>
          <a:prstGeom prst="line">
            <a:avLst/>
          </a:prstGeom>
          <a:noFill/>
          <a:ln w="38100">
            <a:solidFill>
              <a:schemeClr val="bg1"/>
            </a:solidFill>
            <a:prstDash val="sysDot"/>
            <a:round/>
            <a:headEnd/>
            <a:tailEnd type="triangle" w="med" len="med"/>
          </a:ln>
        </p:spPr>
        <p:txBody>
          <a:bodyPr wrap="none" lIns="46800" tIns="46800" rIns="46800" bIns="46800">
            <a:spAutoFit/>
          </a:bodyPr>
          <a:lstStyle/>
          <a:p>
            <a:endParaRPr lang="en-GB"/>
          </a:p>
        </p:txBody>
      </p:sp>
      <p:grpSp>
        <p:nvGrpSpPr>
          <p:cNvPr id="2" name="Group 11"/>
          <p:cNvGrpSpPr>
            <a:grpSpLocks/>
          </p:cNvGrpSpPr>
          <p:nvPr/>
        </p:nvGrpSpPr>
        <p:grpSpPr bwMode="auto">
          <a:xfrm>
            <a:off x="3657600" y="4468813"/>
            <a:ext cx="5181600" cy="463550"/>
            <a:chOff x="2304" y="2890"/>
            <a:chExt cx="3264" cy="300"/>
          </a:xfrm>
        </p:grpSpPr>
        <p:sp>
          <p:nvSpPr>
            <p:cNvPr id="9235" name="Line 9"/>
            <p:cNvSpPr>
              <a:spLocks noChangeShapeType="1"/>
            </p:cNvSpPr>
            <p:nvPr/>
          </p:nvSpPr>
          <p:spPr bwMode="auto">
            <a:xfrm>
              <a:off x="2304" y="3130"/>
              <a:ext cx="3264" cy="0"/>
            </a:xfrm>
            <a:prstGeom prst="line">
              <a:avLst/>
            </a:prstGeom>
            <a:noFill/>
            <a:ln w="12700">
              <a:solidFill>
                <a:schemeClr val="bg1"/>
              </a:solidFill>
              <a:round/>
              <a:headEnd/>
              <a:tailEnd/>
            </a:ln>
          </p:spPr>
          <p:txBody>
            <a:bodyPr wrap="none" lIns="46800" tIns="46800" rIns="46800" bIns="46800">
              <a:spAutoFit/>
            </a:bodyPr>
            <a:lstStyle/>
            <a:p>
              <a:endParaRPr lang="en-GB"/>
            </a:p>
          </p:txBody>
        </p:sp>
        <p:sp>
          <p:nvSpPr>
            <p:cNvPr id="9236" name="Rectangle 10"/>
            <p:cNvSpPr>
              <a:spLocks noChangeArrowheads="1"/>
            </p:cNvSpPr>
            <p:nvPr/>
          </p:nvSpPr>
          <p:spPr bwMode="auto">
            <a:xfrm>
              <a:off x="2304" y="2890"/>
              <a:ext cx="60" cy="300"/>
            </a:xfrm>
            <a:prstGeom prst="rect">
              <a:avLst/>
            </a:prstGeom>
            <a:noFill/>
            <a:ln w="12700" algn="ctr">
              <a:solidFill>
                <a:schemeClr val="bg1"/>
              </a:solidFill>
              <a:miter lim="800000"/>
              <a:headEnd/>
              <a:tailEnd/>
            </a:ln>
          </p:spPr>
          <p:txBody>
            <a:bodyPr wrap="none" lIns="46800" tIns="46800" rIns="46800" bIns="46800" anchor="ctr">
              <a:spAutoFit/>
            </a:bodyPr>
            <a:lstStyle/>
            <a:p>
              <a:endParaRPr lang="en-US"/>
            </a:p>
          </p:txBody>
        </p:sp>
      </p:grpSp>
      <p:cxnSp>
        <p:nvCxnSpPr>
          <p:cNvPr id="9223" name="Straight Arrow Connector 12"/>
          <p:cNvCxnSpPr>
            <a:cxnSpLocks noChangeShapeType="1"/>
          </p:cNvCxnSpPr>
          <p:nvPr/>
        </p:nvCxnSpPr>
        <p:spPr bwMode="auto">
          <a:xfrm flipV="1">
            <a:off x="2971800" y="2286000"/>
            <a:ext cx="671513" cy="12700"/>
          </a:xfrm>
          <a:prstGeom prst="straightConnector1">
            <a:avLst/>
          </a:prstGeom>
          <a:noFill/>
          <a:ln w="28575" algn="ctr">
            <a:solidFill>
              <a:schemeClr val="tx1"/>
            </a:solidFill>
            <a:prstDash val="dash"/>
            <a:round/>
            <a:headEnd/>
            <a:tailEnd type="arrow" w="med" len="med"/>
          </a:ln>
        </p:spPr>
      </p:cxnSp>
      <p:grpSp>
        <p:nvGrpSpPr>
          <p:cNvPr id="3" name="Group 4"/>
          <p:cNvGrpSpPr>
            <a:grpSpLocks noChangeAspect="1"/>
          </p:cNvGrpSpPr>
          <p:nvPr/>
        </p:nvGrpSpPr>
        <p:grpSpPr bwMode="auto">
          <a:xfrm>
            <a:off x="228600" y="1425575"/>
            <a:ext cx="2743200" cy="1746250"/>
            <a:chOff x="144" y="898"/>
            <a:chExt cx="1728" cy="1100"/>
          </a:xfrm>
        </p:grpSpPr>
        <p:sp>
          <p:nvSpPr>
            <p:cNvPr id="9231" name="AutoShape 3"/>
            <p:cNvSpPr>
              <a:spLocks noChangeAspect="1" noChangeArrowheads="1" noTextEdit="1"/>
            </p:cNvSpPr>
            <p:nvPr/>
          </p:nvSpPr>
          <p:spPr bwMode="auto">
            <a:xfrm>
              <a:off x="144" y="898"/>
              <a:ext cx="1728" cy="1100"/>
            </a:xfrm>
            <a:prstGeom prst="rect">
              <a:avLst/>
            </a:prstGeom>
            <a:noFill/>
            <a:ln w="12700" algn="ctr">
              <a:solidFill>
                <a:srgbClr val="FFFFFF"/>
              </a:solidFill>
              <a:miter lim="800000"/>
              <a:headEnd/>
              <a:tailEnd/>
            </a:ln>
          </p:spPr>
          <p:txBody>
            <a:bodyPr/>
            <a:lstStyle/>
            <a:p>
              <a:endParaRPr lang="en-GB"/>
            </a:p>
          </p:txBody>
        </p:sp>
        <p:sp>
          <p:nvSpPr>
            <p:cNvPr id="9232" name="Rectangle 5"/>
            <p:cNvSpPr>
              <a:spLocks noChangeArrowheads="1"/>
            </p:cNvSpPr>
            <p:nvPr/>
          </p:nvSpPr>
          <p:spPr bwMode="auto">
            <a:xfrm>
              <a:off x="173" y="926"/>
              <a:ext cx="1670" cy="1045"/>
            </a:xfrm>
            <a:prstGeom prst="rect">
              <a:avLst/>
            </a:prstGeom>
            <a:noFill/>
            <a:ln w="0">
              <a:solidFill>
                <a:srgbClr val="000000"/>
              </a:solidFill>
              <a:miter lim="800000"/>
              <a:headEnd/>
              <a:tailEnd/>
            </a:ln>
          </p:spPr>
          <p:txBody>
            <a:bodyPr/>
            <a:lstStyle/>
            <a:p>
              <a:endParaRPr lang="en-US"/>
            </a:p>
          </p:txBody>
        </p:sp>
        <p:sp>
          <p:nvSpPr>
            <p:cNvPr id="9233" name="Freeform 6"/>
            <p:cNvSpPr>
              <a:spLocks/>
            </p:cNvSpPr>
            <p:nvPr/>
          </p:nvSpPr>
          <p:spPr bwMode="auto">
            <a:xfrm>
              <a:off x="173" y="926"/>
              <a:ext cx="990" cy="174"/>
            </a:xfrm>
            <a:custGeom>
              <a:avLst/>
              <a:gdLst>
                <a:gd name="T0" fmla="*/ 0 w 102"/>
                <a:gd name="T1" fmla="*/ 11205060 h 19"/>
                <a:gd name="T2" fmla="*/ 74421377 w 102"/>
                <a:gd name="T3" fmla="*/ 11205060 h 19"/>
                <a:gd name="T4" fmla="*/ 85274446 w 102"/>
                <a:gd name="T5" fmla="*/ 2960839 h 19"/>
                <a:gd name="T6" fmla="*/ 85274446 w 102"/>
                <a:gd name="T7" fmla="*/ 0 h 19"/>
                <a:gd name="T8" fmla="*/ 0 60000 65536"/>
                <a:gd name="T9" fmla="*/ 0 60000 65536"/>
                <a:gd name="T10" fmla="*/ 0 60000 65536"/>
                <a:gd name="T11" fmla="*/ 0 60000 65536"/>
                <a:gd name="T12" fmla="*/ 0 w 102"/>
                <a:gd name="T13" fmla="*/ 0 h 19"/>
                <a:gd name="T14" fmla="*/ 102 w 102"/>
                <a:gd name="T15" fmla="*/ 19 h 19"/>
              </a:gdLst>
              <a:ahLst/>
              <a:cxnLst>
                <a:cxn ang="T8">
                  <a:pos x="T0" y="T1"/>
                </a:cxn>
                <a:cxn ang="T9">
                  <a:pos x="T2" y="T3"/>
                </a:cxn>
                <a:cxn ang="T10">
                  <a:pos x="T4" y="T5"/>
                </a:cxn>
                <a:cxn ang="T11">
                  <a:pos x="T6" y="T7"/>
                </a:cxn>
              </a:cxnLst>
              <a:rect l="T12" t="T13" r="T14" b="T15"/>
              <a:pathLst>
                <a:path w="102" h="19">
                  <a:moveTo>
                    <a:pt x="0" y="19"/>
                  </a:moveTo>
                  <a:lnTo>
                    <a:pt x="89" y="19"/>
                  </a:lnTo>
                  <a:lnTo>
                    <a:pt x="102" y="5"/>
                  </a:lnTo>
                  <a:lnTo>
                    <a:pt x="102" y="0"/>
                  </a:lnTo>
                </a:path>
              </a:pathLst>
            </a:custGeom>
            <a:noFill/>
            <a:ln w="0">
              <a:solidFill>
                <a:srgbClr val="000000"/>
              </a:solidFill>
              <a:round/>
              <a:headEnd/>
              <a:tailEnd/>
            </a:ln>
          </p:spPr>
          <p:txBody>
            <a:bodyPr/>
            <a:lstStyle/>
            <a:p>
              <a:endParaRPr lang="en-GB"/>
            </a:p>
          </p:txBody>
        </p:sp>
        <p:sp>
          <p:nvSpPr>
            <p:cNvPr id="9234" name="Rectangle 7"/>
            <p:cNvSpPr>
              <a:spLocks noChangeArrowheads="1"/>
            </p:cNvSpPr>
            <p:nvPr/>
          </p:nvSpPr>
          <p:spPr bwMode="auto">
            <a:xfrm>
              <a:off x="222" y="953"/>
              <a:ext cx="845" cy="128"/>
            </a:xfrm>
            <a:prstGeom prst="rect">
              <a:avLst/>
            </a:prstGeom>
            <a:noFill/>
            <a:ln w="9525">
              <a:noFill/>
              <a:miter lim="800000"/>
              <a:headEnd/>
              <a:tailEnd/>
            </a:ln>
          </p:spPr>
          <p:txBody>
            <a:bodyPr wrap="none" lIns="0" tIns="0" rIns="0" bIns="0">
              <a:spAutoFit/>
            </a:bodyPr>
            <a:lstStyle/>
            <a:p>
              <a:r>
                <a:rPr lang="en-US" sz="1200" b="1">
                  <a:solidFill>
                    <a:srgbClr val="000000"/>
                  </a:solidFill>
                </a:rPr>
                <a:t>cd TrainOperator</a:t>
              </a:r>
              <a:endParaRPr lang="en-US"/>
            </a:p>
          </p:txBody>
        </p:sp>
      </p:grpSp>
      <p:pic>
        <p:nvPicPr>
          <p:cNvPr id="9225" name="Picture 14"/>
          <p:cNvPicPr>
            <a:picLocks noChangeAspect="1" noChangeArrowheads="1"/>
          </p:cNvPicPr>
          <p:nvPr/>
        </p:nvPicPr>
        <p:blipFill>
          <a:blip r:embed="rId3" cstate="print"/>
          <a:srcRect/>
          <a:stretch>
            <a:fillRect/>
          </a:stretch>
        </p:blipFill>
        <p:spPr bwMode="auto">
          <a:xfrm>
            <a:off x="455613" y="1809749"/>
            <a:ext cx="2332037" cy="1223963"/>
          </a:xfrm>
          <a:prstGeom prst="rect">
            <a:avLst/>
          </a:prstGeom>
          <a:noFill/>
          <a:ln w="9525">
            <a:noFill/>
            <a:miter lim="800000"/>
            <a:headEnd/>
            <a:tailEnd/>
          </a:ln>
        </p:spPr>
      </p:pic>
      <p:sp>
        <p:nvSpPr>
          <p:cNvPr id="9226" name="AutoShape 16"/>
          <p:cNvSpPr>
            <a:spLocks noChangeAspect="1" noChangeArrowheads="1" noTextEdit="1"/>
          </p:cNvSpPr>
          <p:nvPr/>
        </p:nvSpPr>
        <p:spPr bwMode="auto">
          <a:xfrm>
            <a:off x="3657600" y="1203325"/>
            <a:ext cx="5257800" cy="5511800"/>
          </a:xfrm>
          <a:prstGeom prst="rect">
            <a:avLst/>
          </a:prstGeom>
          <a:noFill/>
          <a:ln w="12700" algn="ctr">
            <a:solidFill>
              <a:srgbClr val="FFFFFF"/>
            </a:solidFill>
            <a:miter lim="800000"/>
            <a:headEnd/>
            <a:tailEnd/>
          </a:ln>
        </p:spPr>
        <p:txBody>
          <a:bodyPr/>
          <a:lstStyle/>
          <a:p>
            <a:endParaRPr lang="en-GB"/>
          </a:p>
        </p:txBody>
      </p:sp>
      <p:sp>
        <p:nvSpPr>
          <p:cNvPr id="9227" name="Rectangle 18"/>
          <p:cNvSpPr>
            <a:spLocks noChangeArrowheads="1"/>
          </p:cNvSpPr>
          <p:nvPr/>
        </p:nvSpPr>
        <p:spPr bwMode="auto">
          <a:xfrm>
            <a:off x="3733707" y="1288000"/>
            <a:ext cx="5159375" cy="5419725"/>
          </a:xfrm>
          <a:prstGeom prst="rect">
            <a:avLst/>
          </a:prstGeom>
          <a:noFill/>
          <a:ln w="0">
            <a:solidFill>
              <a:srgbClr val="000000"/>
            </a:solidFill>
            <a:miter lim="800000"/>
            <a:headEnd/>
            <a:tailEnd/>
          </a:ln>
        </p:spPr>
        <p:txBody>
          <a:bodyPr/>
          <a:lstStyle/>
          <a:p>
            <a:endParaRPr lang="en-US"/>
          </a:p>
        </p:txBody>
      </p:sp>
      <p:sp>
        <p:nvSpPr>
          <p:cNvPr id="9228" name="Freeform 19"/>
          <p:cNvSpPr>
            <a:spLocks/>
          </p:cNvSpPr>
          <p:nvPr/>
        </p:nvSpPr>
        <p:spPr bwMode="auto">
          <a:xfrm>
            <a:off x="3706813" y="1249363"/>
            <a:ext cx="1665287" cy="296862"/>
          </a:xfrm>
          <a:custGeom>
            <a:avLst/>
            <a:gdLst>
              <a:gd name="T0" fmla="*/ 0 w 100"/>
              <a:gd name="T1" fmla="*/ 2147483647 h 19"/>
              <a:gd name="T2" fmla="*/ 2147483647 w 100"/>
              <a:gd name="T3" fmla="*/ 2147483647 h 19"/>
              <a:gd name="T4" fmla="*/ 2147483647 w 100"/>
              <a:gd name="T5" fmla="*/ 2147483647 h 19"/>
              <a:gd name="T6" fmla="*/ 2147483647 w 100"/>
              <a:gd name="T7" fmla="*/ 0 h 19"/>
              <a:gd name="T8" fmla="*/ 0 60000 65536"/>
              <a:gd name="T9" fmla="*/ 0 60000 65536"/>
              <a:gd name="T10" fmla="*/ 0 60000 65536"/>
              <a:gd name="T11" fmla="*/ 0 60000 65536"/>
              <a:gd name="T12" fmla="*/ 0 w 100"/>
              <a:gd name="T13" fmla="*/ 0 h 19"/>
              <a:gd name="T14" fmla="*/ 100 w 100"/>
              <a:gd name="T15" fmla="*/ 19 h 19"/>
            </a:gdLst>
            <a:ahLst/>
            <a:cxnLst>
              <a:cxn ang="T8">
                <a:pos x="T0" y="T1"/>
              </a:cxn>
              <a:cxn ang="T9">
                <a:pos x="T2" y="T3"/>
              </a:cxn>
              <a:cxn ang="T10">
                <a:pos x="T4" y="T5"/>
              </a:cxn>
              <a:cxn ang="T11">
                <a:pos x="T6" y="T7"/>
              </a:cxn>
            </a:cxnLst>
            <a:rect l="T12" t="T13" r="T14" b="T15"/>
            <a:pathLst>
              <a:path w="100" h="19">
                <a:moveTo>
                  <a:pt x="0" y="19"/>
                </a:moveTo>
                <a:lnTo>
                  <a:pt x="87" y="19"/>
                </a:lnTo>
                <a:lnTo>
                  <a:pt x="100" y="5"/>
                </a:lnTo>
                <a:lnTo>
                  <a:pt x="100" y="0"/>
                </a:lnTo>
              </a:path>
            </a:pathLst>
          </a:custGeom>
          <a:noFill/>
          <a:ln w="0">
            <a:solidFill>
              <a:srgbClr val="000000"/>
            </a:solidFill>
            <a:round/>
            <a:headEnd/>
            <a:tailEnd/>
          </a:ln>
        </p:spPr>
        <p:txBody>
          <a:bodyPr/>
          <a:lstStyle/>
          <a:p>
            <a:endParaRPr lang="en-GB"/>
          </a:p>
        </p:txBody>
      </p:sp>
      <p:sp>
        <p:nvSpPr>
          <p:cNvPr id="9229" name="Rectangle 20"/>
          <p:cNvSpPr>
            <a:spLocks noChangeArrowheads="1"/>
          </p:cNvSpPr>
          <p:nvPr/>
        </p:nvSpPr>
        <p:spPr bwMode="auto">
          <a:xfrm>
            <a:off x="3790950" y="1296988"/>
            <a:ext cx="1581150" cy="265112"/>
          </a:xfrm>
          <a:prstGeom prst="rect">
            <a:avLst/>
          </a:prstGeom>
          <a:noFill/>
          <a:ln w="9525">
            <a:noFill/>
            <a:miter lim="800000"/>
            <a:headEnd/>
            <a:tailEnd/>
          </a:ln>
        </p:spPr>
        <p:txBody>
          <a:bodyPr wrap="none" lIns="0" tIns="0" rIns="0" bIns="0">
            <a:spAutoFit/>
          </a:bodyPr>
          <a:lstStyle/>
          <a:p>
            <a:r>
              <a:rPr lang="en-US" sz="1200" b="1">
                <a:solidFill>
                  <a:srgbClr val="000000"/>
                </a:solidFill>
              </a:rPr>
              <a:t>cd TicketFactory</a:t>
            </a:r>
            <a:endParaRPr lang="en-US"/>
          </a:p>
        </p:txBody>
      </p:sp>
      <p:pic>
        <p:nvPicPr>
          <p:cNvPr id="9230" name="Picture 60"/>
          <p:cNvPicPr>
            <a:picLocks noChangeAspect="1" noChangeArrowheads="1"/>
          </p:cNvPicPr>
          <p:nvPr/>
        </p:nvPicPr>
        <p:blipFill>
          <a:blip r:embed="rId4" cstate="print"/>
          <a:srcRect/>
          <a:stretch>
            <a:fillRect/>
          </a:stretch>
        </p:blipFill>
        <p:spPr bwMode="auto">
          <a:xfrm>
            <a:off x="4278313" y="1644650"/>
            <a:ext cx="4144962" cy="49498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Liskov</a:t>
            </a:r>
            <a:r>
              <a:rPr lang="en-GB" dirty="0" smtClean="0"/>
              <a:t> Substitution Principle (LSP)</a:t>
            </a:r>
            <a:endParaRPr lang="en-GB" dirty="0"/>
          </a:p>
        </p:txBody>
      </p:sp>
      <p:sp>
        <p:nvSpPr>
          <p:cNvPr id="3" name="Content Placeholder 2"/>
          <p:cNvSpPr>
            <a:spLocks noGrp="1"/>
          </p:cNvSpPr>
          <p:nvPr>
            <p:ph idx="1"/>
          </p:nvPr>
        </p:nvSpPr>
        <p:spPr/>
        <p:txBody>
          <a:bodyPr>
            <a:normAutofit fontScale="92500" lnSpcReduction="10000"/>
          </a:bodyPr>
          <a:lstStyle/>
          <a:p>
            <a:r>
              <a:rPr lang="en-US" dirty="0" smtClean="0"/>
              <a:t>LSP states </a:t>
            </a:r>
          </a:p>
          <a:p>
            <a:pPr lvl="1"/>
            <a:r>
              <a:rPr lang="en-US" dirty="0" smtClean="0"/>
              <a:t>If program code is using a base class reference, then the reference to object can be replaced with a reference to a derived class object without affecting  the functionality of the program code</a:t>
            </a:r>
          </a:p>
          <a:p>
            <a:endParaRPr lang="en-US" dirty="0" smtClean="0"/>
          </a:p>
          <a:p>
            <a:r>
              <a:rPr lang="en-US" dirty="0" smtClean="0"/>
              <a:t>Must ensure that any/all derived classes just extend without replacing functionality of base types</a:t>
            </a:r>
          </a:p>
          <a:p>
            <a:pPr lvl="1"/>
            <a:r>
              <a:rPr lang="en-US" dirty="0" smtClean="0"/>
              <a:t>Otherwise the new classes can produce undesired effects when they are used in existing program code</a:t>
            </a:r>
          </a:p>
          <a:p>
            <a:pPr lvl="1"/>
            <a:endParaRPr lang="en-US" dirty="0" smtClean="0"/>
          </a:p>
          <a:p>
            <a:r>
              <a:rPr lang="en-US" dirty="0" smtClean="0"/>
              <a:t>Classic example of violation is, surprisingly, Rectangle and Square</a:t>
            </a:r>
          </a:p>
          <a:p>
            <a:pPr lvl="1"/>
            <a:r>
              <a:rPr lang="en-US" dirty="0" smtClean="0"/>
              <a:t>You would think a Square ‘is a’ Rectangle and is fully substitutable</a:t>
            </a:r>
          </a:p>
          <a:p>
            <a:pPr lvl="1"/>
            <a:r>
              <a:rPr lang="en-US" dirty="0" smtClean="0"/>
              <a:t>But not if Rectangle is mutable (see over)</a:t>
            </a:r>
          </a:p>
          <a:p>
            <a:endParaRPr lang="en-GB" dirty="0" smtClean="0"/>
          </a:p>
          <a:p>
            <a:r>
              <a:rPr lang="en-GB" dirty="0" smtClean="0"/>
              <a:t>LSP says:</a:t>
            </a:r>
          </a:p>
          <a:p>
            <a:pPr lvl="1"/>
            <a:r>
              <a:rPr lang="en-GB" dirty="0" smtClean="0"/>
              <a:t>Will the client’s perception that it is a Rectangle ever be broken if you pass in a Square object?</a:t>
            </a:r>
          </a:p>
          <a:p>
            <a:pPr lvl="1"/>
            <a:endParaRPr lang="en-US" dirty="0" smtClean="0"/>
          </a:p>
          <a:p>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Liskov</a:t>
            </a:r>
            <a:r>
              <a:rPr lang="en-GB" dirty="0" smtClean="0"/>
              <a:t> Substitution Principle (LSP) – class definitions</a:t>
            </a:r>
            <a:endParaRPr lang="en-GB" dirty="0"/>
          </a:p>
        </p:txBody>
      </p:sp>
      <p:sp>
        <p:nvSpPr>
          <p:cNvPr id="4" name="Rectangle 2"/>
          <p:cNvSpPr>
            <a:spLocks noChangeArrowheads="1"/>
          </p:cNvSpPr>
          <p:nvPr/>
        </p:nvSpPr>
        <p:spPr bwMode="auto">
          <a:xfrm>
            <a:off x="235180" y="2767482"/>
            <a:ext cx="8761566" cy="2859757"/>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GB" sz="1800" dirty="0" smtClean="0">
                <a:solidFill>
                  <a:srgbClr val="0000FF"/>
                </a:solidFill>
                <a:latin typeface="Lucida Console"/>
              </a:rPr>
              <a:t>class </a:t>
            </a:r>
            <a:r>
              <a:rPr lang="en-GB" sz="1800" dirty="0" smtClean="0">
                <a:latin typeface="Lucida Console"/>
              </a:rPr>
              <a:t>Square </a:t>
            </a:r>
            <a:r>
              <a:rPr lang="en-GB" sz="1800" dirty="0" smtClean="0">
                <a:solidFill>
                  <a:srgbClr val="0000C8"/>
                </a:solidFill>
                <a:latin typeface="Lucida Console"/>
              </a:rPr>
              <a:t>extends</a:t>
            </a:r>
            <a:r>
              <a:rPr lang="en-GB" sz="1800" dirty="0" smtClean="0">
                <a:latin typeface="Lucida Console"/>
              </a:rPr>
              <a:t> Rectangle {</a:t>
            </a:r>
          </a:p>
          <a:p>
            <a:r>
              <a:rPr lang="en-US" sz="1800" dirty="0" smtClean="0">
                <a:solidFill>
                  <a:srgbClr val="2B91AF"/>
                </a:solidFill>
                <a:latin typeface="Lucida Console"/>
              </a:rPr>
              <a:t>  </a:t>
            </a:r>
            <a:r>
              <a:rPr lang="en-US" sz="1800" dirty="0" smtClean="0">
                <a:solidFill>
                  <a:srgbClr val="0000FF"/>
                </a:solidFill>
                <a:latin typeface="Lucida Console"/>
              </a:rPr>
              <a:t>public void </a:t>
            </a:r>
            <a:r>
              <a:rPr lang="en-US" sz="1800" dirty="0" err="1" smtClean="0">
                <a:latin typeface="Lucida Console"/>
              </a:rPr>
              <a:t>setWidth</a:t>
            </a:r>
            <a:r>
              <a:rPr lang="en-US" sz="1800" dirty="0" smtClean="0">
                <a:latin typeface="Lucida Console"/>
              </a:rPr>
              <a:t>(</a:t>
            </a:r>
            <a:r>
              <a:rPr lang="en-US" sz="1800" dirty="0" err="1" smtClean="0">
                <a:solidFill>
                  <a:srgbClr val="0000FF"/>
                </a:solidFill>
                <a:latin typeface="Lucida Console"/>
              </a:rPr>
              <a:t>int</a:t>
            </a:r>
            <a:r>
              <a:rPr lang="en-US" sz="1800" dirty="0" smtClean="0">
                <a:solidFill>
                  <a:srgbClr val="0000FF"/>
                </a:solidFill>
                <a:latin typeface="Lucida Console"/>
              </a:rPr>
              <a:t> </a:t>
            </a:r>
            <a:r>
              <a:rPr lang="en-US" sz="1800" dirty="0" smtClean="0">
                <a:latin typeface="Lucida Console"/>
              </a:rPr>
              <a:t>w) {</a:t>
            </a:r>
          </a:p>
          <a:p>
            <a:r>
              <a:rPr lang="en-GB" sz="1800" dirty="0" smtClean="0">
                <a:solidFill>
                  <a:srgbClr val="0000FF"/>
                </a:solidFill>
                <a:latin typeface="Lucida Console"/>
              </a:rPr>
              <a:t>    </a:t>
            </a:r>
            <a:r>
              <a:rPr lang="en-GB" sz="1800" dirty="0" err="1" smtClean="0">
                <a:solidFill>
                  <a:srgbClr val="0000FF"/>
                </a:solidFill>
                <a:latin typeface="Lucida Console"/>
              </a:rPr>
              <a:t>super</a:t>
            </a:r>
            <a:r>
              <a:rPr lang="en-GB" sz="1800" dirty="0" err="1" smtClean="0">
                <a:latin typeface="Lucida Console"/>
              </a:rPr>
              <a:t>.setWidth</a:t>
            </a:r>
            <a:r>
              <a:rPr lang="en-GB" sz="1800" dirty="0" smtClean="0">
                <a:latin typeface="Lucida Console"/>
              </a:rPr>
              <a:t>(w);</a:t>
            </a:r>
          </a:p>
          <a:p>
            <a:r>
              <a:rPr lang="en-GB" sz="1800" dirty="0" smtClean="0">
                <a:solidFill>
                  <a:srgbClr val="0000FF"/>
                </a:solidFill>
                <a:latin typeface="Lucida Console"/>
              </a:rPr>
              <a:t>    </a:t>
            </a:r>
            <a:r>
              <a:rPr lang="en-GB" sz="1800" dirty="0" err="1" smtClean="0">
                <a:solidFill>
                  <a:srgbClr val="0000FF"/>
                </a:solidFill>
                <a:latin typeface="Lucida Console"/>
              </a:rPr>
              <a:t>super</a:t>
            </a:r>
            <a:r>
              <a:rPr lang="en-GB" sz="1800" dirty="0" err="1" smtClean="0">
                <a:latin typeface="Lucida Console"/>
              </a:rPr>
              <a:t>.setHeight</a:t>
            </a:r>
            <a:r>
              <a:rPr lang="en-GB" sz="1800" dirty="0" smtClean="0">
                <a:latin typeface="Lucida Console"/>
              </a:rPr>
              <a:t>(w); </a:t>
            </a:r>
            <a:r>
              <a:rPr lang="en-GB" sz="1800" dirty="0" smtClean="0">
                <a:solidFill>
                  <a:schemeClr val="accent6">
                    <a:lumMod val="50000"/>
                  </a:schemeClr>
                </a:solidFill>
                <a:latin typeface="Lucida Console"/>
              </a:rPr>
              <a:t>// Squares have identical width/height</a:t>
            </a:r>
          </a:p>
          <a:p>
            <a:r>
              <a:rPr lang="en-GB" sz="1800" dirty="0" smtClean="0">
                <a:solidFill>
                  <a:srgbClr val="0000FF"/>
                </a:solidFill>
                <a:latin typeface="Lucida Console"/>
              </a:rPr>
              <a:t>  </a:t>
            </a:r>
            <a:r>
              <a:rPr lang="en-GB" sz="1800" dirty="0" smtClean="0">
                <a:latin typeface="Lucida Console"/>
              </a:rPr>
              <a:t>}</a:t>
            </a:r>
          </a:p>
          <a:p>
            <a:r>
              <a:rPr lang="en-US" sz="1800" dirty="0" smtClean="0">
                <a:solidFill>
                  <a:srgbClr val="0000FF"/>
                </a:solidFill>
                <a:latin typeface="Lucida Console"/>
              </a:rPr>
              <a:t>  public void </a:t>
            </a:r>
            <a:r>
              <a:rPr lang="en-US" sz="1800" dirty="0" err="1" smtClean="0">
                <a:latin typeface="Lucida Console"/>
              </a:rPr>
              <a:t>setHeight</a:t>
            </a:r>
            <a:r>
              <a:rPr lang="en-US" sz="1800" dirty="0" smtClean="0">
                <a:latin typeface="Lucida Console"/>
              </a:rPr>
              <a:t>(</a:t>
            </a:r>
            <a:r>
              <a:rPr lang="en-US" sz="1800" dirty="0" err="1" smtClean="0">
                <a:solidFill>
                  <a:srgbClr val="0000FF"/>
                </a:solidFill>
                <a:latin typeface="Lucida Console"/>
              </a:rPr>
              <a:t>int</a:t>
            </a:r>
            <a:r>
              <a:rPr lang="en-US" sz="1800" dirty="0" smtClean="0">
                <a:solidFill>
                  <a:srgbClr val="0000FF"/>
                </a:solidFill>
                <a:latin typeface="Lucida Console"/>
              </a:rPr>
              <a:t> </a:t>
            </a:r>
            <a:r>
              <a:rPr lang="en-US" sz="1800" dirty="0" smtClean="0">
                <a:latin typeface="Lucida Console"/>
              </a:rPr>
              <a:t>h) {</a:t>
            </a:r>
          </a:p>
          <a:p>
            <a:r>
              <a:rPr lang="en-GB" sz="1800" dirty="0" smtClean="0">
                <a:solidFill>
                  <a:srgbClr val="0000FF"/>
                </a:solidFill>
                <a:latin typeface="Lucida Console"/>
              </a:rPr>
              <a:t>    </a:t>
            </a:r>
            <a:r>
              <a:rPr lang="en-GB" sz="1800" dirty="0" err="1" smtClean="0">
                <a:solidFill>
                  <a:srgbClr val="0000FF"/>
                </a:solidFill>
                <a:latin typeface="Lucida Console"/>
              </a:rPr>
              <a:t>super</a:t>
            </a:r>
            <a:r>
              <a:rPr lang="en-GB" sz="1800" dirty="0" err="1" smtClean="0">
                <a:latin typeface="Lucida Console"/>
              </a:rPr>
              <a:t>.setWidth</a:t>
            </a:r>
            <a:r>
              <a:rPr lang="en-GB" sz="1800" dirty="0" smtClean="0">
                <a:latin typeface="Lucida Console"/>
              </a:rPr>
              <a:t>(h);</a:t>
            </a:r>
            <a:r>
              <a:rPr lang="en-GB" sz="1800" dirty="0" smtClean="0">
                <a:solidFill>
                  <a:schemeClr val="accent6">
                    <a:lumMod val="50000"/>
                  </a:schemeClr>
                </a:solidFill>
                <a:latin typeface="Lucida Console"/>
              </a:rPr>
              <a:t>  // Squares have identical width/height</a:t>
            </a:r>
            <a:endParaRPr lang="en-GB" sz="1800" dirty="0" smtClean="0">
              <a:latin typeface="Lucida Console"/>
            </a:endParaRPr>
          </a:p>
          <a:p>
            <a:r>
              <a:rPr lang="en-GB" sz="1800" dirty="0" smtClean="0">
                <a:solidFill>
                  <a:srgbClr val="0000FF"/>
                </a:solidFill>
                <a:latin typeface="Lucida Console"/>
              </a:rPr>
              <a:t>    </a:t>
            </a:r>
            <a:r>
              <a:rPr lang="en-GB" sz="1800" dirty="0" err="1" smtClean="0">
                <a:solidFill>
                  <a:srgbClr val="0000FF"/>
                </a:solidFill>
                <a:latin typeface="Lucida Console"/>
              </a:rPr>
              <a:t>super</a:t>
            </a:r>
            <a:r>
              <a:rPr lang="en-GB" sz="1800" dirty="0" err="1" smtClean="0">
                <a:latin typeface="Lucida Console"/>
              </a:rPr>
              <a:t>.setHeight</a:t>
            </a:r>
            <a:r>
              <a:rPr lang="en-GB" sz="1800" dirty="0" smtClean="0">
                <a:latin typeface="Lucida Console"/>
              </a:rPr>
              <a:t>(h);</a:t>
            </a:r>
          </a:p>
          <a:p>
            <a:r>
              <a:rPr lang="en-GB" sz="1800" dirty="0" smtClean="0">
                <a:latin typeface="Lucida Console"/>
              </a:rPr>
              <a:t>  }</a:t>
            </a:r>
          </a:p>
          <a:p>
            <a:r>
              <a:rPr lang="en-GB" sz="1800" dirty="0" smtClean="0">
                <a:latin typeface="Lucida Console"/>
              </a:rPr>
              <a:t>}</a:t>
            </a:r>
            <a:endParaRPr lang="en-GB" sz="1800" dirty="0">
              <a:latin typeface="Lucida Console" pitchFamily="49" charset="0"/>
            </a:endParaRPr>
          </a:p>
        </p:txBody>
      </p:sp>
      <p:sp>
        <p:nvSpPr>
          <p:cNvPr id="5" name="Rectangle 4"/>
          <p:cNvSpPr>
            <a:spLocks noChangeArrowheads="1"/>
          </p:cNvSpPr>
          <p:nvPr/>
        </p:nvSpPr>
        <p:spPr bwMode="auto">
          <a:xfrm>
            <a:off x="492369" y="5732808"/>
            <a:ext cx="8247188" cy="685863"/>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US" sz="1800" dirty="0" smtClean="0">
                <a:solidFill>
                  <a:srgbClr val="000000"/>
                </a:solidFill>
              </a:rPr>
              <a:t>First clue that a Square should perhaps not inherit from Rectangle might be the fact that a Square does not need both height and width member variables!</a:t>
            </a:r>
            <a:endParaRPr lang="en-GB" sz="1800" dirty="0">
              <a:solidFill>
                <a:srgbClr val="000000"/>
              </a:solidFill>
              <a:cs typeface="+mn-cs"/>
            </a:endParaRPr>
          </a:p>
        </p:txBody>
      </p:sp>
      <p:sp>
        <p:nvSpPr>
          <p:cNvPr id="6" name="Rectangle 2"/>
          <p:cNvSpPr>
            <a:spLocks noChangeArrowheads="1"/>
          </p:cNvSpPr>
          <p:nvPr/>
        </p:nvSpPr>
        <p:spPr bwMode="auto">
          <a:xfrm>
            <a:off x="235180" y="936260"/>
            <a:ext cx="8761566" cy="175176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90488" tIns="44450" rIns="90488" bIns="44450">
            <a:spAutoFit/>
          </a:bodyPr>
          <a:lstStyle/>
          <a:p>
            <a:r>
              <a:rPr lang="en-GB" sz="1800" dirty="0" smtClean="0">
                <a:solidFill>
                  <a:srgbClr val="0000FF"/>
                </a:solidFill>
                <a:latin typeface="Lucida Console"/>
              </a:rPr>
              <a:t>class </a:t>
            </a:r>
            <a:r>
              <a:rPr lang="en-GB" sz="1800" dirty="0" smtClean="0">
                <a:latin typeface="Lucida Console"/>
              </a:rPr>
              <a:t>Rectangle {</a:t>
            </a:r>
          </a:p>
          <a:p>
            <a:r>
              <a:rPr lang="en-US" sz="1800" dirty="0" smtClean="0">
                <a:solidFill>
                  <a:srgbClr val="2B91AF"/>
                </a:solidFill>
                <a:latin typeface="Lucida Console"/>
              </a:rPr>
              <a:t>  </a:t>
            </a:r>
            <a:r>
              <a:rPr lang="en-US" sz="1800" dirty="0" smtClean="0">
                <a:solidFill>
                  <a:srgbClr val="0000FF"/>
                </a:solidFill>
                <a:latin typeface="Lucida Console"/>
              </a:rPr>
              <a:t>private </a:t>
            </a:r>
            <a:r>
              <a:rPr lang="en-US" sz="1800" dirty="0" err="1" smtClean="0">
                <a:solidFill>
                  <a:srgbClr val="0000FF"/>
                </a:solidFill>
                <a:latin typeface="Lucida Console"/>
              </a:rPr>
              <a:t>int</a:t>
            </a:r>
            <a:r>
              <a:rPr lang="en-US" sz="1800" dirty="0" smtClean="0">
                <a:solidFill>
                  <a:srgbClr val="0000FF"/>
                </a:solidFill>
                <a:latin typeface="Lucida Console"/>
              </a:rPr>
              <a:t> </a:t>
            </a:r>
            <a:r>
              <a:rPr lang="en-US" sz="1800" dirty="0" smtClean="0">
                <a:latin typeface="Lucida Console"/>
              </a:rPr>
              <a:t>width, height;</a:t>
            </a:r>
          </a:p>
          <a:p>
            <a:r>
              <a:rPr lang="en-GB" sz="1800" dirty="0" smtClean="0">
                <a:solidFill>
                  <a:srgbClr val="0000FF"/>
                </a:solidFill>
                <a:latin typeface="Lucida Console"/>
              </a:rPr>
              <a:t>  public void </a:t>
            </a:r>
            <a:r>
              <a:rPr lang="en-GB" sz="1800" dirty="0" err="1" smtClean="0">
                <a:latin typeface="Lucida Console"/>
              </a:rPr>
              <a:t>setWidth</a:t>
            </a:r>
            <a:r>
              <a:rPr lang="en-GB" sz="1800" dirty="0" smtClean="0">
                <a:latin typeface="Lucida Console"/>
              </a:rPr>
              <a:t>(</a:t>
            </a:r>
            <a:r>
              <a:rPr lang="en-GB" sz="1800" dirty="0" err="1" smtClean="0">
                <a:solidFill>
                  <a:srgbClr val="0000FF"/>
                </a:solidFill>
                <a:latin typeface="Lucida Console"/>
              </a:rPr>
              <a:t>int</a:t>
            </a:r>
            <a:r>
              <a:rPr lang="en-GB" sz="1800" dirty="0" smtClean="0">
                <a:solidFill>
                  <a:srgbClr val="0000FF"/>
                </a:solidFill>
                <a:latin typeface="Lucida Console"/>
              </a:rPr>
              <a:t> </a:t>
            </a:r>
            <a:r>
              <a:rPr lang="en-GB" sz="1800" dirty="0" smtClean="0">
                <a:latin typeface="Lucida Console"/>
              </a:rPr>
              <a:t>w) { width = w; }</a:t>
            </a:r>
          </a:p>
          <a:p>
            <a:r>
              <a:rPr lang="en-US" sz="1800" dirty="0" smtClean="0">
                <a:solidFill>
                  <a:srgbClr val="0000FF"/>
                </a:solidFill>
                <a:latin typeface="Lucida Console"/>
              </a:rPr>
              <a:t>  public void </a:t>
            </a:r>
            <a:r>
              <a:rPr lang="en-US" sz="1800" dirty="0" err="1" smtClean="0">
                <a:latin typeface="Lucida Console"/>
              </a:rPr>
              <a:t>setHeight</a:t>
            </a:r>
            <a:r>
              <a:rPr lang="en-US" sz="1800" dirty="0" smtClean="0">
                <a:latin typeface="Lucida Console"/>
              </a:rPr>
              <a:t>(</a:t>
            </a:r>
            <a:r>
              <a:rPr lang="en-US" sz="1800" dirty="0" err="1" smtClean="0">
                <a:solidFill>
                  <a:srgbClr val="0000FF"/>
                </a:solidFill>
                <a:latin typeface="Lucida Console"/>
              </a:rPr>
              <a:t>int</a:t>
            </a:r>
            <a:r>
              <a:rPr lang="en-US" sz="1800" dirty="0" smtClean="0">
                <a:solidFill>
                  <a:srgbClr val="0000FF"/>
                </a:solidFill>
                <a:latin typeface="Lucida Console"/>
              </a:rPr>
              <a:t> </a:t>
            </a:r>
            <a:r>
              <a:rPr lang="en-US" sz="1800" dirty="0" smtClean="0">
                <a:latin typeface="Lucida Console"/>
              </a:rPr>
              <a:t>h) { height = h; }</a:t>
            </a:r>
          </a:p>
          <a:p>
            <a:r>
              <a:rPr lang="en-GB" sz="1800" dirty="0" smtClean="0">
                <a:solidFill>
                  <a:srgbClr val="0000FF"/>
                </a:solidFill>
                <a:latin typeface="Lucida Console"/>
              </a:rPr>
              <a:t>  public </a:t>
            </a:r>
            <a:r>
              <a:rPr lang="en-GB" sz="1800" dirty="0" err="1" smtClean="0">
                <a:solidFill>
                  <a:srgbClr val="0000FF"/>
                </a:solidFill>
                <a:latin typeface="Lucida Console"/>
              </a:rPr>
              <a:t>int</a:t>
            </a:r>
            <a:r>
              <a:rPr lang="en-GB" sz="1800" dirty="0" smtClean="0">
                <a:solidFill>
                  <a:srgbClr val="0000FF"/>
                </a:solidFill>
                <a:latin typeface="Lucida Console"/>
              </a:rPr>
              <a:t> </a:t>
            </a:r>
            <a:r>
              <a:rPr lang="en-GB" sz="1800" dirty="0" err="1" smtClean="0">
                <a:latin typeface="Lucida Console"/>
              </a:rPr>
              <a:t>getArea</a:t>
            </a:r>
            <a:r>
              <a:rPr lang="en-GB" sz="1800" dirty="0" smtClean="0">
                <a:latin typeface="Lucida Console"/>
              </a:rPr>
              <a:t>() { </a:t>
            </a:r>
            <a:r>
              <a:rPr lang="en-GB" sz="1800" dirty="0" smtClean="0">
                <a:solidFill>
                  <a:srgbClr val="0000FF"/>
                </a:solidFill>
                <a:latin typeface="Lucida Console"/>
              </a:rPr>
              <a:t>return </a:t>
            </a:r>
            <a:r>
              <a:rPr lang="en-GB" sz="1800" dirty="0" smtClean="0">
                <a:latin typeface="Lucida Console"/>
              </a:rPr>
              <a:t>width * height;} }</a:t>
            </a:r>
          </a:p>
          <a:p>
            <a:r>
              <a:rPr lang="en-GB" sz="1800" dirty="0" smtClean="0">
                <a:latin typeface="Lucida Console"/>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Liskov</a:t>
            </a:r>
            <a:r>
              <a:rPr lang="en-GB" dirty="0" smtClean="0"/>
              <a:t> Substitution Principle (LSP) – client code</a:t>
            </a:r>
            <a:endParaRPr lang="en-GB" dirty="0"/>
          </a:p>
        </p:txBody>
      </p:sp>
      <p:sp>
        <p:nvSpPr>
          <p:cNvPr id="3" name="Content Placeholder 2"/>
          <p:cNvSpPr>
            <a:spLocks noGrp="1"/>
          </p:cNvSpPr>
          <p:nvPr>
            <p:ph idx="1"/>
          </p:nvPr>
        </p:nvSpPr>
        <p:spPr/>
        <p:txBody>
          <a:bodyPr/>
          <a:lstStyle/>
          <a:p>
            <a:r>
              <a:rPr lang="en-GB" dirty="0" smtClean="0"/>
              <a:t>What would the user (who doesn’t know how the factory produces a ‘Rectangle’) expect this code to print?   15 or 25?</a:t>
            </a:r>
          </a:p>
          <a:p>
            <a:endParaRPr lang="en-GB" dirty="0"/>
          </a:p>
        </p:txBody>
      </p:sp>
      <p:sp>
        <p:nvSpPr>
          <p:cNvPr id="4" name="Rectangle 2"/>
          <p:cNvSpPr>
            <a:spLocks noChangeArrowheads="1"/>
          </p:cNvSpPr>
          <p:nvPr/>
        </p:nvSpPr>
        <p:spPr bwMode="auto">
          <a:xfrm>
            <a:off x="142844" y="1691623"/>
            <a:ext cx="8761566" cy="3690754"/>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GB" sz="1800" dirty="0" smtClean="0">
                <a:solidFill>
                  <a:srgbClr val="0000C8"/>
                </a:solidFill>
                <a:latin typeface="Lucida Console" pitchFamily="49" charset="0"/>
              </a:rPr>
              <a:t>public</a:t>
            </a:r>
            <a:r>
              <a:rPr lang="en-GB" sz="1800" dirty="0" smtClean="0">
                <a:latin typeface="Lucida Console" pitchFamily="49" charset="0"/>
              </a:rPr>
              <a:t> </a:t>
            </a:r>
            <a:r>
              <a:rPr lang="en-GB" sz="1800" dirty="0" smtClean="0">
                <a:solidFill>
                  <a:srgbClr val="0000C8"/>
                </a:solidFill>
                <a:latin typeface="Lucida Console" pitchFamily="49" charset="0"/>
              </a:rPr>
              <a:t>void</a:t>
            </a:r>
            <a:r>
              <a:rPr lang="en-GB" sz="1800" dirty="0" smtClean="0">
                <a:latin typeface="Lucida Console" pitchFamily="49" charset="0"/>
              </a:rPr>
              <a:t> </a:t>
            </a:r>
            <a:r>
              <a:rPr lang="en-GB" sz="1800" dirty="0" err="1" smtClean="0">
                <a:latin typeface="Lucida Console" pitchFamily="49" charset="0"/>
              </a:rPr>
              <a:t>playWithRectangle</a:t>
            </a:r>
            <a:r>
              <a:rPr lang="en-GB" sz="1800" dirty="0" smtClean="0">
                <a:latin typeface="Lucida Console" pitchFamily="49" charset="0"/>
              </a:rPr>
              <a:t>() {</a:t>
            </a:r>
          </a:p>
          <a:p>
            <a:r>
              <a:rPr lang="en-GB" sz="1800" dirty="0" smtClean="0">
                <a:latin typeface="Lucida Console" pitchFamily="49" charset="0"/>
              </a:rPr>
              <a:t>  Rectangle r = </a:t>
            </a:r>
            <a:r>
              <a:rPr lang="en-GB" sz="1800" dirty="0" err="1" smtClean="0">
                <a:latin typeface="Lucida Console" pitchFamily="49" charset="0"/>
              </a:rPr>
              <a:t>rectangleFactory</a:t>
            </a:r>
            <a:r>
              <a:rPr lang="en-GB" sz="1800" dirty="0" smtClean="0">
                <a:latin typeface="Lucida Console" pitchFamily="49" charset="0"/>
              </a:rPr>
              <a:t>();</a:t>
            </a:r>
          </a:p>
          <a:p>
            <a:r>
              <a:rPr lang="en-GB" sz="1800" dirty="0" smtClean="0">
                <a:solidFill>
                  <a:schemeClr val="accent6">
                    <a:lumMod val="50000"/>
                  </a:schemeClr>
                </a:solidFill>
                <a:latin typeface="Lucida Console" pitchFamily="49" charset="0"/>
              </a:rPr>
              <a:t>  // Client code not certain what sort of Rectangle it has</a:t>
            </a:r>
          </a:p>
          <a:p>
            <a:r>
              <a:rPr lang="en-GB" sz="1800" dirty="0" smtClean="0">
                <a:solidFill>
                  <a:schemeClr val="accent6">
                    <a:lumMod val="50000"/>
                  </a:schemeClr>
                </a:solidFill>
                <a:latin typeface="Lucida Console" pitchFamily="49" charset="0"/>
              </a:rPr>
              <a:t>  // But should not need to know!</a:t>
            </a:r>
          </a:p>
          <a:p>
            <a:r>
              <a:rPr lang="en-GB" sz="1800" dirty="0" smtClean="0">
                <a:latin typeface="Lucida Console" pitchFamily="49" charset="0"/>
              </a:rPr>
              <a:t>  </a:t>
            </a:r>
            <a:r>
              <a:rPr lang="en-GB" sz="1800" dirty="0" err="1" smtClean="0">
                <a:latin typeface="Lucida Console" pitchFamily="49" charset="0"/>
              </a:rPr>
              <a:t>r.setHeight</a:t>
            </a:r>
            <a:r>
              <a:rPr lang="en-GB" sz="1800" dirty="0" smtClean="0">
                <a:latin typeface="Lucida Console" pitchFamily="49" charset="0"/>
              </a:rPr>
              <a:t>(3);</a:t>
            </a:r>
          </a:p>
          <a:p>
            <a:r>
              <a:rPr lang="en-GB" sz="1800" dirty="0" smtClean="0">
                <a:latin typeface="Lucida Console" pitchFamily="49" charset="0"/>
              </a:rPr>
              <a:t>  </a:t>
            </a:r>
            <a:r>
              <a:rPr lang="en-GB" sz="1800" dirty="0" err="1" smtClean="0">
                <a:latin typeface="Lucida Console" pitchFamily="49" charset="0"/>
              </a:rPr>
              <a:t>r.setWidth</a:t>
            </a:r>
            <a:r>
              <a:rPr lang="en-GB" sz="1800" dirty="0" smtClean="0">
                <a:latin typeface="Lucida Console" pitchFamily="49" charset="0"/>
              </a:rPr>
              <a:t>(5);</a:t>
            </a:r>
          </a:p>
          <a:p>
            <a:r>
              <a:rPr lang="en-GB" sz="1800" dirty="0" smtClean="0">
                <a:latin typeface="Lucida Console" pitchFamily="49" charset="0"/>
              </a:rPr>
              <a:t>  </a:t>
            </a:r>
            <a:r>
              <a:rPr lang="en-GB" sz="1800" dirty="0" err="1" smtClean="0">
                <a:latin typeface="Lucida Console" pitchFamily="49" charset="0"/>
              </a:rPr>
              <a:t>System.out.println</a:t>
            </a:r>
            <a:r>
              <a:rPr lang="en-GB" sz="1800" dirty="0" smtClean="0">
                <a:latin typeface="Lucida Console" pitchFamily="49" charset="0"/>
              </a:rPr>
              <a:t>(</a:t>
            </a:r>
            <a:r>
              <a:rPr lang="en-GB" sz="1800" dirty="0" err="1" smtClean="0">
                <a:latin typeface="Lucida Console" pitchFamily="49" charset="0"/>
              </a:rPr>
              <a:t>r.getArea</a:t>
            </a:r>
            <a:r>
              <a:rPr lang="en-GB" sz="1800" dirty="0" smtClean="0">
                <a:latin typeface="Lucida Console" pitchFamily="49" charset="0"/>
              </a:rPr>
              <a:t>());</a:t>
            </a:r>
          </a:p>
          <a:p>
            <a:r>
              <a:rPr lang="en-GB" sz="1800" dirty="0" smtClean="0">
                <a:latin typeface="Lucida Console" pitchFamily="49" charset="0"/>
              </a:rPr>
              <a:t>}</a:t>
            </a:r>
            <a:br>
              <a:rPr lang="en-GB" sz="1800" dirty="0" smtClean="0">
                <a:latin typeface="Lucida Console" pitchFamily="49" charset="0"/>
              </a:rPr>
            </a:br>
            <a:endParaRPr lang="en-GB" sz="1800" dirty="0" smtClean="0">
              <a:latin typeface="Lucida Console" pitchFamily="49" charset="0"/>
            </a:endParaRPr>
          </a:p>
          <a:p>
            <a:r>
              <a:rPr lang="en-GB" sz="1800" dirty="0" smtClean="0">
                <a:solidFill>
                  <a:srgbClr val="0000C8"/>
                </a:solidFill>
                <a:latin typeface="Lucida Console" pitchFamily="49" charset="0"/>
              </a:rPr>
              <a:t>private</a:t>
            </a:r>
            <a:r>
              <a:rPr lang="en-GB" sz="1800" dirty="0" smtClean="0">
                <a:latin typeface="Lucida Console" pitchFamily="49" charset="0"/>
              </a:rPr>
              <a:t> Rectangle </a:t>
            </a:r>
            <a:r>
              <a:rPr lang="en-GB" sz="1800" dirty="0" err="1" smtClean="0">
                <a:latin typeface="Lucida Console" pitchFamily="49" charset="0"/>
              </a:rPr>
              <a:t>rectangleFactory</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p>
          <a:p>
            <a:r>
              <a:rPr lang="en-GB" sz="1800" dirty="0" smtClean="0">
                <a:latin typeface="Lucida Console" pitchFamily="49" charset="0"/>
              </a:rPr>
              <a:t>  </a:t>
            </a:r>
            <a:r>
              <a:rPr lang="en-GB" sz="1800" dirty="0" smtClean="0">
                <a:solidFill>
                  <a:srgbClr val="0000C8"/>
                </a:solidFill>
                <a:latin typeface="Lucida Console" pitchFamily="49" charset="0"/>
              </a:rPr>
              <a:t>return</a:t>
            </a:r>
            <a:r>
              <a:rPr lang="en-GB" sz="1800" dirty="0" smtClean="0">
                <a:latin typeface="Lucida Console" pitchFamily="49" charset="0"/>
              </a:rPr>
              <a:t> </a:t>
            </a:r>
            <a:r>
              <a:rPr lang="en-GB" sz="1800" dirty="0" smtClean="0">
                <a:solidFill>
                  <a:srgbClr val="0000C8"/>
                </a:solidFill>
                <a:latin typeface="Lucida Console" pitchFamily="49" charset="0"/>
              </a:rPr>
              <a:t>new</a:t>
            </a:r>
            <a:r>
              <a:rPr lang="en-GB" sz="1800" dirty="0" smtClean="0">
                <a:latin typeface="Lucida Console" pitchFamily="49" charset="0"/>
              </a:rPr>
              <a:t> Square();</a:t>
            </a:r>
          </a:p>
          <a:p>
            <a:r>
              <a:rPr lang="en-GB" sz="1800" dirty="0" smtClean="0">
                <a:latin typeface="Lucida Console" pitchFamily="49" charset="0"/>
              </a:rPr>
              <a:t>}</a:t>
            </a:r>
          </a:p>
        </p:txBody>
      </p:sp>
      <p:sp>
        <p:nvSpPr>
          <p:cNvPr id="7" name="Action Button: Forward or Next 6">
            <a:hlinkClick r:id="rId4" highlightClick="1"/>
          </p:cNvPr>
          <p:cNvSpPr/>
          <p:nvPr/>
        </p:nvSpPr>
        <p:spPr>
          <a:xfrm>
            <a:off x="8132064" y="6145200"/>
            <a:ext cx="341376" cy="304368"/>
          </a:xfrm>
          <a:prstGeom prst="actionButtonForwardNex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smtClean="0">
              <a:solidFill>
                <a:schemeClr val="tx1"/>
              </a:solidFill>
              <a:latin typeface="Arial" pitchFamily="34" charset="0"/>
              <a:cs typeface="Arial" pitchFamily="34" charset="0"/>
            </a:endParaRPr>
          </a:p>
        </p:txBody>
      </p:sp>
      <p:grpSp>
        <p:nvGrpSpPr>
          <p:cNvPr id="10" name="Group 9"/>
          <p:cNvGrpSpPr/>
          <p:nvPr/>
        </p:nvGrpSpPr>
        <p:grpSpPr>
          <a:xfrm>
            <a:off x="142844" y="5591088"/>
            <a:ext cx="5425439" cy="1108224"/>
            <a:chOff x="280417" y="5591088"/>
            <a:chExt cx="5425439" cy="1108224"/>
          </a:xfrm>
        </p:grpSpPr>
        <p:graphicFrame>
          <p:nvGraphicFramePr>
            <p:cNvPr id="8" name="Object 7"/>
            <p:cNvGraphicFramePr>
              <a:graphicFrameLocks noChangeAspect="1"/>
            </p:cNvGraphicFramePr>
            <p:nvPr>
              <p:extLst>
                <p:ext uri="{D42A27DB-BD31-4B8C-83A1-F6EECF244321}">
                  <p14:modId xmlns:p14="http://schemas.microsoft.com/office/powerpoint/2010/main" val="446881623"/>
                </p:ext>
              </p:extLst>
            </p:nvPr>
          </p:nvGraphicFramePr>
          <p:xfrm>
            <a:off x="280417" y="5591088"/>
            <a:ext cx="1086170" cy="1108224"/>
          </p:xfrm>
          <a:graphic>
            <a:graphicData uri="http://schemas.openxmlformats.org/presentationml/2006/ole">
              <mc:AlternateContent xmlns:mc="http://schemas.openxmlformats.org/markup-compatibility/2006">
                <mc:Choice xmlns:v="urn:schemas-microsoft-com:vml" Requires="v">
                  <p:oleObj spid="_x0000_s1034" name="Bitmap Image" r:id="rId5" imgW="1876320" imgH="1914480" progId="Paint.Picture">
                    <p:embed/>
                  </p:oleObj>
                </mc:Choice>
                <mc:Fallback>
                  <p:oleObj name="Bitmap Image" r:id="rId5" imgW="1876320" imgH="1914480" progId="Paint.Picture">
                    <p:embed/>
                    <p:pic>
                      <p:nvPicPr>
                        <p:cNvPr id="7" name="Object 6"/>
                        <p:cNvPicPr/>
                        <p:nvPr/>
                      </p:nvPicPr>
                      <p:blipFill>
                        <a:blip r:embed="rId6"/>
                        <a:stretch>
                          <a:fillRect/>
                        </a:stretch>
                      </p:blipFill>
                      <p:spPr>
                        <a:xfrm>
                          <a:off x="280417" y="5591088"/>
                          <a:ext cx="1086170" cy="1108224"/>
                        </a:xfrm>
                        <a:prstGeom prst="rect">
                          <a:avLst/>
                        </a:prstGeom>
                      </p:spPr>
                    </p:pic>
                  </p:oleObj>
                </mc:Fallback>
              </mc:AlternateContent>
            </a:graphicData>
          </a:graphic>
        </p:graphicFrame>
        <p:sp>
          <p:nvSpPr>
            <p:cNvPr id="9" name="TextBox 8"/>
            <p:cNvSpPr txBox="1"/>
            <p:nvPr/>
          </p:nvSpPr>
          <p:spPr>
            <a:xfrm>
              <a:off x="1475232" y="5603225"/>
              <a:ext cx="4230624" cy="430887"/>
            </a:xfrm>
            <a:prstGeom prst="rect">
              <a:avLst/>
            </a:prstGeom>
            <a:solidFill>
              <a:schemeClr val="accent1">
                <a:lumMod val="40000"/>
                <a:lumOff val="60000"/>
              </a:schemeClr>
            </a:solidFill>
          </p:spPr>
          <p:txBody>
            <a:bodyPr wrap="square" rtlCol="0">
              <a:spAutoFit/>
            </a:bodyPr>
            <a:lstStyle/>
            <a:p>
              <a:r>
                <a:rPr lang="en-GB" sz="1200" dirty="0"/>
                <a:t>Barbara </a:t>
              </a:r>
              <a:r>
                <a:rPr lang="en-GB" sz="1200" dirty="0" err="1" smtClean="0"/>
                <a:t>Liskov</a:t>
              </a:r>
              <a:r>
                <a:rPr lang="en-GB" sz="1200" dirty="0" smtClean="0"/>
                <a:t> </a:t>
              </a:r>
              <a:r>
                <a:rPr lang="en-GB" dirty="0" smtClean="0"/>
                <a:t>2010</a:t>
              </a:r>
              <a:r>
                <a:rPr lang="en-GB" dirty="0"/>
                <a:t>, </a:t>
              </a:r>
              <a:r>
                <a:rPr lang="en-GB" dirty="0" smtClean="0"/>
                <a:t/>
              </a:r>
              <a:br>
                <a:rPr lang="en-GB" dirty="0" smtClean="0"/>
              </a:br>
              <a:r>
                <a:rPr lang="en-GB" dirty="0" smtClean="0"/>
                <a:t>(age 79).  She leads </a:t>
              </a:r>
              <a:r>
                <a:rPr lang="en-GB" dirty="0"/>
                <a:t>the Programming Methodology Group </a:t>
              </a:r>
              <a:r>
                <a:rPr lang="en-GB" dirty="0" smtClean="0"/>
                <a:t>at MIT</a:t>
              </a:r>
              <a:endParaRPr lang="en-GB" sz="1200" dirty="0" smtClean="0">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smtClean="0"/>
              <a:t>Interface Segregation Principle (ISP)</a:t>
            </a:r>
          </a:p>
        </p:txBody>
      </p:sp>
      <p:sp>
        <p:nvSpPr>
          <p:cNvPr id="16387" name="Content Placeholder 2"/>
          <p:cNvSpPr>
            <a:spLocks noGrp="1"/>
          </p:cNvSpPr>
          <p:nvPr>
            <p:ph idx="1"/>
          </p:nvPr>
        </p:nvSpPr>
        <p:spPr/>
        <p:txBody>
          <a:bodyPr/>
          <a:lstStyle/>
          <a:p>
            <a:r>
              <a:rPr lang="en-GB" smtClean="0"/>
              <a:t>Clients should not be forced to depend on methods they do not use</a:t>
            </a:r>
          </a:p>
          <a:p>
            <a:pPr lvl="1"/>
            <a:r>
              <a:rPr lang="en-GB" smtClean="0"/>
              <a:t>If they are, then changes in one part of the system can cause changes in completely unrelated areas</a:t>
            </a:r>
          </a:p>
          <a:p>
            <a:pPr lvl="1"/>
            <a:endParaRPr lang="en-GB" smtClean="0"/>
          </a:p>
        </p:txBody>
      </p:sp>
      <p:grpSp>
        <p:nvGrpSpPr>
          <p:cNvPr id="2" name="Group 23"/>
          <p:cNvGrpSpPr>
            <a:grpSpLocks/>
          </p:cNvGrpSpPr>
          <p:nvPr/>
        </p:nvGrpSpPr>
        <p:grpSpPr bwMode="auto">
          <a:xfrm>
            <a:off x="1373188" y="2438400"/>
            <a:ext cx="5708650" cy="3197225"/>
            <a:chOff x="897058" y="3239212"/>
            <a:chExt cx="5708694" cy="3196954"/>
          </a:xfrm>
        </p:grpSpPr>
        <p:grpSp>
          <p:nvGrpSpPr>
            <p:cNvPr id="3" name="Group 3"/>
            <p:cNvGrpSpPr>
              <a:grpSpLocks/>
            </p:cNvGrpSpPr>
            <p:nvPr/>
          </p:nvGrpSpPr>
          <p:grpSpPr bwMode="auto">
            <a:xfrm>
              <a:off x="897058" y="3239212"/>
              <a:ext cx="1399308" cy="784830"/>
              <a:chOff x="1094510" y="2964873"/>
              <a:chExt cx="1399308" cy="784830"/>
            </a:xfrm>
          </p:grpSpPr>
          <p:sp>
            <p:nvSpPr>
              <p:cNvPr id="16432" name="Rectangle 4"/>
              <p:cNvSpPr>
                <a:spLocks noChangeArrowheads="1"/>
              </p:cNvSpPr>
              <p:nvPr/>
            </p:nvSpPr>
            <p:spPr bwMode="auto">
              <a:xfrm>
                <a:off x="1094510" y="2964873"/>
                <a:ext cx="1399308" cy="784830"/>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a:t>A</a:t>
                </a:r>
              </a:p>
              <a:p>
                <a:pPr algn="ctr"/>
                <a:endParaRPr lang="en-GB" sz="1800" b="1"/>
              </a:p>
            </p:txBody>
          </p:sp>
          <p:cxnSp>
            <p:nvCxnSpPr>
              <p:cNvPr id="16433" name="Straight Connector 5"/>
              <p:cNvCxnSpPr>
                <a:cxnSpLocks noChangeShapeType="1"/>
              </p:cNvCxnSpPr>
              <p:nvPr/>
            </p:nvCxnSpPr>
            <p:spPr bwMode="auto">
              <a:xfrm>
                <a:off x="1108364" y="3241964"/>
                <a:ext cx="1357745" cy="1588"/>
              </a:xfrm>
              <a:prstGeom prst="line">
                <a:avLst/>
              </a:prstGeom>
              <a:noFill/>
              <a:ln w="9525" algn="ctr">
                <a:solidFill>
                  <a:schemeClr val="tx1"/>
                </a:solidFill>
                <a:round/>
                <a:headEnd/>
                <a:tailEnd/>
              </a:ln>
            </p:spPr>
          </p:cxnSp>
        </p:grpSp>
        <p:grpSp>
          <p:nvGrpSpPr>
            <p:cNvPr id="4" name="Group 6"/>
            <p:cNvGrpSpPr>
              <a:grpSpLocks/>
            </p:cNvGrpSpPr>
            <p:nvPr/>
          </p:nvGrpSpPr>
          <p:grpSpPr bwMode="auto">
            <a:xfrm>
              <a:off x="4034393" y="3759473"/>
              <a:ext cx="2571359" cy="923330"/>
              <a:chOff x="1094510" y="2964873"/>
              <a:chExt cx="1399308" cy="923330"/>
            </a:xfrm>
          </p:grpSpPr>
          <p:sp>
            <p:nvSpPr>
              <p:cNvPr id="16430" name="Rectangle 7"/>
              <p:cNvSpPr>
                <a:spLocks noChangeArrowheads="1"/>
              </p:cNvSpPr>
              <p:nvPr/>
            </p:nvSpPr>
            <p:spPr bwMode="auto">
              <a:xfrm>
                <a:off x="1094510" y="2964873"/>
                <a:ext cx="1399308" cy="923330"/>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dirty="0"/>
                  <a:t>Interface</a:t>
                </a:r>
                <a:br>
                  <a:rPr lang="en-GB" sz="1800" b="1" dirty="0"/>
                </a:br>
                <a:r>
                  <a:rPr lang="en-GB" sz="1800" b="1" dirty="0" err="1"/>
                  <a:t>c</a:t>
                </a:r>
                <a:r>
                  <a:rPr lang="en-GB" sz="1800" b="1" dirty="0" err="1" smtClean="0"/>
                  <a:t>alledOnlyByA</a:t>
                </a:r>
                <a:r>
                  <a:rPr lang="en-GB" sz="1800" b="1" dirty="0"/>
                  <a:t>()</a:t>
                </a:r>
                <a:br>
                  <a:rPr lang="en-GB" sz="1800" b="1" dirty="0"/>
                </a:br>
                <a:r>
                  <a:rPr lang="en-GB" sz="1800" b="1" dirty="0" err="1"/>
                  <a:t>c</a:t>
                </a:r>
                <a:r>
                  <a:rPr lang="en-GB" sz="1800" b="1" dirty="0" err="1" smtClean="0"/>
                  <a:t>alledOnlyByB</a:t>
                </a:r>
                <a:r>
                  <a:rPr lang="en-GB" sz="1800" b="1" dirty="0"/>
                  <a:t>()</a:t>
                </a:r>
              </a:p>
            </p:txBody>
          </p:sp>
          <p:cxnSp>
            <p:nvCxnSpPr>
              <p:cNvPr id="16431" name="Straight Connector 8"/>
              <p:cNvCxnSpPr>
                <a:cxnSpLocks noChangeShapeType="1"/>
              </p:cNvCxnSpPr>
              <p:nvPr/>
            </p:nvCxnSpPr>
            <p:spPr bwMode="auto">
              <a:xfrm>
                <a:off x="1108364" y="3241964"/>
                <a:ext cx="1357745" cy="1588"/>
              </a:xfrm>
              <a:prstGeom prst="line">
                <a:avLst/>
              </a:prstGeom>
              <a:noFill/>
              <a:ln w="9525" algn="ctr">
                <a:solidFill>
                  <a:schemeClr val="tx1"/>
                </a:solidFill>
                <a:round/>
                <a:headEnd/>
                <a:tailEnd/>
              </a:ln>
            </p:spPr>
          </p:cxnSp>
        </p:grpSp>
        <p:grpSp>
          <p:nvGrpSpPr>
            <p:cNvPr id="5" name="Group 9"/>
            <p:cNvGrpSpPr>
              <a:grpSpLocks/>
            </p:cNvGrpSpPr>
            <p:nvPr/>
          </p:nvGrpSpPr>
          <p:grpSpPr bwMode="auto">
            <a:xfrm>
              <a:off x="928589" y="4863061"/>
              <a:ext cx="1399308" cy="784830"/>
              <a:chOff x="1094510" y="2964873"/>
              <a:chExt cx="1399308" cy="784830"/>
            </a:xfrm>
          </p:grpSpPr>
          <p:sp>
            <p:nvSpPr>
              <p:cNvPr id="16428" name="Rectangle 10"/>
              <p:cNvSpPr>
                <a:spLocks noChangeArrowheads="1"/>
              </p:cNvSpPr>
              <p:nvPr/>
            </p:nvSpPr>
            <p:spPr bwMode="auto">
              <a:xfrm>
                <a:off x="1094510" y="2964873"/>
                <a:ext cx="1399308" cy="784830"/>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a:t>B</a:t>
                </a:r>
              </a:p>
              <a:p>
                <a:pPr algn="ctr"/>
                <a:endParaRPr lang="en-GB" sz="1800" b="1"/>
              </a:p>
            </p:txBody>
          </p:sp>
          <p:cxnSp>
            <p:nvCxnSpPr>
              <p:cNvPr id="16429" name="Straight Connector 11"/>
              <p:cNvCxnSpPr>
                <a:cxnSpLocks noChangeShapeType="1"/>
              </p:cNvCxnSpPr>
              <p:nvPr/>
            </p:nvCxnSpPr>
            <p:spPr bwMode="auto">
              <a:xfrm>
                <a:off x="1108364" y="3241964"/>
                <a:ext cx="1357745" cy="1588"/>
              </a:xfrm>
              <a:prstGeom prst="line">
                <a:avLst/>
              </a:prstGeom>
              <a:noFill/>
              <a:ln w="9525" algn="ctr">
                <a:solidFill>
                  <a:schemeClr val="tx1"/>
                </a:solidFill>
                <a:round/>
                <a:headEnd/>
                <a:tailEnd/>
              </a:ln>
            </p:spPr>
          </p:cxnSp>
        </p:grpSp>
        <p:cxnSp>
          <p:nvCxnSpPr>
            <p:cNvPr id="16421" name="Straight Arrow Connector 13"/>
            <p:cNvCxnSpPr>
              <a:cxnSpLocks noChangeShapeType="1"/>
              <a:stCxn id="16428" idx="3"/>
              <a:endCxn id="16430" idx="1"/>
            </p:cNvCxnSpPr>
            <p:nvPr/>
          </p:nvCxnSpPr>
          <p:spPr bwMode="auto">
            <a:xfrm flipV="1">
              <a:off x="2327897" y="4221138"/>
              <a:ext cx="1706496" cy="1034338"/>
            </a:xfrm>
            <a:prstGeom prst="straightConnector1">
              <a:avLst/>
            </a:prstGeom>
            <a:noFill/>
            <a:ln w="9525" algn="ctr">
              <a:solidFill>
                <a:schemeClr val="tx1"/>
              </a:solidFill>
              <a:prstDash val="dash"/>
              <a:round/>
              <a:headEnd/>
              <a:tailEnd type="arrow" w="med" len="med"/>
            </a:ln>
          </p:spPr>
        </p:cxnSp>
        <p:cxnSp>
          <p:nvCxnSpPr>
            <p:cNvPr id="16422" name="Straight Arrow Connector 15"/>
            <p:cNvCxnSpPr>
              <a:cxnSpLocks noChangeShapeType="1"/>
              <a:stCxn id="16432" idx="3"/>
              <a:endCxn id="16430" idx="1"/>
            </p:cNvCxnSpPr>
            <p:nvPr/>
          </p:nvCxnSpPr>
          <p:spPr bwMode="auto">
            <a:xfrm>
              <a:off x="2296366" y="3631627"/>
              <a:ext cx="1738027" cy="589511"/>
            </a:xfrm>
            <a:prstGeom prst="straightConnector1">
              <a:avLst/>
            </a:prstGeom>
            <a:noFill/>
            <a:ln w="9525" algn="ctr">
              <a:solidFill>
                <a:schemeClr val="tx1"/>
              </a:solidFill>
              <a:prstDash val="dash"/>
              <a:round/>
              <a:headEnd/>
              <a:tailEnd type="arrow" w="med" len="med"/>
            </a:ln>
          </p:spPr>
        </p:cxnSp>
        <p:sp>
          <p:nvSpPr>
            <p:cNvPr id="16423" name="Isosceles Triangle 17"/>
            <p:cNvSpPr>
              <a:spLocks noChangeArrowheads="1"/>
            </p:cNvSpPr>
            <p:nvPr/>
          </p:nvSpPr>
          <p:spPr bwMode="auto">
            <a:xfrm>
              <a:off x="5108038" y="4713889"/>
              <a:ext cx="394138" cy="236483"/>
            </a:xfrm>
            <a:prstGeom prst="triangle">
              <a:avLst>
                <a:gd name="adj" fmla="val 50000"/>
              </a:avLst>
            </a:prstGeom>
            <a:solidFill>
              <a:schemeClr val="accent5">
                <a:lumMod val="90000"/>
              </a:schemeClr>
            </a:solidFill>
            <a:ln w="9525" algn="ctr">
              <a:solidFill>
                <a:schemeClr val="tx1"/>
              </a:solidFill>
              <a:round/>
              <a:headEnd/>
              <a:tailEnd/>
            </a:ln>
          </p:spPr>
          <p:txBody>
            <a:bodyPr>
              <a:spAutoFit/>
            </a:bodyPr>
            <a:lstStyle/>
            <a:p>
              <a:endParaRPr lang="en-US"/>
            </a:p>
          </p:txBody>
        </p:sp>
        <p:grpSp>
          <p:nvGrpSpPr>
            <p:cNvPr id="6" name="Group 18"/>
            <p:cNvGrpSpPr>
              <a:grpSpLocks/>
            </p:cNvGrpSpPr>
            <p:nvPr/>
          </p:nvGrpSpPr>
          <p:grpSpPr bwMode="auto">
            <a:xfrm>
              <a:off x="4601964" y="5651336"/>
              <a:ext cx="1399308" cy="784830"/>
              <a:chOff x="1094510" y="3012170"/>
              <a:chExt cx="1399308" cy="784830"/>
            </a:xfrm>
          </p:grpSpPr>
          <p:sp>
            <p:nvSpPr>
              <p:cNvPr id="16426" name="Rectangle 19"/>
              <p:cNvSpPr>
                <a:spLocks noChangeArrowheads="1"/>
              </p:cNvSpPr>
              <p:nvPr/>
            </p:nvSpPr>
            <p:spPr bwMode="auto">
              <a:xfrm>
                <a:off x="1094510" y="3012170"/>
                <a:ext cx="1399308" cy="784830"/>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a:t>Service</a:t>
                </a:r>
              </a:p>
              <a:p>
                <a:pPr algn="ctr"/>
                <a:endParaRPr lang="en-GB" sz="1800" b="1"/>
              </a:p>
            </p:txBody>
          </p:sp>
          <p:cxnSp>
            <p:nvCxnSpPr>
              <p:cNvPr id="16427" name="Straight Connector 20"/>
              <p:cNvCxnSpPr>
                <a:cxnSpLocks noChangeShapeType="1"/>
              </p:cNvCxnSpPr>
              <p:nvPr/>
            </p:nvCxnSpPr>
            <p:spPr bwMode="auto">
              <a:xfrm>
                <a:off x="1108364" y="3318158"/>
                <a:ext cx="1357745" cy="1588"/>
              </a:xfrm>
              <a:prstGeom prst="line">
                <a:avLst/>
              </a:prstGeom>
              <a:noFill/>
              <a:ln w="9525" algn="ctr">
                <a:solidFill>
                  <a:schemeClr val="tx1"/>
                </a:solidFill>
                <a:round/>
                <a:headEnd/>
                <a:tailEnd/>
              </a:ln>
            </p:spPr>
          </p:cxnSp>
        </p:grpSp>
        <p:cxnSp>
          <p:nvCxnSpPr>
            <p:cNvPr id="16425" name="Straight Connector 22"/>
            <p:cNvCxnSpPr>
              <a:cxnSpLocks noChangeShapeType="1"/>
              <a:stCxn id="16423" idx="3"/>
            </p:cNvCxnSpPr>
            <p:nvPr/>
          </p:nvCxnSpPr>
          <p:spPr bwMode="auto">
            <a:xfrm rot="5400000">
              <a:off x="4952881" y="5299110"/>
              <a:ext cx="700964" cy="3489"/>
            </a:xfrm>
            <a:prstGeom prst="line">
              <a:avLst/>
            </a:prstGeom>
            <a:noFill/>
            <a:ln w="9525" algn="ctr">
              <a:solidFill>
                <a:schemeClr val="tx1"/>
              </a:solidFill>
              <a:prstDash val="dash"/>
              <a:round/>
              <a:headEnd/>
              <a:tailEnd/>
            </a:ln>
          </p:spPr>
        </p:cxnSp>
      </p:grpSp>
      <p:grpSp>
        <p:nvGrpSpPr>
          <p:cNvPr id="7" name="Group 51"/>
          <p:cNvGrpSpPr>
            <a:grpSpLocks/>
          </p:cNvGrpSpPr>
          <p:nvPr/>
        </p:nvGrpSpPr>
        <p:grpSpPr bwMode="auto">
          <a:xfrm>
            <a:off x="0" y="2206625"/>
            <a:ext cx="8961438" cy="3708400"/>
            <a:chOff x="-1" y="2853558"/>
            <a:chExt cx="8923283" cy="3708708"/>
          </a:xfrm>
        </p:grpSpPr>
        <p:sp>
          <p:nvSpPr>
            <p:cNvPr id="16390" name="Rectangle 52"/>
            <p:cNvSpPr>
              <a:spLocks noChangeArrowheads="1"/>
            </p:cNvSpPr>
            <p:nvPr/>
          </p:nvSpPr>
          <p:spPr bwMode="auto">
            <a:xfrm>
              <a:off x="-1" y="2853558"/>
              <a:ext cx="8923283" cy="3708708"/>
            </a:xfrm>
            <a:prstGeom prst="rect">
              <a:avLst/>
            </a:prstGeom>
            <a:solidFill>
              <a:schemeClr val="bg1"/>
            </a:solidFill>
            <a:ln w="9525" algn="ctr">
              <a:noFill/>
              <a:round/>
              <a:headEnd/>
              <a:tailEnd/>
            </a:ln>
          </p:spPr>
          <p:txBody>
            <a:bodyPr>
              <a:spAutoFit/>
            </a:bodyPr>
            <a:lstStyle/>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p:txBody>
        </p:sp>
        <p:grpSp>
          <p:nvGrpSpPr>
            <p:cNvPr id="8" name="Group 38"/>
            <p:cNvGrpSpPr>
              <a:grpSpLocks/>
            </p:cNvGrpSpPr>
            <p:nvPr/>
          </p:nvGrpSpPr>
          <p:grpSpPr bwMode="auto">
            <a:xfrm>
              <a:off x="219135" y="3034263"/>
              <a:ext cx="8483431" cy="3354607"/>
              <a:chOff x="219135" y="3034263"/>
              <a:chExt cx="8483431" cy="3354607"/>
            </a:xfrm>
          </p:grpSpPr>
          <p:grpSp>
            <p:nvGrpSpPr>
              <p:cNvPr id="9" name="Group 54"/>
              <p:cNvGrpSpPr>
                <a:grpSpLocks/>
              </p:cNvGrpSpPr>
              <p:nvPr/>
            </p:nvGrpSpPr>
            <p:grpSpPr bwMode="auto">
              <a:xfrm>
                <a:off x="219135" y="3034263"/>
                <a:ext cx="1399308" cy="784830"/>
                <a:chOff x="1094510" y="2964873"/>
                <a:chExt cx="1399308" cy="784830"/>
              </a:xfrm>
            </p:grpSpPr>
            <p:sp>
              <p:nvSpPr>
                <p:cNvPr id="16416" name="Rectangle 5"/>
                <p:cNvSpPr>
                  <a:spLocks noChangeArrowheads="1"/>
                </p:cNvSpPr>
                <p:nvPr/>
              </p:nvSpPr>
              <p:spPr bwMode="auto">
                <a:xfrm>
                  <a:off x="1094510" y="2964873"/>
                  <a:ext cx="1399308" cy="784830"/>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a:t>A</a:t>
                  </a:r>
                </a:p>
                <a:p>
                  <a:pPr algn="ctr"/>
                  <a:endParaRPr lang="en-GB" sz="1800" b="1"/>
                </a:p>
              </p:txBody>
            </p:sp>
            <p:cxnSp>
              <p:nvCxnSpPr>
                <p:cNvPr id="16417" name="Straight Connector 6"/>
                <p:cNvCxnSpPr>
                  <a:cxnSpLocks noChangeShapeType="1"/>
                </p:cNvCxnSpPr>
                <p:nvPr/>
              </p:nvCxnSpPr>
              <p:spPr bwMode="auto">
                <a:xfrm>
                  <a:off x="1108364" y="3261016"/>
                  <a:ext cx="1357745" cy="1588"/>
                </a:xfrm>
                <a:prstGeom prst="line">
                  <a:avLst/>
                </a:prstGeom>
                <a:noFill/>
                <a:ln w="9525" algn="ctr">
                  <a:solidFill>
                    <a:schemeClr val="tx1"/>
                  </a:solidFill>
                  <a:round/>
                  <a:headEnd/>
                  <a:tailEnd/>
                </a:ln>
              </p:spPr>
            </p:cxnSp>
          </p:grpSp>
          <p:grpSp>
            <p:nvGrpSpPr>
              <p:cNvPr id="10" name="Group 7"/>
              <p:cNvGrpSpPr>
                <a:grpSpLocks/>
              </p:cNvGrpSpPr>
              <p:nvPr/>
            </p:nvGrpSpPr>
            <p:grpSpPr bwMode="auto">
              <a:xfrm>
                <a:off x="6131207" y="3712177"/>
                <a:ext cx="2571359" cy="923330"/>
                <a:chOff x="1094510" y="2964873"/>
                <a:chExt cx="1399308" cy="923330"/>
              </a:xfrm>
            </p:grpSpPr>
            <p:sp>
              <p:nvSpPr>
                <p:cNvPr id="16414" name="Rectangle 76"/>
                <p:cNvSpPr>
                  <a:spLocks noChangeArrowheads="1"/>
                </p:cNvSpPr>
                <p:nvPr/>
              </p:nvSpPr>
              <p:spPr bwMode="auto">
                <a:xfrm>
                  <a:off x="1094510" y="2964873"/>
                  <a:ext cx="1399308" cy="923330"/>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dirty="0"/>
                    <a:t>Interface</a:t>
                  </a:r>
                  <a:br>
                    <a:rPr lang="en-GB" sz="1800" b="1" dirty="0"/>
                  </a:br>
                  <a:r>
                    <a:rPr lang="en-GB" sz="1800" b="1" dirty="0" err="1"/>
                    <a:t>c</a:t>
                  </a:r>
                  <a:r>
                    <a:rPr lang="en-GB" sz="1800" b="1" dirty="0" err="1" smtClean="0"/>
                    <a:t>alledOnlyByA</a:t>
                  </a:r>
                  <a:r>
                    <a:rPr lang="en-GB" sz="1800" b="1" dirty="0"/>
                    <a:t>()</a:t>
                  </a:r>
                  <a:br>
                    <a:rPr lang="en-GB" sz="1800" b="1" dirty="0"/>
                  </a:br>
                  <a:r>
                    <a:rPr lang="en-GB" sz="1800" b="1" dirty="0" err="1"/>
                    <a:t>c</a:t>
                  </a:r>
                  <a:r>
                    <a:rPr lang="en-GB" sz="1800" b="1" dirty="0" err="1" smtClean="0"/>
                    <a:t>alledOnlyByB</a:t>
                  </a:r>
                  <a:r>
                    <a:rPr lang="en-GB" sz="1800" b="1" dirty="0"/>
                    <a:t>()</a:t>
                  </a:r>
                </a:p>
              </p:txBody>
            </p:sp>
            <p:cxnSp>
              <p:nvCxnSpPr>
                <p:cNvPr id="16415" name="Straight Connector 77"/>
                <p:cNvCxnSpPr>
                  <a:cxnSpLocks noChangeShapeType="1"/>
                </p:cNvCxnSpPr>
                <p:nvPr/>
              </p:nvCxnSpPr>
              <p:spPr bwMode="auto">
                <a:xfrm>
                  <a:off x="1108364" y="3261016"/>
                  <a:ext cx="1357745" cy="1588"/>
                </a:xfrm>
                <a:prstGeom prst="line">
                  <a:avLst/>
                </a:prstGeom>
                <a:noFill/>
                <a:ln w="9525" algn="ctr">
                  <a:solidFill>
                    <a:schemeClr val="tx1"/>
                  </a:solidFill>
                  <a:round/>
                  <a:headEnd/>
                  <a:tailEnd/>
                </a:ln>
              </p:spPr>
            </p:cxnSp>
          </p:grpSp>
          <p:grpSp>
            <p:nvGrpSpPr>
              <p:cNvPr id="11" name="Group 10"/>
              <p:cNvGrpSpPr>
                <a:grpSpLocks/>
              </p:cNvGrpSpPr>
              <p:nvPr/>
            </p:nvGrpSpPr>
            <p:grpSpPr bwMode="auto">
              <a:xfrm>
                <a:off x="234900" y="4815766"/>
                <a:ext cx="1399308" cy="784830"/>
                <a:chOff x="1094510" y="2964873"/>
                <a:chExt cx="1399308" cy="784830"/>
              </a:xfrm>
            </p:grpSpPr>
            <p:sp>
              <p:nvSpPr>
                <p:cNvPr id="16412" name="Rectangle 74"/>
                <p:cNvSpPr>
                  <a:spLocks noChangeArrowheads="1"/>
                </p:cNvSpPr>
                <p:nvPr/>
              </p:nvSpPr>
              <p:spPr bwMode="auto">
                <a:xfrm>
                  <a:off x="1094510" y="2964873"/>
                  <a:ext cx="1399308" cy="784830"/>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a:t>B</a:t>
                  </a:r>
                </a:p>
                <a:p>
                  <a:pPr algn="ctr"/>
                  <a:endParaRPr lang="en-GB" sz="1800" b="1"/>
                </a:p>
              </p:txBody>
            </p:sp>
            <p:cxnSp>
              <p:nvCxnSpPr>
                <p:cNvPr id="16413" name="Straight Connector 12"/>
                <p:cNvCxnSpPr>
                  <a:cxnSpLocks noChangeShapeType="1"/>
                </p:cNvCxnSpPr>
                <p:nvPr/>
              </p:nvCxnSpPr>
              <p:spPr bwMode="auto">
                <a:xfrm>
                  <a:off x="1108364" y="3261016"/>
                  <a:ext cx="1357745" cy="1588"/>
                </a:xfrm>
                <a:prstGeom prst="line">
                  <a:avLst/>
                </a:prstGeom>
                <a:noFill/>
                <a:ln w="9525" algn="ctr">
                  <a:solidFill>
                    <a:schemeClr val="tx1"/>
                  </a:solidFill>
                  <a:round/>
                  <a:headEnd/>
                  <a:tailEnd/>
                </a:ln>
              </p:spPr>
            </p:cxnSp>
          </p:grpSp>
          <p:cxnSp>
            <p:nvCxnSpPr>
              <p:cNvPr id="16395" name="Straight Arrow Connector 57"/>
              <p:cNvCxnSpPr>
                <a:cxnSpLocks noChangeShapeType="1"/>
              </p:cNvCxnSpPr>
              <p:nvPr/>
            </p:nvCxnSpPr>
            <p:spPr bwMode="auto">
              <a:xfrm flipV="1">
                <a:off x="1634208" y="5189321"/>
                <a:ext cx="1028578" cy="18860"/>
              </a:xfrm>
              <a:prstGeom prst="straightConnector1">
                <a:avLst/>
              </a:prstGeom>
              <a:noFill/>
              <a:ln w="9525" algn="ctr">
                <a:solidFill>
                  <a:schemeClr val="tx1"/>
                </a:solidFill>
                <a:prstDash val="dash"/>
                <a:round/>
                <a:headEnd/>
                <a:tailEnd type="arrow" w="med" len="med"/>
              </a:ln>
            </p:spPr>
          </p:cxnSp>
          <p:cxnSp>
            <p:nvCxnSpPr>
              <p:cNvPr id="16396" name="Straight Arrow Connector 58"/>
              <p:cNvCxnSpPr>
                <a:cxnSpLocks noChangeShapeType="1"/>
              </p:cNvCxnSpPr>
              <p:nvPr/>
            </p:nvCxnSpPr>
            <p:spPr bwMode="auto">
              <a:xfrm flipV="1">
                <a:off x="1618443" y="3420488"/>
                <a:ext cx="1091640" cy="6190"/>
              </a:xfrm>
              <a:prstGeom prst="straightConnector1">
                <a:avLst/>
              </a:prstGeom>
              <a:noFill/>
              <a:ln w="9525" algn="ctr">
                <a:solidFill>
                  <a:schemeClr val="tx1"/>
                </a:solidFill>
                <a:prstDash val="dash"/>
                <a:round/>
                <a:headEnd/>
                <a:tailEnd type="arrow" w="med" len="med"/>
              </a:ln>
            </p:spPr>
          </p:cxnSp>
          <p:sp>
            <p:nvSpPr>
              <p:cNvPr id="16397" name="Isosceles Triangle 59"/>
              <p:cNvSpPr>
                <a:spLocks noChangeArrowheads="1"/>
              </p:cNvSpPr>
              <p:nvPr/>
            </p:nvSpPr>
            <p:spPr bwMode="auto">
              <a:xfrm>
                <a:off x="7204852" y="4666593"/>
                <a:ext cx="394138" cy="236483"/>
              </a:xfrm>
              <a:prstGeom prst="triangle">
                <a:avLst>
                  <a:gd name="adj" fmla="val 50000"/>
                </a:avLst>
              </a:prstGeom>
              <a:solidFill>
                <a:schemeClr val="accent5">
                  <a:lumMod val="90000"/>
                </a:schemeClr>
              </a:solidFill>
              <a:ln w="9525" algn="ctr">
                <a:solidFill>
                  <a:schemeClr val="tx1"/>
                </a:solidFill>
                <a:round/>
                <a:headEnd/>
                <a:tailEnd/>
              </a:ln>
            </p:spPr>
            <p:txBody>
              <a:bodyPr>
                <a:spAutoFit/>
              </a:bodyPr>
              <a:lstStyle/>
              <a:p>
                <a:endParaRPr lang="en-US"/>
              </a:p>
            </p:txBody>
          </p:sp>
          <p:grpSp>
            <p:nvGrpSpPr>
              <p:cNvPr id="12" name="Group 16"/>
              <p:cNvGrpSpPr>
                <a:grpSpLocks/>
              </p:cNvGrpSpPr>
              <p:nvPr/>
            </p:nvGrpSpPr>
            <p:grpSpPr bwMode="auto">
              <a:xfrm>
                <a:off x="6698778" y="5604040"/>
                <a:ext cx="1399308" cy="784830"/>
                <a:chOff x="1094510" y="3012170"/>
                <a:chExt cx="1399308" cy="784830"/>
              </a:xfrm>
            </p:grpSpPr>
            <p:sp>
              <p:nvSpPr>
                <p:cNvPr id="16410" name="Rectangle 72"/>
                <p:cNvSpPr>
                  <a:spLocks noChangeArrowheads="1"/>
                </p:cNvSpPr>
                <p:nvPr/>
              </p:nvSpPr>
              <p:spPr bwMode="auto">
                <a:xfrm>
                  <a:off x="1094510" y="3012170"/>
                  <a:ext cx="1399308" cy="784830"/>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dirty="0"/>
                    <a:t>Service</a:t>
                  </a:r>
                </a:p>
                <a:p>
                  <a:pPr algn="ctr"/>
                  <a:endParaRPr lang="en-GB" sz="1800" b="1" dirty="0"/>
                </a:p>
              </p:txBody>
            </p:sp>
            <p:cxnSp>
              <p:nvCxnSpPr>
                <p:cNvPr id="16411" name="Straight Connector 73"/>
                <p:cNvCxnSpPr>
                  <a:cxnSpLocks noChangeShapeType="1"/>
                </p:cNvCxnSpPr>
                <p:nvPr/>
              </p:nvCxnSpPr>
              <p:spPr bwMode="auto">
                <a:xfrm>
                  <a:off x="1108364" y="3320794"/>
                  <a:ext cx="1357745" cy="1588"/>
                </a:xfrm>
                <a:prstGeom prst="line">
                  <a:avLst/>
                </a:prstGeom>
                <a:noFill/>
                <a:ln w="9525" algn="ctr">
                  <a:solidFill>
                    <a:schemeClr val="tx1"/>
                  </a:solidFill>
                  <a:round/>
                  <a:headEnd/>
                  <a:tailEnd/>
                </a:ln>
              </p:spPr>
            </p:cxnSp>
          </p:grpSp>
          <p:cxnSp>
            <p:nvCxnSpPr>
              <p:cNvPr id="16399" name="Straight Connector 61"/>
              <p:cNvCxnSpPr>
                <a:cxnSpLocks noChangeShapeType="1"/>
                <a:stCxn id="16397" idx="3"/>
              </p:cNvCxnSpPr>
              <p:nvPr/>
            </p:nvCxnSpPr>
            <p:spPr bwMode="auto">
              <a:xfrm rot="5400000">
                <a:off x="7049695" y="5251814"/>
                <a:ext cx="700964" cy="3489"/>
              </a:xfrm>
              <a:prstGeom prst="line">
                <a:avLst/>
              </a:prstGeom>
              <a:noFill/>
              <a:ln w="9525" algn="ctr">
                <a:solidFill>
                  <a:schemeClr val="tx1"/>
                </a:solidFill>
                <a:prstDash val="dash"/>
                <a:round/>
                <a:headEnd/>
                <a:tailEnd/>
              </a:ln>
            </p:spPr>
          </p:cxnSp>
          <p:grpSp>
            <p:nvGrpSpPr>
              <p:cNvPr id="13" name="Group 22"/>
              <p:cNvGrpSpPr>
                <a:grpSpLocks/>
              </p:cNvGrpSpPr>
              <p:nvPr/>
            </p:nvGrpSpPr>
            <p:grpSpPr bwMode="auto">
              <a:xfrm>
                <a:off x="2710083" y="3097322"/>
                <a:ext cx="2571359" cy="646331"/>
                <a:chOff x="1094510" y="2964873"/>
                <a:chExt cx="1399308" cy="646331"/>
              </a:xfrm>
            </p:grpSpPr>
            <p:sp>
              <p:nvSpPr>
                <p:cNvPr id="16408" name="Rectangle 70"/>
                <p:cNvSpPr>
                  <a:spLocks noChangeArrowheads="1"/>
                </p:cNvSpPr>
                <p:nvPr/>
              </p:nvSpPr>
              <p:spPr bwMode="auto">
                <a:xfrm>
                  <a:off x="1094510" y="2964873"/>
                  <a:ext cx="1399308" cy="646331"/>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dirty="0" err="1" smtClean="0"/>
                    <a:t>InterfaceA</a:t>
                  </a:r>
                  <a:r>
                    <a:rPr lang="en-GB" sz="1800" b="1" dirty="0"/>
                    <a:t/>
                  </a:r>
                  <a:br>
                    <a:rPr lang="en-GB" sz="1800" b="1" dirty="0"/>
                  </a:br>
                  <a:r>
                    <a:rPr lang="en-GB" sz="1800" b="1" dirty="0" err="1"/>
                    <a:t>c</a:t>
                  </a:r>
                  <a:r>
                    <a:rPr lang="en-GB" sz="1800" b="1" dirty="0" err="1" smtClean="0"/>
                    <a:t>alledOnlyByA</a:t>
                  </a:r>
                  <a:r>
                    <a:rPr lang="en-GB" sz="1800" b="1" dirty="0"/>
                    <a:t>()</a:t>
                  </a:r>
                </a:p>
              </p:txBody>
            </p:sp>
            <p:cxnSp>
              <p:nvCxnSpPr>
                <p:cNvPr id="16409" name="Straight Connector 71"/>
                <p:cNvCxnSpPr>
                  <a:cxnSpLocks noChangeShapeType="1"/>
                </p:cNvCxnSpPr>
                <p:nvPr/>
              </p:nvCxnSpPr>
              <p:spPr bwMode="auto">
                <a:xfrm>
                  <a:off x="1108364" y="3257730"/>
                  <a:ext cx="1357745" cy="1588"/>
                </a:xfrm>
                <a:prstGeom prst="line">
                  <a:avLst/>
                </a:prstGeom>
                <a:noFill/>
                <a:ln w="9525" algn="ctr">
                  <a:solidFill>
                    <a:schemeClr val="tx1"/>
                  </a:solidFill>
                  <a:round/>
                  <a:headEnd/>
                  <a:tailEnd/>
                </a:ln>
              </p:spPr>
            </p:cxnSp>
          </p:grpSp>
          <p:grpSp>
            <p:nvGrpSpPr>
              <p:cNvPr id="14" name="Group 25"/>
              <p:cNvGrpSpPr>
                <a:grpSpLocks/>
              </p:cNvGrpSpPr>
              <p:nvPr/>
            </p:nvGrpSpPr>
            <p:grpSpPr bwMode="auto">
              <a:xfrm>
                <a:off x="2662786" y="4853484"/>
                <a:ext cx="2571359" cy="646331"/>
                <a:chOff x="1094510" y="2964873"/>
                <a:chExt cx="1399308" cy="646331"/>
              </a:xfrm>
            </p:grpSpPr>
            <p:sp>
              <p:nvSpPr>
                <p:cNvPr id="16406" name="Rectangle 68"/>
                <p:cNvSpPr>
                  <a:spLocks noChangeArrowheads="1"/>
                </p:cNvSpPr>
                <p:nvPr/>
              </p:nvSpPr>
              <p:spPr bwMode="auto">
                <a:xfrm>
                  <a:off x="1094510" y="2964873"/>
                  <a:ext cx="1399308" cy="646331"/>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dirty="0" err="1" smtClean="0"/>
                    <a:t>InterfaceB</a:t>
                  </a:r>
                  <a:r>
                    <a:rPr lang="en-GB" sz="1800" b="1" dirty="0"/>
                    <a:t/>
                  </a:r>
                  <a:br>
                    <a:rPr lang="en-GB" sz="1800" b="1" dirty="0"/>
                  </a:br>
                  <a:r>
                    <a:rPr lang="en-GB" sz="1800" b="1" dirty="0" err="1"/>
                    <a:t>c</a:t>
                  </a:r>
                  <a:r>
                    <a:rPr lang="en-GB" sz="1800" b="1" dirty="0" err="1" smtClean="0"/>
                    <a:t>alledOnlyByB</a:t>
                  </a:r>
                  <a:r>
                    <a:rPr lang="en-GB" sz="1800" b="1" dirty="0"/>
                    <a:t>()</a:t>
                  </a:r>
                </a:p>
              </p:txBody>
            </p:sp>
            <p:cxnSp>
              <p:nvCxnSpPr>
                <p:cNvPr id="16407" name="Straight Connector 69"/>
                <p:cNvCxnSpPr>
                  <a:cxnSpLocks noChangeShapeType="1"/>
                </p:cNvCxnSpPr>
                <p:nvPr/>
              </p:nvCxnSpPr>
              <p:spPr bwMode="auto">
                <a:xfrm>
                  <a:off x="1108364" y="3273496"/>
                  <a:ext cx="1357745" cy="1588"/>
                </a:xfrm>
                <a:prstGeom prst="line">
                  <a:avLst/>
                </a:prstGeom>
                <a:noFill/>
                <a:ln w="9525" algn="ctr">
                  <a:solidFill>
                    <a:schemeClr val="tx1"/>
                  </a:solidFill>
                  <a:round/>
                  <a:headEnd/>
                  <a:tailEnd/>
                </a:ln>
              </p:spPr>
            </p:cxnSp>
          </p:grpSp>
          <p:sp>
            <p:nvSpPr>
              <p:cNvPr id="16402" name="Isosceles Triangle 64"/>
              <p:cNvSpPr>
                <a:spLocks noChangeArrowheads="1"/>
              </p:cNvSpPr>
              <p:nvPr/>
            </p:nvSpPr>
            <p:spPr bwMode="auto">
              <a:xfrm rot="8076542" flipH="1" flipV="1">
                <a:off x="5357020" y="3310903"/>
                <a:ext cx="189938" cy="489109"/>
              </a:xfrm>
              <a:prstGeom prst="triangle">
                <a:avLst>
                  <a:gd name="adj" fmla="val 50000"/>
                </a:avLst>
              </a:prstGeom>
              <a:solidFill>
                <a:schemeClr val="accent5">
                  <a:lumMod val="90000"/>
                </a:schemeClr>
              </a:solidFill>
              <a:ln w="9525" algn="ctr">
                <a:solidFill>
                  <a:schemeClr val="tx1"/>
                </a:solidFill>
                <a:round/>
                <a:headEnd/>
                <a:tailEnd/>
              </a:ln>
            </p:spPr>
            <p:txBody>
              <a:bodyPr>
                <a:spAutoFit/>
              </a:bodyPr>
              <a:lstStyle/>
              <a:p>
                <a:endParaRPr lang="en-US"/>
              </a:p>
            </p:txBody>
          </p:sp>
          <p:cxnSp>
            <p:nvCxnSpPr>
              <p:cNvPr id="16403" name="Straight Connector 65"/>
              <p:cNvCxnSpPr>
                <a:cxnSpLocks noChangeShapeType="1"/>
                <a:stCxn id="16402" idx="3"/>
                <a:endCxn id="16414" idx="1"/>
              </p:cNvCxnSpPr>
              <p:nvPr/>
            </p:nvCxnSpPr>
            <p:spPr bwMode="auto">
              <a:xfrm>
                <a:off x="5626091" y="3727200"/>
                <a:ext cx="505116" cy="446642"/>
              </a:xfrm>
              <a:prstGeom prst="line">
                <a:avLst/>
              </a:prstGeom>
              <a:noFill/>
              <a:ln w="9525" algn="ctr">
                <a:solidFill>
                  <a:schemeClr val="tx1"/>
                </a:solidFill>
                <a:prstDash val="dash"/>
                <a:round/>
                <a:headEnd/>
                <a:tailEnd/>
              </a:ln>
            </p:spPr>
          </p:cxnSp>
          <p:sp>
            <p:nvSpPr>
              <p:cNvPr id="16404" name="Isosceles Triangle 66"/>
              <p:cNvSpPr>
                <a:spLocks noChangeArrowheads="1"/>
              </p:cNvSpPr>
              <p:nvPr/>
            </p:nvSpPr>
            <p:spPr bwMode="auto">
              <a:xfrm rot="3078796" flipH="1" flipV="1">
                <a:off x="5296397" y="4784287"/>
                <a:ext cx="325296" cy="489109"/>
              </a:xfrm>
              <a:prstGeom prst="triangle">
                <a:avLst>
                  <a:gd name="adj" fmla="val 50000"/>
                </a:avLst>
              </a:prstGeom>
              <a:solidFill>
                <a:schemeClr val="accent5">
                  <a:lumMod val="90000"/>
                </a:schemeClr>
              </a:solidFill>
              <a:ln w="9525" algn="ctr">
                <a:solidFill>
                  <a:schemeClr val="tx1"/>
                </a:solidFill>
                <a:round/>
                <a:headEnd/>
                <a:tailEnd/>
              </a:ln>
            </p:spPr>
            <p:txBody>
              <a:bodyPr>
                <a:spAutoFit/>
              </a:bodyPr>
              <a:lstStyle/>
              <a:p>
                <a:endParaRPr lang="en-US"/>
              </a:p>
            </p:txBody>
          </p:sp>
          <p:cxnSp>
            <p:nvCxnSpPr>
              <p:cNvPr id="16405" name="Straight Connector 67"/>
              <p:cNvCxnSpPr>
                <a:cxnSpLocks noChangeShapeType="1"/>
                <a:stCxn id="16404" idx="3"/>
              </p:cNvCxnSpPr>
              <p:nvPr/>
            </p:nvCxnSpPr>
            <p:spPr bwMode="auto">
              <a:xfrm flipV="1">
                <a:off x="5649938" y="4398579"/>
                <a:ext cx="498614" cy="477401"/>
              </a:xfrm>
              <a:prstGeom prst="line">
                <a:avLst/>
              </a:prstGeom>
              <a:noFill/>
              <a:ln w="9525" algn="ctr">
                <a:solidFill>
                  <a:schemeClr val="tx1"/>
                </a:solidFill>
                <a:prstDash val="dash"/>
                <a:round/>
                <a:headEnd/>
                <a:tailEnd/>
              </a:ln>
            </p:spPr>
          </p:cxn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Interface Segregation Principle (ISP)</a:t>
            </a:r>
            <a:endParaRPr lang="en-GB" dirty="0"/>
          </a:p>
        </p:txBody>
      </p:sp>
      <p:sp>
        <p:nvSpPr>
          <p:cNvPr id="3" name="Content Placeholder 2"/>
          <p:cNvSpPr>
            <a:spLocks noGrp="1"/>
          </p:cNvSpPr>
          <p:nvPr>
            <p:ph idx="1"/>
          </p:nvPr>
        </p:nvSpPr>
        <p:spPr/>
        <p:txBody>
          <a:bodyPr/>
          <a:lstStyle/>
          <a:p>
            <a:r>
              <a:rPr lang="en-GB" dirty="0" smtClean="0"/>
              <a:t>ISP splits large interfaces into smaller and more specific ones</a:t>
            </a:r>
          </a:p>
          <a:p>
            <a:endParaRPr lang="en-GB" dirty="0" smtClean="0"/>
          </a:p>
          <a:p>
            <a:r>
              <a:rPr lang="en-GB" dirty="0" smtClean="0"/>
              <a:t>Clients will only have to know of methods of interest to them</a:t>
            </a:r>
          </a:p>
          <a:p>
            <a:pPr lvl="1"/>
            <a:r>
              <a:rPr lang="en-GB" dirty="0" smtClean="0"/>
              <a:t>These ‘shrunken’ interfaces often referred to as </a:t>
            </a:r>
            <a:r>
              <a:rPr lang="en-GB" i="1" dirty="0" smtClean="0"/>
              <a:t>role interface</a:t>
            </a:r>
            <a:r>
              <a:rPr lang="en-GB" dirty="0" smtClean="0"/>
              <a:t>s</a:t>
            </a:r>
          </a:p>
          <a:p>
            <a:endParaRPr lang="en-GB" dirty="0" smtClean="0"/>
          </a:p>
          <a:p>
            <a:r>
              <a:rPr lang="en-GB" dirty="0" smtClean="0"/>
              <a:t>ISP helps to keep a system decoupled </a:t>
            </a:r>
          </a:p>
          <a:p>
            <a:pPr lvl="1"/>
            <a:r>
              <a:rPr lang="en-GB" dirty="0" smtClean="0"/>
              <a:t>Easier to re-factor, change and redeploy</a:t>
            </a:r>
          </a:p>
          <a:p>
            <a:pPr lvl="1"/>
            <a:endParaRPr lang="en-GB" dirty="0" smtClean="0"/>
          </a:p>
          <a:p>
            <a:pPr lvl="1"/>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Interface Segregation Principle (ISP) – violation</a:t>
            </a:r>
            <a:endParaRPr lang="en-GB" dirty="0"/>
          </a:p>
        </p:txBody>
      </p:sp>
      <p:sp>
        <p:nvSpPr>
          <p:cNvPr id="3" name="Content Placeholder 2"/>
          <p:cNvSpPr>
            <a:spLocks noGrp="1"/>
          </p:cNvSpPr>
          <p:nvPr>
            <p:ph idx="1"/>
          </p:nvPr>
        </p:nvSpPr>
        <p:spPr/>
        <p:txBody>
          <a:bodyPr/>
          <a:lstStyle/>
          <a:p>
            <a:endParaRPr lang="en-GB"/>
          </a:p>
        </p:txBody>
      </p:sp>
      <p:sp>
        <p:nvSpPr>
          <p:cNvPr id="4" name="Rectangle 2"/>
          <p:cNvSpPr>
            <a:spLocks noChangeArrowheads="1"/>
          </p:cNvSpPr>
          <p:nvPr/>
        </p:nvSpPr>
        <p:spPr bwMode="auto">
          <a:xfrm>
            <a:off x="202821" y="922628"/>
            <a:ext cx="8761566" cy="5352747"/>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GB" sz="1800" dirty="0" smtClean="0">
                <a:solidFill>
                  <a:schemeClr val="accent6">
                    <a:lumMod val="50000"/>
                  </a:schemeClr>
                </a:solidFill>
                <a:latin typeface="Lucida Console" pitchFamily="49" charset="0"/>
              </a:rPr>
              <a:t>// interface segregation principle - bad example</a:t>
            </a:r>
            <a:r>
              <a:rPr lang="en-GB" sz="1800" dirty="0" smtClean="0">
                <a:latin typeface="Lucida Console" pitchFamily="49" charset="0"/>
              </a:rPr>
              <a:t/>
            </a:r>
            <a:br>
              <a:rPr lang="en-GB" sz="1800" dirty="0" smtClean="0">
                <a:latin typeface="Lucida Console" pitchFamily="49" charset="0"/>
              </a:rPr>
            </a:br>
            <a:r>
              <a:rPr lang="en-GB" sz="1800" dirty="0" smtClean="0">
                <a:solidFill>
                  <a:srgbClr val="0000C8"/>
                </a:solidFill>
                <a:latin typeface="Lucida Console" pitchFamily="49" charset="0"/>
              </a:rPr>
              <a:t>interface </a:t>
            </a:r>
            <a:r>
              <a:rPr lang="en-GB" sz="1800" dirty="0" smtClean="0">
                <a:latin typeface="Lucida Console" pitchFamily="49" charset="0"/>
              </a:rPr>
              <a:t>Worker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work();</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eat();</a:t>
            </a:r>
            <a:br>
              <a:rPr lang="en-GB" sz="1800" dirty="0" smtClean="0">
                <a:latin typeface="Lucida Console" pitchFamily="49" charset="0"/>
              </a:rPr>
            </a:br>
            <a:r>
              <a:rPr lang="en-GB" sz="1800" dirty="0" smtClean="0">
                <a:latin typeface="Lucida Console" pitchFamily="49" charset="0"/>
              </a:rPr>
              <a:t>}</a:t>
            </a:r>
            <a:br>
              <a:rPr lang="en-GB" sz="1800" dirty="0" smtClean="0">
                <a:latin typeface="Lucida Console" pitchFamily="49" charset="0"/>
              </a:rPr>
            </a:br>
            <a:r>
              <a:rPr lang="en-GB" sz="1800" dirty="0" smtClean="0">
                <a:solidFill>
                  <a:srgbClr val="0000C8"/>
                </a:solidFill>
                <a:latin typeface="Lucida Console" pitchFamily="49" charset="0"/>
              </a:rPr>
              <a:t>class </a:t>
            </a:r>
            <a:r>
              <a:rPr lang="en-GB" sz="1800" dirty="0" smtClean="0">
                <a:latin typeface="Lucida Console" pitchFamily="49" charset="0"/>
              </a:rPr>
              <a:t>Worker </a:t>
            </a:r>
            <a:r>
              <a:rPr lang="en-GB" sz="1800" dirty="0" smtClean="0">
                <a:solidFill>
                  <a:srgbClr val="0000C8"/>
                </a:solidFill>
                <a:latin typeface="Lucida Console" pitchFamily="49" charset="0"/>
              </a:rPr>
              <a:t>implements</a:t>
            </a:r>
            <a:r>
              <a:rPr lang="en-GB" sz="1800" dirty="0" smtClean="0">
                <a:latin typeface="Lucida Console" pitchFamily="49" charset="0"/>
              </a:rPr>
              <a:t> Worker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work() { </a:t>
            </a:r>
            <a:r>
              <a:rPr lang="en-GB" sz="1800" dirty="0" smtClean="0">
                <a:solidFill>
                  <a:schemeClr val="accent6">
                    <a:lumMod val="50000"/>
                  </a:schemeClr>
                </a:solidFill>
                <a:latin typeface="Lucida Console" pitchFamily="49" charset="0"/>
              </a:rPr>
              <a:t>// ....working </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eat()  { </a:t>
            </a:r>
            <a:r>
              <a:rPr lang="en-GB" sz="1800" dirty="0" smtClean="0">
                <a:solidFill>
                  <a:schemeClr val="accent6">
                    <a:lumMod val="50000"/>
                  </a:schemeClr>
                </a:solidFill>
                <a:latin typeface="Lucida Console" pitchFamily="49" charset="0"/>
              </a:rPr>
              <a:t>// ... eating in lunch break </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a:t>
            </a:r>
            <a:br>
              <a:rPr lang="en-GB" sz="1800" dirty="0" smtClean="0">
                <a:latin typeface="Lucida Console" pitchFamily="49" charset="0"/>
              </a:rPr>
            </a:br>
            <a:r>
              <a:rPr lang="en-GB" sz="1800" dirty="0" smtClean="0">
                <a:solidFill>
                  <a:srgbClr val="0000C8"/>
                </a:solidFill>
                <a:latin typeface="Lucida Console" pitchFamily="49" charset="0"/>
              </a:rPr>
              <a:t>class </a:t>
            </a:r>
            <a:r>
              <a:rPr lang="en-GB" sz="1800" dirty="0" err="1" smtClean="0">
                <a:latin typeface="Lucida Console" pitchFamily="49" charset="0"/>
              </a:rPr>
              <a:t>SuperWorker</a:t>
            </a:r>
            <a:r>
              <a:rPr lang="en-GB" sz="1800" dirty="0" smtClean="0">
                <a:latin typeface="Lucida Console" pitchFamily="49" charset="0"/>
              </a:rPr>
              <a:t> </a:t>
            </a:r>
            <a:r>
              <a:rPr lang="en-GB" sz="1800" dirty="0" smtClean="0">
                <a:solidFill>
                  <a:srgbClr val="0000C8"/>
                </a:solidFill>
                <a:latin typeface="Lucida Console" pitchFamily="49" charset="0"/>
              </a:rPr>
              <a:t>implements</a:t>
            </a:r>
            <a:r>
              <a:rPr lang="en-GB" sz="1800" dirty="0" smtClean="0">
                <a:latin typeface="Lucida Console" pitchFamily="49" charset="0"/>
              </a:rPr>
              <a:t> Worker{</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work() { </a:t>
            </a:r>
            <a:r>
              <a:rPr lang="en-GB" sz="1800" dirty="0" smtClean="0">
                <a:solidFill>
                  <a:schemeClr val="accent6">
                    <a:lumMod val="50000"/>
                  </a:schemeClr>
                </a:solidFill>
                <a:latin typeface="Lucida Console" pitchFamily="49" charset="0"/>
              </a:rPr>
              <a:t>//.... working much more </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eat()  { </a:t>
            </a:r>
            <a:r>
              <a:rPr lang="en-GB" sz="1800" dirty="0" smtClean="0">
                <a:solidFill>
                  <a:schemeClr val="accent6">
                    <a:lumMod val="50000"/>
                  </a:schemeClr>
                </a:solidFill>
                <a:latin typeface="Lucida Console" pitchFamily="49" charset="0"/>
              </a:rPr>
              <a:t>//.... eating in lunch break </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a:t>
            </a:r>
            <a:br>
              <a:rPr lang="en-GB" sz="1800" dirty="0" smtClean="0">
                <a:latin typeface="Lucida Console" pitchFamily="49" charset="0"/>
              </a:rPr>
            </a:br>
            <a:r>
              <a:rPr lang="en-GB" sz="1800" dirty="0" smtClean="0">
                <a:solidFill>
                  <a:srgbClr val="0000C8"/>
                </a:solidFill>
                <a:latin typeface="Lucida Console" pitchFamily="49" charset="0"/>
              </a:rPr>
              <a:t>class </a:t>
            </a:r>
            <a:r>
              <a:rPr lang="en-GB" sz="1800" dirty="0" smtClean="0">
                <a:latin typeface="Lucida Console" pitchFamily="49" charset="0"/>
              </a:rPr>
              <a:t>Manager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private</a:t>
            </a:r>
            <a:r>
              <a:rPr lang="en-GB" sz="1800" dirty="0" smtClean="0">
                <a:latin typeface="Lucida Console" pitchFamily="49" charset="0"/>
              </a:rPr>
              <a:t> Worker worker;</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err="1" smtClean="0">
                <a:latin typeface="Lucida Console" pitchFamily="49" charset="0"/>
              </a:rPr>
              <a:t>setWorker</a:t>
            </a:r>
            <a:r>
              <a:rPr lang="en-GB" sz="1800" dirty="0" smtClean="0">
                <a:latin typeface="Lucida Console" pitchFamily="49" charset="0"/>
              </a:rPr>
              <a:t>(Worker w) { worker = w;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manage() { </a:t>
            </a:r>
            <a:r>
              <a:rPr lang="en-GB" sz="1800" dirty="0" err="1" smtClean="0">
                <a:latin typeface="Lucida Console" pitchFamily="49" charset="0"/>
              </a:rPr>
              <a:t>worker.work</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a:t>
            </a:r>
            <a:br>
              <a:rPr lang="en-GB" sz="1800" dirty="0" smtClean="0">
                <a:latin typeface="Lucida Console" pitchFamily="49" charset="0"/>
              </a:rPr>
            </a:br>
            <a:endParaRPr lang="en-GB" sz="1800" dirty="0" smtClean="0">
              <a:latin typeface="Lucida Console" pitchFamily="49" charset="0"/>
            </a:endParaRPr>
          </a:p>
        </p:txBody>
      </p:sp>
      <p:sp>
        <p:nvSpPr>
          <p:cNvPr id="5" name="Rectangle 6"/>
          <p:cNvSpPr>
            <a:spLocks noChangeArrowheads="1"/>
          </p:cNvSpPr>
          <p:nvPr/>
        </p:nvSpPr>
        <p:spPr bwMode="auto">
          <a:xfrm>
            <a:off x="1955894" y="5845400"/>
            <a:ext cx="6925056" cy="364888"/>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600" dirty="0" smtClean="0">
                <a:solidFill>
                  <a:srgbClr val="000000"/>
                </a:solidFill>
                <a:cs typeface="+mn-cs"/>
              </a:rPr>
              <a:t>What happens when a Robot (who Works but does not Eat) is introduced?</a:t>
            </a:r>
            <a:endParaRPr lang="en-GB" sz="1600" dirty="0">
              <a:solidFill>
                <a:srgbClr val="000000"/>
              </a:solidFill>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Interface Segregation Principle (ISP) – solution</a:t>
            </a:r>
            <a:endParaRPr lang="en-GB" dirty="0"/>
          </a:p>
        </p:txBody>
      </p:sp>
      <p:sp>
        <p:nvSpPr>
          <p:cNvPr id="4" name="Rectangle 2"/>
          <p:cNvSpPr>
            <a:spLocks noChangeArrowheads="1"/>
          </p:cNvSpPr>
          <p:nvPr/>
        </p:nvSpPr>
        <p:spPr bwMode="auto">
          <a:xfrm>
            <a:off x="204728" y="4755239"/>
            <a:ext cx="8761566" cy="1320874"/>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GB" sz="1600" dirty="0" smtClean="0">
                <a:solidFill>
                  <a:srgbClr val="0000C8"/>
                </a:solidFill>
                <a:latin typeface="Lucida Console" pitchFamily="49" charset="0"/>
              </a:rPr>
              <a:t>class </a:t>
            </a:r>
            <a:r>
              <a:rPr lang="en-GB" sz="1600" dirty="0" smtClean="0">
                <a:latin typeface="Lucida Console" pitchFamily="49" charset="0"/>
              </a:rPr>
              <a:t>Manager {</a:t>
            </a:r>
            <a:br>
              <a:rPr lang="en-GB" sz="1600" dirty="0" smtClean="0">
                <a:latin typeface="Lucida Console" pitchFamily="49" charset="0"/>
              </a:rPr>
            </a:br>
            <a:r>
              <a:rPr lang="en-GB" sz="1600" dirty="0" smtClean="0">
                <a:latin typeface="Lucida Console" pitchFamily="49" charset="0"/>
              </a:rPr>
              <a:t>  </a:t>
            </a:r>
            <a:r>
              <a:rPr lang="en-GB" sz="1600" dirty="0" smtClean="0">
                <a:solidFill>
                  <a:srgbClr val="0000C8"/>
                </a:solidFill>
                <a:latin typeface="Lucida Console" pitchFamily="49" charset="0"/>
              </a:rPr>
              <a:t>private</a:t>
            </a:r>
            <a:r>
              <a:rPr lang="en-GB" sz="1600" dirty="0" smtClean="0">
                <a:latin typeface="Lucida Console" pitchFamily="49" charset="0"/>
              </a:rPr>
              <a:t> Workable worker;</a:t>
            </a:r>
            <a:br>
              <a:rPr lang="en-GB" sz="1600" dirty="0" smtClean="0">
                <a:latin typeface="Lucida Console" pitchFamily="49" charset="0"/>
              </a:rPr>
            </a:br>
            <a:r>
              <a:rPr lang="en-GB" sz="1600" dirty="0" smtClean="0">
                <a:latin typeface="Lucida Console" pitchFamily="49" charset="0"/>
              </a:rPr>
              <a:t>  </a:t>
            </a:r>
            <a:r>
              <a:rPr lang="en-GB" sz="1600" dirty="0" smtClean="0">
                <a:solidFill>
                  <a:srgbClr val="0000C8"/>
                </a:solidFill>
                <a:latin typeface="Lucida Console" pitchFamily="49" charset="0"/>
              </a:rPr>
              <a:t>public void </a:t>
            </a:r>
            <a:r>
              <a:rPr lang="en-GB" sz="1600" dirty="0" err="1" smtClean="0">
                <a:latin typeface="Lucida Console" pitchFamily="49" charset="0"/>
              </a:rPr>
              <a:t>setWorker</a:t>
            </a:r>
            <a:r>
              <a:rPr lang="en-GB" sz="1600" dirty="0" smtClean="0">
                <a:latin typeface="Lucida Console" pitchFamily="49" charset="0"/>
              </a:rPr>
              <a:t>(Workable w) { worker=w; }</a:t>
            </a:r>
            <a:br>
              <a:rPr lang="en-GB" sz="1600" dirty="0" smtClean="0">
                <a:latin typeface="Lucida Console" pitchFamily="49" charset="0"/>
              </a:rPr>
            </a:br>
            <a:r>
              <a:rPr lang="en-GB" sz="1600" dirty="0" smtClean="0">
                <a:latin typeface="Lucida Console" pitchFamily="49" charset="0"/>
              </a:rPr>
              <a:t>  </a:t>
            </a:r>
            <a:r>
              <a:rPr lang="en-GB" sz="1600" dirty="0" smtClean="0">
                <a:solidFill>
                  <a:srgbClr val="0000C8"/>
                </a:solidFill>
                <a:latin typeface="Lucida Console" pitchFamily="49" charset="0"/>
              </a:rPr>
              <a:t>public void </a:t>
            </a:r>
            <a:r>
              <a:rPr lang="en-GB" sz="1600" dirty="0" smtClean="0">
                <a:latin typeface="Lucida Console" pitchFamily="49" charset="0"/>
              </a:rPr>
              <a:t>manage() { </a:t>
            </a:r>
            <a:r>
              <a:rPr lang="en-GB" sz="1600" dirty="0" err="1" smtClean="0">
                <a:latin typeface="Lucida Console" pitchFamily="49" charset="0"/>
              </a:rPr>
              <a:t>worker.work</a:t>
            </a:r>
            <a:r>
              <a:rPr lang="en-GB" sz="1600" dirty="0" smtClean="0">
                <a:latin typeface="Lucida Console" pitchFamily="49" charset="0"/>
              </a:rPr>
              <a:t>(); }</a:t>
            </a:r>
            <a:br>
              <a:rPr lang="en-GB" sz="1600" dirty="0" smtClean="0">
                <a:latin typeface="Lucida Console" pitchFamily="49" charset="0"/>
              </a:rPr>
            </a:br>
            <a:r>
              <a:rPr lang="en-GB" sz="1600" dirty="0" smtClean="0">
                <a:latin typeface="Lucida Console" pitchFamily="49" charset="0"/>
              </a:rPr>
              <a:t>}</a:t>
            </a:r>
          </a:p>
        </p:txBody>
      </p:sp>
      <p:sp>
        <p:nvSpPr>
          <p:cNvPr id="5" name="Rectangle 2"/>
          <p:cNvSpPr>
            <a:spLocks noChangeArrowheads="1"/>
          </p:cNvSpPr>
          <p:nvPr/>
        </p:nvSpPr>
        <p:spPr bwMode="auto">
          <a:xfrm>
            <a:off x="204728" y="970841"/>
            <a:ext cx="8761566" cy="82843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90488" tIns="44450" rIns="90488" bIns="44450">
            <a:spAutoFit/>
          </a:bodyPr>
          <a:lstStyle/>
          <a:p>
            <a:r>
              <a:rPr lang="en-GB" sz="1600" dirty="0" smtClean="0">
                <a:solidFill>
                  <a:srgbClr val="0000C8"/>
                </a:solidFill>
                <a:latin typeface="Lucida Console" pitchFamily="49" charset="0"/>
              </a:rPr>
              <a:t>interface</a:t>
            </a:r>
            <a:r>
              <a:rPr lang="en-GB" sz="1600" dirty="0" smtClean="0">
                <a:latin typeface="Lucida Console" pitchFamily="49" charset="0"/>
              </a:rPr>
              <a:t> Workable { </a:t>
            </a:r>
            <a:r>
              <a:rPr lang="en-GB" sz="1600" dirty="0" smtClean="0">
                <a:solidFill>
                  <a:srgbClr val="0000C8"/>
                </a:solidFill>
                <a:latin typeface="Lucida Console" pitchFamily="49" charset="0"/>
              </a:rPr>
              <a:t>public void </a:t>
            </a:r>
            <a:r>
              <a:rPr lang="en-GB" sz="1600" dirty="0" smtClean="0">
                <a:latin typeface="Lucida Console" pitchFamily="49" charset="0"/>
              </a:rPr>
              <a:t>work(); }</a:t>
            </a:r>
          </a:p>
          <a:p>
            <a:r>
              <a:rPr lang="en-GB" sz="1600" dirty="0" smtClean="0">
                <a:solidFill>
                  <a:srgbClr val="0000C8"/>
                </a:solidFill>
                <a:latin typeface="Lucida Console" pitchFamily="49" charset="0"/>
              </a:rPr>
              <a:t>interface</a:t>
            </a:r>
            <a:r>
              <a:rPr lang="en-GB" sz="1600" dirty="0" smtClean="0">
                <a:latin typeface="Lucida Console" pitchFamily="49" charset="0"/>
              </a:rPr>
              <a:t> </a:t>
            </a:r>
            <a:r>
              <a:rPr lang="en-GB" sz="1600" dirty="0" err="1" smtClean="0">
                <a:latin typeface="Lucida Console" pitchFamily="49" charset="0"/>
              </a:rPr>
              <a:t>Feedable</a:t>
            </a:r>
            <a:r>
              <a:rPr lang="en-GB" sz="1600" dirty="0" smtClean="0">
                <a:latin typeface="Lucida Console" pitchFamily="49" charset="0"/>
              </a:rPr>
              <a:t> { </a:t>
            </a:r>
            <a:r>
              <a:rPr lang="en-GB" sz="1600" dirty="0" smtClean="0">
                <a:solidFill>
                  <a:srgbClr val="0000C8"/>
                </a:solidFill>
                <a:latin typeface="Lucida Console" pitchFamily="49" charset="0"/>
              </a:rPr>
              <a:t>public void </a:t>
            </a:r>
            <a:r>
              <a:rPr lang="en-GB" sz="1600" dirty="0" smtClean="0">
                <a:latin typeface="Lucida Console" pitchFamily="49" charset="0"/>
              </a:rPr>
              <a:t>eat(); }</a:t>
            </a:r>
            <a:br>
              <a:rPr lang="en-GB" sz="1600" dirty="0" smtClean="0">
                <a:latin typeface="Lucida Console" pitchFamily="49" charset="0"/>
              </a:rPr>
            </a:br>
            <a:r>
              <a:rPr lang="en-GB" sz="1600" dirty="0" smtClean="0">
                <a:solidFill>
                  <a:srgbClr val="0000C8"/>
                </a:solidFill>
                <a:latin typeface="Lucida Console" pitchFamily="49" charset="0"/>
              </a:rPr>
              <a:t>interface </a:t>
            </a:r>
            <a:r>
              <a:rPr lang="en-GB" sz="1600" dirty="0" smtClean="0">
                <a:latin typeface="Lucida Console" pitchFamily="49" charset="0"/>
              </a:rPr>
              <a:t>Worker </a:t>
            </a:r>
            <a:r>
              <a:rPr lang="en-GB" sz="1600" dirty="0" smtClean="0">
                <a:solidFill>
                  <a:srgbClr val="0000C8"/>
                </a:solidFill>
                <a:latin typeface="Lucida Console" pitchFamily="49" charset="0"/>
              </a:rPr>
              <a:t>extends</a:t>
            </a:r>
            <a:r>
              <a:rPr lang="en-GB" sz="1600" dirty="0" smtClean="0">
                <a:latin typeface="Lucida Console" pitchFamily="49" charset="0"/>
              </a:rPr>
              <a:t> </a:t>
            </a:r>
            <a:r>
              <a:rPr lang="en-GB" sz="1600" dirty="0" err="1" smtClean="0">
                <a:latin typeface="Lucida Console" pitchFamily="49" charset="0"/>
              </a:rPr>
              <a:t>Feedable</a:t>
            </a:r>
            <a:r>
              <a:rPr lang="en-GB" sz="1600" dirty="0" smtClean="0">
                <a:latin typeface="Lucida Console" pitchFamily="49" charset="0"/>
              </a:rPr>
              <a:t>, Workable { } </a:t>
            </a:r>
          </a:p>
        </p:txBody>
      </p:sp>
      <p:sp>
        <p:nvSpPr>
          <p:cNvPr id="6" name="Rectangle 2"/>
          <p:cNvSpPr>
            <a:spLocks noChangeArrowheads="1"/>
          </p:cNvSpPr>
          <p:nvPr/>
        </p:nvSpPr>
        <p:spPr bwMode="auto">
          <a:xfrm>
            <a:off x="168152" y="1859343"/>
            <a:ext cx="8761566" cy="2798202"/>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GB" sz="1600" dirty="0" smtClean="0">
                <a:solidFill>
                  <a:srgbClr val="0000C8"/>
                </a:solidFill>
                <a:latin typeface="Lucida Console" pitchFamily="49" charset="0"/>
              </a:rPr>
              <a:t>class </a:t>
            </a:r>
            <a:r>
              <a:rPr lang="en-GB" sz="1600" dirty="0" smtClean="0">
                <a:latin typeface="Lucida Console" pitchFamily="49" charset="0"/>
              </a:rPr>
              <a:t>Worker </a:t>
            </a:r>
            <a:r>
              <a:rPr lang="en-GB" sz="1600" dirty="0" smtClean="0">
                <a:solidFill>
                  <a:srgbClr val="0000C8"/>
                </a:solidFill>
                <a:latin typeface="Lucida Console" pitchFamily="49" charset="0"/>
              </a:rPr>
              <a:t>implements</a:t>
            </a:r>
            <a:r>
              <a:rPr lang="en-GB" sz="1600" dirty="0" smtClean="0">
                <a:latin typeface="Lucida Console" pitchFamily="49" charset="0"/>
              </a:rPr>
              <a:t> Worker { </a:t>
            </a:r>
            <a:br>
              <a:rPr lang="en-GB" sz="1600" dirty="0" smtClean="0">
                <a:latin typeface="Lucida Console" pitchFamily="49" charset="0"/>
              </a:rPr>
            </a:br>
            <a:r>
              <a:rPr lang="en-GB" sz="1600" dirty="0" smtClean="0">
                <a:latin typeface="Lucida Console" pitchFamily="49" charset="0"/>
              </a:rPr>
              <a:t>  </a:t>
            </a:r>
            <a:r>
              <a:rPr lang="en-GB" sz="1600" dirty="0" smtClean="0">
                <a:solidFill>
                  <a:srgbClr val="0000C8"/>
                </a:solidFill>
                <a:latin typeface="Lucida Console" pitchFamily="49" charset="0"/>
              </a:rPr>
              <a:t>public void </a:t>
            </a:r>
            <a:r>
              <a:rPr lang="en-GB" sz="1600" dirty="0" smtClean="0">
                <a:latin typeface="Lucida Console" pitchFamily="49" charset="0"/>
              </a:rPr>
              <a:t>work() { </a:t>
            </a:r>
            <a:r>
              <a:rPr lang="en-GB" sz="1600" dirty="0" smtClean="0">
                <a:solidFill>
                  <a:schemeClr val="accent6">
                    <a:lumMod val="50000"/>
                  </a:schemeClr>
                </a:solidFill>
                <a:latin typeface="Lucida Console" pitchFamily="49" charset="0"/>
              </a:rPr>
              <a:t>// working </a:t>
            </a:r>
            <a:r>
              <a:rPr lang="en-GB" sz="1600" dirty="0" smtClean="0">
                <a:latin typeface="Lucida Console" pitchFamily="49" charset="0"/>
              </a:rPr>
              <a:t>}</a:t>
            </a:r>
            <a:br>
              <a:rPr lang="en-GB" sz="1600" dirty="0" smtClean="0">
                <a:latin typeface="Lucida Console" pitchFamily="49" charset="0"/>
              </a:rPr>
            </a:br>
            <a:r>
              <a:rPr lang="en-GB" sz="1600" dirty="0" smtClean="0">
                <a:latin typeface="Lucida Console" pitchFamily="49" charset="0"/>
              </a:rPr>
              <a:t>  </a:t>
            </a:r>
            <a:r>
              <a:rPr lang="en-GB" sz="1600" dirty="0" smtClean="0">
                <a:solidFill>
                  <a:srgbClr val="0000C8"/>
                </a:solidFill>
                <a:latin typeface="Lucida Console" pitchFamily="49" charset="0"/>
              </a:rPr>
              <a:t>public void </a:t>
            </a:r>
            <a:r>
              <a:rPr lang="en-GB" sz="1600" dirty="0" smtClean="0">
                <a:latin typeface="Lucida Console" pitchFamily="49" charset="0"/>
              </a:rPr>
              <a:t>eat()  { </a:t>
            </a:r>
            <a:r>
              <a:rPr lang="en-GB" sz="1600" dirty="0" smtClean="0">
                <a:solidFill>
                  <a:schemeClr val="accent6">
                    <a:lumMod val="50000"/>
                  </a:schemeClr>
                </a:solidFill>
                <a:latin typeface="Lucida Console" pitchFamily="49" charset="0"/>
              </a:rPr>
              <a:t>// ... eating in lunch break </a:t>
            </a:r>
            <a:r>
              <a:rPr lang="en-GB" sz="1600" dirty="0" smtClean="0">
                <a:latin typeface="Lucida Console" pitchFamily="49" charset="0"/>
              </a:rPr>
              <a:t>}</a:t>
            </a:r>
            <a:br>
              <a:rPr lang="en-GB" sz="1600" dirty="0" smtClean="0">
                <a:latin typeface="Lucida Console" pitchFamily="49" charset="0"/>
              </a:rPr>
            </a:br>
            <a:r>
              <a:rPr lang="en-GB" sz="1600" dirty="0" smtClean="0">
                <a:latin typeface="Lucida Console" pitchFamily="49" charset="0"/>
              </a:rPr>
              <a:t>}</a:t>
            </a:r>
            <a:br>
              <a:rPr lang="en-GB" sz="1600" dirty="0" smtClean="0">
                <a:latin typeface="Lucida Console" pitchFamily="49" charset="0"/>
              </a:rPr>
            </a:br>
            <a:r>
              <a:rPr lang="en-GB" sz="1600" dirty="0" smtClean="0">
                <a:solidFill>
                  <a:srgbClr val="0000C8"/>
                </a:solidFill>
                <a:latin typeface="Lucida Console" pitchFamily="49" charset="0"/>
              </a:rPr>
              <a:t>class </a:t>
            </a:r>
            <a:r>
              <a:rPr lang="en-GB" sz="1600" dirty="0" smtClean="0">
                <a:latin typeface="Lucida Console" pitchFamily="49" charset="0"/>
              </a:rPr>
              <a:t>Robot </a:t>
            </a:r>
            <a:r>
              <a:rPr lang="en-GB" sz="1600" dirty="0" smtClean="0">
                <a:solidFill>
                  <a:srgbClr val="0000C8"/>
                </a:solidFill>
                <a:latin typeface="Lucida Console" pitchFamily="49" charset="0"/>
              </a:rPr>
              <a:t>implements</a:t>
            </a:r>
            <a:r>
              <a:rPr lang="en-GB" sz="1600" dirty="0" smtClean="0">
                <a:latin typeface="Lucida Console" pitchFamily="49" charset="0"/>
              </a:rPr>
              <a:t> Workable {</a:t>
            </a:r>
            <a:br>
              <a:rPr lang="en-GB" sz="1600" dirty="0" smtClean="0">
                <a:latin typeface="Lucida Console" pitchFamily="49" charset="0"/>
              </a:rPr>
            </a:br>
            <a:r>
              <a:rPr lang="en-GB" sz="1600" dirty="0" smtClean="0">
                <a:latin typeface="Lucida Console" pitchFamily="49" charset="0"/>
              </a:rPr>
              <a:t>  </a:t>
            </a:r>
            <a:r>
              <a:rPr lang="en-GB" sz="1600" dirty="0" smtClean="0">
                <a:solidFill>
                  <a:srgbClr val="0000C8"/>
                </a:solidFill>
                <a:latin typeface="Lucida Console" pitchFamily="49" charset="0"/>
              </a:rPr>
              <a:t>public void </a:t>
            </a:r>
            <a:r>
              <a:rPr lang="en-GB" sz="1600" dirty="0" smtClean="0">
                <a:latin typeface="Lucida Console" pitchFamily="49" charset="0"/>
              </a:rPr>
              <a:t>work() { </a:t>
            </a:r>
            <a:r>
              <a:rPr lang="en-GB" sz="1600" dirty="0" smtClean="0">
                <a:solidFill>
                  <a:schemeClr val="accent6">
                    <a:lumMod val="50000"/>
                  </a:schemeClr>
                </a:solidFill>
                <a:latin typeface="Lucida Console" pitchFamily="49" charset="0"/>
              </a:rPr>
              <a:t>//.... working much more </a:t>
            </a:r>
            <a:r>
              <a:rPr lang="en-GB" sz="1600" dirty="0" smtClean="0">
                <a:latin typeface="Lucida Console" pitchFamily="49" charset="0"/>
              </a:rPr>
              <a:t>}</a:t>
            </a:r>
            <a:br>
              <a:rPr lang="en-GB" sz="1600" dirty="0" smtClean="0">
                <a:latin typeface="Lucida Console" pitchFamily="49" charset="0"/>
              </a:rPr>
            </a:br>
            <a:r>
              <a:rPr lang="en-GB" sz="1600" dirty="0" smtClean="0">
                <a:latin typeface="Lucida Console" pitchFamily="49" charset="0"/>
              </a:rPr>
              <a:t>} </a:t>
            </a:r>
            <a:br>
              <a:rPr lang="en-GB" sz="1600" dirty="0" smtClean="0">
                <a:latin typeface="Lucida Console" pitchFamily="49" charset="0"/>
              </a:rPr>
            </a:br>
            <a:r>
              <a:rPr lang="en-GB" sz="1600" dirty="0" smtClean="0">
                <a:solidFill>
                  <a:srgbClr val="0000C8"/>
                </a:solidFill>
                <a:latin typeface="Lucida Console" pitchFamily="49" charset="0"/>
              </a:rPr>
              <a:t>class </a:t>
            </a:r>
            <a:r>
              <a:rPr lang="en-GB" sz="1600" dirty="0" err="1" smtClean="0">
                <a:latin typeface="Lucida Console" pitchFamily="49" charset="0"/>
              </a:rPr>
              <a:t>SuperWorker</a:t>
            </a:r>
            <a:r>
              <a:rPr lang="en-GB" sz="1600" dirty="0" smtClean="0">
                <a:latin typeface="Lucida Console" pitchFamily="49" charset="0"/>
              </a:rPr>
              <a:t> </a:t>
            </a:r>
            <a:r>
              <a:rPr lang="en-GB" sz="1600" dirty="0" smtClean="0">
                <a:solidFill>
                  <a:srgbClr val="0000C8"/>
                </a:solidFill>
                <a:latin typeface="Lucida Console" pitchFamily="49" charset="0"/>
              </a:rPr>
              <a:t>implements</a:t>
            </a:r>
            <a:r>
              <a:rPr lang="en-GB" sz="1600" dirty="0" smtClean="0">
                <a:latin typeface="Lucida Console" pitchFamily="49" charset="0"/>
              </a:rPr>
              <a:t> Worker {</a:t>
            </a:r>
            <a:br>
              <a:rPr lang="en-GB" sz="1600" dirty="0" smtClean="0">
                <a:latin typeface="Lucida Console" pitchFamily="49" charset="0"/>
              </a:rPr>
            </a:br>
            <a:r>
              <a:rPr lang="en-GB" sz="1600" dirty="0" smtClean="0">
                <a:latin typeface="Lucida Console" pitchFamily="49" charset="0"/>
              </a:rPr>
              <a:t>  </a:t>
            </a:r>
            <a:r>
              <a:rPr lang="en-GB" sz="1600" dirty="0" smtClean="0">
                <a:solidFill>
                  <a:srgbClr val="0000C8"/>
                </a:solidFill>
                <a:latin typeface="Lucida Console" pitchFamily="49" charset="0"/>
              </a:rPr>
              <a:t>public void </a:t>
            </a:r>
            <a:r>
              <a:rPr lang="en-GB" sz="1600" dirty="0" smtClean="0">
                <a:latin typeface="Lucida Console" pitchFamily="49" charset="0"/>
              </a:rPr>
              <a:t>work() { </a:t>
            </a:r>
            <a:r>
              <a:rPr lang="en-GB" sz="1600" dirty="0" smtClean="0">
                <a:solidFill>
                  <a:schemeClr val="accent6">
                    <a:lumMod val="50000"/>
                  </a:schemeClr>
                </a:solidFill>
                <a:latin typeface="Lucida Console" pitchFamily="49" charset="0"/>
              </a:rPr>
              <a:t>//.... working much more </a:t>
            </a:r>
            <a:r>
              <a:rPr lang="en-GB" sz="1600" dirty="0" smtClean="0">
                <a:latin typeface="Lucida Console" pitchFamily="49" charset="0"/>
              </a:rPr>
              <a:t>}</a:t>
            </a:r>
            <a:br>
              <a:rPr lang="en-GB" sz="1600" dirty="0" smtClean="0">
                <a:latin typeface="Lucida Console" pitchFamily="49" charset="0"/>
              </a:rPr>
            </a:br>
            <a:r>
              <a:rPr lang="en-GB" sz="1600" dirty="0" smtClean="0">
                <a:latin typeface="Lucida Console" pitchFamily="49" charset="0"/>
              </a:rPr>
              <a:t>  </a:t>
            </a:r>
            <a:r>
              <a:rPr lang="en-GB" sz="1600" dirty="0" smtClean="0">
                <a:solidFill>
                  <a:srgbClr val="0000C8"/>
                </a:solidFill>
                <a:latin typeface="Lucida Console" pitchFamily="49" charset="0"/>
              </a:rPr>
              <a:t>public void </a:t>
            </a:r>
            <a:r>
              <a:rPr lang="en-GB" sz="1600" dirty="0" smtClean="0">
                <a:latin typeface="Lucida Console" pitchFamily="49" charset="0"/>
              </a:rPr>
              <a:t>eat()  { </a:t>
            </a:r>
            <a:r>
              <a:rPr lang="en-GB" sz="1600" dirty="0" smtClean="0">
                <a:solidFill>
                  <a:schemeClr val="accent6">
                    <a:lumMod val="50000"/>
                  </a:schemeClr>
                </a:solidFill>
                <a:latin typeface="Lucida Console" pitchFamily="49" charset="0"/>
              </a:rPr>
              <a:t>//.... eating in lunch break </a:t>
            </a:r>
            <a:r>
              <a:rPr lang="en-GB" sz="1600" dirty="0" smtClean="0">
                <a:latin typeface="Lucida Console" pitchFamily="49" charset="0"/>
              </a:rPr>
              <a:t>}</a:t>
            </a:r>
            <a:br>
              <a:rPr lang="en-GB" sz="1600" dirty="0" smtClean="0">
                <a:latin typeface="Lucida Console" pitchFamily="49" charset="0"/>
              </a:rPr>
            </a:br>
            <a:r>
              <a:rPr lang="en-GB" sz="1600" dirty="0" smtClean="0">
                <a:latin typeface="Lucida Console" pitchFamily="49" charset="0"/>
              </a:rPr>
              <a:t>}</a:t>
            </a:r>
          </a:p>
        </p:txBody>
      </p:sp>
      <p:pic>
        <p:nvPicPr>
          <p:cNvPr id="8" name="Picture 7"/>
          <p:cNvPicPr>
            <a:picLocks noChangeAspect="1"/>
          </p:cNvPicPr>
          <p:nvPr/>
        </p:nvPicPr>
        <p:blipFill>
          <a:blip r:embed="rId3"/>
          <a:stretch>
            <a:fillRect/>
          </a:stretch>
        </p:blipFill>
        <p:spPr>
          <a:xfrm>
            <a:off x="4828889" y="2907950"/>
            <a:ext cx="4194485" cy="164418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GB" smtClean="0"/>
              <a:t>A couple of warm-up examples</a:t>
            </a:r>
          </a:p>
        </p:txBody>
      </p:sp>
      <p:sp>
        <p:nvSpPr>
          <p:cNvPr id="5123" name="Content Placeholder 24"/>
          <p:cNvSpPr>
            <a:spLocks noGrp="1"/>
          </p:cNvSpPr>
          <p:nvPr>
            <p:ph idx="1"/>
          </p:nvPr>
        </p:nvSpPr>
        <p:spPr/>
        <p:txBody>
          <a:bodyPr/>
          <a:lstStyle/>
          <a:p>
            <a:r>
              <a:rPr lang="en-GB" smtClean="0"/>
              <a:t>How does this work?</a:t>
            </a:r>
          </a:p>
        </p:txBody>
      </p:sp>
      <p:grpSp>
        <p:nvGrpSpPr>
          <p:cNvPr id="2" name="Group 22"/>
          <p:cNvGrpSpPr>
            <a:grpSpLocks/>
          </p:cNvGrpSpPr>
          <p:nvPr/>
        </p:nvGrpSpPr>
        <p:grpSpPr bwMode="auto">
          <a:xfrm>
            <a:off x="3000375" y="2786063"/>
            <a:ext cx="3214688" cy="571500"/>
            <a:chOff x="3000364" y="2786058"/>
            <a:chExt cx="3214710" cy="571504"/>
          </a:xfrm>
          <a:solidFill>
            <a:schemeClr val="bg2">
              <a:lumMod val="20000"/>
              <a:lumOff val="80000"/>
            </a:schemeClr>
          </a:solidFill>
        </p:grpSpPr>
        <p:sp>
          <p:nvSpPr>
            <p:cNvPr id="4" name="Rounded Rectangle 3"/>
            <p:cNvSpPr/>
            <p:nvPr/>
          </p:nvSpPr>
          <p:spPr bwMode="auto">
            <a:xfrm>
              <a:off x="5000628" y="2786058"/>
              <a:ext cx="571504" cy="571504"/>
            </a:xfrm>
            <a:prstGeom prst="roundRect">
              <a:avLst/>
            </a:prstGeom>
            <a:grpFill/>
            <a:ln w="28575" cap="flat" cmpd="sng" algn="ctr">
              <a:solidFill>
                <a:schemeClr val="tx1"/>
              </a:solidFill>
              <a:prstDash val="solid"/>
              <a:round/>
              <a:headEnd type="none" w="med" len="med"/>
              <a:tailEnd type="none" w="med" len="med"/>
            </a:ln>
            <a:effectLst/>
          </p:spPr>
          <p:txBody>
            <a:bodyPr lIns="0" tIns="0" rIns="0" bIns="0"/>
            <a:lstStyle/>
            <a:p>
              <a:pPr algn="ctr">
                <a:defRPr/>
              </a:pPr>
              <a:endParaRPr lang="en-GB" sz="1400"/>
            </a:p>
          </p:txBody>
        </p:sp>
        <p:sp>
          <p:nvSpPr>
            <p:cNvPr id="5133" name="Isosceles Triangle 4"/>
            <p:cNvSpPr>
              <a:spLocks noChangeArrowheads="1"/>
            </p:cNvSpPr>
            <p:nvPr/>
          </p:nvSpPr>
          <p:spPr bwMode="auto">
            <a:xfrm rot="5400000">
              <a:off x="5107785" y="2928934"/>
              <a:ext cx="357190" cy="285752"/>
            </a:xfrm>
            <a:prstGeom prst="triangle">
              <a:avLst>
                <a:gd name="adj" fmla="val 50000"/>
              </a:avLst>
            </a:prstGeom>
            <a:grpFill/>
            <a:ln w="28575" algn="ctr">
              <a:solidFill>
                <a:schemeClr val="tx1"/>
              </a:solidFill>
              <a:round/>
              <a:headEnd/>
              <a:tailEnd/>
            </a:ln>
          </p:spPr>
          <p:txBody>
            <a:bodyPr lIns="0" tIns="0" rIns="0" bIns="0"/>
            <a:lstStyle/>
            <a:p>
              <a:pPr algn="ctr"/>
              <a:endParaRPr lang="en-US" sz="1400"/>
            </a:p>
          </p:txBody>
        </p:sp>
        <p:sp>
          <p:nvSpPr>
            <p:cNvPr id="6" name="Rounded Rectangle 5"/>
            <p:cNvSpPr/>
            <p:nvPr/>
          </p:nvSpPr>
          <p:spPr bwMode="auto">
            <a:xfrm>
              <a:off x="5643570" y="2786058"/>
              <a:ext cx="571504" cy="571504"/>
            </a:xfrm>
            <a:prstGeom prst="roundRect">
              <a:avLst/>
            </a:prstGeom>
            <a:grpFill/>
            <a:ln w="28575" cap="flat" cmpd="sng" algn="ctr">
              <a:solidFill>
                <a:schemeClr val="tx1"/>
              </a:solidFill>
              <a:prstDash val="solid"/>
              <a:round/>
              <a:headEnd type="none" w="med" len="med"/>
              <a:tailEnd type="none" w="med" len="med"/>
            </a:ln>
            <a:effectLst/>
          </p:spPr>
          <p:txBody>
            <a:bodyPr lIns="0" tIns="0" rIns="0" bIns="0"/>
            <a:lstStyle/>
            <a:p>
              <a:pPr algn="ctr">
                <a:defRPr/>
              </a:pPr>
              <a:endParaRPr lang="en-GB" sz="1400"/>
            </a:p>
          </p:txBody>
        </p:sp>
        <p:sp>
          <p:nvSpPr>
            <p:cNvPr id="5135" name="Isosceles Triangle 6"/>
            <p:cNvSpPr>
              <a:spLocks noChangeArrowheads="1"/>
            </p:cNvSpPr>
            <p:nvPr/>
          </p:nvSpPr>
          <p:spPr bwMode="auto">
            <a:xfrm rot="5400000">
              <a:off x="5741203" y="3000372"/>
              <a:ext cx="214314" cy="142876"/>
            </a:xfrm>
            <a:prstGeom prst="triangle">
              <a:avLst>
                <a:gd name="adj" fmla="val 50000"/>
              </a:avLst>
            </a:prstGeom>
            <a:grpFill/>
            <a:ln w="28575" algn="ctr">
              <a:solidFill>
                <a:schemeClr val="tx1"/>
              </a:solidFill>
              <a:round/>
              <a:headEnd/>
              <a:tailEnd/>
            </a:ln>
          </p:spPr>
          <p:txBody>
            <a:bodyPr lIns="0" tIns="0" rIns="0" bIns="0"/>
            <a:lstStyle/>
            <a:p>
              <a:pPr algn="ctr"/>
              <a:endParaRPr lang="en-US" sz="1400"/>
            </a:p>
          </p:txBody>
        </p:sp>
        <p:sp>
          <p:nvSpPr>
            <p:cNvPr id="5136" name="Isosceles Triangle 7"/>
            <p:cNvSpPr>
              <a:spLocks noChangeArrowheads="1"/>
            </p:cNvSpPr>
            <p:nvPr/>
          </p:nvSpPr>
          <p:spPr bwMode="auto">
            <a:xfrm rot="5400000">
              <a:off x="5893603" y="3000372"/>
              <a:ext cx="214314" cy="142876"/>
            </a:xfrm>
            <a:prstGeom prst="triangle">
              <a:avLst>
                <a:gd name="adj" fmla="val 50000"/>
              </a:avLst>
            </a:prstGeom>
            <a:grpFill/>
            <a:ln w="28575" algn="ctr">
              <a:solidFill>
                <a:schemeClr val="tx1"/>
              </a:solidFill>
              <a:round/>
              <a:headEnd/>
              <a:tailEnd/>
            </a:ln>
          </p:spPr>
          <p:txBody>
            <a:bodyPr lIns="0" tIns="0" rIns="0" bIns="0"/>
            <a:lstStyle/>
            <a:p>
              <a:pPr algn="ctr"/>
              <a:endParaRPr lang="en-US" sz="1400"/>
            </a:p>
          </p:txBody>
        </p:sp>
        <p:sp>
          <p:nvSpPr>
            <p:cNvPr id="9" name="Rounded Rectangle 8"/>
            <p:cNvSpPr/>
            <p:nvPr/>
          </p:nvSpPr>
          <p:spPr bwMode="auto">
            <a:xfrm>
              <a:off x="3000364" y="2786058"/>
              <a:ext cx="571504" cy="571504"/>
            </a:xfrm>
            <a:prstGeom prst="roundRect">
              <a:avLst/>
            </a:prstGeom>
            <a:grpFill/>
            <a:ln w="28575" cap="flat" cmpd="sng" algn="ctr">
              <a:solidFill>
                <a:schemeClr val="tx1"/>
              </a:solidFill>
              <a:prstDash val="solid"/>
              <a:round/>
              <a:headEnd type="none" w="med" len="med"/>
              <a:tailEnd type="none" w="med" len="med"/>
            </a:ln>
            <a:effectLst/>
          </p:spPr>
          <p:txBody>
            <a:bodyPr lIns="0" tIns="0" rIns="0" bIns="0"/>
            <a:lstStyle/>
            <a:p>
              <a:pPr algn="ctr">
                <a:defRPr/>
              </a:pPr>
              <a:endParaRPr lang="en-GB" sz="1400"/>
            </a:p>
          </p:txBody>
        </p:sp>
        <p:sp>
          <p:nvSpPr>
            <p:cNvPr id="5138" name="Isosceles Triangle 9"/>
            <p:cNvSpPr>
              <a:spLocks noChangeArrowheads="1"/>
            </p:cNvSpPr>
            <p:nvPr/>
          </p:nvSpPr>
          <p:spPr bwMode="auto">
            <a:xfrm rot="-5570789">
              <a:off x="3097997" y="3000372"/>
              <a:ext cx="214314" cy="142876"/>
            </a:xfrm>
            <a:prstGeom prst="triangle">
              <a:avLst>
                <a:gd name="adj" fmla="val 50000"/>
              </a:avLst>
            </a:prstGeom>
            <a:grpFill/>
            <a:ln w="28575" algn="ctr">
              <a:solidFill>
                <a:schemeClr val="tx1"/>
              </a:solidFill>
              <a:round/>
              <a:headEnd/>
              <a:tailEnd/>
            </a:ln>
          </p:spPr>
          <p:txBody>
            <a:bodyPr lIns="0" tIns="0" rIns="0" bIns="0"/>
            <a:lstStyle/>
            <a:p>
              <a:pPr algn="ctr"/>
              <a:endParaRPr lang="en-US" sz="1400"/>
            </a:p>
          </p:txBody>
        </p:sp>
        <p:sp>
          <p:nvSpPr>
            <p:cNvPr id="5139" name="Isosceles Triangle 10"/>
            <p:cNvSpPr>
              <a:spLocks noChangeArrowheads="1"/>
            </p:cNvSpPr>
            <p:nvPr/>
          </p:nvSpPr>
          <p:spPr bwMode="auto">
            <a:xfrm rot="-5400000">
              <a:off x="3250397" y="3000372"/>
              <a:ext cx="214314" cy="142876"/>
            </a:xfrm>
            <a:prstGeom prst="triangle">
              <a:avLst>
                <a:gd name="adj" fmla="val 50000"/>
              </a:avLst>
            </a:prstGeom>
            <a:grpFill/>
            <a:ln w="28575" algn="ctr">
              <a:solidFill>
                <a:schemeClr val="tx1"/>
              </a:solidFill>
              <a:round/>
              <a:headEnd/>
              <a:tailEnd/>
            </a:ln>
          </p:spPr>
          <p:txBody>
            <a:bodyPr lIns="0" tIns="0" rIns="0" bIns="0"/>
            <a:lstStyle/>
            <a:p>
              <a:pPr algn="ctr"/>
              <a:endParaRPr lang="en-US" sz="1400"/>
            </a:p>
          </p:txBody>
        </p:sp>
        <p:sp>
          <p:nvSpPr>
            <p:cNvPr id="12" name="Rounded Rectangle 11"/>
            <p:cNvSpPr/>
            <p:nvPr/>
          </p:nvSpPr>
          <p:spPr bwMode="auto">
            <a:xfrm>
              <a:off x="3643306" y="2786058"/>
              <a:ext cx="642941" cy="571504"/>
            </a:xfrm>
            <a:prstGeom prst="roundRect">
              <a:avLst/>
            </a:prstGeom>
            <a:grpFill/>
            <a:ln w="28575" cap="flat" cmpd="sng" algn="ctr">
              <a:solidFill>
                <a:schemeClr val="tx1"/>
              </a:solidFill>
              <a:prstDash val="solid"/>
              <a:round/>
              <a:headEnd type="none" w="med" len="med"/>
              <a:tailEnd type="none" w="med" len="med"/>
            </a:ln>
            <a:effectLst/>
          </p:spPr>
          <p:txBody>
            <a:bodyPr lIns="0" tIns="0" rIns="0" bIns="0"/>
            <a:lstStyle/>
            <a:p>
              <a:pPr algn="ctr">
                <a:defRPr/>
              </a:pPr>
              <a:endParaRPr lang="en-GB" sz="1400"/>
            </a:p>
          </p:txBody>
        </p:sp>
        <p:sp>
          <p:nvSpPr>
            <p:cNvPr id="5141" name="Rectangle 12"/>
            <p:cNvSpPr>
              <a:spLocks noChangeArrowheads="1"/>
            </p:cNvSpPr>
            <p:nvPr/>
          </p:nvSpPr>
          <p:spPr bwMode="auto">
            <a:xfrm>
              <a:off x="4000496" y="2928934"/>
              <a:ext cx="71438" cy="285752"/>
            </a:xfrm>
            <a:prstGeom prst="rect">
              <a:avLst/>
            </a:prstGeom>
            <a:grpFill/>
            <a:ln w="28575" algn="ctr">
              <a:solidFill>
                <a:schemeClr val="tx1"/>
              </a:solidFill>
              <a:round/>
              <a:headEnd/>
              <a:tailEnd/>
            </a:ln>
          </p:spPr>
          <p:txBody>
            <a:bodyPr lIns="0" tIns="0" rIns="0" bIns="0"/>
            <a:lstStyle/>
            <a:p>
              <a:pPr algn="ctr"/>
              <a:endParaRPr lang="en-US" sz="1400"/>
            </a:p>
          </p:txBody>
        </p:sp>
        <p:sp>
          <p:nvSpPr>
            <p:cNvPr id="5142" name="Rectangle 13"/>
            <p:cNvSpPr>
              <a:spLocks noChangeArrowheads="1"/>
            </p:cNvSpPr>
            <p:nvPr/>
          </p:nvSpPr>
          <p:spPr bwMode="auto">
            <a:xfrm>
              <a:off x="3857620" y="2928934"/>
              <a:ext cx="71438" cy="285752"/>
            </a:xfrm>
            <a:prstGeom prst="rect">
              <a:avLst/>
            </a:prstGeom>
            <a:grpFill/>
            <a:ln w="28575" algn="ctr">
              <a:solidFill>
                <a:schemeClr val="tx1"/>
              </a:solidFill>
              <a:round/>
              <a:headEnd/>
              <a:tailEnd/>
            </a:ln>
          </p:spPr>
          <p:txBody>
            <a:bodyPr lIns="0" tIns="0" rIns="0" bIns="0"/>
            <a:lstStyle/>
            <a:p>
              <a:pPr algn="ctr"/>
              <a:endParaRPr lang="en-US" sz="1400"/>
            </a:p>
          </p:txBody>
        </p:sp>
        <p:sp>
          <p:nvSpPr>
            <p:cNvPr id="15" name="Rounded Rectangle 14"/>
            <p:cNvSpPr/>
            <p:nvPr/>
          </p:nvSpPr>
          <p:spPr bwMode="auto">
            <a:xfrm>
              <a:off x="4357686" y="2786058"/>
              <a:ext cx="571504" cy="571504"/>
            </a:xfrm>
            <a:prstGeom prst="roundRect">
              <a:avLst/>
            </a:prstGeom>
            <a:grpFill/>
            <a:ln w="28575" cap="flat" cmpd="sng" algn="ctr">
              <a:solidFill>
                <a:schemeClr val="tx1"/>
              </a:solidFill>
              <a:prstDash val="solid"/>
              <a:round/>
              <a:headEnd type="none" w="med" len="med"/>
              <a:tailEnd type="none" w="med" len="med"/>
            </a:ln>
            <a:effectLst/>
          </p:spPr>
          <p:txBody>
            <a:bodyPr lIns="0" tIns="0" rIns="0" bIns="0"/>
            <a:lstStyle/>
            <a:p>
              <a:pPr algn="ctr">
                <a:defRPr/>
              </a:pPr>
              <a:endParaRPr lang="en-GB" sz="1400"/>
            </a:p>
          </p:txBody>
        </p:sp>
        <p:sp>
          <p:nvSpPr>
            <p:cNvPr id="5144" name="Rectangle 16"/>
            <p:cNvSpPr>
              <a:spLocks noChangeArrowheads="1"/>
            </p:cNvSpPr>
            <p:nvPr/>
          </p:nvSpPr>
          <p:spPr bwMode="auto">
            <a:xfrm>
              <a:off x="4500562" y="2928934"/>
              <a:ext cx="285752" cy="285752"/>
            </a:xfrm>
            <a:prstGeom prst="rect">
              <a:avLst/>
            </a:prstGeom>
            <a:grpFill/>
            <a:ln w="28575" algn="ctr">
              <a:solidFill>
                <a:schemeClr val="tx1"/>
              </a:solidFill>
              <a:round/>
              <a:headEnd/>
              <a:tailEnd/>
            </a:ln>
          </p:spPr>
          <p:txBody>
            <a:bodyPr lIns="0" tIns="0" rIns="0" bIns="0"/>
            <a:lstStyle/>
            <a:p>
              <a:pPr algn="ctr"/>
              <a:endParaRPr lang="en-US" sz="1400"/>
            </a:p>
          </p:txBody>
        </p:sp>
      </p:grpSp>
      <p:grpSp>
        <p:nvGrpSpPr>
          <p:cNvPr id="3" name="Group 24"/>
          <p:cNvGrpSpPr>
            <a:grpSpLocks/>
          </p:cNvGrpSpPr>
          <p:nvPr/>
        </p:nvGrpSpPr>
        <p:grpSpPr bwMode="auto">
          <a:xfrm>
            <a:off x="2000250" y="2313821"/>
            <a:ext cx="5000625" cy="2428875"/>
            <a:chOff x="3143240" y="3857628"/>
            <a:chExt cx="5000660" cy="2428892"/>
          </a:xfrm>
        </p:grpSpPr>
        <p:sp>
          <p:nvSpPr>
            <p:cNvPr id="5126" name="Rectangle 23"/>
            <p:cNvSpPr>
              <a:spLocks noChangeArrowheads="1"/>
            </p:cNvSpPr>
            <p:nvPr/>
          </p:nvSpPr>
          <p:spPr bwMode="auto">
            <a:xfrm>
              <a:off x="3143240" y="3857628"/>
              <a:ext cx="5000660" cy="2428892"/>
            </a:xfrm>
            <a:prstGeom prst="rect">
              <a:avLst/>
            </a:prstGeom>
            <a:solidFill>
              <a:schemeClr val="bg1"/>
            </a:solidFill>
            <a:ln w="28575" algn="ctr">
              <a:noFill/>
              <a:round/>
              <a:headEnd/>
              <a:tailEnd/>
            </a:ln>
          </p:spPr>
          <p:txBody>
            <a:bodyPr lIns="0" tIns="0" rIns="0" bIns="0"/>
            <a:lstStyle/>
            <a:p>
              <a:pPr algn="ctr"/>
              <a:endParaRPr lang="en-US" sz="1400"/>
            </a:p>
          </p:txBody>
        </p:sp>
        <p:sp>
          <p:nvSpPr>
            <p:cNvPr id="18" name="Rounded Rectangle 17"/>
            <p:cNvSpPr/>
            <p:nvPr/>
          </p:nvSpPr>
          <p:spPr bwMode="auto">
            <a:xfrm>
              <a:off x="3419468" y="4189706"/>
              <a:ext cx="1000132" cy="785819"/>
            </a:xfrm>
            <a:prstGeom prst="roundRect">
              <a:avLst/>
            </a:prstGeom>
            <a:solidFill>
              <a:schemeClr val="accent2"/>
            </a:solidFill>
            <a:ln w="28575" cap="flat" cmpd="sng" algn="ctr">
              <a:solidFill>
                <a:schemeClr val="tx1"/>
              </a:solidFill>
              <a:prstDash val="solid"/>
              <a:round/>
              <a:headEnd type="none" w="med" len="med"/>
              <a:tailEnd type="none" w="med" len="med"/>
            </a:ln>
            <a:effectLst/>
          </p:spPr>
          <p:txBody>
            <a:bodyPr lIns="0" tIns="0" rIns="0" bIns="0" anchor="ctr"/>
            <a:lstStyle/>
            <a:p>
              <a:pPr algn="ctr">
                <a:defRPr/>
              </a:pPr>
              <a:r>
                <a:rPr lang="en-GB" sz="1400" dirty="0"/>
                <a:t>  Quit</a:t>
              </a:r>
            </a:p>
          </p:txBody>
        </p:sp>
        <p:sp>
          <p:nvSpPr>
            <p:cNvPr id="19" name="Rounded Rectangle 18"/>
            <p:cNvSpPr/>
            <p:nvPr/>
          </p:nvSpPr>
          <p:spPr bwMode="auto">
            <a:xfrm>
              <a:off x="4786313" y="4179196"/>
              <a:ext cx="1000132" cy="785819"/>
            </a:xfrm>
            <a:prstGeom prst="roundRect">
              <a:avLst/>
            </a:prstGeom>
            <a:solidFill>
              <a:schemeClr val="accent2"/>
            </a:solidFill>
            <a:ln w="28575" cap="flat" cmpd="sng" algn="ctr">
              <a:solidFill>
                <a:schemeClr val="tx1"/>
              </a:solidFill>
              <a:prstDash val="solid"/>
              <a:round/>
              <a:headEnd type="none" w="med" len="med"/>
              <a:tailEnd type="none" w="med" len="med"/>
            </a:ln>
            <a:effectLst/>
          </p:spPr>
          <p:txBody>
            <a:bodyPr lIns="0" tIns="0" rIns="0" bIns="0" anchor="ctr"/>
            <a:lstStyle/>
            <a:p>
              <a:pPr algn="ctr">
                <a:defRPr/>
              </a:pPr>
              <a:r>
                <a:rPr lang="en-GB" sz="1400" dirty="0"/>
                <a:t>  </a:t>
              </a:r>
              <a:r>
                <a:rPr lang="en-GB" sz="1400" dirty="0" err="1"/>
                <a:t>GoTo</a:t>
              </a:r>
              <a:r>
                <a:rPr lang="en-GB" sz="1400" dirty="0"/>
                <a:t/>
              </a:r>
              <a:br>
                <a:rPr lang="en-GB" sz="1400" dirty="0"/>
              </a:br>
              <a:r>
                <a:rPr lang="en-GB" sz="1400" dirty="0"/>
                <a:t>End</a:t>
              </a:r>
            </a:p>
          </p:txBody>
        </p:sp>
        <p:sp>
          <p:nvSpPr>
            <p:cNvPr id="20" name="Rounded Rectangle 19"/>
            <p:cNvSpPr/>
            <p:nvPr/>
          </p:nvSpPr>
          <p:spPr bwMode="auto">
            <a:xfrm>
              <a:off x="6010284" y="5139564"/>
              <a:ext cx="1785949" cy="785817"/>
            </a:xfrm>
            <a:prstGeom prst="roundRect">
              <a:avLst/>
            </a:prstGeom>
            <a:solidFill>
              <a:schemeClr val="accent2"/>
            </a:solidFill>
            <a:ln w="28575" cap="flat" cmpd="sng" algn="ctr">
              <a:solidFill>
                <a:schemeClr val="tx1"/>
              </a:solidFill>
              <a:prstDash val="solid"/>
              <a:round/>
              <a:headEnd type="none" w="med" len="med"/>
              <a:tailEnd type="none" w="med" len="med"/>
            </a:ln>
            <a:effectLst/>
          </p:spPr>
          <p:txBody>
            <a:bodyPr lIns="0" tIns="0" rIns="0" bIns="0" anchor="ctr"/>
            <a:lstStyle/>
            <a:p>
              <a:pPr algn="ctr">
                <a:defRPr/>
              </a:pPr>
              <a:r>
                <a:rPr lang="en-GB" sz="1400" dirty="0">
                  <a:solidFill>
                    <a:schemeClr val="bg1"/>
                  </a:solidFill>
                </a:rPr>
                <a:t>  </a:t>
              </a:r>
              <a:r>
                <a:rPr lang="en-GB" sz="1400" dirty="0"/>
                <a:t>Interrupt</a:t>
              </a:r>
            </a:p>
          </p:txBody>
        </p:sp>
        <p:sp>
          <p:nvSpPr>
            <p:cNvPr id="21" name="Rounded Rectangle 20"/>
            <p:cNvSpPr/>
            <p:nvPr/>
          </p:nvSpPr>
          <p:spPr bwMode="auto">
            <a:xfrm>
              <a:off x="3419468" y="5140193"/>
              <a:ext cx="1643073" cy="785819"/>
            </a:xfrm>
            <a:prstGeom prst="roundRect">
              <a:avLst/>
            </a:prstGeom>
            <a:solidFill>
              <a:schemeClr val="accent2"/>
            </a:solidFill>
            <a:ln w="28575" cap="flat" cmpd="sng" algn="ctr">
              <a:solidFill>
                <a:schemeClr val="tx1"/>
              </a:solidFill>
              <a:prstDash val="solid"/>
              <a:round/>
              <a:headEnd type="none" w="med" len="med"/>
              <a:tailEnd type="none" w="med" len="med"/>
            </a:ln>
            <a:effectLst/>
          </p:spPr>
          <p:txBody>
            <a:bodyPr lIns="0" tIns="0" rIns="0" bIns="0" anchor="ctr"/>
            <a:lstStyle/>
            <a:p>
              <a:pPr algn="ctr">
                <a:defRPr/>
              </a:pPr>
              <a:r>
                <a:rPr lang="en-GB" sz="1400" dirty="0">
                  <a:solidFill>
                    <a:schemeClr val="bg1"/>
                  </a:solidFill>
                </a:rPr>
                <a:t>  </a:t>
              </a:r>
              <a:r>
                <a:rPr lang="en-GB" sz="1400" dirty="0" err="1"/>
                <a:t>GoTo</a:t>
              </a:r>
              <a:r>
                <a:rPr lang="en-GB" sz="1400" dirty="0"/>
                <a:t> </a:t>
              </a:r>
              <a:br>
                <a:rPr lang="en-GB" sz="1400" dirty="0"/>
              </a:br>
              <a:r>
                <a:rPr lang="en-GB" sz="1400" dirty="0"/>
                <a:t>Beginning</a:t>
              </a:r>
            </a:p>
          </p:txBody>
        </p:sp>
        <p:sp>
          <p:nvSpPr>
            <p:cNvPr id="22" name="Rounded Rectangle 21"/>
            <p:cNvSpPr/>
            <p:nvPr/>
          </p:nvSpPr>
          <p:spPr bwMode="auto">
            <a:xfrm>
              <a:off x="6153159" y="4179099"/>
              <a:ext cx="1643075" cy="785817"/>
            </a:xfrm>
            <a:prstGeom prst="roundRect">
              <a:avLst/>
            </a:prstGeom>
            <a:solidFill>
              <a:schemeClr val="accent2"/>
            </a:solidFill>
            <a:ln w="28575" cap="flat" cmpd="sng" algn="ctr">
              <a:solidFill>
                <a:schemeClr val="tx1"/>
              </a:solidFill>
              <a:prstDash val="solid"/>
              <a:round/>
              <a:headEnd type="none" w="med" len="med"/>
              <a:tailEnd type="none" w="med" len="med"/>
            </a:ln>
            <a:effectLst/>
          </p:spPr>
          <p:txBody>
            <a:bodyPr lIns="0" tIns="0" rIns="0" bIns="0" anchor="ctr"/>
            <a:lstStyle/>
            <a:p>
              <a:pPr algn="ctr">
                <a:defRPr/>
              </a:pPr>
              <a:r>
                <a:rPr lang="en-GB" sz="1400" dirty="0">
                  <a:solidFill>
                    <a:schemeClr val="bg1"/>
                  </a:solidFill>
                </a:rPr>
                <a:t>  </a:t>
              </a:r>
              <a:r>
                <a:rPr lang="en-GB" sz="1400" dirty="0"/>
                <a:t>Normal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smtClean="0"/>
              <a:t>Dependency Inversion Principle (DIP)</a:t>
            </a:r>
          </a:p>
        </p:txBody>
      </p:sp>
      <p:sp>
        <p:nvSpPr>
          <p:cNvPr id="17411" name="Content Placeholder 2"/>
          <p:cNvSpPr>
            <a:spLocks noGrp="1"/>
          </p:cNvSpPr>
          <p:nvPr>
            <p:ph idx="1"/>
          </p:nvPr>
        </p:nvSpPr>
        <p:spPr>
          <a:xfrm>
            <a:off x="249238" y="1071563"/>
            <a:ext cx="8709025" cy="2586037"/>
          </a:xfrm>
        </p:spPr>
        <p:txBody>
          <a:bodyPr/>
          <a:lstStyle/>
          <a:p>
            <a:pPr marL="685800"/>
            <a:r>
              <a:rPr lang="en-GB" dirty="0" smtClean="0"/>
              <a:t>"High-Level modules should not depend on low-level modules both should depend on abstractions"</a:t>
            </a:r>
          </a:p>
          <a:p>
            <a:pPr marL="685800"/>
            <a:r>
              <a:rPr lang="en-GB" dirty="0" smtClean="0"/>
              <a:t>"Abstractions should not depend on details. </a:t>
            </a:r>
            <a:br>
              <a:rPr lang="en-GB" dirty="0" smtClean="0"/>
            </a:br>
            <a:r>
              <a:rPr lang="en-GB" dirty="0" smtClean="0"/>
              <a:t>Details should depend on abstractions"</a:t>
            </a:r>
          </a:p>
        </p:txBody>
      </p:sp>
      <p:pic>
        <p:nvPicPr>
          <p:cNvPr id="9" name="Picture 8"/>
          <p:cNvPicPr>
            <a:picLocks noChangeAspect="1"/>
          </p:cNvPicPr>
          <p:nvPr/>
        </p:nvPicPr>
        <p:blipFill>
          <a:blip r:embed="rId3"/>
          <a:stretch>
            <a:fillRect/>
          </a:stretch>
        </p:blipFill>
        <p:spPr>
          <a:xfrm>
            <a:off x="331278" y="2578033"/>
            <a:ext cx="4360000" cy="1041499"/>
          </a:xfrm>
          <a:prstGeom prst="rect">
            <a:avLst/>
          </a:prstGeom>
        </p:spPr>
      </p:pic>
      <p:pic>
        <p:nvPicPr>
          <p:cNvPr id="2" name="Picture 1"/>
          <p:cNvPicPr>
            <a:picLocks noChangeAspect="1"/>
          </p:cNvPicPr>
          <p:nvPr/>
        </p:nvPicPr>
        <p:blipFill>
          <a:blip r:embed="rId4"/>
          <a:stretch>
            <a:fillRect/>
          </a:stretch>
        </p:blipFill>
        <p:spPr>
          <a:xfrm>
            <a:off x="2276284" y="4102227"/>
            <a:ext cx="4981575" cy="2457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Dependency Inversion Principle (DIP) – violation example</a:t>
            </a:r>
            <a:endParaRPr lang="en-GB" dirty="0"/>
          </a:p>
        </p:txBody>
      </p:sp>
      <p:sp>
        <p:nvSpPr>
          <p:cNvPr id="4" name="Rectangle 2"/>
          <p:cNvSpPr>
            <a:spLocks noChangeArrowheads="1"/>
          </p:cNvSpPr>
          <p:nvPr/>
        </p:nvSpPr>
        <p:spPr bwMode="auto">
          <a:xfrm>
            <a:off x="202821" y="922628"/>
            <a:ext cx="8761566" cy="9207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90488" tIns="44450" rIns="90488" bIns="44450">
            <a:spAutoFit/>
          </a:bodyPr>
          <a:lstStyle/>
          <a:p>
            <a:r>
              <a:rPr lang="en-US" sz="1800" dirty="0" smtClean="0">
                <a:solidFill>
                  <a:srgbClr val="0000C8"/>
                </a:solidFill>
                <a:latin typeface="Lucida Console" pitchFamily="49" charset="0"/>
              </a:rPr>
              <a:t>class </a:t>
            </a:r>
            <a:r>
              <a:rPr lang="en-US" sz="1800" dirty="0" smtClean="0">
                <a:latin typeface="Lucida Console" pitchFamily="49" charset="0"/>
              </a:rPr>
              <a:t>Worker {</a:t>
            </a:r>
            <a:br>
              <a:rPr lang="en-US" sz="1800" dirty="0" smtClean="0">
                <a:latin typeface="Lucida Console" pitchFamily="49" charset="0"/>
              </a:rPr>
            </a:br>
            <a:r>
              <a:rPr lang="en-US" sz="1800" dirty="0" smtClean="0">
                <a:latin typeface="Lucida Console" pitchFamily="49" charset="0"/>
              </a:rPr>
              <a:t>  </a:t>
            </a:r>
            <a:r>
              <a:rPr lang="en-US" sz="1800" dirty="0" smtClean="0">
                <a:solidFill>
                  <a:srgbClr val="0000C8"/>
                </a:solidFill>
                <a:latin typeface="Lucida Console" pitchFamily="49" charset="0"/>
              </a:rPr>
              <a:t>public void </a:t>
            </a:r>
            <a:r>
              <a:rPr lang="en-US" sz="1800" dirty="0" smtClean="0">
                <a:latin typeface="Lucida Console" pitchFamily="49" charset="0"/>
              </a:rPr>
              <a:t>work() { </a:t>
            </a:r>
            <a:r>
              <a:rPr lang="en-US" sz="1800" dirty="0" smtClean="0">
                <a:solidFill>
                  <a:schemeClr val="accent6">
                    <a:lumMod val="50000"/>
                  </a:schemeClr>
                </a:solidFill>
                <a:latin typeface="Lucida Console" pitchFamily="49" charset="0"/>
              </a:rPr>
              <a:t>// ....working </a:t>
            </a:r>
            <a:r>
              <a:rPr lang="en-US" sz="1800" dirty="0" smtClean="0">
                <a:latin typeface="Lucida Console" pitchFamily="49" charset="0"/>
              </a:rPr>
              <a:t>}</a:t>
            </a:r>
            <a:br>
              <a:rPr lang="en-US" sz="1800" dirty="0" smtClean="0">
                <a:latin typeface="Lucida Console" pitchFamily="49" charset="0"/>
              </a:rPr>
            </a:br>
            <a:r>
              <a:rPr lang="en-US" sz="1800" dirty="0" smtClean="0">
                <a:latin typeface="Lucida Console" pitchFamily="49" charset="0"/>
              </a:rPr>
              <a:t>}</a:t>
            </a:r>
            <a:endParaRPr lang="en-GB" sz="1800" dirty="0" smtClean="0">
              <a:latin typeface="Lucida Console" pitchFamily="49" charset="0"/>
            </a:endParaRPr>
          </a:p>
        </p:txBody>
      </p:sp>
      <p:sp>
        <p:nvSpPr>
          <p:cNvPr id="5" name="Rectangle 2"/>
          <p:cNvSpPr>
            <a:spLocks noChangeArrowheads="1"/>
          </p:cNvSpPr>
          <p:nvPr/>
        </p:nvSpPr>
        <p:spPr bwMode="auto">
          <a:xfrm>
            <a:off x="202821" y="1899407"/>
            <a:ext cx="8761566" cy="2582758"/>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US" sz="1800" dirty="0" smtClean="0">
                <a:solidFill>
                  <a:srgbClr val="0000C8"/>
                </a:solidFill>
                <a:latin typeface="Lucida Console" pitchFamily="49" charset="0"/>
              </a:rPr>
              <a:t>class </a:t>
            </a:r>
            <a:r>
              <a:rPr lang="en-US" sz="1800" dirty="0" smtClean="0">
                <a:latin typeface="Lucida Console" pitchFamily="49" charset="0"/>
              </a:rPr>
              <a:t>Manager {</a:t>
            </a:r>
            <a:br>
              <a:rPr lang="en-US" sz="1800" dirty="0" smtClean="0">
                <a:latin typeface="Lucida Console" pitchFamily="49" charset="0"/>
              </a:rPr>
            </a:br>
            <a:r>
              <a:rPr lang="en-US" sz="1800" dirty="0" smtClean="0">
                <a:latin typeface="Lucida Console" pitchFamily="49" charset="0"/>
              </a:rPr>
              <a:t>  </a:t>
            </a:r>
            <a:r>
              <a:rPr lang="en-US" sz="1800" dirty="0" smtClean="0">
                <a:solidFill>
                  <a:srgbClr val="0000C8"/>
                </a:solidFill>
                <a:latin typeface="Lucida Console" pitchFamily="49" charset="0"/>
              </a:rPr>
              <a:t>private</a:t>
            </a:r>
            <a:r>
              <a:rPr lang="en-US" sz="1800" dirty="0" smtClean="0">
                <a:latin typeface="Lucida Console" pitchFamily="49" charset="0"/>
              </a:rPr>
              <a:t> Worker worker;</a:t>
            </a:r>
            <a:br>
              <a:rPr lang="en-US" sz="1800" dirty="0" smtClean="0">
                <a:latin typeface="Lucida Console" pitchFamily="49" charset="0"/>
              </a:rPr>
            </a:br>
            <a:r>
              <a:rPr lang="en-US" sz="1800" dirty="0" smtClean="0">
                <a:latin typeface="Lucida Console" pitchFamily="49" charset="0"/>
              </a:rPr>
              <a:t>  </a:t>
            </a:r>
            <a:r>
              <a:rPr lang="en-US" sz="1800" dirty="0" smtClean="0">
                <a:solidFill>
                  <a:srgbClr val="0000C8"/>
                </a:solidFill>
                <a:latin typeface="Lucida Console" pitchFamily="49" charset="0"/>
              </a:rPr>
              <a:t>public void </a:t>
            </a:r>
            <a:r>
              <a:rPr lang="en-US" sz="1800" dirty="0" err="1" smtClean="0">
                <a:latin typeface="Lucida Console" pitchFamily="49" charset="0"/>
              </a:rPr>
              <a:t>setWorker</a:t>
            </a:r>
            <a:r>
              <a:rPr lang="en-US" sz="1800" dirty="0" smtClean="0">
                <a:latin typeface="Lucida Console" pitchFamily="49" charset="0"/>
              </a:rPr>
              <a:t>(Worker w) {</a:t>
            </a:r>
            <a:br>
              <a:rPr lang="en-US" sz="1800" dirty="0" smtClean="0">
                <a:latin typeface="Lucida Console" pitchFamily="49" charset="0"/>
              </a:rPr>
            </a:br>
            <a:r>
              <a:rPr lang="en-US" sz="1800" dirty="0" smtClean="0">
                <a:latin typeface="Lucida Console" pitchFamily="49" charset="0"/>
              </a:rPr>
              <a:t>    worker = w;</a:t>
            </a:r>
            <a:br>
              <a:rPr lang="en-US" sz="1800" dirty="0" smtClean="0">
                <a:latin typeface="Lucida Console" pitchFamily="49" charset="0"/>
              </a:rPr>
            </a:br>
            <a:r>
              <a:rPr lang="en-US" sz="1800" dirty="0" smtClean="0">
                <a:latin typeface="Lucida Console" pitchFamily="49" charset="0"/>
              </a:rPr>
              <a:t>  }</a:t>
            </a:r>
          </a:p>
          <a:p>
            <a:r>
              <a:rPr lang="en-US" sz="1800" dirty="0" smtClean="0">
                <a:latin typeface="Lucida Console" pitchFamily="49" charset="0"/>
              </a:rPr>
              <a:t>  </a:t>
            </a:r>
            <a:r>
              <a:rPr lang="en-US" sz="1800" dirty="0" smtClean="0">
                <a:solidFill>
                  <a:srgbClr val="0000C8"/>
                </a:solidFill>
                <a:latin typeface="Lucida Console" pitchFamily="49" charset="0"/>
              </a:rPr>
              <a:t>public void </a:t>
            </a:r>
            <a:r>
              <a:rPr lang="en-US" sz="1800" dirty="0" smtClean="0">
                <a:latin typeface="Lucida Console" pitchFamily="49" charset="0"/>
              </a:rPr>
              <a:t>manage() {</a:t>
            </a:r>
            <a:br>
              <a:rPr lang="en-US" sz="1800" dirty="0" smtClean="0">
                <a:latin typeface="Lucida Console" pitchFamily="49" charset="0"/>
              </a:rPr>
            </a:br>
            <a:r>
              <a:rPr lang="en-US" sz="1800" dirty="0" smtClean="0">
                <a:latin typeface="Lucida Console" pitchFamily="49" charset="0"/>
              </a:rPr>
              <a:t>    </a:t>
            </a:r>
            <a:r>
              <a:rPr lang="en-US" sz="1800" dirty="0" err="1" smtClean="0">
                <a:latin typeface="Lucida Console" pitchFamily="49" charset="0"/>
              </a:rPr>
              <a:t>worker.work</a:t>
            </a:r>
            <a:r>
              <a:rPr lang="en-US" sz="1800" dirty="0" smtClean="0">
                <a:latin typeface="Lucida Console" pitchFamily="49" charset="0"/>
              </a:rPr>
              <a:t>();</a:t>
            </a:r>
            <a:br>
              <a:rPr lang="en-US" sz="1800" dirty="0" smtClean="0">
                <a:latin typeface="Lucida Console" pitchFamily="49" charset="0"/>
              </a:rPr>
            </a:br>
            <a:r>
              <a:rPr lang="en-US" sz="1800" dirty="0" smtClean="0">
                <a:latin typeface="Lucida Console" pitchFamily="49" charset="0"/>
              </a:rPr>
              <a:t>  }</a:t>
            </a:r>
            <a:br>
              <a:rPr lang="en-US" sz="1800" dirty="0" smtClean="0">
                <a:latin typeface="Lucida Console" pitchFamily="49" charset="0"/>
              </a:rPr>
            </a:br>
            <a:r>
              <a:rPr lang="en-US" sz="1800" dirty="0" smtClean="0">
                <a:latin typeface="Lucida Console" pitchFamily="49" charset="0"/>
              </a:rPr>
              <a:t>}</a:t>
            </a:r>
            <a:endParaRPr lang="en-GB" sz="1800" dirty="0" smtClean="0">
              <a:latin typeface="Lucida Console" pitchFamily="49" charset="0"/>
            </a:endParaRPr>
          </a:p>
        </p:txBody>
      </p:sp>
      <p:sp>
        <p:nvSpPr>
          <p:cNvPr id="6" name="Rectangle 2"/>
          <p:cNvSpPr>
            <a:spLocks noChangeArrowheads="1"/>
          </p:cNvSpPr>
          <p:nvPr/>
        </p:nvSpPr>
        <p:spPr bwMode="auto">
          <a:xfrm>
            <a:off x="202821" y="4568103"/>
            <a:ext cx="8761566" cy="119776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90488" tIns="44450" rIns="90488" bIns="44450">
            <a:spAutoFit/>
          </a:bodyPr>
          <a:lstStyle/>
          <a:p>
            <a:r>
              <a:rPr lang="en-GB" sz="1800" dirty="0" smtClean="0">
                <a:solidFill>
                  <a:schemeClr val="accent6">
                    <a:lumMod val="50000"/>
                  </a:schemeClr>
                </a:solidFill>
                <a:latin typeface="Lucida Console" pitchFamily="49" charset="0"/>
              </a:rPr>
              <a:t>// now add ... </a:t>
            </a:r>
            <a:r>
              <a:rPr lang="en-US" sz="1800" dirty="0" smtClean="0">
                <a:latin typeface="Lucida Console" pitchFamily="49" charset="0"/>
              </a:rPr>
              <a:t/>
            </a:r>
            <a:br>
              <a:rPr lang="en-US" sz="1800" dirty="0" smtClean="0">
                <a:latin typeface="Lucida Console" pitchFamily="49" charset="0"/>
              </a:rPr>
            </a:br>
            <a:r>
              <a:rPr lang="en-US" sz="1800" dirty="0" smtClean="0">
                <a:solidFill>
                  <a:srgbClr val="0000C8"/>
                </a:solidFill>
                <a:latin typeface="Lucida Console" pitchFamily="49" charset="0"/>
              </a:rPr>
              <a:t>class</a:t>
            </a:r>
            <a:r>
              <a:rPr lang="en-US" sz="1800" dirty="0" smtClean="0">
                <a:latin typeface="Lucida Console" pitchFamily="49" charset="0"/>
              </a:rPr>
              <a:t> </a:t>
            </a:r>
            <a:r>
              <a:rPr lang="en-US" sz="1800" dirty="0" err="1" smtClean="0">
                <a:latin typeface="Lucida Console" pitchFamily="49" charset="0"/>
              </a:rPr>
              <a:t>SuperWorker</a:t>
            </a:r>
            <a:r>
              <a:rPr lang="en-US" sz="1800" dirty="0" smtClean="0">
                <a:latin typeface="Lucida Console" pitchFamily="49" charset="0"/>
              </a:rPr>
              <a:t> {</a:t>
            </a:r>
            <a:br>
              <a:rPr lang="en-US" sz="1800" dirty="0" smtClean="0">
                <a:latin typeface="Lucida Console" pitchFamily="49" charset="0"/>
              </a:rPr>
            </a:br>
            <a:r>
              <a:rPr lang="en-US" sz="1800" dirty="0" smtClean="0">
                <a:latin typeface="Lucida Console" pitchFamily="49" charset="0"/>
              </a:rPr>
              <a:t>  </a:t>
            </a:r>
            <a:r>
              <a:rPr lang="en-US" sz="1800" dirty="0" smtClean="0">
                <a:solidFill>
                  <a:srgbClr val="0000C8"/>
                </a:solidFill>
                <a:latin typeface="Lucida Console" pitchFamily="49" charset="0"/>
              </a:rPr>
              <a:t>public void </a:t>
            </a:r>
            <a:r>
              <a:rPr lang="en-US" sz="1800" dirty="0" smtClean="0">
                <a:latin typeface="Lucida Console" pitchFamily="49" charset="0"/>
              </a:rPr>
              <a:t>work() { </a:t>
            </a:r>
            <a:r>
              <a:rPr lang="en-US" sz="1800" dirty="0" smtClean="0">
                <a:solidFill>
                  <a:schemeClr val="accent6">
                    <a:lumMod val="50000"/>
                  </a:schemeClr>
                </a:solidFill>
                <a:latin typeface="Lucida Console" pitchFamily="49" charset="0"/>
              </a:rPr>
              <a:t>//.... working much more </a:t>
            </a:r>
            <a:r>
              <a:rPr lang="en-US" sz="1800" dirty="0" smtClean="0">
                <a:latin typeface="Lucida Console" pitchFamily="49" charset="0"/>
              </a:rPr>
              <a:t>}</a:t>
            </a:r>
            <a:br>
              <a:rPr lang="en-US" sz="1800" dirty="0" smtClean="0">
                <a:latin typeface="Lucida Console" pitchFamily="49" charset="0"/>
              </a:rPr>
            </a:br>
            <a:r>
              <a:rPr lang="en-US" sz="1800" dirty="0" smtClean="0">
                <a:latin typeface="Lucida Console" pitchFamily="49" charset="0"/>
              </a:rPr>
              <a:t>}</a:t>
            </a:r>
            <a:endParaRPr lang="en-GB" sz="1800" dirty="0" smtClean="0">
              <a:latin typeface="Lucida Console" pitchFamily="49" charset="0"/>
            </a:endParaRPr>
          </a:p>
        </p:txBody>
      </p:sp>
      <p:sp>
        <p:nvSpPr>
          <p:cNvPr id="8" name="Rectangle 6"/>
          <p:cNvSpPr>
            <a:spLocks noChangeArrowheads="1"/>
          </p:cNvSpPr>
          <p:nvPr/>
        </p:nvSpPr>
        <p:spPr bwMode="auto">
          <a:xfrm>
            <a:off x="2016854" y="5851805"/>
            <a:ext cx="4018186" cy="364888"/>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600" dirty="0" smtClean="0">
                <a:solidFill>
                  <a:srgbClr val="000000"/>
                </a:solidFill>
                <a:cs typeface="+mn-cs"/>
              </a:rPr>
              <a:t>How to manage the </a:t>
            </a:r>
            <a:r>
              <a:rPr lang="en-GB" sz="1600" dirty="0" err="1" smtClean="0">
                <a:solidFill>
                  <a:srgbClr val="000000"/>
                </a:solidFill>
                <a:cs typeface="+mn-cs"/>
              </a:rPr>
              <a:t>SuperWorker</a:t>
            </a:r>
            <a:r>
              <a:rPr lang="en-GB" sz="1600" dirty="0" smtClean="0">
                <a:solidFill>
                  <a:srgbClr val="000000"/>
                </a:solidFill>
                <a:cs typeface="+mn-cs"/>
              </a:rPr>
              <a:t>?</a:t>
            </a:r>
            <a:endParaRPr lang="en-GB" sz="1600" dirty="0">
              <a:solidFill>
                <a:srgbClr val="000000"/>
              </a:solidFill>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Dependency Inversion Principle (DIP) – solution</a:t>
            </a:r>
            <a:endParaRPr lang="en-GB" dirty="0"/>
          </a:p>
        </p:txBody>
      </p:sp>
      <p:sp>
        <p:nvSpPr>
          <p:cNvPr id="3" name="Content Placeholder 2"/>
          <p:cNvSpPr>
            <a:spLocks noGrp="1"/>
          </p:cNvSpPr>
          <p:nvPr>
            <p:ph idx="1"/>
          </p:nvPr>
        </p:nvSpPr>
        <p:spPr/>
        <p:txBody>
          <a:bodyPr/>
          <a:lstStyle/>
          <a:p>
            <a:r>
              <a:rPr lang="en-GB" i="1" dirty="0" smtClean="0"/>
              <a:t>"</a:t>
            </a:r>
          </a:p>
          <a:p>
            <a:endParaRPr lang="en-GB" i="1" dirty="0" smtClean="0"/>
          </a:p>
          <a:p>
            <a:endParaRPr lang="en-GB" i="1" dirty="0" smtClean="0"/>
          </a:p>
          <a:p>
            <a:endParaRPr lang="en-GB" dirty="0"/>
          </a:p>
        </p:txBody>
      </p:sp>
      <p:sp>
        <p:nvSpPr>
          <p:cNvPr id="4" name="Rectangle 2"/>
          <p:cNvSpPr>
            <a:spLocks noChangeArrowheads="1"/>
          </p:cNvSpPr>
          <p:nvPr/>
        </p:nvSpPr>
        <p:spPr bwMode="auto">
          <a:xfrm>
            <a:off x="202821" y="922628"/>
            <a:ext cx="8761566" cy="36676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90488" tIns="44450" rIns="90488" bIns="44450">
            <a:spAutoFit/>
          </a:bodyPr>
          <a:lstStyle/>
          <a:p>
            <a:r>
              <a:rPr lang="en-GB" sz="1800" dirty="0" smtClean="0">
                <a:solidFill>
                  <a:srgbClr val="0000C8"/>
                </a:solidFill>
                <a:latin typeface="Lucida Console" pitchFamily="49" charset="0"/>
              </a:rPr>
              <a:t>interface</a:t>
            </a:r>
            <a:r>
              <a:rPr lang="en-GB" sz="1800" dirty="0" smtClean="0">
                <a:latin typeface="Lucida Console" pitchFamily="49" charset="0"/>
              </a:rPr>
              <a:t> Workable { </a:t>
            </a:r>
            <a:r>
              <a:rPr lang="en-GB" sz="1800" dirty="0" smtClean="0">
                <a:solidFill>
                  <a:srgbClr val="0000C8"/>
                </a:solidFill>
                <a:latin typeface="Lucida Console" pitchFamily="49" charset="0"/>
              </a:rPr>
              <a:t>void</a:t>
            </a:r>
            <a:r>
              <a:rPr lang="en-GB" sz="1800" dirty="0" smtClean="0">
                <a:latin typeface="Lucida Console" pitchFamily="49" charset="0"/>
              </a:rPr>
              <a:t> work(); }</a:t>
            </a:r>
          </a:p>
        </p:txBody>
      </p:sp>
      <p:sp>
        <p:nvSpPr>
          <p:cNvPr id="5" name="Rectangle 2"/>
          <p:cNvSpPr>
            <a:spLocks noChangeArrowheads="1"/>
          </p:cNvSpPr>
          <p:nvPr/>
        </p:nvSpPr>
        <p:spPr bwMode="auto">
          <a:xfrm>
            <a:off x="202821" y="1483001"/>
            <a:ext cx="8761566" cy="920765"/>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GB" sz="1800" dirty="0" smtClean="0">
                <a:solidFill>
                  <a:srgbClr val="0000C8"/>
                </a:solidFill>
                <a:latin typeface="Lucida Console" pitchFamily="49" charset="0"/>
              </a:rPr>
              <a:t>class</a:t>
            </a:r>
            <a:r>
              <a:rPr lang="en-GB" sz="1800" dirty="0" smtClean="0">
                <a:latin typeface="Lucida Console" pitchFamily="49" charset="0"/>
              </a:rPr>
              <a:t> Worker </a:t>
            </a:r>
            <a:r>
              <a:rPr lang="en-GB" sz="1800" dirty="0" smtClean="0">
                <a:solidFill>
                  <a:srgbClr val="0000C8"/>
                </a:solidFill>
                <a:latin typeface="Lucida Console" pitchFamily="49" charset="0"/>
              </a:rPr>
              <a:t>implements</a:t>
            </a:r>
            <a:r>
              <a:rPr lang="en-GB" sz="1800" dirty="0" smtClean="0">
                <a:latin typeface="Lucida Console" pitchFamily="49" charset="0"/>
              </a:rPr>
              <a:t> Workable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a:t>
            </a:r>
            <a:r>
              <a:rPr lang="en-GB" sz="1800" dirty="0" smtClean="0">
                <a:latin typeface="Lucida Console" pitchFamily="49" charset="0"/>
              </a:rPr>
              <a:t> </a:t>
            </a:r>
            <a:r>
              <a:rPr lang="en-GB" sz="1800" dirty="0" smtClean="0">
                <a:solidFill>
                  <a:srgbClr val="0000C8"/>
                </a:solidFill>
                <a:latin typeface="Lucida Console" pitchFamily="49" charset="0"/>
              </a:rPr>
              <a:t>void</a:t>
            </a:r>
            <a:r>
              <a:rPr lang="en-GB" sz="1800" dirty="0" smtClean="0">
                <a:latin typeface="Lucida Console" pitchFamily="49" charset="0"/>
              </a:rPr>
              <a:t> work() { </a:t>
            </a:r>
            <a:r>
              <a:rPr lang="en-GB" sz="1800" dirty="0" smtClean="0">
                <a:solidFill>
                  <a:schemeClr val="accent6">
                    <a:lumMod val="50000"/>
                  </a:schemeClr>
                </a:solidFill>
                <a:latin typeface="Lucida Console" pitchFamily="49" charset="0"/>
              </a:rPr>
              <a:t>// ....working </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a:t>
            </a:r>
          </a:p>
        </p:txBody>
      </p:sp>
      <p:sp>
        <p:nvSpPr>
          <p:cNvPr id="6" name="Rectangle 2"/>
          <p:cNvSpPr>
            <a:spLocks noChangeArrowheads="1"/>
          </p:cNvSpPr>
          <p:nvPr/>
        </p:nvSpPr>
        <p:spPr bwMode="auto">
          <a:xfrm>
            <a:off x="202821" y="2515927"/>
            <a:ext cx="8761566" cy="2582758"/>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GB" sz="1800" dirty="0" smtClean="0">
                <a:solidFill>
                  <a:srgbClr val="0000C8"/>
                </a:solidFill>
                <a:latin typeface="Lucida Console" pitchFamily="49" charset="0"/>
              </a:rPr>
              <a:t>class</a:t>
            </a:r>
            <a:r>
              <a:rPr lang="en-GB" sz="1800" dirty="0" smtClean="0">
                <a:latin typeface="Lucida Console" pitchFamily="49" charset="0"/>
              </a:rPr>
              <a:t> Manager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private</a:t>
            </a:r>
            <a:r>
              <a:rPr lang="en-GB" sz="1800" dirty="0" smtClean="0">
                <a:latin typeface="Lucida Console" pitchFamily="49" charset="0"/>
              </a:rPr>
              <a:t> Workable worker;</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a:t>
            </a:r>
            <a:r>
              <a:rPr lang="en-GB" sz="1800" dirty="0" smtClean="0">
                <a:latin typeface="Lucida Console" pitchFamily="49" charset="0"/>
              </a:rPr>
              <a:t> </a:t>
            </a:r>
            <a:r>
              <a:rPr lang="en-GB" sz="1800" dirty="0" smtClean="0">
                <a:solidFill>
                  <a:srgbClr val="0000C8"/>
                </a:solidFill>
                <a:latin typeface="Lucida Console" pitchFamily="49" charset="0"/>
              </a:rPr>
              <a:t>void</a:t>
            </a:r>
            <a:r>
              <a:rPr lang="en-GB" sz="1800" dirty="0" smtClean="0">
                <a:latin typeface="Lucida Console" pitchFamily="49" charset="0"/>
              </a:rPr>
              <a:t> </a:t>
            </a:r>
            <a:r>
              <a:rPr lang="en-GB" sz="1800" dirty="0" err="1" smtClean="0">
                <a:latin typeface="Lucida Console" pitchFamily="49" charset="0"/>
              </a:rPr>
              <a:t>setWorker</a:t>
            </a:r>
            <a:r>
              <a:rPr lang="en-GB" sz="1800" dirty="0" smtClean="0">
                <a:latin typeface="Lucida Console" pitchFamily="49" charset="0"/>
              </a:rPr>
              <a:t>(Workable w) {</a:t>
            </a:r>
            <a:br>
              <a:rPr lang="en-GB" sz="1800" dirty="0" smtClean="0">
                <a:latin typeface="Lucida Console" pitchFamily="49" charset="0"/>
              </a:rPr>
            </a:br>
            <a:r>
              <a:rPr lang="en-GB" sz="1800" dirty="0" smtClean="0">
                <a:latin typeface="Lucida Console" pitchFamily="49" charset="0"/>
              </a:rPr>
              <a:t>    worker = w;</a:t>
            </a:r>
            <a:br>
              <a:rPr lang="en-GB" sz="1800" dirty="0" smtClean="0">
                <a:latin typeface="Lucida Console" pitchFamily="49" charset="0"/>
              </a:rPr>
            </a:b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a:t>
            </a:r>
            <a:r>
              <a:rPr lang="en-GB" sz="1800" dirty="0" smtClean="0">
                <a:latin typeface="Lucida Console" pitchFamily="49" charset="0"/>
              </a:rPr>
              <a:t> </a:t>
            </a:r>
            <a:r>
              <a:rPr lang="en-GB" sz="1800" dirty="0" smtClean="0">
                <a:solidFill>
                  <a:srgbClr val="0000C8"/>
                </a:solidFill>
                <a:latin typeface="Lucida Console" pitchFamily="49" charset="0"/>
              </a:rPr>
              <a:t>void</a:t>
            </a:r>
            <a:r>
              <a:rPr lang="en-GB" sz="1800" dirty="0" smtClean="0">
                <a:latin typeface="Lucida Console" pitchFamily="49" charset="0"/>
              </a:rPr>
              <a:t> manage() {</a:t>
            </a:r>
            <a:br>
              <a:rPr lang="en-GB" sz="1800" dirty="0" smtClean="0">
                <a:latin typeface="Lucida Console" pitchFamily="49" charset="0"/>
              </a:rPr>
            </a:br>
            <a:r>
              <a:rPr lang="en-GB" sz="1800" dirty="0" smtClean="0">
                <a:latin typeface="Lucida Console" pitchFamily="49" charset="0"/>
              </a:rPr>
              <a:t>    </a:t>
            </a:r>
            <a:r>
              <a:rPr lang="en-GB" sz="1800" dirty="0" err="1" smtClean="0">
                <a:latin typeface="Lucida Console" pitchFamily="49" charset="0"/>
              </a:rPr>
              <a:t>worker.work</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p>
        </p:txBody>
      </p:sp>
      <p:sp>
        <p:nvSpPr>
          <p:cNvPr id="7" name="Rectangle 2"/>
          <p:cNvSpPr>
            <a:spLocks noChangeArrowheads="1"/>
          </p:cNvSpPr>
          <p:nvPr/>
        </p:nvSpPr>
        <p:spPr bwMode="auto">
          <a:xfrm>
            <a:off x="202821" y="5210846"/>
            <a:ext cx="8761566" cy="92076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90488" tIns="44450" rIns="90488" bIns="44450">
            <a:spAutoFit/>
          </a:bodyPr>
          <a:lstStyle/>
          <a:p>
            <a:r>
              <a:rPr lang="en-GB" sz="1800" dirty="0" smtClean="0">
                <a:solidFill>
                  <a:srgbClr val="0000C8"/>
                </a:solidFill>
                <a:latin typeface="Lucida Console" pitchFamily="49" charset="0"/>
              </a:rPr>
              <a:t>class</a:t>
            </a:r>
            <a:r>
              <a:rPr lang="en-GB" sz="1800" dirty="0" smtClean="0">
                <a:latin typeface="Lucida Console" pitchFamily="49" charset="0"/>
              </a:rPr>
              <a:t> </a:t>
            </a:r>
            <a:r>
              <a:rPr lang="en-GB" sz="1800" dirty="0" err="1" smtClean="0">
                <a:latin typeface="Lucida Console" pitchFamily="49" charset="0"/>
              </a:rPr>
              <a:t>SuperWorker</a:t>
            </a:r>
            <a:r>
              <a:rPr lang="en-GB" sz="1800" dirty="0" smtClean="0">
                <a:latin typeface="Lucida Console" pitchFamily="49" charset="0"/>
              </a:rPr>
              <a:t> </a:t>
            </a:r>
            <a:r>
              <a:rPr lang="en-GB" sz="1800" dirty="0" smtClean="0">
                <a:solidFill>
                  <a:srgbClr val="0000C8"/>
                </a:solidFill>
                <a:latin typeface="Lucida Console" pitchFamily="49" charset="0"/>
              </a:rPr>
              <a:t>implements</a:t>
            </a:r>
            <a:r>
              <a:rPr lang="en-GB" sz="1800" dirty="0" smtClean="0">
                <a:latin typeface="Lucida Console" pitchFamily="49" charset="0"/>
              </a:rPr>
              <a:t> Workable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a:t>
            </a:r>
            <a:r>
              <a:rPr lang="en-GB" sz="1800" dirty="0" smtClean="0">
                <a:latin typeface="Lucida Console" pitchFamily="49" charset="0"/>
              </a:rPr>
              <a:t> </a:t>
            </a:r>
            <a:r>
              <a:rPr lang="en-GB" sz="1800" dirty="0" smtClean="0">
                <a:solidFill>
                  <a:srgbClr val="0000C8"/>
                </a:solidFill>
                <a:latin typeface="Lucida Console" pitchFamily="49" charset="0"/>
              </a:rPr>
              <a:t>void</a:t>
            </a:r>
            <a:r>
              <a:rPr lang="en-GB" sz="1800" dirty="0" smtClean="0">
                <a:latin typeface="Lucida Console" pitchFamily="49" charset="0"/>
              </a:rPr>
              <a:t> work() { </a:t>
            </a:r>
            <a:r>
              <a:rPr lang="en-GB" sz="1800" dirty="0" smtClean="0">
                <a:solidFill>
                  <a:schemeClr val="accent6">
                    <a:lumMod val="50000"/>
                  </a:schemeClr>
                </a:solidFill>
                <a:latin typeface="Lucida Console" pitchFamily="49" charset="0"/>
              </a:rPr>
              <a:t>//.... working much more </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smtClean="0"/>
              <a:t>Design Patterns embody principles</a:t>
            </a:r>
          </a:p>
        </p:txBody>
      </p:sp>
      <p:sp>
        <p:nvSpPr>
          <p:cNvPr id="11267" name="Content Placeholder 2"/>
          <p:cNvSpPr>
            <a:spLocks noGrp="1"/>
          </p:cNvSpPr>
          <p:nvPr>
            <p:ph idx="1"/>
          </p:nvPr>
        </p:nvSpPr>
        <p:spPr>
          <a:xfrm>
            <a:off x="249238" y="1071562"/>
            <a:ext cx="8709025" cy="5140051"/>
          </a:xfrm>
        </p:spPr>
        <p:txBody>
          <a:bodyPr>
            <a:normAutofit/>
          </a:bodyPr>
          <a:lstStyle/>
          <a:p>
            <a:r>
              <a:rPr lang="en-GB" dirty="0" smtClean="0"/>
              <a:t>They are a great way of grasping and implementing principles in your design/code</a:t>
            </a:r>
          </a:p>
          <a:p>
            <a:r>
              <a:rPr lang="en-GB" dirty="0" smtClean="0"/>
              <a:t>You have to strike a balance between:</a:t>
            </a:r>
          </a:p>
          <a:p>
            <a:endParaRPr lang="en-GB" dirty="0" smtClean="0"/>
          </a:p>
          <a:p>
            <a:endParaRPr lang="en-GB" dirty="0" smtClean="0"/>
          </a:p>
          <a:p>
            <a:endParaRPr lang="en-GB" dirty="0"/>
          </a:p>
          <a:p>
            <a:endParaRPr lang="en-GB" dirty="0" smtClean="0"/>
          </a:p>
          <a:p>
            <a:endParaRPr lang="en-GB" dirty="0"/>
          </a:p>
          <a:p>
            <a:endParaRPr lang="en-GB" dirty="0" smtClean="0"/>
          </a:p>
          <a:p>
            <a:endParaRPr lang="en-GB" dirty="0" smtClean="0"/>
          </a:p>
          <a:p>
            <a:endParaRPr lang="en-GB" dirty="0" smtClean="0"/>
          </a:p>
          <a:p>
            <a:r>
              <a:rPr lang="en-GB" dirty="0" smtClean="0"/>
              <a:t>How do you find that balance? – next slide…</a:t>
            </a:r>
          </a:p>
          <a:p>
            <a:endParaRPr lang="en-GB" dirty="0" smtClean="0"/>
          </a:p>
        </p:txBody>
      </p:sp>
      <p:cxnSp>
        <p:nvCxnSpPr>
          <p:cNvPr id="5" name="Elbow Connector 4"/>
          <p:cNvCxnSpPr/>
          <p:nvPr/>
        </p:nvCxnSpPr>
        <p:spPr bwMode="auto">
          <a:xfrm>
            <a:off x="1468438" y="3117850"/>
            <a:ext cx="6096000" cy="1588"/>
          </a:xfrm>
          <a:prstGeom prst="bentConnector3">
            <a:avLst>
              <a:gd name="adj1" fmla="val 50000"/>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1269" name="Down Arrow 5"/>
          <p:cNvSpPr>
            <a:spLocks noChangeArrowheads="1"/>
          </p:cNvSpPr>
          <p:nvPr/>
        </p:nvSpPr>
        <p:spPr bwMode="auto">
          <a:xfrm rot="10800000">
            <a:off x="7259638" y="3159125"/>
            <a:ext cx="609600" cy="442913"/>
          </a:xfrm>
          <a:prstGeom prst="downArrow">
            <a:avLst>
              <a:gd name="adj1" fmla="val 50000"/>
              <a:gd name="adj2" fmla="val 50000"/>
            </a:avLst>
          </a:prstGeom>
          <a:solidFill>
            <a:schemeClr val="accent1"/>
          </a:solidFill>
          <a:ln w="9525" algn="ctr">
            <a:solidFill>
              <a:schemeClr val="tx1"/>
            </a:solidFill>
            <a:round/>
            <a:headEnd/>
            <a:tailEnd/>
          </a:ln>
        </p:spPr>
        <p:txBody>
          <a:bodyPr>
            <a:spAutoFit/>
          </a:bodyPr>
          <a:lstStyle/>
          <a:p>
            <a:endParaRPr lang="en-US"/>
          </a:p>
        </p:txBody>
      </p:sp>
      <p:sp>
        <p:nvSpPr>
          <p:cNvPr id="11270" name="Down Arrow 6"/>
          <p:cNvSpPr>
            <a:spLocks noChangeArrowheads="1"/>
          </p:cNvSpPr>
          <p:nvPr/>
        </p:nvSpPr>
        <p:spPr bwMode="auto">
          <a:xfrm rot="10800000">
            <a:off x="1177925" y="3117850"/>
            <a:ext cx="609600" cy="442913"/>
          </a:xfrm>
          <a:prstGeom prst="downArrow">
            <a:avLst>
              <a:gd name="adj1" fmla="val 50000"/>
              <a:gd name="adj2" fmla="val 50000"/>
            </a:avLst>
          </a:prstGeom>
          <a:solidFill>
            <a:schemeClr val="accent1"/>
          </a:solidFill>
          <a:ln w="9525" algn="ctr">
            <a:solidFill>
              <a:schemeClr val="tx1"/>
            </a:solidFill>
            <a:round/>
            <a:headEnd/>
            <a:tailEnd/>
          </a:ln>
        </p:spPr>
        <p:txBody>
          <a:bodyPr>
            <a:spAutoFit/>
          </a:bodyPr>
          <a:lstStyle/>
          <a:p>
            <a:endParaRPr lang="en-US"/>
          </a:p>
        </p:txBody>
      </p:sp>
      <p:sp>
        <p:nvSpPr>
          <p:cNvPr id="11271" name="TextBox 8"/>
          <p:cNvSpPr txBox="1">
            <a:spLocks noChangeArrowheads="1"/>
          </p:cNvSpPr>
          <p:nvPr/>
        </p:nvSpPr>
        <p:spPr bwMode="auto">
          <a:xfrm>
            <a:off x="360363" y="3713163"/>
            <a:ext cx="3941762" cy="923925"/>
          </a:xfrm>
          <a:prstGeom prst="rect">
            <a:avLst/>
          </a:prstGeom>
          <a:noFill/>
          <a:ln w="9525">
            <a:noFill/>
            <a:miter lim="800000"/>
            <a:headEnd/>
            <a:tailEnd/>
          </a:ln>
        </p:spPr>
        <p:txBody>
          <a:bodyPr wrap="none">
            <a:spAutoFit/>
          </a:bodyPr>
          <a:lstStyle/>
          <a:p>
            <a:r>
              <a:rPr lang="en-GB" sz="1800" dirty="0"/>
              <a:t>Too simple</a:t>
            </a:r>
            <a:br>
              <a:rPr lang="en-GB" sz="1800" dirty="0"/>
            </a:br>
            <a:r>
              <a:rPr lang="en-GB" sz="1800" dirty="0"/>
              <a:t>Easier to hack than follow the design</a:t>
            </a:r>
            <a:br>
              <a:rPr lang="en-GB" sz="1800" dirty="0"/>
            </a:br>
            <a:r>
              <a:rPr lang="en-GB" sz="1800" dirty="0"/>
              <a:t>Rigid/Fragile/Repetitive </a:t>
            </a:r>
            <a:r>
              <a:rPr lang="en-GB" sz="1800" dirty="0" smtClean="0"/>
              <a:t>etc.</a:t>
            </a:r>
            <a:endParaRPr lang="en-GB" sz="1800" dirty="0"/>
          </a:p>
        </p:txBody>
      </p:sp>
      <p:sp>
        <p:nvSpPr>
          <p:cNvPr id="11272" name="TextBox 9"/>
          <p:cNvSpPr txBox="1">
            <a:spLocks noChangeArrowheads="1"/>
          </p:cNvSpPr>
          <p:nvPr/>
        </p:nvSpPr>
        <p:spPr bwMode="auto">
          <a:xfrm>
            <a:off x="5665788" y="3698875"/>
            <a:ext cx="2352675" cy="369888"/>
          </a:xfrm>
          <a:prstGeom prst="rect">
            <a:avLst/>
          </a:prstGeom>
          <a:noFill/>
          <a:ln w="9525">
            <a:noFill/>
            <a:miter lim="800000"/>
            <a:headEnd/>
            <a:tailEnd/>
          </a:ln>
        </p:spPr>
        <p:txBody>
          <a:bodyPr wrap="none">
            <a:spAutoFit/>
          </a:bodyPr>
          <a:lstStyle/>
          <a:p>
            <a:pPr algn="r"/>
            <a:r>
              <a:rPr lang="en-GB" sz="1800"/>
              <a:t>Needless Complexity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smtClean="0"/>
              <a:t>…by Unit Test</a:t>
            </a:r>
          </a:p>
        </p:txBody>
      </p:sp>
      <p:sp>
        <p:nvSpPr>
          <p:cNvPr id="12291" name="Content Placeholder 2"/>
          <p:cNvSpPr>
            <a:spLocks noGrp="1"/>
          </p:cNvSpPr>
          <p:nvPr>
            <p:ph idx="1"/>
          </p:nvPr>
        </p:nvSpPr>
        <p:spPr/>
        <p:txBody>
          <a:bodyPr/>
          <a:lstStyle/>
          <a:p>
            <a:r>
              <a:rPr lang="en-GB" dirty="0" smtClean="0"/>
              <a:t>Exposes software that should be de-coupled</a:t>
            </a:r>
          </a:p>
          <a:p>
            <a:r>
              <a:rPr lang="en-GB" dirty="0" smtClean="0"/>
              <a:t>We naturally put responsibilities together</a:t>
            </a:r>
          </a:p>
          <a:p>
            <a:pPr lvl="1"/>
            <a:r>
              <a:rPr lang="en-GB" dirty="0"/>
              <a:t>S</a:t>
            </a:r>
            <a:r>
              <a:rPr lang="en-GB" dirty="0" smtClean="0"/>
              <a:t>oftware design is largely about separating the responsibilities that are subject to change</a:t>
            </a:r>
          </a:p>
          <a:p>
            <a:pPr lvl="1"/>
            <a:r>
              <a:rPr lang="en-GB" dirty="0" smtClean="0"/>
              <a:t>You don’t want to do it if the change never happens</a:t>
            </a:r>
          </a:p>
          <a:p>
            <a:pPr lvl="1"/>
            <a:r>
              <a:rPr lang="en-GB" dirty="0" smtClean="0"/>
              <a:t>When you do have to do it, you want to do this just once </a:t>
            </a:r>
          </a:p>
          <a:p>
            <a:pPr lvl="2"/>
            <a:r>
              <a:rPr lang="en-GB" dirty="0"/>
              <a:t>I</a:t>
            </a:r>
            <a:r>
              <a:rPr lang="en-GB" dirty="0" smtClean="0"/>
              <a:t>.e. take the first bullet then </a:t>
            </a:r>
            <a:r>
              <a:rPr lang="en-GB" dirty="0" err="1" smtClean="0"/>
              <a:t>refactor</a:t>
            </a:r>
            <a:r>
              <a:rPr lang="en-GB" dirty="0" smtClean="0"/>
              <a:t> so the following bullets don’t hurt</a:t>
            </a:r>
          </a:p>
          <a:p>
            <a:pPr lvl="2"/>
            <a:r>
              <a:rPr lang="en-GB" dirty="0" smtClean="0"/>
              <a:t>Never say "we’ll come back and fix that later</a:t>
            </a:r>
          </a:p>
          <a:p>
            <a:pPr lvl="2"/>
            <a:r>
              <a:rPr lang="en-GB" dirty="0" smtClean="0"/>
              <a:t>Agile design is a process, not an event</a:t>
            </a:r>
          </a:p>
          <a:p>
            <a:pPr lvl="2"/>
            <a:endParaRPr lang="en-GB" dirty="0" smtClean="0"/>
          </a:p>
          <a:p>
            <a:r>
              <a:rPr lang="en-GB" dirty="0" smtClean="0"/>
              <a:t>Unit Test is probably the best tool we have for driving good design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p:txBody>
          <a:bodyPr/>
          <a:lstStyle/>
          <a:p>
            <a:r>
              <a:rPr lang="en-GB" smtClean="0"/>
              <a:t>Common Design Patterns</a:t>
            </a:r>
          </a:p>
        </p:txBody>
      </p:sp>
      <p:sp>
        <p:nvSpPr>
          <p:cNvPr id="18435" name="Content Placeholder 41"/>
          <p:cNvSpPr>
            <a:spLocks noGrp="1"/>
          </p:cNvSpPr>
          <p:nvPr>
            <p:ph idx="1"/>
          </p:nvPr>
        </p:nvSpPr>
        <p:spPr/>
        <p:txBody>
          <a:bodyPr>
            <a:normAutofit/>
          </a:bodyPr>
          <a:lstStyle/>
          <a:p>
            <a:r>
              <a:rPr lang="en-GB" dirty="0" smtClean="0"/>
              <a:t>Façade</a:t>
            </a:r>
          </a:p>
          <a:p>
            <a:r>
              <a:rPr lang="en-GB" dirty="0" smtClean="0"/>
              <a:t>Proxy</a:t>
            </a:r>
          </a:p>
          <a:p>
            <a:r>
              <a:rPr lang="en-GB" dirty="0" smtClean="0"/>
              <a:t>Command</a:t>
            </a:r>
          </a:p>
          <a:p>
            <a:r>
              <a:rPr lang="en-GB" dirty="0" smtClean="0"/>
              <a:t>Observer </a:t>
            </a:r>
          </a:p>
          <a:p>
            <a:r>
              <a:rPr lang="en-GB" dirty="0" smtClean="0"/>
              <a:t>State</a:t>
            </a:r>
          </a:p>
          <a:p>
            <a:r>
              <a:rPr lang="en-GB" dirty="0" smtClean="0"/>
              <a:t>Strategy/Template Method</a:t>
            </a:r>
          </a:p>
          <a:p>
            <a:pPr lvl="1"/>
            <a:r>
              <a:rPr lang="en-GB" dirty="0" smtClean="0"/>
              <a:t>Defines a family of algorithms, encapsulates each algorithm and makes the algorithms interchangeable within that family</a:t>
            </a:r>
          </a:p>
          <a:p>
            <a:r>
              <a:rPr lang="en-GB" dirty="0" smtClean="0"/>
              <a:t>Factory</a:t>
            </a:r>
          </a:p>
          <a:p>
            <a:pPr lvl="1"/>
            <a:r>
              <a:rPr lang="en-GB" dirty="0" smtClean="0"/>
              <a:t>Creates objects without exposing instantiation logic to client</a:t>
            </a:r>
          </a:p>
          <a:p>
            <a:r>
              <a:rPr lang="en-GB" dirty="0" smtClean="0"/>
              <a:t>Singleton</a:t>
            </a:r>
          </a:p>
          <a:p>
            <a:pPr lvl="1"/>
            <a:r>
              <a:rPr lang="en-GB" dirty="0" smtClean="0"/>
              <a:t>A class self-instantiates only instance</a:t>
            </a:r>
          </a:p>
          <a:p>
            <a:endParaRPr lang="en-GB"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GB" smtClean="0"/>
              <a:t>Review</a:t>
            </a:r>
          </a:p>
        </p:txBody>
      </p:sp>
      <p:sp>
        <p:nvSpPr>
          <p:cNvPr id="47107" name="Rectangle 3"/>
          <p:cNvSpPr>
            <a:spLocks noGrp="1" noChangeArrowheads="1"/>
          </p:cNvSpPr>
          <p:nvPr>
            <p:ph idx="1"/>
          </p:nvPr>
        </p:nvSpPr>
        <p:spPr/>
        <p:txBody>
          <a:bodyPr/>
          <a:lstStyle/>
          <a:p>
            <a:r>
              <a:rPr lang="en-GB" dirty="0" smtClean="0"/>
              <a:t>Symptoms of a degrading design</a:t>
            </a:r>
          </a:p>
          <a:p>
            <a:pPr lvl="1"/>
            <a:r>
              <a:rPr lang="en-GB" dirty="0" smtClean="0"/>
              <a:t>Rigidity, fragility, immobility, viscosity</a:t>
            </a:r>
          </a:p>
          <a:p>
            <a:pPr lvl="1"/>
            <a:endParaRPr lang="en-GB" dirty="0" smtClean="0"/>
          </a:p>
          <a:p>
            <a:r>
              <a:rPr lang="en-GB" dirty="0" smtClean="0"/>
              <a:t>Degradation of dependency architecture</a:t>
            </a:r>
          </a:p>
          <a:p>
            <a:pPr lvl="1"/>
            <a:endParaRPr lang="en-GB" dirty="0" smtClean="0"/>
          </a:p>
          <a:p>
            <a:r>
              <a:rPr lang="en-GB" dirty="0" smtClean="0"/>
              <a:t>SOLID</a:t>
            </a:r>
          </a:p>
          <a:p>
            <a:pPr lvl="1"/>
            <a:r>
              <a:rPr lang="en-GB" dirty="0" smtClean="0"/>
              <a:t>SRP / OCP / LSP / ISP / DIP</a:t>
            </a:r>
          </a:p>
          <a:p>
            <a:pPr lvl="1"/>
            <a:endParaRPr lang="en-GB" dirty="0" smtClean="0"/>
          </a:p>
          <a:p>
            <a:pPr lvl="1"/>
            <a:endParaRPr lang="en-GB" dirty="0" smtClean="0"/>
          </a:p>
          <a:p>
            <a:pPr lvl="1"/>
            <a:endParaRPr lang="en-GB"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p:txBody>
          <a:bodyPr/>
          <a:lstStyle/>
          <a:p>
            <a:pPr eaLnBrk="1" hangingPunct="1"/>
            <a:r>
              <a:rPr lang="en-GB" smtClean="0"/>
              <a:t>…or this one?</a:t>
            </a:r>
          </a:p>
        </p:txBody>
      </p:sp>
      <p:cxnSp>
        <p:nvCxnSpPr>
          <p:cNvPr id="6147" name="Straight Connector 5"/>
          <p:cNvCxnSpPr>
            <a:cxnSpLocks noChangeShapeType="1"/>
          </p:cNvCxnSpPr>
          <p:nvPr/>
        </p:nvCxnSpPr>
        <p:spPr bwMode="auto">
          <a:xfrm rot="5400000" flipH="1" flipV="1">
            <a:off x="3074086" y="4321969"/>
            <a:ext cx="930275" cy="1587"/>
          </a:xfrm>
          <a:prstGeom prst="line">
            <a:avLst/>
          </a:prstGeom>
          <a:noFill/>
          <a:ln w="63500" algn="ctr">
            <a:solidFill>
              <a:schemeClr val="tx1"/>
            </a:solidFill>
            <a:round/>
            <a:headEnd/>
            <a:tailEnd/>
          </a:ln>
        </p:spPr>
      </p:cxnSp>
      <p:sp>
        <p:nvSpPr>
          <p:cNvPr id="7" name="Rounded Rectangle 6"/>
          <p:cNvSpPr/>
          <p:nvPr/>
        </p:nvSpPr>
        <p:spPr bwMode="auto">
          <a:xfrm>
            <a:off x="3254267" y="4786313"/>
            <a:ext cx="571500" cy="714375"/>
          </a:xfrm>
          <a:prstGeom prst="roundRect">
            <a:avLst/>
          </a:prstGeom>
          <a:solidFill>
            <a:schemeClr val="bg2">
              <a:lumMod val="75000"/>
            </a:schemeClr>
          </a:solidFill>
          <a:ln w="28575" cap="flat" cmpd="sng" algn="ctr">
            <a:solidFill>
              <a:schemeClr val="tx1"/>
            </a:solidFill>
            <a:prstDash val="solid"/>
            <a:round/>
            <a:headEnd type="none" w="med" len="med"/>
            <a:tailEnd type="none" w="med" len="med"/>
          </a:ln>
          <a:effectLst/>
        </p:spPr>
        <p:txBody>
          <a:bodyPr lIns="0" tIns="0" rIns="0" bIns="0"/>
          <a:lstStyle/>
          <a:p>
            <a:pPr>
              <a:defRPr/>
            </a:pPr>
            <a:endParaRPr lang="en-GB"/>
          </a:p>
        </p:txBody>
      </p:sp>
      <p:cxnSp>
        <p:nvCxnSpPr>
          <p:cNvPr id="6149" name="Straight Connector 8"/>
          <p:cNvCxnSpPr>
            <a:cxnSpLocks noChangeShapeType="1"/>
          </p:cNvCxnSpPr>
          <p:nvPr/>
        </p:nvCxnSpPr>
        <p:spPr bwMode="auto">
          <a:xfrm rot="5400000" flipH="1" flipV="1">
            <a:off x="2219217" y="4321175"/>
            <a:ext cx="930275" cy="3175"/>
          </a:xfrm>
          <a:prstGeom prst="line">
            <a:avLst/>
          </a:prstGeom>
          <a:noFill/>
          <a:ln w="63500" algn="ctr">
            <a:solidFill>
              <a:schemeClr val="tx1"/>
            </a:solidFill>
            <a:round/>
            <a:headEnd/>
            <a:tailEnd/>
          </a:ln>
        </p:spPr>
      </p:cxnSp>
      <p:sp>
        <p:nvSpPr>
          <p:cNvPr id="10" name="Rounded Rectangle 9"/>
          <p:cNvSpPr/>
          <p:nvPr/>
        </p:nvSpPr>
        <p:spPr bwMode="auto">
          <a:xfrm>
            <a:off x="2325580" y="4786313"/>
            <a:ext cx="785812" cy="714375"/>
          </a:xfrm>
          <a:prstGeom prst="roundRect">
            <a:avLst/>
          </a:prstGeom>
          <a:solidFill>
            <a:schemeClr val="bg2">
              <a:lumMod val="75000"/>
            </a:schemeClr>
          </a:solidFill>
          <a:ln w="28575" cap="flat" cmpd="sng" algn="ctr">
            <a:solidFill>
              <a:schemeClr val="tx1"/>
            </a:solidFill>
            <a:prstDash val="solid"/>
            <a:round/>
            <a:headEnd type="none" w="med" len="med"/>
            <a:tailEnd type="none" w="med" len="med"/>
          </a:ln>
          <a:effectLst/>
        </p:spPr>
        <p:txBody>
          <a:bodyPr lIns="0" tIns="0" rIns="0" bIns="0"/>
          <a:lstStyle/>
          <a:p>
            <a:pPr>
              <a:defRPr/>
            </a:pPr>
            <a:endParaRPr lang="en-GB"/>
          </a:p>
        </p:txBody>
      </p:sp>
      <p:cxnSp>
        <p:nvCxnSpPr>
          <p:cNvPr id="6151" name="Straight Connector 12"/>
          <p:cNvCxnSpPr>
            <a:cxnSpLocks noChangeShapeType="1"/>
          </p:cNvCxnSpPr>
          <p:nvPr/>
        </p:nvCxnSpPr>
        <p:spPr bwMode="auto">
          <a:xfrm rot="5400000" flipH="1" flipV="1">
            <a:off x="6253848" y="4358482"/>
            <a:ext cx="1001713" cy="0"/>
          </a:xfrm>
          <a:prstGeom prst="line">
            <a:avLst/>
          </a:prstGeom>
          <a:noFill/>
          <a:ln w="63500" algn="ctr">
            <a:solidFill>
              <a:schemeClr val="tx1"/>
            </a:solidFill>
            <a:round/>
            <a:headEnd/>
            <a:tailEnd/>
          </a:ln>
        </p:spPr>
      </p:cxnSp>
      <p:sp>
        <p:nvSpPr>
          <p:cNvPr id="14" name="Rounded Rectangle 13"/>
          <p:cNvSpPr/>
          <p:nvPr/>
        </p:nvSpPr>
        <p:spPr bwMode="auto">
          <a:xfrm>
            <a:off x="6468955" y="4857750"/>
            <a:ext cx="571500" cy="714375"/>
          </a:xfrm>
          <a:prstGeom prst="roundRect">
            <a:avLst/>
          </a:prstGeom>
          <a:solidFill>
            <a:schemeClr val="bg2">
              <a:lumMod val="75000"/>
            </a:schemeClr>
          </a:solidFill>
          <a:ln w="28575" cap="flat" cmpd="sng" algn="ctr">
            <a:solidFill>
              <a:schemeClr val="tx1"/>
            </a:solidFill>
            <a:prstDash val="solid"/>
            <a:round/>
            <a:headEnd type="none" w="med" len="med"/>
            <a:tailEnd type="none" w="med" len="med"/>
          </a:ln>
          <a:effectLst/>
        </p:spPr>
        <p:txBody>
          <a:bodyPr lIns="0" tIns="0" rIns="0" bIns="0"/>
          <a:lstStyle/>
          <a:p>
            <a:pPr>
              <a:defRPr/>
            </a:pPr>
            <a:endParaRPr lang="en-GB"/>
          </a:p>
        </p:txBody>
      </p:sp>
      <p:cxnSp>
        <p:nvCxnSpPr>
          <p:cNvPr id="6153" name="Straight Connector 14"/>
          <p:cNvCxnSpPr>
            <a:cxnSpLocks noChangeShapeType="1"/>
          </p:cNvCxnSpPr>
          <p:nvPr/>
        </p:nvCxnSpPr>
        <p:spPr bwMode="auto">
          <a:xfrm rot="5400000" flipH="1" flipV="1">
            <a:off x="5216417" y="4392613"/>
            <a:ext cx="930275" cy="3175"/>
          </a:xfrm>
          <a:prstGeom prst="line">
            <a:avLst/>
          </a:prstGeom>
          <a:noFill/>
          <a:ln w="63500" algn="ctr">
            <a:solidFill>
              <a:schemeClr val="tx1"/>
            </a:solidFill>
            <a:round/>
            <a:headEnd/>
            <a:tailEnd/>
          </a:ln>
        </p:spPr>
      </p:cxnSp>
      <p:sp>
        <p:nvSpPr>
          <p:cNvPr id="16" name="Rounded Rectangle 15"/>
          <p:cNvSpPr/>
          <p:nvPr/>
        </p:nvSpPr>
        <p:spPr bwMode="auto">
          <a:xfrm>
            <a:off x="5040205" y="4857750"/>
            <a:ext cx="1285875" cy="714375"/>
          </a:xfrm>
          <a:prstGeom prst="roundRect">
            <a:avLst/>
          </a:prstGeom>
          <a:solidFill>
            <a:schemeClr val="bg2">
              <a:lumMod val="75000"/>
            </a:schemeClr>
          </a:solidFill>
          <a:ln w="28575" cap="flat" cmpd="sng" algn="ctr">
            <a:solidFill>
              <a:schemeClr val="tx1"/>
            </a:solidFill>
            <a:prstDash val="solid"/>
            <a:round/>
            <a:headEnd type="none" w="med" len="med"/>
            <a:tailEnd type="none" w="med" len="med"/>
          </a:ln>
          <a:effectLst/>
        </p:spPr>
        <p:txBody>
          <a:bodyPr lIns="0" tIns="0" rIns="0" bIns="0"/>
          <a:lstStyle/>
          <a:p>
            <a:pPr>
              <a:defRPr/>
            </a:pPr>
            <a:endParaRPr lang="en-GB"/>
          </a:p>
        </p:txBody>
      </p:sp>
      <p:cxnSp>
        <p:nvCxnSpPr>
          <p:cNvPr id="6155" name="Straight Connector 16"/>
          <p:cNvCxnSpPr>
            <a:cxnSpLocks noChangeShapeType="1"/>
          </p:cNvCxnSpPr>
          <p:nvPr/>
        </p:nvCxnSpPr>
        <p:spPr bwMode="auto">
          <a:xfrm rot="5400000" flipH="1" flipV="1">
            <a:off x="1290530" y="4321175"/>
            <a:ext cx="930275" cy="3175"/>
          </a:xfrm>
          <a:prstGeom prst="line">
            <a:avLst/>
          </a:prstGeom>
          <a:noFill/>
          <a:ln w="63500" algn="ctr">
            <a:solidFill>
              <a:schemeClr val="tx1"/>
            </a:solidFill>
            <a:round/>
            <a:headEnd/>
            <a:tailEnd/>
          </a:ln>
        </p:spPr>
      </p:cxnSp>
      <p:sp>
        <p:nvSpPr>
          <p:cNvPr id="18" name="Rounded Rectangle 17"/>
          <p:cNvSpPr/>
          <p:nvPr/>
        </p:nvSpPr>
        <p:spPr bwMode="auto">
          <a:xfrm>
            <a:off x="1396892" y="4786313"/>
            <a:ext cx="785813" cy="714375"/>
          </a:xfrm>
          <a:prstGeom prst="roundRect">
            <a:avLst/>
          </a:prstGeom>
          <a:solidFill>
            <a:schemeClr val="bg2">
              <a:lumMod val="75000"/>
            </a:schemeClr>
          </a:solidFill>
          <a:ln w="28575" cap="flat" cmpd="sng" algn="ctr">
            <a:solidFill>
              <a:schemeClr val="tx1"/>
            </a:solidFill>
            <a:prstDash val="solid"/>
            <a:round/>
            <a:headEnd type="none" w="med" len="med"/>
            <a:tailEnd type="none" w="med" len="med"/>
          </a:ln>
          <a:effectLst/>
        </p:spPr>
        <p:txBody>
          <a:bodyPr lIns="0" tIns="0" rIns="0" bIns="0"/>
          <a:lstStyle/>
          <a:p>
            <a:pPr>
              <a:defRPr/>
            </a:pPr>
            <a:endParaRPr lang="en-GB"/>
          </a:p>
        </p:txBody>
      </p:sp>
      <p:sp>
        <p:nvSpPr>
          <p:cNvPr id="968717" name="TextBox 20"/>
          <p:cNvSpPr txBox="1">
            <a:spLocks noChangeArrowheads="1"/>
          </p:cNvSpPr>
          <p:nvPr/>
        </p:nvSpPr>
        <p:spPr bwMode="auto">
          <a:xfrm>
            <a:off x="1968392" y="5929313"/>
            <a:ext cx="898525" cy="400050"/>
          </a:xfrm>
          <a:prstGeom prst="rect">
            <a:avLst/>
          </a:prstGeom>
          <a:solidFill>
            <a:schemeClr val="bg2">
              <a:lumMod val="75000"/>
            </a:schemeClr>
          </a:solidFill>
          <a:ln w="9525">
            <a:noFill/>
            <a:miter lim="800000"/>
            <a:headEnd/>
            <a:tailEnd/>
          </a:ln>
        </p:spPr>
        <p:txBody>
          <a:bodyPr wrap="none">
            <a:spAutoFit/>
          </a:bodyPr>
          <a:lstStyle/>
          <a:p>
            <a:pPr>
              <a:defRPr/>
            </a:pPr>
            <a:r>
              <a:rPr lang="en-GB" sz="2000" dirty="0">
                <a:solidFill>
                  <a:schemeClr val="bg1"/>
                </a:solidFill>
              </a:rPr>
              <a:t>British</a:t>
            </a:r>
          </a:p>
        </p:txBody>
      </p:sp>
      <p:sp>
        <p:nvSpPr>
          <p:cNvPr id="968718" name="TextBox 21"/>
          <p:cNvSpPr txBox="1">
            <a:spLocks noChangeArrowheads="1"/>
          </p:cNvSpPr>
          <p:nvPr/>
        </p:nvSpPr>
        <p:spPr bwMode="auto">
          <a:xfrm>
            <a:off x="5397392" y="5929313"/>
            <a:ext cx="1268413" cy="400050"/>
          </a:xfrm>
          <a:prstGeom prst="rect">
            <a:avLst/>
          </a:prstGeom>
          <a:solidFill>
            <a:schemeClr val="bg2">
              <a:lumMod val="75000"/>
            </a:schemeClr>
          </a:solidFill>
          <a:ln w="9525">
            <a:noFill/>
            <a:miter lim="800000"/>
            <a:headEnd/>
            <a:tailEnd/>
          </a:ln>
        </p:spPr>
        <p:txBody>
          <a:bodyPr wrap="none">
            <a:spAutoFit/>
          </a:bodyPr>
          <a:lstStyle/>
          <a:p>
            <a:pPr>
              <a:defRPr/>
            </a:pPr>
            <a:r>
              <a:rPr lang="en-GB" sz="2000" dirty="0">
                <a:solidFill>
                  <a:schemeClr val="bg1"/>
                </a:solidFill>
              </a:rPr>
              <a:t>American</a:t>
            </a:r>
          </a:p>
        </p:txBody>
      </p:sp>
      <p:grpSp>
        <p:nvGrpSpPr>
          <p:cNvPr id="2" name="Group 34"/>
          <p:cNvGrpSpPr>
            <a:grpSpLocks/>
          </p:cNvGrpSpPr>
          <p:nvPr/>
        </p:nvGrpSpPr>
        <p:grpSpPr bwMode="auto">
          <a:xfrm>
            <a:off x="2611330" y="1500188"/>
            <a:ext cx="5203825" cy="2786062"/>
            <a:chOff x="3357554" y="1500174"/>
            <a:chExt cx="5204086" cy="2786082"/>
          </a:xfrm>
        </p:grpSpPr>
        <p:sp>
          <p:nvSpPr>
            <p:cNvPr id="6160" name="Rectangle 31"/>
            <p:cNvSpPr>
              <a:spLocks noChangeArrowheads="1"/>
            </p:cNvSpPr>
            <p:nvPr/>
          </p:nvSpPr>
          <p:spPr bwMode="auto">
            <a:xfrm>
              <a:off x="3357554" y="1500174"/>
              <a:ext cx="3357586" cy="2786082"/>
            </a:xfrm>
            <a:prstGeom prst="rect">
              <a:avLst/>
            </a:prstGeom>
            <a:solidFill>
              <a:schemeClr val="bg1"/>
            </a:solidFill>
            <a:ln w="28575" algn="ctr">
              <a:noFill/>
              <a:round/>
              <a:headEnd/>
              <a:tailEnd/>
            </a:ln>
          </p:spPr>
          <p:txBody>
            <a:bodyPr lIns="0" tIns="0" rIns="0" bIns="0"/>
            <a:lstStyle/>
            <a:p>
              <a:endParaRPr lang="en-US"/>
            </a:p>
          </p:txBody>
        </p:sp>
        <p:sp>
          <p:nvSpPr>
            <p:cNvPr id="6161" name="Oval 22"/>
            <p:cNvSpPr>
              <a:spLocks noChangeArrowheads="1"/>
            </p:cNvSpPr>
            <p:nvPr/>
          </p:nvSpPr>
          <p:spPr bwMode="auto">
            <a:xfrm>
              <a:off x="3857620" y="1714488"/>
              <a:ext cx="2286016" cy="2286016"/>
            </a:xfrm>
            <a:prstGeom prst="ellipse">
              <a:avLst/>
            </a:prstGeom>
            <a:noFill/>
            <a:ln w="63500" algn="ctr">
              <a:solidFill>
                <a:schemeClr val="tx1"/>
              </a:solidFill>
              <a:round/>
              <a:headEnd/>
              <a:tailEnd/>
            </a:ln>
          </p:spPr>
          <p:txBody>
            <a:bodyPr lIns="0" tIns="0" rIns="0" bIns="0"/>
            <a:lstStyle/>
            <a:p>
              <a:endParaRPr lang="en-US"/>
            </a:p>
          </p:txBody>
        </p:sp>
        <p:sp>
          <p:nvSpPr>
            <p:cNvPr id="6162" name="Oval 23"/>
            <p:cNvSpPr>
              <a:spLocks noChangeArrowheads="1"/>
            </p:cNvSpPr>
            <p:nvPr/>
          </p:nvSpPr>
          <p:spPr bwMode="auto">
            <a:xfrm>
              <a:off x="4643586" y="2500306"/>
              <a:ext cx="714462" cy="714380"/>
            </a:xfrm>
            <a:prstGeom prst="ellipse">
              <a:avLst/>
            </a:prstGeom>
            <a:solidFill>
              <a:srgbClr val="FF0000"/>
            </a:solidFill>
            <a:ln w="28575" algn="ctr">
              <a:solidFill>
                <a:schemeClr val="tx1"/>
              </a:solidFill>
              <a:round/>
              <a:headEnd/>
              <a:tailEnd/>
            </a:ln>
          </p:spPr>
          <p:txBody>
            <a:bodyPr lIns="0" tIns="0" rIns="0" bIns="0"/>
            <a:lstStyle/>
            <a:p>
              <a:endParaRPr lang="en-US"/>
            </a:p>
          </p:txBody>
        </p:sp>
        <p:sp>
          <p:nvSpPr>
            <p:cNvPr id="6163" name="TextBox 24"/>
            <p:cNvSpPr txBox="1">
              <a:spLocks noChangeArrowheads="1"/>
            </p:cNvSpPr>
            <p:nvPr/>
          </p:nvSpPr>
          <p:spPr bwMode="auto">
            <a:xfrm>
              <a:off x="4606931" y="2702478"/>
              <a:ext cx="787395" cy="369332"/>
            </a:xfrm>
            <a:prstGeom prst="rect">
              <a:avLst/>
            </a:prstGeom>
            <a:noFill/>
            <a:ln w="9525">
              <a:noFill/>
              <a:miter lim="800000"/>
              <a:headEnd/>
              <a:tailEnd/>
            </a:ln>
          </p:spPr>
          <p:txBody>
            <a:bodyPr wrap="none">
              <a:spAutoFit/>
            </a:bodyPr>
            <a:lstStyle/>
            <a:p>
              <a:r>
                <a:rPr lang="en-GB" sz="1800">
                  <a:solidFill>
                    <a:schemeClr val="bg1"/>
                  </a:solidFill>
                </a:rPr>
                <a:t>BMW</a:t>
              </a:r>
            </a:p>
          </p:txBody>
        </p:sp>
        <p:cxnSp>
          <p:nvCxnSpPr>
            <p:cNvPr id="6164" name="Straight Connector 26"/>
            <p:cNvCxnSpPr>
              <a:cxnSpLocks noChangeShapeType="1"/>
              <a:stCxn id="6162" idx="7"/>
              <a:endCxn id="6161" idx="7"/>
            </p:cNvCxnSpPr>
            <p:nvPr/>
          </p:nvCxnSpPr>
          <p:spPr bwMode="auto">
            <a:xfrm rot="5400000" flipH="1" flipV="1">
              <a:off x="5253199" y="2049268"/>
              <a:ext cx="555657" cy="555657"/>
            </a:xfrm>
            <a:prstGeom prst="line">
              <a:avLst/>
            </a:prstGeom>
            <a:noFill/>
            <a:ln w="28575" algn="ctr">
              <a:solidFill>
                <a:schemeClr val="tx1"/>
              </a:solidFill>
              <a:round/>
              <a:headEnd/>
              <a:tailEnd/>
            </a:ln>
          </p:spPr>
        </p:cxnSp>
        <p:cxnSp>
          <p:nvCxnSpPr>
            <p:cNvPr id="6165" name="Straight Connector 28"/>
            <p:cNvCxnSpPr>
              <a:cxnSpLocks noChangeShapeType="1"/>
              <a:stCxn id="6162" idx="1"/>
              <a:endCxn id="6161" idx="1"/>
            </p:cNvCxnSpPr>
            <p:nvPr/>
          </p:nvCxnSpPr>
          <p:spPr bwMode="auto">
            <a:xfrm rot="16200000" flipV="1">
              <a:off x="4192401" y="2049267"/>
              <a:ext cx="555657" cy="555657"/>
            </a:xfrm>
            <a:prstGeom prst="line">
              <a:avLst/>
            </a:prstGeom>
            <a:noFill/>
            <a:ln w="28575" algn="ctr">
              <a:solidFill>
                <a:schemeClr val="tx1"/>
              </a:solidFill>
              <a:round/>
              <a:headEnd/>
              <a:tailEnd/>
            </a:ln>
          </p:spPr>
        </p:cxnSp>
        <p:cxnSp>
          <p:nvCxnSpPr>
            <p:cNvPr id="6166" name="Straight Connector 30"/>
            <p:cNvCxnSpPr>
              <a:cxnSpLocks noChangeShapeType="1"/>
              <a:stCxn id="6162" idx="4"/>
              <a:endCxn id="6161" idx="4"/>
            </p:cNvCxnSpPr>
            <p:nvPr/>
          </p:nvCxnSpPr>
          <p:spPr bwMode="auto">
            <a:xfrm rot="5400000">
              <a:off x="4607719" y="3607595"/>
              <a:ext cx="785818" cy="1588"/>
            </a:xfrm>
            <a:prstGeom prst="line">
              <a:avLst/>
            </a:prstGeom>
            <a:noFill/>
            <a:ln w="28575" algn="ctr">
              <a:solidFill>
                <a:schemeClr val="tx1"/>
              </a:solidFill>
              <a:round/>
              <a:headEnd/>
              <a:tailEnd/>
            </a:ln>
          </p:spPr>
        </p:cxnSp>
        <p:sp>
          <p:nvSpPr>
            <p:cNvPr id="6167" name="TextBox 33"/>
            <p:cNvSpPr txBox="1">
              <a:spLocks noChangeArrowheads="1"/>
            </p:cNvSpPr>
            <p:nvPr/>
          </p:nvSpPr>
          <p:spPr bwMode="auto">
            <a:xfrm>
              <a:off x="6786578" y="2643182"/>
              <a:ext cx="1775062" cy="369335"/>
            </a:xfrm>
            <a:prstGeom prst="rect">
              <a:avLst/>
            </a:prstGeom>
            <a:noFill/>
            <a:ln w="9525">
              <a:noFill/>
              <a:miter lim="800000"/>
              <a:headEnd/>
              <a:tailEnd/>
            </a:ln>
          </p:spPr>
          <p:txBody>
            <a:bodyPr wrap="none">
              <a:spAutoFit/>
            </a:bodyPr>
            <a:lstStyle/>
            <a:p>
              <a:r>
                <a:rPr lang="en-GB" sz="1800"/>
                <a:t>Does this help?</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nodeType="clickEffect">
                                  <p:stCondLst>
                                    <p:cond delay="0"/>
                                  </p:stCondLst>
                                  <p:childTnLst>
                                    <p:animEffect transition="out" filter="blinds(horizont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software architecture and dependencies</a:t>
            </a:r>
            <a:endParaRPr lang="en-GB" dirty="0"/>
          </a:p>
        </p:txBody>
      </p:sp>
      <p:sp>
        <p:nvSpPr>
          <p:cNvPr id="3" name="Content Placeholder 2"/>
          <p:cNvSpPr>
            <a:spLocks noGrp="1"/>
          </p:cNvSpPr>
          <p:nvPr>
            <p:ph idx="1"/>
          </p:nvPr>
        </p:nvSpPr>
        <p:spPr/>
        <p:txBody>
          <a:bodyPr>
            <a:normAutofit/>
          </a:bodyPr>
          <a:lstStyle/>
          <a:p>
            <a:r>
              <a:rPr lang="en-GB" dirty="0" smtClean="0"/>
              <a:t>Architecture multi-levelled</a:t>
            </a:r>
          </a:p>
          <a:p>
            <a:pPr lvl="1"/>
            <a:r>
              <a:rPr lang="en-GB" dirty="0" smtClean="0"/>
              <a:t>At high level – feel the overall shape and structure </a:t>
            </a:r>
          </a:p>
          <a:p>
            <a:pPr lvl="2"/>
            <a:r>
              <a:rPr lang="en-GB" dirty="0" smtClean="0"/>
              <a:t>Still a language independent view</a:t>
            </a:r>
          </a:p>
          <a:p>
            <a:pPr lvl="1"/>
            <a:r>
              <a:rPr lang="en-GB" dirty="0" smtClean="0"/>
              <a:t>At lower level – actual modules of code with interdependencies</a:t>
            </a:r>
          </a:p>
          <a:p>
            <a:pPr lvl="2"/>
            <a:r>
              <a:rPr lang="en-GB" dirty="0" smtClean="0"/>
              <a:t>Can see design patterns, classes and components (our domain)</a:t>
            </a:r>
          </a:p>
          <a:p>
            <a:pPr lvl="2"/>
            <a:endParaRPr lang="en-GB" dirty="0" smtClean="0"/>
          </a:p>
          <a:p>
            <a:r>
              <a:rPr lang="en-GB" dirty="0" smtClean="0"/>
              <a:t>What causes an application to go ‘bad’ – becoming less stable</a:t>
            </a:r>
          </a:p>
          <a:p>
            <a:pPr lvl="1"/>
            <a:r>
              <a:rPr lang="en-GB" dirty="0" smtClean="0"/>
              <a:t>Original elegant design and implementation</a:t>
            </a:r>
          </a:p>
          <a:p>
            <a:pPr lvl="1"/>
            <a:r>
              <a:rPr lang="en-GB" dirty="0" smtClean="0"/>
              <a:t>Initial bug fixes/enhancements (hacks) keep a veneer of elegance</a:t>
            </a:r>
          </a:p>
          <a:p>
            <a:pPr lvl="1"/>
            <a:r>
              <a:rPr lang="en-GB" dirty="0" smtClean="0"/>
              <a:t>Over time codebase degrades, ugly features appear</a:t>
            </a:r>
          </a:p>
          <a:p>
            <a:pPr lvl="1"/>
            <a:r>
              <a:rPr lang="en-GB" dirty="0" smtClean="0"/>
              <a:t>More time and effort needed for even simple changes</a:t>
            </a:r>
          </a:p>
          <a:p>
            <a:pPr lvl="1"/>
            <a:r>
              <a:rPr lang="en-GB" dirty="0"/>
              <a:t>R</a:t>
            </a:r>
            <a:r>
              <a:rPr lang="en-GB" dirty="0" smtClean="0"/>
              <a:t>e-design needed but moving goalposts, new design has V1.0 flaws</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Symptoms of the design degrading</a:t>
            </a:r>
            <a:endParaRPr lang="en-GB" dirty="0"/>
          </a:p>
        </p:txBody>
      </p:sp>
      <p:sp>
        <p:nvSpPr>
          <p:cNvPr id="3" name="Content Placeholder 2"/>
          <p:cNvSpPr>
            <a:spLocks noGrp="1"/>
          </p:cNvSpPr>
          <p:nvPr>
            <p:ph idx="1"/>
          </p:nvPr>
        </p:nvSpPr>
        <p:spPr/>
        <p:txBody>
          <a:bodyPr/>
          <a:lstStyle/>
          <a:p>
            <a:r>
              <a:rPr lang="en-GB" dirty="0" smtClean="0"/>
              <a:t>Rigidity</a:t>
            </a:r>
          </a:p>
          <a:p>
            <a:pPr lvl="1"/>
            <a:r>
              <a:rPr lang="en-GB" dirty="0" smtClean="0"/>
              <a:t>software difficult to change, even in a simple way</a:t>
            </a:r>
          </a:p>
          <a:p>
            <a:endParaRPr lang="en-GB" dirty="0" smtClean="0"/>
          </a:p>
          <a:p>
            <a:r>
              <a:rPr lang="en-GB" dirty="0" smtClean="0"/>
              <a:t>Fragility </a:t>
            </a:r>
            <a:r>
              <a:rPr lang="en-GB" b="0" dirty="0" smtClean="0"/>
              <a:t>(related)</a:t>
            </a:r>
          </a:p>
          <a:p>
            <a:pPr lvl="1"/>
            <a:r>
              <a:rPr lang="en-GB" b="0" dirty="0" smtClean="0"/>
              <a:t>T</a:t>
            </a:r>
            <a:r>
              <a:rPr lang="en-GB" dirty="0" smtClean="0"/>
              <a:t>endency to break in many places when updated</a:t>
            </a:r>
          </a:p>
          <a:p>
            <a:pPr lvl="1"/>
            <a:endParaRPr lang="en-GB" dirty="0" smtClean="0"/>
          </a:p>
          <a:p>
            <a:r>
              <a:rPr lang="en-GB" dirty="0" smtClean="0"/>
              <a:t>Immobility </a:t>
            </a:r>
          </a:p>
          <a:p>
            <a:pPr lvl="1"/>
            <a:r>
              <a:rPr lang="en-GB" dirty="0" smtClean="0"/>
              <a:t>Inability to reuse software components </a:t>
            </a:r>
          </a:p>
          <a:p>
            <a:endParaRPr lang="en-GB" dirty="0" smtClean="0"/>
          </a:p>
          <a:p>
            <a:r>
              <a:rPr lang="en-GB" dirty="0" smtClean="0"/>
              <a:t>Viscosity</a:t>
            </a:r>
          </a:p>
          <a:p>
            <a:pPr lvl="1"/>
            <a:r>
              <a:rPr lang="en-GB" dirty="0"/>
              <a:t>high’ </a:t>
            </a:r>
            <a:r>
              <a:rPr lang="en-GB" dirty="0" smtClean="0"/>
              <a:t>Viscosity: Easier to ‘hack’ a change than preserve design</a:t>
            </a:r>
          </a:p>
          <a:p>
            <a:pPr lvl="1"/>
            <a:r>
              <a:rPr lang="en-GB" dirty="0" smtClean="0"/>
              <a:t>Environment features can push engineers to non-optimal solution</a:t>
            </a:r>
          </a:p>
          <a:p>
            <a:pPr lvl="1"/>
            <a:endParaRPr lang="en-GB"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Rigidity and Fragility</a:t>
            </a:r>
            <a:endParaRPr lang="en-GB" dirty="0"/>
          </a:p>
        </p:txBody>
      </p:sp>
      <p:sp>
        <p:nvSpPr>
          <p:cNvPr id="3" name="Content Placeholder 2"/>
          <p:cNvSpPr>
            <a:spLocks noGrp="1"/>
          </p:cNvSpPr>
          <p:nvPr>
            <p:ph idx="1"/>
          </p:nvPr>
        </p:nvSpPr>
        <p:spPr/>
        <p:txBody>
          <a:bodyPr/>
          <a:lstStyle/>
          <a:p>
            <a:r>
              <a:rPr lang="en-GB" dirty="0" smtClean="0"/>
              <a:t>Rigidity</a:t>
            </a:r>
          </a:p>
          <a:p>
            <a:pPr lvl="1"/>
            <a:r>
              <a:rPr lang="en-GB" dirty="0" smtClean="0"/>
              <a:t>Problematic to update in simple ways</a:t>
            </a:r>
          </a:p>
          <a:p>
            <a:pPr lvl="2"/>
            <a:r>
              <a:rPr lang="en-GB" dirty="0" smtClean="0"/>
              <a:t>Changes cascade to dependent routines</a:t>
            </a:r>
          </a:p>
          <a:p>
            <a:pPr lvl="1"/>
            <a:r>
              <a:rPr lang="en-GB" dirty="0" smtClean="0"/>
              <a:t>Time and effort needed to follow a chain of repercussions</a:t>
            </a:r>
          </a:p>
          <a:p>
            <a:pPr lvl="2"/>
            <a:r>
              <a:rPr lang="en-GB" dirty="0" smtClean="0"/>
              <a:t>Difficulty predicting the duration of planned changes</a:t>
            </a:r>
          </a:p>
          <a:p>
            <a:pPr lvl="1"/>
            <a:r>
              <a:rPr lang="en-GB" dirty="0" smtClean="0"/>
              <a:t>Owners become fearful of allowing non-critical changes</a:t>
            </a:r>
          </a:p>
          <a:p>
            <a:pPr lvl="2"/>
            <a:r>
              <a:rPr lang="en-GB" dirty="0" smtClean="0"/>
              <a:t>Official rigidity sets in</a:t>
            </a:r>
          </a:p>
          <a:p>
            <a:r>
              <a:rPr lang="en-GB" dirty="0" smtClean="0"/>
              <a:t>Fragility</a:t>
            </a:r>
          </a:p>
          <a:p>
            <a:pPr lvl="1"/>
            <a:r>
              <a:rPr lang="en-GB" dirty="0" smtClean="0"/>
              <a:t>Tendency to break in multiple places</a:t>
            </a:r>
          </a:p>
          <a:p>
            <a:pPr lvl="1"/>
            <a:r>
              <a:rPr lang="en-GB" dirty="0" smtClean="0"/>
              <a:t>Failure can occur in areas with no conceptual relationship</a:t>
            </a:r>
          </a:p>
          <a:p>
            <a:pPr lvl="1"/>
            <a:r>
              <a:rPr lang="en-GB" dirty="0" smtClean="0"/>
              <a:t>Fear increases of software always failing after an update</a:t>
            </a:r>
          </a:p>
          <a:p>
            <a:pPr lvl="1"/>
            <a:r>
              <a:rPr lang="en-GB" dirty="0" smtClean="0"/>
              <a:t>Probability of further breakdowns increase</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Immobility and Viscosity</a:t>
            </a:r>
            <a:endParaRPr lang="en-GB" dirty="0"/>
          </a:p>
        </p:txBody>
      </p:sp>
      <p:sp>
        <p:nvSpPr>
          <p:cNvPr id="3" name="Content Placeholder 2"/>
          <p:cNvSpPr>
            <a:spLocks noGrp="1"/>
          </p:cNvSpPr>
          <p:nvPr>
            <p:ph idx="1"/>
          </p:nvPr>
        </p:nvSpPr>
        <p:spPr/>
        <p:txBody>
          <a:bodyPr>
            <a:normAutofit/>
          </a:bodyPr>
          <a:lstStyle/>
          <a:p>
            <a:r>
              <a:rPr lang="en-GB" dirty="0" smtClean="0"/>
              <a:t>Immobility</a:t>
            </a:r>
          </a:p>
          <a:p>
            <a:pPr lvl="1"/>
            <a:r>
              <a:rPr lang="en-GB" dirty="0" smtClean="0"/>
              <a:t>Inability to reuse components from other projects/parts</a:t>
            </a:r>
          </a:p>
          <a:p>
            <a:pPr lvl="1"/>
            <a:r>
              <a:rPr lang="en-GB" dirty="0" smtClean="0"/>
              <a:t>It comes with too much baggage</a:t>
            </a:r>
          </a:p>
          <a:p>
            <a:pPr lvl="1"/>
            <a:r>
              <a:rPr lang="en-GB" dirty="0" smtClean="0"/>
              <a:t>Risks in separating what is needed from unneeded</a:t>
            </a:r>
          </a:p>
          <a:p>
            <a:pPr lvl="2"/>
            <a:r>
              <a:rPr lang="en-GB" dirty="0" smtClean="0"/>
              <a:t>Leads to rewrite and not reuse</a:t>
            </a:r>
          </a:p>
          <a:p>
            <a:endParaRPr lang="en-GB" dirty="0" smtClean="0"/>
          </a:p>
          <a:p>
            <a:r>
              <a:rPr lang="en-GB" dirty="0" smtClean="0"/>
              <a:t>Viscosity (aiming for ‘low’ viscosity)</a:t>
            </a:r>
          </a:p>
          <a:p>
            <a:pPr lvl="1"/>
            <a:r>
              <a:rPr lang="en-GB" dirty="0" smtClean="0"/>
              <a:t>Aim to preserve the design not take the easy route (hack!)</a:t>
            </a:r>
          </a:p>
          <a:p>
            <a:pPr lvl="1"/>
            <a:r>
              <a:rPr lang="en-GB" dirty="0" smtClean="0"/>
              <a:t>Environment viscosity:</a:t>
            </a:r>
          </a:p>
          <a:p>
            <a:pPr lvl="2"/>
            <a:r>
              <a:rPr lang="en-GB" dirty="0" smtClean="0"/>
              <a:t>Long re-build times, check-in check-out difficulties </a:t>
            </a:r>
          </a:p>
          <a:p>
            <a:pPr lvl="1"/>
            <a:endParaRPr lang="en-GB" dirty="0" smtClean="0"/>
          </a:p>
          <a:p>
            <a:endParaRPr lang="en-GB" dirty="0" smtClean="0"/>
          </a:p>
          <a:p>
            <a:pPr lvl="1"/>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Changing requirements	</a:t>
            </a:r>
            <a:endParaRPr lang="en-GB" dirty="0"/>
          </a:p>
        </p:txBody>
      </p:sp>
      <p:sp>
        <p:nvSpPr>
          <p:cNvPr id="3" name="Content Placeholder 2"/>
          <p:cNvSpPr>
            <a:spLocks noGrp="1"/>
          </p:cNvSpPr>
          <p:nvPr>
            <p:ph idx="1"/>
          </p:nvPr>
        </p:nvSpPr>
        <p:spPr/>
        <p:txBody>
          <a:bodyPr/>
          <a:lstStyle/>
          <a:p>
            <a:r>
              <a:rPr lang="en-GB" dirty="0" smtClean="0"/>
              <a:t>What has caused these degradations of design?</a:t>
            </a:r>
          </a:p>
          <a:p>
            <a:pPr lvl="1"/>
            <a:r>
              <a:rPr lang="en-GB" dirty="0"/>
              <a:t>R</a:t>
            </a:r>
            <a:r>
              <a:rPr lang="en-GB" dirty="0" smtClean="0"/>
              <a:t>equirements changing in ways that were unanticipated</a:t>
            </a:r>
          </a:p>
          <a:p>
            <a:pPr lvl="1"/>
            <a:r>
              <a:rPr lang="en-GB" dirty="0" smtClean="0"/>
              <a:t>Changes made urgently by engineers unfamiliar with original design</a:t>
            </a:r>
          </a:p>
          <a:p>
            <a:pPr lvl="2"/>
            <a:r>
              <a:rPr lang="en-GB" dirty="0" smtClean="0"/>
              <a:t>Change successful but design ‘violated’</a:t>
            </a:r>
          </a:p>
          <a:p>
            <a:pPr lvl="2"/>
            <a:r>
              <a:rPr lang="en-GB" dirty="0" smtClean="0"/>
              <a:t>Over time these accumulate</a:t>
            </a:r>
          </a:p>
          <a:p>
            <a:pPr lvl="2"/>
            <a:endParaRPr lang="en-GB" dirty="0" smtClean="0"/>
          </a:p>
          <a:p>
            <a:r>
              <a:rPr lang="en-GB" dirty="0" smtClean="0"/>
              <a:t>But software developers know that requirements will change</a:t>
            </a:r>
          </a:p>
          <a:p>
            <a:pPr lvl="1"/>
            <a:r>
              <a:rPr lang="en-GB" dirty="0" smtClean="0"/>
              <a:t>So designs are partially at fault</a:t>
            </a:r>
          </a:p>
          <a:p>
            <a:pPr lvl="1"/>
            <a:r>
              <a:rPr lang="en-GB" dirty="0" smtClean="0"/>
              <a:t>Need a way to make designs and code more resilient to change</a:t>
            </a:r>
          </a:p>
          <a:p>
            <a:pPr lvl="2"/>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0DB1F68FD3F16A46B1E9E6F85F8892E1" ma:contentTypeVersion="0" ma:contentTypeDescription="Base content type which represents courseware documents" ma:contentTypeScope="" ma:versionID="2b8b2f2f878fff5a50bbfa681bcbf75c">
  <xsd:schema xmlns:xsd="http://www.w3.org/2001/XMLSchema" xmlns:xs="http://www.w3.org/2001/XMLSchema" xmlns:p="http://schemas.microsoft.com/office/2006/metadata/properties" xmlns:ns2="851B1AFE-BC03-421D-A91C-05023257746A" targetNamespace="http://schemas.microsoft.com/office/2006/metadata/properties" ma:root="true" ma:fieldsID="393c6134fbcb8b0deff742b4282b83b4" ns2:_="">
    <xsd:import namespace="851B1AFE-BC03-421D-A91C-05023257746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1AFE-BC03-421D-A91C-05023257746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ookTypeField0 xmlns="851B1AFE-BC03-421D-A91C-05023257746A">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IsBuildFile xmlns="851B1AFE-BC03-421D-A91C-05023257746A">false</IsBuildFile>
    <SequenceNumber xmlns="851B1AFE-BC03-421D-A91C-05023257746A">11</SequenceNumb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4F7C46-82D6-4372-9CB3-F862450B62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1AFE-BC03-421D-A91C-0502325774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E5D635-14C6-4E8A-832E-AB28FA2D1B60}">
  <ds:schemaRefs>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schemas.microsoft.com/office/infopath/2007/PartnerControls"/>
    <ds:schemaRef ds:uri="851B1AFE-BC03-421D-A91C-05023257746A"/>
    <ds:schemaRef ds:uri="http://www.w3.org/XML/1998/namespace"/>
    <ds:schemaRef ds:uri="http://purl.org/dc/terms/"/>
  </ds:schemaRefs>
</ds:datastoreItem>
</file>

<file path=customXml/itemProps3.xml><?xml version="1.0" encoding="utf-8"?>
<ds:datastoreItem xmlns:ds="http://schemas.openxmlformats.org/officeDocument/2006/customXml" ds:itemID="{CF85828D-960D-4CC5-AB32-CDB7160EF0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IT_Slides_2013_v1.0</Template>
  <TotalTime>3407</TotalTime>
  <Words>5357</Words>
  <Application>Microsoft Office PowerPoint</Application>
  <PresentationFormat>On-screen Show (4:3)</PresentationFormat>
  <Paragraphs>560</Paragraphs>
  <Slides>36</Slides>
  <Notes>36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2" baseType="lpstr">
      <vt:lpstr>Arial</vt:lpstr>
      <vt:lpstr>Courier New</vt:lpstr>
      <vt:lpstr>Lucida Console</vt:lpstr>
      <vt:lpstr>Wingdings</vt:lpstr>
      <vt:lpstr>IT_Slides_2013_v1.0</vt:lpstr>
      <vt:lpstr>Bitmap Image</vt:lpstr>
      <vt:lpstr>Solid Principles and Design Patterns</vt:lpstr>
      <vt:lpstr>Contents</vt:lpstr>
      <vt:lpstr>A couple of warm-up examples</vt:lpstr>
      <vt:lpstr>…or this one?</vt:lpstr>
      <vt:lpstr>Introduction to software architecture and dependencies</vt:lpstr>
      <vt:lpstr>Symptoms of the design degrading</vt:lpstr>
      <vt:lpstr>Rigidity and Fragility</vt:lpstr>
      <vt:lpstr>Immobility and Viscosity</vt:lpstr>
      <vt:lpstr>Changing requirements </vt:lpstr>
      <vt:lpstr>Dependency management</vt:lpstr>
      <vt:lpstr>‘SOLID’ Principles</vt:lpstr>
      <vt:lpstr>Single Responsibility Principle (SRP)</vt:lpstr>
      <vt:lpstr>SRP Example (1) – violation  (three reasons for change) </vt:lpstr>
      <vt:lpstr>SRP Example (1) – code refactored to three classes </vt:lpstr>
      <vt:lpstr>SRP Example (2)</vt:lpstr>
      <vt:lpstr>SRP Example (2) – after refactoring</vt:lpstr>
      <vt:lpstr>Open / Closed Principle (OCP)</vt:lpstr>
      <vt:lpstr>Open/Closed Principle (OCP) – violation</vt:lpstr>
      <vt:lpstr>Open/Closed Principle (OCP) – code refactored</vt:lpstr>
      <vt:lpstr>OCP – continued – separate the bits that change</vt:lpstr>
      <vt:lpstr>Closed For Modification</vt:lpstr>
      <vt:lpstr>Open For Extension</vt:lpstr>
      <vt:lpstr>Liskov Substitution Principle (LSP)</vt:lpstr>
      <vt:lpstr>Liskov Substitution Principle (LSP) – class definitions</vt:lpstr>
      <vt:lpstr>Liskov Substitution Principle (LSP) – client code</vt:lpstr>
      <vt:lpstr>Interface Segregation Principle (ISP)</vt:lpstr>
      <vt:lpstr>Interface Segregation Principle (ISP)</vt:lpstr>
      <vt:lpstr>Interface Segregation Principle (ISP) – violation</vt:lpstr>
      <vt:lpstr>Interface Segregation Principle (ISP) – solution</vt:lpstr>
      <vt:lpstr>Dependency Inversion Principle (DIP)</vt:lpstr>
      <vt:lpstr>Dependency Inversion Principle (DIP) – violation example</vt:lpstr>
      <vt:lpstr>Dependency Inversion Principle (DIP) – solution</vt:lpstr>
      <vt:lpstr>Design Patterns embody principles</vt:lpstr>
      <vt:lpstr>…by Unit Test</vt:lpstr>
      <vt:lpstr>Common Design Patterns</vt:lpstr>
      <vt:lpstr>Review</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DG_09a_Solid Principles and Design Patterns</dc:title>
  <dc:creator>Steve Potter</dc:creator>
  <cp:lastModifiedBy>Admin</cp:lastModifiedBy>
  <cp:revision>251</cp:revision>
  <cp:lastPrinted>2014-09-15T08:58:33Z</cp:lastPrinted>
  <dcterms:created xsi:type="dcterms:W3CDTF">2014-05-12T05:37:16Z</dcterms:created>
  <dcterms:modified xsi:type="dcterms:W3CDTF">2019-05-03T09:18:50Z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0x010100F0967B7CEE8D417F966757887D9466FB000DB1F68FD3F16A46B1E9E6F85F8892E1</vt:lpwstr>
  </property>
  <property fmtid="{D5CDD505-2E9C-101B-9397-08002B2CF9AE}" pid="4" name="BookType">
    <vt:lpwstr>3</vt:lpwstr>
  </property>
</Properties>
</file>