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trictFirstAndLastChars="0" saveSubsetFonts="1">
  <p:sldMasterIdLst>
    <p:sldMasterId id="2147483695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" r:id="rId6"/>
    <p:sldId id="286" r:id="rId7"/>
    <p:sldId id="288" r:id="rId8"/>
    <p:sldId id="287" r:id="rId9"/>
    <p:sldId id="289" r:id="rId10"/>
    <p:sldId id="263" r:id="rId11"/>
    <p:sldId id="264" r:id="rId12"/>
    <p:sldId id="281" r:id="rId13"/>
    <p:sldId id="268" r:id="rId14"/>
    <p:sldId id="290" r:id="rId15"/>
    <p:sldId id="269" r:id="rId16"/>
    <p:sldId id="291" r:id="rId17"/>
    <p:sldId id="272" r:id="rId18"/>
    <p:sldId id="273" r:id="rId19"/>
    <p:sldId id="275" r:id="rId20"/>
    <p:sldId id="296" r:id="rId21"/>
    <p:sldId id="293" r:id="rId22"/>
    <p:sldId id="294" r:id="rId23"/>
    <p:sldId id="295" r:id="rId24"/>
    <p:sldId id="297" r:id="rId25"/>
    <p:sldId id="298" r:id="rId26"/>
    <p:sldId id="299" r:id="rId27"/>
    <p:sldId id="292" r:id="rId28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8"/>
    <a:srgbClr val="0070C0"/>
    <a:srgbClr val="0070AB"/>
    <a:srgbClr val="FF70C0"/>
    <a:srgbClr val="005AAB"/>
    <a:srgbClr val="DFFFCD"/>
    <a:srgbClr val="C80000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8607" autoAdjust="0"/>
  </p:normalViewPr>
  <p:slideViewPr>
    <p:cSldViewPr snapToGrid="0">
      <p:cViewPr varScale="1">
        <p:scale>
          <a:sx n="84" d="100"/>
          <a:sy n="84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58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2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AEITJVOO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453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9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1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7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241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33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57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656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68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4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6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6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0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3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24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98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0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Use the (</a:t>
            </a:r>
            <a:r>
              <a:rPr lang="en-GB" baseline="0" dirty="0" err="1" smtClean="0"/>
              <a:t>java.util</a:t>
            </a:r>
            <a:r>
              <a:rPr lang="en-GB" baseline="0" dirty="0" smtClean="0"/>
              <a:t>).Scanner class, you can create one pointing at your console known as </a:t>
            </a:r>
            <a:r>
              <a:rPr lang="en-GB" baseline="0" dirty="0" err="1" smtClean="0"/>
              <a:t>System.in</a:t>
            </a:r>
            <a:r>
              <a:rPr lang="en-GB" baseline="0" dirty="0" smtClean="0"/>
              <a:t> and then use a wealth of methods like </a:t>
            </a:r>
            <a:r>
              <a:rPr lang="en-GB" baseline="0" dirty="0" err="1" smtClean="0"/>
              <a:t>nextLine</a:t>
            </a:r>
            <a:r>
              <a:rPr lang="en-GB" baseline="0" dirty="0" smtClean="0"/>
              <a:t>() </a:t>
            </a:r>
            <a:r>
              <a:rPr lang="en-GB" baseline="0" dirty="0" err="1" smtClean="0"/>
              <a:t>nextInt</a:t>
            </a:r>
            <a:r>
              <a:rPr lang="en-GB" baseline="0" dirty="0" smtClean="0"/>
              <a:t>() </a:t>
            </a:r>
            <a:r>
              <a:rPr lang="en-GB" baseline="0" dirty="0" err="1" smtClean="0"/>
              <a:t>nextDouble</a:t>
            </a:r>
            <a:r>
              <a:rPr lang="en-GB" baseline="0" dirty="0" smtClean="0"/>
              <a:t>() to retrieve typed input.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how we can produce a meaningful display by concatenating literals like “Hi “ and “</a:t>
            </a:r>
            <a:r>
              <a:rPr lang="en-GB" baseline="0" dirty="0" err="1" smtClean="0"/>
              <a:t>nextyear</a:t>
            </a:r>
            <a:r>
              <a:rPr lang="en-GB" baseline="0" dirty="0" smtClean="0"/>
              <a:t> you will be” with variables like ‘name’ and an expression like (age + 1).</a:t>
            </a:r>
          </a:p>
          <a:p>
            <a:r>
              <a:rPr lang="en-GB" baseline="0" dirty="0" smtClean="0"/>
              <a:t>This enables output of:</a:t>
            </a:r>
          </a:p>
          <a:p>
            <a:r>
              <a:rPr lang="en-GB" baseline="0" dirty="0" smtClean="0"/>
              <a:t>“Hi Fred, </a:t>
            </a:r>
            <a:r>
              <a:rPr lang="en-GB" baseline="0" dirty="0" err="1" smtClean="0"/>
              <a:t>nextyear</a:t>
            </a:r>
            <a:r>
              <a:rPr lang="en-GB" baseline="0" dirty="0" smtClean="0"/>
              <a:t> you will be 21” – when the user types “Fred” to the first prompt and 20 to the second.   </a:t>
            </a:r>
            <a:r>
              <a:rPr lang="en-GB" dirty="0" smtClean="0"/>
              <a:t> 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38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" y="785794"/>
            <a:ext cx="724383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Java Intermediate – recap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simplest sort of collection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7477" y="1195115"/>
            <a:ext cx="7967606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declare</a:t>
            </a: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[3];             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create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String[6]; 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declare &amp; create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{4,3,8,12}; 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declare &amp; create &amp; fill   </a:t>
            </a:r>
            <a:endParaRPr lang="en-GB" sz="16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GB" sz="16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[0] = "Bob";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votes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80;</a:t>
            </a:r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– simplest sort of collection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7477" y="1195114"/>
            <a:ext cx="358054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{4,3,8,12}; 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en-GB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477" y="1924578"/>
            <a:ext cx="5203858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768455"/>
            <a:ext cx="521413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652" y="4857509"/>
            <a:ext cx="52346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9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your own types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70566" y="1119457"/>
            <a:ext cx="263702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Status{</a:t>
            </a:r>
          </a:p>
          <a:p>
            <a:pPr lvl="1"/>
            <a:r>
              <a:rPr lang="en-GB" sz="16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ACTIVE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GB" sz="16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COMPLETED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GB" sz="16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endParaRPr lang="en-GB" sz="1600" b="1" i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9797" y="1119457"/>
            <a:ext cx="5070290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sz="16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Status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status;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(Status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other getters and setters</a:t>
            </a:r>
            <a:endParaRPr lang="en-GB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571" y="4780565"/>
            <a:ext cx="572784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r>
              <a:rPr lang="en-GB" sz="1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Status.</a:t>
            </a:r>
            <a:r>
              <a:rPr lang="en-GB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ACTIVE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(25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GB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Set other fields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your own types - Constructors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85284" y="904877"/>
            <a:ext cx="8491585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Status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the other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getters and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setters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5435" y="4431243"/>
            <a:ext cx="4210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434" y="5064600"/>
            <a:ext cx="74333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("Bob",25,"Java",Status.</a:t>
            </a:r>
            <a:r>
              <a:rPr lang="en-GB" sz="1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Active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8777" y="4864545"/>
            <a:ext cx="688009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ymbol" panose="05050102010706020507" pitchFamily="18" charset="2"/>
                <a:cs typeface="Courier New" pitchFamily="49" charset="0"/>
                <a:sym typeface="Wingdings" panose="05000000000000000000" pitchFamily="2" charset="2"/>
              </a:rPr>
              <a:t></a:t>
            </a:r>
            <a:endParaRPr lang="en-GB" sz="2000" dirty="0" smtClean="0">
              <a:solidFill>
                <a:srgbClr val="00B050"/>
              </a:solidFill>
              <a:latin typeface="Symbol" panose="05050102010706020507" pitchFamily="18" charset="2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0015" y="4251403"/>
            <a:ext cx="78258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ymbol" panose="05050102010706020507" pitchFamily="18" charset="2"/>
                <a:cs typeface="Courier New" pitchFamily="49" charset="0"/>
                <a:sym typeface="Wingdings" panose="05000000000000000000" pitchFamily="2" charset="2"/>
              </a:rPr>
              <a:t></a:t>
            </a:r>
            <a:endParaRPr lang="en-GB" sz="2000" dirty="0" smtClean="0">
              <a:solidFill>
                <a:srgbClr val="FF0000"/>
              </a:solidFill>
              <a:latin typeface="Symbol" panose="05050102010706020507" pitchFamily="18" charset="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Class </a:t>
            </a:r>
            <a:r>
              <a:rPr lang="en-GB" b="0" dirty="0" smtClean="0">
                <a:latin typeface="Lucida Console" pitchFamily="49" charset="0"/>
              </a:rPr>
              <a:t>String</a:t>
            </a:r>
            <a:r>
              <a:rPr lang="en-GB" dirty="0" smtClean="0"/>
              <a:t> instantiated via double quotes (“”) not via </a:t>
            </a:r>
            <a:r>
              <a:rPr lang="en-GB" b="0" dirty="0" smtClean="0">
                <a:latin typeface="Lucida Console" pitchFamily="49" charset="0"/>
              </a:rPr>
              <a:t>new</a:t>
            </a:r>
          </a:p>
          <a:p>
            <a:pPr lvl="1"/>
            <a:r>
              <a:rPr lang="en-GB" dirty="0" smtClean="0">
                <a:latin typeface="+mn-lt"/>
              </a:rPr>
              <a:t>Objects are immutable, no methods that change its state</a:t>
            </a:r>
          </a:p>
          <a:p>
            <a:pPr lvl="1"/>
            <a:r>
              <a:rPr lang="en-GB" dirty="0" smtClean="0">
                <a:latin typeface="+mn-lt"/>
              </a:rPr>
              <a:t>Methods like </a:t>
            </a:r>
            <a:r>
              <a:rPr lang="en-GB" dirty="0" smtClean="0">
                <a:latin typeface="Lucida Console" pitchFamily="49" charset="0"/>
              </a:rPr>
              <a:t>trim(),</a:t>
            </a:r>
            <a:r>
              <a:rPr lang="en-GB" dirty="0" err="1" smtClean="0">
                <a:latin typeface="Lucida Console" pitchFamily="49" charset="0"/>
              </a:rPr>
              <a:t>toUpperCase</a:t>
            </a:r>
            <a:r>
              <a:rPr lang="en-GB" dirty="0" smtClean="0">
                <a:latin typeface="Lucida Console" pitchFamily="49" charset="0"/>
              </a:rPr>
              <a:t>() </a:t>
            </a:r>
            <a:r>
              <a:rPr lang="en-GB" dirty="0" smtClean="0">
                <a:latin typeface="+mn-lt"/>
              </a:rPr>
              <a:t>etc. all return new String ref</a:t>
            </a:r>
          </a:p>
          <a:p>
            <a:pPr lvl="1"/>
            <a:r>
              <a:rPr lang="en-GB" dirty="0" smtClean="0">
                <a:latin typeface="+mn-lt"/>
              </a:rPr>
              <a:t>Offers method </a:t>
            </a:r>
            <a:r>
              <a:rPr lang="en-GB" dirty="0" err="1" smtClean="0">
                <a:latin typeface="Lucida Console" pitchFamily="49" charset="0"/>
              </a:rPr>
              <a:t>charAt</a:t>
            </a:r>
            <a:r>
              <a:rPr lang="en-GB" dirty="0" smtClean="0">
                <a:latin typeface="Lucida Console" pitchFamily="49" charset="0"/>
              </a:rPr>
              <a:t>(</a:t>
            </a:r>
            <a:r>
              <a:rPr lang="en-GB" dirty="0" err="1" smtClean="0">
                <a:latin typeface="Lucida Console" pitchFamily="49" charset="0"/>
              </a:rPr>
              <a:t>int</a:t>
            </a:r>
            <a:r>
              <a:rPr lang="en-GB" dirty="0" smtClean="0">
                <a:latin typeface="Lucida Console" pitchFamily="49" charset="0"/>
              </a:rPr>
              <a:t> index) </a:t>
            </a:r>
            <a:r>
              <a:rPr lang="en-GB" dirty="0" smtClean="0">
                <a:latin typeface="+mn-lt"/>
              </a:rPr>
              <a:t>to get an individual char</a:t>
            </a:r>
          </a:p>
          <a:p>
            <a:pPr lvl="2"/>
            <a:endParaRPr lang="en-GB" dirty="0" smtClean="0">
              <a:latin typeface="+mn-lt"/>
            </a:endParaRPr>
          </a:p>
          <a:p>
            <a:pPr lvl="1"/>
            <a:endParaRPr lang="en-GB" dirty="0" smtClean="0">
              <a:latin typeface="+mn-lt"/>
            </a:endParaRPr>
          </a:p>
          <a:p>
            <a:pPr lvl="1"/>
            <a:endParaRPr lang="en-GB" dirty="0" smtClean="0">
              <a:latin typeface="+mn-lt"/>
            </a:endParaRPr>
          </a:p>
          <a:p>
            <a:pPr lvl="1"/>
            <a:r>
              <a:rPr lang="en-GB" dirty="0" smtClean="0">
                <a:latin typeface="+mn-lt"/>
              </a:rPr>
              <a:t>Are NOT enumerable without invoking </a:t>
            </a:r>
            <a:r>
              <a:rPr lang="en-GB" dirty="0" err="1" smtClean="0">
                <a:latin typeface="Lucida Console" pitchFamily="49" charset="0"/>
              </a:rPr>
              <a:t>toCharArray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endParaRPr lang="en-GB" dirty="0" smtClean="0">
              <a:latin typeface="Lucida Console" pitchFamily="49" charset="0"/>
            </a:endParaRPr>
          </a:p>
          <a:p>
            <a:endParaRPr lang="en-GB" b="0" dirty="0" smtClean="0">
              <a:latin typeface="Lucida Console" pitchFamily="49" charset="0"/>
            </a:endParaRPr>
          </a:p>
          <a:p>
            <a:endParaRPr lang="en-GB" b="0" dirty="0" smtClean="0">
              <a:latin typeface="Lucida Console" pitchFamily="49" charset="0"/>
            </a:endParaRPr>
          </a:p>
          <a:p>
            <a:r>
              <a:rPr lang="en-GB" b="0" dirty="0" err="1" smtClean="0">
                <a:latin typeface="Lucida Console" pitchFamily="49" charset="0"/>
              </a:rPr>
              <a:t>StringBuilder</a:t>
            </a:r>
            <a:r>
              <a:rPr lang="en-GB" b="0" dirty="0" smtClean="0">
                <a:latin typeface="Lucida Console" pitchFamily="49" charset="0"/>
              </a:rPr>
              <a:t> </a:t>
            </a:r>
            <a:r>
              <a:rPr lang="en-GB" b="0" dirty="0" smtClean="0">
                <a:latin typeface="+mn-lt"/>
              </a:rPr>
              <a:t>is a mutable String buffer</a:t>
            </a:r>
          </a:p>
          <a:p>
            <a:pPr lvl="1"/>
            <a:r>
              <a:rPr lang="en-GB" dirty="0" smtClean="0">
                <a:latin typeface="+mn-lt"/>
              </a:rPr>
              <a:t>Key methods include </a:t>
            </a:r>
            <a:r>
              <a:rPr lang="en-GB" dirty="0" smtClean="0">
                <a:latin typeface="Lucida Console" pitchFamily="49" charset="0"/>
              </a:rPr>
              <a:t>append(), insert(), replace(), delete() </a:t>
            </a:r>
            <a:r>
              <a:rPr lang="en-GB" dirty="0" smtClean="0">
                <a:latin typeface="+mn-lt"/>
              </a:rPr>
              <a:t>&amp; </a:t>
            </a:r>
            <a:r>
              <a:rPr lang="en-GB" dirty="0" err="1" smtClean="0">
                <a:latin typeface="Lucida Console" pitchFamily="49" charset="0"/>
              </a:rPr>
              <a:t>toString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/>
            <a:r>
              <a:rPr lang="en-GB" b="0" dirty="0" smtClean="0">
                <a:latin typeface="+mn-lt"/>
              </a:rPr>
              <a:t>Several constructors (initial capacity etc.)</a:t>
            </a:r>
          </a:p>
          <a:p>
            <a:pPr lvl="1"/>
            <a:endParaRPr lang="en-GB" b="0" dirty="0">
              <a:latin typeface="Lucida Console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and </a:t>
            </a:r>
            <a:r>
              <a:rPr lang="en-GB" dirty="0" err="1" smtClean="0"/>
              <a:t>StringBuilder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5937" y="2548493"/>
            <a:ext cx="4712692" cy="643766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latin typeface="Lucida Console" pitchFamily="49" charset="0"/>
              </a:rPr>
              <a:t>S</a:t>
            </a:r>
            <a:r>
              <a:rPr lang="en-GB" sz="1800" dirty="0" smtClean="0">
                <a:latin typeface="Lucida Console" pitchFamily="49" charset="0"/>
                <a:cs typeface="+mn-cs"/>
              </a:rPr>
              <a:t>tring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name = “Fred”;</a:t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char</a:t>
            </a:r>
            <a:r>
              <a:rPr lang="en-GB" sz="1800" dirty="0" smtClean="0">
                <a:latin typeface="Lucida Console" pitchFamily="49" charset="0"/>
                <a:cs typeface="+mn-cs"/>
              </a:rPr>
              <a:t>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thirdChar</a:t>
            </a:r>
            <a:r>
              <a:rPr lang="en-GB" sz="1800" dirty="0" smtClean="0">
                <a:latin typeface="Lucida Console" pitchFamily="49" charset="0"/>
                <a:cs typeface="+mn-cs"/>
              </a:rPr>
              <a:t> =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name.charAt</a:t>
            </a:r>
            <a:r>
              <a:rPr lang="en-GB" sz="1800" dirty="0" smtClean="0">
                <a:latin typeface="Lucida Console" pitchFamily="49" charset="0"/>
                <a:cs typeface="+mn-cs"/>
              </a:rPr>
              <a:t>(2);</a:t>
            </a:r>
            <a:endParaRPr lang="en-GB" sz="1800" dirty="0">
              <a:latin typeface="Lucida Console" pitchFamily="49" charset="0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6417" y="3950573"/>
            <a:ext cx="5117640" cy="643766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for </a:t>
            </a:r>
            <a:r>
              <a:rPr lang="en-GB" sz="1800" dirty="0" smtClean="0">
                <a:latin typeface="Lucida Console" pitchFamily="49" charset="0"/>
              </a:rPr>
              <a:t>(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char</a:t>
            </a:r>
            <a:r>
              <a:rPr lang="en-GB" sz="1800" dirty="0" smtClean="0">
                <a:latin typeface="Lucida Console" pitchFamily="49" charset="0"/>
              </a:rPr>
              <a:t> c : </a:t>
            </a:r>
            <a:r>
              <a:rPr lang="en-GB" sz="1800" dirty="0" err="1" smtClean="0">
                <a:latin typeface="Lucida Console" pitchFamily="49" charset="0"/>
              </a:rPr>
              <a:t>name.toCharArray</a:t>
            </a:r>
            <a:r>
              <a:rPr lang="en-GB" sz="1800" dirty="0" smtClean="0">
                <a:latin typeface="Lucida Console" pitchFamily="49" charset="0"/>
              </a:rPr>
              <a:t>()) {   </a:t>
            </a:r>
            <a:br>
              <a:rPr lang="en-GB" sz="1800" dirty="0" smtClean="0">
                <a:latin typeface="Lucida Console" pitchFamily="49" charset="0"/>
              </a:rPr>
            </a:br>
            <a:r>
              <a:rPr lang="en-GB" sz="1800" dirty="0" smtClean="0">
                <a:latin typeface="Lucida Console" pitchFamily="49" charset="0"/>
              </a:rPr>
              <a:t>  ..</a:t>
            </a:r>
            <a:endParaRPr lang="en-GB" sz="1800" dirty="0">
              <a:latin typeface="Lucida Console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 err="1" smtClean="0">
                <a:latin typeface="Lucida Console" pitchFamily="49" charset="0"/>
              </a:rPr>
              <a:t>ArrayList</a:t>
            </a:r>
            <a:r>
              <a:rPr lang="en-GB" b="0" dirty="0" smtClean="0">
                <a:latin typeface="Lucida Console" pitchFamily="49" charset="0"/>
              </a:rPr>
              <a:t>&lt;E&gt;, </a:t>
            </a:r>
            <a:r>
              <a:rPr lang="en-GB" b="0" dirty="0" err="1" smtClean="0">
                <a:latin typeface="Lucida Console" pitchFamily="49" charset="0"/>
              </a:rPr>
              <a:t>ArrayDeque</a:t>
            </a:r>
            <a:r>
              <a:rPr lang="en-GB" b="0" dirty="0" smtClean="0">
                <a:latin typeface="Lucida Console" pitchFamily="49" charset="0"/>
              </a:rPr>
              <a:t>&lt;E&gt;, </a:t>
            </a:r>
            <a:r>
              <a:rPr lang="en-GB" b="0" dirty="0" err="1" smtClean="0">
                <a:latin typeface="Lucida Console" pitchFamily="49" charset="0"/>
              </a:rPr>
              <a:t>TreeMap</a:t>
            </a:r>
            <a:r>
              <a:rPr lang="en-GB" b="0" dirty="0" smtClean="0">
                <a:latin typeface="Lucida Console" pitchFamily="49" charset="0"/>
              </a:rPr>
              <a:t>&lt;K,V&gt;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(Collection) classes – ‘type’ parameter(s)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44879" y="1924803"/>
            <a:ext cx="616963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endParaRPr lang="en-GB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"Linda"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Classes of package java.io</a:t>
            </a:r>
          </a:p>
          <a:p>
            <a:r>
              <a:rPr lang="en-GB" dirty="0" smtClean="0">
                <a:latin typeface="+mn-lt"/>
              </a:rPr>
              <a:t>class</a:t>
            </a:r>
            <a:r>
              <a:rPr lang="en-GB" dirty="0" smtClean="0">
                <a:latin typeface="Lucida Console" pitchFamily="49" charset="0"/>
              </a:rPr>
              <a:t> File</a:t>
            </a:r>
          </a:p>
          <a:p>
            <a:pPr marL="742950" lvl="2" indent="-342900"/>
            <a:r>
              <a:rPr lang="en-GB" dirty="0" smtClean="0"/>
              <a:t>Provides instance methods to allow manipulation of files and directories</a:t>
            </a:r>
          </a:p>
          <a:p>
            <a:endParaRPr lang="en-US" dirty="0" smtClean="0"/>
          </a:p>
          <a:p>
            <a:r>
              <a:rPr lang="en-US" dirty="0" smtClean="0"/>
              <a:t>Java supports two types of streams: character and byte</a:t>
            </a:r>
          </a:p>
          <a:p>
            <a:pPr lvl="1"/>
            <a:r>
              <a:rPr lang="en-US" dirty="0" smtClean="0"/>
              <a:t>‘Readers’ and ‘Writers’ handle ‘character’ data</a:t>
            </a:r>
          </a:p>
          <a:p>
            <a:pPr lvl="1"/>
            <a:r>
              <a:rPr lang="en-US" dirty="0" smtClean="0"/>
              <a:t>Input and Output streams handle ‘byte’ data</a:t>
            </a:r>
          </a:p>
          <a:p>
            <a:pPr lvl="2"/>
            <a:r>
              <a:rPr lang="en-US" dirty="0" smtClean="0"/>
              <a:t>Typically we say </a:t>
            </a:r>
            <a:r>
              <a:rPr lang="en-US" i="1" dirty="0" smtClean="0"/>
              <a:t>stream </a:t>
            </a:r>
            <a:r>
              <a:rPr lang="en-US" dirty="0" smtClean="0"/>
              <a:t>to</a:t>
            </a:r>
            <a:r>
              <a:rPr lang="en-US" i="1" dirty="0" smtClean="0"/>
              <a:t> </a:t>
            </a:r>
            <a:r>
              <a:rPr lang="en-US" dirty="0" smtClean="0"/>
              <a:t>refer to a byte stream</a:t>
            </a:r>
          </a:p>
          <a:p>
            <a:pPr lvl="2"/>
            <a:r>
              <a:rPr lang="en-US" dirty="0" smtClean="0"/>
              <a:t>We say </a:t>
            </a:r>
            <a:r>
              <a:rPr lang="en-US" i="1" dirty="0" smtClean="0"/>
              <a:t>reader </a:t>
            </a:r>
            <a:r>
              <a:rPr lang="en-US" dirty="0" smtClean="0"/>
              <a:t>and</a:t>
            </a:r>
            <a:r>
              <a:rPr lang="en-US" i="1" dirty="0" smtClean="0"/>
              <a:t> writer </a:t>
            </a:r>
            <a:r>
              <a:rPr lang="en-US" dirty="0" smtClean="0"/>
              <a:t>to refer to (Unicode) character streams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I-O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Example copy using just Stream classes – work with bytes</a:t>
            </a:r>
          </a:p>
          <a:p>
            <a:endParaRPr lang="en-GB" b="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I-O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715" y="1369142"/>
            <a:ext cx="8476342" cy="3980577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5250" tIns="50800" rIns="95250" bIns="50800">
            <a:spAutoFit/>
          </a:bodyPr>
          <a:lstStyle/>
          <a:p>
            <a:pPr marL="107950" eaLnBrk="1" hangingPunct="1">
              <a:buSzPts val="1200"/>
            </a:pP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public static void 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copy (String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, String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)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                                    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throws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{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[] bytes =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[128];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Courier New" pitchFamily="49" charset="0"/>
            </a:endParaRP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FileInputStream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fis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=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FileInputStream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FileOutputStream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fos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FileOutputStream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outFile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);               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count = 0, read = 0;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while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((read =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fis.read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(bytes)) != -1) {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fos.write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(b, 0, read);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Courier New" pitchFamily="49" charset="0"/>
              </a:rPr>
              <a:t>// mainly 128 at a time </a:t>
            </a:r>
          </a:p>
          <a:p>
            <a:pPr marL="107950" eaLnBrk="1" hangingPunct="1">
              <a:buSzPts val="1200"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  count += read;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}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System.out.printf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("Wrote: %d bytes\n “, count);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fis.close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(); 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Lucida Console" pitchFamily="49" charset="0"/>
                <a:cs typeface="Courier New" pitchFamily="49" charset="0"/>
              </a:rPr>
              <a:t>fos.close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Lucida Console" pitchFamily="49" charset="0"/>
                <a:cs typeface="Courier New" pitchFamily="49" charset="0"/>
              </a:rPr>
            </a:b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374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 – try catch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2958" y="1216558"/>
            <a:ext cx="7957334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countChars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[128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!= -1) {</a:t>
            </a:r>
          </a:p>
          <a:p>
            <a:pPr lvl="2"/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count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GB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handle </a:t>
            </a:r>
            <a:r>
              <a:rPr lang="en-GB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exception</a:t>
            </a:r>
          </a:p>
          <a:p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 - finally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827069" y="1186182"/>
            <a:ext cx="6796354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countChars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try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!= -1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GB" sz="1600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2"/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count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return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handle exception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sz="16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8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– used to give a type a unique name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First few concepts – recap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297527" y="2582821"/>
            <a:ext cx="274833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qa.training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Trainer trainer;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7" y="1471491"/>
            <a:ext cx="5512877" cy="922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2" y="2620503"/>
            <a:ext cx="2212115" cy="10386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2732920" y="2936700"/>
            <a:ext cx="359595" cy="28938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9909" y="2581900"/>
            <a:ext cx="2820252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qa.training;</a:t>
            </a:r>
          </a:p>
          <a:p>
            <a:endParaRPr lang="en-GB" sz="1600" smtClean="0">
              <a:latin typeface="Consolas" panose="020B0609020204030204" pitchFamily="49" charset="0"/>
            </a:endParaRPr>
          </a:p>
          <a:p>
            <a:r>
              <a:rPr lang="en-GB" sz="16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Trainer {</a:t>
            </a:r>
          </a:p>
          <a:p>
            <a:r>
              <a:rPr lang="en-GB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Student student;</a:t>
            </a:r>
          </a:p>
          <a:p>
            <a:r>
              <a:rPr lang="en-GB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6642" y="4573984"/>
            <a:ext cx="45720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GB" sz="1600" dirty="0"/>
              <a:t> Starter;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600" dirty="0"/>
              <a:t> </a:t>
            </a:r>
            <a:r>
              <a:rPr lang="en-GB" sz="1600" dirty="0" err="1"/>
              <a:t>qa.training</a:t>
            </a:r>
            <a:r>
              <a:rPr lang="en-GB" sz="1600" dirty="0"/>
              <a:t>.*;</a:t>
            </a:r>
          </a:p>
          <a:p>
            <a:endParaRPr lang="en-GB" sz="1600" dirty="0"/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ublic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GB" sz="1600" dirty="0"/>
              <a:t>Program </a:t>
            </a:r>
            <a:r>
              <a:rPr lang="en-GB" sz="1600" dirty="0" smtClean="0"/>
              <a:t>{</a:t>
            </a:r>
            <a:endParaRPr lang="en-GB" sz="1600" dirty="0"/>
          </a:p>
          <a:p>
            <a:r>
              <a:rPr lang="en-GB" sz="1600" dirty="0" smtClean="0"/>
              <a:t>    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static void </a:t>
            </a:r>
            <a:r>
              <a:rPr lang="en-GB" sz="1600" dirty="0" smtClean="0"/>
              <a:t>main( String</a:t>
            </a:r>
            <a:r>
              <a:rPr lang="en-GB" sz="1600" dirty="0"/>
              <a:t>[] </a:t>
            </a:r>
            <a:r>
              <a:rPr lang="en-GB" sz="1600" dirty="0" err="1"/>
              <a:t>args</a:t>
            </a:r>
            <a:r>
              <a:rPr lang="en-GB" sz="1600" dirty="0"/>
              <a:t>) {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Student </a:t>
            </a:r>
            <a:r>
              <a:rPr lang="en-GB" sz="1600" dirty="0" err="1"/>
              <a:t>student</a:t>
            </a:r>
            <a:r>
              <a:rPr lang="en-GB" sz="1600" dirty="0"/>
              <a:t>;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95289" y="4047109"/>
            <a:ext cx="3369923" cy="319408"/>
          </a:xfrm>
          <a:prstGeom prst="wedgeRoundRectCallout">
            <a:avLst>
              <a:gd name="adj1" fmla="val -6547"/>
              <a:gd name="adj2" fmla="val -668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Classes in the same package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2556554" y="4867331"/>
            <a:ext cx="3012039" cy="386828"/>
          </a:xfrm>
          <a:prstGeom prst="wedgeRoundRectCallout">
            <a:avLst>
              <a:gd name="adj1" fmla="val -56110"/>
              <a:gd name="adj2" fmla="val -189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Classes in a different package</a:t>
            </a:r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 – Throwing exception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6041" y="3307162"/>
            <a:ext cx="8388844" cy="307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countChars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</a:p>
          <a:p>
            <a:pPr lvl="1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inFile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!= -1) {</a:t>
            </a:r>
          </a:p>
          <a:p>
            <a:pPr lvl="1"/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count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041" y="1236068"/>
            <a:ext cx="838884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countChars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myFile.data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GB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handle exception</a:t>
            </a:r>
          </a:p>
          <a:p>
            <a:pPr lvl="1"/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31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Parameter (Copy/Reference)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82930" y="1177380"/>
            <a:ext cx="6823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2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changeSingleNumber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changeSingleNumber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x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 99;</a:t>
            </a:r>
          </a:p>
          <a:p>
            <a:pPr lvl="1"/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 smtClean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0860" y="2068830"/>
            <a:ext cx="33855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Parameter (Copy/Reference)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82930" y="1177380"/>
            <a:ext cx="68237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{1,2,3,4,5};</a:t>
            </a:r>
          </a:p>
          <a:p>
            <a:pPr lvl="2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changeNumbers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dirty="0"/>
          </a:p>
          <a:p>
            <a:pPr lvl="2"/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r>
              <a:rPr lang="en-GB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1600" dirty="0" smtClean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numbers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99;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endParaRPr lang="en-GB" sz="1600" dirty="0" smtClean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0860" y="2068830"/>
            <a:ext cx="49244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99</a:t>
            </a: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2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Parameter (Copy/Reference)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77190" y="1026855"/>
            <a:ext cx="786384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QAStudent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6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QAStudent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 { 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 = 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GB" sz="16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 {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388620" y="2717096"/>
            <a:ext cx="581787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QAStudent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QAStudent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changeStudentName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388620" y="4375011"/>
            <a:ext cx="653796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changeStudentName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QAStudent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stu2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"Bobby"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26580" y="2978705"/>
            <a:ext cx="954107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Bobby</a:t>
            </a: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Right click – ‘New  </a:t>
            </a:r>
            <a:r>
              <a:rPr lang="en-GB" dirty="0" err="1" smtClean="0"/>
              <a:t>JUnit</a:t>
            </a:r>
            <a:r>
              <a:rPr lang="en-GB" dirty="0" smtClean="0"/>
              <a:t> Test Case’</a:t>
            </a:r>
          </a:p>
          <a:p>
            <a:r>
              <a:rPr lang="en-GB" dirty="0" smtClean="0"/>
              <a:t>Test driven cycle</a:t>
            </a:r>
          </a:p>
          <a:p>
            <a:pPr lvl="1"/>
            <a:r>
              <a:rPr lang="en-GB" dirty="0" smtClean="0"/>
              <a:t>Write test, run test (to fail), write code to make test pass</a:t>
            </a:r>
          </a:p>
          <a:p>
            <a:pPr lvl="1"/>
            <a:r>
              <a:rPr lang="en-GB" dirty="0" err="1" smtClean="0"/>
              <a:t>Refactor</a:t>
            </a:r>
            <a:r>
              <a:rPr lang="en-GB" dirty="0" smtClean="0"/>
              <a:t> relentlessly</a:t>
            </a:r>
          </a:p>
          <a:p>
            <a:r>
              <a:rPr lang="en-GB" dirty="0" smtClean="0"/>
              <a:t>Arrange, Act, Assert pattern using methods of class </a:t>
            </a:r>
            <a:r>
              <a:rPr lang="en-GB" b="0" dirty="0" smtClean="0">
                <a:latin typeface="Lucida Console" pitchFamily="49" charset="0"/>
              </a:rPr>
              <a:t>Assert</a:t>
            </a:r>
          </a:p>
          <a:p>
            <a:pPr lvl="1"/>
            <a:r>
              <a:rPr lang="en-GB" dirty="0" smtClean="0">
                <a:latin typeface="Lucida Console" pitchFamily="49" charset="0"/>
              </a:rPr>
              <a:t>@Test</a:t>
            </a:r>
            <a:r>
              <a:rPr lang="en-GB" dirty="0" smtClean="0"/>
              <a:t> annotation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and TDD using </a:t>
            </a:r>
            <a:r>
              <a:rPr lang="en-GB" dirty="0" err="1" smtClean="0"/>
              <a:t>JUnit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7907" y="3156197"/>
            <a:ext cx="7941125" cy="3444533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import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static 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org.junit.Assert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.*;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Courier New" pitchFamily="49" charset="0"/>
              </a:rPr>
              <a:t>// static import</a:t>
            </a: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...</a:t>
            </a:r>
            <a:br>
              <a:rPr lang="en-GB" sz="1800" dirty="0" smtClean="0">
                <a:latin typeface="Lucida Console" pitchFamily="49" charset="0"/>
              </a:rPr>
            </a:br>
            <a:r>
              <a:rPr lang="en-GB" sz="1800" dirty="0" smtClean="0">
                <a:latin typeface="Lucida Console" pitchFamily="49" charset="0"/>
              </a:rPr>
              <a:t>@</a:t>
            </a:r>
            <a:r>
              <a:rPr lang="en-GB" sz="1800" dirty="0" smtClean="0">
                <a:latin typeface="Lucida Console" pitchFamily="49" charset="0"/>
                <a:cs typeface="+mn-cs"/>
              </a:rPr>
              <a:t>Test</a:t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public</a:t>
            </a:r>
            <a:r>
              <a:rPr lang="en-GB" sz="1800" dirty="0" smtClean="0"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void</a:t>
            </a:r>
            <a:r>
              <a:rPr lang="en-GB" sz="1800" dirty="0" smtClean="0">
                <a:latin typeface="Lucida Console" pitchFamily="49" charset="0"/>
                <a:cs typeface="+mn-cs"/>
              </a:rPr>
              <a:t> testing...() {</a:t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// Arrange</a:t>
            </a:r>
            <a:b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</a:b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latin typeface="Lucida Console" pitchFamily="49" charset="0"/>
                <a:cs typeface="+mn-cs"/>
              </a:rPr>
              <a:t>??? expected, actual;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  expected = ....;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// Act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  actual = ...;</a:t>
            </a:r>
          </a:p>
          <a:p>
            <a:pPr defTabSz="739775" eaLnBrk="0" hangingPunct="0">
              <a:tabLst>
                <a:tab pos="341313" algn="l"/>
                <a:tab pos="690563" algn="l"/>
                <a:tab pos="1030288" algn="l"/>
                <a:tab pos="1371600" algn="l"/>
                <a:tab pos="1712913" algn="l"/>
              </a:tabLst>
              <a:defRPr/>
            </a:pPr>
            <a:r>
              <a:rPr lang="en-GB" sz="1800" dirty="0" smtClean="0">
                <a:latin typeface="Lucida Console" pitchFamily="49" charset="0"/>
                <a:cs typeface="+mn-cs"/>
              </a:rPr>
              <a:t>  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  <a:cs typeface="+mn-cs"/>
              </a:rPr>
              <a:t>// Assert</a:t>
            </a:r>
            <a:r>
              <a:rPr lang="en-GB" sz="1800" dirty="0" smtClean="0">
                <a:latin typeface="Lucida Console" pitchFamily="49" charset="0"/>
                <a:cs typeface="+mn-cs"/>
              </a:rPr>
              <a:t/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latin typeface="Lucida Console" pitchFamily="49" charset="0"/>
                <a:cs typeface="+mn-cs"/>
              </a:rPr>
              <a:t>  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assertEquals</a:t>
            </a:r>
            <a:r>
              <a:rPr lang="en-GB" sz="1800" dirty="0" smtClean="0">
                <a:latin typeface="Lucida Console" pitchFamily="49" charset="0"/>
                <a:cs typeface="+mn-cs"/>
              </a:rPr>
              <a:t>(</a:t>
            </a:r>
            <a:r>
              <a:rPr lang="en-GB" sz="1800" dirty="0" err="1" smtClean="0">
                <a:latin typeface="Lucida Console" pitchFamily="49" charset="0"/>
                <a:cs typeface="+mn-cs"/>
              </a:rPr>
              <a:t>expected,actual</a:t>
            </a:r>
            <a:r>
              <a:rPr lang="en-GB" sz="1800" dirty="0" smtClean="0">
                <a:latin typeface="Lucida Console" pitchFamily="49" charset="0"/>
                <a:cs typeface="+mn-cs"/>
              </a:rPr>
              <a:t>);</a:t>
            </a:r>
            <a:br>
              <a:rPr lang="en-GB" sz="1800" dirty="0" smtClean="0">
                <a:latin typeface="Lucida Console" pitchFamily="49" charset="0"/>
                <a:cs typeface="+mn-cs"/>
              </a:rPr>
            </a:br>
            <a:r>
              <a:rPr lang="en-GB" sz="1800" dirty="0" smtClean="0">
                <a:latin typeface="Lucida Console" pitchFamily="49" charset="0"/>
                <a:cs typeface="+mn-cs"/>
              </a:rPr>
              <a:t>}</a:t>
            </a:r>
            <a:endParaRPr lang="en-GB" sz="1800" dirty="0">
              <a:latin typeface="Lucida Console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2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primitive types </a:t>
            </a:r>
            <a:r>
              <a:rPr lang="en-US" dirty="0"/>
              <a:t>supplied as value-types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byte, char, short, </a:t>
            </a:r>
            <a:r>
              <a:rPr lang="en-US" sz="1800" b="0" dirty="0" err="1" smtClean="0">
                <a:latin typeface="Lucida Console" pitchFamily="49" charset="0"/>
              </a:rPr>
              <a:t>int,long,float</a:t>
            </a:r>
            <a:r>
              <a:rPr lang="en-US" sz="1800" b="0" dirty="0" smtClean="0">
                <a:latin typeface="Lucida Console" pitchFamily="49" charset="0"/>
              </a:rPr>
              <a:t>, double, </a:t>
            </a:r>
            <a:r>
              <a:rPr lang="en-US" sz="1800" b="0" dirty="0" err="1" smtClean="0">
                <a:latin typeface="Lucida Console" pitchFamily="49" charset="0"/>
              </a:rPr>
              <a:t>boolean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Compound operators </a:t>
            </a:r>
            <a:br>
              <a:rPr lang="en-US" dirty="0" smtClean="0"/>
            </a:br>
            <a:r>
              <a:rPr lang="en-US" b="0" dirty="0" smtClean="0">
                <a:latin typeface="Lucida Console" pitchFamily="49" charset="0"/>
              </a:rPr>
              <a:t>+=, -=, *=, /=, %=</a:t>
            </a:r>
          </a:p>
          <a:p>
            <a:endParaRPr lang="en-US" b="0" dirty="0">
              <a:latin typeface="Lucida Console" pitchFamily="49" charset="0"/>
            </a:endParaRPr>
          </a:p>
          <a:p>
            <a:endParaRPr lang="en-US" b="0" dirty="0" smtClean="0">
              <a:latin typeface="Lucida Console" pitchFamily="49" charset="0"/>
            </a:endParaRPr>
          </a:p>
          <a:p>
            <a:endParaRPr lang="en-US" b="0" dirty="0" smtClean="0">
              <a:latin typeface="Lucida Console" pitchFamily="49" charset="0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First few concepts – recap</a:t>
            </a:r>
            <a:endParaRPr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829" y="2871845"/>
            <a:ext cx="3045550" cy="2582758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int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x = 4, y = 6;</a:t>
            </a: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 smtClean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x = x + y;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 smtClean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 smtClean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x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latin typeface="Lucida Console" pitchFamily="49" charset="0"/>
              </a:rPr>
              <a:t>+= y; 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36269" y="2871845"/>
            <a:ext cx="2963866" cy="1197764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err="1">
                <a:latin typeface="Lucida Console" pitchFamily="49" charset="0"/>
              </a:rPr>
              <a:t>i</a:t>
            </a:r>
            <a:r>
              <a:rPr lang="en-GB" sz="1800" dirty="0" err="1" smtClean="0">
                <a:latin typeface="Lucida Console" pitchFamily="49" charset="0"/>
              </a:rPr>
              <a:t>nt</a:t>
            </a:r>
            <a:r>
              <a:rPr lang="en-GB" sz="1800" dirty="0" smtClean="0">
                <a:latin typeface="Lucida Console" pitchFamily="49" charset="0"/>
              </a:rPr>
              <a:t> x = 5;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x </a:t>
            </a:r>
            <a:r>
              <a:rPr lang="en-GB" sz="1800" dirty="0">
                <a:latin typeface="Lucida Console" pitchFamily="49" charset="0"/>
              </a:rPr>
              <a:t>= x + </a:t>
            </a:r>
            <a:r>
              <a:rPr lang="en-GB" sz="1800" dirty="0" smtClean="0">
                <a:latin typeface="Lucida Console" pitchFamily="49" charset="0"/>
              </a:rPr>
              <a:t>1;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>
                <a:latin typeface="Lucida Console" pitchFamily="49" charset="0"/>
              </a:rPr>
              <a:t>x</a:t>
            </a:r>
            <a:r>
              <a:rPr lang="en-GB" sz="1800" dirty="0" smtClean="0">
                <a:latin typeface="Lucida Console" pitchFamily="49" charset="0"/>
              </a:rPr>
              <a:t>++;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++x;</a:t>
            </a:r>
          </a:p>
        </p:txBody>
      </p:sp>
      <p:sp>
        <p:nvSpPr>
          <p:cNvPr id="11" name="Oval 10"/>
          <p:cNvSpPr/>
          <p:nvPr/>
        </p:nvSpPr>
        <p:spPr>
          <a:xfrm>
            <a:off x="6205591" y="3078382"/>
            <a:ext cx="955497" cy="8570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= 8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36269" y="4507744"/>
            <a:ext cx="2963866" cy="1197764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err="1">
                <a:latin typeface="Lucida Console" pitchFamily="49" charset="0"/>
              </a:rPr>
              <a:t>i</a:t>
            </a:r>
            <a:r>
              <a:rPr lang="en-GB" sz="1800" dirty="0" err="1" smtClean="0">
                <a:latin typeface="Lucida Console" pitchFamily="49" charset="0"/>
              </a:rPr>
              <a:t>nt</a:t>
            </a:r>
            <a:r>
              <a:rPr lang="en-GB" sz="1800" dirty="0" smtClean="0">
                <a:latin typeface="Lucida Console" pitchFamily="49" charset="0"/>
              </a:rPr>
              <a:t> x = 5;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x </a:t>
            </a:r>
            <a:r>
              <a:rPr lang="en-GB" sz="1800" dirty="0">
                <a:latin typeface="Lucida Console" pitchFamily="49" charset="0"/>
              </a:rPr>
              <a:t>= x </a:t>
            </a:r>
            <a:r>
              <a:rPr lang="en-GB" sz="1800" dirty="0" smtClean="0">
                <a:latin typeface="Lucida Console" pitchFamily="49" charset="0"/>
              </a:rPr>
              <a:t>-1;</a:t>
            </a:r>
            <a:endParaRPr lang="en-GB" sz="1800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>
                <a:latin typeface="Lucida Console" pitchFamily="49" charset="0"/>
              </a:rPr>
              <a:t>x</a:t>
            </a:r>
            <a:r>
              <a:rPr lang="en-GB" sz="1800" dirty="0" smtClean="0">
                <a:latin typeface="Lucida Console" pitchFamily="49" charset="0"/>
              </a:rPr>
              <a:t>--;</a:t>
            </a:r>
            <a:endParaRPr lang="en-GB" sz="1800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--x;</a:t>
            </a:r>
            <a:endParaRPr lang="en-GB" sz="1800" dirty="0">
              <a:latin typeface="Lucida Console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69144" y="4739468"/>
            <a:ext cx="955497" cy="8570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= 2</a:t>
            </a:r>
          </a:p>
        </p:txBody>
      </p:sp>
      <p:sp>
        <p:nvSpPr>
          <p:cNvPr id="14" name="Oval 13"/>
          <p:cNvSpPr/>
          <p:nvPr/>
        </p:nvSpPr>
        <p:spPr>
          <a:xfrm>
            <a:off x="2427652" y="3302700"/>
            <a:ext cx="1131873" cy="7046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= 10</a:t>
            </a:r>
          </a:p>
        </p:txBody>
      </p:sp>
      <p:sp>
        <p:nvSpPr>
          <p:cNvPr id="15" name="Oval 14"/>
          <p:cNvSpPr/>
          <p:nvPr/>
        </p:nvSpPr>
        <p:spPr>
          <a:xfrm>
            <a:off x="2425942" y="4492788"/>
            <a:ext cx="1131873" cy="7046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= 16</a:t>
            </a:r>
          </a:p>
        </p:txBody>
      </p:sp>
    </p:spTree>
    <p:extLst>
      <p:ext uri="{BB962C8B-B14F-4D97-AF65-F5344CB8AC3E}">
        <p14:creationId xmlns:p14="http://schemas.microsoft.com/office/powerpoint/2010/main" val="30736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b="0" dirty="0">
              <a:latin typeface="Lucida Console" pitchFamily="49" charset="0"/>
            </a:endParaRPr>
          </a:p>
          <a:p>
            <a:endParaRPr lang="en-US" b="0" dirty="0" smtClean="0">
              <a:latin typeface="Lucida Console" pitchFamily="49" charset="0"/>
            </a:endParaRPr>
          </a:p>
          <a:p>
            <a:endParaRPr lang="en-US" b="0" dirty="0" smtClean="0">
              <a:latin typeface="Lucida Console" pitchFamily="49" charset="0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Pre and post increment/decrement</a:t>
            </a:r>
            <a:endParaRPr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5270" y="1896467"/>
            <a:ext cx="4328113" cy="1474763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int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x = 4, y = 6;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x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latin typeface="Lucida Console" pitchFamily="49" charset="0"/>
              </a:rPr>
              <a:t>= y++;  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45270" y="4113671"/>
            <a:ext cx="4461677" cy="1474763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err="1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int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  <a:cs typeface="+mn-cs"/>
              </a:rPr>
              <a:t> </a:t>
            </a:r>
            <a:r>
              <a:rPr lang="en-GB" sz="1800" dirty="0" smtClean="0">
                <a:latin typeface="Lucida Console" pitchFamily="49" charset="0"/>
                <a:cs typeface="+mn-cs"/>
              </a:rPr>
              <a:t>x = 4, y = 6;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  <a:cs typeface="+mn-cs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x</a:t>
            </a:r>
            <a:r>
              <a:rPr lang="en-GB" sz="1800" dirty="0" smtClean="0">
                <a:solidFill>
                  <a:srgbClr val="0000C8"/>
                </a:solidFill>
                <a:latin typeface="Lucida Console" pitchFamily="49" charset="0"/>
              </a:rPr>
              <a:t> </a:t>
            </a:r>
            <a:r>
              <a:rPr lang="en-GB" sz="1800" dirty="0" smtClean="0">
                <a:latin typeface="Lucida Console" pitchFamily="49" charset="0"/>
              </a:rPr>
              <a:t>= ++y; </a:t>
            </a: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endParaRPr lang="en-GB" sz="1800" dirty="0">
              <a:latin typeface="Lucida Console" pitchFamily="49" charset="0"/>
            </a:endParaRPr>
          </a:p>
          <a:p>
            <a:pPr defTabSz="739775" eaLnBrk="0" hangingPunct="0">
              <a:tabLst>
                <a:tab pos="1336675" algn="l"/>
                <a:tab pos="2286000" algn="l"/>
                <a:tab pos="3429000" algn="l"/>
                <a:tab pos="4572000" algn="l"/>
                <a:tab pos="5715000" algn="l"/>
              </a:tabLst>
              <a:defRPr/>
            </a:pPr>
            <a:r>
              <a:rPr lang="en-GB" sz="1800" dirty="0" smtClean="0">
                <a:latin typeface="Lucida Console" pitchFamily="49" charset="0"/>
              </a:rPr>
              <a:t> </a:t>
            </a:r>
            <a:endParaRPr lang="en-GB" sz="1800" dirty="0" smtClean="0">
              <a:solidFill>
                <a:schemeClr val="accent6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253501" y="2153318"/>
            <a:ext cx="955497" cy="8570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= 6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= 7</a:t>
            </a:r>
          </a:p>
        </p:txBody>
      </p:sp>
      <p:sp>
        <p:nvSpPr>
          <p:cNvPr id="11" name="Oval 10"/>
          <p:cNvSpPr/>
          <p:nvPr/>
        </p:nvSpPr>
        <p:spPr>
          <a:xfrm>
            <a:off x="4253500" y="4452113"/>
            <a:ext cx="955497" cy="7978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= 7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= 7</a:t>
            </a:r>
          </a:p>
        </p:txBody>
      </p:sp>
    </p:spTree>
    <p:extLst>
      <p:ext uri="{BB962C8B-B14F-4D97-AF65-F5344CB8AC3E}">
        <p14:creationId xmlns:p14="http://schemas.microsoft.com/office/powerpoint/2010/main" val="38260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parameter passing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2272" y="2695811"/>
            <a:ext cx="8429939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attendJavaCourse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HR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success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"Java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816" y="959480"/>
            <a:ext cx="8409395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 {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and parameter passing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2272" y="3415002"/>
            <a:ext cx="8429939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GB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attendJavaCourse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HR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success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hr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"Java</a:t>
            </a:r>
            <a:r>
              <a:rPr lang="en-GB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816" y="959480"/>
            <a:ext cx="8409395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HR {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register(String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register(Student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7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Formatted output via  </a:t>
            </a:r>
            <a:r>
              <a:rPr lang="en-GB" sz="1800" b="0" dirty="0" err="1" smtClean="0">
                <a:latin typeface="Lucida Console" pitchFamily="49" charset="0"/>
              </a:rPr>
              <a:t>System,out.printf</a:t>
            </a:r>
            <a:r>
              <a:rPr lang="en-GB" sz="1800" b="0" dirty="0" smtClean="0">
                <a:latin typeface="Lucida Console" pitchFamily="49" charset="0"/>
              </a:rPr>
              <a:t>() </a:t>
            </a:r>
          </a:p>
          <a:p>
            <a:endParaRPr lang="en-GB" sz="1800" b="0" dirty="0">
              <a:latin typeface="Lucida Console" pitchFamily="49" charset="0"/>
            </a:endParaRPr>
          </a:p>
          <a:p>
            <a:endParaRPr lang="en-GB" sz="1800" b="0" dirty="0" smtClean="0">
              <a:latin typeface="Lucida Console" pitchFamily="49" charset="0"/>
            </a:endParaRPr>
          </a:p>
          <a:p>
            <a:endParaRPr lang="en-GB" sz="1800" b="0" dirty="0">
              <a:latin typeface="Lucida Console" pitchFamily="49" charset="0"/>
            </a:endParaRPr>
          </a:p>
          <a:p>
            <a:endParaRPr lang="en-GB" sz="1800" b="0" dirty="0" smtClean="0">
              <a:latin typeface="Lucida Console" pitchFamily="49" charset="0"/>
            </a:endParaRPr>
          </a:p>
          <a:p>
            <a:r>
              <a:rPr lang="en-GB" sz="1800" dirty="0" smtClean="0"/>
              <a:t>Using </a:t>
            </a:r>
            <a:r>
              <a:rPr lang="en-GB" sz="1800" b="0" dirty="0" err="1" smtClean="0">
                <a:latin typeface="Lucida Console" pitchFamily="49" charset="0"/>
              </a:rPr>
              <a:t>String.format</a:t>
            </a:r>
            <a:r>
              <a:rPr lang="en-GB" sz="1800" b="0" dirty="0" smtClean="0">
                <a:latin typeface="Lucida Console" pitchFamily="49" charset="0"/>
              </a:rPr>
              <a:t>()</a:t>
            </a:r>
          </a:p>
          <a:p>
            <a:r>
              <a:rPr lang="en-GB" sz="1800" b="0" dirty="0" smtClean="0">
                <a:latin typeface="Lucida Console" pitchFamily="49" charset="0"/>
              </a:rPr>
              <a:t/>
            </a:r>
            <a:br>
              <a:rPr lang="en-GB" sz="1800" b="0" dirty="0" smtClean="0">
                <a:latin typeface="Lucida Console" pitchFamily="49" charset="0"/>
              </a:rPr>
            </a:br>
            <a:endParaRPr lang="en-GB" b="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Formatted output via  </a:t>
            </a:r>
            <a:r>
              <a:rPr lang="en-GB" sz="2000" dirty="0" err="1">
                <a:latin typeface="Lucida Console" pitchFamily="49" charset="0"/>
              </a:rPr>
              <a:t>System,out.printf</a:t>
            </a:r>
            <a:r>
              <a:rPr lang="en-GB" sz="2000" dirty="0">
                <a:latin typeface="Lucida Console" pitchFamily="49" charset="0"/>
              </a:rPr>
              <a:t>()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1811" y="1662029"/>
            <a:ext cx="723787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GB" sz="20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GB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.printf</a:t>
            </a:r>
            <a:r>
              <a:rPr lang="en-GB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"Name: %s, Age: %d"</a:t>
            </a:r>
            <a:r>
              <a:rPr lang="en-GB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GB" sz="2000" b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GB" sz="2000" b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age</a:t>
            </a:r>
            <a:r>
              <a:rPr lang="en-GB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671810" y="3336102"/>
            <a:ext cx="723787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"Name: %s, Age: %d"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 and operators	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52411" y="1148545"/>
            <a:ext cx="202914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16)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7957" y="1148545"/>
            <a:ext cx="225518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16)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411" y="2178187"/>
            <a:ext cx="366273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16 &amp;&amp;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18)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8037" y="3322534"/>
            <a:ext cx="457200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15:</a:t>
            </a:r>
          </a:p>
          <a:p>
            <a:r>
              <a:rPr lang="en-GB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do something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16: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case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17:</a:t>
            </a:r>
          </a:p>
          <a:p>
            <a:r>
              <a:rPr lang="en-GB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do something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default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 </a:t>
            </a:r>
            <a:r>
              <a:rPr lang="en-GB" sz="1600" dirty="0">
                <a:solidFill>
                  <a:srgbClr val="3F7F5F"/>
                </a:solidFill>
                <a:latin typeface="Consolas" panose="020B0609020204030204" pitchFamily="49" charset="0"/>
              </a:rPr>
              <a:t>do something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break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427" y="2186751"/>
            <a:ext cx="366273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16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18)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 smtClean="0"/>
              <a:t>Reading data in from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a </a:t>
            </a:r>
            <a:r>
              <a:rPr lang="en-GB" b="0" dirty="0" err="1" smtClean="0">
                <a:latin typeface="Lucida Console" pitchFamily="49" charset="0"/>
              </a:rPr>
              <a:t>System.out.println</a:t>
            </a:r>
            <a:r>
              <a:rPr lang="en-GB" b="0" dirty="0" smtClean="0">
                <a:latin typeface="Lucida Console" pitchFamily="49" charset="0"/>
              </a:rPr>
              <a:t>() </a:t>
            </a:r>
            <a:r>
              <a:rPr lang="en-GB" dirty="0" smtClean="0">
                <a:latin typeface="Lucida Console" pitchFamily="49" charset="0"/>
              </a:rPr>
              <a:t>b</a:t>
            </a:r>
            <a:r>
              <a:rPr lang="en-GB" dirty="0" smtClean="0"/>
              <a:t>ut no </a:t>
            </a:r>
            <a:r>
              <a:rPr lang="en-GB" dirty="0" err="1" smtClean="0">
                <a:latin typeface="Lucida Console" pitchFamily="49" charset="0"/>
              </a:rPr>
              <a:t>System.in.readln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 smtClean="0"/>
          </a:p>
          <a:p>
            <a:r>
              <a:rPr lang="en-GB" dirty="0" smtClean="0"/>
              <a:t>Use class </a:t>
            </a:r>
            <a:r>
              <a:rPr lang="en-GB" b="0" dirty="0" err="1" smtClean="0">
                <a:latin typeface="Lucida Console" pitchFamily="49" charset="0"/>
              </a:rPr>
              <a:t>java.util.Scanner</a:t>
            </a:r>
            <a:r>
              <a:rPr lang="en-GB" b="0" dirty="0" smtClean="0"/>
              <a:t> </a:t>
            </a:r>
            <a:r>
              <a:rPr lang="en-GB" dirty="0" smtClean="0"/>
              <a:t>to read user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31861" y="2196954"/>
            <a:ext cx="716622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Scanner s =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endParaRPr lang="en-GB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name?"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"What is your age?"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"Hi %s </a:t>
            </a:r>
            <a:r>
              <a:rPr lang="en-GB" sz="1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next year you'll </a:t>
            </a:r>
            <a:r>
              <a:rPr lang="en-GB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be %d \n "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GB" sz="18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8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GB" sz="18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GB" sz="1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851B1AFE-BC03-421D-A91C-05023257746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IsBuildFile xmlns="851B1AFE-BC03-421D-A91C-05023257746A">false</IsBuildFile>
    <SequenceNumber xmlns="851B1AFE-BC03-421D-A91C-05023257746A">3</SequenceNumb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0DB1F68FD3F16A46B1E9E6F85F8892E1" ma:contentTypeVersion="0" ma:contentTypeDescription="Base content type which represents courseware documents" ma:contentTypeScope="" ma:versionID="2b8b2f2f878fff5a50bbfa681bcbf75c">
  <xsd:schema xmlns:xsd="http://www.w3.org/2001/XMLSchema" xmlns:xs="http://www.w3.org/2001/XMLSchema" xmlns:p="http://schemas.microsoft.com/office/2006/metadata/properties" xmlns:ns2="851B1AFE-BC03-421D-A91C-05023257746A" targetNamespace="http://schemas.microsoft.com/office/2006/metadata/properties" ma:root="true" ma:fieldsID="393c6134fbcb8b0deff742b4282b83b4" ns2:_="">
    <xsd:import namespace="851B1AFE-BC03-421D-A91C-05023257746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1AFE-BC03-421D-A91C-05023257746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B2F403-FA82-4738-ACF1-72A381F23DDD}">
  <ds:schemaRefs>
    <ds:schemaRef ds:uri="http://schemas.microsoft.com/office/2006/metadata/properties"/>
    <ds:schemaRef ds:uri="http://schemas.microsoft.com/office/infopath/2007/PartnerControls"/>
    <ds:schemaRef ds:uri="851B1AFE-BC03-421D-A91C-05023257746A"/>
  </ds:schemaRefs>
</ds:datastoreItem>
</file>

<file path=customXml/itemProps2.xml><?xml version="1.0" encoding="utf-8"?>
<ds:datastoreItem xmlns:ds="http://schemas.openxmlformats.org/officeDocument/2006/customXml" ds:itemID="{6172E2ED-2CD3-4303-8CD4-D42CB20CA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27111B-5B84-4C2A-8A43-764E22CA0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1AFE-BC03-421D-A91C-0502325774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2444</TotalTime>
  <Words>1296</Words>
  <Application>Microsoft Office PowerPoint</Application>
  <PresentationFormat>On-screen Show (4:3)</PresentationFormat>
  <Paragraphs>391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Consolas</vt:lpstr>
      <vt:lpstr>Courier New</vt:lpstr>
      <vt:lpstr>Lucida Console</vt:lpstr>
      <vt:lpstr>Symbol</vt:lpstr>
      <vt:lpstr>Wingdings</vt:lpstr>
      <vt:lpstr>IT_Slides_2013_v1.0</vt:lpstr>
      <vt:lpstr>Java Intermediate – recap</vt:lpstr>
      <vt:lpstr>First few concepts – recap</vt:lpstr>
      <vt:lpstr>First few concepts – recap</vt:lpstr>
      <vt:lpstr>Pre and post increment/decrement</vt:lpstr>
      <vt:lpstr>Methods and parameter passing</vt:lpstr>
      <vt:lpstr>Methods and parameter passing</vt:lpstr>
      <vt:lpstr>Formatted output via  System,out.printf()</vt:lpstr>
      <vt:lpstr>Conditionals and operators </vt:lpstr>
      <vt:lpstr>Reading data in from console</vt:lpstr>
      <vt:lpstr>Arrays – simplest sort of collection </vt:lpstr>
      <vt:lpstr>Arrays – simplest sort of collection </vt:lpstr>
      <vt:lpstr>Defining your own types</vt:lpstr>
      <vt:lpstr>Defining your own types - Constructors</vt:lpstr>
      <vt:lpstr>String and StringBuilder</vt:lpstr>
      <vt:lpstr>Generic (Collection) classes – ‘type’ parameter(s)</vt:lpstr>
      <vt:lpstr>File I-O</vt:lpstr>
      <vt:lpstr>File I-O</vt:lpstr>
      <vt:lpstr>Exception handling – try catch</vt:lpstr>
      <vt:lpstr>Exception handling - finally</vt:lpstr>
      <vt:lpstr>Exception handling – Throwing exception</vt:lpstr>
      <vt:lpstr>Method Parameter (Copy/Reference)</vt:lpstr>
      <vt:lpstr>Method Parameter (Copy/Reference)</vt:lpstr>
      <vt:lpstr>Method Parameter (Copy/Reference)</vt:lpstr>
      <vt:lpstr>Testing and TDD using JUnit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DG_01a_Fundamentals - recap</dc:title>
  <dc:creator>Steve Potter</dc:creator>
  <cp:lastModifiedBy>Admin</cp:lastModifiedBy>
  <cp:revision>160</cp:revision>
  <dcterms:created xsi:type="dcterms:W3CDTF">2014-05-12T05:37:16Z</dcterms:created>
  <dcterms:modified xsi:type="dcterms:W3CDTF">2019-04-29T12:25:24Z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0x010100F0967B7CEE8D417F966757887D9466FB000DB1F68FD3F16A46B1E9E6F85F8892E1</vt:lpwstr>
  </property>
  <property fmtid="{D5CDD505-2E9C-101B-9397-08002B2CF9AE}" pid="4" name="Order">
    <vt:r8>300</vt:r8>
  </property>
  <property fmtid="{D5CDD505-2E9C-101B-9397-08002B2CF9AE}" pid="5" name="BookType">
    <vt:lpwstr>3</vt:lpwstr>
  </property>
</Properties>
</file>